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66" r:id="rId14"/>
    <p:sldId id="258" r:id="rId15"/>
    <p:sldId id="259" r:id="rId16"/>
    <p:sldId id="261" r:id="rId17"/>
    <p:sldId id="262" r:id="rId18"/>
    <p:sldId id="263" r:id="rId19"/>
    <p:sldId id="260" r:id="rId20"/>
    <p:sldId id="264" r:id="rId21"/>
    <p:sldId id="265" r:id="rId22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7" autoAdjust="0"/>
    <p:restoredTop sz="94660"/>
  </p:normalViewPr>
  <p:slideViewPr>
    <p:cSldViewPr snapToGrid="0">
      <p:cViewPr>
        <p:scale>
          <a:sx n="100" d="100"/>
          <a:sy n="100" d="100"/>
        </p:scale>
        <p:origin x="0" y="-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9A4E285-01C6-479A-BBEF-7FC916AABE9B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02F93E78-6D42-4825-B7C6-94164658CE4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5F5FF838-D801-4CF0-B7E5-85BC3EBC6D9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AE7C61E-5BA0-49A2-BDC3-B392A5EE6E53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3A33184-CA55-4DA2-8784-90FF2F0A6921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1F44B4-D6FD-4EFA-B191-266A020727DF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0C06659-8337-47C3-9E99-F990F9485B78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48F825D3-B436-48EA-8C84-D14351077BA6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6EF5AA71-3DC3-4BBF-93E2-BF41BDF71062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5288F42D-7442-46DE-9A22-8409A823465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DB64F8A0-2BDE-4989-9216-08BAF8A7AB94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Calibri"/>
              </a:rPr>
              <a:t>Cliquez et modifiez le 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 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3347D59-F5FA-4A98-9487-06EC5DE69139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2000" b="1" strike="noStrike" spc="-1">
                <a:solidFill>
                  <a:schemeClr val="dk1"/>
                </a:solidFill>
                <a:latin typeface="Calibri"/>
              </a:rPr>
              <a:t>Cliquez et modifiez le titre</a:t>
            </a:r>
            <a:endParaRPr lang="fr-FR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7170161-71B5-4D42-910B-2F39A58F26A0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2000" b="1" strike="noStrike" spc="-1">
                <a:solidFill>
                  <a:schemeClr val="dk1"/>
                </a:solidFill>
                <a:latin typeface="Calibri"/>
              </a:rPr>
              <a:t>Cliquez et modifiez le titre</a:t>
            </a:r>
            <a:endParaRPr lang="fr-FR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Septième niveau de plan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D043F95-5867-497A-8149-B68C05BCDDA8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Calibri"/>
              </a:rPr>
              <a:t>Cliquez et modifiez le titre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7088CC8-037E-4C39-9DE4-D2462806F37F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Calibri"/>
              </a:rPr>
              <a:t>Cliquez et modifiez le titre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4BB8884-4CA2-4AF2-A5C8-44321A313C78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Calibri"/>
              </a:rPr>
              <a:t>Cliquez et modifiez le titre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1847B8E-42BF-4C4E-BC37-21BB09EE7EDE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4000" b="1" strike="noStrike" cap="all" spc="-1">
                <a:solidFill>
                  <a:schemeClr val="dk1"/>
                </a:solidFill>
                <a:latin typeface="Calibri"/>
              </a:rPr>
              <a:t>Cliquez et modifiez le titre</a:t>
            </a:r>
            <a:endParaRPr lang="fr-FR" sz="4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Cliquez pour modifier les styles du texte du masque</a:t>
            </a:r>
            <a:endParaRPr lang="fr-FR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487DE37-6D88-44D9-8BCB-F0154B74840D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Calibri"/>
              </a:rPr>
              <a:t>Cliquez et modifiez le titre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98A5D44-097A-48A3-B7FB-1B64C3497F85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Calibri"/>
              </a:rPr>
              <a:t>Cliquez et modifiez le 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fr-FR" sz="2400" b="1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fr-FR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fr-FR" sz="16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fr-FR" sz="16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fr-FR" sz="2400" b="1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fr-FR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fr-FR" sz="16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fr-FR" sz="16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2F31328-0572-4702-AA79-69E869C6CEB7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Calibri"/>
              </a:rPr>
              <a:t>Cliquez et modifiez le titre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08AD2EB-E889-433B-9DCF-64AE8635C935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766F916-9577-4678-B47B-4450C5537C66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fr-F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ZoneTexte 5"/>
          <p:cNvSpPr/>
          <p:nvPr/>
        </p:nvSpPr>
        <p:spPr>
          <a:xfrm>
            <a:off x="360360" y="1302840"/>
            <a:ext cx="4418280" cy="374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rabicParenR"/>
            </a:pPr>
            <a:r>
              <a:rPr lang="fr-FR" sz="1600" b="1" strike="noStrike" spc="-1">
                <a:solidFill>
                  <a:schemeClr val="dk1"/>
                </a:solidFill>
                <a:latin typeface="Century Gothic"/>
              </a:rPr>
              <a:t>The company keeps an ear to the </a:t>
            </a:r>
            <a:r>
              <a:rPr lang="en-GB" sz="1600" b="1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…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rabicParenR"/>
            </a:pPr>
            <a:r>
              <a:rPr lang="fr-FR" sz="1600" b="1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I wish I could be a fly on </a:t>
            </a:r>
            <a:r>
              <a:rPr lang="en-GB" sz="1600" b="1" strike="noStrike" spc="-1">
                <a:solidFill>
                  <a:schemeClr val="dk1"/>
                </a:solidFill>
                <a:latin typeface="Century Gothic"/>
                <a:ea typeface="Cambria"/>
              </a:rPr>
              <a:t>…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rabicParenR"/>
            </a:pPr>
            <a:r>
              <a:rPr lang="fr-FR" sz="1600" b="1" strike="noStrike" spc="-1">
                <a:solidFill>
                  <a:schemeClr val="dk1"/>
                </a:solidFill>
                <a:latin typeface="Century Gothic"/>
                <a:ea typeface="Cambria"/>
              </a:rPr>
              <a:t>They went to great lengths to protect the new design from prying </a:t>
            </a:r>
            <a:r>
              <a:rPr lang="en-GB" sz="1600" b="1" strike="noStrike" spc="-1">
                <a:solidFill>
                  <a:schemeClr val="dk1"/>
                </a:solidFill>
                <a:latin typeface="Century Gothic"/>
                <a:ea typeface="Cambria"/>
              </a:rPr>
              <a:t>…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rabicParenR"/>
            </a:pPr>
            <a:r>
              <a:rPr lang="fr-FR" sz="1600" b="1" strike="noStrike" spc="-1">
                <a:solidFill>
                  <a:schemeClr val="dk1"/>
                </a:solidFill>
                <a:latin typeface="Century Gothic"/>
                <a:ea typeface="Cambria"/>
              </a:rPr>
              <a:t>He tried to pull the </a:t>
            </a:r>
            <a:r>
              <a:rPr lang="en-GB" sz="1600" b="1" strike="noStrike" spc="-1">
                <a:solidFill>
                  <a:schemeClr val="dk1"/>
                </a:solidFill>
                <a:latin typeface="Century Gothic"/>
                <a:ea typeface="Cambria"/>
              </a:rPr>
              <a:t>…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rabicParenR"/>
            </a:pPr>
            <a:r>
              <a:rPr lang="fr-FR" sz="1600" b="1" strike="noStrike" spc="-1">
                <a:solidFill>
                  <a:schemeClr val="dk1"/>
                </a:solidFill>
                <a:latin typeface="Century Gothic"/>
                <a:ea typeface="Cambria"/>
              </a:rPr>
              <a:t>The CEO led investors up the </a:t>
            </a:r>
            <a:r>
              <a:rPr lang="en-GB" sz="1600" b="1" strike="noStrike" spc="-1">
                <a:solidFill>
                  <a:schemeClr val="dk1"/>
                </a:solidFill>
                <a:latin typeface="Century Gothic"/>
                <a:ea typeface="Cambria"/>
              </a:rPr>
              <a:t>…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rabicParenR"/>
            </a:pPr>
            <a:r>
              <a:rPr lang="fr-FR" sz="1600" b="1" strike="noStrike" spc="-1">
                <a:solidFill>
                  <a:schemeClr val="dk1"/>
                </a:solidFill>
                <a:latin typeface="Century Gothic"/>
                <a:ea typeface="Cambria"/>
              </a:rPr>
              <a:t>The security team caught the employee red- </a:t>
            </a:r>
            <a:r>
              <a:rPr lang="en-GB" sz="1600" b="1" strike="noStrike" spc="-1">
                <a:solidFill>
                  <a:schemeClr val="dk1"/>
                </a:solidFill>
                <a:latin typeface="Century Gothic"/>
                <a:ea typeface="Cambria"/>
              </a:rPr>
              <a:t>…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rabicParenR"/>
            </a:pPr>
            <a:r>
              <a:rPr lang="fr-FR" sz="1600" b="1" strike="noStrike" spc="-1">
                <a:solidFill>
                  <a:schemeClr val="dk1"/>
                </a:solidFill>
                <a:latin typeface="Century Gothic"/>
                <a:ea typeface="Cambria"/>
              </a:rPr>
              <a:t>The espionage operation was designed to stay under </a:t>
            </a:r>
            <a:r>
              <a:rPr lang="en-GB" sz="1600" b="1" strike="noStrike" spc="-1">
                <a:solidFill>
                  <a:schemeClr val="dk1"/>
                </a:solidFill>
                <a:latin typeface="Century Gothic"/>
                <a:ea typeface="Cambria"/>
              </a:rPr>
              <a:t>…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rabicParenR"/>
            </a:pPr>
            <a:r>
              <a:rPr lang="fr-FR" sz="1600" b="1" strike="noStrike" spc="-1">
                <a:solidFill>
                  <a:schemeClr val="dk1"/>
                </a:solidFill>
                <a:latin typeface="Century Gothic"/>
                <a:ea typeface="Cambria"/>
              </a:rPr>
              <a:t>The undercover agent was sent to the conference to fish </a:t>
            </a:r>
            <a:r>
              <a:rPr lang="en-GB" sz="1600" b="1" strike="noStrike" spc="-1">
                <a:solidFill>
                  <a:schemeClr val="dk1"/>
                </a:solidFill>
                <a:latin typeface="Century Gothic"/>
                <a:ea typeface="Cambria"/>
              </a:rPr>
              <a:t>…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rabicParenR"/>
            </a:pPr>
            <a:r>
              <a:rPr lang="fr-FR" sz="1600" b="1" strike="noStrike" spc="-1">
                <a:solidFill>
                  <a:schemeClr val="dk1"/>
                </a:solidFill>
                <a:latin typeface="Century Gothic"/>
                <a:ea typeface="Cambria"/>
              </a:rPr>
              <a:t>The firm tried sweeping the industrial espionage incident ....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rabicParenR"/>
            </a:pPr>
            <a:r>
              <a:rPr lang="fr-FR" sz="1600" b="1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The employee let the cat out of ....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ZoneTexte 7"/>
          <p:cNvSpPr/>
          <p:nvPr/>
        </p:nvSpPr>
        <p:spPr>
          <a:xfrm>
            <a:off x="4779360" y="1071720"/>
            <a:ext cx="4364280" cy="457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lphaLcParenR"/>
            </a:pPr>
            <a:r>
              <a:rPr lang="en-GB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…. </a:t>
            </a:r>
            <a:r>
              <a:rPr lang="fr-FR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eyes. 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lphaLcParenR"/>
            </a:pPr>
            <a:r>
              <a:rPr lang="fr-FR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.... under the rug, but it eventually leaked to the press. 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lphaLcParenR"/>
            </a:pPr>
            <a:r>
              <a:rPr lang="fr-FR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.... the bag during a lunch meeting, unintentionally revealing key research to a competitor. 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lphaLcParenR"/>
            </a:pPr>
            <a:r>
              <a:rPr lang="en-GB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… </a:t>
            </a:r>
            <a:r>
              <a:rPr lang="fr-FR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wool over his boss’s eyes by hiding the company's financial losses.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lphaLcParenR"/>
            </a:pPr>
            <a:r>
              <a:rPr lang="en-GB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…. </a:t>
            </a:r>
            <a:r>
              <a:rPr lang="fr-FR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garden path with false promises of growth.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lphaLcParenR"/>
            </a:pPr>
            <a:r>
              <a:rPr lang="en-GB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….</a:t>
            </a:r>
            <a:r>
              <a:rPr lang="fr-FR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 handed trying to steal confidential documents.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lphaLcParenR"/>
            </a:pPr>
            <a:r>
              <a:rPr lang="en-GB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…. </a:t>
            </a:r>
            <a:r>
              <a:rPr lang="fr-FR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ground to stay ahead of any competitors' moves. 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lphaLcParenR"/>
            </a:pPr>
            <a:r>
              <a:rPr lang="en-GB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.... </a:t>
            </a:r>
            <a:r>
              <a:rPr lang="fr-FR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the radar, so the rival company never suspected a thing. 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lphaLcParenR"/>
            </a:pPr>
            <a:r>
              <a:rPr lang="en-GB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…. </a:t>
            </a:r>
            <a:r>
              <a:rPr lang="fr-FR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he wall during their meetings to find out what they’re planning.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Calibri"/>
              <a:buAutoNum type="alphaLcParenR"/>
            </a:pPr>
            <a:r>
              <a:rPr lang="en-GB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….</a:t>
            </a:r>
            <a:r>
              <a:rPr lang="fr-FR" sz="1400" b="0" strike="noStrike" spc="-1">
                <a:solidFill>
                  <a:schemeClr val="dk1"/>
                </a:solidFill>
                <a:latin typeface="Century Gothic"/>
                <a:ea typeface="Times New Roman"/>
              </a:rPr>
              <a:t> for information about the competitor’s upcoming launch. 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Picture 3"/>
          <p:cNvPicPr/>
          <p:nvPr/>
        </p:nvPicPr>
        <p:blipFill>
          <a:blip r:embed="rId2"/>
          <a:stretch/>
        </p:blipFill>
        <p:spPr>
          <a:xfrm>
            <a:off x="360360" y="233280"/>
            <a:ext cx="8562600" cy="4406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500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2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7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2" dur="5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7" dur="500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2" dur="500"/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7" dur="500"/>
                                        <p:tgtEl>
                                          <p:spTgt spid="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2" dur="500"/>
                                        <p:tgtEl>
                                          <p:spTgt spid="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ZoneTexte 10"/>
          <p:cNvSpPr/>
          <p:nvPr/>
        </p:nvSpPr>
        <p:spPr>
          <a:xfrm>
            <a:off x="491760" y="795240"/>
            <a:ext cx="7931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1800" b="1" strike="noStrike" spc="-1">
                <a:solidFill>
                  <a:schemeClr val="dk1"/>
                </a:solidFill>
                <a:latin typeface="Century Gothic"/>
              </a:rPr>
              <a:t>Watch the cartoons below,?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290160" y="214560"/>
            <a:ext cx="4709160" cy="540000"/>
          </a:xfrm>
          <a:prstGeom prst="rect">
            <a:avLst/>
          </a:prstGeom>
          <a:ln w="9525">
            <a:noFill/>
          </a:ln>
        </p:spPr>
      </p:pic>
      <p:pic>
        <p:nvPicPr>
          <p:cNvPr id="98" name="Picture 2"/>
          <p:cNvPicPr/>
          <p:nvPr/>
        </p:nvPicPr>
        <p:blipFill>
          <a:blip r:embed="rId3"/>
          <a:stretch/>
        </p:blipFill>
        <p:spPr>
          <a:xfrm>
            <a:off x="737640" y="1195200"/>
            <a:ext cx="4034160" cy="2500200"/>
          </a:xfrm>
          <a:prstGeom prst="rect">
            <a:avLst/>
          </a:prstGeom>
          <a:ln w="9525">
            <a:noFill/>
          </a:ln>
        </p:spPr>
      </p:pic>
      <p:pic>
        <p:nvPicPr>
          <p:cNvPr id="99" name="Image 7" descr="business-commerce-laboratory-chemist-trade_secret-corporate_espionage-corporate_spy-shrn744_low.jpg"/>
          <p:cNvPicPr/>
          <p:nvPr/>
        </p:nvPicPr>
        <p:blipFill>
          <a:blip r:embed="rId4"/>
          <a:stretch/>
        </p:blipFill>
        <p:spPr>
          <a:xfrm>
            <a:off x="4772160" y="964800"/>
            <a:ext cx="3650760" cy="2730600"/>
          </a:xfrm>
          <a:prstGeom prst="rect">
            <a:avLst/>
          </a:prstGeom>
          <a:ln w="0">
            <a:noFill/>
          </a:ln>
        </p:spPr>
      </p:pic>
      <p:pic>
        <p:nvPicPr>
          <p:cNvPr id="100" name="Image 9" descr="Unknown.jpeg"/>
          <p:cNvPicPr/>
          <p:nvPr/>
        </p:nvPicPr>
        <p:blipFill>
          <a:blip r:embed="rId5"/>
          <a:stretch/>
        </p:blipFill>
        <p:spPr>
          <a:xfrm>
            <a:off x="4389120" y="3935880"/>
            <a:ext cx="3706920" cy="2633760"/>
          </a:xfrm>
          <a:prstGeom prst="rect">
            <a:avLst/>
          </a:prstGeom>
          <a:ln w="0">
            <a:noFill/>
          </a:ln>
        </p:spPr>
      </p:pic>
      <p:pic>
        <p:nvPicPr>
          <p:cNvPr id="101" name="Image 11" descr="animals-mole-corporate_espionage-corporate_spies-confidential_files-competitors-bfrn434_low.jpg"/>
          <p:cNvPicPr/>
          <p:nvPr/>
        </p:nvPicPr>
        <p:blipFill>
          <a:blip r:embed="rId6"/>
          <a:stretch/>
        </p:blipFill>
        <p:spPr>
          <a:xfrm>
            <a:off x="1596600" y="3695760"/>
            <a:ext cx="2079360" cy="2873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/>
          <p:cNvPicPr/>
          <p:nvPr/>
        </p:nvPicPr>
        <p:blipFill>
          <a:blip r:embed="rId2"/>
          <a:stretch/>
        </p:blipFill>
        <p:spPr>
          <a:xfrm>
            <a:off x="5681520" y="1619280"/>
            <a:ext cx="1813320" cy="2297880"/>
          </a:xfrm>
          <a:prstGeom prst="rect">
            <a:avLst/>
          </a:prstGeom>
          <a:ln w="9525">
            <a:noFill/>
          </a:ln>
        </p:spPr>
      </p:pic>
      <p:pic>
        <p:nvPicPr>
          <p:cNvPr id="69" name="Picture 3"/>
          <p:cNvPicPr/>
          <p:nvPr/>
        </p:nvPicPr>
        <p:blipFill>
          <a:blip r:embed="rId3"/>
          <a:srcRect b="14743"/>
          <a:stretch/>
        </p:blipFill>
        <p:spPr>
          <a:xfrm>
            <a:off x="3686760" y="3985560"/>
            <a:ext cx="1920960" cy="2297880"/>
          </a:xfrm>
          <a:prstGeom prst="rect">
            <a:avLst/>
          </a:prstGeom>
          <a:ln w="9525">
            <a:noFill/>
          </a:ln>
        </p:spPr>
      </p:pic>
      <p:pic>
        <p:nvPicPr>
          <p:cNvPr id="70" name="Picture 4"/>
          <p:cNvPicPr/>
          <p:nvPr/>
        </p:nvPicPr>
        <p:blipFill>
          <a:blip r:embed="rId4"/>
          <a:stretch/>
        </p:blipFill>
        <p:spPr>
          <a:xfrm>
            <a:off x="1595520" y="1619280"/>
            <a:ext cx="2010600" cy="2297880"/>
          </a:xfrm>
          <a:prstGeom prst="rect">
            <a:avLst/>
          </a:prstGeom>
          <a:ln w="9525">
            <a:noFill/>
          </a:ln>
        </p:spPr>
      </p:pic>
      <p:pic>
        <p:nvPicPr>
          <p:cNvPr id="71" name="Picture 5"/>
          <p:cNvPicPr/>
          <p:nvPr/>
        </p:nvPicPr>
        <p:blipFill>
          <a:blip r:embed="rId5"/>
          <a:stretch/>
        </p:blipFill>
        <p:spPr>
          <a:xfrm>
            <a:off x="3686760" y="1629000"/>
            <a:ext cx="1920960" cy="2297880"/>
          </a:xfrm>
          <a:prstGeom prst="rect">
            <a:avLst/>
          </a:prstGeom>
          <a:ln w="9525">
            <a:noFill/>
          </a:ln>
        </p:spPr>
      </p:pic>
      <p:pic>
        <p:nvPicPr>
          <p:cNvPr id="72" name="Picture 6"/>
          <p:cNvPicPr/>
          <p:nvPr/>
        </p:nvPicPr>
        <p:blipFill>
          <a:blip r:embed="rId6"/>
          <a:stretch/>
        </p:blipFill>
        <p:spPr>
          <a:xfrm>
            <a:off x="1556640" y="3985560"/>
            <a:ext cx="2050560" cy="2297880"/>
          </a:xfrm>
          <a:prstGeom prst="rect">
            <a:avLst/>
          </a:prstGeom>
          <a:ln w="9525">
            <a:noFill/>
          </a:ln>
        </p:spPr>
      </p:pic>
      <p:pic>
        <p:nvPicPr>
          <p:cNvPr id="73" name="Image 9"/>
          <p:cNvPicPr/>
          <p:nvPr/>
        </p:nvPicPr>
        <p:blipFill>
          <a:blip r:embed="rId7"/>
          <a:srcRect l="7932" r="2577"/>
          <a:stretch/>
        </p:blipFill>
        <p:spPr>
          <a:xfrm>
            <a:off x="5681520" y="3985560"/>
            <a:ext cx="1813320" cy="2297880"/>
          </a:xfrm>
          <a:prstGeom prst="rect">
            <a:avLst/>
          </a:prstGeom>
          <a:ln w="0">
            <a:noFill/>
          </a:ln>
        </p:spPr>
      </p:pic>
      <p:sp>
        <p:nvSpPr>
          <p:cNvPr id="74" name="ZoneTexte 7"/>
          <p:cNvSpPr/>
          <p:nvPr/>
        </p:nvSpPr>
        <p:spPr>
          <a:xfrm>
            <a:off x="294840" y="863640"/>
            <a:ext cx="8623080" cy="7833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GB" sz="1500" b="1" strike="noStrike" spc="-1" dirty="0">
                <a:solidFill>
                  <a:schemeClr val="dk1"/>
                </a:solidFill>
                <a:latin typeface="Century Gothic"/>
              </a:rPr>
              <a:t>Look at the following pictures below. The photographs and the painting all represent famous and lesser-known historical figures. Can you recognize any of them? Have you heard of them or about  what they did? What is the link between all of them? : </a:t>
            </a:r>
            <a:r>
              <a:rPr lang="en-GB" sz="1500" b="0" strike="noStrike" spc="-1" dirty="0">
                <a:solidFill>
                  <a:schemeClr val="dk1"/>
                </a:solidFill>
                <a:latin typeface="Century Gothic"/>
              </a:rPr>
              <a:t>  </a:t>
            </a:r>
            <a:endParaRPr lang="fr-FR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/>
          <p:cNvPicPr/>
          <p:nvPr/>
        </p:nvPicPr>
        <p:blipFill>
          <a:blip r:embed="rId2"/>
          <a:stretch/>
        </p:blipFill>
        <p:spPr>
          <a:xfrm>
            <a:off x="5681520" y="1619280"/>
            <a:ext cx="1813320" cy="2297880"/>
          </a:xfrm>
          <a:prstGeom prst="rect">
            <a:avLst/>
          </a:prstGeom>
          <a:ln w="9525">
            <a:noFill/>
          </a:ln>
        </p:spPr>
      </p:pic>
      <p:pic>
        <p:nvPicPr>
          <p:cNvPr id="69" name="Picture 3"/>
          <p:cNvPicPr/>
          <p:nvPr/>
        </p:nvPicPr>
        <p:blipFill>
          <a:blip r:embed="rId3"/>
          <a:srcRect b="14743"/>
          <a:stretch/>
        </p:blipFill>
        <p:spPr>
          <a:xfrm>
            <a:off x="3686760" y="3985560"/>
            <a:ext cx="1920960" cy="2297880"/>
          </a:xfrm>
          <a:prstGeom prst="rect">
            <a:avLst/>
          </a:prstGeom>
          <a:ln w="9525">
            <a:noFill/>
          </a:ln>
        </p:spPr>
      </p:pic>
      <p:pic>
        <p:nvPicPr>
          <p:cNvPr id="70" name="Picture 4"/>
          <p:cNvPicPr/>
          <p:nvPr/>
        </p:nvPicPr>
        <p:blipFill>
          <a:blip r:embed="rId4"/>
          <a:stretch/>
        </p:blipFill>
        <p:spPr>
          <a:xfrm>
            <a:off x="1595520" y="1619280"/>
            <a:ext cx="2010600" cy="2297880"/>
          </a:xfrm>
          <a:prstGeom prst="rect">
            <a:avLst/>
          </a:prstGeom>
          <a:ln w="9525">
            <a:noFill/>
          </a:ln>
        </p:spPr>
      </p:pic>
      <p:pic>
        <p:nvPicPr>
          <p:cNvPr id="71" name="Picture 5"/>
          <p:cNvPicPr/>
          <p:nvPr/>
        </p:nvPicPr>
        <p:blipFill>
          <a:blip r:embed="rId5"/>
          <a:stretch/>
        </p:blipFill>
        <p:spPr>
          <a:xfrm>
            <a:off x="3686760" y="1629000"/>
            <a:ext cx="1920960" cy="2297880"/>
          </a:xfrm>
          <a:prstGeom prst="rect">
            <a:avLst/>
          </a:prstGeom>
          <a:ln w="9525">
            <a:noFill/>
          </a:ln>
        </p:spPr>
      </p:pic>
      <p:pic>
        <p:nvPicPr>
          <p:cNvPr id="72" name="Picture 6"/>
          <p:cNvPicPr/>
          <p:nvPr/>
        </p:nvPicPr>
        <p:blipFill>
          <a:blip r:embed="rId6"/>
          <a:stretch/>
        </p:blipFill>
        <p:spPr>
          <a:xfrm>
            <a:off x="1556640" y="3985560"/>
            <a:ext cx="2050560" cy="2297880"/>
          </a:xfrm>
          <a:prstGeom prst="rect">
            <a:avLst/>
          </a:prstGeom>
          <a:ln w="9525">
            <a:noFill/>
          </a:ln>
        </p:spPr>
      </p:pic>
      <p:pic>
        <p:nvPicPr>
          <p:cNvPr id="73" name="Image 9"/>
          <p:cNvPicPr/>
          <p:nvPr/>
        </p:nvPicPr>
        <p:blipFill>
          <a:blip r:embed="rId7"/>
          <a:srcRect l="7932" r="2577"/>
          <a:stretch/>
        </p:blipFill>
        <p:spPr>
          <a:xfrm>
            <a:off x="5681520" y="3985560"/>
            <a:ext cx="1813320" cy="2297880"/>
          </a:xfrm>
          <a:prstGeom prst="rect">
            <a:avLst/>
          </a:prstGeom>
          <a:ln w="0">
            <a:noFill/>
          </a:ln>
        </p:spPr>
      </p:pic>
      <p:sp>
        <p:nvSpPr>
          <p:cNvPr id="74" name="ZoneTexte 7"/>
          <p:cNvSpPr/>
          <p:nvPr/>
        </p:nvSpPr>
        <p:spPr>
          <a:xfrm>
            <a:off x="294840" y="863640"/>
            <a:ext cx="8623080" cy="7833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GB" sz="1500" b="1" strike="noStrike" spc="-1" dirty="0">
                <a:solidFill>
                  <a:schemeClr val="dk1"/>
                </a:solidFill>
                <a:latin typeface="Century Gothic"/>
              </a:rPr>
              <a:t>Look at the following pictures below. The photographs and the painting all represent famous and lesser-known historical figures. Can you recognize any of them? Have you heard of them or about  what they did? What is the link between all of them? : </a:t>
            </a:r>
            <a:r>
              <a:rPr lang="en-GB" sz="1500" b="0" strike="noStrike" spc="-1" dirty="0">
                <a:solidFill>
                  <a:schemeClr val="dk1"/>
                </a:solidFill>
                <a:latin typeface="Century Gothic"/>
              </a:rPr>
              <a:t>  </a:t>
            </a:r>
            <a:endParaRPr lang="fr-FR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CC3E784-602D-4F5F-B627-51403D586BAD}"/>
              </a:ext>
            </a:extLst>
          </p:cNvPr>
          <p:cNvSpPr txBox="1"/>
          <p:nvPr/>
        </p:nvSpPr>
        <p:spPr>
          <a:xfrm>
            <a:off x="2016641" y="3075057"/>
            <a:ext cx="1709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ROBERT FORTUNE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05E80B-CF9D-4BF0-821F-2F3A02BFFBF6}"/>
              </a:ext>
            </a:extLst>
          </p:cNvPr>
          <p:cNvSpPr txBox="1"/>
          <p:nvPr/>
        </p:nvSpPr>
        <p:spPr>
          <a:xfrm>
            <a:off x="3842613" y="2901497"/>
            <a:ext cx="205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CHARLES D’EON DE BEAUMONT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E6C3AB-4C36-47EC-AF36-DC3B77EBE1D9}"/>
              </a:ext>
            </a:extLst>
          </p:cNvPr>
          <p:cNvSpPr txBox="1"/>
          <p:nvPr/>
        </p:nvSpPr>
        <p:spPr>
          <a:xfrm>
            <a:off x="5838801" y="3075057"/>
            <a:ext cx="1709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MATA HARI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E6FCA91-07F8-41B8-BD5E-288C76E89A8A}"/>
              </a:ext>
            </a:extLst>
          </p:cNvPr>
          <p:cNvSpPr txBox="1"/>
          <p:nvPr/>
        </p:nvSpPr>
        <p:spPr>
          <a:xfrm>
            <a:off x="1595520" y="5421537"/>
            <a:ext cx="1709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IAN FLEMMING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E1677D6-A6D6-44A9-9EF3-FD17A75FB78B}"/>
              </a:ext>
            </a:extLst>
          </p:cNvPr>
          <p:cNvSpPr txBox="1"/>
          <p:nvPr/>
        </p:nvSpPr>
        <p:spPr>
          <a:xfrm>
            <a:off x="3792400" y="5421537"/>
            <a:ext cx="188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JOSEPHINE BAKER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FBA32A9-8EE7-4F6D-90EB-B5BA905926EF}"/>
              </a:ext>
            </a:extLst>
          </p:cNvPr>
          <p:cNvSpPr txBox="1"/>
          <p:nvPr/>
        </p:nvSpPr>
        <p:spPr>
          <a:xfrm>
            <a:off x="5838801" y="5313849"/>
            <a:ext cx="1709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SAMUEL </a:t>
            </a:r>
          </a:p>
          <a:p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</a:rPr>
              <a:t>SLATER</a:t>
            </a:r>
          </a:p>
        </p:txBody>
      </p:sp>
    </p:spTree>
    <p:extLst>
      <p:ext uri="{BB962C8B-B14F-4D97-AF65-F5344CB8AC3E}">
        <p14:creationId xmlns:p14="http://schemas.microsoft.com/office/powerpoint/2010/main" val="24075467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ZoneTexte 7"/>
          <p:cNvSpPr/>
          <p:nvPr/>
        </p:nvSpPr>
        <p:spPr>
          <a:xfrm>
            <a:off x="444600" y="864360"/>
            <a:ext cx="8407440" cy="518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57200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Read the </a:t>
            </a:r>
            <a:r>
              <a:rPr lang="fr-FR" sz="1400" b="1" strike="noStrike" spc="-1" dirty="0" err="1">
                <a:solidFill>
                  <a:schemeClr val="dk1"/>
                </a:solidFill>
                <a:latin typeface="Century Gothic"/>
              </a:rPr>
              <a:t>following</a:t>
            </a: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 headlines </a:t>
            </a:r>
            <a:r>
              <a:rPr lang="fr-FR" sz="1400" b="1" strike="noStrike" spc="-1" dirty="0" err="1">
                <a:solidFill>
                  <a:schemeClr val="dk1"/>
                </a:solidFill>
                <a:latin typeface="Century Gothic"/>
              </a:rPr>
              <a:t>carefully</a:t>
            </a: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 . </a:t>
            </a: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r" defTabSz="457200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Complete </a:t>
            </a:r>
            <a:r>
              <a:rPr lang="fr-FR" sz="1400" b="1" strike="noStrike" spc="-1" dirty="0" err="1">
                <a:solidFill>
                  <a:schemeClr val="dk1"/>
                </a:solidFill>
                <a:latin typeface="Century Gothic"/>
              </a:rPr>
              <a:t>them</a:t>
            </a: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1" strike="noStrike" spc="-1" dirty="0" err="1">
                <a:solidFill>
                  <a:schemeClr val="dk1"/>
                </a:solidFill>
                <a:latin typeface="Century Gothic"/>
              </a:rPr>
              <a:t>with</a:t>
            </a: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 the correct </a:t>
            </a:r>
            <a:r>
              <a:rPr lang="fr-FR" sz="1400" b="1" strike="noStrike" spc="-1" dirty="0" err="1">
                <a:solidFill>
                  <a:schemeClr val="dk1"/>
                </a:solidFill>
                <a:latin typeface="Century Gothic"/>
              </a:rPr>
              <a:t>missing</a:t>
            </a: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1" strike="noStrike" spc="-1" dirty="0" err="1">
                <a:solidFill>
                  <a:schemeClr val="dk1"/>
                </a:solidFill>
                <a:latin typeface="Century Gothic"/>
              </a:rPr>
              <a:t>word</a:t>
            </a: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:</a:t>
            </a: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r" defTabSz="457200">
              <a:lnSpc>
                <a:spcPct val="100000"/>
              </a:lnSpc>
            </a:pP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en-US" sz="2000" b="1" strike="noStrike" cap="all" spc="-1" dirty="0">
                <a:solidFill>
                  <a:schemeClr val="dk1"/>
                </a:solidFill>
                <a:latin typeface="Century Gothic"/>
              </a:rPr>
              <a:t> HUB /  </a:t>
            </a:r>
            <a:r>
              <a:rPr lang="fr-FR" sz="2000" b="1" strike="noStrike" cap="all" spc="-1" dirty="0" err="1">
                <a:solidFill>
                  <a:schemeClr val="dk1"/>
                </a:solidFill>
                <a:latin typeface="Century Gothic"/>
              </a:rPr>
              <a:t>trade</a:t>
            </a:r>
            <a:r>
              <a:rPr lang="fr-FR" sz="2000" b="1" strike="noStrike" cap="all" spc="-1" dirty="0">
                <a:solidFill>
                  <a:schemeClr val="dk1"/>
                </a:solidFill>
                <a:latin typeface="Century Gothic"/>
              </a:rPr>
              <a:t> secrets </a:t>
            </a:r>
            <a:r>
              <a:rPr lang="en-US" sz="2000" b="1" strike="noStrike" cap="all" spc="-1" dirty="0">
                <a:solidFill>
                  <a:schemeClr val="dk1"/>
                </a:solidFill>
                <a:latin typeface="Century Gothic"/>
              </a:rPr>
              <a:t>/ </a:t>
            </a:r>
            <a:r>
              <a:rPr lang="fr-FR" sz="2000" b="1" strike="noStrike" cap="all" spc="-1" dirty="0">
                <a:solidFill>
                  <a:schemeClr val="dk1"/>
                </a:solidFill>
                <a:latin typeface="Century Gothic"/>
              </a:rPr>
              <a:t>intelligence agent  / NSA </a:t>
            </a:r>
            <a:r>
              <a:rPr lang="en-US" sz="2000" b="1" strike="noStrike" cap="all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2000" b="1" strike="noStrike" cap="all" spc="-1" dirty="0">
                <a:solidFill>
                  <a:schemeClr val="dk1"/>
                </a:solidFill>
                <a:latin typeface="Century Gothic"/>
              </a:rPr>
              <a:t>/ </a:t>
            </a:r>
            <a:r>
              <a:rPr lang="fr-FR" sz="2000" b="1" strike="noStrike" cap="all" spc="-1" dirty="0" err="1">
                <a:solidFill>
                  <a:schemeClr val="dk1"/>
                </a:solidFill>
                <a:latin typeface="Century Gothic"/>
              </a:rPr>
              <a:t>traitor</a:t>
            </a:r>
            <a:r>
              <a:rPr lang="fr-FR" sz="2000" b="1" strike="noStrike" cap="all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en-GB" sz="2000" b="1" strike="noStrike" cap="all" spc="-1" dirty="0">
                <a:solidFill>
                  <a:schemeClr val="dk1"/>
                </a:solidFill>
                <a:latin typeface="Century Gothic"/>
              </a:rPr>
              <a:t>/ 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« One of the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Earliest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Industrial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Spies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Was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a French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Missionary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Stationed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in China.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When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he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wasn’t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converting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people,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Father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Francois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Xavier d’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Entrecolles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was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extracting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4..............................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from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porcelain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producers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 », by Cara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Giaimo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, April 20 2017, Atlas Obscura.com </a:t>
            </a: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« How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Industrial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Espionage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Started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America’s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Cotton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Revolution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– To the British, Samuel Slater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was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‘Slater the  </a:t>
            </a: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1...............................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,’ but to the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Americans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,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he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was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the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father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of the American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industrial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revolution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 »,by  Kat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Eschner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December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20, 201,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Smithsonian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Magazine</a:t>
            </a: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« Snowden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says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2.............................. 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engages in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industrial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espionage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 », by Erik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Kirschbaum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,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January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26, 2014, Reuters </a:t>
            </a: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« Back to the Cold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War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: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Russia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uses Mexico as a  </a:t>
            </a: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3.............................. 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for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spying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on the U.S. », By Dan De Luce and Owen Hayes, Sept. 21, 2024, NBC News </a:t>
            </a: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« The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Daring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Ruse That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Exposed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China’s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Campaign to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Steal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American Secrets – How the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downfall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of one </a:t>
            </a:r>
            <a:r>
              <a:rPr lang="fr-FR" sz="1400" b="1" strike="noStrike" spc="-1" dirty="0">
                <a:solidFill>
                  <a:schemeClr val="dk1"/>
                </a:solidFill>
                <a:latin typeface="Century Gothic"/>
              </a:rPr>
              <a:t>5.............................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revealed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the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astonishing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depth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of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Chinese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industrial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espionage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. » By 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Yudhijit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Bhattacharjee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, </a:t>
            </a:r>
            <a:r>
              <a:rPr lang="fr-FR" sz="1400" b="0" strike="noStrike" spc="-1" dirty="0" err="1">
                <a:solidFill>
                  <a:schemeClr val="dk1"/>
                </a:solidFill>
                <a:latin typeface="Century Gothic"/>
              </a:rPr>
              <a:t>Published</a:t>
            </a:r>
            <a:r>
              <a:rPr lang="fr-FR" sz="1400" b="0" strike="noStrike" spc="-1" dirty="0">
                <a:solidFill>
                  <a:schemeClr val="dk1"/>
                </a:solidFill>
                <a:latin typeface="Century Gothic"/>
              </a:rPr>
              <a:t> March 7, 2023, The New York Times </a:t>
            </a: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Picture 2" descr="Four newspaper pile stock vector. Illustration of generic - 2234218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975" t="2639" b="12254"/>
          <a:stretch/>
        </p:blipFill>
        <p:spPr>
          <a:xfrm>
            <a:off x="0" y="0"/>
            <a:ext cx="1170000" cy="143064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2"/>
          <p:cNvPicPr/>
          <p:nvPr/>
        </p:nvPicPr>
        <p:blipFill>
          <a:blip r:embed="rId4"/>
          <a:stretch/>
        </p:blipFill>
        <p:spPr>
          <a:xfrm>
            <a:off x="1170360" y="198360"/>
            <a:ext cx="4878000" cy="5158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ZoneTexte 7"/>
          <p:cNvSpPr/>
          <p:nvPr/>
        </p:nvSpPr>
        <p:spPr>
          <a:xfrm>
            <a:off x="294840" y="3183480"/>
            <a:ext cx="8623080" cy="12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GB" sz="1500" b="0" strike="noStrike" spc="-1">
                <a:solidFill>
                  <a:schemeClr val="dk1"/>
                </a:solidFill>
                <a:latin typeface="Century Gothic"/>
              </a:rPr>
              <a:t> </a:t>
            </a:r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GB" sz="1500" b="0" strike="noStrike" spc="-1">
                <a:solidFill>
                  <a:schemeClr val="dk1"/>
                </a:solidFill>
                <a:latin typeface="Century Gothic"/>
              </a:rPr>
              <a:t>.  </a:t>
            </a:r>
            <a:endParaRPr lang="fr-FR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Picture 2"/>
          <p:cNvPicPr/>
          <p:nvPr/>
        </p:nvPicPr>
        <p:blipFill>
          <a:blip r:embed="rId2"/>
          <a:stretch/>
        </p:blipFill>
        <p:spPr>
          <a:xfrm>
            <a:off x="1138320" y="226440"/>
            <a:ext cx="6967440" cy="2837880"/>
          </a:xfrm>
          <a:prstGeom prst="rect">
            <a:avLst/>
          </a:prstGeom>
          <a:ln w="9525">
            <a:noFill/>
          </a:ln>
        </p:spPr>
      </p:pic>
      <p:sp>
        <p:nvSpPr>
          <p:cNvPr id="80" name="ZoneTexte 4"/>
          <p:cNvSpPr/>
          <p:nvPr/>
        </p:nvSpPr>
        <p:spPr>
          <a:xfrm>
            <a:off x="465480" y="3183480"/>
            <a:ext cx="8452440" cy="21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1500" b="1" strike="noStrike" spc="-1">
                <a:solidFill>
                  <a:schemeClr val="dk1"/>
                </a:solidFill>
                <a:latin typeface="Century Gothic"/>
              </a:rPr>
              <a:t>Corporate espionage </a:t>
            </a:r>
            <a:r>
              <a:rPr lang="fr-FR" sz="1500" b="0" strike="noStrike" spc="-1">
                <a:solidFill>
                  <a:schemeClr val="dk1"/>
                </a:solidFill>
                <a:latin typeface="Century Gothic"/>
              </a:rPr>
              <a:t>is espionage conducted for commercial or financial purposes. </a:t>
            </a:r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500" b="0" strike="noStrike" spc="-1">
                <a:solidFill>
                  <a:schemeClr val="dk1"/>
                </a:solidFill>
                <a:latin typeface="Century Gothic"/>
              </a:rPr>
              <a:t>Corporate espionage is also known as </a:t>
            </a:r>
            <a:r>
              <a:rPr lang="fr-FR" sz="1500" b="1" strike="noStrike" spc="-1">
                <a:solidFill>
                  <a:schemeClr val="dk1"/>
                </a:solidFill>
                <a:latin typeface="Century Gothic"/>
              </a:rPr>
              <a:t>industrial espionage, economic espionage or corporate spying. </a:t>
            </a:r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500" b="0" strike="noStrike" spc="-1">
                <a:solidFill>
                  <a:schemeClr val="dk1"/>
                </a:solidFill>
                <a:latin typeface="Century Gothic"/>
              </a:rPr>
              <a:t>To be precise, </a:t>
            </a:r>
            <a:r>
              <a:rPr lang="fr-FR" sz="1500" b="1" strike="noStrike" spc="-1">
                <a:solidFill>
                  <a:schemeClr val="dk1"/>
                </a:solidFill>
                <a:latin typeface="Century Gothic"/>
              </a:rPr>
              <a:t>economic espionage </a:t>
            </a:r>
            <a:r>
              <a:rPr lang="fr-FR" sz="1500" b="0" strike="noStrike" spc="-1">
                <a:solidFill>
                  <a:schemeClr val="dk1"/>
                </a:solidFill>
                <a:latin typeface="Century Gothic"/>
              </a:rPr>
              <a:t>is more specifically orchestrated </a:t>
            </a:r>
            <a:r>
              <a:rPr lang="fr-FR" sz="1500" b="1" strike="noStrike" spc="-1">
                <a:solidFill>
                  <a:schemeClr val="dk1"/>
                </a:solidFill>
                <a:latin typeface="Century Gothic"/>
              </a:rPr>
              <a:t>by governments </a:t>
            </a:r>
            <a:r>
              <a:rPr lang="fr-FR" sz="1500" b="0" strike="noStrike" spc="-1">
                <a:solidFill>
                  <a:schemeClr val="dk1"/>
                </a:solidFill>
                <a:latin typeface="Century Gothic"/>
              </a:rPr>
              <a:t>and is international in scope, while </a:t>
            </a:r>
            <a:r>
              <a:rPr lang="fr-FR" sz="1500" b="1" strike="noStrike" spc="-1">
                <a:solidFill>
                  <a:schemeClr val="dk1"/>
                </a:solidFill>
                <a:latin typeface="Century Gothic"/>
              </a:rPr>
              <a:t>industrial or corporate espionage </a:t>
            </a:r>
            <a:r>
              <a:rPr lang="fr-FR" sz="1500" b="0" strike="noStrike" spc="-1">
                <a:solidFill>
                  <a:schemeClr val="dk1"/>
                </a:solidFill>
                <a:latin typeface="Century Gothic"/>
              </a:rPr>
              <a:t>generally occurs </a:t>
            </a:r>
            <a:r>
              <a:rPr lang="fr-FR" sz="1500" b="1" strike="noStrike" spc="-1">
                <a:solidFill>
                  <a:schemeClr val="dk1"/>
                </a:solidFill>
                <a:latin typeface="Century Gothic"/>
              </a:rPr>
              <a:t>between organizations/companies</a:t>
            </a:r>
            <a:r>
              <a:rPr lang="fr-FR" sz="1500" b="0" strike="noStrike" spc="-1">
                <a:solidFill>
                  <a:schemeClr val="dk1"/>
                </a:solidFill>
                <a:latin typeface="Century Gothic"/>
              </a:rPr>
              <a:t>. </a:t>
            </a:r>
            <a:endParaRPr lang="fr-FR" sz="15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500" b="1" strike="noStrike" spc="-1">
                <a:solidFill>
                  <a:schemeClr val="dk1"/>
                </a:solidFill>
                <a:latin typeface="Century Gothic"/>
              </a:rPr>
              <a:t> </a:t>
            </a:r>
            <a:endParaRPr lang="fr-FR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/>
          </p:nvPr>
        </p:nvSpPr>
        <p:spPr>
          <a:xfrm>
            <a:off x="465480" y="795960"/>
            <a:ext cx="8292240" cy="62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57495" lnSpcReduction="20000"/>
          </a:bodyPr>
          <a:lstStyle/>
          <a:p>
            <a:pPr indent="0" defTabSz="457200">
              <a:lnSpc>
                <a:spcPct val="100000"/>
              </a:lnSpc>
              <a:spcBef>
                <a:spcPts val="726"/>
              </a:spcBef>
              <a:buNone/>
              <a:tabLst>
                <a:tab pos="0" algn="l"/>
              </a:tabLst>
            </a:pPr>
            <a:r>
              <a:rPr lang="en-US" sz="3630" b="1" strike="noStrike" spc="-1">
                <a:solidFill>
                  <a:schemeClr val="dk1"/>
                </a:solidFill>
                <a:latin typeface="Century Gothic"/>
              </a:rPr>
              <a:t>Read the following multiple-choice questions and choose the correct answer : </a:t>
            </a:r>
            <a:endParaRPr lang="fr-FR" sz="363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" name="Espace réservé du contenu 2"/>
          <p:cNvSpPr/>
          <p:nvPr/>
        </p:nvSpPr>
        <p:spPr>
          <a:xfrm>
            <a:off x="794880" y="1806840"/>
            <a:ext cx="5835600" cy="448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rmAutofit/>
          </a:bodyPr>
          <a:lstStyle/>
          <a:p>
            <a:pPr defTabSz="457200">
              <a:lnSpc>
                <a:spcPct val="100000"/>
              </a:lnSpc>
            </a:pPr>
            <a:r>
              <a:rPr lang="en-GB" sz="1600" b="1" strike="noStrike" cap="all" spc="-1" dirty="0">
                <a:solidFill>
                  <a:schemeClr val="dk1"/>
                </a:solidFill>
                <a:latin typeface="Century Gothic"/>
              </a:rPr>
              <a:t>Question 1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What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did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Emperor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Justinian’s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Christian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monks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smuggle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out of China in A.D. 550?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 a) White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clay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and kaolin to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make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porcelain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 b)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Camelia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plants to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make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tea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 c) The formula for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gunpowder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 d) Worm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eggs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to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produce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silk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GB" sz="1600" b="1" strike="noStrike" cap="all" spc="-1" dirty="0">
                <a:solidFill>
                  <a:schemeClr val="dk1"/>
                </a:solidFill>
                <a:latin typeface="Century Gothic"/>
              </a:rPr>
              <a:t>Question 2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Which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Americans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copied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British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industrial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machines 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recreated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them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back home, in violation of British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law</a:t>
            </a:r>
            <a:r>
              <a:rPr lang="fr-FR" sz="1600" spc="-1" dirty="0">
                <a:solidFill>
                  <a:schemeClr val="dk1"/>
                </a:solidFill>
                <a:latin typeface="Century Gothic"/>
              </a:rPr>
              <a:t> at the </a:t>
            </a:r>
            <a:r>
              <a:rPr lang="fr-FR" sz="1600" spc="-1" dirty="0" err="1">
                <a:solidFill>
                  <a:schemeClr val="dk1"/>
                </a:solidFill>
                <a:latin typeface="Century Gothic"/>
              </a:rPr>
              <a:t>beginning</a:t>
            </a:r>
            <a:r>
              <a:rPr lang="fr-FR" sz="1600" spc="-1" dirty="0">
                <a:solidFill>
                  <a:schemeClr val="dk1"/>
                </a:solidFill>
                <a:latin typeface="Century Gothic"/>
              </a:rPr>
              <a:t> of the 19th century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?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 a) Robert Fortune 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 b) Samuel Slater 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 c) Francis Cabot Lowell 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 d) Karl Heinrich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Stohlze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Picture 2"/>
          <p:cNvPicPr/>
          <p:nvPr/>
        </p:nvPicPr>
        <p:blipFill>
          <a:blip r:embed="rId2"/>
          <a:stretch/>
        </p:blipFill>
        <p:spPr>
          <a:xfrm>
            <a:off x="794880" y="264960"/>
            <a:ext cx="8135280" cy="4107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2000"/>
                                        <p:tgtEl>
                                          <p:spTgt spid="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2000"/>
                                        <p:tgtEl>
                                          <p:spTgt spid="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2000"/>
                                        <p:tgtEl>
                                          <p:spTgt spid="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2" dur="2000"/>
                                        <p:tgtEl>
                                          <p:spTgt spid="8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/>
          </p:nvPr>
        </p:nvSpPr>
        <p:spPr>
          <a:xfrm>
            <a:off x="465480" y="795960"/>
            <a:ext cx="8292240" cy="62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57495" lnSpcReduction="20000"/>
          </a:bodyPr>
          <a:lstStyle/>
          <a:p>
            <a:pPr indent="0" defTabSz="457200">
              <a:lnSpc>
                <a:spcPct val="100000"/>
              </a:lnSpc>
              <a:spcBef>
                <a:spcPts val="726"/>
              </a:spcBef>
              <a:buNone/>
              <a:tabLst>
                <a:tab pos="0" algn="l"/>
              </a:tabLst>
            </a:pPr>
            <a:r>
              <a:rPr lang="en-US" sz="3630" b="1" strike="noStrike" spc="-1">
                <a:solidFill>
                  <a:schemeClr val="dk1"/>
                </a:solidFill>
                <a:latin typeface="Century Gothic"/>
              </a:rPr>
              <a:t>Read the following multiple-choice questions and choose the correct answer : </a:t>
            </a:r>
            <a:endParaRPr lang="fr-FR" sz="363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8" name="Espace réservé du contenu 2"/>
          <p:cNvSpPr/>
          <p:nvPr/>
        </p:nvSpPr>
        <p:spPr>
          <a:xfrm>
            <a:off x="794880" y="1806840"/>
            <a:ext cx="5447880" cy="458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rmAutofit fontScale="94722" lnSpcReduction="10000"/>
          </a:bodyPr>
          <a:lstStyle/>
          <a:p>
            <a:pPr defTabSz="457200">
              <a:lnSpc>
                <a:spcPct val="100000"/>
              </a:lnSpc>
            </a:pPr>
            <a:r>
              <a:rPr lang="en-GB" sz="1600" b="1" strike="noStrike" cap="all" spc="-1" dirty="0">
                <a:solidFill>
                  <a:schemeClr val="dk1"/>
                </a:solidFill>
                <a:latin typeface="Century Gothic"/>
              </a:rPr>
              <a:t>Question 3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What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did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Scottish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botanist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Robert Fortune  do to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steal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the secrets of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tea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processing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from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China in 1848? 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a) He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bribed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local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tea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farmers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to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sell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him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their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seeds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in secret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b) He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bought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tea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plants at a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market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and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hid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them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in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crates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labeled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as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silk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goods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c) He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disguised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himself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as a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Chinaman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and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travelled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to a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tea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plantation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d) He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broke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into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a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Chinese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tea-processing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facility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at night and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stole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trade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secrets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GB" sz="1600" b="1" strike="noStrike" cap="all" spc="-1" dirty="0">
                <a:solidFill>
                  <a:schemeClr val="dk1"/>
                </a:solidFill>
                <a:latin typeface="Century Gothic"/>
              </a:rPr>
              <a:t>Question 4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In 1926,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representatives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from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which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country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stole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Ford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tractor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blueprints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during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a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entury Gothic"/>
              </a:rPr>
              <a:t>visit</a:t>
            </a: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 to Ford plants in the U.S.?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lphaLcParenR"/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Germany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lphaLcParenR"/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China 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lphaLcParenR"/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The Soviet Union 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lphaLcParenR"/>
            </a:pPr>
            <a:r>
              <a:rPr lang="fr-FR" sz="1600" b="0" strike="noStrike" spc="-1" dirty="0">
                <a:solidFill>
                  <a:schemeClr val="dk1"/>
                </a:solidFill>
                <a:latin typeface="Century Gothic"/>
              </a:rPr>
              <a:t>Japan  </a:t>
            </a:r>
            <a:endParaRPr lang="fr-FR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Picture 2"/>
          <p:cNvPicPr/>
          <p:nvPr/>
        </p:nvPicPr>
        <p:blipFill>
          <a:blip r:embed="rId2"/>
          <a:stretch/>
        </p:blipFill>
        <p:spPr>
          <a:xfrm>
            <a:off x="794880" y="264960"/>
            <a:ext cx="8135280" cy="4107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2000"/>
                                        <p:tgtEl>
                                          <p:spTgt spid="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2000"/>
                                        <p:tgtEl>
                                          <p:spTgt spid="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2000"/>
                                        <p:tgtEl>
                                          <p:spTgt spid="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/>
          </p:nvPr>
        </p:nvSpPr>
        <p:spPr>
          <a:xfrm>
            <a:off x="465480" y="795960"/>
            <a:ext cx="8292240" cy="62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57495" lnSpcReduction="20000"/>
          </a:bodyPr>
          <a:lstStyle/>
          <a:p>
            <a:pPr indent="0" defTabSz="457200">
              <a:lnSpc>
                <a:spcPct val="100000"/>
              </a:lnSpc>
              <a:spcBef>
                <a:spcPts val="726"/>
              </a:spcBef>
              <a:buNone/>
              <a:tabLst>
                <a:tab pos="0" algn="l"/>
              </a:tabLst>
            </a:pPr>
            <a:r>
              <a:rPr lang="en-US" sz="3630" b="1" strike="noStrike" spc="-1">
                <a:solidFill>
                  <a:schemeClr val="dk1"/>
                </a:solidFill>
                <a:latin typeface="Century Gothic"/>
              </a:rPr>
              <a:t>Read the following multiple-choice questions and choose the correct answer : </a:t>
            </a:r>
            <a:endParaRPr lang="fr-FR" sz="363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1" name="Espace réservé du contenu 2"/>
          <p:cNvSpPr/>
          <p:nvPr/>
        </p:nvSpPr>
        <p:spPr>
          <a:xfrm>
            <a:off x="794880" y="1806840"/>
            <a:ext cx="5874120" cy="462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rmAutofit fontScale="94722" lnSpcReduction="10000"/>
          </a:bodyPr>
          <a:lstStyle/>
          <a:p>
            <a:pPr defTabSz="457200">
              <a:lnSpc>
                <a:spcPct val="100000"/>
              </a:lnSpc>
            </a:pPr>
            <a:r>
              <a:rPr lang="en-GB" sz="1600" b="1" strike="noStrike" cap="all" spc="-1">
                <a:solidFill>
                  <a:schemeClr val="dk1"/>
                </a:solidFill>
                <a:latin typeface="Century Gothic"/>
              </a:rPr>
              <a:t>Question 5</a:t>
            </a:r>
            <a:r>
              <a:rPr lang="fr-FR" sz="1600" b="0" strike="noStrike" spc="-1">
                <a:solidFill>
                  <a:schemeClr val="dk1"/>
                </a:solidFill>
                <a:latin typeface="Century Gothic"/>
              </a:rPr>
              <a:t>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>
                <a:solidFill>
                  <a:schemeClr val="dk1"/>
                </a:solidFill>
                <a:latin typeface="Century Gothic"/>
              </a:rPr>
              <a:t>What was the goal of French intelligence’s espionage activities against U.S. electronics firms such as IBM and Texas Instruments between 1987 and 1989? 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lphaLcParenR"/>
            </a:pPr>
            <a:r>
              <a:rPr lang="fr-FR" sz="1600" b="0" strike="noStrike" spc="-1">
                <a:solidFill>
                  <a:schemeClr val="dk1"/>
                </a:solidFill>
                <a:latin typeface="Century Gothic"/>
              </a:rPr>
              <a:t>To retaliate for a massive US-led espionage operation against European institutions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lphaLcParenR"/>
            </a:pPr>
            <a:r>
              <a:rPr lang="fr-FR" sz="1600" b="0" strike="noStrike" spc="-1">
                <a:solidFill>
                  <a:schemeClr val="dk1"/>
                </a:solidFill>
                <a:latin typeface="Century Gothic"/>
              </a:rPr>
              <a:t>To support the struggling Compagnie des Machines Bull 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lphaLcParenR"/>
            </a:pPr>
            <a:r>
              <a:rPr lang="fr-FR" sz="1600" b="0" strike="noStrike" spc="-1">
                <a:solidFill>
                  <a:schemeClr val="dk1"/>
                </a:solidFill>
                <a:latin typeface="Century Gothic"/>
              </a:rPr>
              <a:t> To develop an early French version of the internet named « Minitel »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lphaLcParenR"/>
            </a:pPr>
            <a:r>
              <a:rPr lang="fr-FR" sz="1600" b="0" strike="noStrike" spc="-1">
                <a:solidFill>
                  <a:schemeClr val="dk1"/>
                </a:solidFill>
                <a:latin typeface="Century Gothic"/>
              </a:rPr>
              <a:t>d) To develop the first French supercomputer 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GB" sz="1600" b="1" strike="noStrike" cap="all" spc="-1">
                <a:solidFill>
                  <a:schemeClr val="dk1"/>
                </a:solidFill>
                <a:latin typeface="Century Gothic"/>
              </a:rPr>
              <a:t>Question 6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600" b="0" strike="noStrike" spc="-1">
                <a:solidFill>
                  <a:schemeClr val="dk1"/>
                </a:solidFill>
                <a:latin typeface="Century Gothic"/>
              </a:rPr>
              <a:t>In 2015, the United States accused China of stealing secrets from which two major U.S. companies, leading to a short-lived cease-fire on cyberattacks?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lphaLcParenR"/>
            </a:pPr>
            <a:r>
              <a:rPr lang="fr-FR" sz="1600" b="0" strike="noStrike" spc="-1">
                <a:solidFill>
                  <a:schemeClr val="dk1"/>
                </a:solidFill>
                <a:latin typeface="Century Gothic"/>
              </a:rPr>
              <a:t>Boeing and Coca-Cola 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lphaLcParenR"/>
            </a:pPr>
            <a:r>
              <a:rPr lang="fr-FR" sz="1600" b="0" strike="noStrike" spc="-1">
                <a:solidFill>
                  <a:schemeClr val="dk1"/>
                </a:solidFill>
                <a:latin typeface="Century Gothic"/>
              </a:rPr>
              <a:t>b) IBM and General Motors 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lphaLcParenR"/>
            </a:pPr>
            <a:r>
              <a:rPr lang="fr-FR" sz="1600" b="0" strike="noStrike" spc="-1">
                <a:solidFill>
                  <a:schemeClr val="dk1"/>
                </a:solidFill>
                <a:latin typeface="Century Gothic"/>
              </a:rPr>
              <a:t>c) Microsoft and Pfizer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lphaLcParenR"/>
            </a:pPr>
            <a:r>
              <a:rPr lang="fr-FR" sz="1600" b="0" strike="noStrike" spc="-1">
                <a:solidFill>
                  <a:schemeClr val="dk1"/>
                </a:solidFill>
                <a:latin typeface="Century Gothic"/>
              </a:rPr>
              <a:t>d) Google and Apple 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2"/>
          <a:stretch/>
        </p:blipFill>
        <p:spPr>
          <a:xfrm>
            <a:off x="794880" y="264960"/>
            <a:ext cx="8135280" cy="4107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2000"/>
                                        <p:tgtEl>
                                          <p:spTgt spid="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2000"/>
                                        <p:tgtEl>
                                          <p:spTgt spid="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2000"/>
                                        <p:tgtEl>
                                          <p:spTgt spid="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ZoneTexte 7"/>
          <p:cNvSpPr/>
          <p:nvPr/>
        </p:nvSpPr>
        <p:spPr>
          <a:xfrm>
            <a:off x="565200" y="829800"/>
            <a:ext cx="8115120" cy="516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57200">
              <a:lnSpc>
                <a:spcPct val="100000"/>
              </a:lnSpc>
            </a:pPr>
            <a:r>
              <a:rPr lang="fr-FR" sz="20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dk1"/>
                </a:solidFill>
                <a:latin typeface="Century Gothic"/>
              </a:rPr>
              <a:t>LEAD IN 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In pairs or in groups of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three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students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,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choose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two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 or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three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 questions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from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 the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list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 of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eight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 questions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below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.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Discuss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them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,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provide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examples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, and compare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your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700" b="1" strike="noStrike" spc="-1" dirty="0" err="1">
                <a:solidFill>
                  <a:schemeClr val="dk1"/>
                </a:solidFill>
                <a:latin typeface="Century Gothic"/>
              </a:rPr>
              <a:t>ideas</a:t>
            </a:r>
            <a:r>
              <a:rPr lang="fr-FR" sz="1700" b="1" strike="noStrike" spc="-1" dirty="0">
                <a:solidFill>
                  <a:schemeClr val="dk1"/>
                </a:solidFill>
                <a:latin typeface="Century Gothic"/>
              </a:rPr>
              <a:t> and opinions:</a:t>
            </a:r>
            <a:endParaRPr lang="fr-FR" sz="17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7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•"/>
            </a:pP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Why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might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a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company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or a country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want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to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steal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another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company’s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secrets or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technology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?</a:t>
            </a:r>
            <a:endParaRPr lang="fr-FR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•"/>
            </a:pP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How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is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industrial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espionage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carried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out?</a:t>
            </a:r>
            <a:endParaRPr lang="fr-FR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•"/>
            </a:pP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What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are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some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of the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ethical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issues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related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to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spying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on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competitors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or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other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countries for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industrial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secrets?</a:t>
            </a:r>
            <a:endParaRPr lang="fr-FR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•"/>
            </a:pP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Can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you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name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any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industries or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fields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where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industrial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espionage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might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be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particularly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common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or important?</a:t>
            </a:r>
            <a:endParaRPr lang="fr-FR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•"/>
            </a:pP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How do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you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think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industrial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espionage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has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changed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from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the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past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to the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present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? Is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it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easier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or harder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today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?</a:t>
            </a:r>
            <a:endParaRPr lang="fr-FR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•"/>
            </a:pP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In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what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ways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did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Western countries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historically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spy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on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Eastern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nations for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industrial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secrets? Can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you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think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of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any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specific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cases?</a:t>
            </a:r>
            <a:endParaRPr lang="fr-FR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•"/>
            </a:pP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How do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you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think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globalization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has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influenced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the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rise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of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industrial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espionage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between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the East and the West? </a:t>
            </a:r>
            <a:endParaRPr lang="fr-FR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•"/>
            </a:pP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What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kind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of information do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you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think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is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most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valuable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to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companies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or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governments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in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industrial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espionage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  <a:r>
              <a:rPr lang="fr-FR" sz="1500" b="0" strike="noStrike" spc="-1" dirty="0" err="1">
                <a:solidFill>
                  <a:schemeClr val="dk1"/>
                </a:solidFill>
                <a:latin typeface="Century Gothic"/>
              </a:rPr>
              <a:t>today</a:t>
            </a:r>
            <a:r>
              <a:rPr lang="fr-FR" sz="1500" b="0" strike="noStrike" spc="-1" dirty="0">
                <a:solidFill>
                  <a:schemeClr val="dk1"/>
                </a:solidFill>
                <a:latin typeface="Century Gothic"/>
              </a:rPr>
              <a:t>?</a:t>
            </a:r>
            <a:endParaRPr lang="fr-FR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Picture 2"/>
          <p:cNvPicPr/>
          <p:nvPr/>
        </p:nvPicPr>
        <p:blipFill>
          <a:blip r:embed="rId2"/>
          <a:stretch/>
        </p:blipFill>
        <p:spPr>
          <a:xfrm>
            <a:off x="274680" y="193680"/>
            <a:ext cx="4778280" cy="635040"/>
          </a:xfrm>
          <a:prstGeom prst="rect">
            <a:avLst/>
          </a:prstGeom>
          <a:ln w="9525">
            <a:noFill/>
          </a:ln>
        </p:spPr>
      </p:pic>
      <p:pic>
        <p:nvPicPr>
          <p:cNvPr id="83" name="Picture 3"/>
          <p:cNvPicPr/>
          <p:nvPr/>
        </p:nvPicPr>
        <p:blipFill>
          <a:blip r:embed="rId3"/>
          <a:stretch/>
        </p:blipFill>
        <p:spPr>
          <a:xfrm>
            <a:off x="6107400" y="177840"/>
            <a:ext cx="2842200" cy="11070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500"/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500"/>
                                        <p:tgtEl>
                                          <p:spTgt spid="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1141</Words>
  <Application>Microsoft Office PowerPoint</Application>
  <PresentationFormat>Affichage à l'écran (4:3)</PresentationFormat>
  <Paragraphs>116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11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OpenSymbol</vt:lpstr>
      <vt:lpstr>Symbol</vt:lpstr>
      <vt:lpstr>Times New Roman</vt:lpstr>
      <vt:lpstr>Wingdings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at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Eric Brulin</dc:creator>
  <dc:description/>
  <cp:lastModifiedBy>Arnaud Roy</cp:lastModifiedBy>
  <cp:revision>18</cp:revision>
  <dcterms:created xsi:type="dcterms:W3CDTF">2024-10-22T14:33:33Z</dcterms:created>
  <dcterms:modified xsi:type="dcterms:W3CDTF">2025-02-05T11:26:07Z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Présentation à l'écran (4:3)</vt:lpwstr>
  </property>
  <property fmtid="{D5CDD505-2E9C-101B-9397-08002B2CF9AE}" pid="3" name="Slides">
    <vt:i4>10</vt:i4>
  </property>
</Properties>
</file>