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26"/>
  </p:notesMasterIdLst>
  <p:handoutMasterIdLst>
    <p:handoutMasterId r:id="rId27"/>
  </p:handoutMasterIdLst>
  <p:sldIdLst>
    <p:sldId id="256" r:id="rId2"/>
    <p:sldId id="257" r:id="rId3"/>
    <p:sldId id="262" r:id="rId4"/>
    <p:sldId id="260" r:id="rId5"/>
    <p:sldId id="275" r:id="rId6"/>
    <p:sldId id="282" r:id="rId7"/>
    <p:sldId id="301" r:id="rId8"/>
    <p:sldId id="299" r:id="rId9"/>
    <p:sldId id="315" r:id="rId10"/>
    <p:sldId id="304" r:id="rId11"/>
    <p:sldId id="311" r:id="rId12"/>
    <p:sldId id="312" r:id="rId13"/>
    <p:sldId id="305" r:id="rId14"/>
    <p:sldId id="306" r:id="rId15"/>
    <p:sldId id="308" r:id="rId16"/>
    <p:sldId id="309" r:id="rId17"/>
    <p:sldId id="314" r:id="rId18"/>
    <p:sldId id="265" r:id="rId19"/>
    <p:sldId id="310" r:id="rId20"/>
    <p:sldId id="319" r:id="rId21"/>
    <p:sldId id="320" r:id="rId22"/>
    <p:sldId id="322" r:id="rId23"/>
    <p:sldId id="317" r:id="rId24"/>
    <p:sldId id="318" r:id="rId25"/>
  </p:sldIdLst>
  <p:sldSz cx="24384000" cy="13716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B39"/>
    <a:srgbClr val="717175"/>
    <a:srgbClr val="CBC203"/>
    <a:srgbClr val="FFFFFF"/>
    <a:srgbClr val="F8F8F8"/>
    <a:srgbClr val="F6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30" d="100"/>
          <a:sy n="30" d="100"/>
        </p:scale>
        <p:origin x="880" y="232"/>
      </p:cViewPr>
      <p:guideLst/>
    </p:cSldViewPr>
  </p:slideViewPr>
  <p:notesTextViewPr>
    <p:cViewPr>
      <p:scale>
        <a:sx n="1" d="1"/>
        <a:sy n="1" d="1"/>
      </p:scale>
      <p:origin x="0" y="0"/>
    </p:cViewPr>
  </p:notesTextViewPr>
  <p:notesViewPr>
    <p:cSldViewPr snapToGrid="0">
      <p:cViewPr varScale="1">
        <p:scale>
          <a:sx n="52" d="100"/>
          <a:sy n="52" d="100"/>
        </p:scale>
        <p:origin x="267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eneflores:Documents:Research:Telles:Article%20Pigmentocracy%20in%20Latin%20America:Versions:Round%206%20October%202013:Graph%20ED%20October%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Sheet1!$B$31</c:f>
              <c:strCache>
                <c:ptCount val="1"/>
                <c:pt idx="0">
                  <c:v>Light</c:v>
                </c:pt>
              </c:strCache>
            </c:strRef>
          </c:tx>
          <c:spPr>
            <a:solidFill>
              <a:srgbClr val="F2C7AF"/>
            </a:solidFill>
            <a:ln>
              <a:solidFill>
                <a:srgbClr val="000000"/>
              </a:solidFill>
            </a:ln>
          </c:spPr>
          <c:invertIfNegative val="0"/>
          <c:errBars>
            <c:errBarType val="both"/>
            <c:errValType val="cust"/>
            <c:noEndCap val="0"/>
            <c:plus>
              <c:numRef>
                <c:f>Sheet1!$C$35:$J$35</c:f>
                <c:numCache>
                  <c:formatCode>General</c:formatCode>
                  <c:ptCount val="8"/>
                  <c:pt idx="0">
                    <c:v>-0.49149177560000001</c:v>
                  </c:pt>
                  <c:pt idx="1">
                    <c:v>-0.30066153039999999</c:v>
                  </c:pt>
                  <c:pt idx="2">
                    <c:v>-0.49927793440000001</c:v>
                  </c:pt>
                  <c:pt idx="3">
                    <c:v>-0.64802499999999996</c:v>
                  </c:pt>
                  <c:pt idx="4">
                    <c:v>-0.31787913080000002</c:v>
                  </c:pt>
                  <c:pt idx="5">
                    <c:v>-0.78619721880000004</c:v>
                  </c:pt>
                  <c:pt idx="6">
                    <c:v>-0.65774628639999999</c:v>
                  </c:pt>
                  <c:pt idx="7">
                    <c:v>-0.9074927008</c:v>
                  </c:pt>
                </c:numCache>
              </c:numRef>
            </c:plus>
            <c:minus>
              <c:numRef>
                <c:f>Sheet1!$C$35:$J$35</c:f>
                <c:numCache>
                  <c:formatCode>General</c:formatCode>
                  <c:ptCount val="8"/>
                  <c:pt idx="0">
                    <c:v>-0.49149177560000001</c:v>
                  </c:pt>
                  <c:pt idx="1">
                    <c:v>-0.30066153039999999</c:v>
                  </c:pt>
                  <c:pt idx="2">
                    <c:v>-0.49927793440000001</c:v>
                  </c:pt>
                  <c:pt idx="3">
                    <c:v>-0.64802499999999996</c:v>
                  </c:pt>
                  <c:pt idx="4">
                    <c:v>-0.31787913080000002</c:v>
                  </c:pt>
                  <c:pt idx="5">
                    <c:v>-0.78619721880000004</c:v>
                  </c:pt>
                  <c:pt idx="6">
                    <c:v>-0.65774628639999999</c:v>
                  </c:pt>
                  <c:pt idx="7">
                    <c:v>-0.9074927008</c:v>
                  </c:pt>
                </c:numCache>
              </c:numRef>
            </c:minus>
          </c:errBars>
          <c:cat>
            <c:strRef>
              <c:f>Sheet1!$C$30:$J$30</c:f>
              <c:strCache>
                <c:ptCount val="8"/>
                <c:pt idx="0">
                  <c:v>Bolivia</c:v>
                </c:pt>
                <c:pt idx="1">
                  <c:v>Brazil</c:v>
                </c:pt>
                <c:pt idx="2">
                  <c:v>Colombia</c:v>
                </c:pt>
                <c:pt idx="3">
                  <c:v>DR</c:v>
                </c:pt>
                <c:pt idx="4">
                  <c:v>Ecuador</c:v>
                </c:pt>
                <c:pt idx="5">
                  <c:v>Guatemala</c:v>
                </c:pt>
                <c:pt idx="6">
                  <c:v>Mexico</c:v>
                </c:pt>
                <c:pt idx="7">
                  <c:v>Peru</c:v>
                </c:pt>
              </c:strCache>
            </c:strRef>
          </c:cat>
          <c:val>
            <c:numRef>
              <c:f>Sheet1!$C$31:$J$31</c:f>
              <c:numCache>
                <c:formatCode>General</c:formatCode>
                <c:ptCount val="8"/>
                <c:pt idx="0">
                  <c:v>12</c:v>
                </c:pt>
                <c:pt idx="1">
                  <c:v>8.14</c:v>
                </c:pt>
                <c:pt idx="2">
                  <c:v>10.39</c:v>
                </c:pt>
                <c:pt idx="3">
                  <c:v>9</c:v>
                </c:pt>
                <c:pt idx="4">
                  <c:v>10.26</c:v>
                </c:pt>
                <c:pt idx="5">
                  <c:v>9.26</c:v>
                </c:pt>
                <c:pt idx="6">
                  <c:v>9.2900000000000009</c:v>
                </c:pt>
                <c:pt idx="7">
                  <c:v>11.89</c:v>
                </c:pt>
              </c:numCache>
            </c:numRef>
          </c:val>
          <c:extLst>
            <c:ext xmlns:c16="http://schemas.microsoft.com/office/drawing/2014/chart" uri="{C3380CC4-5D6E-409C-BE32-E72D297353CC}">
              <c16:uniqueId val="{00000000-6334-43D8-9CEF-D8A5E96A9401}"/>
            </c:ext>
          </c:extLst>
        </c:ser>
        <c:ser>
          <c:idx val="1"/>
          <c:order val="1"/>
          <c:tx>
            <c:strRef>
              <c:f>Sheet1!$B$32</c:f>
              <c:strCache>
                <c:ptCount val="1"/>
                <c:pt idx="0">
                  <c:v>Medium</c:v>
                </c:pt>
              </c:strCache>
            </c:strRef>
          </c:tx>
          <c:spPr>
            <a:solidFill>
              <a:srgbClr val="BF793F"/>
            </a:solidFill>
            <a:ln>
              <a:solidFill>
                <a:srgbClr val="000000"/>
              </a:solidFill>
            </a:ln>
          </c:spPr>
          <c:invertIfNegative val="0"/>
          <c:errBars>
            <c:errBarType val="both"/>
            <c:errValType val="cust"/>
            <c:noEndCap val="0"/>
            <c:plus>
              <c:numRef>
                <c:f>Sheet1!$C$37:$J$37</c:f>
                <c:numCache>
                  <c:formatCode>General</c:formatCode>
                  <c:ptCount val="8"/>
                  <c:pt idx="0">
                    <c:v>-0.29987233639999999</c:v>
                  </c:pt>
                  <c:pt idx="1">
                    <c:v>-0.25051661600000003</c:v>
                  </c:pt>
                  <c:pt idx="2">
                    <c:v>-0.46962736799999999</c:v>
                  </c:pt>
                  <c:pt idx="3">
                    <c:v>-0.45942394120000002</c:v>
                  </c:pt>
                  <c:pt idx="4">
                    <c:v>-0.24004412040000001</c:v>
                  </c:pt>
                  <c:pt idx="5">
                    <c:v>-0.39106990159999999</c:v>
                  </c:pt>
                  <c:pt idx="6">
                    <c:v>-0.44901933999999999</c:v>
                  </c:pt>
                  <c:pt idx="7">
                    <c:v>-0.3686959528</c:v>
                  </c:pt>
                </c:numCache>
              </c:numRef>
            </c:plus>
            <c:minus>
              <c:numRef>
                <c:f>Sheet1!$C$37:$J$37</c:f>
                <c:numCache>
                  <c:formatCode>General</c:formatCode>
                  <c:ptCount val="8"/>
                  <c:pt idx="0">
                    <c:v>-0.29987233639999999</c:v>
                  </c:pt>
                  <c:pt idx="1">
                    <c:v>-0.25051661600000003</c:v>
                  </c:pt>
                  <c:pt idx="2">
                    <c:v>-0.46962736799999999</c:v>
                  </c:pt>
                  <c:pt idx="3">
                    <c:v>-0.45942394120000002</c:v>
                  </c:pt>
                  <c:pt idx="4">
                    <c:v>-0.24004412040000001</c:v>
                  </c:pt>
                  <c:pt idx="5">
                    <c:v>-0.39106990159999999</c:v>
                  </c:pt>
                  <c:pt idx="6">
                    <c:v>-0.44901933999999999</c:v>
                  </c:pt>
                  <c:pt idx="7">
                    <c:v>-0.3686959528</c:v>
                  </c:pt>
                </c:numCache>
              </c:numRef>
            </c:minus>
          </c:errBars>
          <c:cat>
            <c:strRef>
              <c:f>Sheet1!$C$30:$J$30</c:f>
              <c:strCache>
                <c:ptCount val="8"/>
                <c:pt idx="0">
                  <c:v>Bolivia</c:v>
                </c:pt>
                <c:pt idx="1">
                  <c:v>Brazil</c:v>
                </c:pt>
                <c:pt idx="2">
                  <c:v>Colombia</c:v>
                </c:pt>
                <c:pt idx="3">
                  <c:v>DR</c:v>
                </c:pt>
                <c:pt idx="4">
                  <c:v>Ecuador</c:v>
                </c:pt>
                <c:pt idx="5">
                  <c:v>Guatemala</c:v>
                </c:pt>
                <c:pt idx="6">
                  <c:v>Mexico</c:v>
                </c:pt>
                <c:pt idx="7">
                  <c:v>Peru</c:v>
                </c:pt>
              </c:strCache>
            </c:strRef>
          </c:cat>
          <c:val>
            <c:numRef>
              <c:f>Sheet1!$C$32:$J$32</c:f>
              <c:numCache>
                <c:formatCode>General</c:formatCode>
                <c:ptCount val="8"/>
                <c:pt idx="0">
                  <c:v>9.8800000000000008</c:v>
                </c:pt>
                <c:pt idx="1">
                  <c:v>7.43</c:v>
                </c:pt>
                <c:pt idx="2">
                  <c:v>9.1</c:v>
                </c:pt>
                <c:pt idx="3">
                  <c:v>8.5400000000000009</c:v>
                </c:pt>
                <c:pt idx="4">
                  <c:v>9.65</c:v>
                </c:pt>
                <c:pt idx="5">
                  <c:v>7.71</c:v>
                </c:pt>
                <c:pt idx="6">
                  <c:v>8.33</c:v>
                </c:pt>
                <c:pt idx="7">
                  <c:v>10.96</c:v>
                </c:pt>
              </c:numCache>
            </c:numRef>
          </c:val>
          <c:extLst>
            <c:ext xmlns:c16="http://schemas.microsoft.com/office/drawing/2014/chart" uri="{C3380CC4-5D6E-409C-BE32-E72D297353CC}">
              <c16:uniqueId val="{00000001-6334-43D8-9CEF-D8A5E96A9401}"/>
            </c:ext>
          </c:extLst>
        </c:ser>
        <c:ser>
          <c:idx val="2"/>
          <c:order val="2"/>
          <c:tx>
            <c:strRef>
              <c:f>Sheet1!$B$33</c:f>
              <c:strCache>
                <c:ptCount val="1"/>
                <c:pt idx="0">
                  <c:v>Dark</c:v>
                </c:pt>
              </c:strCache>
            </c:strRef>
          </c:tx>
          <c:spPr>
            <a:solidFill>
              <a:srgbClr val="704725"/>
            </a:solidFill>
            <a:ln>
              <a:solidFill>
                <a:srgbClr val="000000"/>
              </a:solidFill>
            </a:ln>
          </c:spPr>
          <c:invertIfNegative val="0"/>
          <c:errBars>
            <c:errBarType val="both"/>
            <c:errValType val="cust"/>
            <c:noEndCap val="0"/>
            <c:plus>
              <c:numRef>
                <c:f>Sheet1!$C$40:$J$40</c:f>
                <c:numCache>
                  <c:formatCode>General</c:formatCode>
                  <c:ptCount val="8"/>
                  <c:pt idx="0">
                    <c:v>0.30870196</c:v>
                  </c:pt>
                  <c:pt idx="1">
                    <c:v>0.30117177719999999</c:v>
                  </c:pt>
                  <c:pt idx="2">
                    <c:v>0.66247419839999999</c:v>
                  </c:pt>
                  <c:pt idx="3">
                    <c:v>0.4347821744</c:v>
                  </c:pt>
                  <c:pt idx="4">
                    <c:v>0.43667771</c:v>
                  </c:pt>
                  <c:pt idx="5">
                    <c:v>0.42322501480000002</c:v>
                  </c:pt>
                  <c:pt idx="6">
                    <c:v>0.59198732600000004</c:v>
                  </c:pt>
                  <c:pt idx="7">
                    <c:v>0.56000000000000005</c:v>
                  </c:pt>
                </c:numCache>
              </c:numRef>
            </c:plus>
            <c:minus>
              <c:numRef>
                <c:f>Sheet1!$C$40:$J$40</c:f>
                <c:numCache>
                  <c:formatCode>General</c:formatCode>
                  <c:ptCount val="8"/>
                  <c:pt idx="0">
                    <c:v>0.30870196</c:v>
                  </c:pt>
                  <c:pt idx="1">
                    <c:v>0.30117177719999999</c:v>
                  </c:pt>
                  <c:pt idx="2">
                    <c:v>0.66247419839999999</c:v>
                  </c:pt>
                  <c:pt idx="3">
                    <c:v>0.4347821744</c:v>
                  </c:pt>
                  <c:pt idx="4">
                    <c:v>0.43667771</c:v>
                  </c:pt>
                  <c:pt idx="5">
                    <c:v>0.42322501480000002</c:v>
                  </c:pt>
                  <c:pt idx="6">
                    <c:v>0.59198732600000004</c:v>
                  </c:pt>
                  <c:pt idx="7">
                    <c:v>0.56000000000000005</c:v>
                  </c:pt>
                </c:numCache>
              </c:numRef>
            </c:minus>
          </c:errBars>
          <c:cat>
            <c:strRef>
              <c:f>Sheet1!$C$30:$J$30</c:f>
              <c:strCache>
                <c:ptCount val="8"/>
                <c:pt idx="0">
                  <c:v>Bolivia</c:v>
                </c:pt>
                <c:pt idx="1">
                  <c:v>Brazil</c:v>
                </c:pt>
                <c:pt idx="2">
                  <c:v>Colombia</c:v>
                </c:pt>
                <c:pt idx="3">
                  <c:v>DR</c:v>
                </c:pt>
                <c:pt idx="4">
                  <c:v>Ecuador</c:v>
                </c:pt>
                <c:pt idx="5">
                  <c:v>Guatemala</c:v>
                </c:pt>
                <c:pt idx="6">
                  <c:v>Mexico</c:v>
                </c:pt>
                <c:pt idx="7">
                  <c:v>Peru</c:v>
                </c:pt>
              </c:strCache>
            </c:strRef>
          </c:cat>
          <c:val>
            <c:numRef>
              <c:f>Sheet1!$C$33:$J$33</c:f>
              <c:numCache>
                <c:formatCode>General</c:formatCode>
                <c:ptCount val="8"/>
                <c:pt idx="0">
                  <c:v>8.51</c:v>
                </c:pt>
                <c:pt idx="1">
                  <c:v>6.78</c:v>
                </c:pt>
                <c:pt idx="2">
                  <c:v>8.4700000000000006</c:v>
                </c:pt>
                <c:pt idx="3">
                  <c:v>7.4</c:v>
                </c:pt>
                <c:pt idx="4">
                  <c:v>8.77</c:v>
                </c:pt>
                <c:pt idx="5">
                  <c:v>5.38</c:v>
                </c:pt>
                <c:pt idx="6">
                  <c:v>7.07</c:v>
                </c:pt>
                <c:pt idx="7">
                  <c:v>10.26</c:v>
                </c:pt>
              </c:numCache>
            </c:numRef>
          </c:val>
          <c:extLst>
            <c:ext xmlns:c16="http://schemas.microsoft.com/office/drawing/2014/chart" uri="{C3380CC4-5D6E-409C-BE32-E72D297353CC}">
              <c16:uniqueId val="{00000002-6334-43D8-9CEF-D8A5E96A9401}"/>
            </c:ext>
          </c:extLst>
        </c:ser>
        <c:dLbls>
          <c:showLegendKey val="0"/>
          <c:showVal val="0"/>
          <c:showCatName val="0"/>
          <c:showSerName val="0"/>
          <c:showPercent val="0"/>
          <c:showBubbleSize val="0"/>
        </c:dLbls>
        <c:gapWidth val="150"/>
        <c:axId val="250813440"/>
        <c:axId val="250823424"/>
      </c:barChart>
      <c:catAx>
        <c:axId val="250813440"/>
        <c:scaling>
          <c:orientation val="minMax"/>
        </c:scaling>
        <c:delete val="0"/>
        <c:axPos val="b"/>
        <c:numFmt formatCode="General" sourceLinked="0"/>
        <c:majorTickMark val="out"/>
        <c:minorTickMark val="none"/>
        <c:tickLblPos val="nextTo"/>
        <c:txPr>
          <a:bodyPr/>
          <a:lstStyle/>
          <a:p>
            <a:pPr>
              <a:defRPr sz="1400"/>
            </a:pPr>
            <a:endParaRPr lang="fr-FR"/>
          </a:p>
        </c:txPr>
        <c:crossAx val="250823424"/>
        <c:crosses val="autoZero"/>
        <c:auto val="1"/>
        <c:lblAlgn val="ctr"/>
        <c:lblOffset val="100"/>
        <c:noMultiLvlLbl val="0"/>
      </c:catAx>
      <c:valAx>
        <c:axId val="250823424"/>
        <c:scaling>
          <c:orientation val="minMax"/>
          <c:max val="12.85"/>
          <c:min val="4"/>
        </c:scaling>
        <c:delete val="0"/>
        <c:axPos val="l"/>
        <c:majorGridlines/>
        <c:numFmt formatCode="General" sourceLinked="1"/>
        <c:majorTickMark val="out"/>
        <c:minorTickMark val="none"/>
        <c:tickLblPos val="nextTo"/>
        <c:txPr>
          <a:bodyPr/>
          <a:lstStyle/>
          <a:p>
            <a:pPr>
              <a:defRPr sz="1400"/>
            </a:pPr>
            <a:endParaRPr lang="fr-FR"/>
          </a:p>
        </c:txPr>
        <c:crossAx val="250813440"/>
        <c:crosses val="autoZero"/>
        <c:crossBetween val="between"/>
      </c:valAx>
    </c:plotArea>
    <c:legend>
      <c:legendPos val="b"/>
      <c:layout/>
      <c:overlay val="0"/>
      <c:txPr>
        <a:bodyPr/>
        <a:lstStyle/>
        <a:p>
          <a:pPr>
            <a:defRPr sz="1400"/>
          </a:pPr>
          <a:endParaRPr lang="fr-FR"/>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212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67522264"/>
      </p:ext>
    </p:extLst>
  </p:cSld>
  <p:clrMap bg1="lt1" tx1="dk1" bg2="lt2" tx2="dk2" accent1="accent1" accent2="accent2" accent3="accent3" accent4="accent4" accent5="accent5" accent6="accent6" hlink="hlink" folHlink="folHlink"/>
  <p:hf sldNum="0"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a:prstGeom prst="rect">
            <a:avLst/>
          </a:prstGeo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82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a:prstGeom prst="rect">
            <a:avLst/>
          </a:prstGeo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8433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a:prstGeom prst="rect">
            <a:avLst/>
          </a:prstGeo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3247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048000" y="2244726"/>
            <a:ext cx="18288000" cy="4775200"/>
          </a:xfrm>
        </p:spPr>
        <p:txBody>
          <a:bodyPr anchor="b"/>
          <a:lstStyle>
            <a:lvl1pPr algn="ctr">
              <a:defRPr sz="12000"/>
            </a:lvl1pPr>
          </a:lstStyle>
          <a:p>
            <a:r>
              <a:rPr lang="fr-FR" smtClean="0"/>
              <a:t>Modifiez le style du titre</a:t>
            </a:r>
            <a:endParaRPr lang="fr-FR"/>
          </a:p>
        </p:txBody>
      </p:sp>
      <p:sp>
        <p:nvSpPr>
          <p:cNvPr id="3" name="Sous-titr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EC714DD-3200-43EB-B9B5-5028B02F4530}"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185515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C714DD-3200-43EB-B9B5-5028B02F4530}"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408958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449800" y="730250"/>
            <a:ext cx="5257800" cy="11623676"/>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676400" y="730250"/>
            <a:ext cx="15468600" cy="11623676"/>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C714DD-3200-43EB-B9B5-5028B02F4530}"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142484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ark with photo_no number">
    <p:bg>
      <p:bgPr>
        <a:solidFill>
          <a:srgbClr val="272727"/>
        </a:solidFill>
        <a:effectLst/>
      </p:bgPr>
    </p:bg>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6191341" y="4668683"/>
            <a:ext cx="4259263" cy="4259263"/>
          </a:xfrm>
        </p:spPr>
        <p:txBody>
          <a:bodyPr/>
          <a:lstStyle>
            <a:lvl1pPr>
              <a:defRPr>
                <a:latin typeface="Barlow" panose="00000500000000000000" pitchFamily="2" charset="0"/>
              </a:defRPr>
            </a:lvl1pPr>
          </a:lstStyle>
          <a:p>
            <a:endParaRPr lang="en-US"/>
          </a:p>
        </p:txBody>
      </p:sp>
      <p:sp>
        <p:nvSpPr>
          <p:cNvPr id="13" name="Рисунок 2"/>
          <p:cNvSpPr>
            <a:spLocks noGrp="1"/>
          </p:cNvSpPr>
          <p:nvPr>
            <p:ph type="pic" sz="quarter" idx="11"/>
          </p:nvPr>
        </p:nvSpPr>
        <p:spPr>
          <a:xfrm>
            <a:off x="11072496" y="4625484"/>
            <a:ext cx="4259263" cy="4259263"/>
          </a:xfrm>
        </p:spPr>
        <p:txBody>
          <a:bodyPr/>
          <a:lstStyle>
            <a:lvl1pPr>
              <a:defRPr>
                <a:latin typeface="Barlow" panose="00000500000000000000" pitchFamily="2" charset="0"/>
              </a:defRPr>
            </a:lvl1pPr>
          </a:lstStyle>
          <a:p>
            <a:endParaRPr lang="en-US"/>
          </a:p>
        </p:txBody>
      </p:sp>
      <p:sp>
        <p:nvSpPr>
          <p:cNvPr id="14" name="Рисунок 2"/>
          <p:cNvSpPr>
            <a:spLocks noGrp="1"/>
          </p:cNvSpPr>
          <p:nvPr>
            <p:ph type="pic" sz="quarter" idx="12"/>
          </p:nvPr>
        </p:nvSpPr>
        <p:spPr>
          <a:xfrm>
            <a:off x="15953651" y="4625483"/>
            <a:ext cx="4259263" cy="4259263"/>
          </a:xfrm>
        </p:spPr>
        <p:txBody>
          <a:bodyPr/>
          <a:lstStyle>
            <a:lvl1pPr>
              <a:defRPr>
                <a:latin typeface="Barlow" panose="00000500000000000000" pitchFamily="2" charset="0"/>
              </a:defRPr>
            </a:lvl1pPr>
          </a:lstStyle>
          <a:p>
            <a:endParaRPr lang="en-US"/>
          </a:p>
        </p:txBody>
      </p:sp>
      <p:sp>
        <p:nvSpPr>
          <p:cNvPr id="11" name="Shape 61"/>
          <p:cNvSpPr/>
          <p:nvPr userDrawn="1"/>
        </p:nvSpPr>
        <p:spPr>
          <a:xfrm rot="16200000">
            <a:off x="-3720833" y="8205817"/>
            <a:ext cx="9108263" cy="538609"/>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defRPr sz="3000">
                <a:solidFill>
                  <a:srgbClr val="3A3B39"/>
                </a:solidFill>
                <a:latin typeface="Bebas"/>
                <a:ea typeface="Bebas"/>
                <a:cs typeface="Bebas"/>
                <a:sym typeface="Bebas"/>
              </a:defRPr>
            </a:pPr>
            <a:r>
              <a:rPr lang="fr-FR" dirty="0" smtClean="0">
                <a:solidFill>
                  <a:srgbClr val="C1C0BE"/>
                </a:solidFill>
                <a:latin typeface="Barlow" panose="00000500000000000000" pitchFamily="2" charset="0"/>
              </a:rPr>
              <a:t>Master</a:t>
            </a:r>
            <a:r>
              <a:rPr lang="fr-FR" baseline="0" dirty="0" smtClean="0">
                <a:solidFill>
                  <a:srgbClr val="C1C0BE"/>
                </a:solidFill>
                <a:latin typeface="Barlow" panose="00000500000000000000" pitchFamily="2" charset="0"/>
              </a:rPr>
              <a:t> Migrations</a:t>
            </a:r>
            <a:r>
              <a:rPr dirty="0" smtClean="0">
                <a:latin typeface="Barlow" panose="00000500000000000000" pitchFamily="2" charset="0"/>
              </a:rPr>
              <a:t>  </a:t>
            </a:r>
            <a:r>
              <a:rPr dirty="0">
                <a:solidFill>
                  <a:srgbClr val="CBC203"/>
                </a:solidFill>
                <a:latin typeface="Barlow" panose="00000500000000000000" pitchFamily="2" charset="0"/>
              </a:rPr>
              <a:t>/ </a:t>
            </a:r>
            <a:r>
              <a:rPr dirty="0" smtClean="0">
                <a:solidFill>
                  <a:srgbClr val="C1C0BE"/>
                </a:solidFill>
                <a:latin typeface="Barlow" panose="00000500000000000000" pitchFamily="2" charset="0"/>
              </a:rPr>
              <a:t> </a:t>
            </a:r>
            <a:r>
              <a:rPr lang="fr-FR" dirty="0" smtClean="0">
                <a:solidFill>
                  <a:srgbClr val="C1C0BE"/>
                </a:solidFill>
                <a:latin typeface="Barlow" panose="00000500000000000000" pitchFamily="2" charset="0"/>
              </a:rPr>
              <a:t>Racisme</a:t>
            </a:r>
            <a:r>
              <a:rPr lang="fr-FR" baseline="0" dirty="0" smtClean="0">
                <a:solidFill>
                  <a:srgbClr val="C1C0BE"/>
                </a:solidFill>
                <a:latin typeface="Barlow" panose="00000500000000000000" pitchFamily="2" charset="0"/>
              </a:rPr>
              <a:t> et discriminations</a:t>
            </a:r>
            <a:r>
              <a:rPr lang="fr-FR" dirty="0" smtClean="0">
                <a:solidFill>
                  <a:srgbClr val="CBC203"/>
                </a:solidFill>
                <a:latin typeface="Barlow" panose="00000500000000000000" pitchFamily="2" charset="0"/>
              </a:rPr>
              <a:t> /</a:t>
            </a:r>
            <a:r>
              <a:rPr lang="fr-FR" dirty="0" smtClean="0">
                <a:latin typeface="Barlow" panose="00000500000000000000" pitchFamily="2" charset="0"/>
              </a:rPr>
              <a:t> 2023</a:t>
            </a:r>
            <a:endParaRPr dirty="0">
              <a:solidFill>
                <a:srgbClr val="C1C0BE"/>
              </a:solidFill>
              <a:latin typeface="Barlow" panose="00000500000000000000" pitchFamily="2" charset="0"/>
            </a:endParaRPr>
          </a:p>
        </p:txBody>
      </p:sp>
    </p:spTree>
    <p:extLst>
      <p:ext uri="{BB962C8B-B14F-4D97-AF65-F5344CB8AC3E}">
        <p14:creationId xmlns:p14="http://schemas.microsoft.com/office/powerpoint/2010/main" val="108633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ark with photo">
    <p:bg>
      <p:bgRef idx="1001">
        <a:schemeClr val="bg2"/>
      </p:bgRef>
    </p:bg>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563994" y="635695"/>
            <a:ext cx="607908" cy="846386"/>
          </a:xfrm>
          <a:prstGeom prst="rect">
            <a:avLst/>
          </a:prstGeom>
        </p:spPr>
        <p:txBody>
          <a:bodyPr/>
          <a:lstStyle>
            <a:lvl1pPr>
              <a:defRPr>
                <a:solidFill>
                  <a:srgbClr val="C1C0BE"/>
                </a:solidFill>
                <a:latin typeface="Barlow" panose="00000500000000000000" pitchFamily="2" charset="0"/>
              </a:defRPr>
            </a:lvl1pPr>
          </a:lstStyle>
          <a:p>
            <a:fld id="{86CB4B4D-7CA3-9044-876B-883B54F8677D}" type="slidenum">
              <a:rPr lang="fr-FR" smtClean="0"/>
              <a:pPr/>
              <a:t>‹N°›</a:t>
            </a:fld>
            <a:endParaRPr lang="fr-FR"/>
          </a:p>
        </p:txBody>
      </p:sp>
      <p:sp>
        <p:nvSpPr>
          <p:cNvPr id="3" name="Рисунок 2"/>
          <p:cNvSpPr>
            <a:spLocks noGrp="1"/>
          </p:cNvSpPr>
          <p:nvPr>
            <p:ph type="pic" sz="quarter" idx="10"/>
          </p:nvPr>
        </p:nvSpPr>
        <p:spPr>
          <a:xfrm>
            <a:off x="5485720" y="4229750"/>
            <a:ext cx="2352675" cy="2351088"/>
          </a:xfrm>
        </p:spPr>
        <p:txBody>
          <a:bodyPr/>
          <a:lstStyle>
            <a:lvl1pPr>
              <a:defRPr>
                <a:latin typeface="Barlow" panose="00000500000000000000" pitchFamily="2" charset="0"/>
              </a:defRPr>
            </a:lvl1pPr>
          </a:lstStyle>
          <a:p>
            <a:endParaRPr lang="en-US"/>
          </a:p>
        </p:txBody>
      </p:sp>
      <p:sp>
        <p:nvSpPr>
          <p:cNvPr id="13" name="Рисунок 2"/>
          <p:cNvSpPr>
            <a:spLocks noGrp="1"/>
          </p:cNvSpPr>
          <p:nvPr>
            <p:ph type="pic" sz="quarter" idx="11"/>
          </p:nvPr>
        </p:nvSpPr>
        <p:spPr>
          <a:xfrm>
            <a:off x="8552035" y="4229750"/>
            <a:ext cx="2352675" cy="2351088"/>
          </a:xfrm>
        </p:spPr>
        <p:txBody>
          <a:bodyPr/>
          <a:lstStyle>
            <a:lvl1pPr>
              <a:defRPr>
                <a:latin typeface="Barlow" panose="00000500000000000000" pitchFamily="2" charset="0"/>
              </a:defRPr>
            </a:lvl1pPr>
          </a:lstStyle>
          <a:p>
            <a:endParaRPr lang="en-US"/>
          </a:p>
        </p:txBody>
      </p:sp>
      <p:sp>
        <p:nvSpPr>
          <p:cNvPr id="14" name="Рисунок 2"/>
          <p:cNvSpPr>
            <a:spLocks noGrp="1"/>
          </p:cNvSpPr>
          <p:nvPr>
            <p:ph type="pic" sz="quarter" idx="12"/>
          </p:nvPr>
        </p:nvSpPr>
        <p:spPr>
          <a:xfrm>
            <a:off x="11618350" y="4229750"/>
            <a:ext cx="2352675" cy="2351088"/>
          </a:xfrm>
        </p:spPr>
        <p:txBody>
          <a:bodyPr/>
          <a:lstStyle>
            <a:lvl1pPr>
              <a:defRPr>
                <a:latin typeface="Barlow" panose="00000500000000000000" pitchFamily="2" charset="0"/>
              </a:defRPr>
            </a:lvl1pPr>
          </a:lstStyle>
          <a:p>
            <a:endParaRPr lang="en-US"/>
          </a:p>
        </p:txBody>
      </p:sp>
      <p:sp>
        <p:nvSpPr>
          <p:cNvPr id="15" name="Рисунок 2"/>
          <p:cNvSpPr>
            <a:spLocks noGrp="1"/>
          </p:cNvSpPr>
          <p:nvPr>
            <p:ph type="pic" sz="quarter" idx="13"/>
          </p:nvPr>
        </p:nvSpPr>
        <p:spPr>
          <a:xfrm>
            <a:off x="14684665" y="4229750"/>
            <a:ext cx="2352675" cy="2351088"/>
          </a:xfrm>
        </p:spPr>
        <p:txBody>
          <a:bodyPr/>
          <a:lstStyle>
            <a:lvl1pPr>
              <a:defRPr>
                <a:latin typeface="Barlow" panose="00000500000000000000" pitchFamily="2" charset="0"/>
              </a:defRPr>
            </a:lvl1pPr>
          </a:lstStyle>
          <a:p>
            <a:endParaRPr lang="en-US"/>
          </a:p>
        </p:txBody>
      </p:sp>
      <p:sp>
        <p:nvSpPr>
          <p:cNvPr id="16" name="Рисунок 2"/>
          <p:cNvSpPr>
            <a:spLocks noGrp="1"/>
          </p:cNvSpPr>
          <p:nvPr>
            <p:ph type="pic" sz="quarter" idx="14"/>
          </p:nvPr>
        </p:nvSpPr>
        <p:spPr>
          <a:xfrm>
            <a:off x="17750979" y="4208694"/>
            <a:ext cx="2352675" cy="2351088"/>
          </a:xfrm>
        </p:spPr>
        <p:txBody>
          <a:bodyPr/>
          <a:lstStyle>
            <a:lvl1pPr>
              <a:defRPr>
                <a:latin typeface="Barlow" panose="00000500000000000000" pitchFamily="2" charset="0"/>
              </a:defRPr>
            </a:lvl1pPr>
          </a:lstStyle>
          <a:p>
            <a:endParaRPr lang="en-US"/>
          </a:p>
        </p:txBody>
      </p:sp>
      <p:sp>
        <p:nvSpPr>
          <p:cNvPr id="17" name="Рисунок 2"/>
          <p:cNvSpPr>
            <a:spLocks noGrp="1"/>
          </p:cNvSpPr>
          <p:nvPr>
            <p:ph type="pic" sz="quarter" idx="15"/>
          </p:nvPr>
        </p:nvSpPr>
        <p:spPr>
          <a:xfrm>
            <a:off x="5485720" y="7267218"/>
            <a:ext cx="2352675" cy="2351088"/>
          </a:xfrm>
        </p:spPr>
        <p:txBody>
          <a:bodyPr/>
          <a:lstStyle>
            <a:lvl1pPr>
              <a:defRPr>
                <a:latin typeface="Barlow" panose="00000500000000000000" pitchFamily="2" charset="0"/>
              </a:defRPr>
            </a:lvl1pPr>
          </a:lstStyle>
          <a:p>
            <a:endParaRPr lang="en-US"/>
          </a:p>
        </p:txBody>
      </p:sp>
      <p:sp>
        <p:nvSpPr>
          <p:cNvPr id="18" name="Рисунок 2"/>
          <p:cNvSpPr>
            <a:spLocks noGrp="1"/>
          </p:cNvSpPr>
          <p:nvPr>
            <p:ph type="pic" sz="quarter" idx="16"/>
          </p:nvPr>
        </p:nvSpPr>
        <p:spPr>
          <a:xfrm>
            <a:off x="8552035" y="7267218"/>
            <a:ext cx="2352675" cy="2351088"/>
          </a:xfrm>
        </p:spPr>
        <p:txBody>
          <a:bodyPr/>
          <a:lstStyle>
            <a:lvl1pPr>
              <a:defRPr>
                <a:latin typeface="Barlow" panose="00000500000000000000" pitchFamily="2" charset="0"/>
              </a:defRPr>
            </a:lvl1pPr>
          </a:lstStyle>
          <a:p>
            <a:endParaRPr lang="en-US"/>
          </a:p>
        </p:txBody>
      </p:sp>
      <p:sp>
        <p:nvSpPr>
          <p:cNvPr id="19" name="Рисунок 2"/>
          <p:cNvSpPr>
            <a:spLocks noGrp="1"/>
          </p:cNvSpPr>
          <p:nvPr>
            <p:ph type="pic" sz="quarter" idx="17"/>
          </p:nvPr>
        </p:nvSpPr>
        <p:spPr>
          <a:xfrm>
            <a:off x="11618350" y="7267218"/>
            <a:ext cx="2352675" cy="2351088"/>
          </a:xfrm>
        </p:spPr>
        <p:txBody>
          <a:bodyPr/>
          <a:lstStyle>
            <a:lvl1pPr>
              <a:defRPr>
                <a:latin typeface="Barlow" panose="00000500000000000000" pitchFamily="2" charset="0"/>
              </a:defRPr>
            </a:lvl1pPr>
          </a:lstStyle>
          <a:p>
            <a:endParaRPr lang="en-US"/>
          </a:p>
        </p:txBody>
      </p:sp>
      <p:sp>
        <p:nvSpPr>
          <p:cNvPr id="20" name="Рисунок 2"/>
          <p:cNvSpPr>
            <a:spLocks noGrp="1"/>
          </p:cNvSpPr>
          <p:nvPr>
            <p:ph type="pic" sz="quarter" idx="18"/>
          </p:nvPr>
        </p:nvSpPr>
        <p:spPr>
          <a:xfrm>
            <a:off x="14684665" y="7267218"/>
            <a:ext cx="2352675" cy="2351088"/>
          </a:xfrm>
        </p:spPr>
        <p:txBody>
          <a:bodyPr/>
          <a:lstStyle>
            <a:lvl1pPr>
              <a:defRPr>
                <a:latin typeface="Barlow" panose="00000500000000000000" pitchFamily="2" charset="0"/>
              </a:defRPr>
            </a:lvl1pPr>
          </a:lstStyle>
          <a:p>
            <a:endParaRPr lang="en-US"/>
          </a:p>
        </p:txBody>
      </p:sp>
      <p:sp>
        <p:nvSpPr>
          <p:cNvPr id="21" name="Рисунок 2"/>
          <p:cNvSpPr>
            <a:spLocks noGrp="1"/>
          </p:cNvSpPr>
          <p:nvPr>
            <p:ph type="pic" sz="quarter" idx="19"/>
          </p:nvPr>
        </p:nvSpPr>
        <p:spPr>
          <a:xfrm>
            <a:off x="17750979" y="7246162"/>
            <a:ext cx="2352675" cy="2351088"/>
          </a:xfrm>
        </p:spPr>
        <p:txBody>
          <a:bodyPr/>
          <a:lstStyle>
            <a:lvl1pPr>
              <a:defRPr>
                <a:latin typeface="Barlow" panose="00000500000000000000" pitchFamily="2" charset="0"/>
              </a:defRPr>
            </a:lvl1pPr>
          </a:lstStyle>
          <a:p>
            <a:endParaRPr lang="en-US"/>
          </a:p>
        </p:txBody>
      </p:sp>
      <p:sp>
        <p:nvSpPr>
          <p:cNvPr id="23" name="Shape 61"/>
          <p:cNvSpPr/>
          <p:nvPr userDrawn="1"/>
        </p:nvSpPr>
        <p:spPr>
          <a:xfrm rot="16200000">
            <a:off x="-3720833" y="8205817"/>
            <a:ext cx="9108263" cy="538609"/>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defRPr sz="3000">
                <a:solidFill>
                  <a:srgbClr val="3A3B39"/>
                </a:solidFill>
                <a:latin typeface="Bebas"/>
                <a:ea typeface="Bebas"/>
                <a:cs typeface="Bebas"/>
                <a:sym typeface="Bebas"/>
              </a:defRPr>
            </a:pPr>
            <a:r>
              <a:rPr lang="fr-FR" dirty="0" smtClean="0">
                <a:solidFill>
                  <a:srgbClr val="C1C0BE"/>
                </a:solidFill>
                <a:latin typeface="Barlow" panose="00000500000000000000" pitchFamily="2" charset="0"/>
              </a:rPr>
              <a:t>Master</a:t>
            </a:r>
            <a:r>
              <a:rPr lang="fr-FR" baseline="0" dirty="0" smtClean="0">
                <a:solidFill>
                  <a:srgbClr val="C1C0BE"/>
                </a:solidFill>
                <a:latin typeface="Barlow" panose="00000500000000000000" pitchFamily="2" charset="0"/>
              </a:rPr>
              <a:t> Migrations</a:t>
            </a:r>
            <a:r>
              <a:rPr dirty="0" smtClean="0">
                <a:latin typeface="Barlow" panose="00000500000000000000" pitchFamily="2" charset="0"/>
              </a:rPr>
              <a:t>  </a:t>
            </a:r>
            <a:r>
              <a:rPr dirty="0">
                <a:solidFill>
                  <a:srgbClr val="CBC203"/>
                </a:solidFill>
                <a:latin typeface="Barlow" panose="00000500000000000000" pitchFamily="2" charset="0"/>
              </a:rPr>
              <a:t>/</a:t>
            </a:r>
            <a:r>
              <a:rPr dirty="0">
                <a:latin typeface="Barlow" panose="00000500000000000000" pitchFamily="2" charset="0"/>
              </a:rPr>
              <a:t> </a:t>
            </a:r>
            <a:r>
              <a:rPr dirty="0" smtClean="0">
                <a:solidFill>
                  <a:srgbClr val="C1C0BE"/>
                </a:solidFill>
                <a:latin typeface="Barlow" panose="00000500000000000000" pitchFamily="2" charset="0"/>
              </a:rPr>
              <a:t> </a:t>
            </a:r>
            <a:r>
              <a:rPr lang="fr-FR" dirty="0" smtClean="0">
                <a:solidFill>
                  <a:srgbClr val="C1C0BE"/>
                </a:solidFill>
                <a:latin typeface="Barlow" panose="00000500000000000000" pitchFamily="2" charset="0"/>
              </a:rPr>
              <a:t>Racisme</a:t>
            </a:r>
            <a:r>
              <a:rPr lang="fr-FR" baseline="0" dirty="0" smtClean="0">
                <a:solidFill>
                  <a:srgbClr val="C1C0BE"/>
                </a:solidFill>
                <a:latin typeface="Barlow" panose="00000500000000000000" pitchFamily="2" charset="0"/>
              </a:rPr>
              <a:t> et discriminations</a:t>
            </a:r>
            <a:r>
              <a:rPr lang="fr-FR" dirty="0" smtClean="0">
                <a:latin typeface="Barlow" panose="00000500000000000000" pitchFamily="2" charset="0"/>
              </a:rPr>
              <a:t> </a:t>
            </a:r>
            <a:r>
              <a:rPr lang="fr-FR" dirty="0" smtClean="0">
                <a:solidFill>
                  <a:srgbClr val="CBC203"/>
                </a:solidFill>
                <a:latin typeface="Barlow" panose="00000500000000000000" pitchFamily="2" charset="0"/>
              </a:rPr>
              <a:t>/ </a:t>
            </a:r>
            <a:r>
              <a:rPr lang="fr-FR" dirty="0" smtClean="0">
                <a:latin typeface="Barlow" panose="00000500000000000000" pitchFamily="2" charset="0"/>
              </a:rPr>
              <a:t>2023</a:t>
            </a:r>
            <a:endParaRPr dirty="0">
              <a:solidFill>
                <a:srgbClr val="C1C0BE"/>
              </a:solidFill>
              <a:latin typeface="Barlow" panose="00000500000000000000" pitchFamily="2" charset="0"/>
            </a:endParaRPr>
          </a:p>
        </p:txBody>
      </p:sp>
    </p:spTree>
    <p:extLst>
      <p:ext uri="{BB962C8B-B14F-4D97-AF65-F5344CB8AC3E}">
        <p14:creationId xmlns:p14="http://schemas.microsoft.com/office/powerpoint/2010/main" val="297221086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with Photos">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
        <p:nvSpPr>
          <p:cNvPr id="3" name="Рисунок 2"/>
          <p:cNvSpPr>
            <a:spLocks noGrp="1"/>
          </p:cNvSpPr>
          <p:nvPr>
            <p:ph type="pic" sz="quarter" idx="10"/>
          </p:nvPr>
        </p:nvSpPr>
        <p:spPr>
          <a:xfrm>
            <a:off x="3944666" y="2873466"/>
            <a:ext cx="2822575" cy="2822575"/>
          </a:xfrm>
        </p:spPr>
        <p:txBody>
          <a:bodyPr/>
          <a:lstStyle/>
          <a:p>
            <a:endParaRPr lang="en-US"/>
          </a:p>
        </p:txBody>
      </p:sp>
      <p:sp>
        <p:nvSpPr>
          <p:cNvPr id="7" name="Рисунок 2"/>
          <p:cNvSpPr>
            <a:spLocks noGrp="1"/>
          </p:cNvSpPr>
          <p:nvPr>
            <p:ph type="pic" sz="quarter" idx="11"/>
          </p:nvPr>
        </p:nvSpPr>
        <p:spPr>
          <a:xfrm>
            <a:off x="7468372" y="2873466"/>
            <a:ext cx="2822575" cy="2822575"/>
          </a:xfrm>
        </p:spPr>
        <p:txBody>
          <a:bodyPr/>
          <a:lstStyle/>
          <a:p>
            <a:endParaRPr lang="en-US"/>
          </a:p>
        </p:txBody>
      </p:sp>
      <p:sp>
        <p:nvSpPr>
          <p:cNvPr id="8" name="Рисунок 2"/>
          <p:cNvSpPr>
            <a:spLocks noGrp="1"/>
          </p:cNvSpPr>
          <p:nvPr>
            <p:ph type="pic" sz="quarter" idx="12"/>
          </p:nvPr>
        </p:nvSpPr>
        <p:spPr>
          <a:xfrm>
            <a:off x="10992078" y="2873466"/>
            <a:ext cx="2822575" cy="2822575"/>
          </a:xfrm>
        </p:spPr>
        <p:txBody>
          <a:bodyPr/>
          <a:lstStyle/>
          <a:p>
            <a:endParaRPr lang="en-US"/>
          </a:p>
        </p:txBody>
      </p:sp>
      <p:sp>
        <p:nvSpPr>
          <p:cNvPr id="9" name="Рисунок 2"/>
          <p:cNvSpPr>
            <a:spLocks noGrp="1"/>
          </p:cNvSpPr>
          <p:nvPr>
            <p:ph type="pic" sz="quarter" idx="13"/>
          </p:nvPr>
        </p:nvSpPr>
        <p:spPr>
          <a:xfrm>
            <a:off x="14515784" y="2873466"/>
            <a:ext cx="2822575" cy="2822575"/>
          </a:xfrm>
        </p:spPr>
        <p:txBody>
          <a:bodyPr/>
          <a:lstStyle/>
          <a:p>
            <a:endParaRPr lang="en-US"/>
          </a:p>
        </p:txBody>
      </p:sp>
      <p:sp>
        <p:nvSpPr>
          <p:cNvPr id="10" name="Рисунок 2"/>
          <p:cNvSpPr>
            <a:spLocks noGrp="1"/>
          </p:cNvSpPr>
          <p:nvPr>
            <p:ph type="pic" sz="quarter" idx="14"/>
          </p:nvPr>
        </p:nvSpPr>
        <p:spPr>
          <a:xfrm>
            <a:off x="18039489" y="2873466"/>
            <a:ext cx="2822575" cy="2822575"/>
          </a:xfrm>
        </p:spPr>
        <p:txBody>
          <a:bodyPr/>
          <a:lstStyle/>
          <a:p>
            <a:endParaRPr lang="en-US"/>
          </a:p>
        </p:txBody>
      </p:sp>
      <p:sp>
        <p:nvSpPr>
          <p:cNvPr id="11" name="Рисунок 2"/>
          <p:cNvSpPr>
            <a:spLocks noGrp="1"/>
          </p:cNvSpPr>
          <p:nvPr>
            <p:ph type="pic" sz="quarter" idx="15"/>
          </p:nvPr>
        </p:nvSpPr>
        <p:spPr>
          <a:xfrm>
            <a:off x="3944666" y="6448334"/>
            <a:ext cx="2822575" cy="2822575"/>
          </a:xfrm>
        </p:spPr>
        <p:txBody>
          <a:bodyPr/>
          <a:lstStyle/>
          <a:p>
            <a:endParaRPr lang="en-US"/>
          </a:p>
        </p:txBody>
      </p:sp>
      <p:sp>
        <p:nvSpPr>
          <p:cNvPr id="12" name="Рисунок 2"/>
          <p:cNvSpPr>
            <a:spLocks noGrp="1"/>
          </p:cNvSpPr>
          <p:nvPr>
            <p:ph type="pic" sz="quarter" idx="16"/>
          </p:nvPr>
        </p:nvSpPr>
        <p:spPr>
          <a:xfrm>
            <a:off x="7468372" y="6448334"/>
            <a:ext cx="2822575" cy="2822575"/>
          </a:xfrm>
        </p:spPr>
        <p:txBody>
          <a:bodyPr/>
          <a:lstStyle/>
          <a:p>
            <a:endParaRPr lang="en-US"/>
          </a:p>
        </p:txBody>
      </p:sp>
      <p:sp>
        <p:nvSpPr>
          <p:cNvPr id="13" name="Рисунок 2"/>
          <p:cNvSpPr>
            <a:spLocks noGrp="1"/>
          </p:cNvSpPr>
          <p:nvPr>
            <p:ph type="pic" sz="quarter" idx="17"/>
          </p:nvPr>
        </p:nvSpPr>
        <p:spPr>
          <a:xfrm>
            <a:off x="10992078" y="6448334"/>
            <a:ext cx="2822575" cy="2822575"/>
          </a:xfrm>
        </p:spPr>
        <p:txBody>
          <a:bodyPr/>
          <a:lstStyle/>
          <a:p>
            <a:endParaRPr lang="en-US"/>
          </a:p>
        </p:txBody>
      </p:sp>
      <p:sp>
        <p:nvSpPr>
          <p:cNvPr id="14" name="Рисунок 2"/>
          <p:cNvSpPr>
            <a:spLocks noGrp="1"/>
          </p:cNvSpPr>
          <p:nvPr>
            <p:ph type="pic" sz="quarter" idx="18"/>
          </p:nvPr>
        </p:nvSpPr>
        <p:spPr>
          <a:xfrm>
            <a:off x="14515784" y="6448334"/>
            <a:ext cx="2822575" cy="2822575"/>
          </a:xfrm>
        </p:spPr>
        <p:txBody>
          <a:bodyPr/>
          <a:lstStyle/>
          <a:p>
            <a:endParaRPr lang="en-US"/>
          </a:p>
        </p:txBody>
      </p:sp>
      <p:sp>
        <p:nvSpPr>
          <p:cNvPr id="15" name="Рисунок 2"/>
          <p:cNvSpPr>
            <a:spLocks noGrp="1"/>
          </p:cNvSpPr>
          <p:nvPr>
            <p:ph type="pic" sz="quarter" idx="19"/>
          </p:nvPr>
        </p:nvSpPr>
        <p:spPr>
          <a:xfrm>
            <a:off x="18039489" y="6448334"/>
            <a:ext cx="2822575" cy="2822575"/>
          </a:xfrm>
        </p:spPr>
        <p:txBody>
          <a:bodyPr/>
          <a:lstStyle/>
          <a:p>
            <a:endParaRPr lang="en-US"/>
          </a:p>
        </p:txBody>
      </p:sp>
    </p:spTree>
    <p:extLst>
      <p:ext uri="{BB962C8B-B14F-4D97-AF65-F5344CB8AC3E}">
        <p14:creationId xmlns:p14="http://schemas.microsoft.com/office/powerpoint/2010/main" val="313329254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98996191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 with Shape Photos (2)">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
        <p:nvSpPr>
          <p:cNvPr id="13" name="Полилиния 12"/>
          <p:cNvSpPr>
            <a:spLocks noGrp="1"/>
          </p:cNvSpPr>
          <p:nvPr>
            <p:ph type="pic" sz="quarter" idx="14"/>
          </p:nvPr>
        </p:nvSpPr>
        <p:spPr>
          <a:xfrm>
            <a:off x="12917201" y="-26126"/>
            <a:ext cx="9969194" cy="13763703"/>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oAutofit/>
          </a:bodyPr>
          <a:lstStyle/>
          <a:p>
            <a:endParaRPr lang="en-US" dirty="0"/>
          </a:p>
        </p:txBody>
      </p:sp>
    </p:spTree>
    <p:extLst>
      <p:ext uri="{BB962C8B-B14F-4D97-AF65-F5344CB8AC3E}">
        <p14:creationId xmlns:p14="http://schemas.microsoft.com/office/powerpoint/2010/main" val="288115896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ite with Shape Photos">
    <p:spTree>
      <p:nvGrpSpPr>
        <p:cNvPr id="1" name=""/>
        <p:cNvGrpSpPr/>
        <p:nvPr/>
      </p:nvGrpSpPr>
      <p:grpSpPr>
        <a:xfrm>
          <a:off x="0" y="0"/>
          <a:ext cx="0" cy="0"/>
          <a:chOff x="0" y="0"/>
          <a:chExt cx="0" cy="0"/>
        </a:xfrm>
      </p:grpSpPr>
      <p:sp>
        <p:nvSpPr>
          <p:cNvPr id="21" name="Полилиния 20"/>
          <p:cNvSpPr>
            <a:spLocks noGrp="1"/>
          </p:cNvSpPr>
          <p:nvPr>
            <p:ph type="pic" sz="quarter" idx="13"/>
          </p:nvPr>
        </p:nvSpPr>
        <p:spPr>
          <a:xfrm>
            <a:off x="2955138" y="1027480"/>
            <a:ext cx="9268612" cy="11658458"/>
          </a:xfrm>
          <a:custGeom>
            <a:avLst/>
            <a:gdLst>
              <a:gd name="connsiteX0" fmla="*/ 5165309 w 9268612"/>
              <a:gd name="connsiteY0" fmla="*/ 0 h 11658458"/>
              <a:gd name="connsiteX1" fmla="*/ 7141083 w 9268612"/>
              <a:gd name="connsiteY1" fmla="*/ 0 h 11658458"/>
              <a:gd name="connsiteX2" fmla="*/ 7141083 w 9268612"/>
              <a:gd name="connsiteY2" fmla="*/ 1585544 h 11658458"/>
              <a:gd name="connsiteX3" fmla="*/ 9268612 w 9268612"/>
              <a:gd name="connsiteY3" fmla="*/ 1585544 h 11658458"/>
              <a:gd name="connsiteX4" fmla="*/ 9268612 w 9268612"/>
              <a:gd name="connsiteY4" fmla="*/ 4196982 h 11658458"/>
              <a:gd name="connsiteX5" fmla="*/ 8330400 w 9268612"/>
              <a:gd name="connsiteY5" fmla="*/ 4196982 h 11658458"/>
              <a:gd name="connsiteX6" fmla="*/ 8330400 w 9268612"/>
              <a:gd name="connsiteY6" fmla="*/ 9500819 h 11658458"/>
              <a:gd name="connsiteX7" fmla="*/ 2609850 w 9268612"/>
              <a:gd name="connsiteY7" fmla="*/ 9500819 h 11658458"/>
              <a:gd name="connsiteX8" fmla="*/ 2609850 w 9268612"/>
              <a:gd name="connsiteY8" fmla="*/ 10350363 h 11658458"/>
              <a:gd name="connsiteX9" fmla="*/ 3263500 w 9268612"/>
              <a:gd name="connsiteY9" fmla="*/ 10350363 h 11658458"/>
              <a:gd name="connsiteX10" fmla="*/ 3263500 w 9268612"/>
              <a:gd name="connsiteY10" fmla="*/ 11658458 h 11658458"/>
              <a:gd name="connsiteX11" fmla="*/ 1956200 w 9268612"/>
              <a:gd name="connsiteY11" fmla="*/ 11658458 h 11658458"/>
              <a:gd name="connsiteX12" fmla="*/ 1956200 w 9268612"/>
              <a:gd name="connsiteY12" fmla="*/ 10806538 h 11658458"/>
              <a:gd name="connsiteX13" fmla="*/ 0 w 9268612"/>
              <a:gd name="connsiteY13" fmla="*/ 10806538 h 11658458"/>
              <a:gd name="connsiteX14" fmla="*/ 0 w 9268612"/>
              <a:gd name="connsiteY14" fmla="*/ 8195100 h 11658458"/>
              <a:gd name="connsiteX15" fmla="*/ 1459700 w 9268612"/>
              <a:gd name="connsiteY15" fmla="*/ 8195100 h 11658458"/>
              <a:gd name="connsiteX16" fmla="*/ 1459700 w 9268612"/>
              <a:gd name="connsiteY16" fmla="*/ 2604720 h 11658458"/>
              <a:gd name="connsiteX17" fmla="*/ 6658762 w 9268612"/>
              <a:gd name="connsiteY17" fmla="*/ 2604720 h 11658458"/>
              <a:gd name="connsiteX18" fmla="*/ 6658762 w 9268612"/>
              <a:gd name="connsiteY18" fmla="*/ 1976976 h 11658458"/>
              <a:gd name="connsiteX19" fmla="*/ 5165309 w 9268612"/>
              <a:gd name="connsiteY19" fmla="*/ 1976976 h 1165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8612" h="11658458">
                <a:moveTo>
                  <a:pt x="5165309" y="0"/>
                </a:moveTo>
                <a:lnTo>
                  <a:pt x="7141083" y="0"/>
                </a:lnTo>
                <a:lnTo>
                  <a:pt x="7141083" y="1585544"/>
                </a:lnTo>
                <a:lnTo>
                  <a:pt x="9268612" y="1585544"/>
                </a:lnTo>
                <a:lnTo>
                  <a:pt x="9268612" y="4196982"/>
                </a:lnTo>
                <a:lnTo>
                  <a:pt x="8330400" y="4196982"/>
                </a:lnTo>
                <a:lnTo>
                  <a:pt x="8330400" y="9500819"/>
                </a:lnTo>
                <a:lnTo>
                  <a:pt x="2609850" y="9500819"/>
                </a:lnTo>
                <a:lnTo>
                  <a:pt x="2609850" y="10350363"/>
                </a:lnTo>
                <a:lnTo>
                  <a:pt x="3263500" y="10350363"/>
                </a:lnTo>
                <a:lnTo>
                  <a:pt x="3263500" y="11658458"/>
                </a:lnTo>
                <a:lnTo>
                  <a:pt x="1956200" y="11658458"/>
                </a:lnTo>
                <a:lnTo>
                  <a:pt x="1956200" y="10806538"/>
                </a:lnTo>
                <a:lnTo>
                  <a:pt x="0" y="10806538"/>
                </a:lnTo>
                <a:lnTo>
                  <a:pt x="0" y="8195100"/>
                </a:lnTo>
                <a:lnTo>
                  <a:pt x="1459700" y="8195100"/>
                </a:lnTo>
                <a:lnTo>
                  <a:pt x="1459700" y="2604720"/>
                </a:lnTo>
                <a:lnTo>
                  <a:pt x="6658762" y="2604720"/>
                </a:lnTo>
                <a:lnTo>
                  <a:pt x="6658762" y="1976976"/>
                </a:lnTo>
                <a:lnTo>
                  <a:pt x="5165309" y="1976976"/>
                </a:lnTo>
                <a:close/>
              </a:path>
            </a:pathLst>
          </a:custGeom>
          <a:solidFill>
            <a:schemeClr val="bg2"/>
          </a:solidFill>
          <a:ln w="3175">
            <a:miter lim="400000"/>
          </a:ln>
          <a:extLst>
            <a:ext uri="{C572A759-6A51-4108-AA02-DFA0A04FC94B}">
              <ma14:wrappingTextBoxFlag xmlns="" xmlns:ma14="http://schemas.microsoft.com/office/mac/drawingml/2011/main" val="1"/>
            </a:ext>
          </a:extLst>
        </p:spPr>
        <p:txBody>
          <a:bodyPr wrap="square">
            <a:noAutofit/>
          </a:bodyPr>
          <a:lstStyle/>
          <a:p>
            <a:endParaRPr lang="en-US"/>
          </a:p>
        </p:txBody>
      </p:sp>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0849518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ltLang="fr-FR"/>
          </a:p>
        </p:txBody>
      </p:sp>
      <p:sp>
        <p:nvSpPr>
          <p:cNvPr id="5" name="Espace réservé du pied de page 4"/>
          <p:cNvSpPr>
            <a:spLocks noGrp="1"/>
          </p:cNvSpPr>
          <p:nvPr>
            <p:ph type="ftr" sz="quarter" idx="11"/>
          </p:nvPr>
        </p:nvSpPr>
        <p:spPr/>
        <p:txBody>
          <a:bodyPr/>
          <a:lstStyle/>
          <a:p>
            <a:pPr>
              <a:defRPr/>
            </a:pPr>
            <a:r>
              <a:rPr lang="fr-FR" altLang="fr-FR" smtClean="0"/>
              <a:t>Intégration &amp; Discrimination Sciences Po 2017</a:t>
            </a:r>
            <a:endParaRPr lang="en-US" altLang="fr-FR"/>
          </a:p>
        </p:txBody>
      </p:sp>
      <p:sp>
        <p:nvSpPr>
          <p:cNvPr id="6" name="Espace réservé du numéro de diapositive 5"/>
          <p:cNvSpPr>
            <a:spLocks noGrp="1"/>
          </p:cNvSpPr>
          <p:nvPr>
            <p:ph type="sldNum" sz="quarter" idx="12"/>
          </p:nvPr>
        </p:nvSpPr>
        <p:spPr/>
        <p:txBody>
          <a:bodyPr/>
          <a:lstStyle/>
          <a:p>
            <a:pPr>
              <a:defRPr/>
            </a:pPr>
            <a:fld id="{AA5E9181-49AC-43AA-9E01-30996C69DA59}" type="slidenum">
              <a:rPr lang="en-US" altLang="fr-FR" smtClean="0"/>
              <a:pPr>
                <a:defRPr/>
              </a:pPr>
              <a:t>‹N°›</a:t>
            </a:fld>
            <a:endParaRPr lang="en-US" altLang="fr-FR"/>
          </a:p>
        </p:txBody>
      </p:sp>
    </p:spTree>
    <p:extLst>
      <p:ext uri="{BB962C8B-B14F-4D97-AF65-F5344CB8AC3E}">
        <p14:creationId xmlns:p14="http://schemas.microsoft.com/office/powerpoint/2010/main" val="58224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63700" y="3419477"/>
            <a:ext cx="21031200" cy="5705474"/>
          </a:xfrm>
        </p:spPr>
        <p:txBody>
          <a:bodyPr anchor="b"/>
          <a:lstStyle>
            <a:lvl1pPr>
              <a:defRPr sz="12000"/>
            </a:lvl1pPr>
          </a:lstStyle>
          <a:p>
            <a:r>
              <a:rPr lang="fr-FR" smtClean="0"/>
              <a:t>Modifiez le style du titre</a:t>
            </a:r>
            <a:endParaRPr lang="fr-FR"/>
          </a:p>
        </p:txBody>
      </p:sp>
      <p:sp>
        <p:nvSpPr>
          <p:cNvPr id="3" name="Espace réservé du texte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EC714DD-3200-43EB-B9B5-5028B02F4530}"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36981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676400" y="3651250"/>
            <a:ext cx="10363200" cy="87026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2344400" y="3651250"/>
            <a:ext cx="10363200" cy="87026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EC714DD-3200-43EB-B9B5-5028B02F4530}" type="datetimeFigureOut">
              <a:rPr lang="fr-FR" smtClean="0"/>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340414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79576" y="730251"/>
            <a:ext cx="21031200" cy="2651126"/>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smtClean="0"/>
              <a:t>Modifier les styles du texte du masque</a:t>
            </a:r>
          </a:p>
        </p:txBody>
      </p:sp>
      <p:sp>
        <p:nvSpPr>
          <p:cNvPr id="4" name="Espace réservé du contenu 3"/>
          <p:cNvSpPr>
            <a:spLocks noGrp="1"/>
          </p:cNvSpPr>
          <p:nvPr>
            <p:ph sz="half" idx="2"/>
          </p:nvPr>
        </p:nvSpPr>
        <p:spPr>
          <a:xfrm>
            <a:off x="1679577" y="5010150"/>
            <a:ext cx="10315574" cy="73691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smtClean="0"/>
              <a:t>Modifier les styles du texte du masque</a:t>
            </a:r>
          </a:p>
        </p:txBody>
      </p:sp>
      <p:sp>
        <p:nvSpPr>
          <p:cNvPr id="6" name="Espace réservé du contenu 5"/>
          <p:cNvSpPr>
            <a:spLocks noGrp="1"/>
          </p:cNvSpPr>
          <p:nvPr>
            <p:ph sz="quarter" idx="4"/>
          </p:nvPr>
        </p:nvSpPr>
        <p:spPr>
          <a:xfrm>
            <a:off x="12344400" y="5010150"/>
            <a:ext cx="10366376" cy="73691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EC714DD-3200-43EB-B9B5-5028B02F4530}" type="datetimeFigureOut">
              <a:rPr lang="fr-FR" smtClean="0"/>
              <a:t>29/01/2025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37031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E0A91AB-A83A-415E-8DE1-97F91B704D05}" type="datetime1">
              <a:rPr lang="fr-FR" smtClean="0"/>
              <a:t>29/01/2025</a:t>
            </a:fld>
            <a:endParaRPr lang="fr-FR"/>
          </a:p>
        </p:txBody>
      </p:sp>
      <p:sp>
        <p:nvSpPr>
          <p:cNvPr id="4" name="Espace réservé du pied de page 3"/>
          <p:cNvSpPr>
            <a:spLocks noGrp="1"/>
          </p:cNvSpPr>
          <p:nvPr>
            <p:ph type="ftr" sz="quarter" idx="11"/>
          </p:nvPr>
        </p:nvSpPr>
        <p:spPr/>
        <p:txBody>
          <a:bodyPr/>
          <a:lstStyle/>
          <a:p>
            <a:r>
              <a:rPr lang="fr-FR" smtClean="0"/>
              <a:t>Intégration &amp; Discrimination Sciences Po 2019</a:t>
            </a:r>
            <a:endParaRPr lang="fr-FR"/>
          </a:p>
        </p:txBody>
      </p:sp>
      <p:sp>
        <p:nvSpPr>
          <p:cNvPr id="5" name="Espace réservé du numéro de diapositive 4"/>
          <p:cNvSpPr>
            <a:spLocks noGrp="1"/>
          </p:cNvSpPr>
          <p:nvPr>
            <p:ph type="sldNum" sz="quarter" idx="12"/>
          </p:nvPr>
        </p:nvSpPr>
        <p:spPr/>
        <p:txBody>
          <a:bodyPr/>
          <a:lstStyle/>
          <a:p>
            <a:fld id="{00EA0703-D75B-4CEF-80B7-1F117F30B451}" type="slidenum">
              <a:rPr lang="fr-FR" smtClean="0"/>
              <a:t>‹N°›</a:t>
            </a:fld>
            <a:endParaRPr lang="fr-FR"/>
          </a:p>
        </p:txBody>
      </p:sp>
    </p:spTree>
    <p:extLst>
      <p:ext uri="{BB962C8B-B14F-4D97-AF65-F5344CB8AC3E}">
        <p14:creationId xmlns:p14="http://schemas.microsoft.com/office/powerpoint/2010/main" val="1694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en-US" altLang="fr-FR"/>
          </a:p>
        </p:txBody>
      </p:sp>
      <p:sp>
        <p:nvSpPr>
          <p:cNvPr id="3" name="Espace réservé du pied de page 2"/>
          <p:cNvSpPr>
            <a:spLocks noGrp="1"/>
          </p:cNvSpPr>
          <p:nvPr>
            <p:ph type="ftr" sz="quarter" idx="11"/>
          </p:nvPr>
        </p:nvSpPr>
        <p:spPr/>
        <p:txBody>
          <a:bodyPr/>
          <a:lstStyle/>
          <a:p>
            <a:pPr>
              <a:defRPr/>
            </a:pPr>
            <a:r>
              <a:rPr lang="fr-FR" altLang="fr-FR" smtClean="0"/>
              <a:t>Intégration &amp; Discrimination Sciences Po 2017</a:t>
            </a:r>
            <a:endParaRPr lang="en-US" altLang="fr-FR"/>
          </a:p>
        </p:txBody>
      </p:sp>
      <p:sp>
        <p:nvSpPr>
          <p:cNvPr id="4" name="Espace réservé du numéro de diapositive 3"/>
          <p:cNvSpPr>
            <a:spLocks noGrp="1"/>
          </p:cNvSpPr>
          <p:nvPr>
            <p:ph type="sldNum" sz="quarter" idx="12"/>
          </p:nvPr>
        </p:nvSpPr>
        <p:spPr/>
        <p:txBody>
          <a:bodyPr/>
          <a:lstStyle/>
          <a:p>
            <a:pPr>
              <a:defRPr/>
            </a:pPr>
            <a:fld id="{538B7E07-21D0-4033-8894-958F1A2659F1}" type="slidenum">
              <a:rPr lang="en-US" altLang="fr-FR" smtClean="0"/>
              <a:pPr>
                <a:defRPr/>
              </a:pPr>
              <a:t>‹N°›</a:t>
            </a:fld>
            <a:endParaRPr lang="en-US" altLang="fr-FR"/>
          </a:p>
        </p:txBody>
      </p:sp>
    </p:spTree>
    <p:extLst>
      <p:ext uri="{BB962C8B-B14F-4D97-AF65-F5344CB8AC3E}">
        <p14:creationId xmlns:p14="http://schemas.microsoft.com/office/powerpoint/2010/main" val="311591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7" y="914400"/>
            <a:ext cx="7864474" cy="3200400"/>
          </a:xfrm>
        </p:spPr>
        <p:txBody>
          <a:bodyPr anchor="b"/>
          <a:lstStyle>
            <a:lvl1pPr>
              <a:defRPr sz="6400"/>
            </a:lvl1pPr>
          </a:lstStyle>
          <a:p>
            <a:r>
              <a:rPr lang="fr-FR" smtClean="0"/>
              <a:t>Modifiez le style du titre</a:t>
            </a:r>
            <a:endParaRPr lang="fr-FR"/>
          </a:p>
        </p:txBody>
      </p:sp>
      <p:sp>
        <p:nvSpPr>
          <p:cNvPr id="3" name="Espace réservé du contenu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EC714DD-3200-43EB-B9B5-5028B02F4530}" type="datetimeFigureOut">
              <a:rPr lang="fr-FR" smtClean="0"/>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124061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7" y="914400"/>
            <a:ext cx="7864474" cy="3200400"/>
          </a:xfrm>
        </p:spPr>
        <p:txBody>
          <a:bodyPr anchor="b"/>
          <a:lstStyle>
            <a:lvl1pPr>
              <a:defRPr sz="6400"/>
            </a:lvl1pPr>
          </a:lstStyle>
          <a:p>
            <a:r>
              <a:rPr lang="fr-FR" smtClean="0"/>
              <a:t>Modifiez le style du titre</a:t>
            </a:r>
            <a:endParaRPr lang="fr-FR"/>
          </a:p>
        </p:txBody>
      </p:sp>
      <p:sp>
        <p:nvSpPr>
          <p:cNvPr id="3" name="Espace réservé pour une image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fr-FR"/>
          </a:p>
        </p:txBody>
      </p:sp>
      <p:sp>
        <p:nvSpPr>
          <p:cNvPr id="4" name="Espace réservé du texte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EC714DD-3200-43EB-B9B5-5028B02F4530}" type="datetimeFigureOut">
              <a:rPr lang="fr-FR" smtClean="0"/>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226356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EC714DD-3200-43EB-B9B5-5028B02F4530}" type="datetimeFigureOut">
              <a:rPr lang="fr-FR" smtClean="0"/>
              <a:t>29/01/2025</a:t>
            </a:fld>
            <a:endParaRPr lang="fr-FR"/>
          </a:p>
        </p:txBody>
      </p:sp>
      <p:sp>
        <p:nvSpPr>
          <p:cNvPr id="5" name="Espace réservé du pied de page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fr-FR" smtClean="0"/>
              <a:pPr/>
              <a:t>‹N°›</a:t>
            </a:fld>
            <a:endParaRPr lang="fr-FR"/>
          </a:p>
        </p:txBody>
      </p:sp>
      <p:sp>
        <p:nvSpPr>
          <p:cNvPr id="7" name="Shape 61"/>
          <p:cNvSpPr/>
          <p:nvPr userDrawn="1"/>
        </p:nvSpPr>
        <p:spPr>
          <a:xfrm rot="16200000">
            <a:off x="-3720833" y="8205817"/>
            <a:ext cx="9108263" cy="538609"/>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defRPr sz="3000">
                <a:solidFill>
                  <a:srgbClr val="3A3B39"/>
                </a:solidFill>
                <a:latin typeface="Bebas"/>
                <a:ea typeface="Bebas"/>
                <a:cs typeface="Bebas"/>
                <a:sym typeface="Bebas"/>
              </a:defRPr>
            </a:pPr>
            <a:r>
              <a:rPr lang="fr-FR" dirty="0" smtClean="0">
                <a:solidFill>
                  <a:srgbClr val="C1C0BE"/>
                </a:solidFill>
                <a:latin typeface="Barlow" panose="00000500000000000000" pitchFamily="2" charset="0"/>
              </a:rPr>
              <a:t>Master</a:t>
            </a:r>
            <a:r>
              <a:rPr lang="fr-FR" baseline="0" dirty="0" smtClean="0">
                <a:solidFill>
                  <a:srgbClr val="C1C0BE"/>
                </a:solidFill>
                <a:latin typeface="Barlow" panose="00000500000000000000" pitchFamily="2" charset="0"/>
              </a:rPr>
              <a:t> Migrations</a:t>
            </a:r>
            <a:r>
              <a:rPr dirty="0" smtClean="0">
                <a:latin typeface="Barlow" panose="00000500000000000000" pitchFamily="2" charset="0"/>
              </a:rPr>
              <a:t>  </a:t>
            </a:r>
            <a:r>
              <a:rPr dirty="0">
                <a:solidFill>
                  <a:srgbClr val="C7A57F"/>
                </a:solidFill>
                <a:latin typeface="Barlow" panose="00000500000000000000" pitchFamily="2" charset="0"/>
              </a:rPr>
              <a:t>/</a:t>
            </a:r>
            <a:r>
              <a:rPr dirty="0">
                <a:latin typeface="Barlow" panose="00000500000000000000" pitchFamily="2" charset="0"/>
              </a:rPr>
              <a:t> </a:t>
            </a:r>
            <a:r>
              <a:rPr dirty="0" smtClean="0">
                <a:solidFill>
                  <a:srgbClr val="C1C0BE"/>
                </a:solidFill>
                <a:latin typeface="Barlow" panose="00000500000000000000" pitchFamily="2" charset="0"/>
              </a:rPr>
              <a:t> </a:t>
            </a:r>
            <a:r>
              <a:rPr lang="fr-FR" dirty="0" smtClean="0">
                <a:solidFill>
                  <a:srgbClr val="C1C0BE"/>
                </a:solidFill>
                <a:latin typeface="Barlow" panose="00000500000000000000" pitchFamily="2" charset="0"/>
              </a:rPr>
              <a:t>Racisme</a:t>
            </a:r>
            <a:r>
              <a:rPr lang="fr-FR" baseline="0" dirty="0" smtClean="0">
                <a:solidFill>
                  <a:srgbClr val="C1C0BE"/>
                </a:solidFill>
                <a:latin typeface="Barlow" panose="00000500000000000000" pitchFamily="2" charset="0"/>
              </a:rPr>
              <a:t> et discriminations</a:t>
            </a:r>
            <a:r>
              <a:rPr lang="fr-FR" dirty="0" smtClean="0">
                <a:solidFill>
                  <a:srgbClr val="CBC203"/>
                </a:solidFill>
                <a:latin typeface="Barlow" panose="00000500000000000000" pitchFamily="2" charset="0"/>
              </a:rPr>
              <a:t> / </a:t>
            </a:r>
            <a:r>
              <a:rPr lang="fr-FR" dirty="0" smtClean="0">
                <a:latin typeface="Barlow" panose="00000500000000000000" pitchFamily="2" charset="0"/>
              </a:rPr>
              <a:t>2023</a:t>
            </a:r>
            <a:endParaRPr dirty="0">
              <a:solidFill>
                <a:srgbClr val="C1C0BE"/>
              </a:solidFill>
              <a:latin typeface="Barlow" panose="00000500000000000000" pitchFamily="2" charset="0"/>
            </a:endParaRPr>
          </a:p>
        </p:txBody>
      </p:sp>
    </p:spTree>
    <p:extLst>
      <p:ext uri="{BB962C8B-B14F-4D97-AF65-F5344CB8AC3E}">
        <p14:creationId xmlns:p14="http://schemas.microsoft.com/office/powerpoint/2010/main" val="22839302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fr-F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e7i60GuNRg" TargetMode="External"/><Relationship Id="rId2" Type="http://schemas.openxmlformats.org/officeDocument/2006/relationships/hyperlink" Target="https://www.youtube.com/watch?v=crAv5ttax2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162" b="19162"/>
          <a:stretch>
            <a:fillRect/>
          </a:stretch>
        </p:blipFill>
        <p:spPr>
          <a:xfrm>
            <a:off x="1736725" y="0"/>
            <a:ext cx="22647275" cy="11583988"/>
          </a:xfrm>
          <a:solidFill>
            <a:schemeClr val="bg2"/>
          </a:solidFill>
        </p:spPr>
      </p:pic>
      <p:sp>
        <p:nvSpPr>
          <p:cNvPr id="88" name="Shape 88"/>
          <p:cNvSpPr/>
          <p:nvPr/>
        </p:nvSpPr>
        <p:spPr>
          <a:xfrm>
            <a:off x="1514476" y="0"/>
            <a:ext cx="22890276" cy="11788799"/>
          </a:xfrm>
          <a:prstGeom prst="rect">
            <a:avLst/>
          </a:prstGeom>
          <a:solidFill>
            <a:srgbClr val="272727">
              <a:alpha val="41000"/>
            </a:srgb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sp>
        <p:nvSpPr>
          <p:cNvPr id="89" name="Shape 89"/>
          <p:cNvSpPr/>
          <p:nvPr/>
        </p:nvSpPr>
        <p:spPr>
          <a:xfrm>
            <a:off x="1736822" y="7552705"/>
            <a:ext cx="15298111" cy="4707563"/>
          </a:xfrm>
          <a:prstGeom prst="rect">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0" name="Shape 90"/>
          <p:cNvSpPr/>
          <p:nvPr/>
        </p:nvSpPr>
        <p:spPr>
          <a:xfrm>
            <a:off x="1999476" y="8039223"/>
            <a:ext cx="14094503" cy="485363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p>
            <a:pPr>
              <a:lnSpc>
                <a:spcPct val="80000"/>
              </a:lnSpc>
              <a:defRPr sz="18500">
                <a:solidFill>
                  <a:srgbClr val="F6F5F3"/>
                </a:solidFill>
                <a:latin typeface="Bebas"/>
                <a:ea typeface="Bebas"/>
                <a:cs typeface="Bebas"/>
                <a:sym typeface="Bebas"/>
              </a:defRPr>
            </a:pPr>
            <a:r>
              <a:rPr lang="fr-FR" sz="8000" dirty="0" smtClean="0">
                <a:latin typeface="Barlow" panose="00000500000000000000" pitchFamily="2" charset="0"/>
              </a:rPr>
              <a:t>Atelier thématique « Racisme et discriminations »</a:t>
            </a:r>
          </a:p>
          <a:p>
            <a:pPr>
              <a:lnSpc>
                <a:spcPct val="80000"/>
              </a:lnSpc>
              <a:defRPr sz="18500">
                <a:solidFill>
                  <a:srgbClr val="F6F5F3"/>
                </a:solidFill>
                <a:latin typeface="Bebas"/>
                <a:ea typeface="Bebas"/>
                <a:cs typeface="Bebas"/>
                <a:sym typeface="Bebas"/>
              </a:defRPr>
            </a:pPr>
            <a:endParaRPr lang="fr-FR" sz="8800" dirty="0">
              <a:solidFill>
                <a:srgbClr val="C7A57F"/>
              </a:solidFill>
              <a:latin typeface="Barlow" panose="00000500000000000000" pitchFamily="2" charset="0"/>
            </a:endParaRPr>
          </a:p>
          <a:p>
            <a:pPr>
              <a:lnSpc>
                <a:spcPct val="80000"/>
              </a:lnSpc>
              <a:defRPr sz="18500">
                <a:solidFill>
                  <a:srgbClr val="F6F5F3"/>
                </a:solidFill>
                <a:latin typeface="Bebas"/>
                <a:ea typeface="Bebas"/>
                <a:cs typeface="Bebas"/>
                <a:sym typeface="Bebas"/>
              </a:defRPr>
            </a:pPr>
            <a:r>
              <a:rPr lang="fr-FR" sz="6000" i="1" dirty="0" smtClean="0">
                <a:solidFill>
                  <a:srgbClr val="CBC203"/>
                </a:solidFill>
                <a:latin typeface="Barlow" panose="00000500000000000000" pitchFamily="2" charset="0"/>
              </a:rPr>
              <a:t>Patrick Simon</a:t>
            </a:r>
            <a:endParaRPr sz="6000" i="1" dirty="0">
              <a:solidFill>
                <a:srgbClr val="CBC203"/>
              </a:solidFill>
              <a:latin typeface="Barlow" panose="00000500000000000000" pitchFamily="2" charset="0"/>
            </a:endParaRPr>
          </a:p>
        </p:txBody>
      </p:sp>
      <p:sp>
        <p:nvSpPr>
          <p:cNvPr id="91" name="Shape 91"/>
          <p:cNvSpPr/>
          <p:nvPr/>
        </p:nvSpPr>
        <p:spPr>
          <a:xfrm>
            <a:off x="22358424" y="7019828"/>
            <a:ext cx="183739" cy="183740"/>
          </a:xfrm>
          <a:prstGeom prst="ellipse">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2" name="Shape 92"/>
          <p:cNvSpPr/>
          <p:nvPr/>
        </p:nvSpPr>
        <p:spPr>
          <a:xfrm>
            <a:off x="22358424" y="7627591"/>
            <a:ext cx="183739" cy="183739"/>
          </a:xfrm>
          <a:prstGeom prst="ellipse">
            <a:avLst/>
          </a:prstGeom>
          <a:solidFill>
            <a:srgbClr val="C7A57F"/>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3" name="Shape 93"/>
          <p:cNvSpPr/>
          <p:nvPr/>
        </p:nvSpPr>
        <p:spPr>
          <a:xfrm>
            <a:off x="22358424" y="8235353"/>
            <a:ext cx="183739" cy="183740"/>
          </a:xfrm>
          <a:prstGeom prst="ellipse">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4" name="Shape 94"/>
          <p:cNvSpPr/>
          <p:nvPr/>
        </p:nvSpPr>
        <p:spPr>
          <a:xfrm>
            <a:off x="22358424" y="8843115"/>
            <a:ext cx="183739" cy="183739"/>
          </a:xfrm>
          <a:prstGeom prst="ellipse">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5" name="Shape 95"/>
          <p:cNvSpPr/>
          <p:nvPr/>
        </p:nvSpPr>
        <p:spPr>
          <a:xfrm>
            <a:off x="22283539" y="7552705"/>
            <a:ext cx="333510" cy="333511"/>
          </a:xfrm>
          <a:prstGeom prst="ellipse">
            <a:avLst/>
          </a:prstGeom>
          <a:ln w="25400">
            <a:solidFill>
              <a:srgbClr val="C7A57F"/>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 name="Rectangle 3"/>
          <p:cNvSpPr/>
          <p:nvPr/>
        </p:nvSpPr>
        <p:spPr>
          <a:xfrm>
            <a:off x="17034932" y="11836361"/>
            <a:ext cx="7349067" cy="1015663"/>
          </a:xfrm>
          <a:prstGeom prst="rect">
            <a:avLst/>
          </a:prstGeom>
        </p:spPr>
        <p:txBody>
          <a:bodyPr wrap="square">
            <a:spAutoFit/>
          </a:bodyPr>
          <a:lstStyle/>
          <a:p>
            <a:r>
              <a:rPr lang="en-US" sz="2000" dirty="0">
                <a:solidFill>
                  <a:srgbClr val="9F9DA7"/>
                </a:solidFill>
                <a:latin typeface="Barlow" panose="00000500000000000000" pitchFamily="2" charset="0"/>
              </a:rPr>
              <a:t>Jean-Michel Basquiat, Defacement (The Death of Michael Stewart), </a:t>
            </a:r>
            <a:r>
              <a:rPr lang="en-US" sz="2000" dirty="0" smtClean="0">
                <a:solidFill>
                  <a:srgbClr val="9F9DA7"/>
                </a:solidFill>
                <a:latin typeface="Barlow" panose="00000500000000000000" pitchFamily="2" charset="0"/>
              </a:rPr>
              <a:t>1983 © </a:t>
            </a:r>
            <a:r>
              <a:rPr lang="en-US" sz="2000" dirty="0">
                <a:solidFill>
                  <a:srgbClr val="9F9DA7"/>
                </a:solidFill>
                <a:latin typeface="Barlow" panose="00000500000000000000" pitchFamily="2" charset="0"/>
              </a:rPr>
              <a:t>The Estate of Jean-Michel Basquiat / ADAGP, Paris / ARS, New York 2016</a:t>
            </a:r>
            <a:endParaRPr lang="fr-FR" sz="2000" dirty="0">
              <a:latin typeface="Barlow" panose="00000500000000000000" pitchFamily="2" charset="0"/>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17919" y="10916327"/>
            <a:ext cx="2305343" cy="2096089"/>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150" name="Shape 150"/>
          <p:cNvSpPr/>
          <p:nvPr/>
        </p:nvSpPr>
        <p:spPr>
          <a:xfrm>
            <a:off x="3357467" y="838195"/>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55000" lnSpcReduction="20000"/>
          </a:bodyPr>
          <a:lstStyle/>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XVIIIe et XIXe siècle : formalisation d’un racisme scientifique </a:t>
            </a:r>
            <a:endParaRPr dirty="0">
              <a:solidFill>
                <a:schemeClr val="tx2"/>
              </a:solidFill>
              <a:latin typeface="Barlow" panose="00000500000000000000" pitchFamily="2" charset="0"/>
            </a:endParaRPr>
          </a:p>
        </p:txBody>
      </p:sp>
      <p:sp>
        <p:nvSpPr>
          <p:cNvPr id="151" name="Shape 151"/>
          <p:cNvSpPr/>
          <p:nvPr/>
        </p:nvSpPr>
        <p:spPr>
          <a:xfrm>
            <a:off x="2511669" y="2840660"/>
            <a:ext cx="15901022" cy="88382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Développements par les philosophes et les biologistes, afin de saisir la diversité </a:t>
            </a:r>
            <a:r>
              <a:rPr lang="fr-FR" sz="3200" dirty="0" smtClean="0">
                <a:latin typeface="Barlow" panose="00000500000000000000" pitchFamily="2" charset="0"/>
              </a:rPr>
              <a:t>humaine : l’échantillonnage et la hiérarchisation des races</a:t>
            </a: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Cabinets de curiosité, zoos humains… =&gt; formalisation de l’anthropologie comme « science des races »</a:t>
            </a:r>
            <a:endParaRPr lang="fr-FR" sz="3200" dirty="0">
              <a:latin typeface="Barlow" panose="00000500000000000000" pitchFamily="2" charset="0"/>
            </a:endParaRPr>
          </a:p>
        </p:txBody>
      </p:sp>
      <p:pic>
        <p:nvPicPr>
          <p:cNvPr id="3" name="Image 2"/>
          <p:cNvPicPr>
            <a:picLocks noChangeAspect="1"/>
          </p:cNvPicPr>
          <p:nvPr/>
        </p:nvPicPr>
        <p:blipFill>
          <a:blip r:embed="rId2"/>
          <a:stretch>
            <a:fillRect/>
          </a:stretch>
        </p:blipFill>
        <p:spPr>
          <a:xfrm>
            <a:off x="1581442" y="7249149"/>
            <a:ext cx="6648039" cy="3739522"/>
          </a:xfrm>
          <a:prstGeom prst="rect">
            <a:avLst/>
          </a:prstGeom>
        </p:spPr>
      </p:pic>
      <p:sp>
        <p:nvSpPr>
          <p:cNvPr id="5" name="Rectangle 4"/>
          <p:cNvSpPr/>
          <p:nvPr/>
        </p:nvSpPr>
        <p:spPr>
          <a:xfrm>
            <a:off x="1711688" y="11267841"/>
            <a:ext cx="6387548" cy="1631216"/>
          </a:xfrm>
          <a:prstGeom prst="rect">
            <a:avLst/>
          </a:prstGeom>
        </p:spPr>
        <p:txBody>
          <a:bodyPr wrap="square">
            <a:spAutoFit/>
          </a:bodyPr>
          <a:lstStyle/>
          <a:p>
            <a:r>
              <a:rPr lang="fr-FR" dirty="0"/>
              <a:t>Jardin zoologique d'acclimatation : Indiens Galibis. Chemins de fer de l'Ouest (Porte Maillot) - 1882. - Chéret, Jules (1836-1932). Illustrateur</a:t>
            </a:r>
          </a:p>
        </p:txBody>
      </p:sp>
      <p:pic>
        <p:nvPicPr>
          <p:cNvPr id="8" name="Image 7"/>
          <p:cNvPicPr>
            <a:picLocks noChangeAspect="1"/>
          </p:cNvPicPr>
          <p:nvPr/>
        </p:nvPicPr>
        <p:blipFill>
          <a:blip r:embed="rId3"/>
          <a:stretch>
            <a:fillRect/>
          </a:stretch>
        </p:blipFill>
        <p:spPr>
          <a:xfrm>
            <a:off x="9511086" y="7878041"/>
            <a:ext cx="7620000" cy="5219700"/>
          </a:xfrm>
          <a:prstGeom prst="rect">
            <a:avLst/>
          </a:prstGeom>
        </p:spPr>
      </p:pic>
    </p:spTree>
    <p:extLst>
      <p:ext uri="{BB962C8B-B14F-4D97-AF65-F5344CB8AC3E}">
        <p14:creationId xmlns:p14="http://schemas.microsoft.com/office/powerpoint/2010/main" val="86944097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3" descr="https://static01.nyt.com/images/2017/10/13/science/13ZIMMER/13ZIMMER-master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81200"/>
            <a:ext cx="146304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ZoneTexte 4"/>
          <p:cNvSpPr txBox="1">
            <a:spLocks noChangeArrowheads="1"/>
          </p:cNvSpPr>
          <p:nvPr/>
        </p:nvSpPr>
        <p:spPr bwMode="auto">
          <a:xfrm>
            <a:off x="4876800" y="12763500"/>
            <a:ext cx="135585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5000" dirty="0"/>
              <a:t>Bustes du 19</a:t>
            </a:r>
            <a:r>
              <a:rPr lang="fr-FR" altLang="fr-FR" sz="5000" baseline="30000" dirty="0"/>
              <a:t>e</a:t>
            </a:r>
            <a:r>
              <a:rPr lang="fr-FR" altLang="fr-FR" sz="5000" dirty="0"/>
              <a:t> siècle, Musée de l’homme, Paris</a:t>
            </a:r>
          </a:p>
        </p:txBody>
      </p:sp>
    </p:spTree>
    <p:extLst>
      <p:ext uri="{BB962C8B-B14F-4D97-AF65-F5344CB8AC3E}">
        <p14:creationId xmlns:p14="http://schemas.microsoft.com/office/powerpoint/2010/main" val="3540049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3075169" y="427037"/>
            <a:ext cx="19019286" cy="2176835"/>
          </a:xfrm>
        </p:spPr>
        <p:txBody>
          <a:bodyPr>
            <a:normAutofit fontScale="90000"/>
          </a:bodyPr>
          <a:lstStyle/>
          <a:p>
            <a:r>
              <a:rPr lang="fr-FR" altLang="fr-FR" sz="9600" dirty="0">
                <a:solidFill>
                  <a:srgbClr val="C00000"/>
                </a:solidFill>
              </a:rPr>
              <a:t>Histoire et évolution du concept de Race</a:t>
            </a:r>
            <a:endParaRPr lang="fr-FR" dirty="0"/>
          </a:p>
        </p:txBody>
      </p:sp>
      <p:sp>
        <p:nvSpPr>
          <p:cNvPr id="13" name="Espace réservé du texte 12"/>
          <p:cNvSpPr>
            <a:spLocks noGrp="1"/>
          </p:cNvSpPr>
          <p:nvPr>
            <p:ph type="body" idx="1"/>
          </p:nvPr>
        </p:nvSpPr>
        <p:spPr>
          <a:xfrm>
            <a:off x="2107097" y="2965380"/>
            <a:ext cx="20649668" cy="9942546"/>
          </a:xfrm>
        </p:spPr>
        <p:txBody>
          <a:bodyPr>
            <a:normAutofit fontScale="92500" lnSpcReduction="20000"/>
          </a:bodyPr>
          <a:lstStyle/>
          <a:p>
            <a:pPr marL="457200" indent="-457200">
              <a:buFont typeface="Arial" panose="020B0604020202020204" pitchFamily="34" charset="0"/>
              <a:buChar char="•"/>
            </a:pPr>
            <a:r>
              <a:rPr lang="en-US" altLang="fr-FR" sz="4300" dirty="0" err="1">
                <a:solidFill>
                  <a:srgbClr val="000000"/>
                </a:solidFill>
              </a:rPr>
              <a:t>Terminologie</a:t>
            </a:r>
            <a:r>
              <a:rPr lang="en-US" altLang="fr-FR" sz="4300" dirty="0">
                <a:solidFill>
                  <a:srgbClr val="000000"/>
                </a:solidFill>
              </a:rPr>
              <a:t> </a:t>
            </a:r>
            <a:r>
              <a:rPr lang="en-US" altLang="fr-FR" sz="4300" dirty="0" err="1">
                <a:solidFill>
                  <a:srgbClr val="000000"/>
                </a:solidFill>
              </a:rPr>
              <a:t>apparue</a:t>
            </a:r>
            <a:r>
              <a:rPr lang="en-US" altLang="fr-FR" sz="4300" dirty="0">
                <a:solidFill>
                  <a:srgbClr val="000000"/>
                </a:solidFill>
              </a:rPr>
              <a:t> fin </a:t>
            </a:r>
            <a:r>
              <a:rPr lang="en-US" altLang="fr-FR" sz="4300" dirty="0" err="1">
                <a:solidFill>
                  <a:srgbClr val="000000"/>
                </a:solidFill>
              </a:rPr>
              <a:t>XVe-XVIe</a:t>
            </a:r>
            <a:r>
              <a:rPr lang="en-US" altLang="fr-FR" sz="4300" dirty="0">
                <a:solidFill>
                  <a:srgbClr val="000000"/>
                </a:solidFill>
              </a:rPr>
              <a:t>, </a:t>
            </a:r>
            <a:r>
              <a:rPr lang="en-US" altLang="fr-FR" sz="4300" dirty="0" err="1">
                <a:solidFill>
                  <a:srgbClr val="000000"/>
                </a:solidFill>
              </a:rPr>
              <a:t>en</a:t>
            </a:r>
            <a:r>
              <a:rPr lang="en-US" altLang="fr-FR" sz="4300" dirty="0">
                <a:solidFill>
                  <a:srgbClr val="000000"/>
                </a:solidFill>
              </a:rPr>
              <a:t> relation avec la </a:t>
            </a:r>
            <a:r>
              <a:rPr lang="en-US" altLang="fr-FR" sz="4300" i="1" dirty="0" err="1">
                <a:solidFill>
                  <a:srgbClr val="000000"/>
                </a:solidFill>
              </a:rPr>
              <a:t>reconquista</a:t>
            </a:r>
            <a:r>
              <a:rPr lang="en-US" altLang="fr-FR" sz="4300" dirty="0">
                <a:solidFill>
                  <a:srgbClr val="000000"/>
                </a:solidFill>
              </a:rPr>
              <a:t> des </a:t>
            </a:r>
            <a:r>
              <a:rPr lang="en-US" altLang="fr-FR" sz="4300" dirty="0" err="1">
                <a:solidFill>
                  <a:srgbClr val="000000"/>
                </a:solidFill>
              </a:rPr>
              <a:t>rois</a:t>
            </a:r>
            <a:r>
              <a:rPr lang="en-US" altLang="fr-FR" sz="4300" dirty="0">
                <a:solidFill>
                  <a:srgbClr val="000000"/>
                </a:solidFill>
              </a:rPr>
              <a:t> </a:t>
            </a:r>
            <a:r>
              <a:rPr lang="en-US" altLang="fr-FR" sz="4300" dirty="0" err="1">
                <a:solidFill>
                  <a:srgbClr val="000000"/>
                </a:solidFill>
              </a:rPr>
              <a:t>catholiques</a:t>
            </a:r>
            <a:r>
              <a:rPr lang="en-US" altLang="fr-FR" sz="4300" dirty="0">
                <a:solidFill>
                  <a:srgbClr val="000000"/>
                </a:solidFill>
              </a:rPr>
              <a:t> </a:t>
            </a:r>
            <a:r>
              <a:rPr lang="en-US" altLang="fr-FR" sz="4300" dirty="0" err="1">
                <a:solidFill>
                  <a:srgbClr val="000000"/>
                </a:solidFill>
              </a:rPr>
              <a:t>en</a:t>
            </a:r>
            <a:r>
              <a:rPr lang="en-US" altLang="fr-FR" sz="4300" dirty="0">
                <a:solidFill>
                  <a:srgbClr val="000000"/>
                </a:solidFill>
              </a:rPr>
              <a:t> </a:t>
            </a:r>
            <a:r>
              <a:rPr lang="en-US" altLang="fr-FR" sz="4300" dirty="0" err="1">
                <a:solidFill>
                  <a:srgbClr val="000000"/>
                </a:solidFill>
              </a:rPr>
              <a:t>Espagne</a:t>
            </a:r>
            <a:r>
              <a:rPr lang="en-US" altLang="fr-FR" sz="4300" dirty="0">
                <a:solidFill>
                  <a:srgbClr val="000000"/>
                </a:solidFill>
              </a:rPr>
              <a:t> (</a:t>
            </a:r>
            <a:r>
              <a:rPr lang="en-US" altLang="fr-FR" sz="4300" dirty="0" err="1">
                <a:solidFill>
                  <a:srgbClr val="000000"/>
                </a:solidFill>
              </a:rPr>
              <a:t>pureté</a:t>
            </a:r>
            <a:r>
              <a:rPr lang="en-US" altLang="fr-FR" sz="4300" dirty="0">
                <a:solidFill>
                  <a:srgbClr val="000000"/>
                </a:solidFill>
              </a:rPr>
              <a:t> du sang) et </a:t>
            </a:r>
            <a:r>
              <a:rPr lang="en-US" altLang="fr-FR" sz="4300" dirty="0" err="1">
                <a:solidFill>
                  <a:srgbClr val="000000"/>
                </a:solidFill>
              </a:rPr>
              <a:t>l’expansion</a:t>
            </a:r>
            <a:r>
              <a:rPr lang="en-US" altLang="fr-FR" sz="4300" dirty="0">
                <a:solidFill>
                  <a:srgbClr val="000000"/>
                </a:solidFill>
              </a:rPr>
              <a:t> </a:t>
            </a:r>
            <a:r>
              <a:rPr lang="en-US" altLang="fr-FR" sz="4300" dirty="0" err="1">
                <a:solidFill>
                  <a:srgbClr val="000000"/>
                </a:solidFill>
              </a:rPr>
              <a:t>coloniales</a:t>
            </a:r>
            <a:r>
              <a:rPr lang="en-US" altLang="fr-FR" sz="4300" dirty="0">
                <a:solidFill>
                  <a:srgbClr val="000000"/>
                </a:solidFill>
              </a:rPr>
              <a:t> </a:t>
            </a:r>
            <a:r>
              <a:rPr lang="en-US" altLang="fr-FR" sz="4300" dirty="0" err="1">
                <a:solidFill>
                  <a:srgbClr val="000000"/>
                </a:solidFill>
              </a:rPr>
              <a:t>dans</a:t>
            </a:r>
            <a:r>
              <a:rPr lang="en-US" altLang="fr-FR" sz="4300" dirty="0">
                <a:solidFill>
                  <a:srgbClr val="000000"/>
                </a:solidFill>
              </a:rPr>
              <a:t> les </a:t>
            </a:r>
            <a:r>
              <a:rPr lang="en-US" altLang="fr-FR" sz="4300" dirty="0" err="1">
                <a:solidFill>
                  <a:srgbClr val="000000"/>
                </a:solidFill>
              </a:rPr>
              <a:t>Amériques</a:t>
            </a:r>
            <a:r>
              <a:rPr lang="en-US" altLang="fr-FR" sz="4300" dirty="0">
                <a:solidFill>
                  <a:srgbClr val="000000"/>
                </a:solidFill>
              </a:rPr>
              <a:t> </a:t>
            </a:r>
            <a:endParaRPr lang="en-US" altLang="fr-FR" sz="4300" dirty="0" smtClean="0">
              <a:solidFill>
                <a:srgbClr val="000000"/>
              </a:solidFill>
            </a:endParaRPr>
          </a:p>
          <a:p>
            <a:pPr marL="457200" indent="-457200">
              <a:buFont typeface="Arial" panose="020B0604020202020204" pitchFamily="34" charset="0"/>
              <a:buChar char="•"/>
            </a:pPr>
            <a:endParaRPr lang="en-US" altLang="fr-FR" sz="4300" dirty="0">
              <a:solidFill>
                <a:srgbClr val="000000"/>
              </a:solidFill>
            </a:endParaRPr>
          </a:p>
          <a:p>
            <a:pPr marL="457200" indent="-457200" eaLnBrk="1" hangingPunct="1">
              <a:lnSpc>
                <a:spcPct val="80000"/>
              </a:lnSpc>
              <a:buFont typeface="Arial" panose="020B0604020202020204" pitchFamily="34" charset="0"/>
              <a:buChar char="•"/>
            </a:pPr>
            <a:r>
              <a:rPr lang="en-US" altLang="fr-FR" sz="4300" dirty="0">
                <a:solidFill>
                  <a:srgbClr val="000000"/>
                </a:solidFill>
              </a:rPr>
              <a:t>Codification avec </a:t>
            </a:r>
            <a:r>
              <a:rPr lang="en-US" altLang="fr-FR" sz="4300" dirty="0" err="1">
                <a:solidFill>
                  <a:srgbClr val="000000"/>
                </a:solidFill>
              </a:rPr>
              <a:t>l’anthropologie</a:t>
            </a:r>
            <a:r>
              <a:rPr lang="en-US" altLang="fr-FR" sz="4300" dirty="0">
                <a:solidFill>
                  <a:srgbClr val="000000"/>
                </a:solidFill>
              </a:rPr>
              <a:t> physique qui </a:t>
            </a:r>
            <a:r>
              <a:rPr lang="en-US" altLang="fr-FR" sz="4300" dirty="0" err="1">
                <a:solidFill>
                  <a:srgbClr val="000000"/>
                </a:solidFill>
              </a:rPr>
              <a:t>associe</a:t>
            </a:r>
            <a:r>
              <a:rPr lang="en-US" altLang="fr-FR" sz="4300" dirty="0">
                <a:solidFill>
                  <a:srgbClr val="000000"/>
                </a:solidFill>
              </a:rPr>
              <a:t> </a:t>
            </a:r>
            <a:r>
              <a:rPr lang="en-US" altLang="fr-FR" sz="4300" dirty="0" err="1">
                <a:solidFill>
                  <a:srgbClr val="000000"/>
                </a:solidFill>
              </a:rPr>
              <a:t>caractéristiques</a:t>
            </a:r>
            <a:r>
              <a:rPr lang="en-US" altLang="fr-FR" sz="4300" dirty="0">
                <a:solidFill>
                  <a:srgbClr val="000000"/>
                </a:solidFill>
              </a:rPr>
              <a:t> </a:t>
            </a:r>
            <a:r>
              <a:rPr lang="en-US" altLang="fr-FR" sz="4300" dirty="0" err="1">
                <a:solidFill>
                  <a:srgbClr val="000000"/>
                </a:solidFill>
              </a:rPr>
              <a:t>physionomiques</a:t>
            </a:r>
            <a:r>
              <a:rPr lang="en-US" altLang="fr-FR" sz="4300" dirty="0">
                <a:solidFill>
                  <a:srgbClr val="000000"/>
                </a:solidFill>
              </a:rPr>
              <a:t> et </a:t>
            </a:r>
            <a:r>
              <a:rPr lang="en-US" altLang="fr-FR" sz="4300" dirty="0" err="1">
                <a:solidFill>
                  <a:srgbClr val="000000"/>
                </a:solidFill>
              </a:rPr>
              <a:t>biologiques</a:t>
            </a:r>
            <a:r>
              <a:rPr lang="en-US" altLang="fr-FR" sz="4300" dirty="0">
                <a:solidFill>
                  <a:srgbClr val="000000"/>
                </a:solidFill>
              </a:rPr>
              <a:t> avec traits </a:t>
            </a:r>
            <a:r>
              <a:rPr lang="en-US" altLang="fr-FR" sz="4300" dirty="0" err="1">
                <a:solidFill>
                  <a:srgbClr val="000000"/>
                </a:solidFill>
              </a:rPr>
              <a:t>culturels</a:t>
            </a:r>
            <a:r>
              <a:rPr lang="en-US" altLang="fr-FR" sz="4300" dirty="0">
                <a:solidFill>
                  <a:srgbClr val="000000"/>
                </a:solidFill>
              </a:rPr>
              <a:t> et </a:t>
            </a:r>
            <a:r>
              <a:rPr lang="en-US" altLang="fr-FR" sz="4300" dirty="0" err="1" smtClean="0">
                <a:solidFill>
                  <a:srgbClr val="000000"/>
                </a:solidFill>
              </a:rPr>
              <a:t>civilisationnels</a:t>
            </a:r>
            <a:endParaRPr lang="en-US" altLang="fr-FR" sz="4300" dirty="0" smtClean="0">
              <a:solidFill>
                <a:srgbClr val="000000"/>
              </a:solidFill>
            </a:endParaRPr>
          </a:p>
          <a:p>
            <a:pPr marL="457200" indent="-457200" eaLnBrk="1" hangingPunct="1">
              <a:lnSpc>
                <a:spcPct val="80000"/>
              </a:lnSpc>
              <a:buFont typeface="Arial" panose="020B0604020202020204" pitchFamily="34" charset="0"/>
              <a:buChar char="•"/>
            </a:pPr>
            <a:endParaRPr lang="en-US" altLang="fr-FR" sz="4300" dirty="0">
              <a:solidFill>
                <a:srgbClr val="000000"/>
              </a:solidFill>
            </a:endParaRPr>
          </a:p>
          <a:p>
            <a:pPr marL="457200" indent="-457200" eaLnBrk="1" hangingPunct="1">
              <a:lnSpc>
                <a:spcPct val="80000"/>
              </a:lnSpc>
              <a:buFont typeface="Arial" panose="020B0604020202020204" pitchFamily="34" charset="0"/>
              <a:buChar char="•"/>
            </a:pPr>
            <a:r>
              <a:rPr lang="fr-FR" altLang="fr-FR" sz="4300" dirty="0">
                <a:solidFill>
                  <a:srgbClr val="000000"/>
                </a:solidFill>
              </a:rPr>
              <a:t>Hérédité biologique et marquage indélébile : irréversibilité et coupure absolue </a:t>
            </a:r>
            <a:endParaRPr lang="fr-FR" altLang="fr-FR" sz="4300" dirty="0" smtClean="0">
              <a:solidFill>
                <a:srgbClr val="000000"/>
              </a:solidFill>
            </a:endParaRPr>
          </a:p>
          <a:p>
            <a:pPr eaLnBrk="1" hangingPunct="1">
              <a:lnSpc>
                <a:spcPct val="80000"/>
              </a:lnSpc>
            </a:pPr>
            <a:endParaRPr lang="fr-FR" altLang="fr-FR" sz="4300" dirty="0">
              <a:solidFill>
                <a:srgbClr val="000000"/>
              </a:solidFill>
            </a:endParaRPr>
          </a:p>
          <a:p>
            <a:pPr marL="457200" indent="-457200" eaLnBrk="1" hangingPunct="1">
              <a:lnSpc>
                <a:spcPct val="80000"/>
              </a:lnSpc>
              <a:buFont typeface="Arial" panose="020B0604020202020204" pitchFamily="34" charset="0"/>
              <a:buChar char="•"/>
            </a:pPr>
            <a:r>
              <a:rPr lang="fr-FR" altLang="fr-FR" sz="4300" dirty="0">
                <a:solidFill>
                  <a:srgbClr val="000000"/>
                </a:solidFill>
              </a:rPr>
              <a:t>L’invalidation de la définition biologique (UNESCO, 1950; 1951; 1964; 1967) : la race comme « groupe ethnique </a:t>
            </a:r>
            <a:r>
              <a:rPr lang="fr-FR" altLang="fr-FR" sz="4300" dirty="0" smtClean="0">
                <a:solidFill>
                  <a:srgbClr val="000000"/>
                </a:solidFill>
              </a:rPr>
              <a:t>»</a:t>
            </a:r>
          </a:p>
          <a:p>
            <a:pPr marL="457200" indent="-457200" eaLnBrk="1" hangingPunct="1">
              <a:lnSpc>
                <a:spcPct val="80000"/>
              </a:lnSpc>
              <a:buFont typeface="Arial" panose="020B0604020202020204" pitchFamily="34" charset="0"/>
              <a:buChar char="•"/>
            </a:pPr>
            <a:endParaRPr lang="fr-FR" altLang="fr-FR" sz="4300" dirty="0">
              <a:solidFill>
                <a:srgbClr val="000000"/>
              </a:solidFill>
            </a:endParaRPr>
          </a:p>
          <a:p>
            <a:pPr marL="457200" indent="-457200" eaLnBrk="1" hangingPunct="1">
              <a:lnSpc>
                <a:spcPct val="80000"/>
              </a:lnSpc>
              <a:buFont typeface="Arial" panose="020B0604020202020204" pitchFamily="34" charset="0"/>
              <a:buChar char="•"/>
            </a:pPr>
            <a:r>
              <a:rPr lang="fr-FR" altLang="fr-FR" sz="4300" dirty="0">
                <a:solidFill>
                  <a:srgbClr val="000000"/>
                </a:solidFill>
              </a:rPr>
              <a:t>Dé-</a:t>
            </a:r>
            <a:r>
              <a:rPr lang="fr-FR" altLang="fr-FR" sz="4300" dirty="0" err="1">
                <a:solidFill>
                  <a:srgbClr val="000000"/>
                </a:solidFill>
              </a:rPr>
              <a:t>racialisation</a:t>
            </a:r>
            <a:r>
              <a:rPr lang="fr-FR" altLang="fr-FR" sz="4300" dirty="0">
                <a:solidFill>
                  <a:srgbClr val="000000"/>
                </a:solidFill>
              </a:rPr>
              <a:t> et passage au racisme différentialiste : la race comme </a:t>
            </a:r>
            <a:r>
              <a:rPr lang="fr-FR" altLang="fr-FR" sz="4300" dirty="0" smtClean="0">
                <a:solidFill>
                  <a:srgbClr val="000000"/>
                </a:solidFill>
              </a:rPr>
              <a:t>culture</a:t>
            </a:r>
          </a:p>
          <a:p>
            <a:pPr eaLnBrk="1" hangingPunct="1">
              <a:lnSpc>
                <a:spcPct val="80000"/>
              </a:lnSpc>
            </a:pPr>
            <a:endParaRPr lang="fr-FR" altLang="fr-FR" sz="4300" dirty="0">
              <a:solidFill>
                <a:srgbClr val="000000"/>
              </a:solidFill>
            </a:endParaRPr>
          </a:p>
          <a:p>
            <a:pPr marL="457200" indent="-457200" eaLnBrk="1" hangingPunct="1">
              <a:lnSpc>
                <a:spcPct val="80000"/>
              </a:lnSpc>
              <a:buFont typeface="Arial" panose="020B0604020202020204" pitchFamily="34" charset="0"/>
              <a:buChar char="•"/>
            </a:pPr>
            <a:r>
              <a:rPr lang="fr-FR" altLang="fr-FR" sz="4300" dirty="0">
                <a:solidFill>
                  <a:srgbClr val="000000"/>
                </a:solidFill>
              </a:rPr>
              <a:t>Approche constructiviste de la race : la race est formée dans le rapport raciste</a:t>
            </a:r>
            <a:r>
              <a:rPr lang="fr-FR" altLang="fr-FR" sz="4300" dirty="0" smtClean="0">
                <a:solidFill>
                  <a:srgbClr val="000000"/>
                </a:solidFill>
              </a:rPr>
              <a:t>.</a:t>
            </a:r>
          </a:p>
          <a:p>
            <a:pPr marL="457200" indent="-457200" eaLnBrk="1" hangingPunct="1">
              <a:lnSpc>
                <a:spcPct val="80000"/>
              </a:lnSpc>
              <a:buFont typeface="Arial" panose="020B0604020202020204" pitchFamily="34" charset="0"/>
              <a:buChar char="•"/>
            </a:pPr>
            <a:endParaRPr lang="fr-FR" altLang="fr-FR" sz="4300" dirty="0">
              <a:solidFill>
                <a:srgbClr val="000000"/>
              </a:solidFill>
            </a:endParaRPr>
          </a:p>
          <a:p>
            <a:pPr marL="457200" indent="-457200" eaLnBrk="1" hangingPunct="1">
              <a:lnSpc>
                <a:spcPct val="80000"/>
              </a:lnSpc>
              <a:buFont typeface="Arial" panose="020B0604020202020204" pitchFamily="34" charset="0"/>
              <a:buChar char="•"/>
            </a:pPr>
            <a:r>
              <a:rPr lang="fr-FR" altLang="fr-FR" sz="4300" dirty="0">
                <a:solidFill>
                  <a:srgbClr val="000000"/>
                </a:solidFill>
              </a:rPr>
              <a:t>Le « retour de la race » : recherches sur le génome, la race comme origine géographique</a:t>
            </a:r>
          </a:p>
          <a:p>
            <a:pPr>
              <a:lnSpc>
                <a:spcPct val="80000"/>
              </a:lnSpc>
            </a:pPr>
            <a:endParaRPr lang="fr-FR" altLang="fr-FR" dirty="0">
              <a:solidFill>
                <a:srgbClr val="000000"/>
              </a:solidFill>
            </a:endParaRPr>
          </a:p>
          <a:p>
            <a:endParaRPr lang="fr-FR" dirty="0"/>
          </a:p>
        </p:txBody>
      </p:sp>
    </p:spTree>
    <p:extLst>
      <p:ext uri="{BB962C8B-B14F-4D97-AF65-F5344CB8AC3E}">
        <p14:creationId xmlns:p14="http://schemas.microsoft.com/office/powerpoint/2010/main" val="15581463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p:cNvSpPr>
          <p:nvPr>
            <p:ph type="sldNum" sz="quarter" idx="2"/>
          </p:nvPr>
        </p:nvSpPr>
        <p:spPr>
          <a:xfrm>
            <a:off x="563994" y="635695"/>
            <a:ext cx="607908"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570" r="29570"/>
          <a:stretch>
            <a:fillRect/>
          </a:stretch>
        </p:blipFill>
        <p:spPr>
          <a:xfrm>
            <a:off x="1938338" y="-17463"/>
            <a:ext cx="9975850" cy="13733463"/>
          </a:xfrm>
          <a:solidFill>
            <a:schemeClr val="bg2"/>
          </a:solidFill>
        </p:spPr>
      </p:pic>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8389" r="39114"/>
          <a:stretch/>
        </p:blipFill>
        <p:spPr>
          <a:xfrm>
            <a:off x="1926440" y="0"/>
            <a:ext cx="9948862" cy="13716000"/>
          </a:xfrm>
          <a:prstGeom prst="rect">
            <a:avLst/>
          </a:prstGeom>
        </p:spPr>
      </p:pic>
      <p:sp>
        <p:nvSpPr>
          <p:cNvPr id="383" name="Shape 383"/>
          <p:cNvSpPr/>
          <p:nvPr/>
        </p:nvSpPr>
        <p:spPr>
          <a:xfrm>
            <a:off x="6926204" y="2451122"/>
            <a:ext cx="10447396" cy="8813756"/>
          </a:xfrm>
          <a:prstGeom prst="rect">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384" name="Shape 384"/>
          <p:cNvSpPr/>
          <p:nvPr/>
        </p:nvSpPr>
        <p:spPr>
          <a:xfrm>
            <a:off x="7680742" y="3106846"/>
            <a:ext cx="8667622" cy="38047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0000" lnSpcReduction="20000"/>
          </a:bodyPr>
          <a:lstStyle/>
          <a:p>
            <a:pPr>
              <a:lnSpc>
                <a:spcPct val="80000"/>
              </a:lnSpc>
              <a:defRPr sz="10000">
                <a:solidFill>
                  <a:srgbClr val="3A3B39"/>
                </a:solidFill>
                <a:latin typeface="Bebas"/>
                <a:ea typeface="Bebas"/>
                <a:cs typeface="Bebas"/>
                <a:sym typeface="Bebas"/>
              </a:defRPr>
            </a:pPr>
            <a:r>
              <a:rPr lang="fr-FR" dirty="0" smtClean="0">
                <a:solidFill>
                  <a:srgbClr val="F6F5F3"/>
                </a:solidFill>
                <a:latin typeface="Barlow" panose="00000500000000000000" pitchFamily="2" charset="0"/>
              </a:rPr>
              <a:t>Les principes du constructivisme racial</a:t>
            </a:r>
          </a:p>
          <a:p>
            <a:pPr>
              <a:lnSpc>
                <a:spcPct val="80000"/>
              </a:lnSpc>
              <a:defRPr sz="10000">
                <a:solidFill>
                  <a:srgbClr val="3A3B39"/>
                </a:solidFill>
                <a:latin typeface="Bebas"/>
                <a:ea typeface="Bebas"/>
                <a:cs typeface="Bebas"/>
                <a:sym typeface="Bebas"/>
              </a:defRPr>
            </a:pPr>
            <a:r>
              <a:rPr lang="fr-FR" dirty="0" smtClean="0">
                <a:solidFill>
                  <a:srgbClr val="CBC203"/>
                </a:solidFill>
                <a:latin typeface="Barlow" panose="00000500000000000000" pitchFamily="2" charset="0"/>
              </a:rPr>
              <a:t>définition et imposition</a:t>
            </a:r>
            <a:endParaRPr dirty="0">
              <a:solidFill>
                <a:srgbClr val="CBC203"/>
              </a:solidFill>
              <a:latin typeface="Barlow" panose="00000500000000000000" pitchFamily="2" charset="0"/>
            </a:endParaRPr>
          </a:p>
        </p:txBody>
      </p:sp>
    </p:spTree>
    <p:extLst>
      <p:ext uri="{BB962C8B-B14F-4D97-AF65-F5344CB8AC3E}">
        <p14:creationId xmlns:p14="http://schemas.microsoft.com/office/powerpoint/2010/main" val="68791305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150" name="Shape 150"/>
          <p:cNvSpPr/>
          <p:nvPr/>
        </p:nvSpPr>
        <p:spPr>
          <a:xfrm>
            <a:off x="4505784" y="1069028"/>
            <a:ext cx="13240278" cy="235465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Le constructivisme, </a:t>
            </a:r>
            <a:endParaRPr lang="fr-FR" dirty="0" smtClean="0">
              <a:solidFill>
                <a:schemeClr val="tx2"/>
              </a:solidFill>
              <a:latin typeface="Barlow" panose="00000500000000000000" pitchFamily="2" charset="0"/>
            </a:endParaRPr>
          </a:p>
          <a:p>
            <a:pPr>
              <a:lnSpc>
                <a:spcPct val="80000"/>
              </a:lnSpc>
              <a:defRPr sz="10000">
                <a:solidFill>
                  <a:srgbClr val="3A3B39"/>
                </a:solidFill>
                <a:latin typeface="Bebas"/>
                <a:ea typeface="Bebas"/>
                <a:cs typeface="Bebas"/>
                <a:sym typeface="Bebas"/>
              </a:defRPr>
            </a:pPr>
            <a:endParaRPr lang="fr-FR" dirty="0">
              <a:solidFill>
                <a:schemeClr val="tx2"/>
              </a:solidFill>
              <a:latin typeface="Barlow" panose="00000500000000000000" pitchFamily="2" charset="0"/>
            </a:endParaRPr>
          </a:p>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qu’est-ce </a:t>
            </a:r>
            <a:r>
              <a:rPr lang="fr-FR" dirty="0" smtClean="0">
                <a:solidFill>
                  <a:schemeClr val="tx2"/>
                </a:solidFill>
                <a:latin typeface="Barlow" panose="00000500000000000000" pitchFamily="2" charset="0"/>
              </a:rPr>
              <a:t>que c’est ?</a:t>
            </a:r>
            <a:endParaRPr dirty="0">
              <a:solidFill>
                <a:schemeClr val="tx2"/>
              </a:solidFill>
              <a:latin typeface="Barlow" panose="00000500000000000000" pitchFamily="2" charset="0"/>
            </a:endParaRPr>
          </a:p>
        </p:txBody>
      </p:sp>
      <p:sp>
        <p:nvSpPr>
          <p:cNvPr id="151" name="Shape 151"/>
          <p:cNvSpPr/>
          <p:nvPr/>
        </p:nvSpPr>
        <p:spPr>
          <a:xfrm>
            <a:off x="3357466" y="3976577"/>
            <a:ext cx="19608859" cy="921295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4000" dirty="0">
              <a:solidFill>
                <a:srgbClr val="3A3B39"/>
              </a:solidFill>
            </a:endParaRPr>
          </a:p>
          <a:p>
            <a:pPr marL="441325" indent="-441325" algn="just">
              <a:buClr>
                <a:srgbClr val="CBC203"/>
              </a:buClr>
              <a:buFont typeface="Arial" panose="020B0604020202020204" pitchFamily="34" charset="0"/>
              <a:buChar char="•"/>
            </a:pPr>
            <a:r>
              <a:rPr lang="fr-FR" sz="4000" dirty="0"/>
              <a:t>Apport le plus fondamental des sciences sociales à l’analyse du racisme = </a:t>
            </a:r>
            <a:r>
              <a:rPr lang="fr-FR" sz="4000" b="1" dirty="0"/>
              <a:t>geste </a:t>
            </a:r>
            <a:r>
              <a:rPr lang="fr-FR" sz="4000" b="1" dirty="0" smtClean="0"/>
              <a:t>constructiviste</a:t>
            </a:r>
            <a:endParaRPr lang="fr-FR" sz="4000" dirty="0" smtClean="0"/>
          </a:p>
          <a:p>
            <a:pPr marL="441325" indent="-441325" algn="just">
              <a:buClr>
                <a:srgbClr val="CBC203"/>
              </a:buClr>
              <a:buFont typeface="Arial" panose="020B0604020202020204" pitchFamily="34" charset="0"/>
              <a:buChar char="•"/>
            </a:pPr>
            <a:endParaRPr lang="fr-FR" sz="4000" dirty="0"/>
          </a:p>
          <a:p>
            <a:pPr marL="441325" indent="-441325" algn="just">
              <a:buClr>
                <a:srgbClr val="CBC203"/>
              </a:buClr>
              <a:buFont typeface="Arial" panose="020B0604020202020204" pitchFamily="34" charset="0"/>
              <a:buChar char="•"/>
            </a:pPr>
            <a:r>
              <a:rPr lang="fr-FR" sz="4000" dirty="0" smtClean="0"/>
              <a:t>Dans </a:t>
            </a:r>
            <a:r>
              <a:rPr lang="fr-FR" sz="4000" dirty="0"/>
              <a:t>son sens le plus simple, le </a:t>
            </a:r>
            <a:r>
              <a:rPr lang="fr-FR" sz="4000" b="1" dirty="0"/>
              <a:t>constructivisme</a:t>
            </a:r>
            <a:r>
              <a:rPr lang="fr-FR" sz="4000" dirty="0"/>
              <a:t> racial s’oppose à </a:t>
            </a:r>
            <a:r>
              <a:rPr lang="fr-FR" sz="4000" b="1" dirty="0"/>
              <a:t>l’essentialisme</a:t>
            </a:r>
            <a:r>
              <a:rPr lang="fr-FR" sz="4000" dirty="0"/>
              <a:t> </a:t>
            </a:r>
            <a:r>
              <a:rPr lang="fr-FR" sz="4000" dirty="0" smtClean="0"/>
              <a:t>racial: </a:t>
            </a:r>
            <a:endParaRPr lang="fr-FR" sz="4000" dirty="0"/>
          </a:p>
          <a:p>
            <a:pPr marL="536575" indent="-179388" algn="just">
              <a:buClr>
                <a:srgbClr val="3E6376"/>
              </a:buClr>
              <a:buFont typeface="Wingdings" panose="05000000000000000000" pitchFamily="2" charset="2"/>
              <a:buChar char="Ø"/>
            </a:pPr>
            <a:endParaRPr lang="fr-FR" sz="4000" dirty="0"/>
          </a:p>
          <a:p>
            <a:pPr marL="536575" indent="-179388" algn="just">
              <a:buClr>
                <a:srgbClr val="CBC203"/>
              </a:buClr>
              <a:buFont typeface="Wingdings" panose="05000000000000000000" pitchFamily="2" charset="2"/>
              <a:buChar char="Ø"/>
            </a:pPr>
            <a:r>
              <a:rPr lang="fr-FR" sz="4000" dirty="0"/>
              <a:t>La perspective essentialiste suppose l’existence d’une « essence » commune et transhistorique, transmise </a:t>
            </a:r>
            <a:r>
              <a:rPr lang="fr-FR" sz="4000" b="1" dirty="0"/>
              <a:t>héréditairement</a:t>
            </a:r>
            <a:r>
              <a:rPr lang="fr-FR" sz="4000" dirty="0"/>
              <a:t> et qui différencierait fondamentalement des groupes humains les uns des autres, dont les caractéristiques tant physiologiques, comportementales que morales seraient déterminées </a:t>
            </a:r>
            <a:r>
              <a:rPr lang="fr-FR" sz="4000" i="1" dirty="0"/>
              <a:t>a priori</a:t>
            </a:r>
            <a:r>
              <a:rPr lang="fr-FR" sz="4000" dirty="0"/>
              <a:t>, notamment par leur </a:t>
            </a:r>
            <a:r>
              <a:rPr lang="fr-FR" sz="4000" b="1" dirty="0" smtClean="0"/>
              <a:t>biologie</a:t>
            </a:r>
            <a:r>
              <a:rPr lang="fr-FR" sz="4000" dirty="0" smtClean="0"/>
              <a:t>.</a:t>
            </a:r>
          </a:p>
          <a:p>
            <a:pPr marL="536575" indent="-179388" algn="just">
              <a:buClr>
                <a:srgbClr val="CBC203"/>
              </a:buClr>
              <a:buFont typeface="Wingdings" panose="05000000000000000000" pitchFamily="2" charset="2"/>
              <a:buChar char="Ø"/>
            </a:pPr>
            <a:endParaRPr lang="fr-FR" sz="4000" dirty="0"/>
          </a:p>
          <a:p>
            <a:pPr marL="536575" indent="-179388" algn="just">
              <a:buClr>
                <a:srgbClr val="CBC203"/>
              </a:buClr>
              <a:buFont typeface="Wingdings" panose="05000000000000000000" pitchFamily="2" charset="2"/>
              <a:buChar char="Ø"/>
            </a:pPr>
            <a:r>
              <a:rPr lang="fr-FR" sz="4000" dirty="0" smtClean="0"/>
              <a:t>Au </a:t>
            </a:r>
            <a:r>
              <a:rPr lang="fr-FR" sz="4000" dirty="0"/>
              <a:t>contraire, l’approche constructiviste considère que les races n’existent pas en nature, mais relèvent d’une </a:t>
            </a:r>
            <a:r>
              <a:rPr lang="fr-FR" sz="4000" b="1" dirty="0"/>
              <a:t>construction socio-historique</a:t>
            </a:r>
            <a:r>
              <a:rPr lang="fr-FR" sz="4000" dirty="0"/>
              <a:t>.</a:t>
            </a:r>
          </a:p>
        </p:txBody>
      </p:sp>
    </p:spTree>
    <p:extLst>
      <p:ext uri="{BB962C8B-B14F-4D97-AF65-F5344CB8AC3E}">
        <p14:creationId xmlns:p14="http://schemas.microsoft.com/office/powerpoint/2010/main" val="5937740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150" name="Shape 150"/>
          <p:cNvSpPr/>
          <p:nvPr/>
        </p:nvSpPr>
        <p:spPr>
          <a:xfrm>
            <a:off x="4441988" y="607363"/>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Penser la racialisation</a:t>
            </a:r>
            <a:endParaRPr dirty="0">
              <a:solidFill>
                <a:schemeClr val="tx2"/>
              </a:solidFill>
              <a:latin typeface="Barlow" panose="00000500000000000000" pitchFamily="2" charset="0"/>
            </a:endParaRPr>
          </a:p>
        </p:txBody>
      </p:sp>
      <p:sp>
        <p:nvSpPr>
          <p:cNvPr id="151" name="Shape 151"/>
          <p:cNvSpPr/>
          <p:nvPr/>
        </p:nvSpPr>
        <p:spPr>
          <a:xfrm>
            <a:off x="3357466" y="2573079"/>
            <a:ext cx="18439277" cy="1061644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41325" indent="-441325" algn="just">
              <a:buClr>
                <a:srgbClr val="CBC203"/>
              </a:buClr>
              <a:buFont typeface="Arial" panose="020B0604020202020204" pitchFamily="34" charset="0"/>
              <a:buChar char="•"/>
            </a:pPr>
            <a:r>
              <a:rPr lang="fr-FR" sz="4000" dirty="0"/>
              <a:t>Insister sur la dimension « imaginaire » des catégories raciales et sur la dimension processuelle</a:t>
            </a:r>
          </a:p>
          <a:p>
            <a:pPr marL="441325" indent="-441325" algn="just">
              <a:buClr>
                <a:srgbClr val="CBC203"/>
              </a:buClr>
              <a:buFont typeface="Arial" panose="020B0604020202020204" pitchFamily="34" charset="0"/>
              <a:buChar char="•"/>
            </a:pPr>
            <a:endParaRPr lang="fr-FR" sz="4000" dirty="0"/>
          </a:p>
          <a:p>
            <a:pPr marL="441325" indent="-441325" algn="just">
              <a:buClr>
                <a:srgbClr val="CBC203"/>
              </a:buClr>
              <a:buFont typeface="Arial" panose="020B0604020202020204" pitchFamily="34" charset="0"/>
              <a:buChar char="•"/>
            </a:pPr>
            <a:r>
              <a:rPr lang="fr-FR" sz="4000" dirty="0"/>
              <a:t>Comment les contours de ce qui est appelé « race » fluctuent ? Comment les frontières se dessinent et comment les hiérarchies se recomposent ?</a:t>
            </a:r>
          </a:p>
          <a:p>
            <a:pPr marL="441325" indent="-441325" algn="just">
              <a:buClr>
                <a:srgbClr val="CBC203"/>
              </a:buClr>
              <a:buFont typeface="Arial" panose="020B0604020202020204" pitchFamily="34" charset="0"/>
              <a:buChar char="•"/>
            </a:pPr>
            <a:endParaRPr lang="fr-FR" sz="4000" dirty="0"/>
          </a:p>
          <a:p>
            <a:pPr marL="441325" indent="-441325" algn="just">
              <a:buClr>
                <a:srgbClr val="CBC203"/>
              </a:buClr>
              <a:buFont typeface="Arial" panose="020B0604020202020204" pitchFamily="34" charset="0"/>
              <a:buChar char="•"/>
            </a:pPr>
            <a:r>
              <a:rPr lang="fr-FR" sz="4000" dirty="0"/>
              <a:t>Race comme objet instable, toujours mouvant (les catégories et les assignations changent)</a:t>
            </a:r>
          </a:p>
          <a:p>
            <a:pPr marL="441325" indent="-441325" algn="just">
              <a:buClr>
                <a:srgbClr val="CBC203"/>
              </a:buClr>
              <a:buFont typeface="Arial" panose="020B0604020202020204" pitchFamily="34" charset="0"/>
              <a:buChar char="•"/>
            </a:pPr>
            <a:endParaRPr lang="fr-FR" sz="4000" dirty="0"/>
          </a:p>
          <a:p>
            <a:pPr marL="441325" indent="-441325" algn="just">
              <a:buClr>
                <a:srgbClr val="CBC203"/>
              </a:buClr>
              <a:buFont typeface="Arial" panose="020B0604020202020204" pitchFamily="34" charset="0"/>
              <a:buChar char="•"/>
            </a:pPr>
            <a:r>
              <a:rPr lang="fr-FR" sz="4000" b="1" dirty="0"/>
              <a:t>La racialisation désigne la construction de la race comme entité sociale et  l’assignation qui s’ensuit à des groupes définis comme « raciaux »</a:t>
            </a:r>
          </a:p>
          <a:p>
            <a:pPr marL="441325" indent="-441325" algn="just">
              <a:buClr>
                <a:srgbClr val="CBC203"/>
              </a:buClr>
              <a:buFont typeface="Arial" panose="020B0604020202020204" pitchFamily="34" charset="0"/>
              <a:buChar char="•"/>
            </a:pPr>
            <a:endParaRPr lang="fr-FR" sz="4000" dirty="0"/>
          </a:p>
          <a:p>
            <a:pPr marL="441325" indent="-441325" algn="just">
              <a:buClr>
                <a:srgbClr val="CBC203"/>
              </a:buClr>
              <a:buFont typeface="Arial" panose="020B0604020202020204" pitchFamily="34" charset="0"/>
              <a:buChar char="•"/>
            </a:pPr>
            <a:r>
              <a:rPr lang="fr-FR" sz="4000" dirty="0"/>
              <a:t>Un concept dialectique : le processus de racialisation crée ainsi à la fois le dominé et le dominant. En cela, la racialisation est indissociable du racisme </a:t>
            </a:r>
          </a:p>
        </p:txBody>
      </p:sp>
    </p:spTree>
    <p:extLst>
      <p:ext uri="{BB962C8B-B14F-4D97-AF65-F5344CB8AC3E}">
        <p14:creationId xmlns:p14="http://schemas.microsoft.com/office/powerpoint/2010/main" val="33025666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55000" lnSpcReduction="20000"/>
          </a:bodyPr>
          <a:lstStyle/>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Colette Guillaumin, penseuse de la « racisation »</a:t>
            </a:r>
            <a:endParaRPr dirty="0">
              <a:solidFill>
                <a:schemeClr val="tx2"/>
              </a:solidFill>
              <a:latin typeface="Barlow" panose="00000500000000000000" pitchFamily="2" charset="0"/>
            </a:endParaRPr>
          </a:p>
        </p:txBody>
      </p:sp>
      <p:sp>
        <p:nvSpPr>
          <p:cNvPr id="151" name="Shape 151"/>
          <p:cNvSpPr/>
          <p:nvPr/>
        </p:nvSpPr>
        <p:spPr>
          <a:xfrm>
            <a:off x="2474065" y="3456761"/>
            <a:ext cx="12029678" cy="88382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lnSpcReduction="10000"/>
          </a:bodyPr>
          <a:lstStyle/>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41325" indent="-441325" algn="just">
              <a:buClr>
                <a:srgbClr val="CBC203"/>
              </a:buClr>
              <a:buFont typeface="Arial" panose="020B0604020202020204" pitchFamily="34" charset="0"/>
              <a:buChar char="•"/>
            </a:pPr>
            <a:r>
              <a:rPr lang="fr-FR" sz="3200" dirty="0">
                <a:solidFill>
                  <a:srgbClr val="3A3B39"/>
                </a:solidFill>
                <a:latin typeface="Barlow" panose="00000500000000000000" pitchFamily="2" charset="0"/>
              </a:rPr>
              <a:t>1972 : </a:t>
            </a:r>
            <a:r>
              <a:rPr lang="fr-FR" sz="3200" i="1" dirty="0">
                <a:solidFill>
                  <a:srgbClr val="3A3B39"/>
                </a:solidFill>
                <a:latin typeface="Barlow" panose="00000500000000000000" pitchFamily="2" charset="0"/>
              </a:rPr>
              <a:t>L’idéologie raciste</a:t>
            </a:r>
          </a:p>
          <a:p>
            <a:pPr marL="441325" indent="-441325" algn="just">
              <a:buClr>
                <a:srgbClr val="CBC203"/>
              </a:buClr>
              <a:buFont typeface="Arial" panose="020B0604020202020204" pitchFamily="34" charset="0"/>
              <a:buChar char="•"/>
            </a:pPr>
            <a:endParaRPr lang="fr-FR" sz="3200" dirty="0">
              <a:solidFill>
                <a:srgbClr val="3A3B39"/>
              </a:solidFill>
              <a:latin typeface="Barlow" panose="00000500000000000000" pitchFamily="2" charset="0"/>
            </a:endParaRPr>
          </a:p>
          <a:p>
            <a:pPr marL="441325" indent="-441325" algn="just">
              <a:buClr>
                <a:srgbClr val="CBC203"/>
              </a:buClr>
              <a:buFont typeface="Arial" panose="020B0604020202020204" pitchFamily="34" charset="0"/>
              <a:buChar char="•"/>
            </a:pPr>
            <a:r>
              <a:rPr lang="fr-FR" sz="3200" dirty="0">
                <a:solidFill>
                  <a:srgbClr val="3A3B39"/>
                </a:solidFill>
                <a:latin typeface="Barlow" panose="00000500000000000000" pitchFamily="2" charset="0"/>
              </a:rPr>
              <a:t>Racisation : assignation à un statut minoritaire</a:t>
            </a:r>
          </a:p>
          <a:p>
            <a:pPr marL="441325" indent="-441325" algn="just">
              <a:buClr>
                <a:srgbClr val="CBC203"/>
              </a:buClr>
              <a:buFont typeface="Arial" panose="020B0604020202020204" pitchFamily="34" charset="0"/>
              <a:buChar char="•"/>
            </a:pPr>
            <a:endParaRPr lang="fr-FR" sz="3200" dirty="0">
              <a:solidFill>
                <a:srgbClr val="3A3B39"/>
              </a:solidFill>
              <a:latin typeface="Barlow" panose="00000500000000000000" pitchFamily="2" charset="0"/>
            </a:endParaRPr>
          </a:p>
          <a:p>
            <a:pPr marL="441325" indent="-441325" algn="just">
              <a:buClr>
                <a:srgbClr val="CBC203"/>
              </a:buClr>
              <a:buFont typeface="Arial" panose="020B0604020202020204" pitchFamily="34" charset="0"/>
              <a:buChar char="•"/>
            </a:pPr>
            <a:r>
              <a:rPr lang="fr-FR" sz="3200" dirty="0">
                <a:solidFill>
                  <a:srgbClr val="3A3B39"/>
                </a:solidFill>
                <a:latin typeface="Barlow" panose="00000500000000000000" pitchFamily="2" charset="0"/>
              </a:rPr>
              <a:t>La position majoritaire coïncide avec la norme : le majoritaire nomme, catégorise – il </a:t>
            </a:r>
            <a:r>
              <a:rPr lang="fr-FR" sz="3200" dirty="0" err="1">
                <a:solidFill>
                  <a:srgbClr val="3A3B39"/>
                </a:solidFill>
                <a:latin typeface="Barlow" panose="00000500000000000000" pitchFamily="2" charset="0"/>
              </a:rPr>
              <a:t>racise</a:t>
            </a:r>
            <a:endParaRPr lang="fr-FR" sz="3200" dirty="0">
              <a:solidFill>
                <a:srgbClr val="3A3B39"/>
              </a:solidFill>
              <a:latin typeface="Barlow" panose="00000500000000000000" pitchFamily="2" charset="0"/>
            </a:endParaRPr>
          </a:p>
          <a:p>
            <a:pPr marL="441325" indent="-441325" algn="just">
              <a:buClr>
                <a:srgbClr val="CBC203"/>
              </a:buClr>
              <a:buFont typeface="Arial" panose="020B0604020202020204" pitchFamily="34" charset="0"/>
              <a:buChar char="•"/>
            </a:pPr>
            <a:endParaRPr lang="fr-FR" sz="3200" dirty="0">
              <a:solidFill>
                <a:srgbClr val="3A3B39"/>
              </a:solidFill>
              <a:latin typeface="Barlow" panose="00000500000000000000" pitchFamily="2" charset="0"/>
            </a:endParaRPr>
          </a:p>
          <a:p>
            <a:pPr marL="441325" indent="-441325" algn="just">
              <a:buClr>
                <a:srgbClr val="CBC203"/>
              </a:buClr>
              <a:buFont typeface="Arial" panose="020B0604020202020204" pitchFamily="34" charset="0"/>
              <a:buChar char="•"/>
            </a:pPr>
            <a:r>
              <a:rPr lang="fr-FR" sz="3200" dirty="0">
                <a:solidFill>
                  <a:srgbClr val="3A3B39"/>
                </a:solidFill>
                <a:latin typeface="Barlow" panose="00000500000000000000" pitchFamily="2" charset="0"/>
              </a:rPr>
              <a:t>En d’autres termes, le couple majoritaire/minoritaire se superpose au couple </a:t>
            </a:r>
            <a:r>
              <a:rPr lang="fr-FR" sz="3200" dirty="0" err="1">
                <a:solidFill>
                  <a:srgbClr val="3A3B39"/>
                </a:solidFill>
                <a:latin typeface="Barlow" panose="00000500000000000000" pitchFamily="2" charset="0"/>
              </a:rPr>
              <a:t>racisant·e</a:t>
            </a:r>
            <a:r>
              <a:rPr lang="fr-FR" sz="3200" dirty="0">
                <a:solidFill>
                  <a:srgbClr val="3A3B39"/>
                </a:solidFill>
                <a:latin typeface="Barlow" panose="00000500000000000000" pitchFamily="2" charset="0"/>
              </a:rPr>
              <a:t>/</a:t>
            </a:r>
            <a:r>
              <a:rPr lang="fr-FR" sz="3200" dirty="0" err="1">
                <a:solidFill>
                  <a:srgbClr val="3A3B39"/>
                </a:solidFill>
                <a:latin typeface="Barlow" panose="00000500000000000000" pitchFamily="2" charset="0"/>
              </a:rPr>
              <a:t>racisé·e</a:t>
            </a:r>
            <a:r>
              <a:rPr lang="fr-FR" sz="3200" dirty="0">
                <a:solidFill>
                  <a:srgbClr val="3A3B39"/>
                </a:solidFill>
                <a:latin typeface="Barlow" panose="00000500000000000000" pitchFamily="2" charset="0"/>
              </a:rPr>
              <a:t> </a:t>
            </a:r>
          </a:p>
          <a:p>
            <a:pPr marL="441325" indent="-441325" algn="just">
              <a:buClr>
                <a:srgbClr val="CBC203"/>
              </a:buClr>
              <a:buFont typeface="Arial" panose="020B0604020202020204" pitchFamily="34" charset="0"/>
              <a:buChar char="•"/>
            </a:pPr>
            <a:endParaRPr lang="fr-FR" sz="3200" dirty="0">
              <a:solidFill>
                <a:srgbClr val="3A3B39"/>
              </a:solidFill>
              <a:latin typeface="Barlow" panose="00000500000000000000" pitchFamily="2" charset="0"/>
            </a:endParaRPr>
          </a:p>
          <a:p>
            <a:pPr marL="441325" indent="-441325" algn="just">
              <a:buClr>
                <a:srgbClr val="CBC203"/>
              </a:buClr>
              <a:buFont typeface="Arial" panose="020B0604020202020204" pitchFamily="34" charset="0"/>
              <a:buChar char="•"/>
            </a:pPr>
            <a:r>
              <a:rPr lang="fr-FR" sz="3200" dirty="0">
                <a:solidFill>
                  <a:srgbClr val="3A3B39"/>
                </a:solidFill>
                <a:latin typeface="Barlow" panose="00000500000000000000" pitchFamily="2" charset="0"/>
              </a:rPr>
              <a:t>Être </a:t>
            </a:r>
            <a:r>
              <a:rPr lang="fr-FR" sz="3200" dirty="0" err="1">
                <a:solidFill>
                  <a:srgbClr val="3A3B39"/>
                </a:solidFill>
                <a:latin typeface="Barlow" panose="00000500000000000000" pitchFamily="2" charset="0"/>
              </a:rPr>
              <a:t>racisé·e</a:t>
            </a:r>
            <a:r>
              <a:rPr lang="fr-FR" sz="3200" dirty="0">
                <a:solidFill>
                  <a:srgbClr val="3A3B39"/>
                </a:solidFill>
                <a:latin typeface="Barlow" panose="00000500000000000000" pitchFamily="2" charset="0"/>
              </a:rPr>
              <a:t> = être </a:t>
            </a:r>
            <a:r>
              <a:rPr lang="fr-FR" sz="3200" dirty="0" err="1">
                <a:solidFill>
                  <a:srgbClr val="3A3B39"/>
                </a:solidFill>
                <a:latin typeface="Barlow" panose="00000500000000000000" pitchFamily="2" charset="0"/>
              </a:rPr>
              <a:t>racialisé·e</a:t>
            </a:r>
            <a:r>
              <a:rPr lang="fr-FR" sz="3200" dirty="0">
                <a:solidFill>
                  <a:srgbClr val="3A3B39"/>
                </a:solidFill>
                <a:latin typeface="Barlow" panose="00000500000000000000" pitchFamily="2" charset="0"/>
              </a:rPr>
              <a:t> comme </a:t>
            </a:r>
            <a:r>
              <a:rPr lang="fr-FR" sz="3200" dirty="0" err="1">
                <a:solidFill>
                  <a:srgbClr val="3A3B39"/>
                </a:solidFill>
                <a:latin typeface="Barlow" panose="00000500000000000000" pitchFamily="2" charset="0"/>
              </a:rPr>
              <a:t>non-blanc·he</a:t>
            </a:r>
            <a:endParaRPr lang="fr-FR" sz="3200" dirty="0">
              <a:solidFill>
                <a:srgbClr val="3A3B39"/>
              </a:solidFill>
              <a:latin typeface="Barlow" panose="00000500000000000000" pitchFamily="2" charset="0"/>
            </a:endParaRPr>
          </a:p>
          <a:p>
            <a:pPr marL="441325" indent="-441325" algn="just">
              <a:buClr>
                <a:srgbClr val="CBC203"/>
              </a:buClr>
              <a:buFont typeface="Arial" panose="020B0604020202020204" pitchFamily="34" charset="0"/>
              <a:buChar char="•"/>
            </a:pPr>
            <a:endParaRPr lang="fr-FR" sz="3200" dirty="0">
              <a:latin typeface="Barlow" panose="00000500000000000000" pitchFamily="2" charset="0"/>
            </a:endParaRPr>
          </a:p>
          <a:p>
            <a:pPr marL="441325" indent="-441325" algn="just">
              <a:buClr>
                <a:srgbClr val="CBC203"/>
              </a:buClr>
              <a:buFont typeface="Arial" panose="020B0604020202020204" pitchFamily="34" charset="0"/>
              <a:buChar char="•"/>
            </a:pPr>
            <a:endParaRPr lang="fr-FR" sz="3200" dirty="0">
              <a:latin typeface="Barlow" panose="00000500000000000000" pitchFamily="2" charset="0"/>
            </a:endParaRPr>
          </a:p>
          <a:p>
            <a:pPr marL="457200" indent="-457200" algn="just">
              <a:buClr>
                <a:srgbClr val="CBC203"/>
              </a:buClr>
              <a:buFont typeface="Symbol" panose="05050102010706020507" pitchFamily="18" charset="2"/>
              <a:buChar char="Þ"/>
            </a:pPr>
            <a:r>
              <a:rPr lang="fr-FR" sz="3200" b="1" dirty="0" smtClean="0">
                <a:latin typeface="Barlow" panose="00000500000000000000" pitchFamily="2" charset="0"/>
              </a:rPr>
              <a:t>Cela </a:t>
            </a:r>
            <a:r>
              <a:rPr lang="fr-FR" sz="3200" b="1" dirty="0">
                <a:latin typeface="Barlow" panose="00000500000000000000" pitchFamily="2" charset="0"/>
              </a:rPr>
              <a:t>veut dire que l’on peut dire que les </a:t>
            </a:r>
            <a:r>
              <a:rPr lang="fr-FR" sz="3200" b="1" dirty="0" err="1">
                <a:latin typeface="Barlow" panose="00000500000000000000" pitchFamily="2" charset="0"/>
              </a:rPr>
              <a:t>blanc·hes</a:t>
            </a:r>
            <a:r>
              <a:rPr lang="fr-FR" sz="3200" b="1" dirty="0">
                <a:latin typeface="Barlow" panose="00000500000000000000" pitchFamily="2" charset="0"/>
              </a:rPr>
              <a:t> sont </a:t>
            </a:r>
            <a:r>
              <a:rPr lang="fr-FR" sz="3200" b="1" dirty="0" err="1">
                <a:latin typeface="Barlow" panose="00000500000000000000" pitchFamily="2" charset="0"/>
              </a:rPr>
              <a:t>racialisé·es</a:t>
            </a:r>
            <a:r>
              <a:rPr lang="fr-FR" sz="3200" b="1" dirty="0">
                <a:latin typeface="Barlow" panose="00000500000000000000" pitchFamily="2" charset="0"/>
              </a:rPr>
              <a:t> (comme </a:t>
            </a:r>
            <a:r>
              <a:rPr lang="fr-FR" sz="3200" b="1" dirty="0" err="1">
                <a:latin typeface="Barlow" panose="00000500000000000000" pitchFamily="2" charset="0"/>
              </a:rPr>
              <a:t>blanc·hes</a:t>
            </a:r>
            <a:r>
              <a:rPr lang="fr-FR" sz="3200" b="1" dirty="0">
                <a:latin typeface="Barlow" panose="00000500000000000000" pitchFamily="2" charset="0"/>
              </a:rPr>
              <a:t>) mais ils et elles ne sont pas </a:t>
            </a:r>
            <a:r>
              <a:rPr lang="fr-FR" sz="3200" b="1" dirty="0" err="1" smtClean="0">
                <a:latin typeface="Barlow" panose="00000500000000000000" pitchFamily="2" charset="0"/>
              </a:rPr>
              <a:t>racisé·es</a:t>
            </a:r>
            <a:endParaRPr lang="fr-FR" sz="3200" b="1" dirty="0" smtClean="0">
              <a:latin typeface="Barlow" panose="00000500000000000000" pitchFamily="2" charset="0"/>
            </a:endParaRPr>
          </a:p>
          <a:p>
            <a:pPr marL="457200" indent="-457200" algn="just">
              <a:buClr>
                <a:srgbClr val="CBC203"/>
              </a:buClr>
              <a:buFont typeface="Symbol" panose="05050102010706020507" pitchFamily="18" charset="2"/>
              <a:buChar char="Þ"/>
            </a:pPr>
            <a:endParaRPr lang="fr-FR" sz="3200" dirty="0">
              <a:solidFill>
                <a:srgbClr val="3E6376"/>
              </a:solidFill>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pic>
        <p:nvPicPr>
          <p:cNvPr id="9" name="Image 8"/>
          <p:cNvPicPr>
            <a:picLocks noChangeAspect="1"/>
          </p:cNvPicPr>
          <p:nvPr/>
        </p:nvPicPr>
        <p:blipFill>
          <a:blip r:embed="rId2"/>
          <a:stretch>
            <a:fillRect/>
          </a:stretch>
        </p:blipFill>
        <p:spPr>
          <a:xfrm>
            <a:off x="16749547" y="0"/>
            <a:ext cx="7634453" cy="13716000"/>
          </a:xfrm>
          <a:prstGeom prst="rect">
            <a:avLst/>
          </a:prstGeom>
        </p:spPr>
      </p:pic>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328057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sldNum" sz="quarter" idx="2"/>
          </p:nvPr>
        </p:nvSpPr>
        <p:spPr>
          <a:xfrm>
            <a:off x="3371453" y="2170024"/>
            <a:ext cx="655018" cy="84638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pic>
        <p:nvPicPr>
          <p:cNvPr id="2" name="Espace réservé pour une image  1"/>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13825930" y="1695452"/>
            <a:ext cx="5854904" cy="9062468"/>
          </a:xfrm>
          <a:solidFill>
            <a:schemeClr val="bg2"/>
          </a:solidFill>
        </p:spPr>
      </p:pic>
      <p:grpSp>
        <p:nvGrpSpPr>
          <p:cNvPr id="221" name="Group 221"/>
          <p:cNvGrpSpPr/>
          <p:nvPr/>
        </p:nvGrpSpPr>
        <p:grpSpPr>
          <a:xfrm>
            <a:off x="3371454" y="2513"/>
            <a:ext cx="10454476" cy="9997074"/>
            <a:chOff x="-48505" y="301208"/>
            <a:chExt cx="8787658" cy="11951637"/>
          </a:xfrm>
        </p:grpSpPr>
        <p:sp>
          <p:nvSpPr>
            <p:cNvPr id="219" name="Shape 219"/>
            <p:cNvSpPr/>
            <p:nvPr/>
          </p:nvSpPr>
          <p:spPr>
            <a:xfrm>
              <a:off x="-48505" y="301208"/>
              <a:ext cx="8787658" cy="3329814"/>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28576" tIns="28576" rIns="28576" bIns="28576" numCol="1" anchor="t">
              <a:noAutofit/>
            </a:bodyPr>
            <a:lstStyle/>
            <a:p>
              <a:pPr>
                <a:lnSpc>
                  <a:spcPct val="80000"/>
                </a:lnSpc>
                <a:defRPr sz="10000">
                  <a:solidFill>
                    <a:srgbClr val="3A3B39"/>
                  </a:solidFill>
                  <a:latin typeface="Bebas"/>
                  <a:ea typeface="Bebas"/>
                  <a:cs typeface="Bebas"/>
                  <a:sym typeface="Bebas"/>
                </a:defRPr>
              </a:pPr>
              <a:r>
                <a:rPr lang="fr-FR" sz="5600" dirty="0">
                  <a:latin typeface="Barlow" panose="00000500000000000000" pitchFamily="2" charset="0"/>
                </a:rPr>
                <a:t>Est-ce que la race existe ? </a:t>
              </a:r>
            </a:p>
            <a:p>
              <a:pPr>
                <a:lnSpc>
                  <a:spcPct val="80000"/>
                </a:lnSpc>
                <a:defRPr sz="10000">
                  <a:solidFill>
                    <a:srgbClr val="3A3B39"/>
                  </a:solidFill>
                  <a:latin typeface="Bebas"/>
                  <a:ea typeface="Bebas"/>
                  <a:cs typeface="Bebas"/>
                  <a:sym typeface="Bebas"/>
                </a:defRPr>
              </a:pPr>
              <a:r>
                <a:rPr lang="fr-FR" sz="5600" dirty="0">
                  <a:solidFill>
                    <a:srgbClr val="CBC203"/>
                  </a:solidFill>
                  <a:latin typeface="Barlow" panose="00000500000000000000" pitchFamily="2" charset="0"/>
                </a:rPr>
                <a:t>Ni essence, ni illusion</a:t>
              </a:r>
              <a:endParaRPr sz="5600" dirty="0">
                <a:solidFill>
                  <a:srgbClr val="CBC203"/>
                </a:solidFill>
                <a:latin typeface="Barlow" panose="00000500000000000000" pitchFamily="2" charset="0"/>
              </a:endParaRPr>
            </a:p>
          </p:txBody>
        </p:sp>
        <p:sp>
          <p:nvSpPr>
            <p:cNvPr id="220" name="Shape 220"/>
            <p:cNvSpPr/>
            <p:nvPr/>
          </p:nvSpPr>
          <p:spPr>
            <a:xfrm>
              <a:off x="85839" y="2643152"/>
              <a:ext cx="8235196" cy="9609693"/>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28576" tIns="28576" rIns="28576" bIns="28576" numCol="1" anchor="t">
              <a:noAutofit/>
            </a:bodyPr>
            <a:lstStyle/>
            <a:p>
              <a:pPr algn="just"/>
              <a:r>
                <a:rPr lang="fr-FR" sz="2600" dirty="0">
                  <a:latin typeface="Barlow" panose="00000500000000000000" pitchFamily="2" charset="0"/>
                </a:rPr>
                <a:t>« Que la race soit un “fait de nature” ou pas, qu’elle soit un “fait mental” ou pas, elle est aujourd’hui, au XXe siècle, une réalité juridique, politique, historiquement inscrite dans les fiats, et qui joue un rôle effectif et contraignant dans les sociétés concernées. […] C’est pour cela que limité à lui-même, le rejet de la notion de race peut jouer le rôle de simple dénégation. Nier son existence, comme tentent de le faire les sciences de l’homme, sociales puis naturelles, nier son existence de catégorie empiriquement valide est une chose – vraie – qui ne supprime en rien la réalité étatique et la réalité sociale de cette catégorie, qui ne supprime en rien le fait que si elle n’est pas empiriquement valide, elle est pourtant empiriquement effective. […] </a:t>
              </a:r>
            </a:p>
            <a:p>
              <a:pPr algn="just"/>
              <a:r>
                <a:rPr lang="fr-FR" sz="2600" dirty="0">
                  <a:latin typeface="Barlow" panose="00000500000000000000" pitchFamily="2" charset="0"/>
                </a:rPr>
                <a:t>Il n’est pas soutenable de prétendre que la catégorie qui est la cause directe, le moyen premier du meurtre de millions d’êtres humains, n’existe pas. […] </a:t>
              </a:r>
            </a:p>
            <a:p>
              <a:pPr algn="just"/>
              <a:r>
                <a:rPr lang="fr-FR" sz="2600" dirty="0">
                  <a:latin typeface="Barlow" panose="00000500000000000000" pitchFamily="2" charset="0"/>
                </a:rPr>
                <a:t>C’est très exactement la réalité de la “race”. Cela n’existe pas. Cela pourtant produit des morts. […] Non, la race n’existe pas. Si, la race existe. Non certes, elle n’est pas ce qu’on dit qu’elle est, mais elle est néanmoins la plus tangible, réelle, brutale, des réalités. » </a:t>
              </a:r>
            </a:p>
          </p:txBody>
        </p:sp>
      </p:grpSp>
      <p:sp>
        <p:nvSpPr>
          <p:cNvPr id="3" name="Rectangle 2"/>
          <p:cNvSpPr/>
          <p:nvPr/>
        </p:nvSpPr>
        <p:spPr>
          <a:xfrm>
            <a:off x="14124566" y="10041534"/>
            <a:ext cx="9828737" cy="2862322"/>
          </a:xfrm>
          <a:prstGeom prst="rect">
            <a:avLst/>
          </a:prstGeom>
        </p:spPr>
        <p:txBody>
          <a:bodyPr wrap="square">
            <a:spAutoFit/>
          </a:bodyPr>
          <a:lstStyle/>
          <a:p>
            <a:pPr algn="just">
              <a:lnSpc>
                <a:spcPct val="60000"/>
              </a:lnSpc>
            </a:pPr>
            <a:r>
              <a:rPr lang="fr-FR" sz="5000" dirty="0">
                <a:latin typeface="Barlow" panose="00000500000000000000" pitchFamily="2" charset="0"/>
              </a:rPr>
              <a:t>Colette Guillaumin, « “Je sais bien mais quand même”, ou les avatars de la notion de race », </a:t>
            </a:r>
            <a:r>
              <a:rPr lang="fr-FR" sz="5000" i="1" dirty="0">
                <a:latin typeface="Barlow" panose="00000500000000000000" pitchFamily="2" charset="0"/>
              </a:rPr>
              <a:t>Le Genre humain</a:t>
            </a:r>
            <a:r>
              <a:rPr lang="fr-FR" sz="5000" dirty="0">
                <a:latin typeface="Barlow" panose="00000500000000000000" pitchFamily="2" charset="0"/>
              </a:rPr>
              <a:t>, n°1, 1981, p. 64-65</a:t>
            </a:r>
          </a:p>
        </p:txBody>
      </p:sp>
      <p:sp>
        <p:nvSpPr>
          <p:cNvPr id="5" name="Rectangle 4"/>
          <p:cNvSpPr/>
          <p:nvPr/>
        </p:nvSpPr>
        <p:spPr>
          <a:xfrm>
            <a:off x="17277472" y="3130358"/>
            <a:ext cx="1344224" cy="403959"/>
          </a:xfrm>
          <a:prstGeom prst="rect">
            <a:avLst/>
          </a:prstGeom>
          <a:solidFill>
            <a:srgbClr val="FFFFFF"/>
          </a:solidFill>
          <a:ln w="3175"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8576" tIns="28576" rIns="28576" bIns="28576" numCol="1" spcCol="38100" rtlCol="0" anchor="ctr">
            <a:spAutoFit/>
          </a:bodyPr>
          <a:lstStyle/>
          <a:p>
            <a:pPr algn="ctr" defTabSz="619126"/>
            <a:endParaRPr lang="fr-FR" sz="2250">
              <a:solidFill>
                <a:srgbClr val="FFFFFF"/>
              </a:solidFill>
              <a:latin typeface="Helvetica Light"/>
              <a:ea typeface="Helvetica Light"/>
              <a:cs typeface="Helvetica Light"/>
              <a:sym typeface="Helvetica Light"/>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7205" t="7713" r="5382" b="63912"/>
          <a:stretch/>
        </p:blipFill>
        <p:spPr>
          <a:xfrm>
            <a:off x="14820779" y="1695451"/>
            <a:ext cx="2806066" cy="1409878"/>
          </a:xfrm>
          <a:prstGeom prst="rect">
            <a:avLst/>
          </a:prstGeom>
        </p:spPr>
      </p:pic>
    </p:spTree>
    <p:extLst>
      <p:ext uri="{BB962C8B-B14F-4D97-AF65-F5344CB8AC3E}">
        <p14:creationId xmlns:p14="http://schemas.microsoft.com/office/powerpoint/2010/main" val="97230454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939" b="16939"/>
          <a:stretch>
            <a:fillRect/>
          </a:stretch>
        </p:blipFill>
        <p:spPr>
          <a:xfrm>
            <a:off x="1484147" y="1069028"/>
            <a:ext cx="9268612" cy="11658458"/>
          </a:xfrm>
        </p:spPr>
      </p:pic>
      <p:sp>
        <p:nvSpPr>
          <p:cNvPr id="207" name="Shape 207"/>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
        <p:nvSpPr>
          <p:cNvPr id="210" name="Shape 210"/>
          <p:cNvSpPr/>
          <p:nvPr/>
        </p:nvSpPr>
        <p:spPr>
          <a:xfrm>
            <a:off x="11092070" y="1550505"/>
            <a:ext cx="13291931" cy="1068176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gn="just"/>
            <a:r>
              <a:rPr lang="fr-FR" sz="3200" b="1" dirty="0">
                <a:latin typeface="Barlow" panose="00000500000000000000" pitchFamily="2" charset="0"/>
              </a:rPr>
              <a:t>« Le débat tel qu’il est structuré en France tient donc à cette ambigüité entre les différents sens de l’énoncé “la race existe”. Il repose également sur la croyance, au demeurant naïve, selon laquelle affirmer l’inanité scientifique de la notion raciste de la race suffit à lutter contre le racisme, sans qu’il soit pour autant nécessaire de désigner et de nommer les logiques suivant lesquelles une société produit des lignes de partage raciales entre ses membres. </a:t>
            </a:r>
            <a:r>
              <a:rPr lang="fr-FR" sz="3200" b="1" dirty="0" smtClean="0">
                <a:latin typeface="Barlow" panose="00000500000000000000" pitchFamily="2" charset="0"/>
              </a:rPr>
              <a:t>»</a:t>
            </a:r>
          </a:p>
          <a:p>
            <a:pPr algn="just"/>
            <a:endParaRPr lang="fr-FR" sz="3200" b="1" dirty="0">
              <a:latin typeface="Barlow" panose="00000500000000000000" pitchFamily="2" charset="0"/>
            </a:endParaRPr>
          </a:p>
          <a:p>
            <a:pPr algn="just"/>
            <a:r>
              <a:rPr lang="fr-FR" sz="3200" b="1" dirty="0">
                <a:latin typeface="Barlow" panose="00000500000000000000" pitchFamily="2" charset="0"/>
              </a:rPr>
              <a:t>« Quand on dit que la race n’existe pas, on confond deux choses : la validité naturelle ou biologique de la notion (que </a:t>
            </a:r>
            <a:r>
              <a:rPr lang="fr-FR" sz="3200" b="1" dirty="0" err="1">
                <a:latin typeface="Barlow" panose="00000500000000000000" pitchFamily="2" charset="0"/>
              </a:rPr>
              <a:t>tout·e</a:t>
            </a:r>
            <a:r>
              <a:rPr lang="fr-FR" sz="3200" b="1" dirty="0">
                <a:latin typeface="Barlow" panose="00000500000000000000" pitchFamily="2" charset="0"/>
              </a:rPr>
              <a:t> antiraciste rejette) et son effectivité sociale, étatique et politique (que </a:t>
            </a:r>
            <a:r>
              <a:rPr lang="fr-FR" sz="3200" b="1" dirty="0" err="1">
                <a:latin typeface="Barlow" panose="00000500000000000000" pitchFamily="2" charset="0"/>
              </a:rPr>
              <a:t>certain·es</a:t>
            </a:r>
            <a:r>
              <a:rPr lang="fr-FR" sz="3200" b="1" dirty="0">
                <a:latin typeface="Barlow" panose="00000500000000000000" pitchFamily="2" charset="0"/>
              </a:rPr>
              <a:t> antiracistes s’efforcent de pointer). Comme rapport de pouvoir socialement produit, la race reste donc, elle, d’actualité. » </a:t>
            </a:r>
            <a:endParaRPr lang="fr-FR" sz="3200" b="1" dirty="0" smtClean="0">
              <a:latin typeface="Barlow" panose="00000500000000000000" pitchFamily="2" charset="0"/>
            </a:endParaRPr>
          </a:p>
          <a:p>
            <a:pPr algn="just"/>
            <a:endParaRPr lang="fr-FR" sz="2800" dirty="0">
              <a:latin typeface="Barlow" panose="00000500000000000000" pitchFamily="2" charset="0"/>
            </a:endParaRPr>
          </a:p>
        </p:txBody>
      </p:sp>
      <p:sp>
        <p:nvSpPr>
          <p:cNvPr id="213" name="Shape 213"/>
          <p:cNvSpPr/>
          <p:nvPr/>
        </p:nvSpPr>
        <p:spPr>
          <a:xfrm>
            <a:off x="3291128" y="9650372"/>
            <a:ext cx="2581900" cy="2581900"/>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214" name="Shape 214"/>
          <p:cNvSpPr/>
          <p:nvPr/>
        </p:nvSpPr>
        <p:spPr>
          <a:xfrm>
            <a:off x="6622169" y="13130750"/>
            <a:ext cx="1163430" cy="1163430"/>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215" name="Shape 215"/>
          <p:cNvSpPr/>
          <p:nvPr/>
        </p:nvSpPr>
        <p:spPr>
          <a:xfrm>
            <a:off x="5376009" y="-1707431"/>
            <a:ext cx="3104393" cy="3104393"/>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r="27636" b="84548"/>
          <a:stretch/>
        </p:blipFill>
        <p:spPr>
          <a:xfrm>
            <a:off x="4371410" y="3562720"/>
            <a:ext cx="4895585" cy="1988832"/>
          </a:xfrm>
          <a:prstGeom prst="rect">
            <a:avLst/>
          </a:prstGeom>
        </p:spPr>
      </p:pic>
      <p:sp>
        <p:nvSpPr>
          <p:cNvPr id="11" name="Rectangle 10"/>
          <p:cNvSpPr/>
          <p:nvPr/>
        </p:nvSpPr>
        <p:spPr>
          <a:xfrm>
            <a:off x="14622569" y="10941322"/>
            <a:ext cx="6928865" cy="1077218"/>
          </a:xfrm>
          <a:prstGeom prst="rect">
            <a:avLst/>
          </a:prstGeom>
        </p:spPr>
        <p:txBody>
          <a:bodyPr wrap="square">
            <a:spAutoFit/>
          </a:bodyPr>
          <a:lstStyle/>
          <a:p>
            <a:pPr algn="r"/>
            <a:r>
              <a:rPr lang="fr-FR" sz="3200" b="1" dirty="0" smtClean="0">
                <a:latin typeface="Barlow" panose="00000500000000000000" pitchFamily="2" charset="0"/>
              </a:rPr>
              <a:t>Sarah </a:t>
            </a:r>
            <a:r>
              <a:rPr lang="fr-FR" sz="3200" b="1" dirty="0" err="1" smtClean="0">
                <a:latin typeface="Barlow" panose="00000500000000000000" pitchFamily="2" charset="0"/>
              </a:rPr>
              <a:t>Mazouz</a:t>
            </a:r>
            <a:r>
              <a:rPr lang="fr-FR" sz="3200" b="1" dirty="0" smtClean="0">
                <a:latin typeface="Barlow" panose="00000500000000000000" pitchFamily="2" charset="0"/>
              </a:rPr>
              <a:t>, </a:t>
            </a:r>
            <a:r>
              <a:rPr lang="fr-FR" sz="3200" b="1" i="1" dirty="0" smtClean="0">
                <a:latin typeface="Barlow" panose="00000500000000000000" pitchFamily="2" charset="0"/>
              </a:rPr>
              <a:t>Race</a:t>
            </a:r>
            <a:r>
              <a:rPr lang="fr-FR" sz="3200" b="1" dirty="0" smtClean="0">
                <a:latin typeface="Barlow" panose="00000500000000000000" pitchFamily="2" charset="0"/>
              </a:rPr>
              <a:t>, Paris, </a:t>
            </a:r>
            <a:r>
              <a:rPr lang="fr-FR" sz="3200" b="1" dirty="0" err="1" smtClean="0">
                <a:latin typeface="Barlow" panose="00000500000000000000" pitchFamily="2" charset="0"/>
              </a:rPr>
              <a:t>Anamosa</a:t>
            </a:r>
            <a:r>
              <a:rPr lang="fr-FR" sz="3200" b="1" dirty="0" smtClean="0">
                <a:latin typeface="Barlow" panose="00000500000000000000" pitchFamily="2" charset="0"/>
              </a:rPr>
              <a:t>, 2020 </a:t>
            </a:r>
            <a:endParaRPr lang="fr-FR" sz="3200" b="1" dirty="0">
              <a:latin typeface="Barlow" panose="00000500000000000000" pitchFamily="2"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483" b="8483"/>
          <a:stretch>
            <a:fillRect/>
          </a:stretch>
        </p:blipFill>
        <p:spPr>
          <a:xfrm>
            <a:off x="2923607" y="934878"/>
            <a:ext cx="9268612" cy="11658458"/>
          </a:xfrm>
        </p:spPr>
      </p:pic>
      <p:sp>
        <p:nvSpPr>
          <p:cNvPr id="207" name="Shape 207"/>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
        <p:nvSpPr>
          <p:cNvPr id="210" name="Shape 210"/>
          <p:cNvSpPr/>
          <p:nvPr/>
        </p:nvSpPr>
        <p:spPr>
          <a:xfrm>
            <a:off x="13099834" y="2969653"/>
            <a:ext cx="10260522" cy="705145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lnSpcReduction="10000"/>
          </a:bodyPr>
          <a:lstStyle/>
          <a:p>
            <a:pPr algn="just"/>
            <a:r>
              <a:rPr lang="fr-FR" sz="3200" dirty="0">
                <a:latin typeface="Barlow" panose="00000500000000000000" pitchFamily="2" charset="0"/>
              </a:rPr>
              <a:t>«Aujourd’hui comme hier, </a:t>
            </a:r>
            <a:r>
              <a:rPr lang="fr-FR" sz="3200" dirty="0" smtClean="0">
                <a:latin typeface="Barlow" panose="00000500000000000000" pitchFamily="2" charset="0"/>
              </a:rPr>
              <a:t>le premier </a:t>
            </a:r>
            <a:r>
              <a:rPr lang="fr-FR" sz="3200" dirty="0">
                <a:latin typeface="Barlow" panose="00000500000000000000" pitchFamily="2" charset="0"/>
              </a:rPr>
              <a:t>devoir des sciences sociales à l’égard de ce qui est pensé en </a:t>
            </a:r>
            <a:r>
              <a:rPr lang="fr-FR" sz="3200" dirty="0" smtClean="0">
                <a:latin typeface="Barlow" panose="00000500000000000000" pitchFamily="2" charset="0"/>
              </a:rPr>
              <a:t>termes de </a:t>
            </a:r>
            <a:r>
              <a:rPr lang="fr-FR" sz="3200" dirty="0">
                <a:latin typeface="Barlow" panose="00000500000000000000" pitchFamily="2" charset="0"/>
              </a:rPr>
              <a:t>« race » et de ce qui est agi dans la logique du « racisme », c’est </a:t>
            </a:r>
            <a:r>
              <a:rPr lang="fr-FR" sz="3200" dirty="0" smtClean="0">
                <a:latin typeface="Barlow" panose="00000500000000000000" pitchFamily="2" charset="0"/>
              </a:rPr>
              <a:t>d’essayer de </a:t>
            </a:r>
            <a:r>
              <a:rPr lang="fr-FR" sz="3200" dirty="0">
                <a:latin typeface="Barlow" panose="00000500000000000000" pitchFamily="2" charset="0"/>
              </a:rPr>
              <a:t>décrire, d’abord, d’expliquer, ensuite – plutôt que d’éluder ce qui </a:t>
            </a:r>
            <a:r>
              <a:rPr lang="fr-FR" sz="3200" dirty="0" smtClean="0">
                <a:latin typeface="Barlow" panose="00000500000000000000" pitchFamily="2" charset="0"/>
              </a:rPr>
              <a:t>pose « problème </a:t>
            </a:r>
            <a:r>
              <a:rPr lang="fr-FR" sz="3200" dirty="0">
                <a:latin typeface="Barlow" panose="00000500000000000000" pitchFamily="2" charset="0"/>
              </a:rPr>
              <a:t>» ou, à l’inverse, de se contenter de le dénoncer</a:t>
            </a:r>
            <a:r>
              <a:rPr lang="fr-FR" sz="3200" dirty="0" smtClean="0">
                <a:latin typeface="Barlow" panose="00000500000000000000" pitchFamily="2" charset="0"/>
              </a:rPr>
              <a:t>. »</a:t>
            </a:r>
          </a:p>
          <a:p>
            <a:pPr algn="just"/>
            <a:endParaRPr lang="fr-FR" sz="3200" dirty="0">
              <a:latin typeface="Barlow" panose="00000500000000000000" pitchFamily="2" charset="0"/>
            </a:endParaRPr>
          </a:p>
          <a:p>
            <a:pPr algn="just"/>
            <a:r>
              <a:rPr lang="fr-FR" sz="3200" dirty="0">
                <a:latin typeface="Barlow" panose="00000500000000000000" pitchFamily="2" charset="0"/>
              </a:rPr>
              <a:t>« </a:t>
            </a:r>
            <a:r>
              <a:rPr lang="fr-FR" sz="3200" dirty="0" smtClean="0">
                <a:latin typeface="Barlow" panose="00000500000000000000" pitchFamily="2" charset="0"/>
              </a:rPr>
              <a:t>Oui</a:t>
            </a:r>
            <a:r>
              <a:rPr lang="fr-FR" sz="3200" dirty="0">
                <a:latin typeface="Barlow" panose="00000500000000000000" pitchFamily="2" charset="0"/>
              </a:rPr>
              <a:t>, les </a:t>
            </a:r>
            <a:r>
              <a:rPr lang="fr-FR" sz="3200" dirty="0" smtClean="0">
                <a:latin typeface="Barlow" panose="00000500000000000000" pitchFamily="2" charset="0"/>
              </a:rPr>
              <a:t>êtres humains </a:t>
            </a:r>
            <a:r>
              <a:rPr lang="fr-FR" sz="3200" dirty="0">
                <a:latin typeface="Barlow" panose="00000500000000000000" pitchFamily="2" charset="0"/>
              </a:rPr>
              <a:t>présentent des différences biologiques ; non, l’idée de race </a:t>
            </a:r>
            <a:r>
              <a:rPr lang="fr-FR" sz="3200" dirty="0" smtClean="0">
                <a:latin typeface="Barlow" panose="00000500000000000000" pitchFamily="2" charset="0"/>
              </a:rPr>
              <a:t>n’est d’aucune </a:t>
            </a:r>
            <a:r>
              <a:rPr lang="fr-FR" sz="3200" dirty="0">
                <a:latin typeface="Barlow" panose="00000500000000000000" pitchFamily="2" charset="0"/>
              </a:rPr>
              <a:t>utilité pour catégoriser ces différences ; oui, la notion de race </a:t>
            </a:r>
            <a:r>
              <a:rPr lang="fr-FR" sz="3200" dirty="0" smtClean="0">
                <a:latin typeface="Barlow" panose="00000500000000000000" pitchFamily="2" charset="0"/>
              </a:rPr>
              <a:t>est utile </a:t>
            </a:r>
            <a:r>
              <a:rPr lang="fr-FR" sz="3200" dirty="0">
                <a:latin typeface="Barlow" panose="00000500000000000000" pitchFamily="2" charset="0"/>
              </a:rPr>
              <a:t>pour rendre compte d’expériences </a:t>
            </a:r>
            <a:r>
              <a:rPr lang="fr-FR" sz="3200" dirty="0" smtClean="0">
                <a:latin typeface="Barlow" panose="00000500000000000000" pitchFamily="2" charset="0"/>
              </a:rPr>
              <a:t>vécues, d’injustices sociopolitiques et </a:t>
            </a:r>
            <a:r>
              <a:rPr lang="fr-FR" sz="3200" dirty="0">
                <a:latin typeface="Barlow" panose="00000500000000000000" pitchFamily="2" charset="0"/>
              </a:rPr>
              <a:t>du racisme</a:t>
            </a:r>
            <a:r>
              <a:rPr lang="fr-FR" sz="3200" dirty="0" smtClean="0">
                <a:latin typeface="Barlow" panose="00000500000000000000" pitchFamily="2" charset="0"/>
              </a:rPr>
              <a:t>. »</a:t>
            </a:r>
            <a:endParaRPr lang="fr-FR" sz="3200" dirty="0">
              <a:latin typeface="Barlow" panose="00000500000000000000" pitchFamily="2" charset="0"/>
            </a:endParaRPr>
          </a:p>
        </p:txBody>
      </p:sp>
      <p:sp>
        <p:nvSpPr>
          <p:cNvPr id="214" name="Shape 214"/>
          <p:cNvSpPr/>
          <p:nvPr/>
        </p:nvSpPr>
        <p:spPr>
          <a:xfrm>
            <a:off x="6622169" y="13130750"/>
            <a:ext cx="1163430" cy="1163430"/>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11" name="Rectangle 10"/>
          <p:cNvSpPr/>
          <p:nvPr/>
        </p:nvSpPr>
        <p:spPr>
          <a:xfrm>
            <a:off x="13352082" y="10941322"/>
            <a:ext cx="10260522" cy="1077218"/>
          </a:xfrm>
          <a:prstGeom prst="rect">
            <a:avLst/>
          </a:prstGeom>
        </p:spPr>
        <p:txBody>
          <a:bodyPr wrap="square">
            <a:spAutoFit/>
          </a:bodyPr>
          <a:lstStyle/>
          <a:p>
            <a:pPr algn="r"/>
            <a:r>
              <a:rPr lang="fr-FR" sz="3200" dirty="0" smtClean="0">
                <a:latin typeface="Barlow" panose="00000500000000000000" pitchFamily="2" charset="0"/>
              </a:rPr>
              <a:t>Didier </a:t>
            </a:r>
            <a:r>
              <a:rPr lang="fr-FR" sz="3200" dirty="0" err="1" smtClean="0">
                <a:latin typeface="Barlow" panose="00000500000000000000" pitchFamily="2" charset="0"/>
              </a:rPr>
              <a:t>Fassin</a:t>
            </a:r>
            <a:r>
              <a:rPr lang="fr-FR" sz="3200" dirty="0" smtClean="0">
                <a:latin typeface="Barlow" panose="00000500000000000000" pitchFamily="2" charset="0"/>
              </a:rPr>
              <a:t>, « Nommer, interpréter. Le sens commun de la question raciale », 2006.</a:t>
            </a:r>
            <a:endParaRPr lang="fr-FR" sz="3200" dirty="0">
              <a:latin typeface="Barlow" panose="00000500000000000000" pitchFamily="2" charset="0"/>
            </a:endParaRPr>
          </a:p>
        </p:txBody>
      </p:sp>
      <p:sp>
        <p:nvSpPr>
          <p:cNvPr id="212" name="Shape 212"/>
          <p:cNvSpPr/>
          <p:nvPr/>
        </p:nvSpPr>
        <p:spPr>
          <a:xfrm>
            <a:off x="10009124" y="2969653"/>
            <a:ext cx="2581900" cy="2581899"/>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213" name="Shape 213"/>
          <p:cNvSpPr/>
          <p:nvPr/>
        </p:nvSpPr>
        <p:spPr>
          <a:xfrm>
            <a:off x="3291128" y="9650372"/>
            <a:ext cx="2581900" cy="2581900"/>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215" name="Shape 215"/>
          <p:cNvSpPr/>
          <p:nvPr/>
        </p:nvSpPr>
        <p:spPr>
          <a:xfrm>
            <a:off x="5376009" y="-1707431"/>
            <a:ext cx="3104393" cy="3104393"/>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Tree>
    <p:extLst>
      <p:ext uri="{BB962C8B-B14F-4D97-AF65-F5344CB8AC3E}">
        <p14:creationId xmlns:p14="http://schemas.microsoft.com/office/powerpoint/2010/main" val="26015645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8961" r="-1090" b="50777"/>
          <a:stretch/>
        </p:blipFill>
        <p:spPr>
          <a:xfrm>
            <a:off x="1" y="0"/>
            <a:ext cx="24384000" cy="6062134"/>
          </a:xfrm>
          <a:solidFill>
            <a:schemeClr val="bg2"/>
          </a:solidFill>
        </p:spPr>
      </p:pic>
      <p:sp>
        <p:nvSpPr>
          <p:cNvPr id="99" name="Shape 99"/>
          <p:cNvSpPr/>
          <p:nvPr/>
        </p:nvSpPr>
        <p:spPr>
          <a:xfrm>
            <a:off x="2777068" y="6963168"/>
            <a:ext cx="18829866" cy="5493812"/>
          </a:xfrm>
          <a:prstGeom prst="rect">
            <a:avLst/>
          </a:prstGeom>
          <a:ln w="3175">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p>
            <a:pPr algn="ctr">
              <a:lnSpc>
                <a:spcPct val="80000"/>
              </a:lnSpc>
              <a:defRPr sz="15500">
                <a:solidFill>
                  <a:srgbClr val="F6F5F3"/>
                </a:solidFill>
                <a:latin typeface="Bebas"/>
                <a:ea typeface="Bebas"/>
                <a:cs typeface="Bebas"/>
                <a:sym typeface="Bebas"/>
              </a:defRPr>
            </a:pPr>
            <a:r>
              <a:rPr lang="fr-FR" sz="8800" dirty="0" smtClean="0">
                <a:latin typeface="Barlow" panose="00000500000000000000" pitchFamily="2" charset="0"/>
              </a:rPr>
              <a:t>Séance 1</a:t>
            </a:r>
            <a:r>
              <a:rPr sz="8800" dirty="0" smtClean="0">
                <a:latin typeface="Barlow" panose="00000500000000000000" pitchFamily="2" charset="0"/>
              </a:rPr>
              <a:t> </a:t>
            </a:r>
            <a:endParaRPr lang="fr-FR" sz="8800" dirty="0" smtClean="0">
              <a:latin typeface="Barlow" panose="00000500000000000000" pitchFamily="2" charset="0"/>
            </a:endParaRPr>
          </a:p>
          <a:p>
            <a:pPr algn="ctr">
              <a:lnSpc>
                <a:spcPct val="80000"/>
              </a:lnSpc>
              <a:defRPr sz="15500">
                <a:solidFill>
                  <a:srgbClr val="F6F5F3"/>
                </a:solidFill>
                <a:latin typeface="Bebas"/>
                <a:ea typeface="Bebas"/>
                <a:cs typeface="Bebas"/>
                <a:sym typeface="Bebas"/>
              </a:defRPr>
            </a:pPr>
            <a:endParaRPr lang="fr-FR" sz="8800" dirty="0" smtClean="0">
              <a:latin typeface="Barlow" panose="00000500000000000000" pitchFamily="2" charset="0"/>
            </a:endParaRPr>
          </a:p>
          <a:p>
            <a:pPr algn="ctr">
              <a:lnSpc>
                <a:spcPct val="80000"/>
              </a:lnSpc>
              <a:defRPr sz="15500">
                <a:solidFill>
                  <a:srgbClr val="F6F5F3"/>
                </a:solidFill>
                <a:latin typeface="Bebas"/>
                <a:ea typeface="Bebas"/>
                <a:cs typeface="Bebas"/>
                <a:sym typeface="Bebas"/>
              </a:defRPr>
            </a:pPr>
            <a:r>
              <a:rPr lang="fr-FR" sz="8800" dirty="0" smtClean="0">
                <a:solidFill>
                  <a:srgbClr val="CBC203"/>
                </a:solidFill>
                <a:latin typeface="Barlow" panose="00000500000000000000" pitchFamily="2" charset="0"/>
              </a:rPr>
              <a:t>Race, racialisation, racisme </a:t>
            </a:r>
            <a:r>
              <a:rPr lang="fr-FR" sz="8800" dirty="0">
                <a:solidFill>
                  <a:srgbClr val="CBC203"/>
                </a:solidFill>
                <a:latin typeface="Barlow" panose="00000500000000000000" pitchFamily="2" charset="0"/>
              </a:rPr>
              <a:t>: généalogie, </a:t>
            </a:r>
            <a:r>
              <a:rPr lang="fr-FR" sz="8800" dirty="0" smtClean="0">
                <a:solidFill>
                  <a:srgbClr val="CBC203"/>
                </a:solidFill>
                <a:latin typeface="Barlow" panose="00000500000000000000" pitchFamily="2" charset="0"/>
              </a:rPr>
              <a:t>définitions </a:t>
            </a:r>
            <a:r>
              <a:rPr lang="fr-FR" sz="8800" dirty="0">
                <a:solidFill>
                  <a:srgbClr val="CBC203"/>
                </a:solidFill>
                <a:latin typeface="Barlow" panose="00000500000000000000" pitchFamily="2" charset="0"/>
              </a:rPr>
              <a:t>et débats conceptuels</a:t>
            </a:r>
            <a:endParaRPr sz="8800" dirty="0">
              <a:solidFill>
                <a:srgbClr val="CBC203"/>
              </a:solidFill>
              <a:latin typeface="Barlow" panose="00000500000000000000" pitchFamily="2" charset="0"/>
            </a:endParaRPr>
          </a:p>
        </p:txBody>
      </p:sp>
      <p:sp>
        <p:nvSpPr>
          <p:cNvPr id="16" name="Shape 88"/>
          <p:cNvSpPr/>
          <p:nvPr/>
        </p:nvSpPr>
        <p:spPr>
          <a:xfrm>
            <a:off x="1" y="0"/>
            <a:ext cx="24404751" cy="6062134"/>
          </a:xfrm>
          <a:prstGeom prst="rect">
            <a:avLst/>
          </a:prstGeom>
          <a:solidFill>
            <a:srgbClr val="272727">
              <a:alpha val="41000"/>
            </a:srgb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sp>
        <p:nvSpPr>
          <p:cNvPr id="17" name="Rectangle 16"/>
          <p:cNvSpPr/>
          <p:nvPr/>
        </p:nvSpPr>
        <p:spPr>
          <a:xfrm>
            <a:off x="15877309" y="6137118"/>
            <a:ext cx="8478982" cy="400110"/>
          </a:xfrm>
          <a:prstGeom prst="rect">
            <a:avLst/>
          </a:prstGeom>
        </p:spPr>
        <p:txBody>
          <a:bodyPr wrap="square">
            <a:spAutoFit/>
          </a:bodyPr>
          <a:lstStyle/>
          <a:p>
            <a:pPr algn="r"/>
            <a:r>
              <a:rPr lang="en-US" sz="2000" dirty="0">
                <a:solidFill>
                  <a:srgbClr val="9F9DA7"/>
                </a:solidFill>
                <a:latin typeface="Barlow" panose="00000500000000000000" pitchFamily="2" charset="0"/>
              </a:rPr>
              <a:t>Jean-Michel Basquiat, Defacement (The Death of Michael Stewart), </a:t>
            </a:r>
            <a:r>
              <a:rPr lang="en-US" sz="2000" dirty="0" smtClean="0">
                <a:solidFill>
                  <a:srgbClr val="9F9DA7"/>
                </a:solidFill>
                <a:latin typeface="Barlow" panose="00000500000000000000" pitchFamily="2" charset="0"/>
              </a:rPr>
              <a:t>1983</a:t>
            </a:r>
            <a:endParaRPr lang="fr-FR" sz="2000" dirty="0">
              <a:latin typeface="Barlow" panose="00000500000000000000" pitchFamily="2"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013729" y="498740"/>
            <a:ext cx="16482720" cy="2176835"/>
          </a:xfrm>
        </p:spPr>
        <p:txBody>
          <a:bodyPr/>
          <a:lstStyle/>
          <a:p>
            <a:pPr>
              <a:defRPr/>
            </a:pPr>
            <a:r>
              <a:rPr lang="fr-FR" altLang="fr-FR" sz="6400" dirty="0">
                <a:solidFill>
                  <a:srgbClr val="FF0000"/>
                </a:solidFill>
              </a:rPr>
              <a:t>De la race au racisme et inversement</a:t>
            </a:r>
          </a:p>
        </p:txBody>
      </p:sp>
      <p:sp>
        <p:nvSpPr>
          <p:cNvPr id="10243" name="Rectangle 3"/>
          <p:cNvSpPr>
            <a:spLocks noGrp="1" noChangeArrowheads="1"/>
          </p:cNvSpPr>
          <p:nvPr>
            <p:ph idx="1"/>
          </p:nvPr>
        </p:nvSpPr>
        <p:spPr>
          <a:xfrm>
            <a:off x="2190307" y="3128864"/>
            <a:ext cx="21484856" cy="9034783"/>
          </a:xfrm>
        </p:spPr>
        <p:txBody>
          <a:bodyPr>
            <a:noAutofit/>
          </a:bodyPr>
          <a:lstStyle/>
          <a:p>
            <a:pPr marL="457200" indent="-457200">
              <a:lnSpc>
                <a:spcPct val="100000"/>
              </a:lnSpc>
              <a:buFont typeface="Arial" panose="020B0604020202020204" pitchFamily="34" charset="0"/>
              <a:buChar char="•"/>
            </a:pPr>
            <a:r>
              <a:rPr lang="en-US" altLang="fr-FR" sz="4400" dirty="0">
                <a:solidFill>
                  <a:srgbClr val="3A3B39"/>
                </a:solidFill>
                <a:latin typeface="Calibri" panose="020F0502020204030204" pitchFamily="34" charset="0"/>
                <a:cs typeface="Calibri" panose="020F0502020204030204" pitchFamily="34" charset="0"/>
              </a:rPr>
              <a:t>Le </a:t>
            </a:r>
            <a:r>
              <a:rPr lang="en-US" altLang="fr-FR" sz="4400" dirty="0" err="1">
                <a:solidFill>
                  <a:srgbClr val="3A3B39"/>
                </a:solidFill>
                <a:latin typeface="Calibri" panose="020F0502020204030204" pitchFamily="34" charset="0"/>
                <a:cs typeface="Calibri" panose="020F0502020204030204" pitchFamily="34" charset="0"/>
              </a:rPr>
              <a:t>racisme</a:t>
            </a:r>
            <a:r>
              <a:rPr lang="en-US" altLang="fr-FR" sz="4400" dirty="0">
                <a:solidFill>
                  <a:srgbClr val="3A3B39"/>
                </a:solidFill>
                <a:latin typeface="Calibri" panose="020F0502020204030204" pitchFamily="34" charset="0"/>
                <a:cs typeface="Calibri" panose="020F0502020204030204" pitchFamily="34" charset="0"/>
              </a:rPr>
              <a:t> de domination (</a:t>
            </a:r>
            <a:r>
              <a:rPr lang="en-US" altLang="fr-FR" sz="4400" dirty="0" err="1">
                <a:solidFill>
                  <a:srgbClr val="3A3B39"/>
                </a:solidFill>
                <a:latin typeface="Calibri" panose="020F0502020204030204" pitchFamily="34" charset="0"/>
                <a:cs typeface="Calibri" panose="020F0502020204030204" pitchFamily="34" charset="0"/>
              </a:rPr>
              <a:t>impérialisme</a:t>
            </a:r>
            <a:r>
              <a:rPr lang="en-US" altLang="fr-FR" sz="4400" dirty="0">
                <a:solidFill>
                  <a:srgbClr val="3A3B39"/>
                </a:solidFill>
                <a:latin typeface="Calibri" panose="020F0502020204030204" pitchFamily="34" charset="0"/>
                <a:cs typeface="Calibri" panose="020F0502020204030204" pitchFamily="34" charset="0"/>
              </a:rPr>
              <a:t>), le </a:t>
            </a:r>
            <a:r>
              <a:rPr lang="en-US" altLang="fr-FR" sz="4400" dirty="0" err="1">
                <a:solidFill>
                  <a:srgbClr val="3A3B39"/>
                </a:solidFill>
                <a:latin typeface="Calibri" panose="020F0502020204030204" pitchFamily="34" charset="0"/>
                <a:cs typeface="Calibri" panose="020F0502020204030204" pitchFamily="34" charset="0"/>
              </a:rPr>
              <a:t>racisme</a:t>
            </a:r>
            <a:r>
              <a:rPr lang="en-US" altLang="fr-FR" sz="4400" dirty="0">
                <a:solidFill>
                  <a:srgbClr val="3A3B39"/>
                </a:solidFill>
                <a:latin typeface="Calibri" panose="020F0502020204030204" pitchFamily="34" charset="0"/>
                <a:cs typeface="Calibri" panose="020F0502020204030204" pitchFamily="34" charset="0"/>
              </a:rPr>
              <a:t> </a:t>
            </a:r>
            <a:r>
              <a:rPr lang="en-US" altLang="fr-FR" sz="4400" dirty="0" err="1" smtClean="0">
                <a:solidFill>
                  <a:srgbClr val="3A3B39"/>
                </a:solidFill>
                <a:latin typeface="Calibri" panose="020F0502020204030204" pitchFamily="34" charset="0"/>
                <a:cs typeface="Calibri" panose="020F0502020204030204" pitchFamily="34" charset="0"/>
              </a:rPr>
              <a:t>d’elimination</a:t>
            </a:r>
            <a:endParaRPr lang="en-US" altLang="fr-FR" sz="4400" dirty="0">
              <a:solidFill>
                <a:srgbClr val="3A3B39"/>
              </a:solidFill>
              <a:latin typeface="Calibri" panose="020F0502020204030204" pitchFamily="34" charset="0"/>
              <a:cs typeface="Calibri" panose="020F0502020204030204" pitchFamily="34" charset="0"/>
            </a:endParaRPr>
          </a:p>
          <a:p>
            <a:pPr marL="457200" indent="-457200">
              <a:lnSpc>
                <a:spcPct val="100000"/>
              </a:lnSpc>
              <a:buFont typeface="Arial" panose="020B0604020202020204" pitchFamily="34" charset="0"/>
              <a:buChar char="•"/>
            </a:pPr>
            <a:r>
              <a:rPr lang="fr-FR" altLang="fr-FR" sz="4400" dirty="0">
                <a:solidFill>
                  <a:srgbClr val="3A3B39"/>
                </a:solidFill>
                <a:latin typeface="Calibri" panose="020F0502020204030204" pitchFamily="34" charset="0"/>
                <a:cs typeface="Calibri" panose="020F0502020204030204" pitchFamily="34" charset="0"/>
              </a:rPr>
              <a:t>Le racisme différentialiste : la race comme </a:t>
            </a:r>
            <a:r>
              <a:rPr lang="fr-FR" altLang="fr-FR" sz="4400" dirty="0" smtClean="0">
                <a:solidFill>
                  <a:srgbClr val="3A3B39"/>
                </a:solidFill>
                <a:latin typeface="Calibri" panose="020F0502020204030204" pitchFamily="34" charset="0"/>
                <a:cs typeface="Calibri" panose="020F0502020204030204" pitchFamily="34" charset="0"/>
              </a:rPr>
              <a:t>culture</a:t>
            </a:r>
            <a:endParaRPr lang="fr-FR" altLang="fr-FR" sz="4400" dirty="0">
              <a:solidFill>
                <a:srgbClr val="3A3B39"/>
              </a:solidFill>
              <a:latin typeface="Calibri" panose="020F0502020204030204" pitchFamily="34" charset="0"/>
              <a:cs typeface="Calibri" panose="020F0502020204030204" pitchFamily="34" charset="0"/>
            </a:endParaRPr>
          </a:p>
          <a:p>
            <a:pPr marL="457200" indent="-457200" eaLnBrk="1" hangingPunct="1">
              <a:lnSpc>
                <a:spcPct val="100000"/>
              </a:lnSpc>
              <a:buFont typeface="Arial" panose="020B0604020202020204" pitchFamily="34" charset="0"/>
              <a:buChar char="•"/>
            </a:pPr>
            <a:r>
              <a:rPr lang="fr-FR" altLang="fr-FR" sz="4400" dirty="0" smtClean="0">
                <a:solidFill>
                  <a:srgbClr val="3A3B39"/>
                </a:solidFill>
                <a:latin typeface="Calibri" panose="020F0502020204030204" pitchFamily="34" charset="0"/>
                <a:cs typeface="Calibri" panose="020F0502020204030204" pitchFamily="34" charset="0"/>
              </a:rPr>
              <a:t>Race, caste et classe (</a:t>
            </a:r>
            <a:r>
              <a:rPr lang="fr-FR" altLang="fr-FR" sz="4400" dirty="0" err="1" smtClean="0">
                <a:solidFill>
                  <a:srgbClr val="3A3B39"/>
                </a:solidFill>
                <a:latin typeface="Calibri" panose="020F0502020204030204" pitchFamily="34" charset="0"/>
                <a:cs typeface="Calibri" panose="020F0502020204030204" pitchFamily="34" charset="0"/>
              </a:rPr>
              <a:t>O.Cox</a:t>
            </a:r>
            <a:r>
              <a:rPr lang="fr-FR" altLang="fr-FR" sz="4400" dirty="0" smtClean="0">
                <a:solidFill>
                  <a:srgbClr val="3A3B39"/>
                </a:solidFill>
                <a:latin typeface="Calibri" panose="020F0502020204030204" pitchFamily="34" charset="0"/>
                <a:cs typeface="Calibri" panose="020F0502020204030204" pitchFamily="34" charset="0"/>
              </a:rPr>
              <a:t>, </a:t>
            </a:r>
            <a:r>
              <a:rPr lang="fr-FR" altLang="fr-FR" sz="4400" dirty="0" err="1" smtClean="0">
                <a:solidFill>
                  <a:srgbClr val="3A3B39"/>
                </a:solidFill>
                <a:latin typeface="Calibri" panose="020F0502020204030204" pitchFamily="34" charset="0"/>
                <a:cs typeface="Calibri" panose="020F0502020204030204" pitchFamily="34" charset="0"/>
              </a:rPr>
              <a:t>I.Wallerstein</a:t>
            </a:r>
            <a:r>
              <a:rPr lang="fr-FR" altLang="fr-FR" sz="4400" dirty="0" smtClean="0">
                <a:solidFill>
                  <a:srgbClr val="3A3B39"/>
                </a:solidFill>
                <a:latin typeface="Calibri" panose="020F0502020204030204" pitchFamily="34" charset="0"/>
                <a:cs typeface="Calibri" panose="020F0502020204030204" pitchFamily="34" charset="0"/>
              </a:rPr>
              <a:t>)</a:t>
            </a:r>
            <a:endParaRPr lang="fr-FR" altLang="fr-FR" sz="4400" dirty="0" smtClean="0">
              <a:solidFill>
                <a:srgbClr val="3A3B39"/>
              </a:solidFill>
              <a:latin typeface="Calibri" panose="020F0502020204030204" pitchFamily="34" charset="0"/>
              <a:cs typeface="Calibri" panose="020F0502020204030204" pitchFamily="34" charset="0"/>
            </a:endParaRPr>
          </a:p>
          <a:p>
            <a:pPr marL="457200" indent="-457200" eaLnBrk="1" hangingPunct="1">
              <a:lnSpc>
                <a:spcPct val="100000"/>
              </a:lnSpc>
              <a:buFont typeface="Arial" panose="020B0604020202020204" pitchFamily="34" charset="0"/>
              <a:buChar char="•"/>
            </a:pPr>
            <a:r>
              <a:rPr lang="fr-FR" altLang="fr-FR" sz="4400" dirty="0" err="1" smtClean="0">
                <a:solidFill>
                  <a:srgbClr val="3A3B39"/>
                </a:solidFill>
                <a:latin typeface="Calibri" panose="020F0502020204030204" pitchFamily="34" charset="0"/>
                <a:cs typeface="Calibri" panose="020F0502020204030204" pitchFamily="34" charset="0"/>
              </a:rPr>
              <a:t>Taguieff</a:t>
            </a:r>
            <a:r>
              <a:rPr lang="fr-FR" altLang="fr-FR" sz="4400" dirty="0" smtClean="0">
                <a:solidFill>
                  <a:srgbClr val="3A3B39"/>
                </a:solidFill>
                <a:latin typeface="Calibri" panose="020F0502020204030204" pitchFamily="34" charset="0"/>
                <a:cs typeface="Calibri" panose="020F0502020204030204" pitchFamily="34" charset="0"/>
              </a:rPr>
              <a:t> : racisme-idéologie, racisme-préjugé, </a:t>
            </a:r>
            <a:r>
              <a:rPr lang="fr-FR" altLang="fr-FR" sz="4400" dirty="0" smtClean="0">
                <a:solidFill>
                  <a:srgbClr val="3A3B39"/>
                </a:solidFill>
                <a:latin typeface="Calibri" panose="020F0502020204030204" pitchFamily="34" charset="0"/>
                <a:cs typeface="Calibri" panose="020F0502020204030204" pitchFamily="34" charset="0"/>
              </a:rPr>
              <a:t>racisme-discrimination</a:t>
            </a:r>
            <a:endParaRPr lang="fr-FR" altLang="fr-FR" sz="4400" dirty="0" smtClean="0">
              <a:solidFill>
                <a:srgbClr val="3A3B39"/>
              </a:solidFill>
              <a:latin typeface="Calibri" panose="020F0502020204030204" pitchFamily="34" charset="0"/>
              <a:cs typeface="Calibri" panose="020F0502020204030204" pitchFamily="34" charset="0"/>
            </a:endParaRPr>
          </a:p>
          <a:p>
            <a:pPr marL="457200" indent="-457200" eaLnBrk="1" hangingPunct="1">
              <a:lnSpc>
                <a:spcPct val="100000"/>
              </a:lnSpc>
              <a:buFont typeface="Arial" panose="020B0604020202020204" pitchFamily="34" charset="0"/>
              <a:buChar char="•"/>
            </a:pPr>
            <a:r>
              <a:rPr lang="fr-FR" altLang="fr-FR" sz="4400" dirty="0">
                <a:solidFill>
                  <a:srgbClr val="3A3B39"/>
                </a:solidFill>
                <a:latin typeface="Calibri" panose="020F0502020204030204" pitchFamily="34" charset="0"/>
                <a:cs typeface="Calibri" panose="020F0502020204030204" pitchFamily="34" charset="0"/>
              </a:rPr>
              <a:t>R</a:t>
            </a:r>
            <a:r>
              <a:rPr lang="fr-FR" altLang="fr-FR" sz="4400" dirty="0" smtClean="0">
                <a:solidFill>
                  <a:srgbClr val="3A3B39"/>
                </a:solidFill>
                <a:latin typeface="Calibri" panose="020F0502020204030204" pitchFamily="34" charset="0"/>
                <a:cs typeface="Calibri" panose="020F0502020204030204" pitchFamily="34" charset="0"/>
              </a:rPr>
              <a:t>acisme subtil ou diffus, </a:t>
            </a:r>
            <a:r>
              <a:rPr lang="fr-FR" altLang="fr-FR" sz="4400" dirty="0" err="1" smtClean="0">
                <a:solidFill>
                  <a:srgbClr val="3A3B39"/>
                </a:solidFill>
                <a:latin typeface="Calibri" panose="020F0502020204030204" pitchFamily="34" charset="0"/>
                <a:cs typeface="Calibri" panose="020F0502020204030204" pitchFamily="34" charset="0"/>
              </a:rPr>
              <a:t>racialisation</a:t>
            </a:r>
            <a:r>
              <a:rPr lang="fr-FR" altLang="fr-FR" sz="4400" dirty="0" smtClean="0">
                <a:solidFill>
                  <a:srgbClr val="3A3B39"/>
                </a:solidFill>
                <a:latin typeface="Calibri" panose="020F0502020204030204" pitchFamily="34" charset="0"/>
                <a:cs typeface="Calibri" panose="020F0502020204030204" pitchFamily="34" charset="0"/>
              </a:rPr>
              <a:t>, racisme sans races ou sans racistes (</a:t>
            </a:r>
            <a:r>
              <a:rPr lang="fr-FR" altLang="fr-FR" sz="4400" dirty="0" err="1" smtClean="0">
                <a:solidFill>
                  <a:srgbClr val="3A3B39"/>
                </a:solidFill>
                <a:latin typeface="Calibri" panose="020F0502020204030204" pitchFamily="34" charset="0"/>
                <a:cs typeface="Calibri" panose="020F0502020204030204" pitchFamily="34" charset="0"/>
              </a:rPr>
              <a:t>Bonilla</a:t>
            </a:r>
            <a:r>
              <a:rPr lang="fr-FR" altLang="fr-FR" sz="4400" dirty="0" smtClean="0">
                <a:solidFill>
                  <a:srgbClr val="3A3B39"/>
                </a:solidFill>
                <a:latin typeface="Calibri" panose="020F0502020204030204" pitchFamily="34" charset="0"/>
                <a:cs typeface="Calibri" panose="020F0502020204030204" pitchFamily="34" charset="0"/>
              </a:rPr>
              <a:t>-Silva</a:t>
            </a:r>
            <a:r>
              <a:rPr lang="fr-FR" altLang="fr-FR" sz="4400" dirty="0" smtClean="0">
                <a:solidFill>
                  <a:srgbClr val="3A3B39"/>
                </a:solidFill>
                <a:latin typeface="Calibri" panose="020F0502020204030204" pitchFamily="34" charset="0"/>
                <a:cs typeface="Calibri" panose="020F0502020204030204" pitchFamily="34" charset="0"/>
              </a:rPr>
              <a:t>)</a:t>
            </a:r>
            <a:endParaRPr lang="fr-FR" altLang="fr-FR" sz="4400" dirty="0" smtClean="0">
              <a:solidFill>
                <a:srgbClr val="3A3B39"/>
              </a:solidFill>
              <a:latin typeface="Calibri" panose="020F0502020204030204" pitchFamily="34" charset="0"/>
              <a:cs typeface="Calibri" panose="020F0502020204030204" pitchFamily="34" charset="0"/>
            </a:endParaRPr>
          </a:p>
          <a:p>
            <a:pPr marL="457200" indent="-457200" eaLnBrk="1" hangingPunct="1">
              <a:lnSpc>
                <a:spcPct val="100000"/>
              </a:lnSpc>
              <a:buFont typeface="Arial" panose="020B0604020202020204" pitchFamily="34" charset="0"/>
              <a:buChar char="•"/>
            </a:pPr>
            <a:r>
              <a:rPr lang="fr-FR" altLang="fr-FR" sz="4400" dirty="0" smtClean="0">
                <a:solidFill>
                  <a:srgbClr val="3A3B39"/>
                </a:solidFill>
                <a:latin typeface="Calibri" panose="020F0502020204030204" pitchFamily="34" charset="0"/>
                <a:cs typeface="Calibri" panose="020F0502020204030204" pitchFamily="34" charset="0"/>
              </a:rPr>
              <a:t>Racisme institutionnel (Carmichael), formation raciale (</a:t>
            </a:r>
            <a:r>
              <a:rPr lang="fr-FR" altLang="fr-FR" sz="4400" dirty="0" err="1" smtClean="0">
                <a:solidFill>
                  <a:srgbClr val="3A3B39"/>
                </a:solidFill>
                <a:latin typeface="Calibri" panose="020F0502020204030204" pitchFamily="34" charset="0"/>
                <a:cs typeface="Calibri" panose="020F0502020204030204" pitchFamily="34" charset="0"/>
              </a:rPr>
              <a:t>Omi</a:t>
            </a:r>
            <a:r>
              <a:rPr lang="fr-FR" altLang="fr-FR" sz="4400" dirty="0" smtClean="0">
                <a:solidFill>
                  <a:srgbClr val="3A3B39"/>
                </a:solidFill>
                <a:latin typeface="Calibri" panose="020F0502020204030204" pitchFamily="34" charset="0"/>
                <a:cs typeface="Calibri" panose="020F0502020204030204" pitchFamily="34" charset="0"/>
              </a:rPr>
              <a:t> et </a:t>
            </a:r>
            <a:r>
              <a:rPr lang="fr-FR" altLang="fr-FR" sz="4400" dirty="0" err="1" smtClean="0">
                <a:solidFill>
                  <a:srgbClr val="3A3B39"/>
                </a:solidFill>
                <a:latin typeface="Calibri" panose="020F0502020204030204" pitchFamily="34" charset="0"/>
                <a:cs typeface="Calibri" panose="020F0502020204030204" pitchFamily="34" charset="0"/>
              </a:rPr>
              <a:t>Winant</a:t>
            </a:r>
            <a:r>
              <a:rPr lang="fr-FR" altLang="fr-FR" sz="4400" dirty="0" smtClean="0">
                <a:solidFill>
                  <a:srgbClr val="3A3B39"/>
                </a:solidFill>
                <a:latin typeface="Calibri" panose="020F0502020204030204" pitchFamily="34" charset="0"/>
                <a:cs typeface="Calibri" panose="020F0502020204030204" pitchFamily="34" charset="0"/>
              </a:rPr>
              <a:t>)</a:t>
            </a:r>
            <a:endParaRPr lang="fr-FR" altLang="fr-FR" sz="4400" dirty="0" smtClean="0">
              <a:solidFill>
                <a:srgbClr val="3A3B39"/>
              </a:solidFill>
              <a:latin typeface="Calibri" panose="020F0502020204030204" pitchFamily="34" charset="0"/>
              <a:cs typeface="Calibri" panose="020F0502020204030204" pitchFamily="34" charset="0"/>
            </a:endParaRPr>
          </a:p>
          <a:p>
            <a:pPr marL="457200" indent="-457200" eaLnBrk="1" hangingPunct="1">
              <a:lnSpc>
                <a:spcPct val="100000"/>
              </a:lnSpc>
              <a:buFont typeface="Arial" panose="020B0604020202020204" pitchFamily="34" charset="0"/>
              <a:buChar char="•"/>
            </a:pPr>
            <a:r>
              <a:rPr lang="fr-FR" altLang="fr-FR" sz="4400" dirty="0" smtClean="0">
                <a:solidFill>
                  <a:srgbClr val="3A3B39"/>
                </a:solidFill>
                <a:latin typeface="Calibri" panose="020F0502020204030204" pitchFamily="34" charset="0"/>
                <a:cs typeface="Calibri" panose="020F0502020204030204" pitchFamily="34" charset="0"/>
              </a:rPr>
              <a:t>Le retour de la race ? Historicité et transformations du racisme (</a:t>
            </a:r>
            <a:r>
              <a:rPr lang="fr-FR" altLang="fr-FR" sz="4400" dirty="0" err="1" smtClean="0">
                <a:solidFill>
                  <a:srgbClr val="3A3B39"/>
                </a:solidFill>
                <a:latin typeface="Calibri" panose="020F0502020204030204" pitchFamily="34" charset="0"/>
                <a:cs typeface="Calibri" panose="020F0502020204030204" pitchFamily="34" charset="0"/>
              </a:rPr>
              <a:t>Balibar</a:t>
            </a:r>
            <a:r>
              <a:rPr lang="fr-FR" altLang="fr-FR" sz="4400" dirty="0" smtClean="0">
                <a:solidFill>
                  <a:srgbClr val="3A3B39"/>
                </a:solidFill>
                <a:latin typeface="Calibri" panose="020F0502020204030204" pitchFamily="34" charset="0"/>
                <a:cs typeface="Calibri" panose="020F0502020204030204" pitchFamily="34" charset="0"/>
              </a:rPr>
              <a:t>)</a:t>
            </a:r>
            <a:endParaRPr lang="fr-FR" altLang="fr-FR" sz="4400" dirty="0" smtClean="0">
              <a:solidFill>
                <a:srgbClr val="3A3B39"/>
              </a:solidFill>
              <a:latin typeface="Calibri" panose="020F0502020204030204" pitchFamily="34" charset="0"/>
              <a:cs typeface="Calibri" panose="020F0502020204030204" pitchFamily="34" charset="0"/>
            </a:endParaRPr>
          </a:p>
          <a:p>
            <a:pPr marL="457200" indent="-457200" eaLnBrk="1" hangingPunct="1">
              <a:lnSpc>
                <a:spcPct val="100000"/>
              </a:lnSpc>
              <a:buFont typeface="Arial" panose="020B0604020202020204" pitchFamily="34" charset="0"/>
              <a:buChar char="•"/>
            </a:pPr>
            <a:r>
              <a:rPr lang="fr-FR" altLang="fr-FR" sz="4400" dirty="0" smtClean="0">
                <a:solidFill>
                  <a:srgbClr val="3A3B39"/>
                </a:solidFill>
                <a:latin typeface="Calibri" panose="020F0502020204030204" pitchFamily="34" charset="0"/>
                <a:cs typeface="Calibri" panose="020F0502020204030204" pitchFamily="34" charset="0"/>
              </a:rPr>
              <a:t>Ethnicité et race : confusion ou différences ? (</a:t>
            </a:r>
            <a:r>
              <a:rPr lang="fr-FR" altLang="fr-FR" sz="4400" dirty="0" err="1" smtClean="0">
                <a:solidFill>
                  <a:srgbClr val="3A3B39"/>
                </a:solidFill>
                <a:latin typeface="Calibri" panose="020F0502020204030204" pitchFamily="34" charset="0"/>
                <a:cs typeface="Calibri" panose="020F0502020204030204" pitchFamily="34" charset="0"/>
              </a:rPr>
              <a:t>Brubaker</a:t>
            </a:r>
            <a:r>
              <a:rPr lang="fr-FR" altLang="fr-FR" sz="4400" dirty="0" smtClean="0">
                <a:solidFill>
                  <a:srgbClr val="3A3B39"/>
                </a:solidFill>
                <a:latin typeface="Calibri" panose="020F0502020204030204" pitchFamily="34" charset="0"/>
                <a:cs typeface="Calibri" panose="020F0502020204030204" pitchFamily="34" charset="0"/>
              </a:rPr>
              <a:t>, </a:t>
            </a:r>
            <a:r>
              <a:rPr lang="fr-FR" altLang="fr-FR" sz="4400" dirty="0" err="1" smtClean="0">
                <a:solidFill>
                  <a:srgbClr val="3A3B39"/>
                </a:solidFill>
                <a:latin typeface="Calibri" panose="020F0502020204030204" pitchFamily="34" charset="0"/>
                <a:cs typeface="Calibri" panose="020F0502020204030204" pitchFamily="34" charset="0"/>
              </a:rPr>
              <a:t>Wacquant</a:t>
            </a:r>
            <a:r>
              <a:rPr lang="fr-FR" altLang="fr-FR" sz="4400" dirty="0" smtClean="0">
                <a:solidFill>
                  <a:srgbClr val="3A3B39"/>
                </a:solidFill>
                <a:latin typeface="Calibri" panose="020F0502020204030204" pitchFamily="34" charset="0"/>
                <a:cs typeface="Calibri" panose="020F0502020204030204" pitchFamily="34" charset="0"/>
              </a:rPr>
              <a:t>)</a:t>
            </a:r>
            <a:endParaRPr lang="fr-FR" altLang="fr-FR" sz="4400" dirty="0" smtClean="0">
              <a:solidFill>
                <a:srgbClr val="3A3B39"/>
              </a:solidFill>
              <a:latin typeface="Calibri" panose="020F0502020204030204" pitchFamily="34" charset="0"/>
              <a:cs typeface="Calibri" panose="020F0502020204030204" pitchFamily="34" charset="0"/>
            </a:endParaRPr>
          </a:p>
          <a:p>
            <a:pPr marL="457200" indent="-457200" eaLnBrk="1" hangingPunct="1">
              <a:lnSpc>
                <a:spcPct val="100000"/>
              </a:lnSpc>
              <a:buFont typeface="Arial" panose="020B0604020202020204" pitchFamily="34" charset="0"/>
              <a:buChar char="•"/>
            </a:pPr>
            <a:r>
              <a:rPr lang="fr-FR" altLang="fr-FR" sz="4400" dirty="0" err="1" smtClean="0">
                <a:solidFill>
                  <a:srgbClr val="3A3B39"/>
                </a:solidFill>
                <a:latin typeface="Calibri" panose="020F0502020204030204" pitchFamily="34" charset="0"/>
                <a:cs typeface="Calibri" panose="020F0502020204030204" pitchFamily="34" charset="0"/>
              </a:rPr>
              <a:t>Colorisme</a:t>
            </a:r>
            <a:endParaRPr lang="fr-FR" altLang="fr-FR" sz="4400" dirty="0" smtClean="0">
              <a:solidFill>
                <a:srgbClr val="3A3B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5107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77" y="952500"/>
            <a:ext cx="7686674" cy="1152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570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16426" y="809626"/>
            <a:ext cx="15833724" cy="1635124"/>
          </a:xfrm>
        </p:spPr>
        <p:txBody>
          <a:bodyPr anchor="ctr">
            <a:noAutofit/>
          </a:bodyPr>
          <a:lstStyle/>
          <a:p>
            <a:pPr>
              <a:defRPr/>
            </a:pPr>
            <a:r>
              <a:rPr lang="en-US" sz="6400" dirty="0" err="1">
                <a:latin typeface="+mn-lt"/>
              </a:rPr>
              <a:t>Nombres</a:t>
            </a:r>
            <a:r>
              <a:rPr lang="en-US" sz="6400" dirty="0">
                <a:latin typeface="+mn-lt"/>
              </a:rPr>
              <a:t> </a:t>
            </a:r>
            <a:r>
              <a:rPr lang="en-US" sz="6400" dirty="0" err="1">
                <a:latin typeface="+mn-lt"/>
              </a:rPr>
              <a:t>d’années</a:t>
            </a:r>
            <a:r>
              <a:rPr lang="en-US" sz="6400" dirty="0">
                <a:latin typeface="+mn-lt"/>
              </a:rPr>
              <a:t> </a:t>
            </a:r>
            <a:r>
              <a:rPr lang="en-US" sz="6400" dirty="0" err="1">
                <a:latin typeface="+mn-lt"/>
              </a:rPr>
              <a:t>d’étude</a:t>
            </a:r>
            <a:r>
              <a:rPr lang="en-US" sz="6400" dirty="0">
                <a:latin typeface="+mn-lt"/>
              </a:rPr>
              <a:t> et </a:t>
            </a:r>
            <a:r>
              <a:rPr lang="en-US" sz="6400" dirty="0" err="1">
                <a:latin typeface="+mn-lt"/>
              </a:rPr>
              <a:t>couleur</a:t>
            </a:r>
            <a:r>
              <a:rPr lang="en-US" sz="6400" dirty="0">
                <a:latin typeface="+mn-lt"/>
              </a:rPr>
              <a:t> de </a:t>
            </a:r>
            <a:r>
              <a:rPr lang="en-US" sz="6400" dirty="0" err="1">
                <a:latin typeface="+mn-lt"/>
              </a:rPr>
              <a:t>peau</a:t>
            </a:r>
            <a:r>
              <a:rPr lang="en-US" sz="6400" dirty="0">
                <a:latin typeface="+mn-lt"/>
              </a:rPr>
              <a:t> en </a:t>
            </a:r>
            <a:r>
              <a:rPr lang="en-US" sz="6400" dirty="0" err="1">
                <a:latin typeface="+mn-lt"/>
              </a:rPr>
              <a:t>Amérique</a:t>
            </a:r>
            <a:r>
              <a:rPr lang="en-US" sz="6400" dirty="0">
                <a:latin typeface="+mn-lt"/>
              </a:rPr>
              <a:t> </a:t>
            </a:r>
            <a:r>
              <a:rPr lang="en-US" sz="6400" dirty="0" err="1">
                <a:latin typeface="+mn-lt"/>
              </a:rPr>
              <a:t>Latine</a:t>
            </a:r>
            <a:endParaRPr lang="en-US" sz="6400" dirty="0">
              <a:latin typeface="+mn-lt"/>
            </a:endParaRPr>
          </a:p>
        </p:txBody>
      </p:sp>
      <p:graphicFrame>
        <p:nvGraphicFramePr>
          <p:cNvPr id="4" name="Chart 3"/>
          <p:cNvGraphicFramePr/>
          <p:nvPr/>
        </p:nvGraphicFramePr>
        <p:xfrm>
          <a:off x="5021096" y="2870198"/>
          <a:ext cx="14151868" cy="9014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635402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6400" dirty="0"/>
              <a:t>Peut-on faire référence à la race aujourd’hui ?</a:t>
            </a:r>
          </a:p>
        </p:txBody>
      </p:sp>
      <p:sp>
        <p:nvSpPr>
          <p:cNvPr id="23555" name="Espace réservé du contenu 2"/>
          <p:cNvSpPr>
            <a:spLocks noGrp="1"/>
          </p:cNvSpPr>
          <p:nvPr>
            <p:ph idx="1"/>
          </p:nvPr>
        </p:nvSpPr>
        <p:spPr>
          <a:xfrm>
            <a:off x="1951301" y="3077690"/>
            <a:ext cx="20481397" cy="8703184"/>
          </a:xfrm>
        </p:spPr>
        <p:txBody>
          <a:bodyPr>
            <a:noAutofit/>
          </a:bodyPr>
          <a:lstStyle/>
          <a:p>
            <a:pPr marL="571500" indent="-571500">
              <a:buFont typeface="Arial" panose="020B0604020202020204" pitchFamily="34" charset="0"/>
              <a:buChar char="•"/>
            </a:pPr>
            <a:r>
              <a:rPr lang="fr-FR" altLang="fr-FR" sz="4400" dirty="0" smtClean="0">
                <a:solidFill>
                  <a:schemeClr val="bg2">
                    <a:lumMod val="10000"/>
                  </a:schemeClr>
                </a:solidFill>
                <a:latin typeface="Calibri" panose="020F0502020204030204" pitchFamily="34" charset="0"/>
                <a:cs typeface="Calibri" panose="020F0502020204030204" pitchFamily="34" charset="0"/>
              </a:rPr>
              <a:t>La race n’existe pas sans le racisme : des concepts marqués du poids de l’histoire et </a:t>
            </a:r>
            <a:r>
              <a:rPr lang="fr-FR" altLang="fr-FR" sz="4400" dirty="0" smtClean="0">
                <a:solidFill>
                  <a:schemeClr val="bg2">
                    <a:lumMod val="10000"/>
                  </a:schemeClr>
                </a:solidFill>
                <a:latin typeface="Calibri" panose="020F0502020204030204" pitchFamily="34" charset="0"/>
                <a:cs typeface="Calibri" panose="020F0502020204030204" pitchFamily="34" charset="0"/>
              </a:rPr>
              <a:t>disqualifiés</a:t>
            </a:r>
            <a:endParaRPr lang="fr-FR" altLang="fr-FR" sz="4400" dirty="0" smtClean="0">
              <a:solidFill>
                <a:schemeClr val="bg2">
                  <a:lumMod val="10000"/>
                </a:schemeClr>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altLang="fr-FR" sz="4400" dirty="0" smtClean="0">
                <a:solidFill>
                  <a:schemeClr val="bg2">
                    <a:lumMod val="10000"/>
                  </a:schemeClr>
                </a:solidFill>
                <a:latin typeface="Calibri" panose="020F0502020204030204" pitchFamily="34" charset="0"/>
                <a:cs typeface="Calibri" panose="020F0502020204030204" pitchFamily="34" charset="0"/>
              </a:rPr>
              <a:t>Mais pour autant, si le racisme existe, alors la race également. Comment y faire référence sans valider les représentations qui les fondent </a:t>
            </a:r>
            <a:r>
              <a:rPr lang="fr-FR" altLang="fr-FR" sz="4400" dirty="0" smtClean="0">
                <a:solidFill>
                  <a:schemeClr val="bg2">
                    <a:lumMod val="10000"/>
                  </a:schemeClr>
                </a:solidFill>
                <a:latin typeface="Calibri" panose="020F0502020204030204" pitchFamily="34" charset="0"/>
                <a:cs typeface="Calibri" panose="020F0502020204030204" pitchFamily="34" charset="0"/>
              </a:rPr>
              <a:t>?</a:t>
            </a:r>
            <a:endParaRPr lang="fr-FR" altLang="fr-FR" sz="4400" dirty="0" smtClean="0">
              <a:solidFill>
                <a:schemeClr val="bg2">
                  <a:lumMod val="10000"/>
                </a:schemeClr>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altLang="fr-FR" sz="4400" dirty="0" smtClean="0">
                <a:solidFill>
                  <a:schemeClr val="bg2">
                    <a:lumMod val="10000"/>
                  </a:schemeClr>
                </a:solidFill>
                <a:latin typeface="Calibri" panose="020F0502020204030204" pitchFamily="34" charset="0"/>
                <a:cs typeface="Calibri" panose="020F0502020204030204" pitchFamily="34" charset="0"/>
              </a:rPr>
              <a:t>Le racisme a évolué depuis la seconde guerre mondiale : un racisme moins explicite, non idéologique, activant des préjugés et stéréotypes</a:t>
            </a:r>
            <a:endParaRPr lang="fr-FR" altLang="fr-FR" sz="4400" dirty="0" smtClean="0">
              <a:solidFill>
                <a:schemeClr val="bg2">
                  <a:lumMod val="10000"/>
                </a:schemeClr>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altLang="fr-FR" sz="4400" dirty="0" err="1" smtClean="0">
                <a:solidFill>
                  <a:schemeClr val="bg2">
                    <a:lumMod val="10000"/>
                  </a:schemeClr>
                </a:solidFill>
                <a:latin typeface="Calibri" panose="020F0502020204030204" pitchFamily="34" charset="0"/>
                <a:cs typeface="Calibri" panose="020F0502020204030204" pitchFamily="34" charset="0"/>
              </a:rPr>
              <a:t>Racialisation</a:t>
            </a:r>
            <a:r>
              <a:rPr lang="fr-FR" altLang="fr-FR" sz="4400" dirty="0" smtClean="0">
                <a:solidFill>
                  <a:schemeClr val="bg2">
                    <a:lumMod val="10000"/>
                  </a:schemeClr>
                </a:solidFill>
                <a:latin typeface="Calibri" panose="020F0502020204030204" pitchFamily="34" charset="0"/>
                <a:cs typeface="Calibri" panose="020F0502020204030204" pitchFamily="34" charset="0"/>
              </a:rPr>
              <a:t> ou racisation, minorités </a:t>
            </a:r>
            <a:r>
              <a:rPr lang="fr-FR" altLang="fr-FR" sz="4400" dirty="0" err="1" smtClean="0">
                <a:solidFill>
                  <a:schemeClr val="bg2">
                    <a:lumMod val="10000"/>
                  </a:schemeClr>
                </a:solidFill>
                <a:latin typeface="Calibri" panose="020F0502020204030204" pitchFamily="34" charset="0"/>
                <a:cs typeface="Calibri" panose="020F0502020204030204" pitchFamily="34" charset="0"/>
              </a:rPr>
              <a:t>racisées</a:t>
            </a:r>
            <a:r>
              <a:rPr lang="fr-FR" altLang="fr-FR" sz="4400" dirty="0" smtClean="0">
                <a:solidFill>
                  <a:schemeClr val="bg2">
                    <a:lumMod val="10000"/>
                  </a:schemeClr>
                </a:solidFill>
                <a:latin typeface="Calibri" panose="020F0502020204030204" pitchFamily="34" charset="0"/>
                <a:cs typeface="Calibri" panose="020F0502020204030204" pitchFamily="34" charset="0"/>
              </a:rPr>
              <a:t>, </a:t>
            </a:r>
            <a:r>
              <a:rPr lang="fr-FR" altLang="fr-FR" sz="4400" dirty="0" err="1" smtClean="0">
                <a:solidFill>
                  <a:schemeClr val="bg2">
                    <a:lumMod val="10000"/>
                  </a:schemeClr>
                </a:solidFill>
                <a:latin typeface="Calibri" panose="020F0502020204030204" pitchFamily="34" charset="0"/>
                <a:cs typeface="Calibri" panose="020F0502020204030204" pitchFamily="34" charset="0"/>
              </a:rPr>
              <a:t>blanchité</a:t>
            </a:r>
            <a:r>
              <a:rPr lang="fr-FR" altLang="fr-FR" sz="4400" dirty="0" smtClean="0">
                <a:solidFill>
                  <a:schemeClr val="bg2">
                    <a:lumMod val="10000"/>
                  </a:schemeClr>
                </a:solidFill>
                <a:latin typeface="Calibri" panose="020F0502020204030204" pitchFamily="34" charset="0"/>
                <a:cs typeface="Calibri" panose="020F0502020204030204" pitchFamily="34" charset="0"/>
              </a:rPr>
              <a:t>, privilège blanc, racisme systémique</a:t>
            </a:r>
          </a:p>
          <a:p>
            <a:pPr marL="571500" indent="-571500">
              <a:buFont typeface="Arial" panose="020B0604020202020204" pitchFamily="34" charset="0"/>
              <a:buChar char="•"/>
            </a:pPr>
            <a:endParaRPr lang="fr-FR" altLang="fr-FR" sz="4400" dirty="0" smtClean="0">
              <a:solidFill>
                <a:schemeClr val="bg2">
                  <a:lumMod val="10000"/>
                </a:schemeClr>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altLang="fr-FR" sz="4400" dirty="0" smtClean="0">
                <a:solidFill>
                  <a:schemeClr val="bg2">
                    <a:lumMod val="10000"/>
                  </a:schemeClr>
                </a:solidFill>
                <a:latin typeface="Calibri" panose="020F0502020204030204" pitchFamily="34" charset="0"/>
                <a:cs typeface="Calibri" panose="020F0502020204030204" pitchFamily="34" charset="0"/>
              </a:rPr>
              <a:t>Pour une défense de la race sans «  », voir JF </a:t>
            </a:r>
            <a:r>
              <a:rPr lang="fr-FR" altLang="fr-FR" sz="4400" dirty="0" err="1" smtClean="0">
                <a:solidFill>
                  <a:schemeClr val="bg2">
                    <a:lumMod val="10000"/>
                  </a:schemeClr>
                </a:solidFill>
                <a:latin typeface="Calibri" panose="020F0502020204030204" pitchFamily="34" charset="0"/>
                <a:cs typeface="Calibri" panose="020F0502020204030204" pitchFamily="34" charset="0"/>
              </a:rPr>
              <a:t>Schaub</a:t>
            </a:r>
            <a:r>
              <a:rPr lang="fr-FR" altLang="fr-FR" sz="4400" dirty="0" smtClean="0">
                <a:solidFill>
                  <a:schemeClr val="bg2">
                    <a:lumMod val="10000"/>
                  </a:schemeClr>
                </a:solidFill>
                <a:latin typeface="Calibri" panose="020F0502020204030204" pitchFamily="34" charset="0"/>
                <a:cs typeface="Calibri" panose="020F0502020204030204" pitchFamily="34" charset="0"/>
              </a:rPr>
              <a:t> : https://revue.alarmer.org/note-sur-lhistoire-de-lusage-du-terme-race-le-point-de-vue-dun-historien/</a:t>
            </a:r>
          </a:p>
        </p:txBody>
      </p:sp>
    </p:spTree>
    <p:extLst>
      <p:ext uri="{BB962C8B-B14F-4D97-AF65-F5344CB8AC3E}">
        <p14:creationId xmlns:p14="http://schemas.microsoft.com/office/powerpoint/2010/main" val="3982810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Stéréotypes</a:t>
            </a:r>
          </a:p>
          <a:p>
            <a:pPr lvl="0"/>
            <a:r>
              <a:rPr lang="fr-FR" u="sng" dirty="0">
                <a:hlinkClick r:id="rId2"/>
              </a:rPr>
              <a:t>https://www.youtube.com/watch?v=crAv5ttax2I</a:t>
            </a:r>
            <a:endParaRPr lang="fr-FR" dirty="0"/>
          </a:p>
          <a:p>
            <a:pPr lvl="0"/>
            <a:r>
              <a:rPr lang="fr-FR" u="sng" dirty="0">
                <a:hlinkClick r:id="rId3"/>
              </a:rPr>
              <a:t>https://www.youtube.com/watch?v=ge7i60GuNRg</a:t>
            </a:r>
            <a:endParaRPr lang="fr-FR" dirty="0"/>
          </a:p>
          <a:p>
            <a:endParaRPr lang="fr-FR" dirty="0"/>
          </a:p>
        </p:txBody>
      </p:sp>
    </p:spTree>
    <p:extLst>
      <p:ext uri="{BB962C8B-B14F-4D97-AF65-F5344CB8AC3E}">
        <p14:creationId xmlns:p14="http://schemas.microsoft.com/office/powerpoint/2010/main" val="2808135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sldNum" sz="quarter" idx="2"/>
          </p:nvPr>
        </p:nvSpPr>
        <p:spPr>
          <a:xfrm>
            <a:off x="563994" y="635695"/>
            <a:ext cx="607908"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
        <p:nvSpPr>
          <p:cNvPr id="162" name="Shape 162"/>
          <p:cNvSpPr/>
          <p:nvPr/>
        </p:nvSpPr>
        <p:spPr>
          <a:xfrm>
            <a:off x="3357467" y="2198225"/>
            <a:ext cx="10091061" cy="332981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a:solidFill>
                  <a:srgbClr val="3A3B39"/>
                </a:solidFill>
                <a:latin typeface="Bebas"/>
                <a:ea typeface="Bebas"/>
                <a:cs typeface="Bebas"/>
                <a:sym typeface="Bebas"/>
              </a:defRPr>
            </a:pPr>
            <a:r>
              <a:rPr lang="fr-FR" dirty="0" smtClean="0">
                <a:solidFill>
                  <a:srgbClr val="3A3B39"/>
                </a:solidFill>
                <a:latin typeface="Barlow" panose="00000500000000000000" pitchFamily="2" charset="0"/>
              </a:rPr>
              <a:t>Plan des séances</a:t>
            </a:r>
          </a:p>
          <a:p>
            <a:pPr>
              <a:lnSpc>
                <a:spcPct val="80000"/>
              </a:lnSpc>
              <a:defRPr sz="10000">
                <a:solidFill>
                  <a:srgbClr val="3A3B39"/>
                </a:solidFill>
                <a:latin typeface="Bebas"/>
                <a:ea typeface="Bebas"/>
                <a:cs typeface="Bebas"/>
                <a:sym typeface="Bebas"/>
              </a:defRPr>
            </a:pPr>
            <a:endParaRPr dirty="0">
              <a:solidFill>
                <a:srgbClr val="C7A57F"/>
              </a:solidFill>
              <a:latin typeface="Barlow" panose="00000500000000000000" pitchFamily="2" charset="0"/>
            </a:endParaRPr>
          </a:p>
        </p:txBody>
      </p:sp>
      <p:sp>
        <p:nvSpPr>
          <p:cNvPr id="163" name="Shape 163"/>
          <p:cNvSpPr/>
          <p:nvPr/>
        </p:nvSpPr>
        <p:spPr>
          <a:xfrm>
            <a:off x="4725652" y="6916626"/>
            <a:ext cx="8235196" cy="90460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lvl1pPr>
              <a:defRPr>
                <a:solidFill>
                  <a:srgbClr val="F6F5F3"/>
                </a:solidFill>
              </a:defRPr>
            </a:lvl1pPr>
          </a:lstStyle>
          <a:p>
            <a:r>
              <a:rPr lang="fr-FR" sz="3200" dirty="0" smtClean="0">
                <a:solidFill>
                  <a:srgbClr val="3A3B39"/>
                </a:solidFill>
                <a:latin typeface="Barlow" panose="00000500000000000000" pitchFamily="2" charset="0"/>
              </a:rPr>
              <a:t>Race, racialisation, racisme</a:t>
            </a:r>
            <a:r>
              <a:rPr lang="fr-FR" sz="3200" dirty="0">
                <a:solidFill>
                  <a:srgbClr val="3A3B39"/>
                </a:solidFill>
                <a:latin typeface="Barlow" panose="00000500000000000000" pitchFamily="2" charset="0"/>
              </a:rPr>
              <a:t> : généalogie, définition et débats conceptuels </a:t>
            </a:r>
            <a:endParaRPr lang="fr-FR" sz="3200" dirty="0" smtClean="0">
              <a:solidFill>
                <a:srgbClr val="3A3B39"/>
              </a:solidFill>
              <a:latin typeface="Barlow" panose="00000500000000000000" pitchFamily="2" charset="0"/>
            </a:endParaRPr>
          </a:p>
        </p:txBody>
      </p:sp>
      <p:sp>
        <p:nvSpPr>
          <p:cNvPr id="167" name="Shape 167"/>
          <p:cNvSpPr/>
          <p:nvPr/>
        </p:nvSpPr>
        <p:spPr>
          <a:xfrm>
            <a:off x="4697670" y="8901461"/>
            <a:ext cx="8235196" cy="145356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defRPr>
                <a:solidFill>
                  <a:srgbClr val="C1C0BE"/>
                </a:solidFill>
              </a:defRPr>
            </a:lvl1pPr>
          </a:lstStyle>
          <a:p>
            <a:r>
              <a:rPr lang="fr-FR" sz="3200" dirty="0">
                <a:solidFill>
                  <a:srgbClr val="3A3B39"/>
                </a:solidFill>
                <a:latin typeface="Barlow" panose="00000500000000000000" pitchFamily="2" charset="0"/>
              </a:rPr>
              <a:t>Les discriminations : définitions, mesures et enjeux </a:t>
            </a:r>
            <a:endParaRPr sz="3200" dirty="0">
              <a:solidFill>
                <a:srgbClr val="3A3B39"/>
              </a:solidFill>
              <a:latin typeface="Barlow" panose="00000500000000000000" pitchFamily="2" charset="0"/>
            </a:endParaRPr>
          </a:p>
        </p:txBody>
      </p:sp>
      <p:sp>
        <p:nvSpPr>
          <p:cNvPr id="170" name="Shape 170"/>
          <p:cNvSpPr/>
          <p:nvPr/>
        </p:nvSpPr>
        <p:spPr>
          <a:xfrm>
            <a:off x="4697670" y="10837639"/>
            <a:ext cx="8541252" cy="1574347"/>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defRPr>
                <a:solidFill>
                  <a:srgbClr val="C1C0BE"/>
                </a:solidFill>
              </a:defRPr>
            </a:lvl1pPr>
          </a:lstStyle>
          <a:p>
            <a:r>
              <a:rPr lang="fr-FR" sz="3200" dirty="0" smtClean="0">
                <a:solidFill>
                  <a:srgbClr val="3A3B39"/>
                </a:solidFill>
                <a:latin typeface="Barlow" panose="00000500000000000000" pitchFamily="2" charset="0"/>
              </a:rPr>
              <a:t>La recherche </a:t>
            </a:r>
            <a:r>
              <a:rPr lang="fr-FR" sz="3200" dirty="0">
                <a:solidFill>
                  <a:srgbClr val="3A3B39"/>
                </a:solidFill>
                <a:latin typeface="Barlow" panose="00000500000000000000" pitchFamily="2" charset="0"/>
              </a:rPr>
              <a:t>face à l’islamophobie et à l’antisémitisme </a:t>
            </a:r>
          </a:p>
        </p:txBody>
      </p:sp>
      <p:sp>
        <p:nvSpPr>
          <p:cNvPr id="2" name="Rectangle 1"/>
          <p:cNvSpPr/>
          <p:nvPr/>
        </p:nvSpPr>
        <p:spPr>
          <a:xfrm>
            <a:off x="2408044" y="6916626"/>
            <a:ext cx="2332690" cy="954107"/>
          </a:xfrm>
          <a:prstGeom prst="rect">
            <a:avLst/>
          </a:prstGeom>
        </p:spPr>
        <p:txBody>
          <a:bodyPr wrap="none">
            <a:spAutoFit/>
          </a:bodyPr>
          <a:lstStyle/>
          <a:p>
            <a:r>
              <a:rPr lang="fr-FR" sz="2800" b="1" dirty="0" smtClean="0">
                <a:solidFill>
                  <a:srgbClr val="CBC203"/>
                </a:solidFill>
                <a:latin typeface="Barlow" panose="00000500000000000000" pitchFamily="2" charset="0"/>
              </a:rPr>
              <a:t>Séance 1</a:t>
            </a:r>
          </a:p>
          <a:p>
            <a:r>
              <a:rPr lang="fr-FR" sz="2800" b="1" dirty="0" smtClean="0">
                <a:latin typeface="Barlow" panose="00000500000000000000" pitchFamily="2" charset="0"/>
              </a:rPr>
              <a:t>30 janvier</a:t>
            </a:r>
            <a:endParaRPr lang="fr-FR" sz="2800" dirty="0">
              <a:latin typeface="Barlow" panose="00000500000000000000" pitchFamily="2" charset="0"/>
            </a:endParaRPr>
          </a:p>
        </p:txBody>
      </p:sp>
      <p:sp>
        <p:nvSpPr>
          <p:cNvPr id="26" name="Rectangle 25"/>
          <p:cNvSpPr/>
          <p:nvPr/>
        </p:nvSpPr>
        <p:spPr>
          <a:xfrm>
            <a:off x="2401632" y="8901461"/>
            <a:ext cx="2117887" cy="954107"/>
          </a:xfrm>
          <a:prstGeom prst="rect">
            <a:avLst/>
          </a:prstGeom>
        </p:spPr>
        <p:txBody>
          <a:bodyPr wrap="none">
            <a:spAutoFit/>
          </a:bodyPr>
          <a:lstStyle/>
          <a:p>
            <a:r>
              <a:rPr lang="fr-FR" sz="2800" b="1" dirty="0" smtClean="0">
                <a:solidFill>
                  <a:srgbClr val="CBC203"/>
                </a:solidFill>
                <a:latin typeface="Barlow" panose="00000500000000000000" pitchFamily="2" charset="0"/>
              </a:rPr>
              <a:t>Séance 2</a:t>
            </a:r>
          </a:p>
          <a:p>
            <a:r>
              <a:rPr lang="fr-FR" sz="2800" b="1" dirty="0">
                <a:latin typeface="Barlow" panose="00000500000000000000" pitchFamily="2" charset="0"/>
              </a:rPr>
              <a:t>6</a:t>
            </a:r>
            <a:r>
              <a:rPr lang="fr-FR" sz="2800" b="1" dirty="0" smtClean="0">
                <a:latin typeface="Barlow" panose="00000500000000000000" pitchFamily="2" charset="0"/>
              </a:rPr>
              <a:t> </a:t>
            </a:r>
            <a:r>
              <a:rPr lang="fr-FR" sz="2800" b="1" dirty="0" smtClean="0">
                <a:latin typeface="Barlow" panose="00000500000000000000" pitchFamily="2" charset="0"/>
              </a:rPr>
              <a:t>février</a:t>
            </a:r>
            <a:endParaRPr lang="fr-FR" sz="2800" dirty="0">
              <a:latin typeface="Barlow" panose="00000500000000000000" pitchFamily="2" charset="0"/>
            </a:endParaRPr>
          </a:p>
        </p:txBody>
      </p:sp>
      <p:sp>
        <p:nvSpPr>
          <p:cNvPr id="27" name="Rectangle 26"/>
          <p:cNvSpPr/>
          <p:nvPr/>
        </p:nvSpPr>
        <p:spPr>
          <a:xfrm>
            <a:off x="2408044" y="10921145"/>
            <a:ext cx="2332690" cy="954107"/>
          </a:xfrm>
          <a:prstGeom prst="rect">
            <a:avLst/>
          </a:prstGeom>
        </p:spPr>
        <p:txBody>
          <a:bodyPr wrap="none">
            <a:spAutoFit/>
          </a:bodyPr>
          <a:lstStyle/>
          <a:p>
            <a:r>
              <a:rPr lang="fr-FR" sz="2800" b="1" dirty="0" smtClean="0">
                <a:solidFill>
                  <a:srgbClr val="CBC203"/>
                </a:solidFill>
                <a:latin typeface="Barlow" panose="00000500000000000000" pitchFamily="2" charset="0"/>
              </a:rPr>
              <a:t>Séance 3</a:t>
            </a:r>
          </a:p>
          <a:p>
            <a:r>
              <a:rPr lang="fr-FR" sz="2800" b="1" dirty="0" smtClean="0">
                <a:latin typeface="Barlow" panose="00000500000000000000" pitchFamily="2" charset="0"/>
              </a:rPr>
              <a:t>13 </a:t>
            </a:r>
            <a:r>
              <a:rPr lang="fr-FR" sz="2800" b="1" dirty="0" smtClean="0">
                <a:latin typeface="Barlow" panose="00000500000000000000" pitchFamily="2" charset="0"/>
              </a:rPr>
              <a:t>février</a:t>
            </a:r>
            <a:endParaRPr lang="fr-FR" sz="2800" dirty="0">
              <a:latin typeface="Barlow" panose="00000500000000000000" pitchFamily="2" charset="0"/>
            </a:endParaRPr>
          </a:p>
        </p:txBody>
      </p:sp>
      <p:sp>
        <p:nvSpPr>
          <p:cNvPr id="28" name="Shape 163"/>
          <p:cNvSpPr/>
          <p:nvPr/>
        </p:nvSpPr>
        <p:spPr>
          <a:xfrm>
            <a:off x="15833508" y="6614748"/>
            <a:ext cx="8235196" cy="168106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lvl1pPr>
              <a:defRPr>
                <a:solidFill>
                  <a:srgbClr val="F6F5F3"/>
                </a:solidFill>
              </a:defRPr>
            </a:lvl1pPr>
          </a:lstStyle>
          <a:p>
            <a:endParaRPr lang="fr-FR" sz="3200" dirty="0" smtClean="0">
              <a:solidFill>
                <a:srgbClr val="3A3B39"/>
              </a:solidFill>
              <a:latin typeface="Barlow" panose="00000500000000000000" pitchFamily="2" charset="0"/>
            </a:endParaRPr>
          </a:p>
        </p:txBody>
      </p:sp>
      <p:sp>
        <p:nvSpPr>
          <p:cNvPr id="29" name="Shape 167"/>
          <p:cNvSpPr/>
          <p:nvPr/>
        </p:nvSpPr>
        <p:spPr>
          <a:xfrm>
            <a:off x="15800271" y="6978228"/>
            <a:ext cx="8235196" cy="145356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defRPr>
                <a:solidFill>
                  <a:srgbClr val="C1C0BE"/>
                </a:solidFill>
              </a:defRPr>
            </a:lvl1pPr>
          </a:lstStyle>
          <a:p>
            <a:r>
              <a:rPr lang="fr-FR" sz="3200" dirty="0" smtClean="0">
                <a:solidFill>
                  <a:srgbClr val="3A3B39"/>
                </a:solidFill>
                <a:latin typeface="Barlow" panose="00000500000000000000" pitchFamily="2" charset="0"/>
              </a:rPr>
              <a:t>Racisme et </a:t>
            </a:r>
            <a:r>
              <a:rPr lang="fr-FR" sz="3200" i="1" dirty="0" err="1" smtClean="0">
                <a:solidFill>
                  <a:srgbClr val="3A3B39"/>
                </a:solidFill>
                <a:latin typeface="Barlow" panose="00000500000000000000" pitchFamily="2" charset="0"/>
              </a:rPr>
              <a:t>colorblindness</a:t>
            </a:r>
            <a:endParaRPr sz="3200" dirty="0">
              <a:solidFill>
                <a:srgbClr val="3A3B39"/>
              </a:solidFill>
              <a:latin typeface="Barlow" panose="00000500000000000000" pitchFamily="2" charset="0"/>
            </a:endParaRPr>
          </a:p>
        </p:txBody>
      </p:sp>
      <p:sp>
        <p:nvSpPr>
          <p:cNvPr id="31" name="Rectangle 30"/>
          <p:cNvSpPr/>
          <p:nvPr/>
        </p:nvSpPr>
        <p:spPr>
          <a:xfrm>
            <a:off x="13448528" y="6978228"/>
            <a:ext cx="2332690" cy="954107"/>
          </a:xfrm>
          <a:prstGeom prst="rect">
            <a:avLst/>
          </a:prstGeom>
        </p:spPr>
        <p:txBody>
          <a:bodyPr wrap="none">
            <a:spAutoFit/>
          </a:bodyPr>
          <a:lstStyle/>
          <a:p>
            <a:r>
              <a:rPr lang="fr-FR" sz="2800" b="1" dirty="0" smtClean="0">
                <a:solidFill>
                  <a:srgbClr val="CBC203"/>
                </a:solidFill>
                <a:latin typeface="Barlow" panose="00000500000000000000" pitchFamily="2" charset="0"/>
              </a:rPr>
              <a:t>Séance 4</a:t>
            </a:r>
          </a:p>
          <a:p>
            <a:r>
              <a:rPr lang="fr-FR" sz="2800" b="1" dirty="0" smtClean="0">
                <a:latin typeface="Barlow" panose="00000500000000000000" pitchFamily="2" charset="0"/>
              </a:rPr>
              <a:t>20</a:t>
            </a:r>
            <a:r>
              <a:rPr lang="fr-FR" sz="2800" b="1" dirty="0" smtClean="0">
                <a:latin typeface="Barlow" panose="00000500000000000000" pitchFamily="2" charset="0"/>
              </a:rPr>
              <a:t> </a:t>
            </a:r>
            <a:r>
              <a:rPr lang="fr-FR" sz="2800" b="1" dirty="0" smtClean="0">
                <a:latin typeface="Barlow" panose="00000500000000000000" pitchFamily="2" charset="0"/>
              </a:rPr>
              <a:t>février</a:t>
            </a:r>
            <a:endParaRPr lang="fr-FR" sz="2800" dirty="0">
              <a:latin typeface="Barlow" panose="00000500000000000000" pitchFamily="2" charset="0"/>
            </a:endParaRPr>
          </a:p>
        </p:txBody>
      </p:sp>
      <p:sp>
        <p:nvSpPr>
          <p:cNvPr id="32" name="Rectangle 31"/>
          <p:cNvSpPr/>
          <p:nvPr/>
        </p:nvSpPr>
        <p:spPr>
          <a:xfrm>
            <a:off x="13448528" y="8983211"/>
            <a:ext cx="1903085" cy="954107"/>
          </a:xfrm>
          <a:prstGeom prst="rect">
            <a:avLst/>
          </a:prstGeom>
        </p:spPr>
        <p:txBody>
          <a:bodyPr wrap="none">
            <a:spAutoFit/>
          </a:bodyPr>
          <a:lstStyle/>
          <a:p>
            <a:r>
              <a:rPr lang="fr-FR" sz="2800" b="1" dirty="0" smtClean="0">
                <a:solidFill>
                  <a:srgbClr val="CBC203"/>
                </a:solidFill>
                <a:latin typeface="Barlow" panose="00000500000000000000" pitchFamily="2" charset="0"/>
              </a:rPr>
              <a:t>Séance 5</a:t>
            </a:r>
          </a:p>
          <a:p>
            <a:r>
              <a:rPr lang="fr-FR" sz="2800" b="1" dirty="0">
                <a:latin typeface="Barlow" panose="00000500000000000000" pitchFamily="2" charset="0"/>
              </a:rPr>
              <a:t>6</a:t>
            </a:r>
            <a:r>
              <a:rPr lang="fr-FR" sz="2800" b="1" dirty="0" smtClean="0">
                <a:latin typeface="Barlow" panose="00000500000000000000" pitchFamily="2" charset="0"/>
              </a:rPr>
              <a:t> </a:t>
            </a:r>
            <a:r>
              <a:rPr lang="fr-FR" sz="2800" b="1" dirty="0" smtClean="0">
                <a:latin typeface="Barlow" panose="00000500000000000000" pitchFamily="2" charset="0"/>
              </a:rPr>
              <a:t>mars</a:t>
            </a:r>
            <a:endParaRPr lang="fr-FR" sz="2800" dirty="0">
              <a:latin typeface="Barlow" panose="00000500000000000000" pitchFamily="2" charset="0"/>
            </a:endParaRPr>
          </a:p>
        </p:txBody>
      </p:sp>
      <p:sp>
        <p:nvSpPr>
          <p:cNvPr id="14" name="Shape 167"/>
          <p:cNvSpPr/>
          <p:nvPr/>
        </p:nvSpPr>
        <p:spPr>
          <a:xfrm>
            <a:off x="15781218" y="10837639"/>
            <a:ext cx="8235196" cy="145356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defRPr>
                <a:solidFill>
                  <a:srgbClr val="C1C0BE"/>
                </a:solidFill>
              </a:defRPr>
            </a:lvl1pPr>
          </a:lstStyle>
          <a:p>
            <a:r>
              <a:rPr lang="fr-FR" sz="3200" dirty="0" smtClean="0">
                <a:solidFill>
                  <a:srgbClr val="3A3B39"/>
                </a:solidFill>
                <a:latin typeface="Barlow" panose="00000500000000000000" pitchFamily="2" charset="0"/>
              </a:rPr>
              <a:t>Réflexions </a:t>
            </a:r>
            <a:r>
              <a:rPr lang="fr-FR" sz="3200" dirty="0">
                <a:solidFill>
                  <a:srgbClr val="3A3B39"/>
                </a:solidFill>
                <a:latin typeface="Barlow" panose="00000500000000000000" pitchFamily="2" charset="0"/>
              </a:rPr>
              <a:t>sur la blanchité et le </a:t>
            </a:r>
            <a:r>
              <a:rPr lang="fr-FR" sz="3200" dirty="0" smtClean="0">
                <a:solidFill>
                  <a:srgbClr val="3A3B39"/>
                </a:solidFill>
                <a:latin typeface="Barlow" panose="00000500000000000000" pitchFamily="2" charset="0"/>
              </a:rPr>
              <a:t>privilège</a:t>
            </a:r>
          </a:p>
        </p:txBody>
      </p:sp>
      <p:sp>
        <p:nvSpPr>
          <p:cNvPr id="15" name="Rectangle 14"/>
          <p:cNvSpPr/>
          <p:nvPr/>
        </p:nvSpPr>
        <p:spPr>
          <a:xfrm>
            <a:off x="13443273" y="10901347"/>
            <a:ext cx="1903085" cy="954107"/>
          </a:xfrm>
          <a:prstGeom prst="rect">
            <a:avLst/>
          </a:prstGeom>
        </p:spPr>
        <p:txBody>
          <a:bodyPr wrap="none">
            <a:spAutoFit/>
          </a:bodyPr>
          <a:lstStyle/>
          <a:p>
            <a:r>
              <a:rPr lang="fr-FR" sz="2800" b="1" dirty="0" smtClean="0">
                <a:solidFill>
                  <a:srgbClr val="CBC203"/>
                </a:solidFill>
                <a:latin typeface="Barlow" panose="00000500000000000000" pitchFamily="2" charset="0"/>
              </a:rPr>
              <a:t>Séance 6</a:t>
            </a:r>
          </a:p>
          <a:p>
            <a:r>
              <a:rPr lang="fr-FR" sz="2800" b="1" dirty="0" smtClean="0">
                <a:latin typeface="Barlow" panose="00000500000000000000" pitchFamily="2" charset="0"/>
              </a:rPr>
              <a:t>13 </a:t>
            </a:r>
            <a:r>
              <a:rPr lang="fr-FR" sz="2800" b="1" dirty="0" smtClean="0">
                <a:latin typeface="Barlow" panose="00000500000000000000" pitchFamily="2" charset="0"/>
              </a:rPr>
              <a:t>mars</a:t>
            </a:r>
            <a:endParaRPr lang="fr-FR" sz="2800" dirty="0">
              <a:latin typeface="Barlow" panose="00000500000000000000" pitchFamily="2" charset="0"/>
            </a:endParaRPr>
          </a:p>
        </p:txBody>
      </p:sp>
      <p:sp>
        <p:nvSpPr>
          <p:cNvPr id="3" name="ZoneTexte 2"/>
          <p:cNvSpPr txBox="1"/>
          <p:nvPr/>
        </p:nvSpPr>
        <p:spPr>
          <a:xfrm>
            <a:off x="15867275" y="9384423"/>
            <a:ext cx="6714429" cy="5693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sz="3200" dirty="0" smtClean="0">
                <a:latin typeface="Barlow" panose="00000500000000000000"/>
              </a:rPr>
              <a:t>Christine Lang</a:t>
            </a:r>
            <a:endParaRPr kumimoji="0" lang="fr-FR" sz="3200" b="0" i="0" u="none" strike="noStrike" cap="none" spc="0" normalizeH="0" baseline="0" dirty="0">
              <a:ln>
                <a:noFill/>
              </a:ln>
              <a:solidFill>
                <a:srgbClr val="717175"/>
              </a:solidFill>
              <a:effectLst/>
              <a:uFillTx/>
              <a:latin typeface="Barlow" panose="00000500000000000000"/>
              <a:sym typeface="Avenir Book"/>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nSpc>
                <a:spcPct val="80000"/>
              </a:lnSpc>
              <a:defRPr sz="10000">
                <a:solidFill>
                  <a:srgbClr val="3A3B39"/>
                </a:solidFill>
                <a:latin typeface="Bebas"/>
                <a:ea typeface="Bebas"/>
                <a:cs typeface="Bebas"/>
                <a:sym typeface="Bebas"/>
              </a:defRPr>
            </a:pPr>
            <a:r>
              <a:rPr lang="fr-FR" dirty="0" smtClean="0">
                <a:latin typeface="Barlow" panose="00000500000000000000" pitchFamily="2" charset="0"/>
              </a:rPr>
              <a:t>Modalités d’évaluation</a:t>
            </a:r>
            <a:endParaRPr dirty="0">
              <a:solidFill>
                <a:srgbClr val="C7A57F"/>
              </a:solidFill>
              <a:latin typeface="Barlow" panose="00000500000000000000" pitchFamily="2" charset="0"/>
            </a:endParaRPr>
          </a:p>
        </p:txBody>
      </p:sp>
      <p:sp>
        <p:nvSpPr>
          <p:cNvPr id="151" name="Shape 151"/>
          <p:cNvSpPr/>
          <p:nvPr/>
        </p:nvSpPr>
        <p:spPr>
          <a:xfrm>
            <a:off x="2815619" y="3538427"/>
            <a:ext cx="19682873" cy="966720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gn="just"/>
            <a:r>
              <a:rPr lang="fr-FR" sz="4000" dirty="0" smtClean="0">
                <a:solidFill>
                  <a:srgbClr val="3A3B39"/>
                </a:solidFill>
                <a:latin typeface="Calibri" panose="020F0502020204030204" pitchFamily="34" charset="0"/>
                <a:cs typeface="Calibri" panose="020F0502020204030204" pitchFamily="34" charset="0"/>
              </a:rPr>
              <a:t>Présentation d’un exposé collectif qui introduit le thème de la séance</a:t>
            </a:r>
          </a:p>
          <a:p>
            <a:pPr algn="just"/>
            <a:endParaRPr lang="fr-FR" sz="4000" dirty="0">
              <a:solidFill>
                <a:srgbClr val="3A3B39"/>
              </a:solidFill>
              <a:latin typeface="Calibri" panose="020F0502020204030204" pitchFamily="34" charset="0"/>
              <a:cs typeface="Calibri" panose="020F0502020204030204" pitchFamily="34" charset="0"/>
            </a:endParaRPr>
          </a:p>
          <a:p>
            <a:pPr algn="just"/>
            <a:r>
              <a:rPr lang="fr-FR" sz="4000" i="1" dirty="0" smtClean="0">
                <a:solidFill>
                  <a:srgbClr val="3A3B39"/>
                </a:solidFill>
                <a:latin typeface="Calibri" panose="020F0502020204030204" pitchFamily="34" charset="0"/>
                <a:cs typeface="Calibri" panose="020F0502020204030204" pitchFamily="34" charset="0"/>
              </a:rPr>
              <a:t>L’exposé consiste à: </a:t>
            </a:r>
          </a:p>
          <a:p>
            <a:pPr algn="just"/>
            <a:endParaRPr lang="fr-FR" sz="4000" dirty="0">
              <a:solidFill>
                <a:srgbClr val="3A3B39"/>
              </a:solidFill>
              <a:latin typeface="Calibri" panose="020F0502020204030204" pitchFamily="34" charset="0"/>
              <a:cs typeface="Calibri" panose="020F0502020204030204" pitchFamily="34" charset="0"/>
            </a:endParaRPr>
          </a:p>
          <a:p>
            <a:pPr marL="342900" lvl="5" indent="-342900" algn="just">
              <a:buClr>
                <a:srgbClr val="CBC203"/>
              </a:buClr>
              <a:buFont typeface="Wingdings" panose="05000000000000000000" pitchFamily="2" charset="2"/>
              <a:buChar char="Ø"/>
            </a:pPr>
            <a:r>
              <a:rPr lang="fr-FR" sz="4000" dirty="0" smtClean="0">
                <a:solidFill>
                  <a:srgbClr val="3A3B39"/>
                </a:solidFill>
                <a:latin typeface="Calibri" panose="020F0502020204030204" pitchFamily="34" charset="0"/>
                <a:cs typeface="Calibri" panose="020F0502020204030204" pitchFamily="34" charset="0"/>
              </a:rPr>
              <a:t>Présenter la thématique en synthétisant les lectures proposées (ou d’autres que vous aurez choisies)</a:t>
            </a:r>
          </a:p>
          <a:p>
            <a:pPr marL="342900" lvl="5" indent="-342900" algn="just">
              <a:buClr>
                <a:srgbClr val="CBC203"/>
              </a:buClr>
              <a:buFont typeface="Wingdings" panose="05000000000000000000" pitchFamily="2" charset="2"/>
              <a:buChar char="Ø"/>
            </a:pPr>
            <a:r>
              <a:rPr lang="fr-FR" sz="4000" dirty="0" smtClean="0">
                <a:solidFill>
                  <a:srgbClr val="3A3B39"/>
                </a:solidFill>
                <a:latin typeface="Calibri" panose="020F0502020204030204" pitchFamily="34" charset="0"/>
                <a:cs typeface="Calibri" panose="020F0502020204030204" pitchFamily="34" charset="0"/>
              </a:rPr>
              <a:t>Partager avec le groupe les principales notions associées au thème </a:t>
            </a:r>
          </a:p>
          <a:p>
            <a:pPr marL="342900" lvl="5" indent="-342900" algn="just">
              <a:buClr>
                <a:srgbClr val="CBC203"/>
              </a:buClr>
              <a:buFont typeface="Wingdings" panose="05000000000000000000" pitchFamily="2" charset="2"/>
              <a:buChar char="Ø"/>
            </a:pPr>
            <a:r>
              <a:rPr lang="fr-FR" sz="4000" dirty="0">
                <a:solidFill>
                  <a:srgbClr val="3A3B39"/>
                </a:solidFill>
                <a:latin typeface="Calibri" panose="020F0502020204030204" pitchFamily="34" charset="0"/>
                <a:cs typeface="Calibri" panose="020F0502020204030204" pitchFamily="34" charset="0"/>
              </a:rPr>
              <a:t>Faire ressortir les points de </a:t>
            </a:r>
            <a:r>
              <a:rPr lang="fr-FR" sz="4000" dirty="0" smtClean="0">
                <a:solidFill>
                  <a:srgbClr val="3A3B39"/>
                </a:solidFill>
                <a:latin typeface="Calibri" panose="020F0502020204030204" pitchFamily="34" charset="0"/>
                <a:cs typeface="Calibri" panose="020F0502020204030204" pitchFamily="34" charset="0"/>
              </a:rPr>
              <a:t>discussion/critique</a:t>
            </a:r>
          </a:p>
          <a:p>
            <a:pPr marL="342900" lvl="5" indent="-342900" algn="just">
              <a:buClr>
                <a:srgbClr val="CBC203"/>
              </a:buClr>
              <a:buFont typeface="Wingdings" panose="05000000000000000000" pitchFamily="2" charset="2"/>
              <a:buChar char="Ø"/>
            </a:pPr>
            <a:r>
              <a:rPr lang="fr-FR" sz="4000" dirty="0" smtClean="0">
                <a:solidFill>
                  <a:srgbClr val="3A3B39"/>
                </a:solidFill>
                <a:latin typeface="Calibri" panose="020F0502020204030204" pitchFamily="34" charset="0"/>
                <a:cs typeface="Calibri" panose="020F0502020204030204" pitchFamily="34" charset="0"/>
              </a:rPr>
              <a:t>Dans une durée de </a:t>
            </a:r>
            <a:r>
              <a:rPr lang="fr-FR" sz="4000" dirty="0" smtClean="0">
                <a:solidFill>
                  <a:srgbClr val="3A3B39"/>
                </a:solidFill>
                <a:latin typeface="Calibri" panose="020F0502020204030204" pitchFamily="34" charset="0"/>
                <a:cs typeface="Calibri" panose="020F0502020204030204" pitchFamily="34" charset="0"/>
              </a:rPr>
              <a:t>40 mn</a:t>
            </a:r>
            <a:r>
              <a:rPr lang="fr-FR" sz="4000" dirty="0" smtClean="0">
                <a:solidFill>
                  <a:srgbClr val="3A3B39"/>
                </a:solidFill>
                <a:latin typeface="Calibri" panose="020F0502020204030204" pitchFamily="34" charset="0"/>
                <a:cs typeface="Calibri" panose="020F0502020204030204" pitchFamily="34" charset="0"/>
              </a:rPr>
              <a:t>, suivie par une discussion collective avec la classe</a:t>
            </a:r>
          </a:p>
          <a:p>
            <a:pPr marL="342900" lvl="5" indent="-342900" algn="just">
              <a:buClr>
                <a:srgbClr val="CBC203"/>
              </a:buClr>
              <a:buFont typeface="Wingdings" panose="05000000000000000000" pitchFamily="2" charset="2"/>
              <a:buChar char="Ø"/>
            </a:pPr>
            <a:r>
              <a:rPr lang="fr-FR" sz="4000" dirty="0" smtClean="0">
                <a:solidFill>
                  <a:srgbClr val="3A3B39"/>
                </a:solidFill>
                <a:latin typeface="Calibri" panose="020F0502020204030204" pitchFamily="34" charset="0"/>
                <a:cs typeface="Calibri" panose="020F0502020204030204" pitchFamily="34" charset="0"/>
              </a:rPr>
              <a:t>Avec un support </a:t>
            </a:r>
            <a:r>
              <a:rPr lang="fr-FR" sz="4000" dirty="0" err="1" smtClean="0">
                <a:solidFill>
                  <a:srgbClr val="3A3B39"/>
                </a:solidFill>
                <a:latin typeface="Calibri" panose="020F0502020204030204" pitchFamily="34" charset="0"/>
                <a:cs typeface="Calibri" panose="020F0502020204030204" pitchFamily="34" charset="0"/>
              </a:rPr>
              <a:t>ppt</a:t>
            </a:r>
            <a:r>
              <a:rPr lang="fr-FR" sz="4000" dirty="0" smtClean="0">
                <a:solidFill>
                  <a:srgbClr val="3A3B39"/>
                </a:solidFill>
                <a:latin typeface="Calibri" panose="020F0502020204030204" pitchFamily="34" charset="0"/>
                <a:cs typeface="Calibri" panose="020F0502020204030204" pitchFamily="34" charset="0"/>
              </a:rPr>
              <a:t>, interventions de </a:t>
            </a:r>
            <a:r>
              <a:rPr lang="fr-FR" sz="4000" dirty="0" err="1" smtClean="0">
                <a:solidFill>
                  <a:srgbClr val="3A3B39"/>
                </a:solidFill>
                <a:latin typeface="Calibri" panose="020F0502020204030204" pitchFamily="34" charset="0"/>
                <a:cs typeface="Calibri" panose="020F0502020204030204" pitchFamily="34" charset="0"/>
              </a:rPr>
              <a:t>tou.tes</a:t>
            </a:r>
            <a:r>
              <a:rPr lang="fr-FR" sz="4000" dirty="0" smtClean="0">
                <a:solidFill>
                  <a:srgbClr val="3A3B39"/>
                </a:solidFill>
                <a:latin typeface="Calibri" panose="020F0502020204030204" pitchFamily="34" charset="0"/>
                <a:cs typeface="Calibri" panose="020F0502020204030204" pitchFamily="34" charset="0"/>
              </a:rPr>
              <a:t> les participant.es au groupe ou partage entre présentations et interventions pendant la discussion</a:t>
            </a:r>
            <a:endParaRPr lang="fr-FR" sz="4000" dirty="0">
              <a:solidFill>
                <a:srgbClr val="3A3B39"/>
              </a:solidFill>
              <a:latin typeface="Calibri" panose="020F0502020204030204" pitchFamily="34" charset="0"/>
              <a:cs typeface="Calibri" panose="020F0502020204030204" pitchFamily="34" charset="0"/>
            </a:endParaRPr>
          </a:p>
          <a:p>
            <a:pPr marL="342900" lvl="5" indent="-342900" algn="just">
              <a:buClr>
                <a:srgbClr val="CBC203"/>
              </a:buClr>
              <a:buFont typeface="Wingdings" panose="05000000000000000000" pitchFamily="2" charset="2"/>
              <a:buChar char="Ø"/>
            </a:pPr>
            <a:r>
              <a:rPr lang="fr-FR" sz="4000" dirty="0" smtClean="0">
                <a:solidFill>
                  <a:srgbClr val="3A3B39"/>
                </a:solidFill>
                <a:latin typeface="Calibri" panose="020F0502020204030204" pitchFamily="34" charset="0"/>
                <a:cs typeface="Calibri" panose="020F0502020204030204" pitchFamily="34" charset="0"/>
              </a:rPr>
              <a:t>Une </a:t>
            </a:r>
            <a:r>
              <a:rPr lang="fr-FR" sz="4000" dirty="0">
                <a:solidFill>
                  <a:srgbClr val="3A3B39"/>
                </a:solidFill>
                <a:latin typeface="Calibri" panose="020F0502020204030204" pitchFamily="34" charset="0"/>
                <a:cs typeface="Calibri" panose="020F0502020204030204" pitchFamily="34" charset="0"/>
              </a:rPr>
              <a:t>bibliographie des références citées (au moins 5 sources bibliographiques scientifiques)</a:t>
            </a:r>
          </a:p>
          <a:p>
            <a:pPr marL="342900" lvl="4" indent="-342900" algn="just">
              <a:buClr>
                <a:srgbClr val="CBC203"/>
              </a:buClr>
              <a:buFont typeface="Wingdings" panose="05000000000000000000" pitchFamily="2" charset="2"/>
              <a:buChar char="Ø"/>
            </a:pPr>
            <a:endParaRPr dirty="0">
              <a:solidFill>
                <a:srgbClr val="3A3B39"/>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p:cNvSpPr>
          <p:nvPr>
            <p:ph type="sldNum" sz="quarter" idx="2"/>
          </p:nvPr>
        </p:nvSpPr>
        <p:spPr>
          <a:xfrm>
            <a:off x="563994" y="635695"/>
            <a:ext cx="607908"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570" r="29570"/>
          <a:stretch>
            <a:fillRect/>
          </a:stretch>
        </p:blipFill>
        <p:spPr>
          <a:xfrm>
            <a:off x="1938338" y="-17463"/>
            <a:ext cx="9975850" cy="13733463"/>
          </a:xfrm>
          <a:solidFill>
            <a:schemeClr val="bg2"/>
          </a:solidFill>
        </p:spPr>
      </p:pic>
      <p:sp>
        <p:nvSpPr>
          <p:cNvPr id="383" name="Shape 383"/>
          <p:cNvSpPr/>
          <p:nvPr/>
        </p:nvSpPr>
        <p:spPr>
          <a:xfrm>
            <a:off x="6926204" y="2451122"/>
            <a:ext cx="9975987" cy="8813756"/>
          </a:xfrm>
          <a:prstGeom prst="rect">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384" name="Shape 384"/>
          <p:cNvSpPr/>
          <p:nvPr/>
        </p:nvSpPr>
        <p:spPr>
          <a:xfrm>
            <a:off x="7680742" y="3106846"/>
            <a:ext cx="8667622" cy="38047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85000" lnSpcReduction="10000"/>
          </a:bodyPr>
          <a:lstStyle/>
          <a:p>
            <a:pPr>
              <a:lnSpc>
                <a:spcPct val="80000"/>
              </a:lnSpc>
              <a:defRPr sz="10000">
                <a:solidFill>
                  <a:srgbClr val="3A3B39"/>
                </a:solidFill>
                <a:latin typeface="Bebas"/>
                <a:ea typeface="Bebas"/>
                <a:cs typeface="Bebas"/>
                <a:sym typeface="Bebas"/>
              </a:defRPr>
            </a:pPr>
            <a:r>
              <a:rPr lang="fr-FR" dirty="0" smtClean="0">
                <a:solidFill>
                  <a:srgbClr val="F6F5F3"/>
                </a:solidFill>
                <a:latin typeface="Barlow" panose="00000500000000000000" pitchFamily="2" charset="0"/>
              </a:rPr>
              <a:t>Qu’est-ce que la race ?</a:t>
            </a:r>
          </a:p>
          <a:p>
            <a:pPr>
              <a:lnSpc>
                <a:spcPct val="80000"/>
              </a:lnSpc>
              <a:defRPr sz="10000">
                <a:solidFill>
                  <a:srgbClr val="3A3B39"/>
                </a:solidFill>
                <a:latin typeface="Bebas"/>
                <a:ea typeface="Bebas"/>
                <a:cs typeface="Bebas"/>
                <a:sym typeface="Bebas"/>
              </a:defRPr>
            </a:pPr>
            <a:r>
              <a:rPr lang="fr-FR" dirty="0" smtClean="0">
                <a:solidFill>
                  <a:srgbClr val="CBC203"/>
                </a:solidFill>
                <a:latin typeface="Barlow" panose="00000500000000000000" pitchFamily="2" charset="0"/>
              </a:rPr>
              <a:t>généalogie et définition</a:t>
            </a:r>
            <a:endParaRPr dirty="0">
              <a:solidFill>
                <a:srgbClr val="CBC203"/>
              </a:solidFill>
              <a:latin typeface="Barlow" panose="00000500000000000000" pitchFamily="2"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150" name="Shape 150"/>
          <p:cNvSpPr/>
          <p:nvPr/>
        </p:nvSpPr>
        <p:spPr>
          <a:xfrm>
            <a:off x="2815620" y="607363"/>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Où et comment est inventée la race ? </a:t>
            </a:r>
            <a:endParaRPr dirty="0">
              <a:solidFill>
                <a:schemeClr val="tx2"/>
              </a:solidFill>
              <a:latin typeface="Barlow" panose="00000500000000000000" pitchFamily="2" charset="0"/>
            </a:endParaRPr>
          </a:p>
        </p:txBody>
      </p:sp>
      <p:sp>
        <p:nvSpPr>
          <p:cNvPr id="151" name="Shape 151"/>
          <p:cNvSpPr/>
          <p:nvPr/>
        </p:nvSpPr>
        <p:spPr>
          <a:xfrm>
            <a:off x="2240745" y="2499178"/>
            <a:ext cx="15901022"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r>
              <a:rPr lang="fr-FR" sz="3600" dirty="0">
                <a:latin typeface="Barlow" panose="00000500000000000000" pitchFamily="2" charset="0"/>
              </a:rPr>
              <a:t>La question de la </a:t>
            </a:r>
            <a:r>
              <a:rPr lang="fr-FR" sz="3600" b="1" dirty="0">
                <a:latin typeface="Barlow" panose="00000500000000000000" pitchFamily="2" charset="0"/>
              </a:rPr>
              <a:t>genèse de la race</a:t>
            </a:r>
            <a:r>
              <a:rPr lang="fr-FR" sz="3600" dirty="0">
                <a:latin typeface="Barlow" panose="00000500000000000000" pitchFamily="2" charset="0"/>
              </a:rPr>
              <a:t>, qui occupe principalement les </a:t>
            </a:r>
            <a:r>
              <a:rPr lang="fr-FR" sz="3600" dirty="0" err="1">
                <a:latin typeface="Barlow" panose="00000500000000000000" pitchFamily="2" charset="0"/>
              </a:rPr>
              <a:t>historien·ne·s</a:t>
            </a:r>
            <a:r>
              <a:rPr lang="fr-FR" sz="3600" dirty="0">
                <a:latin typeface="Barlow" panose="00000500000000000000" pitchFamily="2" charset="0"/>
              </a:rPr>
              <a:t> </a:t>
            </a:r>
            <a:r>
              <a:rPr lang="fr-FR" sz="3600" dirty="0" smtClean="0">
                <a:latin typeface="Barlow" panose="00000500000000000000" pitchFamily="2" charset="0"/>
              </a:rPr>
              <a:t>et les philosophes plutôt </a:t>
            </a:r>
            <a:r>
              <a:rPr lang="fr-FR" sz="3600" dirty="0">
                <a:latin typeface="Barlow" panose="00000500000000000000" pitchFamily="2" charset="0"/>
              </a:rPr>
              <a:t>que les sociologues, a des implications conséquentes dans la manière </a:t>
            </a:r>
            <a:r>
              <a:rPr lang="fr-FR" sz="3600" b="1" dirty="0">
                <a:latin typeface="Barlow" panose="00000500000000000000" pitchFamily="2" charset="0"/>
              </a:rPr>
              <a:t>de penser la race et le racisme aujourd’hui</a:t>
            </a:r>
          </a:p>
          <a:p>
            <a:pPr marL="457200" indent="-457200" algn="just">
              <a:buClr>
                <a:srgbClr val="CBC203"/>
              </a:buClr>
              <a:buFont typeface="Barlow" panose="00000500000000000000" pitchFamily="2" charset="0"/>
              <a:buChar char="◊"/>
            </a:pPr>
            <a:endParaRPr lang="fr-FR" sz="36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600" dirty="0" smtClean="0">
                <a:latin typeface="Barlow" panose="00000500000000000000" pitchFamily="2" charset="0"/>
              </a:rPr>
              <a:t>Des </a:t>
            </a:r>
            <a:r>
              <a:rPr lang="fr-FR" sz="3600" b="1" dirty="0" smtClean="0">
                <a:latin typeface="Barlow" panose="00000500000000000000" pitchFamily="2" charset="0"/>
              </a:rPr>
              <a:t>questions</a:t>
            </a:r>
            <a:r>
              <a:rPr lang="fr-FR" sz="3600" dirty="0" smtClean="0">
                <a:latin typeface="Barlow" panose="00000500000000000000" pitchFamily="2" charset="0"/>
              </a:rPr>
              <a:t> </a:t>
            </a:r>
            <a:r>
              <a:rPr lang="fr-FR" sz="3600" dirty="0">
                <a:latin typeface="Barlow" panose="00000500000000000000" pitchFamily="2" charset="0"/>
              </a:rPr>
              <a:t>pour résumer </a:t>
            </a:r>
            <a:r>
              <a:rPr lang="fr-FR" sz="3600" dirty="0" smtClean="0">
                <a:latin typeface="Barlow" panose="00000500000000000000" pitchFamily="2" charset="0"/>
              </a:rPr>
              <a:t>:</a:t>
            </a:r>
            <a:r>
              <a:rPr lang="fr-FR" sz="3600" dirty="0">
                <a:latin typeface="Barlow" panose="00000500000000000000" pitchFamily="2" charset="0"/>
              </a:rPr>
              <a:t> </a:t>
            </a:r>
            <a:endParaRPr lang="fr-FR" sz="3600" dirty="0" smtClean="0">
              <a:latin typeface="Barlow" panose="00000500000000000000" pitchFamily="2" charset="0"/>
            </a:endParaRPr>
          </a:p>
          <a:p>
            <a:pPr marL="457200" indent="-457200" algn="just">
              <a:buClr>
                <a:srgbClr val="CBC203"/>
              </a:buClr>
              <a:buFont typeface="Barlow" panose="00000500000000000000" pitchFamily="2" charset="0"/>
              <a:buChar char="◊"/>
            </a:pPr>
            <a:r>
              <a:rPr lang="fr-FR" sz="3600" dirty="0" smtClean="0">
                <a:latin typeface="Barlow" panose="00000500000000000000" pitchFamily="2" charset="0"/>
              </a:rPr>
              <a:t>La </a:t>
            </a:r>
            <a:r>
              <a:rPr lang="fr-FR" sz="3600" dirty="0">
                <a:latin typeface="Barlow" panose="00000500000000000000" pitchFamily="2" charset="0"/>
              </a:rPr>
              <a:t>race est-elle un concept </a:t>
            </a:r>
            <a:r>
              <a:rPr lang="fr-FR" sz="3600" dirty="0" smtClean="0">
                <a:latin typeface="Barlow" panose="00000500000000000000" pitchFamily="2" charset="0"/>
              </a:rPr>
              <a:t>forgé au cours de la colonisation et de la traite atlantique </a:t>
            </a:r>
            <a:r>
              <a:rPr lang="fr-FR" sz="3600" dirty="0" smtClean="0">
                <a:latin typeface="Barlow" panose="00000500000000000000" pitchFamily="2" charset="0"/>
              </a:rPr>
              <a:t>ou </a:t>
            </a:r>
            <a:r>
              <a:rPr lang="fr-FR" sz="3600" dirty="0">
                <a:latin typeface="Barlow" panose="00000500000000000000" pitchFamily="2" charset="0"/>
              </a:rPr>
              <a:t>peut-on en tracer une généalogie depuis le Moyen-Âge ? </a:t>
            </a:r>
            <a:endParaRPr lang="fr-FR" sz="3600" dirty="0" smtClean="0">
              <a:latin typeface="Barlow" panose="00000500000000000000" pitchFamily="2" charset="0"/>
            </a:endParaRPr>
          </a:p>
          <a:p>
            <a:pPr marL="457200" indent="-457200" algn="just">
              <a:buClr>
                <a:srgbClr val="CBC203"/>
              </a:buClr>
              <a:buFont typeface="Barlow" panose="00000500000000000000" pitchFamily="2" charset="0"/>
              <a:buChar char="◊"/>
            </a:pPr>
            <a:r>
              <a:rPr lang="fr-FR" sz="3600" dirty="0" smtClean="0">
                <a:latin typeface="Barlow" panose="00000500000000000000" pitchFamily="2" charset="0"/>
              </a:rPr>
              <a:t>Quels liens entre l’avènement du capitalisme, la pensée universaliste des lumière, l’impérialisme colonial et le racisme scientifique ?</a:t>
            </a:r>
            <a:endParaRPr lang="fr-FR" sz="36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1846240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150" name="Shape 150"/>
          <p:cNvSpPr/>
          <p:nvPr/>
        </p:nvSpPr>
        <p:spPr>
          <a:xfrm>
            <a:off x="2273773" y="433595"/>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a:solidFill>
                  <a:srgbClr val="3A3B39"/>
                </a:solidFill>
                <a:latin typeface="Bebas"/>
                <a:ea typeface="Bebas"/>
                <a:cs typeface="Bebas"/>
                <a:sym typeface="Bebas"/>
              </a:defRPr>
            </a:pPr>
            <a:r>
              <a:rPr lang="fr-FR" sz="8000" dirty="0" smtClean="0">
                <a:solidFill>
                  <a:schemeClr val="tx2"/>
                </a:solidFill>
                <a:latin typeface="Barlow" panose="00000500000000000000" pitchFamily="2" charset="0"/>
              </a:rPr>
              <a:t>Le modèle religieux</a:t>
            </a:r>
            <a:endParaRPr sz="8000" dirty="0">
              <a:solidFill>
                <a:schemeClr val="tx2"/>
              </a:solidFill>
              <a:latin typeface="Barlow" panose="00000500000000000000" pitchFamily="2" charset="0"/>
            </a:endParaRPr>
          </a:p>
        </p:txBody>
      </p:sp>
      <p:sp>
        <p:nvSpPr>
          <p:cNvPr id="151" name="Shape 151"/>
          <p:cNvSpPr/>
          <p:nvPr/>
        </p:nvSpPr>
        <p:spPr>
          <a:xfrm>
            <a:off x="1721172" y="1742756"/>
            <a:ext cx="17271678" cy="1164939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r>
              <a:rPr lang="fr-FR" sz="3600" dirty="0">
                <a:solidFill>
                  <a:srgbClr val="3A3B39"/>
                </a:solidFill>
                <a:latin typeface="Calibri" panose="020F0502020204030204" pitchFamily="34" charset="0"/>
                <a:cs typeface="Calibri" panose="020F0502020204030204" pitchFamily="34" charset="0"/>
              </a:rPr>
              <a:t>L’histoire médiévale européenne est marquée par les massacres, la ségrégation, l’Inquisition, l’expulsion et la conversion des juifs et juives et des </a:t>
            </a:r>
            <a:r>
              <a:rPr lang="fr-FR" sz="3600" dirty="0" err="1">
                <a:solidFill>
                  <a:srgbClr val="3A3B39"/>
                </a:solidFill>
                <a:latin typeface="Calibri" panose="020F0502020204030204" pitchFamily="34" charset="0"/>
                <a:cs typeface="Calibri" panose="020F0502020204030204" pitchFamily="34" charset="0"/>
              </a:rPr>
              <a:t>musulman·e·s</a:t>
            </a:r>
            <a:endParaRPr lang="fr-FR" sz="3600" dirty="0">
              <a:solidFill>
                <a:srgbClr val="3A3B39"/>
              </a:solidFill>
              <a:latin typeface="Calibri" panose="020F0502020204030204" pitchFamily="34" charset="0"/>
              <a:cs typeface="Calibri" panose="020F0502020204030204" pitchFamily="34" charset="0"/>
            </a:endParaRPr>
          </a:p>
          <a:p>
            <a:pPr marL="457200" indent="-457200" algn="just">
              <a:buClr>
                <a:srgbClr val="CBC203"/>
              </a:buClr>
              <a:buFont typeface="Barlow" panose="00000500000000000000" pitchFamily="2" charset="0"/>
              <a:buChar char="◊"/>
            </a:pPr>
            <a:endParaRPr lang="fr-FR" sz="3600" dirty="0">
              <a:solidFill>
                <a:srgbClr val="3A3B39"/>
              </a:solidFill>
              <a:latin typeface="Calibri" panose="020F0502020204030204" pitchFamily="34" charset="0"/>
              <a:cs typeface="Calibri" panose="020F0502020204030204" pitchFamily="34" charset="0"/>
            </a:endParaRPr>
          </a:p>
          <a:p>
            <a:pPr marL="457200" indent="-457200" algn="just">
              <a:buClr>
                <a:srgbClr val="CBC203"/>
              </a:buClr>
              <a:buFont typeface="Barlow" panose="00000500000000000000" pitchFamily="2" charset="0"/>
              <a:buChar char="◊"/>
            </a:pPr>
            <a:r>
              <a:rPr lang="fr-FR" sz="3600" dirty="0">
                <a:solidFill>
                  <a:srgbClr val="3A3B39"/>
                </a:solidFill>
                <a:latin typeface="Calibri" panose="020F0502020204030204" pitchFamily="34" charset="0"/>
                <a:cs typeface="Calibri" panose="020F0502020204030204" pitchFamily="34" charset="0"/>
              </a:rPr>
              <a:t>En 1215, le IVème concile de Latran prévoit, afin d’empêcher l’union sexuelle des </a:t>
            </a:r>
            <a:r>
              <a:rPr lang="fr-FR" sz="3600" dirty="0" err="1">
                <a:solidFill>
                  <a:srgbClr val="3A3B39"/>
                </a:solidFill>
                <a:latin typeface="Calibri" panose="020F0502020204030204" pitchFamily="34" charset="0"/>
                <a:cs typeface="Calibri" panose="020F0502020204030204" pitchFamily="34" charset="0"/>
              </a:rPr>
              <a:t>chrétien·e·s</a:t>
            </a:r>
            <a:r>
              <a:rPr lang="fr-FR" sz="3600" dirty="0">
                <a:solidFill>
                  <a:srgbClr val="3A3B39"/>
                </a:solidFill>
                <a:latin typeface="Calibri" panose="020F0502020204030204" pitchFamily="34" charset="0"/>
                <a:cs typeface="Calibri" panose="020F0502020204030204" pitchFamily="34" charset="0"/>
              </a:rPr>
              <a:t> avec des juifs/juives ou </a:t>
            </a:r>
            <a:r>
              <a:rPr lang="fr-FR" sz="3600" dirty="0" err="1">
                <a:solidFill>
                  <a:srgbClr val="3A3B39"/>
                </a:solidFill>
                <a:latin typeface="Calibri" panose="020F0502020204030204" pitchFamily="34" charset="0"/>
                <a:cs typeface="Calibri" panose="020F0502020204030204" pitchFamily="34" charset="0"/>
              </a:rPr>
              <a:t>musulman·e·s</a:t>
            </a:r>
            <a:r>
              <a:rPr lang="fr-FR" sz="3600" dirty="0">
                <a:solidFill>
                  <a:srgbClr val="3A3B39"/>
                </a:solidFill>
                <a:latin typeface="Calibri" panose="020F0502020204030204" pitchFamily="34" charset="0"/>
                <a:cs typeface="Calibri" panose="020F0502020204030204" pitchFamily="34" charset="0"/>
              </a:rPr>
              <a:t>, que ces </a:t>
            </a:r>
            <a:r>
              <a:rPr lang="fr-FR" sz="3600" dirty="0" err="1">
                <a:solidFill>
                  <a:srgbClr val="3A3B39"/>
                </a:solidFill>
                <a:latin typeface="Calibri" panose="020F0502020204030204" pitchFamily="34" charset="0"/>
                <a:cs typeface="Calibri" panose="020F0502020204030204" pitchFamily="34" charset="0"/>
              </a:rPr>
              <a:t>dernièr·e·s</a:t>
            </a:r>
            <a:r>
              <a:rPr lang="fr-FR" sz="3600" dirty="0">
                <a:solidFill>
                  <a:srgbClr val="3A3B39"/>
                </a:solidFill>
                <a:latin typeface="Calibri" panose="020F0502020204030204" pitchFamily="34" charset="0"/>
                <a:cs typeface="Calibri" panose="020F0502020204030204" pitchFamily="34" charset="0"/>
              </a:rPr>
              <a:t> portent une marque distinctive</a:t>
            </a:r>
          </a:p>
          <a:p>
            <a:pPr algn="just">
              <a:buClr>
                <a:srgbClr val="CBC203"/>
              </a:buClr>
            </a:pPr>
            <a:endParaRPr lang="fr-FR" sz="3600" dirty="0">
              <a:solidFill>
                <a:srgbClr val="3A3B39"/>
              </a:solidFill>
              <a:latin typeface="Calibri" panose="020F0502020204030204" pitchFamily="34" charset="0"/>
              <a:cs typeface="Calibri" panose="020F0502020204030204" pitchFamily="34" charset="0"/>
            </a:endParaRPr>
          </a:p>
          <a:p>
            <a:pPr marL="457200" indent="-457200" algn="just">
              <a:buClr>
                <a:srgbClr val="CBC203"/>
              </a:buClr>
              <a:buFont typeface="Barlow" panose="00000500000000000000" pitchFamily="2" charset="0"/>
              <a:buChar char="◊"/>
            </a:pPr>
            <a:r>
              <a:rPr lang="fr-FR" sz="3600" dirty="0">
                <a:solidFill>
                  <a:srgbClr val="3A3B39"/>
                </a:solidFill>
                <a:latin typeface="Calibri" panose="020F0502020204030204" pitchFamily="34" charset="0"/>
                <a:cs typeface="Calibri" panose="020F0502020204030204" pitchFamily="34" charset="0"/>
              </a:rPr>
              <a:t>1449, gouvernement de Tolède adopte le </a:t>
            </a:r>
            <a:r>
              <a:rPr lang="fr-FR" sz="3600" b="1" dirty="0">
                <a:solidFill>
                  <a:srgbClr val="3A3B39"/>
                </a:solidFill>
                <a:latin typeface="Calibri" panose="020F0502020204030204" pitchFamily="34" charset="0"/>
                <a:cs typeface="Calibri" panose="020F0502020204030204" pitchFamily="34" charset="0"/>
              </a:rPr>
              <a:t>premier statut de la </a:t>
            </a:r>
            <a:r>
              <a:rPr lang="fr-FR" sz="3600" b="1" i="1" dirty="0" err="1">
                <a:solidFill>
                  <a:srgbClr val="3A3B39"/>
                </a:solidFill>
                <a:latin typeface="Calibri" panose="020F0502020204030204" pitchFamily="34" charset="0"/>
                <a:cs typeface="Calibri" panose="020F0502020204030204" pitchFamily="34" charset="0"/>
              </a:rPr>
              <a:t>limpieza</a:t>
            </a:r>
            <a:r>
              <a:rPr lang="fr-FR" sz="3600" b="1" i="1" dirty="0">
                <a:solidFill>
                  <a:srgbClr val="3A3B39"/>
                </a:solidFill>
                <a:latin typeface="Calibri" panose="020F0502020204030204" pitchFamily="34" charset="0"/>
                <a:cs typeface="Calibri" panose="020F0502020204030204" pitchFamily="34" charset="0"/>
              </a:rPr>
              <a:t> de </a:t>
            </a:r>
            <a:r>
              <a:rPr lang="fr-FR" sz="3600" b="1" i="1" dirty="0" err="1">
                <a:solidFill>
                  <a:srgbClr val="3A3B39"/>
                </a:solidFill>
                <a:latin typeface="Calibri" panose="020F0502020204030204" pitchFamily="34" charset="0"/>
                <a:cs typeface="Calibri" panose="020F0502020204030204" pitchFamily="34" charset="0"/>
              </a:rPr>
              <a:t>sangre</a:t>
            </a:r>
            <a:r>
              <a:rPr lang="fr-FR" sz="3600" b="1" i="1" dirty="0">
                <a:solidFill>
                  <a:srgbClr val="3A3B39"/>
                </a:solidFill>
                <a:latin typeface="Calibri" panose="020F0502020204030204" pitchFamily="34" charset="0"/>
                <a:cs typeface="Calibri" panose="020F0502020204030204" pitchFamily="34" charset="0"/>
              </a:rPr>
              <a:t> </a:t>
            </a:r>
            <a:r>
              <a:rPr lang="fr-FR" sz="3600" dirty="0">
                <a:solidFill>
                  <a:srgbClr val="3A3B39"/>
                </a:solidFill>
                <a:latin typeface="Calibri" panose="020F0502020204030204" pitchFamily="34" charset="0"/>
                <a:cs typeface="Calibri" panose="020F0502020204030204" pitchFamily="34" charset="0"/>
              </a:rPr>
              <a:t>(« pureté du sang ») : interdiction aux </a:t>
            </a:r>
            <a:r>
              <a:rPr lang="fr-FR" sz="3600" dirty="0" err="1">
                <a:solidFill>
                  <a:srgbClr val="3A3B39"/>
                </a:solidFill>
                <a:latin typeface="Calibri" panose="020F0502020204030204" pitchFamily="34" charset="0"/>
                <a:cs typeface="Calibri" panose="020F0502020204030204" pitchFamily="34" charset="0"/>
              </a:rPr>
              <a:t>converti·e·s</a:t>
            </a:r>
            <a:r>
              <a:rPr lang="fr-FR" sz="3600" dirty="0">
                <a:solidFill>
                  <a:srgbClr val="3A3B39"/>
                </a:solidFill>
                <a:latin typeface="Calibri" panose="020F0502020204030204" pitchFamily="34" charset="0"/>
                <a:cs typeface="Calibri" panose="020F0502020204030204" pitchFamily="34" charset="0"/>
              </a:rPr>
              <a:t> juifs et juives et à tous les </a:t>
            </a:r>
            <a:r>
              <a:rPr lang="fr-FR" sz="3600" dirty="0" err="1">
                <a:solidFill>
                  <a:srgbClr val="3A3B39"/>
                </a:solidFill>
                <a:latin typeface="Calibri" panose="020F0502020204030204" pitchFamily="34" charset="0"/>
                <a:cs typeface="Calibri" panose="020F0502020204030204" pitchFamily="34" charset="0"/>
              </a:rPr>
              <a:t>descendant·e·s</a:t>
            </a:r>
            <a:r>
              <a:rPr lang="fr-FR" sz="3600" dirty="0">
                <a:solidFill>
                  <a:srgbClr val="3A3B39"/>
                </a:solidFill>
                <a:latin typeface="Calibri" panose="020F0502020204030204" pitchFamily="34" charset="0"/>
                <a:cs typeface="Calibri" panose="020F0502020204030204" pitchFamily="34" charset="0"/>
              </a:rPr>
              <a:t> de la « lignée perverse des juifs » de prétendre à des fonctions publiques ou ecclésiastiques, ainsi que de témoigner, devant une cour de justice, contre des </a:t>
            </a:r>
            <a:r>
              <a:rPr lang="fr-FR" sz="3600" dirty="0" err="1">
                <a:solidFill>
                  <a:srgbClr val="3A3B39"/>
                </a:solidFill>
                <a:latin typeface="Calibri" panose="020F0502020204030204" pitchFamily="34" charset="0"/>
                <a:cs typeface="Calibri" panose="020F0502020204030204" pitchFamily="34" charset="0"/>
              </a:rPr>
              <a:t>chrétien·ne·s</a:t>
            </a:r>
            <a:r>
              <a:rPr lang="fr-FR" sz="3600" dirty="0">
                <a:solidFill>
                  <a:srgbClr val="3A3B39"/>
                </a:solidFill>
                <a:latin typeface="Calibri" panose="020F0502020204030204" pitchFamily="34" charset="0"/>
                <a:cs typeface="Calibri" panose="020F0502020204030204" pitchFamily="34" charset="0"/>
              </a:rPr>
              <a:t> non </a:t>
            </a:r>
            <a:r>
              <a:rPr lang="fr-FR" sz="3600" dirty="0" err="1">
                <a:solidFill>
                  <a:srgbClr val="3A3B39"/>
                </a:solidFill>
                <a:latin typeface="Calibri" panose="020F0502020204030204" pitchFamily="34" charset="0"/>
                <a:cs typeface="Calibri" panose="020F0502020204030204" pitchFamily="34" charset="0"/>
              </a:rPr>
              <a:t>converti·e·s</a:t>
            </a:r>
            <a:r>
              <a:rPr lang="fr-FR" sz="3600" dirty="0">
                <a:solidFill>
                  <a:srgbClr val="3A3B39"/>
                </a:solidFill>
                <a:latin typeface="Calibri" panose="020F0502020204030204" pitchFamily="34" charset="0"/>
                <a:cs typeface="Calibri" panose="020F0502020204030204" pitchFamily="34" charset="0"/>
              </a:rPr>
              <a:t>. </a:t>
            </a:r>
          </a:p>
          <a:p>
            <a:pPr marL="457200" indent="-457200" algn="just">
              <a:buClr>
                <a:srgbClr val="CBC203"/>
              </a:buClr>
              <a:buFont typeface="Barlow" panose="00000500000000000000" pitchFamily="2" charset="0"/>
              <a:buChar char="◊"/>
            </a:pPr>
            <a:endParaRPr lang="fr-FR" sz="3600" dirty="0">
              <a:solidFill>
                <a:srgbClr val="3A3B39"/>
              </a:solidFill>
              <a:latin typeface="Calibri" panose="020F0502020204030204" pitchFamily="34" charset="0"/>
              <a:cs typeface="Calibri" panose="020F0502020204030204" pitchFamily="34" charset="0"/>
            </a:endParaRPr>
          </a:p>
          <a:p>
            <a:pPr marL="457200" indent="-457200" algn="just">
              <a:buClr>
                <a:srgbClr val="CBC203"/>
              </a:buClr>
              <a:buFont typeface="Barlow" panose="00000500000000000000" pitchFamily="2" charset="0"/>
              <a:buChar char="◊"/>
            </a:pPr>
            <a:r>
              <a:rPr lang="fr-FR" sz="3600" dirty="0" smtClean="0">
                <a:solidFill>
                  <a:srgbClr val="3A3B39"/>
                </a:solidFill>
                <a:latin typeface="Calibri" panose="020F0502020204030204" pitchFamily="34" charset="0"/>
                <a:cs typeface="Calibri" panose="020F0502020204030204" pitchFamily="34" charset="0"/>
              </a:rPr>
              <a:t>Expulsions ou obligations </a:t>
            </a:r>
            <a:r>
              <a:rPr lang="fr-FR" sz="3600" dirty="0">
                <a:solidFill>
                  <a:srgbClr val="3A3B39"/>
                </a:solidFill>
                <a:latin typeface="Calibri" panose="020F0502020204030204" pitchFamily="34" charset="0"/>
                <a:cs typeface="Calibri" panose="020F0502020204030204" pitchFamily="34" charset="0"/>
              </a:rPr>
              <a:t>de conversion pour les juifs/juives et les </a:t>
            </a:r>
            <a:r>
              <a:rPr lang="fr-FR" sz="3600" dirty="0" err="1">
                <a:solidFill>
                  <a:srgbClr val="3A3B39"/>
                </a:solidFill>
                <a:latin typeface="Calibri" panose="020F0502020204030204" pitchFamily="34" charset="0"/>
                <a:cs typeface="Calibri" panose="020F0502020204030204" pitchFamily="34" charset="0"/>
              </a:rPr>
              <a:t>musulman·es</a:t>
            </a:r>
            <a:r>
              <a:rPr lang="fr-FR" sz="3600" dirty="0">
                <a:solidFill>
                  <a:srgbClr val="3A3B39"/>
                </a:solidFill>
                <a:latin typeface="Calibri" panose="020F0502020204030204" pitchFamily="34" charset="0"/>
                <a:cs typeface="Calibri" panose="020F0502020204030204" pitchFamily="34" charset="0"/>
              </a:rPr>
              <a:t> (</a:t>
            </a:r>
            <a:r>
              <a:rPr lang="fr-FR" sz="3600" dirty="0" smtClean="0">
                <a:solidFill>
                  <a:srgbClr val="3A3B39"/>
                </a:solidFill>
                <a:latin typeface="Calibri" panose="020F0502020204030204" pitchFamily="34" charset="0"/>
                <a:cs typeface="Calibri" panose="020F0502020204030204" pitchFamily="34" charset="0"/>
              </a:rPr>
              <a:t>1492-1502</a:t>
            </a:r>
            <a:r>
              <a:rPr lang="fr-FR" sz="3600" dirty="0">
                <a:solidFill>
                  <a:srgbClr val="3A3B39"/>
                </a:solidFill>
                <a:latin typeface="Calibri" panose="020F0502020204030204" pitchFamily="34" charset="0"/>
                <a:cs typeface="Calibri" panose="020F0502020204030204" pitchFamily="34" charset="0"/>
              </a:rPr>
              <a:t>)</a:t>
            </a:r>
          </a:p>
          <a:p>
            <a:pPr marL="457200" indent="-457200" algn="just">
              <a:buClr>
                <a:srgbClr val="CBC203"/>
              </a:buClr>
              <a:buFont typeface="Barlow" panose="00000500000000000000" pitchFamily="2" charset="0"/>
              <a:buChar char="◊"/>
            </a:pPr>
            <a:endParaRPr lang="fr-FR" sz="3600" dirty="0">
              <a:solidFill>
                <a:srgbClr val="3A3B39"/>
              </a:solidFill>
              <a:latin typeface="Calibri" panose="020F0502020204030204" pitchFamily="34" charset="0"/>
              <a:cs typeface="Calibri" panose="020F0502020204030204" pitchFamily="34" charset="0"/>
            </a:endParaRPr>
          </a:p>
          <a:p>
            <a:pPr marL="457200" indent="-457200" algn="just">
              <a:buClr>
                <a:srgbClr val="CBC203"/>
              </a:buClr>
              <a:buFont typeface="Barlow" panose="00000500000000000000" pitchFamily="2" charset="0"/>
              <a:buChar char="◊"/>
            </a:pPr>
            <a:r>
              <a:rPr lang="fr-FR" sz="3600" dirty="0">
                <a:solidFill>
                  <a:srgbClr val="3A3B39"/>
                </a:solidFill>
                <a:latin typeface="Calibri" panose="020F0502020204030204" pitchFamily="34" charset="0"/>
                <a:cs typeface="Calibri" panose="020F0502020204030204" pitchFamily="34" charset="0"/>
              </a:rPr>
              <a:t>Mais « le sang des juifs et des musulmans était considéré inférieur au sang des chrétiens ; la possession d’une quelconque quantité de ce sang rendait une personne suspecte d’hérésie et de corruption morale » (D. Nirenberg, 2007</a:t>
            </a:r>
            <a:r>
              <a:rPr lang="fr-FR" sz="3600" dirty="0" smtClean="0">
                <a:solidFill>
                  <a:srgbClr val="3A3B39"/>
                </a:solidFill>
                <a:latin typeface="Calibri" panose="020F0502020204030204" pitchFamily="34" charset="0"/>
                <a:cs typeface="Calibri" panose="020F0502020204030204" pitchFamily="34" charset="0"/>
              </a:rPr>
              <a:t>) : une transmission héréditaire de l’impureté indépendante de la conversion (Juifs marranes)</a:t>
            </a:r>
            <a:endParaRPr lang="fr-FR" sz="3600" dirty="0">
              <a:solidFill>
                <a:srgbClr val="3A3B39"/>
              </a:solidFill>
              <a:latin typeface="Calibri" panose="020F0502020204030204" pitchFamily="34" charset="0"/>
              <a:cs typeface="Calibri" panose="020F0502020204030204" pitchFamily="34"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1794162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xfrm>
            <a:off x="431270" y="607363"/>
            <a:ext cx="873356" cy="46166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150" name="Shape 150"/>
          <p:cNvSpPr/>
          <p:nvPr/>
        </p:nvSpPr>
        <p:spPr>
          <a:xfrm>
            <a:off x="2039029" y="838195"/>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La matrice coloniale de la race</a:t>
            </a:r>
            <a:endParaRPr dirty="0">
              <a:solidFill>
                <a:schemeClr val="tx2"/>
              </a:solidFill>
              <a:latin typeface="Barlow" panose="00000500000000000000" pitchFamily="2" charset="0"/>
            </a:endParaRPr>
          </a:p>
        </p:txBody>
      </p:sp>
      <p:sp>
        <p:nvSpPr>
          <p:cNvPr id="151" name="Shape 151"/>
          <p:cNvSpPr/>
          <p:nvPr/>
        </p:nvSpPr>
        <p:spPr>
          <a:xfrm>
            <a:off x="1677522" y="3796146"/>
            <a:ext cx="20501993"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r>
              <a:rPr lang="fr-FR" sz="4000" dirty="0" smtClean="0">
                <a:solidFill>
                  <a:srgbClr val="3A3B39"/>
                </a:solidFill>
              </a:rPr>
              <a:t>Avec l’essor de la </a:t>
            </a:r>
            <a:r>
              <a:rPr lang="fr-FR" sz="4000" b="1" dirty="0">
                <a:solidFill>
                  <a:srgbClr val="3A3B39"/>
                </a:solidFill>
              </a:rPr>
              <a:t>traite </a:t>
            </a:r>
            <a:r>
              <a:rPr lang="fr-FR" sz="4000" b="1" dirty="0" smtClean="0">
                <a:solidFill>
                  <a:srgbClr val="3A3B39"/>
                </a:solidFill>
              </a:rPr>
              <a:t>transatlantique</a:t>
            </a:r>
            <a:r>
              <a:rPr lang="fr-FR" sz="4000" dirty="0" smtClean="0">
                <a:solidFill>
                  <a:srgbClr val="3A3B39"/>
                </a:solidFill>
              </a:rPr>
              <a:t>, </a:t>
            </a:r>
            <a:r>
              <a:rPr lang="fr-FR" sz="4000" dirty="0">
                <a:solidFill>
                  <a:srgbClr val="3A3B39"/>
                </a:solidFill>
              </a:rPr>
              <a:t>les écrits des philosophes, naturalistes et biologistes se multiplient au sujet de la diversité humaine et des différentes « races » d’humains. </a:t>
            </a:r>
          </a:p>
          <a:p>
            <a:pPr marL="457200" indent="-457200" algn="just">
              <a:buClr>
                <a:srgbClr val="CBC203"/>
              </a:buClr>
              <a:buFont typeface="Barlow" panose="00000500000000000000" pitchFamily="2" charset="0"/>
              <a:buChar char="◊"/>
            </a:pPr>
            <a:endParaRPr lang="fr-FR" sz="4000" dirty="0">
              <a:solidFill>
                <a:srgbClr val="3A3B39"/>
              </a:solidFill>
            </a:endParaRPr>
          </a:p>
          <a:p>
            <a:pPr marL="457200" indent="-457200" algn="just">
              <a:buClr>
                <a:srgbClr val="CBC203"/>
              </a:buClr>
              <a:buFont typeface="Barlow" panose="00000500000000000000" pitchFamily="2" charset="0"/>
              <a:buChar char="◊"/>
            </a:pPr>
            <a:r>
              <a:rPr lang="fr-FR" sz="4000" dirty="0">
                <a:solidFill>
                  <a:srgbClr val="3A3B39"/>
                </a:solidFill>
              </a:rPr>
              <a:t>François Bernier publie « Une nouvelle division de la Terre » en 1684. Ce texte est souvent présenté comme le </a:t>
            </a:r>
            <a:r>
              <a:rPr lang="fr-FR" sz="4000" b="1" dirty="0">
                <a:solidFill>
                  <a:srgbClr val="3A3B39"/>
                </a:solidFill>
              </a:rPr>
              <a:t>premier</a:t>
            </a:r>
            <a:r>
              <a:rPr lang="fr-FR" sz="4000" dirty="0">
                <a:solidFill>
                  <a:srgbClr val="3A3B39"/>
                </a:solidFill>
              </a:rPr>
              <a:t> dans lequel le mot « race » est utilisé dans son sens moderne</a:t>
            </a:r>
          </a:p>
          <a:p>
            <a:pPr marL="457200" indent="-457200" algn="just">
              <a:buClr>
                <a:srgbClr val="CBC203"/>
              </a:buClr>
              <a:buFont typeface="Barlow" panose="00000500000000000000" pitchFamily="2" charset="0"/>
              <a:buChar char="◊"/>
            </a:pPr>
            <a:endParaRPr lang="fr-FR" sz="4000" dirty="0">
              <a:solidFill>
                <a:srgbClr val="3A3B39"/>
              </a:solidFill>
            </a:endParaRPr>
          </a:p>
          <a:p>
            <a:pPr marL="1260475" indent="-457200" algn="just">
              <a:buClr>
                <a:srgbClr val="CBC203"/>
              </a:buClr>
              <a:buFont typeface="Wingdings" panose="05000000000000000000" pitchFamily="2" charset="2"/>
              <a:buChar char="Ø"/>
            </a:pPr>
            <a:r>
              <a:rPr lang="fr-FR" sz="4000" dirty="0">
                <a:solidFill>
                  <a:srgbClr val="3A3B39"/>
                </a:solidFill>
              </a:rPr>
              <a:t>En 1685, publication du Code Noir dans les colonies françaises d’Amérique</a:t>
            </a:r>
          </a:p>
          <a:p>
            <a:pPr marL="457200" indent="-457200" algn="just">
              <a:buClr>
                <a:srgbClr val="CBC203"/>
              </a:buClr>
              <a:buFont typeface="Barlow" panose="00000500000000000000" pitchFamily="2" charset="0"/>
              <a:buChar char="◊"/>
            </a:pPr>
            <a:endParaRPr lang="fr-FR" sz="4000" dirty="0">
              <a:solidFill>
                <a:srgbClr val="3A3B39"/>
              </a:solidFill>
            </a:endParaRPr>
          </a:p>
          <a:p>
            <a:pPr marL="457200" indent="-457200" algn="just">
              <a:buClr>
                <a:srgbClr val="CBC203"/>
              </a:buClr>
              <a:buFont typeface="Barlow" panose="00000500000000000000" pitchFamily="2" charset="0"/>
              <a:buChar char="◊"/>
            </a:pPr>
            <a:r>
              <a:rPr lang="fr-FR" sz="4000" dirty="0">
                <a:solidFill>
                  <a:srgbClr val="3A3B39"/>
                </a:solidFill>
              </a:rPr>
              <a:t>La conquête américaine exerce des effets de retour sur la production du savoir en Europe</a:t>
            </a:r>
          </a:p>
          <a:p>
            <a:pPr marL="457200" indent="-457200" algn="just">
              <a:buClr>
                <a:srgbClr val="CBC203"/>
              </a:buClr>
              <a:buFont typeface="Barlow" panose="00000500000000000000" pitchFamily="2" charset="0"/>
              <a:buChar char="◊"/>
            </a:pPr>
            <a:endParaRPr lang="fr-FR" sz="4000" dirty="0">
              <a:solidFill>
                <a:srgbClr val="3A3B39"/>
              </a:solidFill>
            </a:endParaRPr>
          </a:p>
          <a:p>
            <a:pPr marL="457200" indent="-457200" algn="just">
              <a:buClr>
                <a:srgbClr val="CBC203"/>
              </a:buClr>
              <a:buFont typeface="Barlow" panose="00000500000000000000" pitchFamily="2" charset="0"/>
              <a:buChar char="◊"/>
            </a:pPr>
            <a:r>
              <a:rPr lang="fr-FR" sz="4000" dirty="0">
                <a:solidFill>
                  <a:srgbClr val="3A3B39"/>
                </a:solidFill>
              </a:rPr>
              <a:t>De nouvelles espèces = nécessité de nouvelles classifications</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Tree>
    <p:extLst>
      <p:ext uri="{BB962C8B-B14F-4D97-AF65-F5344CB8AC3E}">
        <p14:creationId xmlns:p14="http://schemas.microsoft.com/office/powerpoint/2010/main" val="382625954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rives.revues.org/docannexe/image/552/im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136" y="4409728"/>
            <a:ext cx="15303500" cy="878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p>
            <a:pPr>
              <a:defRPr/>
            </a:pPr>
            <a:r>
              <a:rPr lang="fr-FR" sz="7200" dirty="0"/>
              <a:t>Ligne de couleur dans les sociétés esclavagistes (caraïbes)</a:t>
            </a:r>
          </a:p>
        </p:txBody>
      </p:sp>
    </p:spTree>
    <p:extLst>
      <p:ext uri="{BB962C8B-B14F-4D97-AF65-F5344CB8AC3E}">
        <p14:creationId xmlns:p14="http://schemas.microsoft.com/office/powerpoint/2010/main" val="66772415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1136</TotalTime>
  <Words>1991</Words>
  <Application>Microsoft Office PowerPoint</Application>
  <PresentationFormat>Personnalisé</PresentationFormat>
  <Paragraphs>179</Paragraphs>
  <Slides>24</Slides>
  <Notes>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24</vt:i4>
      </vt:variant>
    </vt:vector>
  </HeadingPairs>
  <TitlesOfParts>
    <vt:vector size="35" baseType="lpstr">
      <vt:lpstr>Arial</vt:lpstr>
      <vt:lpstr>Avenir Book</vt:lpstr>
      <vt:lpstr>Barlow</vt:lpstr>
      <vt:lpstr>Bebas</vt:lpstr>
      <vt:lpstr>Calibri</vt:lpstr>
      <vt:lpstr>Calibri Light</vt:lpstr>
      <vt:lpstr>Helvetica Light</vt:lpstr>
      <vt:lpstr>Helvetica Neue</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Ligne de couleur dans les sociétés esclavagistes (caraïbes)</vt:lpstr>
      <vt:lpstr>Présentation PowerPoint</vt:lpstr>
      <vt:lpstr>Présentation PowerPoint</vt:lpstr>
      <vt:lpstr>Histoire et évolution du concept de Race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 la race au racisme et inversement</vt:lpstr>
      <vt:lpstr>Présentation PowerPoint</vt:lpstr>
      <vt:lpstr>Nombres d’années d’étude et couleur de peau en Amérique Latine</vt:lpstr>
      <vt:lpstr>Peut-on faire référence à la race aujourd’hui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Solène Brun</dc:creator>
  <cp:lastModifiedBy>reviewer</cp:lastModifiedBy>
  <cp:revision>84</cp:revision>
  <dcterms:modified xsi:type="dcterms:W3CDTF">2025-01-29T22:25:12Z</dcterms:modified>
</cp:coreProperties>
</file>