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3.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theme/themeOverride7.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8"/>
  </p:notesMasterIdLst>
  <p:handoutMasterIdLst>
    <p:handoutMasterId r:id="rId39"/>
  </p:handoutMasterIdLst>
  <p:sldIdLst>
    <p:sldId id="448" r:id="rId2"/>
    <p:sldId id="449" r:id="rId3"/>
    <p:sldId id="450" r:id="rId4"/>
    <p:sldId id="471" r:id="rId5"/>
    <p:sldId id="353" r:id="rId6"/>
    <p:sldId id="397" r:id="rId7"/>
    <p:sldId id="462" r:id="rId8"/>
    <p:sldId id="439" r:id="rId9"/>
    <p:sldId id="409" r:id="rId10"/>
    <p:sldId id="478" r:id="rId11"/>
    <p:sldId id="376" r:id="rId12"/>
    <p:sldId id="430" r:id="rId13"/>
    <p:sldId id="472" r:id="rId14"/>
    <p:sldId id="463" r:id="rId15"/>
    <p:sldId id="467" r:id="rId16"/>
    <p:sldId id="468" r:id="rId17"/>
    <p:sldId id="469" r:id="rId18"/>
    <p:sldId id="325" r:id="rId19"/>
    <p:sldId id="308" r:id="rId20"/>
    <p:sldId id="431" r:id="rId21"/>
    <p:sldId id="402" r:id="rId22"/>
    <p:sldId id="445" r:id="rId23"/>
    <p:sldId id="309" r:id="rId24"/>
    <p:sldId id="392" r:id="rId25"/>
    <p:sldId id="414" r:id="rId26"/>
    <p:sldId id="432" r:id="rId27"/>
    <p:sldId id="473" r:id="rId28"/>
    <p:sldId id="474" r:id="rId29"/>
    <p:sldId id="470" r:id="rId30"/>
    <p:sldId id="475" r:id="rId31"/>
    <p:sldId id="476" r:id="rId32"/>
    <p:sldId id="477" r:id="rId33"/>
    <p:sldId id="435" r:id="rId34"/>
    <p:sldId id="440" r:id="rId35"/>
    <p:sldId id="441" r:id="rId36"/>
    <p:sldId id="442" r:id="rId37"/>
  </p:sldIdLst>
  <p:sldSz cx="9144000" cy="6858000" type="screen4x3"/>
  <p:notesSz cx="8175625" cy="1187926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741">
          <p15:clr>
            <a:srgbClr val="A4A3A4"/>
          </p15:clr>
        </p15:guide>
        <p15:guide id="2" pos="257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41" autoAdjust="0"/>
    <p:restoredTop sz="94610" autoAdjust="0"/>
  </p:normalViewPr>
  <p:slideViewPr>
    <p:cSldViewPr>
      <p:cViewPr varScale="1">
        <p:scale>
          <a:sx n="65" d="100"/>
          <a:sy n="65" d="100"/>
        </p:scale>
        <p:origin x="103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664" y="-90"/>
      </p:cViewPr>
      <p:guideLst>
        <p:guide orient="horz" pos="3741"/>
        <p:guide pos="257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euille_de_calcul_Microsoft_Excel.xlsx"/></Relationships>
</file>

<file path=ppt/charts/_rels/chart10.xml.rels><?xml version="1.0" encoding="UTF-8" standalone="yes"?>
<Relationships xmlns="http://schemas.openxmlformats.org/package/2006/relationships"><Relationship Id="rId3" Type="http://schemas.openxmlformats.org/officeDocument/2006/relationships/oleObject" Target="file:///D:\Enqu&#234;te%20TeO%202\Exploitation\Discrimination\tri_discrimination.xlsx"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2" Type="http://schemas.openxmlformats.org/officeDocument/2006/relationships/oleObject" Target="file:///D:\Observatoire%20discriminations\&#233;tude%20faisabilit&#233;\exploitation\rapport\pr&#233;sentation_16112016.xlsx" TargetMode="External"/><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euille_de_calcul_Microsoft_Excel1.xlsx"/></Relationships>
</file>

<file path=ppt/charts/_rels/chart3.xml.rels><?xml version="1.0" encoding="UTF-8" standalone="yes"?>
<Relationships xmlns="http://schemas.openxmlformats.org/package/2006/relationships"><Relationship Id="rId2" Type="http://schemas.openxmlformats.org/officeDocument/2006/relationships/oleObject" Target="file:///J:\D_Mob01716_31-10-16\Enqu&#234;te%20TeO\Exploitation\pr&#233;sentations\regressions_chomage.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Discrimination\MiMen\final%20conf\poster\eurobarometer.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Classeur1"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J:\r&#233;cup%20ined\Discri_orig_cuny.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oleObject" Target="file:///D:\Enqu&#234;te%20TeO%202\Exploitation\Discrimination\tri_discrimination.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'comparaison HF'!$E$8</c:f>
              <c:strCache>
                <c:ptCount val="1"/>
                <c:pt idx="0">
                  <c:v>G1</c:v>
                </c:pt>
              </c:strCache>
            </c:strRef>
          </c:tx>
          <c:spPr>
            <a:solidFill>
              <a:schemeClr val="accent1"/>
            </a:solidFill>
            <a:ln>
              <a:noFill/>
            </a:ln>
            <a:effectLst/>
          </c:spPr>
          <c:invertIfNegative val="0"/>
          <c:cat>
            <c:strRef>
              <c:f>'comparaison HF'!$F$7:$P$7</c:f>
              <c:strCache>
                <c:ptCount val="11"/>
                <c:pt idx="0">
                  <c:v>Population majoritaire</c:v>
                </c:pt>
                <c:pt idx="1">
                  <c:v>Dom</c:v>
                </c:pt>
                <c:pt idx="2">
                  <c:v>Espagne et Italie</c:v>
                </c:pt>
                <c:pt idx="3">
                  <c:v>Portugal</c:v>
                </c:pt>
                <c:pt idx="4">
                  <c:v>Autres UE</c:v>
                </c:pt>
                <c:pt idx="5">
                  <c:v>Asie du Sud-Est</c:v>
                </c:pt>
                <c:pt idx="6">
                  <c:v>Turquie </c:v>
                </c:pt>
                <c:pt idx="7">
                  <c:v>Algérie</c:v>
                </c:pt>
                <c:pt idx="8">
                  <c:v>Maroc et Tunisie</c:v>
                </c:pt>
                <c:pt idx="9">
                  <c:v>Afrique Subsaharienne</c:v>
                </c:pt>
                <c:pt idx="10">
                  <c:v>Autres</c:v>
                </c:pt>
              </c:strCache>
            </c:strRef>
          </c:cat>
          <c:val>
            <c:numRef>
              <c:f>'comparaison HF'!$F$8:$P$8</c:f>
              <c:numCache>
                <c:formatCode>General</c:formatCode>
                <c:ptCount val="11"/>
                <c:pt idx="0">
                  <c:v>9</c:v>
                </c:pt>
                <c:pt idx="1">
                  <c:v>7.25</c:v>
                </c:pt>
                <c:pt idx="2">
                  <c:v>3.08</c:v>
                </c:pt>
                <c:pt idx="3">
                  <c:v>4.13</c:v>
                </c:pt>
                <c:pt idx="4">
                  <c:v>10.57</c:v>
                </c:pt>
                <c:pt idx="5">
                  <c:v>10.08</c:v>
                </c:pt>
                <c:pt idx="6">
                  <c:v>12.4</c:v>
                </c:pt>
                <c:pt idx="7">
                  <c:v>17.09</c:v>
                </c:pt>
                <c:pt idx="8">
                  <c:v>13.17</c:v>
                </c:pt>
                <c:pt idx="9">
                  <c:v>17.46</c:v>
                </c:pt>
                <c:pt idx="10">
                  <c:v>11.24</c:v>
                </c:pt>
              </c:numCache>
            </c:numRef>
          </c:val>
          <c:extLst>
            <c:ext xmlns:c16="http://schemas.microsoft.com/office/drawing/2014/chart" uri="{C3380CC4-5D6E-409C-BE32-E72D297353CC}">
              <c16:uniqueId val="{00000000-2800-4887-A661-A9791AF38F3D}"/>
            </c:ext>
          </c:extLst>
        </c:ser>
        <c:ser>
          <c:idx val="1"/>
          <c:order val="1"/>
          <c:tx>
            <c:strRef>
              <c:f>'comparaison HF'!$E$9</c:f>
              <c:strCache>
                <c:ptCount val="1"/>
                <c:pt idx="0">
                  <c:v>G2</c:v>
                </c:pt>
              </c:strCache>
            </c:strRef>
          </c:tx>
          <c:spPr>
            <a:solidFill>
              <a:schemeClr val="accent2"/>
            </a:solidFill>
            <a:ln>
              <a:noFill/>
            </a:ln>
            <a:effectLst/>
          </c:spPr>
          <c:invertIfNegative val="0"/>
          <c:cat>
            <c:strRef>
              <c:f>'comparaison HF'!$F$7:$P$7</c:f>
              <c:strCache>
                <c:ptCount val="11"/>
                <c:pt idx="0">
                  <c:v>Population majoritaire</c:v>
                </c:pt>
                <c:pt idx="1">
                  <c:v>Dom</c:v>
                </c:pt>
                <c:pt idx="2">
                  <c:v>Espagne et Italie</c:v>
                </c:pt>
                <c:pt idx="3">
                  <c:v>Portugal</c:v>
                </c:pt>
                <c:pt idx="4">
                  <c:v>Autres UE</c:v>
                </c:pt>
                <c:pt idx="5">
                  <c:v>Asie du Sud-Est</c:v>
                </c:pt>
                <c:pt idx="6">
                  <c:v>Turquie </c:v>
                </c:pt>
                <c:pt idx="7">
                  <c:v>Algérie</c:v>
                </c:pt>
                <c:pt idx="8">
                  <c:v>Maroc et Tunisie</c:v>
                </c:pt>
                <c:pt idx="9">
                  <c:v>Afrique Subsaharienne</c:v>
                </c:pt>
                <c:pt idx="10">
                  <c:v>Autres</c:v>
                </c:pt>
              </c:strCache>
            </c:strRef>
          </c:cat>
          <c:val>
            <c:numRef>
              <c:f>'comparaison HF'!$F$9:$P$9</c:f>
              <c:numCache>
                <c:formatCode>General</c:formatCode>
                <c:ptCount val="11"/>
                <c:pt idx="0">
                  <c:v>9</c:v>
                </c:pt>
                <c:pt idx="1">
                  <c:v>11.46</c:v>
                </c:pt>
                <c:pt idx="2">
                  <c:v>7.54</c:v>
                </c:pt>
                <c:pt idx="3">
                  <c:v>9.2200000000000006</c:v>
                </c:pt>
                <c:pt idx="4">
                  <c:v>7.21</c:v>
                </c:pt>
                <c:pt idx="5">
                  <c:v>18.3</c:v>
                </c:pt>
                <c:pt idx="6">
                  <c:v>21.95</c:v>
                </c:pt>
                <c:pt idx="7">
                  <c:v>21.98</c:v>
                </c:pt>
                <c:pt idx="8">
                  <c:v>24.58</c:v>
                </c:pt>
                <c:pt idx="9">
                  <c:v>30.76</c:v>
                </c:pt>
                <c:pt idx="10">
                  <c:v>11.41</c:v>
                </c:pt>
              </c:numCache>
            </c:numRef>
          </c:val>
          <c:extLst>
            <c:ext xmlns:c16="http://schemas.microsoft.com/office/drawing/2014/chart" uri="{C3380CC4-5D6E-409C-BE32-E72D297353CC}">
              <c16:uniqueId val="{00000001-2800-4887-A661-A9791AF38F3D}"/>
            </c:ext>
          </c:extLst>
        </c:ser>
        <c:dLbls>
          <c:showLegendKey val="0"/>
          <c:showVal val="0"/>
          <c:showCatName val="0"/>
          <c:showSerName val="0"/>
          <c:showPercent val="0"/>
          <c:showBubbleSize val="0"/>
        </c:dLbls>
        <c:gapWidth val="182"/>
        <c:axId val="370024911"/>
        <c:axId val="370023663"/>
      </c:barChart>
      <c:catAx>
        <c:axId val="3700249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370023663"/>
        <c:crosses val="autoZero"/>
        <c:auto val="1"/>
        <c:lblAlgn val="ctr"/>
        <c:lblOffset val="100"/>
        <c:noMultiLvlLbl val="0"/>
      </c:catAx>
      <c:valAx>
        <c:axId val="3700236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3700249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groupes!$K$23</c:f>
              <c:strCache>
                <c:ptCount val="1"/>
                <c:pt idx="0">
                  <c:v>Sexe</c:v>
                </c:pt>
              </c:strCache>
            </c:strRef>
          </c:tx>
          <c:spPr>
            <a:solidFill>
              <a:schemeClr val="accent1"/>
            </a:solidFill>
            <a:ln>
              <a:noFill/>
            </a:ln>
            <a:effectLst/>
          </c:spPr>
          <c:invertIfNegative val="0"/>
          <c:cat>
            <c:strRef>
              <c:f>groupes!$D$24:$D$36</c:f>
              <c:strCache>
                <c:ptCount val="13"/>
                <c:pt idx="0">
                  <c:v>majoritaire</c:v>
                </c:pt>
                <c:pt idx="1">
                  <c:v>G1 DOM</c:v>
                </c:pt>
                <c:pt idx="2">
                  <c:v>G2 DOM</c:v>
                </c:pt>
                <c:pt idx="3">
                  <c:v>G1 Maghreb</c:v>
                </c:pt>
                <c:pt idx="4">
                  <c:v>G2 Maghreb</c:v>
                </c:pt>
                <c:pt idx="5">
                  <c:v>G1 Afrique</c:v>
                </c:pt>
                <c:pt idx="6">
                  <c:v>G2 Afrique</c:v>
                </c:pt>
                <c:pt idx="7">
                  <c:v>G1 Asie</c:v>
                </c:pt>
                <c:pt idx="8">
                  <c:v>G2 Asie</c:v>
                </c:pt>
                <c:pt idx="9">
                  <c:v>G1 Turquie MO</c:v>
                </c:pt>
                <c:pt idx="10">
                  <c:v>G2 Turquie MO</c:v>
                </c:pt>
                <c:pt idx="11">
                  <c:v>G1 Europe sud</c:v>
                </c:pt>
                <c:pt idx="12">
                  <c:v>G2 Europe Sud</c:v>
                </c:pt>
              </c:strCache>
            </c:strRef>
          </c:cat>
          <c:val>
            <c:numRef>
              <c:f>groupes!$K$24:$K$36</c:f>
              <c:numCache>
                <c:formatCode>General</c:formatCode>
                <c:ptCount val="13"/>
                <c:pt idx="0">
                  <c:v>53</c:v>
                </c:pt>
                <c:pt idx="1">
                  <c:v>25</c:v>
                </c:pt>
                <c:pt idx="2">
                  <c:v>37</c:v>
                </c:pt>
                <c:pt idx="3">
                  <c:v>11</c:v>
                </c:pt>
                <c:pt idx="4">
                  <c:v>32</c:v>
                </c:pt>
                <c:pt idx="5">
                  <c:v>12</c:v>
                </c:pt>
                <c:pt idx="6">
                  <c:v>31</c:v>
                </c:pt>
                <c:pt idx="7">
                  <c:v>27</c:v>
                </c:pt>
                <c:pt idx="8">
                  <c:v>43</c:v>
                </c:pt>
                <c:pt idx="9">
                  <c:v>10</c:v>
                </c:pt>
                <c:pt idx="10">
                  <c:v>23</c:v>
                </c:pt>
                <c:pt idx="11">
                  <c:v>23</c:v>
                </c:pt>
                <c:pt idx="12">
                  <c:v>44</c:v>
                </c:pt>
              </c:numCache>
            </c:numRef>
          </c:val>
          <c:extLst>
            <c:ext xmlns:c16="http://schemas.microsoft.com/office/drawing/2014/chart" uri="{C3380CC4-5D6E-409C-BE32-E72D297353CC}">
              <c16:uniqueId val="{00000000-66D2-4758-BF7A-204D5844A2F6}"/>
            </c:ext>
          </c:extLst>
        </c:ser>
        <c:ser>
          <c:idx val="1"/>
          <c:order val="1"/>
          <c:tx>
            <c:strRef>
              <c:f>groupes!$L$23</c:f>
              <c:strCache>
                <c:ptCount val="1"/>
                <c:pt idx="0">
                  <c:v>Origine ou nationalité</c:v>
                </c:pt>
              </c:strCache>
            </c:strRef>
          </c:tx>
          <c:spPr>
            <a:solidFill>
              <a:schemeClr val="accent2"/>
            </a:solidFill>
            <a:ln>
              <a:noFill/>
            </a:ln>
            <a:effectLst/>
          </c:spPr>
          <c:invertIfNegative val="0"/>
          <c:cat>
            <c:strRef>
              <c:f>groupes!$D$24:$D$36</c:f>
              <c:strCache>
                <c:ptCount val="13"/>
                <c:pt idx="0">
                  <c:v>majoritaire</c:v>
                </c:pt>
                <c:pt idx="1">
                  <c:v>G1 DOM</c:v>
                </c:pt>
                <c:pt idx="2">
                  <c:v>G2 DOM</c:v>
                </c:pt>
                <c:pt idx="3">
                  <c:v>G1 Maghreb</c:v>
                </c:pt>
                <c:pt idx="4">
                  <c:v>G2 Maghreb</c:v>
                </c:pt>
                <c:pt idx="5">
                  <c:v>G1 Afrique</c:v>
                </c:pt>
                <c:pt idx="6">
                  <c:v>G2 Afrique</c:v>
                </c:pt>
                <c:pt idx="7">
                  <c:v>G1 Asie</c:v>
                </c:pt>
                <c:pt idx="8">
                  <c:v>G2 Asie</c:v>
                </c:pt>
                <c:pt idx="9">
                  <c:v>G1 Turquie MO</c:v>
                </c:pt>
                <c:pt idx="10">
                  <c:v>G2 Turquie MO</c:v>
                </c:pt>
                <c:pt idx="11">
                  <c:v>G1 Europe sud</c:v>
                </c:pt>
                <c:pt idx="12">
                  <c:v>G2 Europe Sud</c:v>
                </c:pt>
              </c:strCache>
            </c:strRef>
          </c:cat>
          <c:val>
            <c:numRef>
              <c:f>groupes!$L$24:$L$36</c:f>
              <c:numCache>
                <c:formatCode>General</c:formatCode>
                <c:ptCount val="13"/>
                <c:pt idx="0">
                  <c:v>8</c:v>
                </c:pt>
                <c:pt idx="1">
                  <c:v>34</c:v>
                </c:pt>
                <c:pt idx="2">
                  <c:v>19</c:v>
                </c:pt>
                <c:pt idx="3">
                  <c:v>75</c:v>
                </c:pt>
                <c:pt idx="4">
                  <c:v>64</c:v>
                </c:pt>
                <c:pt idx="5">
                  <c:v>46</c:v>
                </c:pt>
                <c:pt idx="6">
                  <c:v>37</c:v>
                </c:pt>
                <c:pt idx="7">
                  <c:v>78</c:v>
                </c:pt>
                <c:pt idx="8">
                  <c:v>66</c:v>
                </c:pt>
                <c:pt idx="9">
                  <c:v>71</c:v>
                </c:pt>
                <c:pt idx="10">
                  <c:v>67</c:v>
                </c:pt>
                <c:pt idx="11">
                  <c:v>58</c:v>
                </c:pt>
                <c:pt idx="12">
                  <c:v>26</c:v>
                </c:pt>
              </c:numCache>
            </c:numRef>
          </c:val>
          <c:extLst>
            <c:ext xmlns:c16="http://schemas.microsoft.com/office/drawing/2014/chart" uri="{C3380CC4-5D6E-409C-BE32-E72D297353CC}">
              <c16:uniqueId val="{00000001-66D2-4758-BF7A-204D5844A2F6}"/>
            </c:ext>
          </c:extLst>
        </c:ser>
        <c:ser>
          <c:idx val="2"/>
          <c:order val="2"/>
          <c:tx>
            <c:strRef>
              <c:f>groupes!$M$23</c:f>
              <c:strCache>
                <c:ptCount val="1"/>
                <c:pt idx="0">
                  <c:v>Couleur</c:v>
                </c:pt>
              </c:strCache>
            </c:strRef>
          </c:tx>
          <c:spPr>
            <a:solidFill>
              <a:schemeClr val="accent3"/>
            </a:solidFill>
            <a:ln>
              <a:noFill/>
            </a:ln>
            <a:effectLst/>
          </c:spPr>
          <c:invertIfNegative val="0"/>
          <c:cat>
            <c:strRef>
              <c:f>groupes!$D$24:$D$36</c:f>
              <c:strCache>
                <c:ptCount val="13"/>
                <c:pt idx="0">
                  <c:v>majoritaire</c:v>
                </c:pt>
                <c:pt idx="1">
                  <c:v>G1 DOM</c:v>
                </c:pt>
                <c:pt idx="2">
                  <c:v>G2 DOM</c:v>
                </c:pt>
                <c:pt idx="3">
                  <c:v>G1 Maghreb</c:v>
                </c:pt>
                <c:pt idx="4">
                  <c:v>G2 Maghreb</c:v>
                </c:pt>
                <c:pt idx="5">
                  <c:v>G1 Afrique</c:v>
                </c:pt>
                <c:pt idx="6">
                  <c:v>G2 Afrique</c:v>
                </c:pt>
                <c:pt idx="7">
                  <c:v>G1 Asie</c:v>
                </c:pt>
                <c:pt idx="8">
                  <c:v>G2 Asie</c:v>
                </c:pt>
                <c:pt idx="9">
                  <c:v>G1 Turquie MO</c:v>
                </c:pt>
                <c:pt idx="10">
                  <c:v>G2 Turquie MO</c:v>
                </c:pt>
                <c:pt idx="11">
                  <c:v>G1 Europe sud</c:v>
                </c:pt>
                <c:pt idx="12">
                  <c:v>G2 Europe Sud</c:v>
                </c:pt>
              </c:strCache>
            </c:strRef>
          </c:cat>
          <c:val>
            <c:numRef>
              <c:f>groupes!$M$24:$M$36</c:f>
              <c:numCache>
                <c:formatCode>General</c:formatCode>
                <c:ptCount val="13"/>
                <c:pt idx="0">
                  <c:v>7</c:v>
                </c:pt>
                <c:pt idx="1">
                  <c:v>73</c:v>
                </c:pt>
                <c:pt idx="2">
                  <c:v>73</c:v>
                </c:pt>
                <c:pt idx="3">
                  <c:v>7</c:v>
                </c:pt>
                <c:pt idx="4">
                  <c:v>14</c:v>
                </c:pt>
                <c:pt idx="5">
                  <c:v>76</c:v>
                </c:pt>
                <c:pt idx="6">
                  <c:v>63</c:v>
                </c:pt>
                <c:pt idx="7">
                  <c:v>37</c:v>
                </c:pt>
                <c:pt idx="8">
                  <c:v>34</c:v>
                </c:pt>
                <c:pt idx="9">
                  <c:v>3</c:v>
                </c:pt>
                <c:pt idx="10">
                  <c:v>7</c:v>
                </c:pt>
                <c:pt idx="11">
                  <c:v>5</c:v>
                </c:pt>
                <c:pt idx="12">
                  <c:v>9</c:v>
                </c:pt>
              </c:numCache>
            </c:numRef>
          </c:val>
          <c:extLst>
            <c:ext xmlns:c16="http://schemas.microsoft.com/office/drawing/2014/chart" uri="{C3380CC4-5D6E-409C-BE32-E72D297353CC}">
              <c16:uniqueId val="{00000002-66D2-4758-BF7A-204D5844A2F6}"/>
            </c:ext>
          </c:extLst>
        </c:ser>
        <c:dLbls>
          <c:showLegendKey val="0"/>
          <c:showVal val="0"/>
          <c:showCatName val="0"/>
          <c:showSerName val="0"/>
          <c:showPercent val="0"/>
          <c:showBubbleSize val="0"/>
        </c:dLbls>
        <c:gapWidth val="219"/>
        <c:overlap val="-27"/>
        <c:axId val="1400404560"/>
        <c:axId val="1400392912"/>
      </c:barChart>
      <c:catAx>
        <c:axId val="140040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400392912"/>
        <c:crosses val="autoZero"/>
        <c:auto val="1"/>
        <c:lblAlgn val="ctr"/>
        <c:lblOffset val="100"/>
        <c:noMultiLvlLbl val="0"/>
      </c:catAx>
      <c:valAx>
        <c:axId val="1400392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00404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Feuil5!$K$4:$K$5</c:f>
              <c:strCache>
                <c:ptCount val="1"/>
                <c:pt idx="0">
                  <c:v>Femmes Propos misogynes ou sexistes</c:v>
                </c:pt>
              </c:strCache>
            </c:strRef>
          </c:tx>
          <c:invertIfNegative val="0"/>
          <c:cat>
            <c:strRef>
              <c:f>Feuil5!$J$7:$J$12</c:f>
              <c:strCache>
                <c:ptCount val="6"/>
                <c:pt idx="0">
                  <c:v>Cadre professionnel</c:v>
                </c:pt>
                <c:pt idx="1">
                  <c:v>Dans la rue</c:v>
                </c:pt>
                <c:pt idx="2">
                  <c:v>Dans une administration </c:v>
                </c:pt>
                <c:pt idx="3">
                  <c:v>Dans un terrain ou une salle de sport</c:v>
                </c:pt>
                <c:pt idx="4">
                  <c:v>Dans les transports</c:v>
                </c:pt>
                <c:pt idx="5">
                  <c:v>Sur un lieu de loisirs</c:v>
                </c:pt>
              </c:strCache>
            </c:strRef>
          </c:cat>
          <c:val>
            <c:numRef>
              <c:f>Feuil5!$K$7:$K$12</c:f>
              <c:numCache>
                <c:formatCode>General</c:formatCode>
                <c:ptCount val="6"/>
                <c:pt idx="0">
                  <c:v>15</c:v>
                </c:pt>
                <c:pt idx="1">
                  <c:v>27</c:v>
                </c:pt>
                <c:pt idx="2">
                  <c:v>4</c:v>
                </c:pt>
                <c:pt idx="3">
                  <c:v>6</c:v>
                </c:pt>
                <c:pt idx="4">
                  <c:v>23</c:v>
                </c:pt>
                <c:pt idx="5">
                  <c:v>10</c:v>
                </c:pt>
              </c:numCache>
            </c:numRef>
          </c:val>
          <c:extLst>
            <c:ext xmlns:c16="http://schemas.microsoft.com/office/drawing/2014/chart" uri="{C3380CC4-5D6E-409C-BE32-E72D297353CC}">
              <c16:uniqueId val="{00000000-9AC9-49E3-806D-6D056F4751B5}"/>
            </c:ext>
          </c:extLst>
        </c:ser>
        <c:ser>
          <c:idx val="1"/>
          <c:order val="1"/>
          <c:tx>
            <c:strRef>
              <c:f>Feuil5!$L$4:$L$5</c:f>
              <c:strCache>
                <c:ptCount val="1"/>
                <c:pt idx="0">
                  <c:v>Musulmans Propos négatifs sur la religion</c:v>
                </c:pt>
              </c:strCache>
            </c:strRef>
          </c:tx>
          <c:invertIfNegative val="0"/>
          <c:cat>
            <c:strRef>
              <c:f>Feuil5!$J$7:$J$12</c:f>
              <c:strCache>
                <c:ptCount val="6"/>
                <c:pt idx="0">
                  <c:v>Cadre professionnel</c:v>
                </c:pt>
                <c:pt idx="1">
                  <c:v>Dans la rue</c:v>
                </c:pt>
                <c:pt idx="2">
                  <c:v>Dans une administration </c:v>
                </c:pt>
                <c:pt idx="3">
                  <c:v>Dans un terrain ou une salle de sport</c:v>
                </c:pt>
                <c:pt idx="4">
                  <c:v>Dans les transports</c:v>
                </c:pt>
                <c:pt idx="5">
                  <c:v>Sur un lieu de loisirs</c:v>
                </c:pt>
              </c:strCache>
            </c:strRef>
          </c:cat>
          <c:val>
            <c:numRef>
              <c:f>Feuil5!$L$7:$L$12</c:f>
              <c:numCache>
                <c:formatCode>General</c:formatCode>
                <c:ptCount val="6"/>
                <c:pt idx="0">
                  <c:v>11</c:v>
                </c:pt>
                <c:pt idx="1">
                  <c:v>19</c:v>
                </c:pt>
                <c:pt idx="2">
                  <c:v>6</c:v>
                </c:pt>
                <c:pt idx="3">
                  <c:v>5</c:v>
                </c:pt>
                <c:pt idx="4">
                  <c:v>12</c:v>
                </c:pt>
                <c:pt idx="5">
                  <c:v>8</c:v>
                </c:pt>
              </c:numCache>
            </c:numRef>
          </c:val>
          <c:extLst>
            <c:ext xmlns:c16="http://schemas.microsoft.com/office/drawing/2014/chart" uri="{C3380CC4-5D6E-409C-BE32-E72D297353CC}">
              <c16:uniqueId val="{00000001-9AC9-49E3-806D-6D056F4751B5}"/>
            </c:ext>
          </c:extLst>
        </c:ser>
        <c:ser>
          <c:idx val="2"/>
          <c:order val="2"/>
          <c:tx>
            <c:strRef>
              <c:f>Feuil5!$M$4:$M$5</c:f>
              <c:strCache>
                <c:ptCount val="1"/>
                <c:pt idx="0">
                  <c:v>Minorités Propos racistes</c:v>
                </c:pt>
              </c:strCache>
            </c:strRef>
          </c:tx>
          <c:invertIfNegative val="0"/>
          <c:cat>
            <c:strRef>
              <c:f>Feuil5!$J$7:$J$12</c:f>
              <c:strCache>
                <c:ptCount val="6"/>
                <c:pt idx="0">
                  <c:v>Cadre professionnel</c:v>
                </c:pt>
                <c:pt idx="1">
                  <c:v>Dans la rue</c:v>
                </c:pt>
                <c:pt idx="2">
                  <c:v>Dans une administration </c:v>
                </c:pt>
                <c:pt idx="3">
                  <c:v>Dans un terrain ou une salle de sport</c:v>
                </c:pt>
                <c:pt idx="4">
                  <c:v>Dans les transports</c:v>
                </c:pt>
                <c:pt idx="5">
                  <c:v>Sur un lieu de loisirs</c:v>
                </c:pt>
              </c:strCache>
            </c:strRef>
          </c:cat>
          <c:val>
            <c:numRef>
              <c:f>Feuil5!$M$7:$M$12</c:f>
              <c:numCache>
                <c:formatCode>General</c:formatCode>
                <c:ptCount val="6"/>
                <c:pt idx="0">
                  <c:v>9</c:v>
                </c:pt>
                <c:pt idx="1">
                  <c:v>14</c:v>
                </c:pt>
                <c:pt idx="2">
                  <c:v>4</c:v>
                </c:pt>
                <c:pt idx="3">
                  <c:v>4</c:v>
                </c:pt>
                <c:pt idx="4">
                  <c:v>11</c:v>
                </c:pt>
                <c:pt idx="5">
                  <c:v>7</c:v>
                </c:pt>
              </c:numCache>
            </c:numRef>
          </c:val>
          <c:extLst>
            <c:ext xmlns:c16="http://schemas.microsoft.com/office/drawing/2014/chart" uri="{C3380CC4-5D6E-409C-BE32-E72D297353CC}">
              <c16:uniqueId val="{00000002-9AC9-49E3-806D-6D056F4751B5}"/>
            </c:ext>
          </c:extLst>
        </c:ser>
        <c:dLbls>
          <c:showLegendKey val="0"/>
          <c:showVal val="0"/>
          <c:showCatName val="0"/>
          <c:showSerName val="0"/>
          <c:showPercent val="0"/>
          <c:showBubbleSize val="0"/>
        </c:dLbls>
        <c:gapWidth val="150"/>
        <c:axId val="161206272"/>
        <c:axId val="161207808"/>
      </c:barChart>
      <c:catAx>
        <c:axId val="161206272"/>
        <c:scaling>
          <c:orientation val="minMax"/>
        </c:scaling>
        <c:delete val="0"/>
        <c:axPos val="b"/>
        <c:numFmt formatCode="General" sourceLinked="0"/>
        <c:majorTickMark val="out"/>
        <c:minorTickMark val="none"/>
        <c:tickLblPos val="nextTo"/>
        <c:txPr>
          <a:bodyPr/>
          <a:lstStyle/>
          <a:p>
            <a:pPr>
              <a:defRPr sz="1200"/>
            </a:pPr>
            <a:endParaRPr lang="fr-FR"/>
          </a:p>
        </c:txPr>
        <c:crossAx val="161207808"/>
        <c:crosses val="autoZero"/>
        <c:auto val="1"/>
        <c:lblAlgn val="ctr"/>
        <c:lblOffset val="100"/>
        <c:noMultiLvlLbl val="0"/>
      </c:catAx>
      <c:valAx>
        <c:axId val="161207808"/>
        <c:scaling>
          <c:orientation val="minMax"/>
        </c:scaling>
        <c:delete val="0"/>
        <c:axPos val="l"/>
        <c:majorGridlines/>
        <c:numFmt formatCode="General" sourceLinked="1"/>
        <c:majorTickMark val="out"/>
        <c:minorTickMark val="none"/>
        <c:tickLblPos val="nextTo"/>
        <c:crossAx val="161206272"/>
        <c:crosses val="autoZero"/>
        <c:crossBetween val="between"/>
      </c:valAx>
    </c:plotArea>
    <c:legend>
      <c:legendPos val="r"/>
      <c:layout/>
      <c:overlay val="0"/>
      <c:txPr>
        <a:bodyPr/>
        <a:lstStyle/>
        <a:p>
          <a:pPr>
            <a:defRPr sz="1200"/>
          </a:pPr>
          <a:endParaRPr lang="fr-FR"/>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'comparaison HF'!$E$14</c:f>
              <c:strCache>
                <c:ptCount val="1"/>
                <c:pt idx="0">
                  <c:v>G1</c:v>
                </c:pt>
              </c:strCache>
            </c:strRef>
          </c:tx>
          <c:spPr>
            <a:solidFill>
              <a:schemeClr val="accent1"/>
            </a:solidFill>
            <a:ln>
              <a:noFill/>
            </a:ln>
            <a:effectLst/>
          </c:spPr>
          <c:invertIfNegative val="0"/>
          <c:cat>
            <c:strRef>
              <c:f>'comparaison HF'!$F$13:$P$13</c:f>
              <c:strCache>
                <c:ptCount val="11"/>
                <c:pt idx="0">
                  <c:v>Population majoritaire</c:v>
                </c:pt>
                <c:pt idx="1">
                  <c:v>Dom</c:v>
                </c:pt>
                <c:pt idx="2">
                  <c:v>Espagne et Italie</c:v>
                </c:pt>
                <c:pt idx="3">
                  <c:v>Portugal</c:v>
                </c:pt>
                <c:pt idx="4">
                  <c:v>Autres UE</c:v>
                </c:pt>
                <c:pt idx="5">
                  <c:v>Asie du Sud-Est</c:v>
                </c:pt>
                <c:pt idx="6">
                  <c:v>Turquie </c:v>
                </c:pt>
                <c:pt idx="7">
                  <c:v>Algérie</c:v>
                </c:pt>
                <c:pt idx="8">
                  <c:v>Maroc et Tunisie</c:v>
                </c:pt>
                <c:pt idx="9">
                  <c:v>Afrique Subsaharienne</c:v>
                </c:pt>
                <c:pt idx="10">
                  <c:v>Autres</c:v>
                </c:pt>
              </c:strCache>
            </c:strRef>
          </c:cat>
          <c:val>
            <c:numRef>
              <c:f>'comparaison HF'!$F$14:$P$14</c:f>
              <c:numCache>
                <c:formatCode>General</c:formatCode>
                <c:ptCount val="11"/>
                <c:pt idx="0">
                  <c:v>11.57</c:v>
                </c:pt>
                <c:pt idx="1">
                  <c:v>8.9700000000000006</c:v>
                </c:pt>
                <c:pt idx="2">
                  <c:v>5.73</c:v>
                </c:pt>
                <c:pt idx="3">
                  <c:v>12.2</c:v>
                </c:pt>
                <c:pt idx="4">
                  <c:v>12.36</c:v>
                </c:pt>
                <c:pt idx="5">
                  <c:v>19.649999999999999</c:v>
                </c:pt>
                <c:pt idx="6">
                  <c:v>28.27</c:v>
                </c:pt>
                <c:pt idx="7">
                  <c:v>26.29</c:v>
                </c:pt>
                <c:pt idx="8">
                  <c:v>26.8</c:v>
                </c:pt>
                <c:pt idx="9">
                  <c:v>25.15</c:v>
                </c:pt>
                <c:pt idx="10">
                  <c:v>20</c:v>
                </c:pt>
              </c:numCache>
            </c:numRef>
          </c:val>
          <c:extLst>
            <c:ext xmlns:c16="http://schemas.microsoft.com/office/drawing/2014/chart" uri="{C3380CC4-5D6E-409C-BE32-E72D297353CC}">
              <c16:uniqueId val="{00000000-CB77-4D39-8E66-27805FBD2A96}"/>
            </c:ext>
          </c:extLst>
        </c:ser>
        <c:ser>
          <c:idx val="1"/>
          <c:order val="1"/>
          <c:tx>
            <c:strRef>
              <c:f>'comparaison HF'!$E$15</c:f>
              <c:strCache>
                <c:ptCount val="1"/>
                <c:pt idx="0">
                  <c:v>G2</c:v>
                </c:pt>
              </c:strCache>
            </c:strRef>
          </c:tx>
          <c:spPr>
            <a:solidFill>
              <a:schemeClr val="accent2"/>
            </a:solidFill>
            <a:ln>
              <a:noFill/>
            </a:ln>
            <a:effectLst/>
          </c:spPr>
          <c:invertIfNegative val="0"/>
          <c:cat>
            <c:strRef>
              <c:f>'comparaison HF'!$F$13:$P$13</c:f>
              <c:strCache>
                <c:ptCount val="11"/>
                <c:pt idx="0">
                  <c:v>Population majoritaire</c:v>
                </c:pt>
                <c:pt idx="1">
                  <c:v>Dom</c:v>
                </c:pt>
                <c:pt idx="2">
                  <c:v>Espagne et Italie</c:v>
                </c:pt>
                <c:pt idx="3">
                  <c:v>Portugal</c:v>
                </c:pt>
                <c:pt idx="4">
                  <c:v>Autres UE</c:v>
                </c:pt>
                <c:pt idx="5">
                  <c:v>Asie du Sud-Est</c:v>
                </c:pt>
                <c:pt idx="6">
                  <c:v>Turquie </c:v>
                </c:pt>
                <c:pt idx="7">
                  <c:v>Algérie</c:v>
                </c:pt>
                <c:pt idx="8">
                  <c:v>Maroc et Tunisie</c:v>
                </c:pt>
                <c:pt idx="9">
                  <c:v>Afrique Subsaharienne</c:v>
                </c:pt>
                <c:pt idx="10">
                  <c:v>Autres</c:v>
                </c:pt>
              </c:strCache>
            </c:strRef>
          </c:cat>
          <c:val>
            <c:numRef>
              <c:f>'comparaison HF'!$F$15:$P$15</c:f>
              <c:numCache>
                <c:formatCode>General</c:formatCode>
                <c:ptCount val="11"/>
                <c:pt idx="0">
                  <c:v>11.57</c:v>
                </c:pt>
                <c:pt idx="1">
                  <c:v>13.75</c:v>
                </c:pt>
                <c:pt idx="2">
                  <c:v>9.09</c:v>
                </c:pt>
                <c:pt idx="3">
                  <c:v>6.54</c:v>
                </c:pt>
                <c:pt idx="4">
                  <c:v>10.54</c:v>
                </c:pt>
                <c:pt idx="5">
                  <c:v>11.18</c:v>
                </c:pt>
                <c:pt idx="6">
                  <c:v>37.78</c:v>
                </c:pt>
                <c:pt idx="7">
                  <c:v>24.76</c:v>
                </c:pt>
                <c:pt idx="8">
                  <c:v>22.08</c:v>
                </c:pt>
                <c:pt idx="9">
                  <c:v>21.83</c:v>
                </c:pt>
                <c:pt idx="10">
                  <c:v>10.53</c:v>
                </c:pt>
              </c:numCache>
            </c:numRef>
          </c:val>
          <c:extLst>
            <c:ext xmlns:c16="http://schemas.microsoft.com/office/drawing/2014/chart" uri="{C3380CC4-5D6E-409C-BE32-E72D297353CC}">
              <c16:uniqueId val="{00000001-CB77-4D39-8E66-27805FBD2A96}"/>
            </c:ext>
          </c:extLst>
        </c:ser>
        <c:dLbls>
          <c:showLegendKey val="0"/>
          <c:showVal val="0"/>
          <c:showCatName val="0"/>
          <c:showSerName val="0"/>
          <c:showPercent val="0"/>
          <c:showBubbleSize val="0"/>
        </c:dLbls>
        <c:gapWidth val="182"/>
        <c:axId val="553391247"/>
        <c:axId val="553393743"/>
      </c:barChart>
      <c:catAx>
        <c:axId val="5533912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53393743"/>
        <c:crosses val="autoZero"/>
        <c:auto val="1"/>
        <c:lblAlgn val="ctr"/>
        <c:lblOffset val="100"/>
        <c:noMultiLvlLbl val="0"/>
      </c:catAx>
      <c:valAx>
        <c:axId val="5533937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5339124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4303845388974382E-2"/>
          <c:y val="2.936386068176745E-2"/>
          <c:w val="0.51012713405019083"/>
          <c:h val="0.86949654129900267"/>
        </c:manualLayout>
      </c:layout>
      <c:barChart>
        <c:barDir val="bar"/>
        <c:grouping val="clustered"/>
        <c:varyColors val="0"/>
        <c:ser>
          <c:idx val="0"/>
          <c:order val="0"/>
          <c:tx>
            <c:strRef>
              <c:f>model3_graph!$C$12</c:f>
              <c:strCache>
                <c:ptCount val="1"/>
                <c:pt idx="0">
                  <c:v>Migrants</c:v>
                </c:pt>
              </c:strCache>
            </c:strRef>
          </c:tx>
          <c:spPr>
            <a:solidFill>
              <a:srgbClr val="9999FF"/>
            </a:solidFill>
            <a:ln w="12700">
              <a:solidFill>
                <a:srgbClr val="000000"/>
              </a:solidFill>
              <a:prstDash val="solid"/>
            </a:ln>
          </c:spPr>
          <c:invertIfNegative val="0"/>
          <c:dPt>
            <c:idx val="4"/>
            <c:invertIfNegative val="0"/>
            <c:bubble3D val="0"/>
            <c:spPr>
              <a:solidFill>
                <a:srgbClr val="FFFFFF"/>
              </a:solidFill>
              <a:ln w="12700">
                <a:solidFill>
                  <a:srgbClr val="000000"/>
                </a:solidFill>
                <a:prstDash val="solid"/>
              </a:ln>
            </c:spPr>
            <c:extLst>
              <c:ext xmlns:c16="http://schemas.microsoft.com/office/drawing/2014/chart" uri="{C3380CC4-5D6E-409C-BE32-E72D297353CC}">
                <c16:uniqueId val="{00000001-77AC-4C57-95D1-A888CD1F58E1}"/>
              </c:ext>
            </c:extLst>
          </c:dPt>
          <c:dPt>
            <c:idx val="5"/>
            <c:invertIfNegative val="0"/>
            <c:bubble3D val="0"/>
            <c:spPr>
              <a:solidFill>
                <a:srgbClr val="FFFFFF"/>
              </a:solidFill>
              <a:ln w="12700">
                <a:solidFill>
                  <a:srgbClr val="000000"/>
                </a:solidFill>
                <a:prstDash val="solid"/>
              </a:ln>
            </c:spPr>
            <c:extLst>
              <c:ext xmlns:c16="http://schemas.microsoft.com/office/drawing/2014/chart" uri="{C3380CC4-5D6E-409C-BE32-E72D297353CC}">
                <c16:uniqueId val="{00000003-77AC-4C57-95D1-A888CD1F58E1}"/>
              </c:ext>
            </c:extLst>
          </c:dPt>
          <c:dPt>
            <c:idx val="6"/>
            <c:invertIfNegative val="0"/>
            <c:bubble3D val="0"/>
            <c:spPr>
              <a:solidFill>
                <a:srgbClr val="FFFFFF"/>
              </a:solidFill>
              <a:ln w="12700">
                <a:solidFill>
                  <a:srgbClr val="000000"/>
                </a:solidFill>
                <a:prstDash val="solid"/>
              </a:ln>
            </c:spPr>
            <c:extLst>
              <c:ext xmlns:c16="http://schemas.microsoft.com/office/drawing/2014/chart" uri="{C3380CC4-5D6E-409C-BE32-E72D297353CC}">
                <c16:uniqueId val="{00000005-77AC-4C57-95D1-A888CD1F58E1}"/>
              </c:ext>
            </c:extLst>
          </c:dPt>
          <c:cat>
            <c:strRef>
              <c:f>model3_graph!$D$11:$M$11</c:f>
              <c:strCache>
                <c:ptCount val="10"/>
                <c:pt idx="0">
                  <c:v>Algerie</c:v>
                </c:pt>
                <c:pt idx="1">
                  <c:v>Maroc-Tunisie</c:v>
                </c:pt>
                <c:pt idx="2">
                  <c:v>Afrique Sahel</c:v>
                </c:pt>
                <c:pt idx="3">
                  <c:v>Afrique centrale</c:v>
                </c:pt>
                <c:pt idx="4">
                  <c:v>Asie Sud-Est</c:v>
                </c:pt>
                <c:pt idx="5">
                  <c:v>Turquie</c:v>
                </c:pt>
                <c:pt idx="6">
                  <c:v>Portugal</c:v>
                </c:pt>
                <c:pt idx="7">
                  <c:v>Espagne-Italie</c:v>
                </c:pt>
                <c:pt idx="8">
                  <c:v>UE27</c:v>
                </c:pt>
                <c:pt idx="9">
                  <c:v>DOM</c:v>
                </c:pt>
              </c:strCache>
            </c:strRef>
          </c:cat>
          <c:val>
            <c:numRef>
              <c:f>model3_graph!$D$12:$M$12</c:f>
              <c:numCache>
                <c:formatCode>General</c:formatCode>
                <c:ptCount val="10"/>
                <c:pt idx="0">
                  <c:v>1.653</c:v>
                </c:pt>
                <c:pt idx="1">
                  <c:v>1.3660000000000001</c:v>
                </c:pt>
                <c:pt idx="2">
                  <c:v>1.036</c:v>
                </c:pt>
                <c:pt idx="3">
                  <c:v>1.526</c:v>
                </c:pt>
                <c:pt idx="4">
                  <c:v>1.2829999999999999</c:v>
                </c:pt>
                <c:pt idx="5">
                  <c:v>1.0740000000000001</c:v>
                </c:pt>
                <c:pt idx="6">
                  <c:v>0.66500000000000004</c:v>
                </c:pt>
                <c:pt idx="7">
                  <c:v>0.78700000000000003</c:v>
                </c:pt>
                <c:pt idx="8">
                  <c:v>1.401</c:v>
                </c:pt>
                <c:pt idx="9">
                  <c:v>0.77700000000000002</c:v>
                </c:pt>
              </c:numCache>
            </c:numRef>
          </c:val>
          <c:extLst>
            <c:ext xmlns:c16="http://schemas.microsoft.com/office/drawing/2014/chart" uri="{C3380CC4-5D6E-409C-BE32-E72D297353CC}">
              <c16:uniqueId val="{00000006-77AC-4C57-95D1-A888CD1F58E1}"/>
            </c:ext>
          </c:extLst>
        </c:ser>
        <c:ser>
          <c:idx val="1"/>
          <c:order val="1"/>
          <c:tx>
            <c:strRef>
              <c:f>model3_graph!$C$13</c:f>
              <c:strCache>
                <c:ptCount val="1"/>
                <c:pt idx="0">
                  <c:v>2nd Generation</c:v>
                </c:pt>
              </c:strCache>
            </c:strRef>
          </c:tx>
          <c:spPr>
            <a:solidFill>
              <a:srgbClr val="993366"/>
            </a:solidFill>
            <a:ln w="12700">
              <a:solidFill>
                <a:srgbClr val="000000"/>
              </a:solidFill>
              <a:prstDash val="solid"/>
            </a:ln>
          </c:spPr>
          <c:invertIfNegative val="0"/>
          <c:dPt>
            <c:idx val="4"/>
            <c:invertIfNegative val="0"/>
            <c:bubble3D val="0"/>
            <c:spPr>
              <a:solidFill>
                <a:srgbClr val="FFFFFF"/>
              </a:solidFill>
              <a:ln w="12700">
                <a:solidFill>
                  <a:srgbClr val="000000"/>
                </a:solidFill>
                <a:prstDash val="solid"/>
              </a:ln>
            </c:spPr>
            <c:extLst>
              <c:ext xmlns:c16="http://schemas.microsoft.com/office/drawing/2014/chart" uri="{C3380CC4-5D6E-409C-BE32-E72D297353CC}">
                <c16:uniqueId val="{00000008-77AC-4C57-95D1-A888CD1F58E1}"/>
              </c:ext>
            </c:extLst>
          </c:dPt>
          <c:dPt>
            <c:idx val="5"/>
            <c:invertIfNegative val="0"/>
            <c:bubble3D val="0"/>
            <c:extLst>
              <c:ext xmlns:c16="http://schemas.microsoft.com/office/drawing/2014/chart" uri="{C3380CC4-5D6E-409C-BE32-E72D297353CC}">
                <c16:uniqueId val="{00000009-77AC-4C57-95D1-A888CD1F58E1}"/>
              </c:ext>
            </c:extLst>
          </c:dPt>
          <c:dPt>
            <c:idx val="7"/>
            <c:invertIfNegative val="0"/>
            <c:bubble3D val="0"/>
            <c:spPr>
              <a:solidFill>
                <a:srgbClr val="FFFFFF"/>
              </a:solidFill>
              <a:ln w="12700">
                <a:solidFill>
                  <a:srgbClr val="000000"/>
                </a:solidFill>
                <a:prstDash val="solid"/>
              </a:ln>
            </c:spPr>
            <c:extLst>
              <c:ext xmlns:c16="http://schemas.microsoft.com/office/drawing/2014/chart" uri="{C3380CC4-5D6E-409C-BE32-E72D297353CC}">
                <c16:uniqueId val="{0000000B-77AC-4C57-95D1-A888CD1F58E1}"/>
              </c:ext>
            </c:extLst>
          </c:dPt>
          <c:dPt>
            <c:idx val="8"/>
            <c:invertIfNegative val="0"/>
            <c:bubble3D val="0"/>
            <c:spPr>
              <a:solidFill>
                <a:srgbClr val="FFFFFF"/>
              </a:solidFill>
              <a:ln w="12700">
                <a:solidFill>
                  <a:srgbClr val="000000"/>
                </a:solidFill>
                <a:prstDash val="solid"/>
              </a:ln>
            </c:spPr>
            <c:extLst>
              <c:ext xmlns:c16="http://schemas.microsoft.com/office/drawing/2014/chart" uri="{C3380CC4-5D6E-409C-BE32-E72D297353CC}">
                <c16:uniqueId val="{0000000D-77AC-4C57-95D1-A888CD1F58E1}"/>
              </c:ext>
            </c:extLst>
          </c:dPt>
          <c:dPt>
            <c:idx val="9"/>
            <c:invertIfNegative val="0"/>
            <c:bubble3D val="0"/>
            <c:spPr>
              <a:solidFill>
                <a:srgbClr val="FFFFFF"/>
              </a:solidFill>
              <a:ln w="12700">
                <a:solidFill>
                  <a:srgbClr val="000000"/>
                </a:solidFill>
                <a:prstDash val="solid"/>
              </a:ln>
            </c:spPr>
            <c:extLst>
              <c:ext xmlns:c16="http://schemas.microsoft.com/office/drawing/2014/chart" uri="{C3380CC4-5D6E-409C-BE32-E72D297353CC}">
                <c16:uniqueId val="{0000000F-77AC-4C57-95D1-A888CD1F58E1}"/>
              </c:ext>
            </c:extLst>
          </c:dPt>
          <c:cat>
            <c:strRef>
              <c:f>model3_graph!$D$11:$M$11</c:f>
              <c:strCache>
                <c:ptCount val="10"/>
                <c:pt idx="0">
                  <c:v>Algerie</c:v>
                </c:pt>
                <c:pt idx="1">
                  <c:v>Maroc-Tunisie</c:v>
                </c:pt>
                <c:pt idx="2">
                  <c:v>Afrique Sahel</c:v>
                </c:pt>
                <c:pt idx="3">
                  <c:v>Afrique centrale</c:v>
                </c:pt>
                <c:pt idx="4">
                  <c:v>Asie Sud-Est</c:v>
                </c:pt>
                <c:pt idx="5">
                  <c:v>Turquie</c:v>
                </c:pt>
                <c:pt idx="6">
                  <c:v>Portugal</c:v>
                </c:pt>
                <c:pt idx="7">
                  <c:v>Espagne-Italie</c:v>
                </c:pt>
                <c:pt idx="8">
                  <c:v>UE27</c:v>
                </c:pt>
                <c:pt idx="9">
                  <c:v>DOM</c:v>
                </c:pt>
              </c:strCache>
            </c:strRef>
          </c:cat>
          <c:val>
            <c:numRef>
              <c:f>model3_graph!$D$13:$M$13</c:f>
              <c:numCache>
                <c:formatCode>General</c:formatCode>
                <c:ptCount val="10"/>
                <c:pt idx="0">
                  <c:v>1.506</c:v>
                </c:pt>
                <c:pt idx="1">
                  <c:v>1.577</c:v>
                </c:pt>
                <c:pt idx="2">
                  <c:v>1.649</c:v>
                </c:pt>
                <c:pt idx="3">
                  <c:v>1.214</c:v>
                </c:pt>
                <c:pt idx="4">
                  <c:v>0.97199999999999998</c:v>
                </c:pt>
                <c:pt idx="5">
                  <c:v>1.37</c:v>
                </c:pt>
                <c:pt idx="6">
                  <c:v>0.61399999999999999</c:v>
                </c:pt>
                <c:pt idx="7">
                  <c:v>0.81299999999999994</c:v>
                </c:pt>
                <c:pt idx="8">
                  <c:v>0.91800000000000004</c:v>
                </c:pt>
                <c:pt idx="9">
                  <c:v>1.081</c:v>
                </c:pt>
              </c:numCache>
            </c:numRef>
          </c:val>
          <c:extLst>
            <c:ext xmlns:c16="http://schemas.microsoft.com/office/drawing/2014/chart" uri="{C3380CC4-5D6E-409C-BE32-E72D297353CC}">
              <c16:uniqueId val="{00000010-77AC-4C57-95D1-A888CD1F58E1}"/>
            </c:ext>
          </c:extLst>
        </c:ser>
        <c:dLbls>
          <c:showLegendKey val="0"/>
          <c:showVal val="0"/>
          <c:showCatName val="0"/>
          <c:showSerName val="0"/>
          <c:showPercent val="0"/>
          <c:showBubbleSize val="0"/>
        </c:dLbls>
        <c:gapWidth val="150"/>
        <c:axId val="219749376"/>
        <c:axId val="219751168"/>
      </c:barChart>
      <c:catAx>
        <c:axId val="219749376"/>
        <c:scaling>
          <c:orientation val="minMax"/>
        </c:scaling>
        <c:delete val="0"/>
        <c:axPos val="l"/>
        <c:numFmt formatCode="General" sourceLinked="1"/>
        <c:majorTickMark val="out"/>
        <c:minorTickMark val="none"/>
        <c:tickLblPos val="high"/>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fr-FR"/>
          </a:p>
        </c:txPr>
        <c:crossAx val="219751168"/>
        <c:crossesAt val="1"/>
        <c:auto val="1"/>
        <c:lblAlgn val="ctr"/>
        <c:lblOffset val="100"/>
        <c:tickLblSkip val="1"/>
        <c:tickMarkSkip val="1"/>
        <c:noMultiLvlLbl val="0"/>
      </c:catAx>
      <c:valAx>
        <c:axId val="219751168"/>
        <c:scaling>
          <c:logBase val="10"/>
          <c:orientation val="minMax"/>
          <c:max val="10"/>
        </c:scaling>
        <c:delete val="0"/>
        <c:axPos val="b"/>
        <c:majorGridlines>
          <c:spPr>
            <a:ln w="3175">
              <a:solidFill>
                <a:srgbClr val="000000"/>
              </a:solidFill>
              <a:prstDash val="solid"/>
            </a:ln>
          </c:spPr>
        </c:majorGridlines>
        <c:minorGridlines>
          <c:spPr>
            <a:ln w="3175">
              <a:solidFill>
                <a:srgbClr val="000000"/>
              </a:solidFill>
              <a:prstDash val="solid"/>
            </a:ln>
          </c:spPr>
        </c:minorGridlines>
        <c:numFmt formatCode="General" sourceLinked="1"/>
        <c:majorTickMark val="cross"/>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fr-FR"/>
          </a:p>
        </c:txPr>
        <c:crossAx val="219749376"/>
        <c:crosses val="autoZero"/>
        <c:crossBetween val="between"/>
        <c:majorUnit val="10"/>
        <c:minorUnit val="10"/>
      </c:valAx>
      <c:spPr>
        <a:solidFill>
          <a:srgbClr val="C0C0C0"/>
        </a:solidFill>
        <a:ln w="12700">
          <a:solidFill>
            <a:srgbClr val="808080"/>
          </a:solidFill>
          <a:prstDash val="solid"/>
        </a:ln>
      </c:spPr>
    </c:plotArea>
    <c:legend>
      <c:legendPos val="r"/>
      <c:layout>
        <c:manualLayout>
          <c:xMode val="edge"/>
          <c:yMode val="edge"/>
          <c:x val="0.77721603053800781"/>
          <c:y val="0.41761935191847038"/>
          <c:w val="0.21012680955913562"/>
          <c:h val="9.2985558825596906E-2"/>
        </c:manualLayout>
      </c:layout>
      <c:overlay val="0"/>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fr-FR"/>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Feuil1!$E$13:$E$20</c:f>
              <c:strCache>
                <c:ptCount val="8"/>
                <c:pt idx="0">
                  <c:v>Ireland</c:v>
                </c:pt>
                <c:pt idx="1">
                  <c:v>Germany</c:v>
                </c:pt>
                <c:pt idx="2">
                  <c:v>Czec Republic</c:v>
                </c:pt>
                <c:pt idx="3">
                  <c:v>UK</c:v>
                </c:pt>
                <c:pt idx="4">
                  <c:v>Italy</c:v>
                </c:pt>
                <c:pt idx="5">
                  <c:v>Finland</c:v>
                </c:pt>
                <c:pt idx="6">
                  <c:v>NL</c:v>
                </c:pt>
                <c:pt idx="7">
                  <c:v>France</c:v>
                </c:pt>
              </c:strCache>
            </c:strRef>
          </c:cat>
          <c:val>
            <c:numRef>
              <c:f>Feuil1!$F$13:$F$20</c:f>
              <c:numCache>
                <c:formatCode>General</c:formatCode>
                <c:ptCount val="8"/>
                <c:pt idx="0">
                  <c:v>35</c:v>
                </c:pt>
                <c:pt idx="1">
                  <c:v>51</c:v>
                </c:pt>
                <c:pt idx="2">
                  <c:v>52</c:v>
                </c:pt>
                <c:pt idx="3">
                  <c:v>57</c:v>
                </c:pt>
                <c:pt idx="4">
                  <c:v>61</c:v>
                </c:pt>
                <c:pt idx="5">
                  <c:v>69</c:v>
                </c:pt>
                <c:pt idx="6">
                  <c:v>70</c:v>
                </c:pt>
                <c:pt idx="7">
                  <c:v>76</c:v>
                </c:pt>
              </c:numCache>
            </c:numRef>
          </c:val>
          <c:extLst>
            <c:ext xmlns:c16="http://schemas.microsoft.com/office/drawing/2014/chart" uri="{C3380CC4-5D6E-409C-BE32-E72D297353CC}">
              <c16:uniqueId val="{00000000-5D2F-4F8C-91A1-056AF1DCEDFE}"/>
            </c:ext>
          </c:extLst>
        </c:ser>
        <c:dLbls>
          <c:showLegendKey val="0"/>
          <c:showVal val="0"/>
          <c:showCatName val="0"/>
          <c:showSerName val="0"/>
          <c:showPercent val="0"/>
          <c:showBubbleSize val="0"/>
        </c:dLbls>
        <c:gapWidth val="150"/>
        <c:axId val="318916096"/>
        <c:axId val="318917632"/>
      </c:barChart>
      <c:catAx>
        <c:axId val="318916096"/>
        <c:scaling>
          <c:orientation val="minMax"/>
        </c:scaling>
        <c:delete val="0"/>
        <c:axPos val="b"/>
        <c:numFmt formatCode="General" sourceLinked="0"/>
        <c:majorTickMark val="out"/>
        <c:minorTickMark val="none"/>
        <c:tickLblPos val="nextTo"/>
        <c:txPr>
          <a:bodyPr/>
          <a:lstStyle/>
          <a:p>
            <a:pPr>
              <a:defRPr sz="1400"/>
            </a:pPr>
            <a:endParaRPr lang="fr-FR"/>
          </a:p>
        </c:txPr>
        <c:crossAx val="318917632"/>
        <c:crosses val="autoZero"/>
        <c:auto val="1"/>
        <c:lblAlgn val="ctr"/>
        <c:lblOffset val="100"/>
        <c:noMultiLvlLbl val="0"/>
      </c:catAx>
      <c:valAx>
        <c:axId val="318917632"/>
        <c:scaling>
          <c:orientation val="minMax"/>
        </c:scaling>
        <c:delete val="0"/>
        <c:axPos val="l"/>
        <c:majorGridlines/>
        <c:numFmt formatCode="General" sourceLinked="1"/>
        <c:majorTickMark val="out"/>
        <c:minorTickMark val="none"/>
        <c:tickLblPos val="nextTo"/>
        <c:crossAx val="318916096"/>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'opinion discri'!$N$7</c:f>
              <c:strCache>
                <c:ptCount val="1"/>
                <c:pt idx="0">
                  <c:v>Jamais</c:v>
                </c:pt>
              </c:strCache>
            </c:strRef>
          </c:tx>
          <c:invertIfNegative val="0"/>
          <c:cat>
            <c:strRef>
              <c:f>'opinion discri'!$M$8:$M$12</c:f>
              <c:strCache>
                <c:ptCount val="5"/>
                <c:pt idx="0">
                  <c:v>Sexe</c:v>
                </c:pt>
                <c:pt idx="1">
                  <c:v>Origine et couleur</c:v>
                </c:pt>
                <c:pt idx="2">
                  <c:v>religion</c:v>
                </c:pt>
                <c:pt idx="3">
                  <c:v>orientation sexuelle</c:v>
                </c:pt>
                <c:pt idx="4">
                  <c:v>état de santé et handicap </c:v>
                </c:pt>
              </c:strCache>
            </c:strRef>
          </c:cat>
          <c:val>
            <c:numRef>
              <c:f>'opinion discri'!$N$8:$N$12</c:f>
              <c:numCache>
                <c:formatCode>General</c:formatCode>
                <c:ptCount val="5"/>
                <c:pt idx="0">
                  <c:v>13</c:v>
                </c:pt>
                <c:pt idx="1">
                  <c:v>3</c:v>
                </c:pt>
                <c:pt idx="2">
                  <c:v>5</c:v>
                </c:pt>
                <c:pt idx="3">
                  <c:v>10</c:v>
                </c:pt>
                <c:pt idx="4">
                  <c:v>8</c:v>
                </c:pt>
              </c:numCache>
            </c:numRef>
          </c:val>
          <c:extLst>
            <c:ext xmlns:c16="http://schemas.microsoft.com/office/drawing/2014/chart" uri="{C3380CC4-5D6E-409C-BE32-E72D297353CC}">
              <c16:uniqueId val="{00000000-F895-4A31-9308-0EACEC8119A6}"/>
            </c:ext>
          </c:extLst>
        </c:ser>
        <c:ser>
          <c:idx val="1"/>
          <c:order val="1"/>
          <c:tx>
            <c:strRef>
              <c:f>'opinion discri'!$O$7</c:f>
              <c:strCache>
                <c:ptCount val="1"/>
                <c:pt idx="0">
                  <c:v>Rarement ou parfois</c:v>
                </c:pt>
              </c:strCache>
            </c:strRef>
          </c:tx>
          <c:invertIfNegative val="0"/>
          <c:cat>
            <c:strRef>
              <c:f>'opinion discri'!$M$8:$M$12</c:f>
              <c:strCache>
                <c:ptCount val="5"/>
                <c:pt idx="0">
                  <c:v>Sexe</c:v>
                </c:pt>
                <c:pt idx="1">
                  <c:v>Origine et couleur</c:v>
                </c:pt>
                <c:pt idx="2">
                  <c:v>religion</c:v>
                </c:pt>
                <c:pt idx="3">
                  <c:v>orientation sexuelle</c:v>
                </c:pt>
                <c:pt idx="4">
                  <c:v>état de santé et handicap </c:v>
                </c:pt>
              </c:strCache>
            </c:strRef>
          </c:cat>
          <c:val>
            <c:numRef>
              <c:f>'opinion discri'!$O$8:$O$12</c:f>
              <c:numCache>
                <c:formatCode>General</c:formatCode>
                <c:ptCount val="5"/>
                <c:pt idx="0">
                  <c:v>57</c:v>
                </c:pt>
                <c:pt idx="1">
                  <c:v>37</c:v>
                </c:pt>
                <c:pt idx="2">
                  <c:v>45</c:v>
                </c:pt>
                <c:pt idx="3">
                  <c:v>53</c:v>
                </c:pt>
                <c:pt idx="4">
                  <c:v>52</c:v>
                </c:pt>
              </c:numCache>
            </c:numRef>
          </c:val>
          <c:extLst>
            <c:ext xmlns:c16="http://schemas.microsoft.com/office/drawing/2014/chart" uri="{C3380CC4-5D6E-409C-BE32-E72D297353CC}">
              <c16:uniqueId val="{00000001-F895-4A31-9308-0EACEC8119A6}"/>
            </c:ext>
          </c:extLst>
        </c:ser>
        <c:ser>
          <c:idx val="2"/>
          <c:order val="2"/>
          <c:tx>
            <c:strRef>
              <c:f>'opinion discri'!$P$7</c:f>
              <c:strCache>
                <c:ptCount val="1"/>
                <c:pt idx="0">
                  <c:v>Souvent et très souvent</c:v>
                </c:pt>
              </c:strCache>
            </c:strRef>
          </c:tx>
          <c:invertIfNegative val="0"/>
          <c:cat>
            <c:strRef>
              <c:f>'opinion discri'!$M$8:$M$12</c:f>
              <c:strCache>
                <c:ptCount val="5"/>
                <c:pt idx="0">
                  <c:v>Sexe</c:v>
                </c:pt>
                <c:pt idx="1">
                  <c:v>Origine et couleur</c:v>
                </c:pt>
                <c:pt idx="2">
                  <c:v>religion</c:v>
                </c:pt>
                <c:pt idx="3">
                  <c:v>orientation sexuelle</c:v>
                </c:pt>
                <c:pt idx="4">
                  <c:v>état de santé et handicap </c:v>
                </c:pt>
              </c:strCache>
            </c:strRef>
          </c:cat>
          <c:val>
            <c:numRef>
              <c:f>'opinion discri'!$P$8:$P$12</c:f>
              <c:numCache>
                <c:formatCode>General</c:formatCode>
                <c:ptCount val="5"/>
                <c:pt idx="0">
                  <c:v>30</c:v>
                </c:pt>
                <c:pt idx="1">
                  <c:v>59</c:v>
                </c:pt>
                <c:pt idx="2">
                  <c:v>50</c:v>
                </c:pt>
                <c:pt idx="3">
                  <c:v>37</c:v>
                </c:pt>
                <c:pt idx="4">
                  <c:v>39</c:v>
                </c:pt>
              </c:numCache>
            </c:numRef>
          </c:val>
          <c:extLst>
            <c:ext xmlns:c16="http://schemas.microsoft.com/office/drawing/2014/chart" uri="{C3380CC4-5D6E-409C-BE32-E72D297353CC}">
              <c16:uniqueId val="{00000002-F895-4A31-9308-0EACEC8119A6}"/>
            </c:ext>
          </c:extLst>
        </c:ser>
        <c:dLbls>
          <c:showLegendKey val="0"/>
          <c:showVal val="0"/>
          <c:showCatName val="0"/>
          <c:showSerName val="0"/>
          <c:showPercent val="0"/>
          <c:showBubbleSize val="0"/>
        </c:dLbls>
        <c:gapWidth val="150"/>
        <c:axId val="256094592"/>
        <c:axId val="287056256"/>
      </c:barChart>
      <c:catAx>
        <c:axId val="256094592"/>
        <c:scaling>
          <c:orientation val="minMax"/>
        </c:scaling>
        <c:delete val="0"/>
        <c:axPos val="b"/>
        <c:numFmt formatCode="General" sourceLinked="0"/>
        <c:majorTickMark val="out"/>
        <c:minorTickMark val="none"/>
        <c:tickLblPos val="nextTo"/>
        <c:txPr>
          <a:bodyPr/>
          <a:lstStyle/>
          <a:p>
            <a:pPr>
              <a:defRPr sz="1400"/>
            </a:pPr>
            <a:endParaRPr lang="fr-FR"/>
          </a:p>
        </c:txPr>
        <c:crossAx val="287056256"/>
        <c:crosses val="autoZero"/>
        <c:auto val="1"/>
        <c:lblAlgn val="ctr"/>
        <c:lblOffset val="100"/>
        <c:noMultiLvlLbl val="0"/>
      </c:catAx>
      <c:valAx>
        <c:axId val="287056256"/>
        <c:scaling>
          <c:orientation val="minMax"/>
        </c:scaling>
        <c:delete val="0"/>
        <c:axPos val="l"/>
        <c:majorGridlines/>
        <c:numFmt formatCode="General" sourceLinked="1"/>
        <c:majorTickMark val="out"/>
        <c:minorTickMark val="none"/>
        <c:tickLblPos val="nextTo"/>
        <c:crossAx val="256094592"/>
        <c:crosses val="autoZero"/>
        <c:crossBetween val="between"/>
      </c:valAx>
    </c:plotArea>
    <c:legend>
      <c:legendPos val="r"/>
      <c:layout/>
      <c:overlay val="0"/>
    </c:legend>
    <c:plotVisOnly val="1"/>
    <c:dispBlanksAs val="gap"/>
    <c:showDLblsOverMax val="0"/>
  </c:chart>
  <c:txPr>
    <a:bodyPr/>
    <a:lstStyle/>
    <a:p>
      <a:pPr>
        <a:defRPr sz="1800"/>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0070C0"/>
            </a:solidFill>
            <a:ln>
              <a:solidFill>
                <a:sysClr val="windowText" lastClr="000000"/>
              </a:solidFill>
            </a:ln>
          </c:spPr>
          <c:invertIfNegative val="0"/>
          <c:dPt>
            <c:idx val="6"/>
            <c:invertIfNegative val="0"/>
            <c:bubble3D val="0"/>
            <c:spPr>
              <a:solidFill>
                <a:schemeClr val="bg1"/>
              </a:solidFill>
              <a:ln>
                <a:solidFill>
                  <a:sysClr val="windowText" lastClr="000000"/>
                </a:solidFill>
              </a:ln>
            </c:spPr>
            <c:extLst>
              <c:ext xmlns:c16="http://schemas.microsoft.com/office/drawing/2014/chart" uri="{C3380CC4-5D6E-409C-BE32-E72D297353CC}">
                <c16:uniqueId val="{00000001-3D1E-4D05-B7BB-982D8AD419E9}"/>
              </c:ext>
            </c:extLst>
          </c:dPt>
          <c:dPt>
            <c:idx val="15"/>
            <c:invertIfNegative val="0"/>
            <c:bubble3D val="0"/>
            <c:spPr>
              <a:solidFill>
                <a:schemeClr val="bg1"/>
              </a:solidFill>
              <a:ln>
                <a:solidFill>
                  <a:sysClr val="windowText" lastClr="000000"/>
                </a:solidFill>
              </a:ln>
            </c:spPr>
            <c:extLst>
              <c:ext xmlns:c16="http://schemas.microsoft.com/office/drawing/2014/chart" uri="{C3380CC4-5D6E-409C-BE32-E72D297353CC}">
                <c16:uniqueId val="{00000003-3D1E-4D05-B7BB-982D8AD419E9}"/>
              </c:ext>
            </c:extLst>
          </c:dPt>
          <c:cat>
            <c:strRef>
              <c:f>graph_discri_odds!$AH$10:$BA$10</c:f>
              <c:strCache>
                <c:ptCount val="20"/>
                <c:pt idx="0">
                  <c:v>Hommes</c:v>
                </c:pt>
                <c:pt idx="1">
                  <c:v>Femmes</c:v>
                </c:pt>
                <c:pt idx="2">
                  <c:v>17-25</c:v>
                </c:pt>
                <c:pt idx="3">
                  <c:v>26-35</c:v>
                </c:pt>
                <c:pt idx="4">
                  <c:v>36-45</c:v>
                </c:pt>
                <c:pt idx="5">
                  <c:v>46-50</c:v>
                </c:pt>
                <c:pt idx="6">
                  <c:v>Sans Dplome</c:v>
                </c:pt>
                <c:pt idx="7">
                  <c:v>Diplôme Pro</c:v>
                </c:pt>
                <c:pt idx="8">
                  <c:v>Bac</c:v>
                </c:pt>
                <c:pt idx="9">
                  <c:v>Etudes supérieures</c:v>
                </c:pt>
                <c:pt idx="10">
                  <c:v>En emploi</c:v>
                </c:pt>
                <c:pt idx="11">
                  <c:v>Au chômage</c:v>
                </c:pt>
                <c:pt idx="12">
                  <c:v>Etudiants</c:v>
                </c:pt>
                <c:pt idx="13">
                  <c:v>Inactifs</c:v>
                </c:pt>
                <c:pt idx="14">
                  <c:v>Musulmans</c:v>
                </c:pt>
                <c:pt idx="15">
                  <c:v>Juifs</c:v>
                </c:pt>
                <c:pt idx="16">
                  <c:v>Chrétiens</c:v>
                </c:pt>
                <c:pt idx="17">
                  <c:v>Sans religion</c:v>
                </c:pt>
                <c:pt idx="18">
                  <c:v>Concentration immigrés</c:v>
                </c:pt>
                <c:pt idx="19">
                  <c:v>Autre quartier</c:v>
                </c:pt>
              </c:strCache>
            </c:strRef>
          </c:cat>
          <c:val>
            <c:numRef>
              <c:f>graph_discri_odds!$AH$11:$BA$11</c:f>
              <c:numCache>
                <c:formatCode>General</c:formatCode>
                <c:ptCount val="20"/>
                <c:pt idx="0">
                  <c:v>1</c:v>
                </c:pt>
                <c:pt idx="1">
                  <c:v>0.74099999999999999</c:v>
                </c:pt>
                <c:pt idx="2">
                  <c:v>0.9</c:v>
                </c:pt>
                <c:pt idx="3">
                  <c:v>1</c:v>
                </c:pt>
                <c:pt idx="4">
                  <c:v>0.71</c:v>
                </c:pt>
                <c:pt idx="5">
                  <c:v>0.59699999999999998</c:v>
                </c:pt>
                <c:pt idx="6">
                  <c:v>0.94699999999999995</c:v>
                </c:pt>
                <c:pt idx="7">
                  <c:v>1</c:v>
                </c:pt>
                <c:pt idx="8">
                  <c:v>1.1279999999999999</c:v>
                </c:pt>
                <c:pt idx="9">
                  <c:v>1.4059999999999999</c:v>
                </c:pt>
                <c:pt idx="10">
                  <c:v>1</c:v>
                </c:pt>
                <c:pt idx="11">
                  <c:v>1.7589999999999999</c:v>
                </c:pt>
                <c:pt idx="12">
                  <c:v>1.2809999999999999</c:v>
                </c:pt>
                <c:pt idx="13">
                  <c:v>1.419</c:v>
                </c:pt>
                <c:pt idx="14">
                  <c:v>1.621</c:v>
                </c:pt>
                <c:pt idx="15">
                  <c:v>0.82899999999999996</c:v>
                </c:pt>
                <c:pt idx="16">
                  <c:v>0.96599999999999997</c:v>
                </c:pt>
                <c:pt idx="17">
                  <c:v>1</c:v>
                </c:pt>
                <c:pt idx="18">
                  <c:v>1.2450000000000001</c:v>
                </c:pt>
                <c:pt idx="19">
                  <c:v>1</c:v>
                </c:pt>
              </c:numCache>
            </c:numRef>
          </c:val>
          <c:extLst>
            <c:ext xmlns:c16="http://schemas.microsoft.com/office/drawing/2014/chart" uri="{C3380CC4-5D6E-409C-BE32-E72D297353CC}">
              <c16:uniqueId val="{00000004-3D1E-4D05-B7BB-982D8AD419E9}"/>
            </c:ext>
          </c:extLst>
        </c:ser>
        <c:dLbls>
          <c:showLegendKey val="0"/>
          <c:showVal val="0"/>
          <c:showCatName val="0"/>
          <c:showSerName val="0"/>
          <c:showPercent val="0"/>
          <c:showBubbleSize val="0"/>
        </c:dLbls>
        <c:gapWidth val="150"/>
        <c:axId val="184461952"/>
        <c:axId val="184467840"/>
      </c:barChart>
      <c:catAx>
        <c:axId val="184461952"/>
        <c:scaling>
          <c:orientation val="minMax"/>
        </c:scaling>
        <c:delete val="0"/>
        <c:axPos val="l"/>
        <c:numFmt formatCode="General" sourceLinked="1"/>
        <c:majorTickMark val="out"/>
        <c:minorTickMark val="in"/>
        <c:tickLblPos val="low"/>
        <c:txPr>
          <a:bodyPr/>
          <a:lstStyle/>
          <a:p>
            <a:pPr>
              <a:defRPr sz="1200"/>
            </a:pPr>
            <a:endParaRPr lang="fr-FR"/>
          </a:p>
        </c:txPr>
        <c:crossAx val="184467840"/>
        <c:crosses val="autoZero"/>
        <c:auto val="0"/>
        <c:lblAlgn val="ctr"/>
        <c:lblOffset val="100"/>
        <c:noMultiLvlLbl val="0"/>
      </c:catAx>
      <c:valAx>
        <c:axId val="184467840"/>
        <c:scaling>
          <c:logBase val="10"/>
          <c:orientation val="minMax"/>
        </c:scaling>
        <c:delete val="0"/>
        <c:axPos val="b"/>
        <c:minorGridlines/>
        <c:numFmt formatCode="General" sourceLinked="1"/>
        <c:majorTickMark val="out"/>
        <c:minorTickMark val="none"/>
        <c:tickLblPos val="nextTo"/>
        <c:crossAx val="184461952"/>
        <c:crosses val="autoZero"/>
        <c:crossBetween val="midCat"/>
      </c:valAx>
      <c:spPr>
        <a:solidFill>
          <a:schemeClr val="bg2"/>
        </a:solidFill>
      </c:spPr>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origine!$D$6</c:f>
              <c:strCache>
                <c:ptCount val="1"/>
                <c:pt idx="0">
                  <c:v>TeO 2008</c:v>
                </c:pt>
              </c:strCache>
            </c:strRef>
          </c:tx>
          <c:spPr>
            <a:solidFill>
              <a:schemeClr val="accent1"/>
            </a:solidFill>
            <a:ln>
              <a:noFill/>
            </a:ln>
            <a:effectLst/>
          </c:spPr>
          <c:invertIfNegative val="0"/>
          <c:cat>
            <c:strRef>
              <c:f>origine!$C$7:$C$12</c:f>
              <c:strCache>
                <c:ptCount val="6"/>
                <c:pt idx="0">
                  <c:v>Population majoritaire</c:v>
                </c:pt>
                <c:pt idx="1">
                  <c:v>Non visible G1</c:v>
                </c:pt>
                <c:pt idx="2">
                  <c:v>Non visible G2</c:v>
                </c:pt>
                <c:pt idx="3">
                  <c:v>Visible G1</c:v>
                </c:pt>
                <c:pt idx="4">
                  <c:v>Visible G2</c:v>
                </c:pt>
                <c:pt idx="5">
                  <c:v>Ensemble</c:v>
                </c:pt>
              </c:strCache>
            </c:strRef>
          </c:cat>
          <c:val>
            <c:numRef>
              <c:f>origine!$D$7:$D$12</c:f>
              <c:numCache>
                <c:formatCode>General</c:formatCode>
                <c:ptCount val="6"/>
                <c:pt idx="0">
                  <c:v>2</c:v>
                </c:pt>
                <c:pt idx="1">
                  <c:v>7</c:v>
                </c:pt>
                <c:pt idx="2">
                  <c:v>3</c:v>
                </c:pt>
                <c:pt idx="3">
                  <c:v>27</c:v>
                </c:pt>
                <c:pt idx="4">
                  <c:v>32</c:v>
                </c:pt>
                <c:pt idx="5">
                  <c:v>6</c:v>
                </c:pt>
              </c:numCache>
            </c:numRef>
          </c:val>
          <c:extLst>
            <c:ext xmlns:c16="http://schemas.microsoft.com/office/drawing/2014/chart" uri="{C3380CC4-5D6E-409C-BE32-E72D297353CC}">
              <c16:uniqueId val="{00000000-6D4C-4E00-8D9B-DEE9AEBE936C}"/>
            </c:ext>
          </c:extLst>
        </c:ser>
        <c:ser>
          <c:idx val="1"/>
          <c:order val="1"/>
          <c:tx>
            <c:strRef>
              <c:f>origine!$E$6</c:f>
              <c:strCache>
                <c:ptCount val="1"/>
                <c:pt idx="0">
                  <c:v>« Accès aux droits » 2016</c:v>
                </c:pt>
              </c:strCache>
            </c:strRef>
          </c:tx>
          <c:spPr>
            <a:solidFill>
              <a:schemeClr val="accent2"/>
            </a:solidFill>
            <a:ln>
              <a:noFill/>
            </a:ln>
            <a:effectLst/>
          </c:spPr>
          <c:invertIfNegative val="0"/>
          <c:cat>
            <c:strRef>
              <c:f>origine!$C$7:$C$12</c:f>
              <c:strCache>
                <c:ptCount val="6"/>
                <c:pt idx="0">
                  <c:v>Population majoritaire</c:v>
                </c:pt>
                <c:pt idx="1">
                  <c:v>Non visible G1</c:v>
                </c:pt>
                <c:pt idx="2">
                  <c:v>Non visible G2</c:v>
                </c:pt>
                <c:pt idx="3">
                  <c:v>Visible G1</c:v>
                </c:pt>
                <c:pt idx="4">
                  <c:v>Visible G2</c:v>
                </c:pt>
                <c:pt idx="5">
                  <c:v>Ensemble</c:v>
                </c:pt>
              </c:strCache>
            </c:strRef>
          </c:cat>
          <c:val>
            <c:numRef>
              <c:f>origine!$E$7:$E$12</c:f>
              <c:numCache>
                <c:formatCode>General</c:formatCode>
                <c:ptCount val="6"/>
                <c:pt idx="0">
                  <c:v>6</c:v>
                </c:pt>
                <c:pt idx="1">
                  <c:v>19</c:v>
                </c:pt>
                <c:pt idx="2">
                  <c:v>6</c:v>
                </c:pt>
                <c:pt idx="3">
                  <c:v>42</c:v>
                </c:pt>
                <c:pt idx="4">
                  <c:v>44</c:v>
                </c:pt>
                <c:pt idx="5">
                  <c:v>11</c:v>
                </c:pt>
              </c:numCache>
            </c:numRef>
          </c:val>
          <c:extLst>
            <c:ext xmlns:c16="http://schemas.microsoft.com/office/drawing/2014/chart" uri="{C3380CC4-5D6E-409C-BE32-E72D297353CC}">
              <c16:uniqueId val="{00000001-6D4C-4E00-8D9B-DEE9AEBE936C}"/>
            </c:ext>
          </c:extLst>
        </c:ser>
        <c:dLbls>
          <c:showLegendKey val="0"/>
          <c:showVal val="0"/>
          <c:showCatName val="0"/>
          <c:showSerName val="0"/>
          <c:showPercent val="0"/>
          <c:showBubbleSize val="0"/>
        </c:dLbls>
        <c:gapWidth val="219"/>
        <c:overlap val="-27"/>
        <c:axId val="811232216"/>
        <c:axId val="811225656"/>
      </c:barChart>
      <c:catAx>
        <c:axId val="811232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811225656"/>
        <c:crosses val="autoZero"/>
        <c:auto val="1"/>
        <c:lblAlgn val="ctr"/>
        <c:lblOffset val="100"/>
        <c:noMultiLvlLbl val="0"/>
      </c:catAx>
      <c:valAx>
        <c:axId val="811225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11232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religion!$D$7</c:f>
              <c:strCache>
                <c:ptCount val="1"/>
                <c:pt idx="0">
                  <c:v>TeO 2008</c:v>
                </c:pt>
              </c:strCache>
            </c:strRef>
          </c:tx>
          <c:spPr>
            <a:solidFill>
              <a:schemeClr val="accent1"/>
            </a:solidFill>
            <a:ln>
              <a:noFill/>
            </a:ln>
            <a:effectLst/>
          </c:spPr>
          <c:invertIfNegative val="0"/>
          <c:cat>
            <c:strRef>
              <c:f>religion!$C$8:$C$11</c:f>
              <c:strCache>
                <c:ptCount val="4"/>
                <c:pt idx="0">
                  <c:v>Sans religion</c:v>
                </c:pt>
                <c:pt idx="1">
                  <c:v>Chrétiens</c:v>
                </c:pt>
                <c:pt idx="2">
                  <c:v>Musulmans</c:v>
                </c:pt>
                <c:pt idx="3">
                  <c:v>Ensemble</c:v>
                </c:pt>
              </c:strCache>
            </c:strRef>
          </c:cat>
          <c:val>
            <c:numRef>
              <c:f>religion!$D$8:$D$11</c:f>
              <c:numCache>
                <c:formatCode>General</c:formatCode>
                <c:ptCount val="4"/>
                <c:pt idx="0">
                  <c:v>0</c:v>
                </c:pt>
                <c:pt idx="1">
                  <c:v>0</c:v>
                </c:pt>
                <c:pt idx="2">
                  <c:v>5</c:v>
                </c:pt>
                <c:pt idx="3">
                  <c:v>1</c:v>
                </c:pt>
              </c:numCache>
            </c:numRef>
          </c:val>
          <c:extLst>
            <c:ext xmlns:c16="http://schemas.microsoft.com/office/drawing/2014/chart" uri="{C3380CC4-5D6E-409C-BE32-E72D297353CC}">
              <c16:uniqueId val="{00000000-002B-4CA0-83AE-5A5F81470235}"/>
            </c:ext>
          </c:extLst>
        </c:ser>
        <c:ser>
          <c:idx val="1"/>
          <c:order val="1"/>
          <c:tx>
            <c:strRef>
              <c:f>religion!$E$7</c:f>
              <c:strCache>
                <c:ptCount val="1"/>
                <c:pt idx="0">
                  <c:v>Accès aux droits 2016</c:v>
                </c:pt>
              </c:strCache>
            </c:strRef>
          </c:tx>
          <c:spPr>
            <a:solidFill>
              <a:schemeClr val="accent2"/>
            </a:solidFill>
            <a:ln>
              <a:noFill/>
            </a:ln>
            <a:effectLst/>
          </c:spPr>
          <c:invertIfNegative val="0"/>
          <c:cat>
            <c:strRef>
              <c:f>religion!$C$8:$C$11</c:f>
              <c:strCache>
                <c:ptCount val="4"/>
                <c:pt idx="0">
                  <c:v>Sans religion</c:v>
                </c:pt>
                <c:pt idx="1">
                  <c:v>Chrétiens</c:v>
                </c:pt>
                <c:pt idx="2">
                  <c:v>Musulmans</c:v>
                </c:pt>
                <c:pt idx="3">
                  <c:v>Ensemble</c:v>
                </c:pt>
              </c:strCache>
            </c:strRef>
          </c:cat>
          <c:val>
            <c:numRef>
              <c:f>religion!$E$8:$E$11</c:f>
              <c:numCache>
                <c:formatCode>General</c:formatCode>
                <c:ptCount val="4"/>
                <c:pt idx="0">
                  <c:v>2</c:v>
                </c:pt>
                <c:pt idx="1">
                  <c:v>2</c:v>
                </c:pt>
                <c:pt idx="2">
                  <c:v>31</c:v>
                </c:pt>
                <c:pt idx="3">
                  <c:v>5</c:v>
                </c:pt>
              </c:numCache>
            </c:numRef>
          </c:val>
          <c:extLst>
            <c:ext xmlns:c16="http://schemas.microsoft.com/office/drawing/2014/chart" uri="{C3380CC4-5D6E-409C-BE32-E72D297353CC}">
              <c16:uniqueId val="{00000001-002B-4CA0-83AE-5A5F81470235}"/>
            </c:ext>
          </c:extLst>
        </c:ser>
        <c:dLbls>
          <c:showLegendKey val="0"/>
          <c:showVal val="0"/>
          <c:showCatName val="0"/>
          <c:showSerName val="0"/>
          <c:showPercent val="0"/>
          <c:showBubbleSize val="0"/>
        </c:dLbls>
        <c:gapWidth val="219"/>
        <c:overlap val="-27"/>
        <c:axId val="517146720"/>
        <c:axId val="517147048"/>
      </c:barChart>
      <c:catAx>
        <c:axId val="51714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17147048"/>
        <c:crosses val="autoZero"/>
        <c:auto val="1"/>
        <c:lblAlgn val="ctr"/>
        <c:lblOffset val="100"/>
        <c:noMultiLvlLbl val="0"/>
      </c:catAx>
      <c:valAx>
        <c:axId val="517147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17146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groupes!$E$23</c:f>
              <c:strCache>
                <c:ptCount val="1"/>
                <c:pt idx="0">
                  <c:v>Age </c:v>
                </c:pt>
              </c:strCache>
            </c:strRef>
          </c:tx>
          <c:spPr>
            <a:solidFill>
              <a:schemeClr val="accent1"/>
            </a:solidFill>
            <a:ln>
              <a:noFill/>
            </a:ln>
            <a:effectLst/>
          </c:spPr>
          <c:invertIfNegative val="0"/>
          <c:cat>
            <c:strRef>
              <c:f>groupes!$D$24:$D$38</c:f>
              <c:strCache>
                <c:ptCount val="15"/>
                <c:pt idx="0">
                  <c:v>majoritaire</c:v>
                </c:pt>
                <c:pt idx="1">
                  <c:v>G1 DOM</c:v>
                </c:pt>
                <c:pt idx="2">
                  <c:v>G2 DOM</c:v>
                </c:pt>
                <c:pt idx="3">
                  <c:v>G1 Maghreb</c:v>
                </c:pt>
                <c:pt idx="4">
                  <c:v>G2 Maghreb</c:v>
                </c:pt>
                <c:pt idx="5">
                  <c:v>G1 Afrique</c:v>
                </c:pt>
                <c:pt idx="6">
                  <c:v>G2 Afrique</c:v>
                </c:pt>
                <c:pt idx="7">
                  <c:v>G1 Asie</c:v>
                </c:pt>
                <c:pt idx="8">
                  <c:v>G2 Asie</c:v>
                </c:pt>
                <c:pt idx="9">
                  <c:v>G1 Turquie MO</c:v>
                </c:pt>
                <c:pt idx="10">
                  <c:v>G2 Turquie MO</c:v>
                </c:pt>
                <c:pt idx="11">
                  <c:v>G1 Europe sud</c:v>
                </c:pt>
                <c:pt idx="12">
                  <c:v>G2 Europe Sud</c:v>
                </c:pt>
                <c:pt idx="13">
                  <c:v>G1 UE27</c:v>
                </c:pt>
                <c:pt idx="14">
                  <c:v>G2 UE27</c:v>
                </c:pt>
              </c:strCache>
            </c:strRef>
          </c:cat>
          <c:val>
            <c:numRef>
              <c:f>groupes!$E$24:$E$38</c:f>
              <c:numCache>
                <c:formatCode>General</c:formatCode>
                <c:ptCount val="15"/>
                <c:pt idx="0">
                  <c:v>17</c:v>
                </c:pt>
                <c:pt idx="1">
                  <c:v>10</c:v>
                </c:pt>
                <c:pt idx="2">
                  <c:v>22</c:v>
                </c:pt>
                <c:pt idx="3">
                  <c:v>3</c:v>
                </c:pt>
                <c:pt idx="4">
                  <c:v>15</c:v>
                </c:pt>
                <c:pt idx="5">
                  <c:v>4</c:v>
                </c:pt>
                <c:pt idx="6">
                  <c:v>11</c:v>
                </c:pt>
                <c:pt idx="7">
                  <c:v>3</c:v>
                </c:pt>
                <c:pt idx="8">
                  <c:v>6</c:v>
                </c:pt>
                <c:pt idx="9">
                  <c:v>3</c:v>
                </c:pt>
                <c:pt idx="10">
                  <c:v>4</c:v>
                </c:pt>
                <c:pt idx="11">
                  <c:v>2</c:v>
                </c:pt>
                <c:pt idx="12">
                  <c:v>10</c:v>
                </c:pt>
                <c:pt idx="13">
                  <c:v>4</c:v>
                </c:pt>
                <c:pt idx="14">
                  <c:v>12</c:v>
                </c:pt>
              </c:numCache>
            </c:numRef>
          </c:val>
          <c:extLst>
            <c:ext xmlns:c16="http://schemas.microsoft.com/office/drawing/2014/chart" uri="{C3380CC4-5D6E-409C-BE32-E72D297353CC}">
              <c16:uniqueId val="{00000000-0BF3-455F-B9DE-9CB15C96BA92}"/>
            </c:ext>
          </c:extLst>
        </c:ser>
        <c:ser>
          <c:idx val="1"/>
          <c:order val="1"/>
          <c:tx>
            <c:strRef>
              <c:f>groupes!$F$23</c:f>
              <c:strCache>
                <c:ptCount val="1"/>
                <c:pt idx="0">
                  <c:v>Sexe</c:v>
                </c:pt>
              </c:strCache>
            </c:strRef>
          </c:tx>
          <c:spPr>
            <a:solidFill>
              <a:schemeClr val="accent2"/>
            </a:solidFill>
            <a:ln>
              <a:noFill/>
            </a:ln>
            <a:effectLst/>
          </c:spPr>
          <c:invertIfNegative val="0"/>
          <c:cat>
            <c:strRef>
              <c:f>groupes!$D$24:$D$38</c:f>
              <c:strCache>
                <c:ptCount val="15"/>
                <c:pt idx="0">
                  <c:v>majoritaire</c:v>
                </c:pt>
                <c:pt idx="1">
                  <c:v>G1 DOM</c:v>
                </c:pt>
                <c:pt idx="2">
                  <c:v>G2 DOM</c:v>
                </c:pt>
                <c:pt idx="3">
                  <c:v>G1 Maghreb</c:v>
                </c:pt>
                <c:pt idx="4">
                  <c:v>G2 Maghreb</c:v>
                </c:pt>
                <c:pt idx="5">
                  <c:v>G1 Afrique</c:v>
                </c:pt>
                <c:pt idx="6">
                  <c:v>G2 Afrique</c:v>
                </c:pt>
                <c:pt idx="7">
                  <c:v>G1 Asie</c:v>
                </c:pt>
                <c:pt idx="8">
                  <c:v>G2 Asie</c:v>
                </c:pt>
                <c:pt idx="9">
                  <c:v>G1 Turquie MO</c:v>
                </c:pt>
                <c:pt idx="10">
                  <c:v>G2 Turquie MO</c:v>
                </c:pt>
                <c:pt idx="11">
                  <c:v>G1 Europe sud</c:v>
                </c:pt>
                <c:pt idx="12">
                  <c:v>G2 Europe Sud</c:v>
                </c:pt>
                <c:pt idx="13">
                  <c:v>G1 UE27</c:v>
                </c:pt>
                <c:pt idx="14">
                  <c:v>G2 UE27</c:v>
                </c:pt>
              </c:strCache>
            </c:strRef>
          </c:cat>
          <c:val>
            <c:numRef>
              <c:f>groupes!$F$24:$F$38</c:f>
              <c:numCache>
                <c:formatCode>General</c:formatCode>
                <c:ptCount val="15"/>
                <c:pt idx="0">
                  <c:v>40</c:v>
                </c:pt>
                <c:pt idx="1">
                  <c:v>16</c:v>
                </c:pt>
                <c:pt idx="2">
                  <c:v>19</c:v>
                </c:pt>
                <c:pt idx="3">
                  <c:v>6</c:v>
                </c:pt>
                <c:pt idx="4">
                  <c:v>18</c:v>
                </c:pt>
                <c:pt idx="5">
                  <c:v>6</c:v>
                </c:pt>
                <c:pt idx="6">
                  <c:v>18</c:v>
                </c:pt>
                <c:pt idx="7">
                  <c:v>18</c:v>
                </c:pt>
                <c:pt idx="8">
                  <c:v>18</c:v>
                </c:pt>
                <c:pt idx="9">
                  <c:v>6</c:v>
                </c:pt>
                <c:pt idx="10">
                  <c:v>9</c:v>
                </c:pt>
                <c:pt idx="11">
                  <c:v>5</c:v>
                </c:pt>
                <c:pt idx="12">
                  <c:v>29</c:v>
                </c:pt>
                <c:pt idx="13">
                  <c:v>18</c:v>
                </c:pt>
                <c:pt idx="14">
                  <c:v>36</c:v>
                </c:pt>
              </c:numCache>
            </c:numRef>
          </c:val>
          <c:extLst>
            <c:ext xmlns:c16="http://schemas.microsoft.com/office/drawing/2014/chart" uri="{C3380CC4-5D6E-409C-BE32-E72D297353CC}">
              <c16:uniqueId val="{00000001-0BF3-455F-B9DE-9CB15C96BA92}"/>
            </c:ext>
          </c:extLst>
        </c:ser>
        <c:ser>
          <c:idx val="2"/>
          <c:order val="2"/>
          <c:tx>
            <c:strRef>
              <c:f>groupes!$G$23</c:f>
              <c:strCache>
                <c:ptCount val="1"/>
                <c:pt idx="0">
                  <c:v>Origine ou nationalité</c:v>
                </c:pt>
              </c:strCache>
            </c:strRef>
          </c:tx>
          <c:spPr>
            <a:solidFill>
              <a:srgbClr val="FF0000"/>
            </a:solidFill>
            <a:ln>
              <a:noFill/>
            </a:ln>
            <a:effectLst/>
          </c:spPr>
          <c:invertIfNegative val="0"/>
          <c:cat>
            <c:strRef>
              <c:f>groupes!$D$24:$D$38</c:f>
              <c:strCache>
                <c:ptCount val="15"/>
                <c:pt idx="0">
                  <c:v>majoritaire</c:v>
                </c:pt>
                <c:pt idx="1">
                  <c:v>G1 DOM</c:v>
                </c:pt>
                <c:pt idx="2">
                  <c:v>G2 DOM</c:v>
                </c:pt>
                <c:pt idx="3">
                  <c:v>G1 Maghreb</c:v>
                </c:pt>
                <c:pt idx="4">
                  <c:v>G2 Maghreb</c:v>
                </c:pt>
                <c:pt idx="5">
                  <c:v>G1 Afrique</c:v>
                </c:pt>
                <c:pt idx="6">
                  <c:v>G2 Afrique</c:v>
                </c:pt>
                <c:pt idx="7">
                  <c:v>G1 Asie</c:v>
                </c:pt>
                <c:pt idx="8">
                  <c:v>G2 Asie</c:v>
                </c:pt>
                <c:pt idx="9">
                  <c:v>G1 Turquie MO</c:v>
                </c:pt>
                <c:pt idx="10">
                  <c:v>G2 Turquie MO</c:v>
                </c:pt>
                <c:pt idx="11">
                  <c:v>G1 Europe sud</c:v>
                </c:pt>
                <c:pt idx="12">
                  <c:v>G2 Europe Sud</c:v>
                </c:pt>
                <c:pt idx="13">
                  <c:v>G1 UE27</c:v>
                </c:pt>
                <c:pt idx="14">
                  <c:v>G2 UE27</c:v>
                </c:pt>
              </c:strCache>
            </c:strRef>
          </c:cat>
          <c:val>
            <c:numRef>
              <c:f>groupes!$G$24:$G$38</c:f>
              <c:numCache>
                <c:formatCode>General</c:formatCode>
                <c:ptCount val="15"/>
                <c:pt idx="0">
                  <c:v>17</c:v>
                </c:pt>
                <c:pt idx="1">
                  <c:v>83</c:v>
                </c:pt>
                <c:pt idx="2">
                  <c:v>70</c:v>
                </c:pt>
                <c:pt idx="3">
                  <c:v>83</c:v>
                </c:pt>
                <c:pt idx="4">
                  <c:v>75</c:v>
                </c:pt>
                <c:pt idx="5">
                  <c:v>92</c:v>
                </c:pt>
                <c:pt idx="6">
                  <c:v>80</c:v>
                </c:pt>
                <c:pt idx="7">
                  <c:v>87</c:v>
                </c:pt>
                <c:pt idx="8">
                  <c:v>87</c:v>
                </c:pt>
                <c:pt idx="9">
                  <c:v>80</c:v>
                </c:pt>
                <c:pt idx="10">
                  <c:v>80</c:v>
                </c:pt>
                <c:pt idx="11">
                  <c:v>59</c:v>
                </c:pt>
                <c:pt idx="12">
                  <c:v>40</c:v>
                </c:pt>
                <c:pt idx="13">
                  <c:v>70</c:v>
                </c:pt>
                <c:pt idx="14">
                  <c:v>19</c:v>
                </c:pt>
              </c:numCache>
            </c:numRef>
          </c:val>
          <c:extLst>
            <c:ext xmlns:c16="http://schemas.microsoft.com/office/drawing/2014/chart" uri="{C3380CC4-5D6E-409C-BE32-E72D297353CC}">
              <c16:uniqueId val="{00000002-0BF3-455F-B9DE-9CB15C96BA92}"/>
            </c:ext>
          </c:extLst>
        </c:ser>
        <c:ser>
          <c:idx val="3"/>
          <c:order val="3"/>
          <c:tx>
            <c:strRef>
              <c:f>groupes!$H$23</c:f>
              <c:strCache>
                <c:ptCount val="1"/>
                <c:pt idx="0">
                  <c:v>Couleur</c:v>
                </c:pt>
              </c:strCache>
            </c:strRef>
          </c:tx>
          <c:spPr>
            <a:solidFill>
              <a:schemeClr val="accent4"/>
            </a:solidFill>
            <a:ln>
              <a:noFill/>
            </a:ln>
            <a:effectLst/>
          </c:spPr>
          <c:invertIfNegative val="0"/>
          <c:cat>
            <c:strRef>
              <c:f>groupes!$D$24:$D$38</c:f>
              <c:strCache>
                <c:ptCount val="15"/>
                <c:pt idx="0">
                  <c:v>majoritaire</c:v>
                </c:pt>
                <c:pt idx="1">
                  <c:v>G1 DOM</c:v>
                </c:pt>
                <c:pt idx="2">
                  <c:v>G2 DOM</c:v>
                </c:pt>
                <c:pt idx="3">
                  <c:v>G1 Maghreb</c:v>
                </c:pt>
                <c:pt idx="4">
                  <c:v>G2 Maghreb</c:v>
                </c:pt>
                <c:pt idx="5">
                  <c:v>G1 Afrique</c:v>
                </c:pt>
                <c:pt idx="6">
                  <c:v>G2 Afrique</c:v>
                </c:pt>
                <c:pt idx="7">
                  <c:v>G1 Asie</c:v>
                </c:pt>
                <c:pt idx="8">
                  <c:v>G2 Asie</c:v>
                </c:pt>
                <c:pt idx="9">
                  <c:v>G1 Turquie MO</c:v>
                </c:pt>
                <c:pt idx="10">
                  <c:v>G2 Turquie MO</c:v>
                </c:pt>
                <c:pt idx="11">
                  <c:v>G1 Europe sud</c:v>
                </c:pt>
                <c:pt idx="12">
                  <c:v>G2 Europe Sud</c:v>
                </c:pt>
                <c:pt idx="13">
                  <c:v>G1 UE27</c:v>
                </c:pt>
                <c:pt idx="14">
                  <c:v>G2 UE27</c:v>
                </c:pt>
              </c:strCache>
            </c:strRef>
          </c:cat>
          <c:val>
            <c:numRef>
              <c:f>groupes!$H$24:$H$38</c:f>
              <c:numCache>
                <c:formatCode>General</c:formatCode>
                <c:ptCount val="15"/>
                <c:pt idx="0">
                  <c:v>7</c:v>
                </c:pt>
                <c:pt idx="1">
                  <c:v>74</c:v>
                </c:pt>
                <c:pt idx="2">
                  <c:v>67</c:v>
                </c:pt>
                <c:pt idx="3">
                  <c:v>20</c:v>
                </c:pt>
                <c:pt idx="4">
                  <c:v>19</c:v>
                </c:pt>
                <c:pt idx="5">
                  <c:v>80</c:v>
                </c:pt>
                <c:pt idx="6">
                  <c:v>72</c:v>
                </c:pt>
                <c:pt idx="7">
                  <c:v>46</c:v>
                </c:pt>
                <c:pt idx="8">
                  <c:v>36</c:v>
                </c:pt>
                <c:pt idx="9">
                  <c:v>7</c:v>
                </c:pt>
                <c:pt idx="10">
                  <c:v>10</c:v>
                </c:pt>
                <c:pt idx="11">
                  <c:v>15</c:v>
                </c:pt>
                <c:pt idx="12">
                  <c:v>11</c:v>
                </c:pt>
                <c:pt idx="13">
                  <c:v>6</c:v>
                </c:pt>
                <c:pt idx="14">
                  <c:v>10</c:v>
                </c:pt>
              </c:numCache>
            </c:numRef>
          </c:val>
          <c:extLst>
            <c:ext xmlns:c16="http://schemas.microsoft.com/office/drawing/2014/chart" uri="{C3380CC4-5D6E-409C-BE32-E72D297353CC}">
              <c16:uniqueId val="{00000003-0BF3-455F-B9DE-9CB15C96BA92}"/>
            </c:ext>
          </c:extLst>
        </c:ser>
        <c:dLbls>
          <c:showLegendKey val="0"/>
          <c:showVal val="0"/>
          <c:showCatName val="0"/>
          <c:showSerName val="0"/>
          <c:showPercent val="0"/>
          <c:showBubbleSize val="0"/>
        </c:dLbls>
        <c:gapWidth val="219"/>
        <c:overlap val="-27"/>
        <c:axId val="1400412048"/>
        <c:axId val="1400412880"/>
      </c:barChart>
      <c:catAx>
        <c:axId val="140041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400412880"/>
        <c:crosses val="autoZero"/>
        <c:auto val="1"/>
        <c:lblAlgn val="ctr"/>
        <c:lblOffset val="100"/>
        <c:noMultiLvlLbl val="0"/>
      </c:catAx>
      <c:valAx>
        <c:axId val="1400412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00412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1026"/>
          <p:cNvSpPr>
            <a:spLocks noGrp="1" noChangeArrowheads="1"/>
          </p:cNvSpPr>
          <p:nvPr>
            <p:ph type="hdr" sz="quarter"/>
          </p:nvPr>
        </p:nvSpPr>
        <p:spPr bwMode="auto">
          <a:xfrm>
            <a:off x="0" y="0"/>
            <a:ext cx="354330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0341" tIns="55170" rIns="110341" bIns="55170" numCol="1" anchor="t" anchorCtr="0" compatLnSpc="1">
            <a:prstTxWarp prst="textNoShape">
              <a:avLst/>
            </a:prstTxWarp>
          </a:bodyPr>
          <a:lstStyle>
            <a:lvl1pPr defTabSz="1103313" eaLnBrk="0" hangingPunct="0">
              <a:defRPr sz="1400">
                <a:latin typeface="Arial" pitchFamily="34" charset="0"/>
              </a:defRPr>
            </a:lvl1pPr>
          </a:lstStyle>
          <a:p>
            <a:pPr>
              <a:defRPr/>
            </a:pPr>
            <a:endParaRPr lang="fr-FR" altLang="fr-FR"/>
          </a:p>
        </p:txBody>
      </p:sp>
      <p:sp>
        <p:nvSpPr>
          <p:cNvPr id="71683" name="Rectangle 1027"/>
          <p:cNvSpPr>
            <a:spLocks noGrp="1" noChangeArrowheads="1"/>
          </p:cNvSpPr>
          <p:nvPr>
            <p:ph type="dt" sz="quarter" idx="1"/>
          </p:nvPr>
        </p:nvSpPr>
        <p:spPr bwMode="auto">
          <a:xfrm>
            <a:off x="4632325" y="0"/>
            <a:ext cx="354330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0341" tIns="55170" rIns="110341" bIns="55170" numCol="1" anchor="t" anchorCtr="0" compatLnSpc="1">
            <a:prstTxWarp prst="textNoShape">
              <a:avLst/>
            </a:prstTxWarp>
          </a:bodyPr>
          <a:lstStyle>
            <a:lvl1pPr algn="r" defTabSz="1103313" eaLnBrk="0" hangingPunct="0">
              <a:defRPr sz="1400">
                <a:latin typeface="Arial" pitchFamily="34" charset="0"/>
              </a:defRPr>
            </a:lvl1pPr>
          </a:lstStyle>
          <a:p>
            <a:pPr>
              <a:defRPr/>
            </a:pPr>
            <a:endParaRPr lang="fr-FR" altLang="fr-FR"/>
          </a:p>
        </p:txBody>
      </p:sp>
      <p:sp>
        <p:nvSpPr>
          <p:cNvPr id="71684" name="Rectangle 1028"/>
          <p:cNvSpPr>
            <a:spLocks noGrp="1" noChangeArrowheads="1"/>
          </p:cNvSpPr>
          <p:nvPr>
            <p:ph type="ftr" sz="quarter" idx="2"/>
          </p:nvPr>
        </p:nvSpPr>
        <p:spPr bwMode="auto">
          <a:xfrm>
            <a:off x="0" y="11285538"/>
            <a:ext cx="354330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0341" tIns="55170" rIns="110341" bIns="55170" numCol="1" anchor="b" anchorCtr="0" compatLnSpc="1">
            <a:prstTxWarp prst="textNoShape">
              <a:avLst/>
            </a:prstTxWarp>
          </a:bodyPr>
          <a:lstStyle>
            <a:lvl1pPr defTabSz="1103313" eaLnBrk="0" hangingPunct="0">
              <a:defRPr sz="1400">
                <a:latin typeface="Arial" pitchFamily="34" charset="0"/>
              </a:defRPr>
            </a:lvl1pPr>
          </a:lstStyle>
          <a:p>
            <a:pPr>
              <a:defRPr/>
            </a:pPr>
            <a:endParaRPr lang="fr-FR" altLang="fr-FR"/>
          </a:p>
        </p:txBody>
      </p:sp>
      <p:sp>
        <p:nvSpPr>
          <p:cNvPr id="71685" name="Rectangle 1029"/>
          <p:cNvSpPr>
            <a:spLocks noGrp="1" noChangeArrowheads="1"/>
          </p:cNvSpPr>
          <p:nvPr>
            <p:ph type="sldNum" sz="quarter" idx="3"/>
          </p:nvPr>
        </p:nvSpPr>
        <p:spPr bwMode="auto">
          <a:xfrm>
            <a:off x="4632325" y="11285538"/>
            <a:ext cx="354330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0341" tIns="55170" rIns="110341" bIns="55170" numCol="1" anchor="b" anchorCtr="0" compatLnSpc="1">
            <a:prstTxWarp prst="textNoShape">
              <a:avLst/>
            </a:prstTxWarp>
          </a:bodyPr>
          <a:lstStyle>
            <a:lvl1pPr algn="r" defTabSz="1103313" eaLnBrk="0" hangingPunct="0">
              <a:defRPr sz="1400"/>
            </a:lvl1pPr>
          </a:lstStyle>
          <a:p>
            <a:pPr>
              <a:defRPr/>
            </a:pPr>
            <a:fld id="{B12A6D5C-0BB7-4664-9E5D-4808C535D4D5}"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54330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0341" tIns="55170" rIns="110341" bIns="55170" numCol="1" anchor="t" anchorCtr="0" compatLnSpc="1">
            <a:prstTxWarp prst="textNoShape">
              <a:avLst/>
            </a:prstTxWarp>
          </a:bodyPr>
          <a:lstStyle>
            <a:lvl1pPr defTabSz="1103313" eaLnBrk="0" hangingPunct="0">
              <a:defRPr sz="1400">
                <a:latin typeface="Arial" pitchFamily="34" charset="0"/>
              </a:defRPr>
            </a:lvl1pPr>
          </a:lstStyle>
          <a:p>
            <a:pPr>
              <a:defRPr/>
            </a:pPr>
            <a:endParaRPr lang="fr-FR" altLang="fr-FR"/>
          </a:p>
        </p:txBody>
      </p:sp>
      <p:sp>
        <p:nvSpPr>
          <p:cNvPr id="39939" name="Rectangle 3"/>
          <p:cNvSpPr>
            <a:spLocks noGrp="1" noChangeArrowheads="1"/>
          </p:cNvSpPr>
          <p:nvPr>
            <p:ph type="dt" idx="1"/>
          </p:nvPr>
        </p:nvSpPr>
        <p:spPr bwMode="auto">
          <a:xfrm>
            <a:off x="4632325" y="0"/>
            <a:ext cx="354330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0341" tIns="55170" rIns="110341" bIns="55170" numCol="1" anchor="t" anchorCtr="0" compatLnSpc="1">
            <a:prstTxWarp prst="textNoShape">
              <a:avLst/>
            </a:prstTxWarp>
          </a:bodyPr>
          <a:lstStyle>
            <a:lvl1pPr algn="r" defTabSz="1103313" eaLnBrk="0" hangingPunct="0">
              <a:defRPr sz="1400">
                <a:latin typeface="Arial" pitchFamily="34" charset="0"/>
              </a:defRPr>
            </a:lvl1pPr>
          </a:lstStyle>
          <a:p>
            <a:pPr>
              <a:defRPr/>
            </a:pPr>
            <a:endParaRPr lang="fr-FR" altLang="fr-FR"/>
          </a:p>
        </p:txBody>
      </p:sp>
      <p:sp>
        <p:nvSpPr>
          <p:cNvPr id="9220" name="Rectangle 4"/>
          <p:cNvSpPr>
            <a:spLocks noGrp="1" noRot="1" noChangeAspect="1" noChangeArrowheads="1" noTextEdit="1"/>
          </p:cNvSpPr>
          <p:nvPr>
            <p:ph type="sldImg" idx="2"/>
          </p:nvPr>
        </p:nvSpPr>
        <p:spPr bwMode="auto">
          <a:xfrm>
            <a:off x="1119188" y="892175"/>
            <a:ext cx="5937250" cy="44529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1089025" y="5641975"/>
            <a:ext cx="5997575" cy="534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0341" tIns="55170" rIns="110341" bIns="55170"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39942" name="Rectangle 6"/>
          <p:cNvSpPr>
            <a:spLocks noGrp="1" noChangeArrowheads="1"/>
          </p:cNvSpPr>
          <p:nvPr>
            <p:ph type="ftr" sz="quarter" idx="4"/>
          </p:nvPr>
        </p:nvSpPr>
        <p:spPr bwMode="auto">
          <a:xfrm>
            <a:off x="0" y="11285538"/>
            <a:ext cx="354330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0341" tIns="55170" rIns="110341" bIns="55170" numCol="1" anchor="b" anchorCtr="0" compatLnSpc="1">
            <a:prstTxWarp prst="textNoShape">
              <a:avLst/>
            </a:prstTxWarp>
          </a:bodyPr>
          <a:lstStyle>
            <a:lvl1pPr defTabSz="1103313" eaLnBrk="0" hangingPunct="0">
              <a:defRPr sz="1400">
                <a:latin typeface="Arial" pitchFamily="34" charset="0"/>
              </a:defRPr>
            </a:lvl1pPr>
          </a:lstStyle>
          <a:p>
            <a:pPr>
              <a:defRPr/>
            </a:pPr>
            <a:endParaRPr lang="fr-FR" altLang="fr-FR"/>
          </a:p>
        </p:txBody>
      </p:sp>
      <p:sp>
        <p:nvSpPr>
          <p:cNvPr id="39943" name="Rectangle 7"/>
          <p:cNvSpPr>
            <a:spLocks noGrp="1" noChangeArrowheads="1"/>
          </p:cNvSpPr>
          <p:nvPr>
            <p:ph type="sldNum" sz="quarter" idx="5"/>
          </p:nvPr>
        </p:nvSpPr>
        <p:spPr bwMode="auto">
          <a:xfrm>
            <a:off x="4632325" y="11285538"/>
            <a:ext cx="354330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0341" tIns="55170" rIns="110341" bIns="55170" numCol="1" anchor="b" anchorCtr="0" compatLnSpc="1">
            <a:prstTxWarp prst="textNoShape">
              <a:avLst/>
            </a:prstTxWarp>
          </a:bodyPr>
          <a:lstStyle>
            <a:lvl1pPr algn="r" defTabSz="1103313" eaLnBrk="0" hangingPunct="0">
              <a:defRPr sz="1400"/>
            </a:lvl1pPr>
          </a:lstStyle>
          <a:p>
            <a:pPr>
              <a:defRPr/>
            </a:pPr>
            <a:fld id="{3897D47E-B8DE-4F79-9B17-FB4EAD73C2F0}"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a:xfrm>
            <a:off x="1143000" y="685800"/>
            <a:ext cx="4572000" cy="3429000"/>
          </a:xfrm>
          <a:ln/>
        </p:spPr>
      </p:sp>
      <p:sp>
        <p:nvSpPr>
          <p:cNvPr id="12291" name="Заметки 2"/>
          <p:cNvSpPr>
            <a:spLocks noGrp="1"/>
          </p:cNvSpPr>
          <p:nvPr>
            <p:ph type="body" idx="1"/>
          </p:nvPr>
        </p:nvSpPr>
        <p:spPr>
          <a:noFill/>
        </p:spPr>
        <p:txBody>
          <a:bodyPr/>
          <a:lstStyle/>
          <a:p>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p:spPr>
        <p:txBody>
          <a:bodyPr/>
          <a:lstStyle/>
          <a:p>
            <a:endParaRPr lang="en-US" altLang="en-US" smtClean="0"/>
          </a:p>
        </p:txBody>
      </p:sp>
      <p:sp>
        <p:nvSpPr>
          <p:cNvPr id="27652" name="Espace réservé du numéro de diapositive 3"/>
          <p:cNvSpPr>
            <a:spLocks noGrp="1"/>
          </p:cNvSpPr>
          <p:nvPr>
            <p:ph type="sldNum" sz="quarter" idx="5"/>
          </p:nvPr>
        </p:nvSpPr>
        <p:spPr>
          <a:noFill/>
        </p:spPr>
        <p:txBody>
          <a:bodyPr/>
          <a:lstStyle>
            <a:lvl1pPr defTabSz="1101725">
              <a:spcBef>
                <a:spcPct val="30000"/>
              </a:spcBef>
              <a:defRPr sz="1200">
                <a:solidFill>
                  <a:schemeClr val="tx1"/>
                </a:solidFill>
                <a:latin typeface="Times New Roman" panose="02020603050405020304" pitchFamily="18" charset="0"/>
              </a:defRPr>
            </a:lvl1pPr>
            <a:lvl2pPr marL="742950" indent="-285750" defTabSz="1101725">
              <a:spcBef>
                <a:spcPct val="30000"/>
              </a:spcBef>
              <a:defRPr sz="1200">
                <a:solidFill>
                  <a:schemeClr val="tx1"/>
                </a:solidFill>
                <a:latin typeface="Times New Roman" panose="02020603050405020304" pitchFamily="18" charset="0"/>
              </a:defRPr>
            </a:lvl2pPr>
            <a:lvl3pPr marL="1143000" indent="-228600" defTabSz="1101725">
              <a:spcBef>
                <a:spcPct val="30000"/>
              </a:spcBef>
              <a:defRPr sz="1200">
                <a:solidFill>
                  <a:schemeClr val="tx1"/>
                </a:solidFill>
                <a:latin typeface="Times New Roman" panose="02020603050405020304" pitchFamily="18" charset="0"/>
              </a:defRPr>
            </a:lvl3pPr>
            <a:lvl4pPr marL="1600200" indent="-228600" defTabSz="1101725">
              <a:spcBef>
                <a:spcPct val="30000"/>
              </a:spcBef>
              <a:defRPr sz="1200">
                <a:solidFill>
                  <a:schemeClr val="tx1"/>
                </a:solidFill>
                <a:latin typeface="Times New Roman" panose="02020603050405020304" pitchFamily="18" charset="0"/>
              </a:defRPr>
            </a:lvl4pPr>
            <a:lvl5pPr marL="2057400" indent="-228600" defTabSz="1101725">
              <a:spcBef>
                <a:spcPct val="30000"/>
              </a:spcBef>
              <a:defRPr sz="1200">
                <a:solidFill>
                  <a:schemeClr val="tx1"/>
                </a:solidFill>
                <a:latin typeface="Times New Roman" panose="02020603050405020304" pitchFamily="18" charset="0"/>
              </a:defRPr>
            </a:lvl5pPr>
            <a:lvl6pPr marL="2514600" indent="-228600" defTabSz="11017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11017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11017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11017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2557840-AC24-4FC8-B996-0A121CF8FA1A}" type="slidenum">
              <a:rPr lang="fr-FR" altLang="en-US" sz="1400" smtClean="0">
                <a:latin typeface="Arial" panose="020B0604020202020204" pitchFamily="34" charset="0"/>
              </a:rPr>
              <a:pPr>
                <a:spcBef>
                  <a:spcPct val="0"/>
                </a:spcBef>
              </a:pPr>
              <a:t>20</a:t>
            </a:fld>
            <a:endParaRPr lang="fr-FR" altLang="en-US" sz="1400"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buNone/>
            </a:pPr>
            <a:fld id="{150363D0-D8E3-4903-B534-0858F4F2F0A0}" type="slidenum">
              <a:rPr lang="fr-FR" sz="1400" b="0" strike="noStrike" spc="-1" smtClean="0">
                <a:latin typeface="Times New Roman"/>
              </a:rPr>
              <a:t>27</a:t>
            </a:fld>
            <a:endParaRPr lang="fr-FR" sz="1400" b="0" strike="noStrike" spc="-1">
              <a:latin typeface="Times New Roman"/>
            </a:endParaRPr>
          </a:p>
        </p:txBody>
      </p:sp>
    </p:spTree>
    <p:extLst>
      <p:ext uri="{BB962C8B-B14F-4D97-AF65-F5344CB8AC3E}">
        <p14:creationId xmlns:p14="http://schemas.microsoft.com/office/powerpoint/2010/main" val="2284004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1103313">
              <a:spcBef>
                <a:spcPct val="30000"/>
              </a:spcBef>
              <a:defRPr sz="1200">
                <a:solidFill>
                  <a:schemeClr val="tx1"/>
                </a:solidFill>
                <a:latin typeface="Times New Roman" panose="02020603050405020304" pitchFamily="18" charset="0"/>
              </a:defRPr>
            </a:lvl1pPr>
            <a:lvl2pPr marL="742950" indent="-285750" defTabSz="1103313">
              <a:spcBef>
                <a:spcPct val="30000"/>
              </a:spcBef>
              <a:defRPr sz="1200">
                <a:solidFill>
                  <a:schemeClr val="tx1"/>
                </a:solidFill>
                <a:latin typeface="Times New Roman" panose="02020603050405020304" pitchFamily="18" charset="0"/>
              </a:defRPr>
            </a:lvl2pPr>
            <a:lvl3pPr marL="1143000" indent="-228600" defTabSz="1103313">
              <a:spcBef>
                <a:spcPct val="30000"/>
              </a:spcBef>
              <a:defRPr sz="1200">
                <a:solidFill>
                  <a:schemeClr val="tx1"/>
                </a:solidFill>
                <a:latin typeface="Times New Roman" panose="02020603050405020304" pitchFamily="18" charset="0"/>
              </a:defRPr>
            </a:lvl3pPr>
            <a:lvl4pPr marL="1600200" indent="-228600" defTabSz="1103313">
              <a:spcBef>
                <a:spcPct val="30000"/>
              </a:spcBef>
              <a:defRPr sz="1200">
                <a:solidFill>
                  <a:schemeClr val="tx1"/>
                </a:solidFill>
                <a:latin typeface="Times New Roman" panose="02020603050405020304" pitchFamily="18" charset="0"/>
              </a:defRPr>
            </a:lvl4pPr>
            <a:lvl5pPr marL="2057400" indent="-228600" defTabSz="1103313">
              <a:spcBef>
                <a:spcPct val="30000"/>
              </a:spcBef>
              <a:defRPr sz="1200">
                <a:solidFill>
                  <a:schemeClr val="tx1"/>
                </a:solidFill>
                <a:latin typeface="Times New Roman" panose="02020603050405020304" pitchFamily="18" charset="0"/>
              </a:defRPr>
            </a:lvl5pPr>
            <a:lvl6pPr marL="2514600" indent="-228600" defTabSz="11033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11033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11033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11033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BA945C-3041-498A-BE6C-1344850DEF5E}" type="slidenum">
              <a:rPr lang="en-US" altLang="fr-FR" sz="1400" smtClean="0"/>
              <a:pPr>
                <a:spcBef>
                  <a:spcPct val="0"/>
                </a:spcBef>
              </a:pPr>
              <a:t>35</a:t>
            </a:fld>
            <a:endParaRPr lang="en-US" altLang="fr-FR" sz="14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endParaRPr lang="fr-FR"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1103313">
              <a:spcBef>
                <a:spcPct val="30000"/>
              </a:spcBef>
              <a:defRPr sz="1200">
                <a:solidFill>
                  <a:schemeClr val="tx1"/>
                </a:solidFill>
                <a:latin typeface="Times New Roman" panose="02020603050405020304" pitchFamily="18" charset="0"/>
              </a:defRPr>
            </a:lvl1pPr>
            <a:lvl2pPr marL="742950" indent="-285750" defTabSz="1103313">
              <a:spcBef>
                <a:spcPct val="30000"/>
              </a:spcBef>
              <a:defRPr sz="1200">
                <a:solidFill>
                  <a:schemeClr val="tx1"/>
                </a:solidFill>
                <a:latin typeface="Times New Roman" panose="02020603050405020304" pitchFamily="18" charset="0"/>
              </a:defRPr>
            </a:lvl2pPr>
            <a:lvl3pPr marL="1143000" indent="-228600" defTabSz="1103313">
              <a:spcBef>
                <a:spcPct val="30000"/>
              </a:spcBef>
              <a:defRPr sz="1200">
                <a:solidFill>
                  <a:schemeClr val="tx1"/>
                </a:solidFill>
                <a:latin typeface="Times New Roman" panose="02020603050405020304" pitchFamily="18" charset="0"/>
              </a:defRPr>
            </a:lvl3pPr>
            <a:lvl4pPr marL="1600200" indent="-228600" defTabSz="1103313">
              <a:spcBef>
                <a:spcPct val="30000"/>
              </a:spcBef>
              <a:defRPr sz="1200">
                <a:solidFill>
                  <a:schemeClr val="tx1"/>
                </a:solidFill>
                <a:latin typeface="Times New Roman" panose="02020603050405020304" pitchFamily="18" charset="0"/>
              </a:defRPr>
            </a:lvl4pPr>
            <a:lvl5pPr marL="2057400" indent="-228600" defTabSz="1103313">
              <a:spcBef>
                <a:spcPct val="30000"/>
              </a:spcBef>
              <a:defRPr sz="1200">
                <a:solidFill>
                  <a:schemeClr val="tx1"/>
                </a:solidFill>
                <a:latin typeface="Times New Roman" panose="02020603050405020304" pitchFamily="18" charset="0"/>
              </a:defRPr>
            </a:lvl5pPr>
            <a:lvl6pPr marL="2514600" indent="-228600" defTabSz="11033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11033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11033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11033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6C8898-FB6B-4BCB-85A2-A56C07BA4981}" type="slidenum">
              <a:rPr lang="en-US" altLang="fr-FR" sz="1400" smtClean="0"/>
              <a:pPr>
                <a:spcBef>
                  <a:spcPct val="0"/>
                </a:spcBef>
              </a:pPr>
              <a:t>36</a:t>
            </a:fld>
            <a:endParaRPr lang="en-US" altLang="fr-FR" sz="14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ectangle à coins arrondis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Modifiez le style des sous-titres du masque</a:t>
            </a:r>
            <a:endParaRPr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fr-FR" smtClean="0"/>
              <a:t>Modifiez le style du titre</a:t>
            </a:r>
            <a:endParaRPr lang="en-US"/>
          </a:p>
        </p:txBody>
      </p:sp>
      <p:sp>
        <p:nvSpPr>
          <p:cNvPr id="11" name="Espace réservé de la date 27"/>
          <p:cNvSpPr>
            <a:spLocks noGrp="1"/>
          </p:cNvSpPr>
          <p:nvPr>
            <p:ph type="dt" sz="half" idx="10"/>
          </p:nvPr>
        </p:nvSpPr>
        <p:spPr/>
        <p:txBody>
          <a:bodyPr/>
          <a:lstStyle>
            <a:lvl1pPr>
              <a:defRPr/>
            </a:lvl1pPr>
          </a:lstStyle>
          <a:p>
            <a:pPr>
              <a:defRPr/>
            </a:pPr>
            <a:endParaRPr lang="fr-FR" altLang="fr-FR"/>
          </a:p>
        </p:txBody>
      </p:sp>
      <p:sp>
        <p:nvSpPr>
          <p:cNvPr id="12" name="Espace réservé du pied de page 16"/>
          <p:cNvSpPr>
            <a:spLocks noGrp="1"/>
          </p:cNvSpPr>
          <p:nvPr>
            <p:ph type="ftr" sz="quarter" idx="11"/>
          </p:nvPr>
        </p:nvSpPr>
        <p:spPr/>
        <p:txBody>
          <a:bodyPr/>
          <a:lstStyle>
            <a:lvl1pPr>
              <a:defRPr/>
            </a:lvl1pPr>
          </a:lstStyle>
          <a:p>
            <a:pPr>
              <a:defRPr/>
            </a:pPr>
            <a:r>
              <a:rPr lang="fr-FR" altLang="fr-FR"/>
              <a:t>Simon -CRPV et CNFPT de Guyane - 2014</a:t>
            </a:r>
          </a:p>
        </p:txBody>
      </p:sp>
      <p:sp>
        <p:nvSpPr>
          <p:cNvPr id="13" name="Espace réservé du numéro de diapositive 28"/>
          <p:cNvSpPr>
            <a:spLocks noGrp="1"/>
          </p:cNvSpPr>
          <p:nvPr>
            <p:ph type="sldNum" sz="quarter" idx="12"/>
          </p:nvPr>
        </p:nvSpPr>
        <p:spPr/>
        <p:txBody>
          <a:bodyPr/>
          <a:lstStyle>
            <a:lvl1pPr>
              <a:defRPr/>
            </a:lvl1pPr>
          </a:lstStyle>
          <a:p>
            <a:pPr>
              <a:defRPr/>
            </a:pPr>
            <a:fld id="{847F3E5B-CD8D-4A31-BD4C-563135649470}" type="slidenum">
              <a:rPr lang="fr-FR" altLang="fr-FR"/>
              <a:pPr>
                <a:defRPr/>
              </a:pPr>
              <a:t>‹N°›</a:t>
            </a:fld>
            <a:endParaRPr lang="fr-FR" altLang="fr-FR"/>
          </a:p>
        </p:txBody>
      </p:sp>
    </p:spTree>
    <p:extLst>
      <p:ext uri="{BB962C8B-B14F-4D97-AF65-F5344CB8AC3E}">
        <p14:creationId xmlns:p14="http://schemas.microsoft.com/office/powerpoint/2010/main" val="2870057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FR" altLang="fr-FR"/>
          </a:p>
        </p:txBody>
      </p:sp>
      <p:sp>
        <p:nvSpPr>
          <p:cNvPr id="5" name="Espace réservé du pied de page 2"/>
          <p:cNvSpPr>
            <a:spLocks noGrp="1"/>
          </p:cNvSpPr>
          <p:nvPr>
            <p:ph type="ftr" sz="quarter" idx="11"/>
          </p:nvPr>
        </p:nvSpPr>
        <p:spPr/>
        <p:txBody>
          <a:bodyPr/>
          <a:lstStyle>
            <a:lvl1pPr>
              <a:defRPr/>
            </a:lvl1pPr>
          </a:lstStyle>
          <a:p>
            <a:pPr>
              <a:defRPr/>
            </a:pPr>
            <a:r>
              <a:rPr lang="fr-FR" altLang="fr-FR"/>
              <a:t>Simon -CRPV et CNFPT de Guyane - 2014</a:t>
            </a:r>
          </a:p>
        </p:txBody>
      </p:sp>
      <p:sp>
        <p:nvSpPr>
          <p:cNvPr id="6" name="Espace réservé du numéro de diapositive 22"/>
          <p:cNvSpPr>
            <a:spLocks noGrp="1"/>
          </p:cNvSpPr>
          <p:nvPr>
            <p:ph type="sldNum" sz="quarter" idx="12"/>
          </p:nvPr>
        </p:nvSpPr>
        <p:spPr/>
        <p:txBody>
          <a:bodyPr/>
          <a:lstStyle>
            <a:lvl1pPr>
              <a:defRPr/>
            </a:lvl1pPr>
          </a:lstStyle>
          <a:p>
            <a:pPr>
              <a:defRPr/>
            </a:pPr>
            <a:fld id="{ECFAD16D-4437-4A34-BDDB-DED5FE03F5C0}" type="slidenum">
              <a:rPr lang="fr-FR" altLang="fr-FR"/>
              <a:pPr>
                <a:defRPr/>
              </a:pPr>
              <a:t>‹N°›</a:t>
            </a:fld>
            <a:endParaRPr lang="fr-FR" altLang="fr-FR"/>
          </a:p>
        </p:txBody>
      </p:sp>
    </p:spTree>
    <p:extLst>
      <p:ext uri="{BB962C8B-B14F-4D97-AF65-F5344CB8AC3E}">
        <p14:creationId xmlns:p14="http://schemas.microsoft.com/office/powerpoint/2010/main" val="59444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FR" altLang="fr-FR"/>
          </a:p>
        </p:txBody>
      </p:sp>
      <p:sp>
        <p:nvSpPr>
          <p:cNvPr id="5" name="Espace réservé du pied de page 2"/>
          <p:cNvSpPr>
            <a:spLocks noGrp="1"/>
          </p:cNvSpPr>
          <p:nvPr>
            <p:ph type="ftr" sz="quarter" idx="11"/>
          </p:nvPr>
        </p:nvSpPr>
        <p:spPr/>
        <p:txBody>
          <a:bodyPr/>
          <a:lstStyle>
            <a:lvl1pPr>
              <a:defRPr/>
            </a:lvl1pPr>
          </a:lstStyle>
          <a:p>
            <a:pPr>
              <a:defRPr/>
            </a:pPr>
            <a:r>
              <a:rPr lang="fr-FR" altLang="fr-FR"/>
              <a:t>Simon -CRPV et CNFPT de Guyane - 2014</a:t>
            </a:r>
          </a:p>
        </p:txBody>
      </p:sp>
      <p:sp>
        <p:nvSpPr>
          <p:cNvPr id="6" name="Espace réservé du numéro de diapositive 22"/>
          <p:cNvSpPr>
            <a:spLocks noGrp="1"/>
          </p:cNvSpPr>
          <p:nvPr>
            <p:ph type="sldNum" sz="quarter" idx="12"/>
          </p:nvPr>
        </p:nvSpPr>
        <p:spPr/>
        <p:txBody>
          <a:bodyPr/>
          <a:lstStyle>
            <a:lvl1pPr>
              <a:defRPr/>
            </a:lvl1pPr>
          </a:lstStyle>
          <a:p>
            <a:pPr>
              <a:defRPr/>
            </a:pPr>
            <a:fld id="{B6F3C099-D067-4AA7-A905-C1EB2AB9BDEF}" type="slidenum">
              <a:rPr lang="fr-FR" altLang="fr-FR"/>
              <a:pPr>
                <a:defRPr/>
              </a:pPr>
              <a:t>‹N°›</a:t>
            </a:fld>
            <a:endParaRPr lang="fr-FR" altLang="fr-FR"/>
          </a:p>
        </p:txBody>
      </p:sp>
    </p:spTree>
    <p:extLst>
      <p:ext uri="{BB962C8B-B14F-4D97-AF65-F5344CB8AC3E}">
        <p14:creationId xmlns:p14="http://schemas.microsoft.com/office/powerpoint/2010/main" val="3675821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066800"/>
            <a:ext cx="40767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066800"/>
            <a:ext cx="40767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8E01C041-78E0-4A0B-AAA7-C2A7D48BC27E}" type="slidenum">
              <a:rPr lang="fr-FR" altLang="fr-FR"/>
              <a:pPr>
                <a:defRPr/>
              </a:pPr>
              <a:t>‹N°›</a:t>
            </a:fld>
            <a:endParaRPr lang="fr-FR" altLang="fr-FR"/>
          </a:p>
        </p:txBody>
      </p:sp>
    </p:spTree>
    <p:extLst>
      <p:ext uri="{BB962C8B-B14F-4D97-AF65-F5344CB8AC3E}">
        <p14:creationId xmlns:p14="http://schemas.microsoft.com/office/powerpoint/2010/main" val="3833161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ark with photo_no number">
    <p:bg>
      <p:bgPr>
        <a:solidFill>
          <a:srgbClr val="272727"/>
        </a:solidFill>
        <a:effectLst/>
      </p:bgPr>
    </p:bg>
    <p:spTree>
      <p:nvGrpSpPr>
        <p:cNvPr id="1" name=""/>
        <p:cNvGrpSpPr/>
        <p:nvPr/>
      </p:nvGrpSpPr>
      <p:grpSpPr>
        <a:xfrm>
          <a:off x="0" y="0"/>
          <a:ext cx="0" cy="0"/>
          <a:chOff x="0" y="0"/>
          <a:chExt cx="0" cy="0"/>
        </a:xfrm>
      </p:grpSpPr>
      <p:sp>
        <p:nvSpPr>
          <p:cNvPr id="5" name="Shape 61"/>
          <p:cNvSpPr/>
          <p:nvPr userDrawn="1"/>
        </p:nvSpPr>
        <p:spPr>
          <a:xfrm rot="16200000">
            <a:off x="-2082800" y="4137026"/>
            <a:ext cx="4789487" cy="201612"/>
          </a:xfrm>
          <a:prstGeom prst="rect">
            <a:avLst/>
          </a:prstGeom>
          <a:ln w="3175">
            <a:miter lim="400000"/>
          </a:ln>
          <a:extLst>
            <a:ext uri="{C572A759-6A51-4108-AA02-DFA0A04FC94B}"/>
          </a:extLst>
        </p:spPr>
        <p:txBody>
          <a:bodyPr wrap="none" lIns="14288" tIns="14288" rIns="14288" bIns="14288" anchor="ctr">
            <a:spAutoFit/>
          </a:bodyPr>
          <a:lstStyle/>
          <a:p>
            <a:pPr>
              <a:defRPr sz="3000">
                <a:solidFill>
                  <a:srgbClr val="3A3B39"/>
                </a:solidFill>
                <a:latin typeface="Bebas"/>
                <a:ea typeface="Bebas"/>
                <a:cs typeface="Bebas"/>
                <a:sym typeface="Bebas"/>
              </a:defRPr>
            </a:pPr>
            <a:r>
              <a:rPr lang="fr-FR" sz="1125" dirty="0">
                <a:solidFill>
                  <a:srgbClr val="C1C0BE"/>
                </a:solidFill>
                <a:latin typeface="Barlow" panose="00000500000000000000" pitchFamily="2" charset="0"/>
                <a:ea typeface="Bebas"/>
                <a:cs typeface="Bebas"/>
                <a:sym typeface="Bebas"/>
              </a:rPr>
              <a:t>Master Migrations</a:t>
            </a:r>
            <a:r>
              <a:rPr sz="1125" dirty="0">
                <a:solidFill>
                  <a:srgbClr val="3A3B39"/>
                </a:solidFill>
                <a:latin typeface="Barlow" panose="00000500000000000000" pitchFamily="2" charset="0"/>
                <a:ea typeface="Bebas"/>
                <a:cs typeface="Bebas"/>
                <a:sym typeface="Bebas"/>
              </a:rPr>
              <a:t>  </a:t>
            </a:r>
            <a:r>
              <a:rPr sz="1125" dirty="0">
                <a:solidFill>
                  <a:srgbClr val="CBC203"/>
                </a:solidFill>
                <a:latin typeface="Barlow" panose="00000500000000000000" pitchFamily="2" charset="0"/>
                <a:ea typeface="Bebas"/>
                <a:cs typeface="Bebas"/>
                <a:sym typeface="Bebas"/>
              </a:rPr>
              <a:t>/ </a:t>
            </a:r>
            <a:r>
              <a:rPr sz="1125" dirty="0">
                <a:solidFill>
                  <a:srgbClr val="C1C0BE"/>
                </a:solidFill>
                <a:latin typeface="Barlow" panose="00000500000000000000" pitchFamily="2" charset="0"/>
                <a:ea typeface="Bebas"/>
                <a:cs typeface="Bebas"/>
                <a:sym typeface="Bebas"/>
              </a:rPr>
              <a:t> </a:t>
            </a:r>
            <a:r>
              <a:rPr lang="fr-FR" sz="1125" dirty="0">
                <a:solidFill>
                  <a:srgbClr val="C1C0BE"/>
                </a:solidFill>
                <a:latin typeface="Barlow" panose="00000500000000000000" pitchFamily="2" charset="0"/>
                <a:ea typeface="Bebas"/>
                <a:cs typeface="Bebas"/>
                <a:sym typeface="Bebas"/>
              </a:rPr>
              <a:t>Racisme et discriminations</a:t>
            </a:r>
            <a:r>
              <a:rPr lang="fr-FR" sz="1125" dirty="0">
                <a:solidFill>
                  <a:srgbClr val="CBC203"/>
                </a:solidFill>
                <a:latin typeface="Barlow" panose="00000500000000000000" pitchFamily="2" charset="0"/>
                <a:ea typeface="Bebas"/>
                <a:cs typeface="Bebas"/>
                <a:sym typeface="Bebas"/>
              </a:rPr>
              <a:t> /</a:t>
            </a:r>
            <a:r>
              <a:rPr lang="fr-FR" sz="1125" dirty="0">
                <a:solidFill>
                  <a:srgbClr val="3A3B39"/>
                </a:solidFill>
                <a:latin typeface="Barlow" panose="00000500000000000000" pitchFamily="2" charset="0"/>
                <a:ea typeface="Bebas"/>
                <a:cs typeface="Bebas"/>
                <a:sym typeface="Bebas"/>
              </a:rPr>
              <a:t> 2021</a:t>
            </a:r>
            <a:endParaRPr sz="1125" dirty="0">
              <a:solidFill>
                <a:srgbClr val="C1C0BE"/>
              </a:solidFill>
              <a:latin typeface="Barlow" panose="00000500000000000000" pitchFamily="2" charset="0"/>
              <a:ea typeface="Bebas"/>
              <a:cs typeface="Bebas"/>
              <a:sym typeface="Bebas"/>
            </a:endParaRPr>
          </a:p>
        </p:txBody>
      </p:sp>
      <p:sp>
        <p:nvSpPr>
          <p:cNvPr id="3" name="Рисунок 2"/>
          <p:cNvSpPr>
            <a:spLocks noGrp="1"/>
          </p:cNvSpPr>
          <p:nvPr>
            <p:ph type="pic" sz="quarter" idx="10"/>
          </p:nvPr>
        </p:nvSpPr>
        <p:spPr>
          <a:xfrm>
            <a:off x="2321753" y="2334342"/>
            <a:ext cx="1597224" cy="2129632"/>
          </a:xfrm>
        </p:spPr>
        <p:txBody>
          <a:bodyPr/>
          <a:lstStyle>
            <a:lvl1pPr>
              <a:defRPr>
                <a:latin typeface="Barlow" panose="00000500000000000000" pitchFamily="2" charset="0"/>
              </a:defRPr>
            </a:lvl1pPr>
          </a:lstStyle>
          <a:p>
            <a:pPr lvl="0"/>
            <a:endParaRPr lang="en-US" noProof="0"/>
          </a:p>
        </p:txBody>
      </p:sp>
      <p:sp>
        <p:nvSpPr>
          <p:cNvPr id="13" name="Рисунок 2"/>
          <p:cNvSpPr>
            <a:spLocks noGrp="1"/>
          </p:cNvSpPr>
          <p:nvPr>
            <p:ph type="pic" sz="quarter" idx="11"/>
          </p:nvPr>
        </p:nvSpPr>
        <p:spPr>
          <a:xfrm>
            <a:off x="4152186" y="2312742"/>
            <a:ext cx="1597224" cy="2129632"/>
          </a:xfrm>
        </p:spPr>
        <p:txBody>
          <a:bodyPr/>
          <a:lstStyle>
            <a:lvl1pPr>
              <a:defRPr>
                <a:latin typeface="Barlow" panose="00000500000000000000" pitchFamily="2" charset="0"/>
              </a:defRPr>
            </a:lvl1pPr>
          </a:lstStyle>
          <a:p>
            <a:pPr lvl="0"/>
            <a:endParaRPr lang="en-US" noProof="0"/>
          </a:p>
        </p:txBody>
      </p:sp>
      <p:sp>
        <p:nvSpPr>
          <p:cNvPr id="14" name="Рисунок 2"/>
          <p:cNvSpPr>
            <a:spLocks noGrp="1"/>
          </p:cNvSpPr>
          <p:nvPr>
            <p:ph type="pic" sz="quarter" idx="12"/>
          </p:nvPr>
        </p:nvSpPr>
        <p:spPr>
          <a:xfrm>
            <a:off x="5982619" y="2312742"/>
            <a:ext cx="1597224" cy="2129632"/>
          </a:xfrm>
        </p:spPr>
        <p:txBody>
          <a:bodyPr/>
          <a:lstStyle>
            <a:lvl1pPr>
              <a:defRPr>
                <a:latin typeface="Barlow" panose="00000500000000000000" pitchFamily="2" charset="0"/>
              </a:defRPr>
            </a:lvl1pPr>
          </a:lstStyle>
          <a:p>
            <a:pPr lvl="0"/>
            <a:endParaRPr lang="en-US" noProof="0"/>
          </a:p>
        </p:txBody>
      </p:sp>
    </p:spTree>
    <p:extLst>
      <p:ext uri="{BB962C8B-B14F-4D97-AF65-F5344CB8AC3E}">
        <p14:creationId xmlns:p14="http://schemas.microsoft.com/office/powerpoint/2010/main" val="174062873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mp; Subtitle (dark)">
    <p:bg>
      <p:bgPr>
        <a:solidFill>
          <a:srgbClr val="272727"/>
        </a:solidFill>
        <a:effectLst/>
      </p:bgPr>
    </p:bg>
    <p:spTree>
      <p:nvGrpSpPr>
        <p:cNvPr id="1" name=""/>
        <p:cNvGrpSpPr/>
        <p:nvPr/>
      </p:nvGrpSpPr>
      <p:grpSpPr>
        <a:xfrm>
          <a:off x="0" y="0"/>
          <a:ext cx="0" cy="0"/>
          <a:chOff x="0" y="0"/>
          <a:chExt cx="0" cy="0"/>
        </a:xfrm>
      </p:grpSpPr>
      <p:sp>
        <p:nvSpPr>
          <p:cNvPr id="4" name="Shape 61"/>
          <p:cNvSpPr/>
          <p:nvPr userDrawn="1"/>
        </p:nvSpPr>
        <p:spPr>
          <a:xfrm rot="16200000">
            <a:off x="-2082800" y="4137026"/>
            <a:ext cx="4789487" cy="201612"/>
          </a:xfrm>
          <a:prstGeom prst="rect">
            <a:avLst/>
          </a:prstGeom>
          <a:ln w="3175">
            <a:miter lim="400000"/>
          </a:ln>
          <a:extLst>
            <a:ext uri="{C572A759-6A51-4108-AA02-DFA0A04FC94B}"/>
          </a:extLst>
        </p:spPr>
        <p:txBody>
          <a:bodyPr wrap="none" lIns="14288" tIns="14288" rIns="14288" bIns="14288" anchor="ctr">
            <a:spAutoFit/>
          </a:bodyPr>
          <a:lstStyle/>
          <a:p>
            <a:pPr>
              <a:defRPr sz="3000">
                <a:solidFill>
                  <a:srgbClr val="3A3B39"/>
                </a:solidFill>
                <a:latin typeface="Bebas"/>
                <a:ea typeface="Bebas"/>
                <a:cs typeface="Bebas"/>
                <a:sym typeface="Bebas"/>
              </a:defRPr>
            </a:pPr>
            <a:r>
              <a:rPr lang="fr-FR" sz="1125" dirty="0">
                <a:solidFill>
                  <a:srgbClr val="C1C0BE"/>
                </a:solidFill>
                <a:latin typeface="Barlow" panose="00000500000000000000" pitchFamily="2" charset="0"/>
                <a:ea typeface="Bebas"/>
                <a:cs typeface="Bebas"/>
                <a:sym typeface="Bebas"/>
              </a:rPr>
              <a:t>Master Migrations</a:t>
            </a:r>
            <a:r>
              <a:rPr sz="1125" dirty="0">
                <a:solidFill>
                  <a:srgbClr val="3A3B39"/>
                </a:solidFill>
                <a:latin typeface="Barlow" panose="00000500000000000000" pitchFamily="2" charset="0"/>
                <a:ea typeface="Bebas"/>
                <a:cs typeface="Bebas"/>
                <a:sym typeface="Bebas"/>
              </a:rPr>
              <a:t> </a:t>
            </a:r>
            <a:r>
              <a:rPr sz="1125" dirty="0">
                <a:solidFill>
                  <a:srgbClr val="CBC203"/>
                </a:solidFill>
                <a:latin typeface="Barlow" panose="00000500000000000000" pitchFamily="2" charset="0"/>
                <a:ea typeface="Bebas"/>
                <a:cs typeface="Bebas"/>
                <a:sym typeface="Bebas"/>
              </a:rPr>
              <a:t> /  </a:t>
            </a:r>
            <a:r>
              <a:rPr lang="fr-FR" sz="1125" dirty="0">
                <a:solidFill>
                  <a:srgbClr val="C1C0BE"/>
                </a:solidFill>
                <a:latin typeface="Barlow" panose="00000500000000000000" pitchFamily="2" charset="0"/>
                <a:ea typeface="Bebas"/>
                <a:cs typeface="Bebas"/>
                <a:sym typeface="Bebas"/>
              </a:rPr>
              <a:t>Racisme et discriminations</a:t>
            </a:r>
            <a:r>
              <a:rPr lang="fr-FR" sz="1125" dirty="0">
                <a:solidFill>
                  <a:srgbClr val="CBC203"/>
                </a:solidFill>
                <a:latin typeface="Barlow" panose="00000500000000000000" pitchFamily="2" charset="0"/>
                <a:ea typeface="Bebas"/>
                <a:cs typeface="Bebas"/>
                <a:sym typeface="Bebas"/>
              </a:rPr>
              <a:t> / </a:t>
            </a:r>
            <a:r>
              <a:rPr lang="fr-FR" sz="1125" dirty="0">
                <a:solidFill>
                  <a:srgbClr val="3A3B39"/>
                </a:solidFill>
                <a:latin typeface="Barlow" panose="00000500000000000000" pitchFamily="2" charset="0"/>
                <a:ea typeface="Bebas"/>
                <a:cs typeface="Bebas"/>
                <a:sym typeface="Bebas"/>
              </a:rPr>
              <a:t>2021</a:t>
            </a:r>
            <a:endParaRPr sz="1125" dirty="0">
              <a:solidFill>
                <a:srgbClr val="C1C0BE"/>
              </a:solidFill>
              <a:latin typeface="Barlow" panose="00000500000000000000" pitchFamily="2" charset="0"/>
              <a:ea typeface="Bebas"/>
              <a:cs typeface="Bebas"/>
              <a:sym typeface="Bebas"/>
            </a:endParaRPr>
          </a:p>
        </p:txBody>
      </p:sp>
      <p:sp>
        <p:nvSpPr>
          <p:cNvPr id="40" name="Shape 40"/>
          <p:cNvSpPr>
            <a:spLocks noGrp="1"/>
          </p:cNvSpPr>
          <p:nvPr>
            <p:ph type="title"/>
          </p:nvPr>
        </p:nvSpPr>
        <p:spPr>
          <a:xfrm>
            <a:off x="1266695" y="1139707"/>
            <a:ext cx="6181020" cy="1088418"/>
          </a:xfrm>
          <a:prstGeom prst="rect">
            <a:avLst/>
          </a:prstGeom>
        </p:spPr>
        <p:txBody>
          <a:bodyPr/>
          <a:lstStyle>
            <a:lvl1pPr>
              <a:defRPr b="1">
                <a:solidFill>
                  <a:srgbClr val="F4F5F7"/>
                </a:solidFill>
                <a:latin typeface="Barlow" panose="00000500000000000000" pitchFamily="2" charset="0"/>
                <a:ea typeface="Barlow" panose="00000500000000000000" pitchFamily="2" charset="0"/>
                <a:cs typeface="Barlow" panose="00000500000000000000" pitchFamily="2" charset="0"/>
                <a:sym typeface="Montserrat-SemiBold"/>
              </a:defRPr>
            </a:lvl1pPr>
          </a:lstStyle>
          <a:p>
            <a:r>
              <a:t>Title Text</a:t>
            </a:r>
          </a:p>
        </p:txBody>
      </p:sp>
      <p:sp>
        <p:nvSpPr>
          <p:cNvPr id="41" name="Shape 41"/>
          <p:cNvSpPr>
            <a:spLocks noGrp="1"/>
          </p:cNvSpPr>
          <p:nvPr>
            <p:ph type="body" idx="1"/>
          </p:nvPr>
        </p:nvSpPr>
        <p:spPr>
          <a:xfrm>
            <a:off x="1284000" y="2315022"/>
            <a:ext cx="7678634" cy="3509647"/>
          </a:xfrm>
          <a:prstGeom prst="rect">
            <a:avLst/>
          </a:prstGeom>
        </p:spPr>
        <p:txBody>
          <a:bodyPr/>
          <a:lstStyle>
            <a:lvl1pPr>
              <a:defRPr>
                <a:latin typeface="Barlow" panose="00000500000000000000" pitchFamily="2" charset="0"/>
              </a:defRPr>
            </a:lvl1pPr>
            <a:lvl2pPr>
              <a:defRPr>
                <a:latin typeface="Barlow" panose="00000500000000000000" pitchFamily="2" charset="0"/>
              </a:defRPr>
            </a:lvl2pPr>
            <a:lvl3pPr>
              <a:defRPr>
                <a:latin typeface="Barlow" panose="00000500000000000000" pitchFamily="2" charset="0"/>
              </a:defRPr>
            </a:lvl3pPr>
            <a:lvl4pPr>
              <a:defRPr>
                <a:latin typeface="Barlow" panose="00000500000000000000" pitchFamily="2" charset="0"/>
              </a:defRPr>
            </a:lvl4pPr>
            <a:lvl5pPr>
              <a:defRPr>
                <a:latin typeface="Barlow" panose="00000500000000000000" pitchFamily="2" charset="0"/>
              </a:defRPr>
            </a:lvl5pPr>
          </a:lstStyle>
          <a:p>
            <a:r>
              <a:t>Body Level One</a:t>
            </a:r>
          </a:p>
          <a:p>
            <a:pPr lvl="1"/>
            <a:r>
              <a:t>Body Level Two</a:t>
            </a:r>
          </a:p>
          <a:p>
            <a:pPr lvl="2"/>
            <a:r>
              <a:t>Body Level Three</a:t>
            </a:r>
          </a:p>
          <a:p>
            <a:pPr lvl="3"/>
            <a:r>
              <a:t>Body Level Four</a:t>
            </a:r>
          </a:p>
          <a:p>
            <a:pPr lvl="4"/>
            <a:r>
              <a:t>Body Level Five</a:t>
            </a:r>
          </a:p>
        </p:txBody>
      </p:sp>
      <p:sp>
        <p:nvSpPr>
          <p:cNvPr id="5" name="Shape 42"/>
          <p:cNvSpPr>
            <a:spLocks noGrp="1"/>
          </p:cNvSpPr>
          <p:nvPr>
            <p:ph type="sldNum" sz="quarter" idx="10"/>
          </p:nvPr>
        </p:nvSpPr>
        <p:spPr>
          <a:xfrm>
            <a:off x="211138" y="317500"/>
            <a:ext cx="228600" cy="423863"/>
          </a:xfrm>
          <a:prstGeom prst="rect">
            <a:avLst/>
          </a:prstGeom>
        </p:spPr>
        <p:txBody>
          <a:bodyPr/>
          <a:lstStyle>
            <a:lvl1pPr>
              <a:defRPr smtClean="0">
                <a:solidFill>
                  <a:srgbClr val="C1C0BE"/>
                </a:solidFill>
                <a:latin typeface="Barlow" panose="00000500000000000000" pitchFamily="2" charset="0"/>
              </a:defRPr>
            </a:lvl1pPr>
          </a:lstStyle>
          <a:p>
            <a:pPr>
              <a:defRPr/>
            </a:pPr>
            <a:fld id="{4ACB8A40-CB71-484D-85F9-01342AE4AAFA}" type="slidenum">
              <a:rPr lang="fr-FR"/>
              <a:pPr>
                <a:defRPr/>
              </a:pPr>
              <a:t>‹N°›</a:t>
            </a:fld>
            <a:endParaRPr lang="fr-FR"/>
          </a:p>
        </p:txBody>
      </p:sp>
    </p:spTree>
    <p:extLst>
      <p:ext uri="{BB962C8B-B14F-4D97-AF65-F5344CB8AC3E}">
        <p14:creationId xmlns:p14="http://schemas.microsoft.com/office/powerpoint/2010/main" val="94530324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4 Content">
    <p:spTree>
      <p:nvGrpSpPr>
        <p:cNvPr id="1" name=""/>
        <p:cNvGrpSpPr/>
        <p:nvPr/>
      </p:nvGrpSpPr>
      <p:grpSpPr>
        <a:xfrm>
          <a:off x="0" y="0"/>
          <a:ext cx="0" cy="0"/>
          <a:chOff x="0" y="0"/>
          <a:chExt cx="0" cy="0"/>
        </a:xfrm>
      </p:grpSpPr>
      <p:sp>
        <p:nvSpPr>
          <p:cNvPr id="374" name="PlaceHolder 1"/>
          <p:cNvSpPr>
            <a:spLocks noGrp="1"/>
          </p:cNvSpPr>
          <p:nvPr>
            <p:ph type="title"/>
          </p:nvPr>
        </p:nvSpPr>
        <p:spPr>
          <a:xfrm>
            <a:off x="457172" y="273422"/>
            <a:ext cx="8229090" cy="1144631"/>
          </a:xfrm>
          <a:prstGeom prst="rect">
            <a:avLst/>
          </a:prstGeom>
          <a:noFill/>
          <a:ln w="0">
            <a:noFill/>
          </a:ln>
        </p:spPr>
        <p:txBody>
          <a:bodyPr lIns="0" tIns="0" rIns="0" bIns="0" anchor="ctr">
            <a:noAutofit/>
          </a:bodyPr>
          <a:lstStyle/>
          <a:p>
            <a:pPr algn="ctr">
              <a:buNone/>
            </a:pPr>
            <a:endParaRPr lang="fr-FR" sz="3991" b="0" strike="noStrike" spc="-1">
              <a:latin typeface="Arial"/>
            </a:endParaRPr>
          </a:p>
        </p:txBody>
      </p:sp>
      <p:sp>
        <p:nvSpPr>
          <p:cNvPr id="375" name="PlaceHolder 2"/>
          <p:cNvSpPr>
            <a:spLocks noGrp="1"/>
          </p:cNvSpPr>
          <p:nvPr>
            <p:ph/>
          </p:nvPr>
        </p:nvSpPr>
        <p:spPr>
          <a:xfrm>
            <a:off x="457172" y="1604399"/>
            <a:ext cx="4015600" cy="1896978"/>
          </a:xfrm>
          <a:prstGeom prst="rect">
            <a:avLst/>
          </a:prstGeom>
          <a:noFill/>
          <a:ln w="0">
            <a:noFill/>
          </a:ln>
        </p:spPr>
        <p:txBody>
          <a:bodyPr lIns="0" tIns="0" rIns="0" bIns="0" anchor="t">
            <a:normAutofit/>
          </a:bodyPr>
          <a:lstStyle/>
          <a:p>
            <a:endParaRPr lang="fr-FR" sz="2903" b="0" strike="noStrike" spc="-1">
              <a:latin typeface="Arial"/>
            </a:endParaRPr>
          </a:p>
        </p:txBody>
      </p:sp>
      <p:sp>
        <p:nvSpPr>
          <p:cNvPr id="376" name="PlaceHolder 3"/>
          <p:cNvSpPr>
            <a:spLocks noGrp="1"/>
          </p:cNvSpPr>
          <p:nvPr>
            <p:ph/>
          </p:nvPr>
        </p:nvSpPr>
        <p:spPr>
          <a:xfrm>
            <a:off x="4673927" y="1604399"/>
            <a:ext cx="4015600" cy="1896978"/>
          </a:xfrm>
          <a:prstGeom prst="rect">
            <a:avLst/>
          </a:prstGeom>
          <a:noFill/>
          <a:ln w="0">
            <a:noFill/>
          </a:ln>
        </p:spPr>
        <p:txBody>
          <a:bodyPr lIns="0" tIns="0" rIns="0" bIns="0" anchor="t">
            <a:normAutofit/>
          </a:bodyPr>
          <a:lstStyle/>
          <a:p>
            <a:endParaRPr lang="fr-FR" sz="2903" b="0" strike="noStrike" spc="-1">
              <a:latin typeface="Arial"/>
            </a:endParaRPr>
          </a:p>
        </p:txBody>
      </p:sp>
      <p:sp>
        <p:nvSpPr>
          <p:cNvPr id="377" name="PlaceHolder 4"/>
          <p:cNvSpPr>
            <a:spLocks noGrp="1"/>
          </p:cNvSpPr>
          <p:nvPr>
            <p:ph/>
          </p:nvPr>
        </p:nvSpPr>
        <p:spPr>
          <a:xfrm>
            <a:off x="457172" y="3682062"/>
            <a:ext cx="4015600" cy="1896978"/>
          </a:xfrm>
          <a:prstGeom prst="rect">
            <a:avLst/>
          </a:prstGeom>
          <a:noFill/>
          <a:ln w="0">
            <a:noFill/>
          </a:ln>
        </p:spPr>
        <p:txBody>
          <a:bodyPr lIns="0" tIns="0" rIns="0" bIns="0" anchor="t">
            <a:normAutofit/>
          </a:bodyPr>
          <a:lstStyle/>
          <a:p>
            <a:endParaRPr lang="fr-FR" sz="2903" b="0" strike="noStrike" spc="-1">
              <a:latin typeface="Arial"/>
            </a:endParaRPr>
          </a:p>
        </p:txBody>
      </p:sp>
      <p:sp>
        <p:nvSpPr>
          <p:cNvPr id="378" name="PlaceHolder 5"/>
          <p:cNvSpPr>
            <a:spLocks noGrp="1"/>
          </p:cNvSpPr>
          <p:nvPr>
            <p:ph/>
          </p:nvPr>
        </p:nvSpPr>
        <p:spPr>
          <a:xfrm>
            <a:off x="4673927" y="3682062"/>
            <a:ext cx="4015600" cy="1896978"/>
          </a:xfrm>
          <a:prstGeom prst="rect">
            <a:avLst/>
          </a:prstGeom>
          <a:noFill/>
          <a:ln w="0">
            <a:noFill/>
          </a:ln>
        </p:spPr>
        <p:txBody>
          <a:bodyPr lIns="0" tIns="0" rIns="0" bIns="0" anchor="t">
            <a:normAutofit/>
          </a:bodyPr>
          <a:lstStyle/>
          <a:p>
            <a:endParaRPr lang="fr-FR" sz="2903" b="0" strike="noStrike" spc="-1">
              <a:latin typeface="Arial"/>
            </a:endParaRPr>
          </a:p>
        </p:txBody>
      </p:sp>
    </p:spTree>
    <p:extLst>
      <p:ext uri="{BB962C8B-B14F-4D97-AF65-F5344CB8AC3E}">
        <p14:creationId xmlns:p14="http://schemas.microsoft.com/office/powerpoint/2010/main" val="1243233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457172" y="273422"/>
            <a:ext cx="8229090" cy="1144631"/>
          </a:xfrm>
          <a:prstGeom prst="rect">
            <a:avLst/>
          </a:prstGeom>
          <a:noFill/>
          <a:ln w="0">
            <a:noFill/>
          </a:ln>
        </p:spPr>
        <p:txBody>
          <a:bodyPr lIns="0" tIns="0" rIns="0" bIns="0" anchor="ctr">
            <a:noAutofit/>
          </a:bodyPr>
          <a:lstStyle/>
          <a:p>
            <a:pPr algn="ctr">
              <a:buNone/>
            </a:pPr>
            <a:endParaRPr lang="fr-FR" sz="3991" b="0" strike="noStrike" spc="-1">
              <a:latin typeface="Arial"/>
            </a:endParaRPr>
          </a:p>
        </p:txBody>
      </p:sp>
      <p:sp>
        <p:nvSpPr>
          <p:cNvPr id="353" name="PlaceHolder 2"/>
          <p:cNvSpPr>
            <a:spLocks noGrp="1"/>
          </p:cNvSpPr>
          <p:nvPr>
            <p:ph/>
          </p:nvPr>
        </p:nvSpPr>
        <p:spPr>
          <a:xfrm>
            <a:off x="457172" y="1604399"/>
            <a:ext cx="8229090" cy="3977254"/>
          </a:xfrm>
          <a:prstGeom prst="rect">
            <a:avLst/>
          </a:prstGeom>
          <a:noFill/>
          <a:ln w="0">
            <a:noFill/>
          </a:ln>
        </p:spPr>
        <p:txBody>
          <a:bodyPr lIns="0" tIns="0" rIns="0" bIns="0" anchor="t">
            <a:normAutofit/>
          </a:bodyPr>
          <a:lstStyle/>
          <a:p>
            <a:endParaRPr lang="fr-FR" sz="2903" b="0" strike="noStrike" spc="-1">
              <a:latin typeface="Arial"/>
            </a:endParaRPr>
          </a:p>
        </p:txBody>
      </p:sp>
    </p:spTree>
    <p:extLst>
      <p:ext uri="{BB962C8B-B14F-4D97-AF65-F5344CB8AC3E}">
        <p14:creationId xmlns:p14="http://schemas.microsoft.com/office/powerpoint/2010/main" val="584236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8" name="Espace réservé du contenu 7"/>
          <p:cNvSpPr>
            <a:spLocks noGrp="1"/>
          </p:cNvSpPr>
          <p:nvPr>
            <p:ph sz="quarter" idx="1"/>
          </p:nvPr>
        </p:nvSpPr>
        <p:spPr>
          <a:xfrm>
            <a:off x="914400" y="1447800"/>
            <a:ext cx="77724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FR" altLang="fr-FR"/>
          </a:p>
        </p:txBody>
      </p:sp>
      <p:sp>
        <p:nvSpPr>
          <p:cNvPr id="5" name="Espace réservé du pied de page 2"/>
          <p:cNvSpPr>
            <a:spLocks noGrp="1"/>
          </p:cNvSpPr>
          <p:nvPr>
            <p:ph type="ftr" sz="quarter" idx="11"/>
          </p:nvPr>
        </p:nvSpPr>
        <p:spPr/>
        <p:txBody>
          <a:bodyPr/>
          <a:lstStyle>
            <a:lvl1pPr>
              <a:defRPr/>
            </a:lvl1pPr>
          </a:lstStyle>
          <a:p>
            <a:pPr>
              <a:defRPr/>
            </a:pPr>
            <a:r>
              <a:rPr lang="fr-FR" altLang="fr-FR"/>
              <a:t>Simon -CRPV et CNFPT de Guyane - 2014</a:t>
            </a:r>
          </a:p>
        </p:txBody>
      </p:sp>
      <p:sp>
        <p:nvSpPr>
          <p:cNvPr id="6" name="Espace réservé du numéro de diapositive 22"/>
          <p:cNvSpPr>
            <a:spLocks noGrp="1"/>
          </p:cNvSpPr>
          <p:nvPr>
            <p:ph type="sldNum" sz="quarter" idx="12"/>
          </p:nvPr>
        </p:nvSpPr>
        <p:spPr/>
        <p:txBody>
          <a:bodyPr/>
          <a:lstStyle>
            <a:lvl1pPr>
              <a:defRPr/>
            </a:lvl1pPr>
          </a:lstStyle>
          <a:p>
            <a:pPr>
              <a:defRPr/>
            </a:pPr>
            <a:fld id="{4ADE654A-FD1D-47D5-AD5D-0B8624D5FD3E}" type="slidenum">
              <a:rPr lang="fr-FR" altLang="fr-FR"/>
              <a:pPr>
                <a:defRPr/>
              </a:pPr>
              <a:t>‹N°›</a:t>
            </a:fld>
            <a:endParaRPr lang="fr-FR" altLang="fr-FR"/>
          </a:p>
        </p:txBody>
      </p:sp>
    </p:spTree>
    <p:extLst>
      <p:ext uri="{BB962C8B-B14F-4D97-AF65-F5344CB8AC3E}">
        <p14:creationId xmlns:p14="http://schemas.microsoft.com/office/powerpoint/2010/main" val="209524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ectangle à coins arrondis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re 1"/>
          <p:cNvSpPr>
            <a:spLocks noGrp="1"/>
          </p:cNvSpPr>
          <p:nvPr>
            <p:ph type="title"/>
          </p:nvPr>
        </p:nvSpPr>
        <p:spPr>
          <a:xfrm>
            <a:off x="722313" y="952500"/>
            <a:ext cx="7772400" cy="1362075"/>
          </a:xfrm>
        </p:spPr>
        <p:txBody>
          <a:bodyPr/>
          <a:lstStyle>
            <a:lvl1pPr algn="l">
              <a:buNone/>
              <a:defRPr sz="4000" b="0" cap="none"/>
            </a:lvl1pPr>
          </a:lstStyle>
          <a:p>
            <a:r>
              <a:rPr lang="fr-FR" smtClean="0"/>
              <a:t>Modifiez le style du titre</a:t>
            </a:r>
            <a:endParaRPr lang="en-US"/>
          </a:p>
        </p:txBody>
      </p:sp>
      <p:sp>
        <p:nvSpPr>
          <p:cNvPr id="3" name="Espace réservé du texte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Modifiez les styles du texte du masque</a:t>
            </a:r>
          </a:p>
        </p:txBody>
      </p:sp>
      <p:sp>
        <p:nvSpPr>
          <p:cNvPr id="9" name="Espace réservé de la date 3"/>
          <p:cNvSpPr>
            <a:spLocks noGrp="1"/>
          </p:cNvSpPr>
          <p:nvPr>
            <p:ph type="dt" sz="half" idx="10"/>
          </p:nvPr>
        </p:nvSpPr>
        <p:spPr/>
        <p:txBody>
          <a:bodyPr/>
          <a:lstStyle>
            <a:lvl1pPr>
              <a:defRPr/>
            </a:lvl1pPr>
          </a:lstStyle>
          <a:p>
            <a:pPr>
              <a:defRPr/>
            </a:pPr>
            <a:endParaRPr lang="fr-FR" altLang="fr-FR"/>
          </a:p>
        </p:txBody>
      </p:sp>
      <p:sp>
        <p:nvSpPr>
          <p:cNvPr id="10" name="Espace réservé du pied de page 4"/>
          <p:cNvSpPr>
            <a:spLocks noGrp="1"/>
          </p:cNvSpPr>
          <p:nvPr>
            <p:ph type="ftr" sz="quarter" idx="11"/>
          </p:nvPr>
        </p:nvSpPr>
        <p:spPr>
          <a:xfrm>
            <a:off x="800100" y="6172200"/>
            <a:ext cx="4000500" cy="457200"/>
          </a:xfrm>
        </p:spPr>
        <p:txBody>
          <a:bodyPr/>
          <a:lstStyle>
            <a:lvl1pPr>
              <a:defRPr/>
            </a:lvl1pPr>
          </a:lstStyle>
          <a:p>
            <a:pPr>
              <a:defRPr/>
            </a:pPr>
            <a:r>
              <a:rPr lang="fr-FR" altLang="fr-FR"/>
              <a:t>Simon -CRPV et CNFPT de Guyane - 2014</a:t>
            </a:r>
          </a:p>
        </p:txBody>
      </p:sp>
      <p:sp>
        <p:nvSpPr>
          <p:cNvPr id="11" name="Espace réservé du numéro de diapositive 5"/>
          <p:cNvSpPr>
            <a:spLocks noGrp="1"/>
          </p:cNvSpPr>
          <p:nvPr>
            <p:ph type="sldNum" sz="quarter" idx="12"/>
          </p:nvPr>
        </p:nvSpPr>
        <p:spPr>
          <a:xfrm>
            <a:off x="146050" y="6208713"/>
            <a:ext cx="457200" cy="457200"/>
          </a:xfrm>
        </p:spPr>
        <p:txBody>
          <a:bodyPr/>
          <a:lstStyle>
            <a:lvl1pPr>
              <a:defRPr/>
            </a:lvl1pPr>
          </a:lstStyle>
          <a:p>
            <a:pPr>
              <a:defRPr/>
            </a:pPr>
            <a:fld id="{800376C5-4FFA-4F32-B8A4-513053AD146B}" type="slidenum">
              <a:rPr lang="fr-FR" altLang="fr-FR"/>
              <a:pPr>
                <a:defRPr/>
              </a:pPr>
              <a:t>‹N°›</a:t>
            </a:fld>
            <a:endParaRPr lang="fr-FR" altLang="fr-FR"/>
          </a:p>
        </p:txBody>
      </p:sp>
    </p:spTree>
    <p:extLst>
      <p:ext uri="{BB962C8B-B14F-4D97-AF65-F5344CB8AC3E}">
        <p14:creationId xmlns:p14="http://schemas.microsoft.com/office/powerpoint/2010/main" val="223439430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9" name="Espace réservé du contenu 8"/>
          <p:cNvSpPr>
            <a:spLocks noGrp="1"/>
          </p:cNvSpPr>
          <p:nvPr>
            <p:ph sz="quarter" idx="1"/>
          </p:nvPr>
        </p:nvSpPr>
        <p:spPr>
          <a:xfrm>
            <a:off x="914400" y="1447800"/>
            <a:ext cx="374904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933950" y="1447800"/>
            <a:ext cx="374904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endParaRPr lang="fr-FR" altLang="fr-FR"/>
          </a:p>
        </p:txBody>
      </p:sp>
      <p:sp>
        <p:nvSpPr>
          <p:cNvPr id="6" name="Espace réservé du pied de page 2"/>
          <p:cNvSpPr>
            <a:spLocks noGrp="1"/>
          </p:cNvSpPr>
          <p:nvPr>
            <p:ph type="ftr" sz="quarter" idx="11"/>
          </p:nvPr>
        </p:nvSpPr>
        <p:spPr/>
        <p:txBody>
          <a:bodyPr/>
          <a:lstStyle>
            <a:lvl1pPr>
              <a:defRPr/>
            </a:lvl1pPr>
          </a:lstStyle>
          <a:p>
            <a:pPr>
              <a:defRPr/>
            </a:pPr>
            <a:r>
              <a:rPr lang="fr-FR" altLang="fr-FR"/>
              <a:t>Simon -CRPV et CNFPT de Guyane - 2014</a:t>
            </a:r>
          </a:p>
        </p:txBody>
      </p:sp>
      <p:sp>
        <p:nvSpPr>
          <p:cNvPr id="7" name="Espace réservé du numéro de diapositive 22"/>
          <p:cNvSpPr>
            <a:spLocks noGrp="1"/>
          </p:cNvSpPr>
          <p:nvPr>
            <p:ph type="sldNum" sz="quarter" idx="12"/>
          </p:nvPr>
        </p:nvSpPr>
        <p:spPr/>
        <p:txBody>
          <a:bodyPr/>
          <a:lstStyle>
            <a:lvl1pPr>
              <a:defRPr/>
            </a:lvl1pPr>
          </a:lstStyle>
          <a:p>
            <a:pPr>
              <a:defRPr/>
            </a:pPr>
            <a:fld id="{E3AE4B01-E249-43B9-9FC0-95B85420A9C4}" type="slidenum">
              <a:rPr lang="fr-FR" altLang="fr-FR"/>
              <a:pPr>
                <a:defRPr/>
              </a:pPr>
              <a:t>‹N°›</a:t>
            </a:fld>
            <a:endParaRPr lang="fr-FR" altLang="fr-FR"/>
          </a:p>
        </p:txBody>
      </p:sp>
    </p:spTree>
    <p:extLst>
      <p:ext uri="{BB962C8B-B14F-4D97-AF65-F5344CB8AC3E}">
        <p14:creationId xmlns:p14="http://schemas.microsoft.com/office/powerpoint/2010/main" val="345608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Modifiez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Modifiez les styles du texte du masque</a:t>
            </a:r>
          </a:p>
        </p:txBody>
      </p:sp>
      <p:sp>
        <p:nvSpPr>
          <p:cNvPr id="11" name="Espace réservé du contenu 10"/>
          <p:cNvSpPr>
            <a:spLocks noGrp="1"/>
          </p:cNvSpPr>
          <p:nvPr>
            <p:ph sz="half" idx="2"/>
          </p:nvPr>
        </p:nvSpPr>
        <p:spPr>
          <a:xfrm>
            <a:off x="914400" y="2247900"/>
            <a:ext cx="37338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half" idx="4"/>
          </p:nvPr>
        </p:nvSpPr>
        <p:spPr>
          <a:xfrm>
            <a:off x="4953000" y="2247900"/>
            <a:ext cx="37338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13"/>
          <p:cNvSpPr>
            <a:spLocks noGrp="1"/>
          </p:cNvSpPr>
          <p:nvPr>
            <p:ph type="dt" sz="half" idx="10"/>
          </p:nvPr>
        </p:nvSpPr>
        <p:spPr/>
        <p:txBody>
          <a:bodyPr/>
          <a:lstStyle>
            <a:lvl1pPr>
              <a:defRPr/>
            </a:lvl1pPr>
          </a:lstStyle>
          <a:p>
            <a:pPr>
              <a:defRPr/>
            </a:pPr>
            <a:endParaRPr lang="fr-FR" altLang="fr-FR"/>
          </a:p>
        </p:txBody>
      </p:sp>
      <p:sp>
        <p:nvSpPr>
          <p:cNvPr id="8" name="Espace réservé du pied de page 2"/>
          <p:cNvSpPr>
            <a:spLocks noGrp="1"/>
          </p:cNvSpPr>
          <p:nvPr>
            <p:ph type="ftr" sz="quarter" idx="11"/>
          </p:nvPr>
        </p:nvSpPr>
        <p:spPr/>
        <p:txBody>
          <a:bodyPr/>
          <a:lstStyle>
            <a:lvl1pPr>
              <a:defRPr/>
            </a:lvl1pPr>
          </a:lstStyle>
          <a:p>
            <a:pPr>
              <a:defRPr/>
            </a:pPr>
            <a:r>
              <a:rPr lang="fr-FR" altLang="fr-FR"/>
              <a:t>Simon -CRPV et CNFPT de Guyane - 2014</a:t>
            </a:r>
          </a:p>
        </p:txBody>
      </p:sp>
      <p:sp>
        <p:nvSpPr>
          <p:cNvPr id="9" name="Espace réservé du numéro de diapositive 22"/>
          <p:cNvSpPr>
            <a:spLocks noGrp="1"/>
          </p:cNvSpPr>
          <p:nvPr>
            <p:ph type="sldNum" sz="quarter" idx="12"/>
          </p:nvPr>
        </p:nvSpPr>
        <p:spPr/>
        <p:txBody>
          <a:bodyPr/>
          <a:lstStyle>
            <a:lvl1pPr>
              <a:defRPr/>
            </a:lvl1pPr>
          </a:lstStyle>
          <a:p>
            <a:pPr>
              <a:defRPr/>
            </a:pPr>
            <a:fld id="{A06D337E-F3E5-4B48-B7F8-A6898002431E}" type="slidenum">
              <a:rPr lang="fr-FR" altLang="fr-FR"/>
              <a:pPr>
                <a:defRPr/>
              </a:pPr>
              <a:t>‹N°›</a:t>
            </a:fld>
            <a:endParaRPr lang="fr-FR" altLang="fr-FR"/>
          </a:p>
        </p:txBody>
      </p:sp>
    </p:spTree>
    <p:extLst>
      <p:ext uri="{BB962C8B-B14F-4D97-AF65-F5344CB8AC3E}">
        <p14:creationId xmlns:p14="http://schemas.microsoft.com/office/powerpoint/2010/main" val="23523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13"/>
          <p:cNvSpPr>
            <a:spLocks noGrp="1"/>
          </p:cNvSpPr>
          <p:nvPr>
            <p:ph type="dt" sz="half" idx="10"/>
          </p:nvPr>
        </p:nvSpPr>
        <p:spPr/>
        <p:txBody>
          <a:bodyPr/>
          <a:lstStyle>
            <a:lvl1pPr>
              <a:defRPr/>
            </a:lvl1pPr>
          </a:lstStyle>
          <a:p>
            <a:pPr>
              <a:defRPr/>
            </a:pPr>
            <a:endParaRPr lang="fr-FR" altLang="fr-FR"/>
          </a:p>
        </p:txBody>
      </p:sp>
      <p:sp>
        <p:nvSpPr>
          <p:cNvPr id="4" name="Espace réservé du pied de page 2"/>
          <p:cNvSpPr>
            <a:spLocks noGrp="1"/>
          </p:cNvSpPr>
          <p:nvPr>
            <p:ph type="ftr" sz="quarter" idx="11"/>
          </p:nvPr>
        </p:nvSpPr>
        <p:spPr/>
        <p:txBody>
          <a:bodyPr/>
          <a:lstStyle>
            <a:lvl1pPr>
              <a:defRPr/>
            </a:lvl1pPr>
          </a:lstStyle>
          <a:p>
            <a:pPr>
              <a:defRPr/>
            </a:pPr>
            <a:r>
              <a:rPr lang="fr-FR" altLang="fr-FR"/>
              <a:t>Simon -CRPV et CNFPT de Guyane - 2014</a:t>
            </a:r>
          </a:p>
        </p:txBody>
      </p:sp>
      <p:sp>
        <p:nvSpPr>
          <p:cNvPr id="5" name="Espace réservé du numéro de diapositive 22"/>
          <p:cNvSpPr>
            <a:spLocks noGrp="1"/>
          </p:cNvSpPr>
          <p:nvPr>
            <p:ph type="sldNum" sz="quarter" idx="12"/>
          </p:nvPr>
        </p:nvSpPr>
        <p:spPr/>
        <p:txBody>
          <a:bodyPr/>
          <a:lstStyle>
            <a:lvl1pPr>
              <a:defRPr/>
            </a:lvl1pPr>
          </a:lstStyle>
          <a:p>
            <a:pPr>
              <a:defRPr/>
            </a:pPr>
            <a:fld id="{BAE03447-E86C-424C-AB65-4730E5C4D1DF}" type="slidenum">
              <a:rPr lang="fr-FR" altLang="fr-FR"/>
              <a:pPr>
                <a:defRPr/>
              </a:pPr>
              <a:t>‹N°›</a:t>
            </a:fld>
            <a:endParaRPr lang="fr-FR" altLang="fr-FR"/>
          </a:p>
        </p:txBody>
      </p:sp>
    </p:spTree>
    <p:extLst>
      <p:ext uri="{BB962C8B-B14F-4D97-AF65-F5344CB8AC3E}">
        <p14:creationId xmlns:p14="http://schemas.microsoft.com/office/powerpoint/2010/main" val="73592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endParaRPr lang="fr-FR" altLang="fr-FR"/>
          </a:p>
        </p:txBody>
      </p:sp>
      <p:sp>
        <p:nvSpPr>
          <p:cNvPr id="3" name="Espace réservé du pied de page 2"/>
          <p:cNvSpPr>
            <a:spLocks noGrp="1"/>
          </p:cNvSpPr>
          <p:nvPr>
            <p:ph type="ftr" sz="quarter" idx="11"/>
          </p:nvPr>
        </p:nvSpPr>
        <p:spPr/>
        <p:txBody>
          <a:bodyPr/>
          <a:lstStyle>
            <a:lvl1pPr>
              <a:defRPr/>
            </a:lvl1pPr>
          </a:lstStyle>
          <a:p>
            <a:pPr>
              <a:defRPr/>
            </a:pPr>
            <a:r>
              <a:rPr lang="fr-FR" altLang="fr-FR"/>
              <a:t>Simon -CRPV et CNFPT de Guyane - 2014</a:t>
            </a:r>
          </a:p>
        </p:txBody>
      </p:sp>
      <p:sp>
        <p:nvSpPr>
          <p:cNvPr id="4" name="Espace réservé du numéro de diapositive 22"/>
          <p:cNvSpPr>
            <a:spLocks noGrp="1"/>
          </p:cNvSpPr>
          <p:nvPr>
            <p:ph type="sldNum" sz="quarter" idx="12"/>
          </p:nvPr>
        </p:nvSpPr>
        <p:spPr/>
        <p:txBody>
          <a:bodyPr/>
          <a:lstStyle>
            <a:lvl1pPr>
              <a:defRPr/>
            </a:lvl1pPr>
          </a:lstStyle>
          <a:p>
            <a:pPr>
              <a:defRPr/>
            </a:pPr>
            <a:fld id="{8EC0CC1E-91A4-4AD9-8628-8C82A4F3784E}" type="slidenum">
              <a:rPr lang="fr-FR" altLang="fr-FR"/>
              <a:pPr>
                <a:defRPr/>
              </a:pPr>
              <a:t>‹N°›</a:t>
            </a:fld>
            <a:endParaRPr lang="fr-FR" altLang="fr-FR"/>
          </a:p>
        </p:txBody>
      </p:sp>
    </p:spTree>
    <p:extLst>
      <p:ext uri="{BB962C8B-B14F-4D97-AF65-F5344CB8AC3E}">
        <p14:creationId xmlns:p14="http://schemas.microsoft.com/office/powerpoint/2010/main" val="403294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ectangle à coins arrondis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re 1"/>
          <p:cNvSpPr>
            <a:spLocks noGrp="1"/>
          </p:cNvSpPr>
          <p:nvPr>
            <p:ph type="title"/>
          </p:nvPr>
        </p:nvSpPr>
        <p:spPr>
          <a:xfrm>
            <a:off x="914400" y="273050"/>
            <a:ext cx="7772400" cy="1143000"/>
          </a:xfrm>
        </p:spPr>
        <p:txBody>
          <a:bodyPr/>
          <a:lstStyle>
            <a:lvl1pPr algn="l">
              <a:buNone/>
              <a:defRPr sz="4000" b="0"/>
            </a:lvl1pPr>
          </a:lstStyle>
          <a:p>
            <a:r>
              <a:rPr lang="fr-FR" smtClean="0"/>
              <a:t>Modifiez le style du titre</a:t>
            </a:r>
            <a:endParaRPr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fr-FR" smtClean="0"/>
              <a:t>Modifiez les styles du texte du masque</a:t>
            </a:r>
          </a:p>
        </p:txBody>
      </p:sp>
      <p:sp>
        <p:nvSpPr>
          <p:cNvPr id="11" name="Espace réservé du contenu 10"/>
          <p:cNvSpPr>
            <a:spLocks noGrp="1"/>
          </p:cNvSpPr>
          <p:nvPr>
            <p:ph sz="quarter" idx="1"/>
          </p:nvPr>
        </p:nvSpPr>
        <p:spPr>
          <a:xfrm>
            <a:off x="2971800" y="1600200"/>
            <a:ext cx="5715000" cy="4495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4"/>
          <p:cNvSpPr>
            <a:spLocks noGrp="1"/>
          </p:cNvSpPr>
          <p:nvPr>
            <p:ph type="dt" sz="half" idx="10"/>
          </p:nvPr>
        </p:nvSpPr>
        <p:spPr/>
        <p:txBody>
          <a:bodyPr/>
          <a:lstStyle>
            <a:lvl1pPr>
              <a:defRPr/>
            </a:lvl1pPr>
          </a:lstStyle>
          <a:p>
            <a:pPr>
              <a:defRPr/>
            </a:pPr>
            <a:endParaRPr lang="fr-FR" altLang="fr-FR"/>
          </a:p>
        </p:txBody>
      </p:sp>
      <p:sp>
        <p:nvSpPr>
          <p:cNvPr id="8" name="Espace réservé du pied de page 5"/>
          <p:cNvSpPr>
            <a:spLocks noGrp="1"/>
          </p:cNvSpPr>
          <p:nvPr>
            <p:ph type="ftr" sz="quarter" idx="11"/>
          </p:nvPr>
        </p:nvSpPr>
        <p:spPr/>
        <p:txBody>
          <a:bodyPr/>
          <a:lstStyle>
            <a:lvl1pPr>
              <a:defRPr/>
            </a:lvl1pPr>
          </a:lstStyle>
          <a:p>
            <a:pPr>
              <a:defRPr/>
            </a:pPr>
            <a:r>
              <a:rPr lang="fr-FR" altLang="fr-FR"/>
              <a:t>Simon -CRPV et CNFPT de Guyane - 2014</a:t>
            </a:r>
          </a:p>
        </p:txBody>
      </p:sp>
      <p:sp>
        <p:nvSpPr>
          <p:cNvPr id="9" name="Espace réservé du numéro de diapositive 6"/>
          <p:cNvSpPr>
            <a:spLocks noGrp="1"/>
          </p:cNvSpPr>
          <p:nvPr>
            <p:ph type="sldNum" sz="quarter" idx="12"/>
          </p:nvPr>
        </p:nvSpPr>
        <p:spPr/>
        <p:txBody>
          <a:bodyPr/>
          <a:lstStyle>
            <a:lvl1pPr>
              <a:defRPr/>
            </a:lvl1pPr>
          </a:lstStyle>
          <a:p>
            <a:pPr>
              <a:defRPr/>
            </a:pPr>
            <a:fld id="{F74325EC-E199-4D81-B55D-EAB9348324A4}" type="slidenum">
              <a:rPr lang="fr-FR" altLang="fr-FR"/>
              <a:pPr>
                <a:defRPr/>
              </a:pPr>
              <a:t>‹N°›</a:t>
            </a:fld>
            <a:endParaRPr lang="fr-FR" altLang="fr-FR"/>
          </a:p>
        </p:txBody>
      </p:sp>
    </p:spTree>
    <p:extLst>
      <p:ext uri="{BB962C8B-B14F-4D97-AF65-F5344CB8AC3E}">
        <p14:creationId xmlns:p14="http://schemas.microsoft.com/office/powerpoint/2010/main" val="452218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lang="fr-FR" smtClean="0"/>
              <a:t>Modifiez le style du titre</a:t>
            </a:r>
            <a:endParaRPr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fr-FR" smtClean="0"/>
              <a:t>Modifiez les styles du texte du masque</a:t>
            </a:r>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8" name="Espace réservé de la date 4"/>
          <p:cNvSpPr>
            <a:spLocks noGrp="1"/>
          </p:cNvSpPr>
          <p:nvPr>
            <p:ph type="dt" sz="half" idx="10"/>
          </p:nvPr>
        </p:nvSpPr>
        <p:spPr/>
        <p:txBody>
          <a:bodyPr/>
          <a:lstStyle>
            <a:lvl1pPr>
              <a:defRPr/>
            </a:lvl1pPr>
          </a:lstStyle>
          <a:p>
            <a:pPr>
              <a:defRPr/>
            </a:pPr>
            <a:endParaRPr lang="fr-FR" altLang="fr-FR"/>
          </a:p>
        </p:txBody>
      </p:sp>
      <p:sp>
        <p:nvSpPr>
          <p:cNvPr id="9" name="Espace réservé du pied de page 5"/>
          <p:cNvSpPr>
            <a:spLocks noGrp="1"/>
          </p:cNvSpPr>
          <p:nvPr>
            <p:ph type="ftr" sz="quarter" idx="11"/>
          </p:nvPr>
        </p:nvSpPr>
        <p:spPr>
          <a:xfrm>
            <a:off x="914400" y="6172200"/>
            <a:ext cx="3886200" cy="457200"/>
          </a:xfrm>
        </p:spPr>
        <p:txBody>
          <a:bodyPr/>
          <a:lstStyle>
            <a:lvl1pPr>
              <a:defRPr/>
            </a:lvl1pPr>
          </a:lstStyle>
          <a:p>
            <a:pPr>
              <a:defRPr/>
            </a:pPr>
            <a:r>
              <a:rPr lang="fr-FR" altLang="fr-FR"/>
              <a:t>Simon -CRPV et CNFPT de Guyane - 2014</a:t>
            </a:r>
          </a:p>
        </p:txBody>
      </p:sp>
      <p:sp>
        <p:nvSpPr>
          <p:cNvPr id="10" name="Espace réservé du numéro de diapositive 6"/>
          <p:cNvSpPr>
            <a:spLocks noGrp="1"/>
          </p:cNvSpPr>
          <p:nvPr>
            <p:ph type="sldNum" sz="quarter" idx="12"/>
          </p:nvPr>
        </p:nvSpPr>
        <p:spPr>
          <a:xfrm>
            <a:off x="146050" y="6208713"/>
            <a:ext cx="457200" cy="457200"/>
          </a:xfrm>
        </p:spPr>
        <p:txBody>
          <a:bodyPr/>
          <a:lstStyle>
            <a:lvl1pPr>
              <a:defRPr/>
            </a:lvl1pPr>
          </a:lstStyle>
          <a:p>
            <a:pPr>
              <a:defRPr/>
            </a:pPr>
            <a:fld id="{CB5C5731-B04D-4E85-96E3-E7C6C996F37B}" type="slidenum">
              <a:rPr lang="fr-FR" altLang="fr-FR"/>
              <a:pPr>
                <a:defRPr/>
              </a:pPr>
              <a:t>‹N°›</a:t>
            </a:fld>
            <a:endParaRPr lang="fr-FR" altLang="fr-FR"/>
          </a:p>
        </p:txBody>
      </p:sp>
    </p:spTree>
    <p:extLst>
      <p:ext uri="{BB962C8B-B14F-4D97-AF65-F5344CB8AC3E}">
        <p14:creationId xmlns:p14="http://schemas.microsoft.com/office/powerpoint/2010/main" val="242301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ectangle à coins arrondis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Espace réservé du titre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fr-FR" altLang="fr-FR" smtClean="0"/>
              <a:t>Modifiez le style du titre</a:t>
            </a:r>
            <a:endParaRPr lang="en-US" altLang="fr-FR" smtClean="0"/>
          </a:p>
        </p:txBody>
      </p:sp>
      <p:sp>
        <p:nvSpPr>
          <p:cNvPr id="1029" name="Espace réservé du texte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charset="0"/>
              </a:defRPr>
            </a:lvl1pPr>
          </a:lstStyle>
          <a:p>
            <a:pPr>
              <a:defRPr/>
            </a:pPr>
            <a:endParaRPr lang="fr-FR" alt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charset="0"/>
              </a:defRPr>
            </a:lvl1pPr>
          </a:lstStyle>
          <a:p>
            <a:pPr>
              <a:defRPr/>
            </a:pPr>
            <a:r>
              <a:rPr lang="fr-FR" altLang="fr-FR"/>
              <a:t>Simon -CRPV et CNFPT de Guyane - 2014</a:t>
            </a:r>
          </a:p>
        </p:txBody>
      </p:sp>
      <p:sp>
        <p:nvSpPr>
          <p:cNvPr id="23" name="Espace réservé du numéro de diapositive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a:defRPr>
            </a:lvl1pPr>
          </a:lstStyle>
          <a:p>
            <a:pPr>
              <a:defRPr/>
            </a:pPr>
            <a:fld id="{0273BB2B-CC74-45A9-AAE5-5B4792FD6B84}"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872" r:id="rId1"/>
    <p:sldLayoutId id="2147483865" r:id="rId2"/>
    <p:sldLayoutId id="2147483873" r:id="rId3"/>
    <p:sldLayoutId id="2147483866" r:id="rId4"/>
    <p:sldLayoutId id="2147483867" r:id="rId5"/>
    <p:sldLayoutId id="2147483868" r:id="rId6"/>
    <p:sldLayoutId id="2147483869" r:id="rId7"/>
    <p:sldLayoutId id="2147483874" r:id="rId8"/>
    <p:sldLayoutId id="2147483875" r:id="rId9"/>
    <p:sldLayoutId id="2147483870" r:id="rId10"/>
    <p:sldLayoutId id="2147483871" r:id="rId11"/>
    <p:sldLayoutId id="2147483876" r:id="rId12"/>
    <p:sldLayoutId id="2147483877" r:id="rId13"/>
    <p:sldLayoutId id="2147483878" r:id="rId14"/>
    <p:sldLayoutId id="2147483882" r:id="rId15"/>
    <p:sldLayoutId id="2147483883" r:id="rId16"/>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a:defRPr>
      </a:lvl2pPr>
      <a:lvl3pPr algn="l" rtl="0" eaLnBrk="0" fontAlgn="base" hangingPunct="0">
        <a:spcBef>
          <a:spcPct val="0"/>
        </a:spcBef>
        <a:spcAft>
          <a:spcPct val="0"/>
        </a:spcAft>
        <a:defRPr sz="4000">
          <a:solidFill>
            <a:schemeClr val="tx2"/>
          </a:solidFill>
          <a:latin typeface="Franklin Gothic Book"/>
        </a:defRPr>
      </a:lvl3pPr>
      <a:lvl4pPr algn="l" rtl="0" eaLnBrk="0" fontAlgn="base" hangingPunct="0">
        <a:spcBef>
          <a:spcPct val="0"/>
        </a:spcBef>
        <a:spcAft>
          <a:spcPct val="0"/>
        </a:spcAft>
        <a:defRPr sz="4000">
          <a:solidFill>
            <a:schemeClr val="tx2"/>
          </a:solidFill>
          <a:latin typeface="Franklin Gothic Book"/>
        </a:defRPr>
      </a:lvl4pPr>
      <a:lvl5pPr algn="l" rtl="0" eaLnBrk="0" fontAlgn="base" hangingPunct="0">
        <a:spcBef>
          <a:spcPct val="0"/>
        </a:spcBef>
        <a:spcAft>
          <a:spcPct val="0"/>
        </a:spcAft>
        <a:defRPr sz="4000">
          <a:solidFill>
            <a:schemeClr val="tx2"/>
          </a:solidFill>
          <a:latin typeface="Franklin Gothic Book"/>
        </a:defRPr>
      </a:lvl5pPr>
      <a:lvl6pPr marL="457200" algn="l" rtl="0" fontAlgn="base">
        <a:spcBef>
          <a:spcPct val="0"/>
        </a:spcBef>
        <a:spcAft>
          <a:spcPct val="0"/>
        </a:spcAft>
        <a:defRPr sz="4000">
          <a:solidFill>
            <a:schemeClr val="tx2"/>
          </a:solidFill>
          <a:latin typeface="Franklin Gothic Book"/>
        </a:defRPr>
      </a:lvl6pPr>
      <a:lvl7pPr marL="914400" algn="l" rtl="0" fontAlgn="base">
        <a:spcBef>
          <a:spcPct val="0"/>
        </a:spcBef>
        <a:spcAft>
          <a:spcPct val="0"/>
        </a:spcAft>
        <a:defRPr sz="4000">
          <a:solidFill>
            <a:schemeClr val="tx2"/>
          </a:solidFill>
          <a:latin typeface="Franklin Gothic Book"/>
        </a:defRPr>
      </a:lvl7pPr>
      <a:lvl8pPr marL="1371600" algn="l" rtl="0" fontAlgn="base">
        <a:spcBef>
          <a:spcPct val="0"/>
        </a:spcBef>
        <a:spcAft>
          <a:spcPct val="0"/>
        </a:spcAft>
        <a:defRPr sz="4000">
          <a:solidFill>
            <a:schemeClr val="tx2"/>
          </a:solidFill>
          <a:latin typeface="Franklin Gothic Book"/>
        </a:defRPr>
      </a:lvl8pPr>
      <a:lvl9pPr marL="1828800" algn="l" rtl="0" fontAlgn="base">
        <a:spcBef>
          <a:spcPct val="0"/>
        </a:spcBef>
        <a:spcAft>
          <a:spcPct val="0"/>
        </a:spcAft>
        <a:defRPr sz="4000">
          <a:solidFill>
            <a:schemeClr val="tx2"/>
          </a:solidFill>
          <a:latin typeface="Franklin Gothic Book"/>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wmf"/><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7.wmf"/><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7.wmf"/><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Espace réservé pour une image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9162" b="19162"/>
          <a:stretch>
            <a:fillRect/>
          </a:stretch>
        </p:blipFill>
        <p:spPr>
          <a:xfrm>
            <a:off x="650875" y="857250"/>
            <a:ext cx="8493125" cy="4343400"/>
          </a:xfrm>
          <a:solidFill>
            <a:schemeClr val="bg2"/>
          </a:solidFill>
        </p:spPr>
      </p:pic>
      <p:sp>
        <p:nvSpPr>
          <p:cNvPr id="88" name="Shape 88"/>
          <p:cNvSpPr/>
          <p:nvPr/>
        </p:nvSpPr>
        <p:spPr>
          <a:xfrm>
            <a:off x="5652120" y="461962"/>
            <a:ext cx="8583613" cy="4421188"/>
          </a:xfrm>
          <a:prstGeom prst="rect">
            <a:avLst/>
          </a:prstGeom>
          <a:solidFill>
            <a:srgbClr val="272727">
              <a:alpha val="41000"/>
            </a:srgbClr>
          </a:solidFill>
          <a:ln w="3175">
            <a:miter lim="400000"/>
          </a:ln>
        </p:spPr>
        <p:txBody>
          <a:bodyPr lIns="14288" tIns="14288" rIns="14288" bIns="14288" anchor="ctr"/>
          <a:lstStyle/>
          <a:p>
            <a:pPr algn="ctr">
              <a:defRPr sz="2700">
                <a:solidFill>
                  <a:srgbClr val="FFFFFF"/>
                </a:solidFill>
                <a:latin typeface="Helvetica Light"/>
                <a:ea typeface="Helvetica Light"/>
                <a:cs typeface="Helvetica Light"/>
                <a:sym typeface="Helvetica Light"/>
              </a:defRPr>
            </a:pPr>
            <a:endParaRPr sz="1013">
              <a:solidFill>
                <a:srgbClr val="FFFFFF"/>
              </a:solidFill>
              <a:latin typeface="Helvetica Light"/>
              <a:ea typeface="Helvetica Light"/>
              <a:cs typeface="Helvetica Light"/>
              <a:sym typeface="Helvetica Light"/>
            </a:endParaRPr>
          </a:p>
        </p:txBody>
      </p:sp>
      <p:sp>
        <p:nvSpPr>
          <p:cNvPr id="89" name="Shape 89"/>
          <p:cNvSpPr/>
          <p:nvPr/>
        </p:nvSpPr>
        <p:spPr>
          <a:xfrm>
            <a:off x="650875" y="3689350"/>
            <a:ext cx="5737225" cy="1765300"/>
          </a:xfrm>
          <a:prstGeom prst="rect">
            <a:avLst/>
          </a:prstGeom>
          <a:solidFill>
            <a:srgbClr val="272727"/>
          </a:solidFill>
          <a:ln w="3175">
            <a:miter lim="400000"/>
          </a:ln>
        </p:spPr>
        <p:txBody>
          <a:bodyPr lIns="14288" tIns="14288" rIns="14288" bIns="14288" anchor="ctr"/>
          <a:lstStyle/>
          <a:p>
            <a:pPr algn="ctr">
              <a:defRPr sz="3000">
                <a:solidFill>
                  <a:srgbClr val="FFFFFF"/>
                </a:solidFill>
                <a:latin typeface="Helvetica Light"/>
                <a:ea typeface="Helvetica Light"/>
                <a:cs typeface="Helvetica Light"/>
                <a:sym typeface="Helvetica Light"/>
              </a:defRPr>
            </a:pPr>
            <a:endParaRPr sz="1125">
              <a:solidFill>
                <a:srgbClr val="FFFFFF"/>
              </a:solidFill>
              <a:latin typeface="Helvetica Light"/>
              <a:ea typeface="Helvetica Light"/>
              <a:cs typeface="Helvetica Light"/>
              <a:sym typeface="Helvetica Light"/>
            </a:endParaRPr>
          </a:p>
        </p:txBody>
      </p:sp>
      <p:sp>
        <p:nvSpPr>
          <p:cNvPr id="90" name="Shape 90"/>
          <p:cNvSpPr/>
          <p:nvPr/>
        </p:nvSpPr>
        <p:spPr>
          <a:xfrm>
            <a:off x="749300" y="4075419"/>
            <a:ext cx="5286375" cy="1413850"/>
          </a:xfrm>
          <a:prstGeom prst="rect">
            <a:avLst/>
          </a:prstGeom>
          <a:ln w="3175">
            <a:miter lim="400000"/>
          </a:ln>
          <a:extLst>
            <a:ext uri="{C572A759-6A51-4108-AA02-DFA0A04FC94B}"/>
          </a:extLst>
        </p:spPr>
        <p:txBody>
          <a:bodyPr lIns="14288" tIns="14288" rIns="14288" bIns="14288" anchor="ctr">
            <a:spAutoFit/>
          </a:bodyPr>
          <a:lstStyle/>
          <a:p>
            <a:pPr>
              <a:lnSpc>
                <a:spcPct val="80000"/>
              </a:lnSpc>
              <a:defRPr sz="18500">
                <a:solidFill>
                  <a:srgbClr val="F6F5F3"/>
                </a:solidFill>
                <a:latin typeface="Bebas"/>
                <a:ea typeface="Bebas"/>
                <a:cs typeface="Bebas"/>
                <a:sym typeface="Bebas"/>
              </a:defRPr>
            </a:pPr>
            <a:r>
              <a:rPr lang="fr-FR" sz="3000" dirty="0">
                <a:solidFill>
                  <a:srgbClr val="F6F5F3"/>
                </a:solidFill>
                <a:latin typeface="Barlow" panose="00000500000000000000" pitchFamily="2" charset="0"/>
                <a:ea typeface="Bebas"/>
                <a:cs typeface="Bebas"/>
                <a:sym typeface="Bebas"/>
              </a:rPr>
              <a:t>Atelier thématique « Racisme et discriminations »</a:t>
            </a:r>
          </a:p>
          <a:p>
            <a:pPr>
              <a:lnSpc>
                <a:spcPct val="80000"/>
              </a:lnSpc>
              <a:defRPr sz="18500">
                <a:solidFill>
                  <a:srgbClr val="F6F5F3"/>
                </a:solidFill>
                <a:latin typeface="Bebas"/>
                <a:ea typeface="Bebas"/>
                <a:cs typeface="Bebas"/>
                <a:sym typeface="Bebas"/>
              </a:defRPr>
            </a:pPr>
            <a:r>
              <a:rPr lang="fr-FR" sz="2250" i="1" dirty="0" smtClean="0">
                <a:solidFill>
                  <a:srgbClr val="CBC203"/>
                </a:solidFill>
                <a:latin typeface="Barlow" panose="00000500000000000000" pitchFamily="2" charset="0"/>
                <a:ea typeface="Bebas"/>
                <a:cs typeface="Bebas"/>
                <a:sym typeface="Bebas"/>
              </a:rPr>
              <a:t>Patrick </a:t>
            </a:r>
            <a:r>
              <a:rPr lang="fr-FR" sz="2250" i="1" dirty="0">
                <a:solidFill>
                  <a:srgbClr val="CBC203"/>
                </a:solidFill>
                <a:latin typeface="Barlow" panose="00000500000000000000" pitchFamily="2" charset="0"/>
                <a:ea typeface="Bebas"/>
                <a:cs typeface="Bebas"/>
                <a:sym typeface="Bebas"/>
              </a:rPr>
              <a:t>Simon</a:t>
            </a:r>
            <a:endParaRPr sz="2250" i="1" dirty="0">
              <a:solidFill>
                <a:srgbClr val="CBC203"/>
              </a:solidFill>
              <a:latin typeface="Barlow" panose="00000500000000000000" pitchFamily="2" charset="0"/>
              <a:ea typeface="Bebas"/>
              <a:cs typeface="Bebas"/>
              <a:sym typeface="Bebas"/>
            </a:endParaRPr>
          </a:p>
        </p:txBody>
      </p:sp>
      <p:sp>
        <p:nvSpPr>
          <p:cNvPr id="91" name="Shape 91"/>
          <p:cNvSpPr/>
          <p:nvPr/>
        </p:nvSpPr>
        <p:spPr>
          <a:xfrm>
            <a:off x="8385175" y="3489325"/>
            <a:ext cx="68263" cy="69850"/>
          </a:xfrm>
          <a:prstGeom prst="ellipse">
            <a:avLst/>
          </a:prstGeom>
          <a:solidFill>
            <a:srgbClr val="272727"/>
          </a:solidFill>
          <a:ln w="3175">
            <a:miter lim="400000"/>
          </a:ln>
        </p:spPr>
        <p:txBody>
          <a:bodyPr lIns="14288" tIns="14288" rIns="14288" bIns="14288" anchor="ctr"/>
          <a:lstStyle/>
          <a:p>
            <a:pPr algn="ctr">
              <a:defRPr sz="3000">
                <a:solidFill>
                  <a:srgbClr val="FFFFFF"/>
                </a:solidFill>
                <a:latin typeface="Helvetica Light"/>
                <a:ea typeface="Helvetica Light"/>
                <a:cs typeface="Helvetica Light"/>
                <a:sym typeface="Helvetica Light"/>
              </a:defRPr>
            </a:pPr>
            <a:endParaRPr sz="1125">
              <a:solidFill>
                <a:srgbClr val="FFFFFF"/>
              </a:solidFill>
              <a:latin typeface="Helvetica Light"/>
              <a:ea typeface="Helvetica Light"/>
              <a:cs typeface="Helvetica Light"/>
              <a:sym typeface="Helvetica Light"/>
            </a:endParaRPr>
          </a:p>
        </p:txBody>
      </p:sp>
      <p:sp>
        <p:nvSpPr>
          <p:cNvPr id="92" name="Shape 92"/>
          <p:cNvSpPr/>
          <p:nvPr/>
        </p:nvSpPr>
        <p:spPr>
          <a:xfrm>
            <a:off x="8385175" y="3717925"/>
            <a:ext cx="68263" cy="68263"/>
          </a:xfrm>
          <a:prstGeom prst="ellipse">
            <a:avLst/>
          </a:prstGeom>
          <a:solidFill>
            <a:srgbClr val="C7A57F"/>
          </a:solidFill>
          <a:ln w="3175">
            <a:miter lim="400000"/>
          </a:ln>
        </p:spPr>
        <p:txBody>
          <a:bodyPr lIns="14288" tIns="14288" rIns="14288" bIns="14288" anchor="ctr"/>
          <a:lstStyle/>
          <a:p>
            <a:pPr algn="ctr">
              <a:defRPr sz="3000">
                <a:solidFill>
                  <a:srgbClr val="FFFFFF"/>
                </a:solidFill>
                <a:latin typeface="Helvetica Light"/>
                <a:ea typeface="Helvetica Light"/>
                <a:cs typeface="Helvetica Light"/>
                <a:sym typeface="Helvetica Light"/>
              </a:defRPr>
            </a:pPr>
            <a:endParaRPr sz="1125">
              <a:solidFill>
                <a:srgbClr val="FFFFFF"/>
              </a:solidFill>
              <a:latin typeface="Helvetica Light"/>
              <a:ea typeface="Helvetica Light"/>
              <a:cs typeface="Helvetica Light"/>
              <a:sym typeface="Helvetica Light"/>
            </a:endParaRPr>
          </a:p>
        </p:txBody>
      </p:sp>
      <p:sp>
        <p:nvSpPr>
          <p:cNvPr id="93" name="Shape 93"/>
          <p:cNvSpPr/>
          <p:nvPr/>
        </p:nvSpPr>
        <p:spPr>
          <a:xfrm>
            <a:off x="8385175" y="3944938"/>
            <a:ext cx="68263" cy="69850"/>
          </a:xfrm>
          <a:prstGeom prst="ellipse">
            <a:avLst/>
          </a:prstGeom>
          <a:solidFill>
            <a:srgbClr val="272727"/>
          </a:solidFill>
          <a:ln w="3175">
            <a:miter lim="400000"/>
          </a:ln>
        </p:spPr>
        <p:txBody>
          <a:bodyPr lIns="14288" tIns="14288" rIns="14288" bIns="14288" anchor="ctr"/>
          <a:lstStyle/>
          <a:p>
            <a:pPr algn="ctr">
              <a:defRPr sz="3000">
                <a:solidFill>
                  <a:srgbClr val="FFFFFF"/>
                </a:solidFill>
                <a:latin typeface="Helvetica Light"/>
                <a:ea typeface="Helvetica Light"/>
                <a:cs typeface="Helvetica Light"/>
                <a:sym typeface="Helvetica Light"/>
              </a:defRPr>
            </a:pPr>
            <a:endParaRPr sz="1125">
              <a:solidFill>
                <a:srgbClr val="FFFFFF"/>
              </a:solidFill>
              <a:latin typeface="Helvetica Light"/>
              <a:ea typeface="Helvetica Light"/>
              <a:cs typeface="Helvetica Light"/>
              <a:sym typeface="Helvetica Light"/>
            </a:endParaRPr>
          </a:p>
        </p:txBody>
      </p:sp>
      <p:sp>
        <p:nvSpPr>
          <p:cNvPr id="94" name="Shape 94"/>
          <p:cNvSpPr/>
          <p:nvPr/>
        </p:nvSpPr>
        <p:spPr>
          <a:xfrm>
            <a:off x="8385175" y="4173538"/>
            <a:ext cx="68263" cy="68262"/>
          </a:xfrm>
          <a:prstGeom prst="ellipse">
            <a:avLst/>
          </a:prstGeom>
          <a:solidFill>
            <a:srgbClr val="272727"/>
          </a:solidFill>
          <a:ln w="3175">
            <a:miter lim="400000"/>
          </a:ln>
        </p:spPr>
        <p:txBody>
          <a:bodyPr lIns="14288" tIns="14288" rIns="14288" bIns="14288" anchor="ctr"/>
          <a:lstStyle/>
          <a:p>
            <a:pPr algn="ctr">
              <a:defRPr sz="3000">
                <a:solidFill>
                  <a:srgbClr val="FFFFFF"/>
                </a:solidFill>
                <a:latin typeface="Helvetica Light"/>
                <a:ea typeface="Helvetica Light"/>
                <a:cs typeface="Helvetica Light"/>
                <a:sym typeface="Helvetica Light"/>
              </a:defRPr>
            </a:pPr>
            <a:endParaRPr sz="1125">
              <a:solidFill>
                <a:srgbClr val="FFFFFF"/>
              </a:solidFill>
              <a:latin typeface="Helvetica Light"/>
              <a:ea typeface="Helvetica Light"/>
              <a:cs typeface="Helvetica Light"/>
              <a:sym typeface="Helvetica Light"/>
            </a:endParaRPr>
          </a:p>
        </p:txBody>
      </p:sp>
      <p:sp>
        <p:nvSpPr>
          <p:cNvPr id="95" name="Shape 95"/>
          <p:cNvSpPr/>
          <p:nvPr/>
        </p:nvSpPr>
        <p:spPr>
          <a:xfrm>
            <a:off x="8356600" y="3689350"/>
            <a:ext cx="125413" cy="125413"/>
          </a:xfrm>
          <a:prstGeom prst="ellipse">
            <a:avLst/>
          </a:prstGeom>
          <a:ln w="25400">
            <a:solidFill>
              <a:srgbClr val="C7A57F"/>
            </a:solidFill>
            <a:miter lim="400000"/>
          </a:ln>
        </p:spPr>
        <p:txBody>
          <a:bodyPr lIns="14288" tIns="14288" rIns="14288" bIns="14288" anchor="ctr"/>
          <a:lstStyle/>
          <a:p>
            <a:pPr algn="ctr">
              <a:defRPr sz="3000">
                <a:solidFill>
                  <a:srgbClr val="FFFFFF"/>
                </a:solidFill>
                <a:latin typeface="Helvetica Light"/>
                <a:ea typeface="Helvetica Light"/>
                <a:cs typeface="Helvetica Light"/>
                <a:sym typeface="Helvetica Light"/>
              </a:defRPr>
            </a:pPr>
            <a:endParaRPr sz="1125">
              <a:solidFill>
                <a:srgbClr val="FFFFFF"/>
              </a:solidFill>
              <a:latin typeface="Helvetica Light"/>
              <a:ea typeface="Helvetica Light"/>
              <a:cs typeface="Helvetica Light"/>
              <a:sym typeface="Helvetica Light"/>
            </a:endParaRPr>
          </a:p>
        </p:txBody>
      </p:sp>
      <p:sp>
        <p:nvSpPr>
          <p:cNvPr id="4" name="Rectangle 3"/>
          <p:cNvSpPr/>
          <p:nvPr/>
        </p:nvSpPr>
        <p:spPr>
          <a:xfrm>
            <a:off x="6388100" y="5295900"/>
            <a:ext cx="2755900" cy="554038"/>
          </a:xfrm>
          <a:prstGeom prst="rect">
            <a:avLst/>
          </a:prstGeom>
        </p:spPr>
        <p:txBody>
          <a:bodyPr>
            <a:spAutoFit/>
          </a:bodyPr>
          <a:lstStyle/>
          <a:p>
            <a:pPr>
              <a:defRPr/>
            </a:pPr>
            <a:r>
              <a:rPr lang="en-US" sz="750" dirty="0">
                <a:solidFill>
                  <a:srgbClr val="9F9DA7"/>
                </a:solidFill>
                <a:latin typeface="Barlow" panose="00000500000000000000" pitchFamily="2" charset="0"/>
              </a:rPr>
              <a:t>Jean-Michel Basquiat, Defacement (The Death of Michael Stewart), 1983 © The Estate of Jean-Michel Basquiat / ADAGP, Paris / ARS, New York 2016</a:t>
            </a:r>
            <a:endParaRPr lang="fr-FR" sz="750" dirty="0">
              <a:latin typeface="Barlow" panose="00000500000000000000" pitchFamily="2"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4804" y="764704"/>
            <a:ext cx="7886700" cy="556406"/>
          </a:xfrm>
        </p:spPr>
        <p:txBody>
          <a:bodyPr>
            <a:noAutofit/>
          </a:bodyPr>
          <a:lstStyle/>
          <a:p>
            <a:r>
              <a:rPr lang="fr-FR" sz="2800" dirty="0"/>
              <a:t>Indice de tolérance des groupes exposés au racisme (sondage de la CNCDH, 2019)</a:t>
            </a:r>
          </a:p>
        </p:txBody>
      </p:sp>
      <p:pic>
        <p:nvPicPr>
          <p:cNvPr id="3" name="Image 2"/>
          <p:cNvPicPr>
            <a:picLocks noChangeAspect="1"/>
          </p:cNvPicPr>
          <p:nvPr/>
        </p:nvPicPr>
        <p:blipFill>
          <a:blip r:embed="rId2"/>
          <a:stretch>
            <a:fillRect/>
          </a:stretch>
        </p:blipFill>
        <p:spPr>
          <a:xfrm>
            <a:off x="179512" y="1700808"/>
            <a:ext cx="3707565" cy="2738815"/>
          </a:xfrm>
          <a:prstGeom prst="rect">
            <a:avLst/>
          </a:prstGeom>
        </p:spPr>
      </p:pic>
      <p:pic>
        <p:nvPicPr>
          <p:cNvPr id="4" name="Image 3"/>
          <p:cNvPicPr>
            <a:picLocks noChangeAspect="1"/>
          </p:cNvPicPr>
          <p:nvPr/>
        </p:nvPicPr>
        <p:blipFill>
          <a:blip r:embed="rId3"/>
          <a:stretch>
            <a:fillRect/>
          </a:stretch>
        </p:blipFill>
        <p:spPr>
          <a:xfrm>
            <a:off x="4427984" y="1633715"/>
            <a:ext cx="3888432" cy="2927043"/>
          </a:xfrm>
          <a:prstGeom prst="rect">
            <a:avLst/>
          </a:prstGeom>
        </p:spPr>
      </p:pic>
      <p:pic>
        <p:nvPicPr>
          <p:cNvPr id="5" name="Image 4"/>
          <p:cNvPicPr>
            <a:picLocks noChangeAspect="1"/>
          </p:cNvPicPr>
          <p:nvPr/>
        </p:nvPicPr>
        <p:blipFill>
          <a:blip r:embed="rId4"/>
          <a:stretch>
            <a:fillRect/>
          </a:stretch>
        </p:blipFill>
        <p:spPr>
          <a:xfrm>
            <a:off x="2330250" y="4869160"/>
            <a:ext cx="3269862" cy="1847058"/>
          </a:xfrm>
          <a:prstGeom prst="rect">
            <a:avLst/>
          </a:prstGeom>
        </p:spPr>
      </p:pic>
    </p:spTree>
    <p:extLst>
      <p:ext uri="{BB962C8B-B14F-4D97-AF65-F5344CB8AC3E}">
        <p14:creationId xmlns:p14="http://schemas.microsoft.com/office/powerpoint/2010/main" val="2200292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pPr eaLnBrk="1" hangingPunct="1"/>
            <a:r>
              <a:rPr lang="en-US" altLang="fr-FR" smtClean="0"/>
              <a:t>Test de situation</a:t>
            </a:r>
          </a:p>
        </p:txBody>
      </p:sp>
      <p:sp>
        <p:nvSpPr>
          <p:cNvPr id="3" name="Espace réservé du contenu 2"/>
          <p:cNvSpPr>
            <a:spLocks noGrp="1"/>
          </p:cNvSpPr>
          <p:nvPr>
            <p:ph sz="quarter" idx="1"/>
          </p:nvPr>
        </p:nvSpPr>
        <p:spPr/>
        <p:txBody>
          <a:bodyPr/>
          <a:lstStyle/>
          <a:p>
            <a:pPr eaLnBrk="1" hangingPunct="1">
              <a:defRPr/>
            </a:pPr>
            <a:r>
              <a:rPr lang="en-US" dirty="0" err="1" smtClean="0"/>
              <a:t>Exemple</a:t>
            </a:r>
            <a:r>
              <a:rPr lang="en-US" dirty="0" smtClean="0"/>
              <a:t> avec </a:t>
            </a:r>
            <a:r>
              <a:rPr lang="en-US" dirty="0" err="1" smtClean="0"/>
              <a:t>l’accès</a:t>
            </a:r>
            <a:r>
              <a:rPr lang="en-US" dirty="0" smtClean="0"/>
              <a:t> à </a:t>
            </a:r>
            <a:r>
              <a:rPr lang="en-US" dirty="0" err="1" smtClean="0"/>
              <a:t>l’emploi</a:t>
            </a:r>
            <a:endParaRPr lang="en-US" dirty="0" smtClean="0"/>
          </a:p>
          <a:p>
            <a:pPr eaLnBrk="1" hangingPunct="1">
              <a:defRPr/>
            </a:pPr>
            <a:r>
              <a:rPr lang="en-US" dirty="0" err="1" smtClean="0"/>
              <a:t>Profils</a:t>
            </a:r>
            <a:r>
              <a:rPr lang="en-US" dirty="0" smtClean="0"/>
              <a:t> </a:t>
            </a:r>
            <a:r>
              <a:rPr lang="en-US" dirty="0" err="1" smtClean="0"/>
              <a:t>identitiques</a:t>
            </a:r>
            <a:r>
              <a:rPr lang="en-US" dirty="0" smtClean="0"/>
              <a:t> à </a:t>
            </a:r>
            <a:r>
              <a:rPr lang="en-US" dirty="0" err="1" smtClean="0"/>
              <a:t>l’exception</a:t>
            </a:r>
            <a:r>
              <a:rPr lang="en-US" dirty="0" smtClean="0"/>
              <a:t> de la </a:t>
            </a:r>
            <a:r>
              <a:rPr lang="en-US" dirty="0" err="1" smtClean="0"/>
              <a:t>caractéristique</a:t>
            </a:r>
            <a:r>
              <a:rPr lang="en-US" dirty="0" smtClean="0"/>
              <a:t> à tester : </a:t>
            </a:r>
            <a:r>
              <a:rPr lang="en-US" dirty="0" err="1" smtClean="0"/>
              <a:t>sexe</a:t>
            </a:r>
            <a:r>
              <a:rPr lang="en-US" dirty="0" smtClean="0"/>
              <a:t>, </a:t>
            </a:r>
            <a:r>
              <a:rPr lang="en-US" dirty="0" err="1" smtClean="0"/>
              <a:t>ethnicité</a:t>
            </a:r>
            <a:r>
              <a:rPr lang="en-US" dirty="0" smtClean="0"/>
              <a:t>, handicap, religion, </a:t>
            </a:r>
            <a:r>
              <a:rPr lang="en-US" dirty="0" err="1" smtClean="0"/>
              <a:t>addresse</a:t>
            </a:r>
            <a:r>
              <a:rPr lang="en-US" dirty="0" smtClean="0"/>
              <a:t>, </a:t>
            </a:r>
            <a:r>
              <a:rPr lang="en-US" dirty="0" err="1" smtClean="0"/>
              <a:t>etc</a:t>
            </a:r>
            <a:endParaRPr lang="en-US" dirty="0" smtClean="0"/>
          </a:p>
          <a:p>
            <a:pPr eaLnBrk="1" hangingPunct="1">
              <a:defRPr/>
            </a:pPr>
            <a:r>
              <a:rPr lang="en-US" dirty="0" smtClean="0"/>
              <a:t>Le signal </a:t>
            </a:r>
            <a:r>
              <a:rPr lang="en-US" dirty="0" err="1" smtClean="0"/>
              <a:t>est</a:t>
            </a:r>
            <a:r>
              <a:rPr lang="en-US" dirty="0" smtClean="0"/>
              <a:t> </a:t>
            </a:r>
            <a:r>
              <a:rPr lang="en-US" dirty="0" err="1" smtClean="0"/>
              <a:t>donné</a:t>
            </a:r>
            <a:r>
              <a:rPr lang="en-US" dirty="0" smtClean="0"/>
              <a:t> par le nom, </a:t>
            </a:r>
            <a:r>
              <a:rPr lang="en-US" dirty="0" err="1" smtClean="0"/>
              <a:t>une</a:t>
            </a:r>
            <a:r>
              <a:rPr lang="en-US" dirty="0" smtClean="0"/>
              <a:t> photo </a:t>
            </a:r>
            <a:r>
              <a:rPr lang="en-US" dirty="0" err="1" smtClean="0"/>
              <a:t>ou</a:t>
            </a:r>
            <a:r>
              <a:rPr lang="en-US" dirty="0" smtClean="0"/>
              <a:t> des </a:t>
            </a:r>
            <a:r>
              <a:rPr lang="en-US" dirty="0" err="1" smtClean="0"/>
              <a:t>iformations</a:t>
            </a:r>
            <a:r>
              <a:rPr lang="en-US" dirty="0" smtClean="0"/>
              <a:t> </a:t>
            </a:r>
            <a:r>
              <a:rPr lang="en-US" dirty="0" err="1" smtClean="0"/>
              <a:t>fournies</a:t>
            </a:r>
            <a:r>
              <a:rPr lang="en-US" dirty="0" smtClean="0"/>
              <a:t> </a:t>
            </a:r>
            <a:r>
              <a:rPr lang="en-US" dirty="0" err="1" smtClean="0"/>
              <a:t>dans</a:t>
            </a:r>
            <a:r>
              <a:rPr lang="en-US" dirty="0" smtClean="0"/>
              <a:t> le CV</a:t>
            </a:r>
          </a:p>
          <a:p>
            <a:pPr eaLnBrk="1" hangingPunct="1">
              <a:defRPr/>
            </a:pPr>
            <a:r>
              <a:rPr lang="en-US" dirty="0" smtClean="0"/>
              <a:t>Tests par </a:t>
            </a:r>
            <a:r>
              <a:rPr lang="en-US" dirty="0" err="1" smtClean="0"/>
              <a:t>paires</a:t>
            </a:r>
            <a:r>
              <a:rPr lang="en-US" dirty="0" smtClean="0"/>
              <a:t> de </a:t>
            </a:r>
            <a:r>
              <a:rPr lang="en-US" dirty="0" err="1" smtClean="0"/>
              <a:t>candidat</a:t>
            </a:r>
            <a:r>
              <a:rPr lang="en-US" dirty="0" smtClean="0"/>
              <a:t>-e-s sur le </a:t>
            </a:r>
            <a:r>
              <a:rPr lang="en-US" dirty="0" err="1" smtClean="0"/>
              <a:t>même</a:t>
            </a:r>
            <a:r>
              <a:rPr lang="en-US" dirty="0" smtClean="0"/>
              <a:t> poste</a:t>
            </a:r>
          </a:p>
          <a:p>
            <a:pPr eaLnBrk="1" hangingPunct="1">
              <a:defRPr/>
            </a:pPr>
            <a:r>
              <a:rPr lang="en-US" dirty="0" smtClean="0"/>
              <a:t>Tests </a:t>
            </a:r>
            <a:r>
              <a:rPr lang="en-US" dirty="0" err="1" smtClean="0"/>
              <a:t>statistiques</a:t>
            </a:r>
            <a:r>
              <a:rPr lang="en-US" dirty="0" smtClean="0"/>
              <a:t> </a:t>
            </a:r>
            <a:r>
              <a:rPr lang="en-US" dirty="0" err="1" smtClean="0"/>
              <a:t>visant</a:t>
            </a:r>
            <a:r>
              <a:rPr lang="en-US" dirty="0" smtClean="0"/>
              <a:t> à qualifier la </a:t>
            </a:r>
            <a:r>
              <a:rPr lang="en-US" dirty="0" err="1" smtClean="0"/>
              <a:t>validité</a:t>
            </a:r>
            <a:r>
              <a:rPr lang="en-US" dirty="0" smtClean="0"/>
              <a:t> des </a:t>
            </a:r>
            <a:r>
              <a:rPr lang="en-US" dirty="0" err="1" smtClean="0"/>
              <a:t>écarts</a:t>
            </a:r>
            <a:endParaRPr lang="en-US" dirty="0" smtClean="0"/>
          </a:p>
          <a:p>
            <a:pPr eaLnBrk="1" hangingPunct="1">
              <a:defRPr/>
            </a:pPr>
            <a:endParaRPr lang="en-US" dirty="0" smtClean="0"/>
          </a:p>
          <a:p>
            <a:pPr marL="0" indent="0" eaLnBrk="1" hangingPunct="1">
              <a:buFont typeface="Wingdings 2" panose="05020102010507070707" pitchFamily="18" charset="2"/>
              <a:buNone/>
              <a:defRPr/>
            </a:pPr>
            <a:endParaRPr lang="en-US" dirty="0" smtClean="0"/>
          </a:p>
          <a:p>
            <a:pPr marL="319088" lvl="1" indent="0" eaLnBrk="1" hangingPunct="1">
              <a:buFont typeface="Wingdings 2" panose="05020102010507070707" pitchFamily="18" charset="2"/>
              <a:buNone/>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r>
              <a:rPr lang="fr-FR" altLang="fr-FR" sz="3200" smtClean="0"/>
              <a:t>Un testing « politique » : Ministère du travail, France, 2016</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84313"/>
            <a:ext cx="8729662" cy="244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ZoneTexte 3"/>
          <p:cNvSpPr txBox="1">
            <a:spLocks noChangeArrowheads="1"/>
          </p:cNvSpPr>
          <p:nvPr/>
        </p:nvSpPr>
        <p:spPr bwMode="auto">
          <a:xfrm>
            <a:off x="250825" y="4311650"/>
            <a:ext cx="88836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a:defRPr>
            </a:lvl4pPr>
            <a:lvl5pPr marL="2057400" indent="-228600">
              <a:spcBef>
                <a:spcPts val="375"/>
              </a:spcBef>
              <a:buClr>
                <a:srgbClr val="A28E6A"/>
              </a:buClr>
              <a:buChar char="o"/>
              <a:defRPr sz="2000">
                <a:solidFill>
                  <a:schemeClr val="tx1"/>
                </a:solidFill>
                <a:latin typeface="Perpetua"/>
              </a:defRPr>
            </a:lvl5pPr>
            <a:lvl6pPr marL="2514600" indent="-228600" eaLnBrk="0" fontAlgn="base" hangingPunct="0">
              <a:spcBef>
                <a:spcPts val="375"/>
              </a:spcBef>
              <a:spcAft>
                <a:spcPct val="0"/>
              </a:spcAft>
              <a:buClr>
                <a:srgbClr val="A28E6A"/>
              </a:buClr>
              <a:buChar char="o"/>
              <a:defRPr sz="2000">
                <a:solidFill>
                  <a:schemeClr val="tx1"/>
                </a:solidFill>
                <a:latin typeface="Perpetua"/>
              </a:defRPr>
            </a:lvl6pPr>
            <a:lvl7pPr marL="2971800" indent="-228600" eaLnBrk="0" fontAlgn="base" hangingPunct="0">
              <a:spcBef>
                <a:spcPts val="375"/>
              </a:spcBef>
              <a:spcAft>
                <a:spcPct val="0"/>
              </a:spcAft>
              <a:buClr>
                <a:srgbClr val="A28E6A"/>
              </a:buClr>
              <a:buChar char="o"/>
              <a:defRPr sz="2000">
                <a:solidFill>
                  <a:schemeClr val="tx1"/>
                </a:solidFill>
                <a:latin typeface="Perpetua"/>
              </a:defRPr>
            </a:lvl7pPr>
            <a:lvl8pPr marL="3429000" indent="-228600" eaLnBrk="0" fontAlgn="base" hangingPunct="0">
              <a:spcBef>
                <a:spcPts val="375"/>
              </a:spcBef>
              <a:spcAft>
                <a:spcPct val="0"/>
              </a:spcAft>
              <a:buClr>
                <a:srgbClr val="A28E6A"/>
              </a:buClr>
              <a:buChar char="o"/>
              <a:defRPr sz="2000">
                <a:solidFill>
                  <a:schemeClr val="tx1"/>
                </a:solidFill>
                <a:latin typeface="Perpetua"/>
              </a:defRPr>
            </a:lvl8pPr>
            <a:lvl9pPr marL="3886200" indent="-228600" eaLnBrk="0" fontAlgn="base" hangingPunct="0">
              <a:spcBef>
                <a:spcPts val="375"/>
              </a:spcBef>
              <a:spcAft>
                <a:spcPct val="0"/>
              </a:spcAft>
              <a:buClr>
                <a:srgbClr val="A28E6A"/>
              </a:buClr>
              <a:buChar char="o"/>
              <a:defRPr sz="2000">
                <a:solidFill>
                  <a:schemeClr val="tx1"/>
                </a:solidFill>
                <a:latin typeface="Perpetua"/>
              </a:defRPr>
            </a:lvl9pPr>
          </a:lstStyle>
          <a:p>
            <a:pPr eaLnBrk="1" hangingPunct="1">
              <a:spcBef>
                <a:spcPct val="0"/>
              </a:spcBef>
              <a:buClrTx/>
              <a:buSzTx/>
              <a:buFontTx/>
              <a:buNone/>
            </a:pPr>
            <a:r>
              <a:rPr lang="fr-FR" altLang="fr-FR" sz="2000">
                <a:latin typeface="Arial" panose="020B0604020202020204" pitchFamily="34" charset="0"/>
              </a:rPr>
              <a:t>40 grandes entreprises testées, 1500 tests, 27% de réponses positives pour </a:t>
            </a:r>
          </a:p>
          <a:p>
            <a:pPr eaLnBrk="1" hangingPunct="1">
              <a:spcBef>
                <a:spcPct val="0"/>
              </a:spcBef>
              <a:buClrTx/>
              <a:buSzTx/>
              <a:buFontTx/>
              <a:buNone/>
            </a:pPr>
            <a:r>
              <a:rPr lang="fr-FR" altLang="fr-FR" sz="2000">
                <a:latin typeface="Arial" panose="020B0604020202020204" pitchFamily="34" charset="0"/>
              </a:rPr>
              <a:t>les 2 candidats et 20% de succès uniques pour candidat « hexagonal » </a:t>
            </a:r>
          </a:p>
          <a:p>
            <a:pPr eaLnBrk="1" hangingPunct="1">
              <a:spcBef>
                <a:spcPct val="0"/>
              </a:spcBef>
              <a:buClrTx/>
              <a:buSzTx/>
              <a:buFontTx/>
              <a:buNone/>
            </a:pPr>
            <a:r>
              <a:rPr lang="fr-FR" altLang="fr-FR" sz="2000">
                <a:latin typeface="Arial" panose="020B0604020202020204" pitchFamily="34" charset="0"/>
              </a:rPr>
              <a:t>et 9% pour le candidat « maghrébin ».</a:t>
            </a:r>
          </a:p>
          <a:p>
            <a:pPr eaLnBrk="1" hangingPunct="1">
              <a:spcBef>
                <a:spcPct val="0"/>
              </a:spcBef>
              <a:buClrTx/>
              <a:buSzTx/>
              <a:buFontTx/>
              <a:buNone/>
            </a:pPr>
            <a:r>
              <a:rPr lang="fr-FR" altLang="fr-FR" sz="2000">
                <a:latin typeface="Arial" panose="020B0604020202020204" pitchFamily="34" charset="0"/>
              </a:rPr>
              <a:t>Sur les 40 entreprises, 12 présentent des écarts discriminants.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24961" y="1844824"/>
            <a:ext cx="3018712" cy="3627600"/>
          </a:xfrm>
          <a:prstGeom prst="rect">
            <a:avLst/>
          </a:prstGeom>
        </p:spPr>
      </p:pic>
      <p:pic>
        <p:nvPicPr>
          <p:cNvPr id="6" name="Image 5"/>
          <p:cNvPicPr>
            <a:picLocks noChangeAspect="1"/>
          </p:cNvPicPr>
          <p:nvPr/>
        </p:nvPicPr>
        <p:blipFill>
          <a:blip r:embed="rId3"/>
          <a:stretch>
            <a:fillRect/>
          </a:stretch>
        </p:blipFill>
        <p:spPr>
          <a:xfrm>
            <a:off x="3083920" y="1544304"/>
            <a:ext cx="5924162" cy="4326197"/>
          </a:xfrm>
          <a:prstGeom prst="rect">
            <a:avLst/>
          </a:prstGeom>
        </p:spPr>
      </p:pic>
      <p:sp>
        <p:nvSpPr>
          <p:cNvPr id="7" name="Titre 3"/>
          <p:cNvSpPr txBox="1">
            <a:spLocks/>
          </p:cNvSpPr>
          <p:nvPr/>
        </p:nvSpPr>
        <p:spPr>
          <a:xfrm>
            <a:off x="683568" y="401304"/>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1500" dirty="0"/>
          </a:p>
        </p:txBody>
      </p:sp>
      <p:sp>
        <p:nvSpPr>
          <p:cNvPr id="2" name="Titre 1"/>
          <p:cNvSpPr>
            <a:spLocks noGrp="1"/>
          </p:cNvSpPr>
          <p:nvPr>
            <p:ph type="title"/>
          </p:nvPr>
        </p:nvSpPr>
        <p:spPr>
          <a:xfrm>
            <a:off x="611560" y="401304"/>
            <a:ext cx="8208912" cy="1143000"/>
          </a:xfrm>
        </p:spPr>
        <p:txBody>
          <a:bodyPr/>
          <a:lstStyle/>
          <a:p>
            <a:pPr lvl="0"/>
            <a:r>
              <a:rPr lang="fr-FR" sz="1500" dirty="0">
                <a:solidFill>
                  <a:prstClr val="black"/>
                </a:solidFill>
                <a:latin typeface="Arial" panose="020B0604020202020204" pitchFamily="34" charset="0"/>
                <a:ea typeface="+mn-ea"/>
                <a:cs typeface="+mn-cs"/>
              </a:rPr>
              <a:t/>
            </a:r>
            <a:br>
              <a:rPr lang="fr-FR" sz="1500" dirty="0">
                <a:solidFill>
                  <a:prstClr val="black"/>
                </a:solidFill>
                <a:latin typeface="Arial" panose="020B0604020202020204" pitchFamily="34" charset="0"/>
                <a:ea typeface="+mn-ea"/>
                <a:cs typeface="+mn-cs"/>
              </a:rPr>
            </a:br>
            <a:r>
              <a:rPr lang="fr-FR" sz="2800" dirty="0">
                <a:solidFill>
                  <a:prstClr val="black"/>
                </a:solidFill>
                <a:latin typeface="Arial" panose="020B0604020202020204" pitchFamily="34" charset="0"/>
              </a:rPr>
              <a:t>Une méta-analyse de </a:t>
            </a:r>
            <a:r>
              <a:rPr lang="fr-FR" sz="2800" dirty="0" err="1">
                <a:solidFill>
                  <a:prstClr val="black"/>
                </a:solidFill>
                <a:latin typeface="Arial" panose="020B0604020202020204" pitchFamily="34" charset="0"/>
              </a:rPr>
              <a:t>testings</a:t>
            </a:r>
            <a:r>
              <a:rPr lang="fr-FR" sz="2800" dirty="0">
                <a:solidFill>
                  <a:prstClr val="black"/>
                </a:solidFill>
                <a:latin typeface="Arial" panose="020B0604020202020204" pitchFamily="34" charset="0"/>
              </a:rPr>
              <a:t> sur le marché de l’emploi</a:t>
            </a:r>
            <a:br>
              <a:rPr lang="fr-FR" sz="2800" dirty="0">
                <a:solidFill>
                  <a:prstClr val="black"/>
                </a:solidFill>
                <a:latin typeface="Arial" panose="020B0604020202020204" pitchFamily="34" charset="0"/>
              </a:rPr>
            </a:br>
            <a:r>
              <a:rPr lang="fr-FR" sz="1800" dirty="0" err="1">
                <a:solidFill>
                  <a:prstClr val="black"/>
                </a:solidFill>
                <a:latin typeface="Arial" panose="020B0604020202020204" pitchFamily="34" charset="0"/>
              </a:rPr>
              <a:t>Quillian</a:t>
            </a:r>
            <a:r>
              <a:rPr lang="fr-FR" sz="1800" dirty="0">
                <a:solidFill>
                  <a:prstClr val="black"/>
                </a:solidFill>
                <a:latin typeface="Arial" panose="020B0604020202020204" pitchFamily="34" charset="0"/>
              </a:rPr>
              <a:t> et al. (2020) </a:t>
            </a:r>
            <a:r>
              <a:rPr lang="en-US" sz="1800" dirty="0">
                <a:solidFill>
                  <a:prstClr val="black"/>
                </a:solidFill>
                <a:latin typeface="Arial" panose="020B0604020202020204" pitchFamily="34" charset="0"/>
              </a:rPr>
              <a:t>“Do Some Countries Discriminate More than Others? Evidence from 97 Field Experiments of Racial Discrimination in Hiring”</a:t>
            </a:r>
            <a:endParaRPr lang="fr-FR" sz="1800" dirty="0"/>
          </a:p>
        </p:txBody>
      </p:sp>
    </p:spTree>
    <p:extLst>
      <p:ext uri="{BB962C8B-B14F-4D97-AF65-F5344CB8AC3E}">
        <p14:creationId xmlns:p14="http://schemas.microsoft.com/office/powerpoint/2010/main" val="4043007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4213" y="549275"/>
            <a:ext cx="8610600" cy="719138"/>
          </a:xfrm>
        </p:spPr>
        <p:txBody>
          <a:bodyPr>
            <a:normAutofit fontScale="90000"/>
          </a:bodyPr>
          <a:lstStyle/>
          <a:p>
            <a:pPr eaLnBrk="1" fontAlgn="auto" hangingPunct="1">
              <a:spcAft>
                <a:spcPts val="0"/>
              </a:spcAft>
              <a:defRPr/>
            </a:pPr>
            <a:r>
              <a:rPr lang="fr-FR" altLang="fr-FR" sz="3200" dirty="0" smtClean="0"/>
              <a:t>Déconstruire les discriminations : méthodes expérimentales et économétrie</a:t>
            </a:r>
          </a:p>
        </p:txBody>
      </p:sp>
      <p:sp>
        <p:nvSpPr>
          <p:cNvPr id="28675" name="Rectangle 3"/>
          <p:cNvSpPr>
            <a:spLocks noGrp="1" noChangeArrowheads="1"/>
          </p:cNvSpPr>
          <p:nvPr>
            <p:ph sz="quarter" idx="1"/>
          </p:nvPr>
        </p:nvSpPr>
        <p:spPr>
          <a:xfrm>
            <a:off x="468313" y="1844675"/>
            <a:ext cx="8382000" cy="3581400"/>
          </a:xfrm>
        </p:spPr>
        <p:txBody>
          <a:bodyPr>
            <a:normAutofit lnSpcReduction="10000"/>
          </a:bodyPr>
          <a:lstStyle/>
          <a:p>
            <a:pPr marL="274320" indent="-274320" eaLnBrk="1" fontAlgn="auto" hangingPunct="1">
              <a:lnSpc>
                <a:spcPct val="90000"/>
              </a:lnSpc>
              <a:spcBef>
                <a:spcPts val="580"/>
              </a:spcBef>
              <a:spcAft>
                <a:spcPts val="0"/>
              </a:spcAft>
              <a:buFont typeface="Wingdings 2"/>
              <a:buChar char=""/>
              <a:defRPr/>
            </a:pPr>
            <a:r>
              <a:rPr lang="fr-FR" altLang="fr-FR" sz="2400" dirty="0" smtClean="0"/>
              <a:t>Reproduire les situations : les tests de situation</a:t>
            </a:r>
          </a:p>
          <a:p>
            <a:pPr marL="274320" indent="-274320" eaLnBrk="1" fontAlgn="auto" hangingPunct="1">
              <a:lnSpc>
                <a:spcPct val="90000"/>
              </a:lnSpc>
              <a:spcBef>
                <a:spcPts val="580"/>
              </a:spcBef>
              <a:spcAft>
                <a:spcPts val="0"/>
              </a:spcAft>
              <a:buFont typeface="Wingdings 2"/>
              <a:buChar char=""/>
              <a:defRPr/>
            </a:pPr>
            <a:r>
              <a:rPr lang="fr-FR" altLang="fr-FR" sz="2400" dirty="0" smtClean="0"/>
              <a:t>Stéréotypes, représentations, comportements et attitudes : psychologie expérimentale (Biais Implicite)</a:t>
            </a:r>
          </a:p>
          <a:p>
            <a:pPr marL="274320" indent="-274320" eaLnBrk="1" fontAlgn="auto" hangingPunct="1">
              <a:lnSpc>
                <a:spcPct val="90000"/>
              </a:lnSpc>
              <a:spcBef>
                <a:spcPts val="580"/>
              </a:spcBef>
              <a:spcAft>
                <a:spcPts val="0"/>
              </a:spcAft>
              <a:buFont typeface="Wingdings 2"/>
              <a:buChar char=""/>
              <a:defRPr/>
            </a:pPr>
            <a:r>
              <a:rPr lang="fr-FR" altLang="fr-FR" sz="2400" dirty="0" smtClean="0"/>
              <a:t>Estimation de l’impact spécifique de l’origine ethnique ou raciale (ou du sexe, âge, religion, …) : analyses économétriques sur écarts chômage, salaires, taux activité, </a:t>
            </a:r>
            <a:r>
              <a:rPr lang="fr-FR" altLang="fr-FR" sz="2400" dirty="0" err="1" smtClean="0"/>
              <a:t>etc</a:t>
            </a:r>
            <a:endParaRPr lang="fr-FR" altLang="fr-FR" sz="2400" dirty="0" smtClean="0"/>
          </a:p>
          <a:p>
            <a:pPr marL="274320" indent="-274320" eaLnBrk="1" fontAlgn="auto" hangingPunct="1">
              <a:lnSpc>
                <a:spcPct val="90000"/>
              </a:lnSpc>
              <a:spcBef>
                <a:spcPts val="580"/>
              </a:spcBef>
              <a:spcAft>
                <a:spcPts val="0"/>
              </a:spcAft>
              <a:buFont typeface="Wingdings 2"/>
              <a:buChar char=""/>
              <a:defRPr/>
            </a:pPr>
            <a:r>
              <a:rPr lang="en-GB" altLang="fr-FR" sz="2400" dirty="0" err="1" smtClean="0"/>
              <a:t>Conséquences</a:t>
            </a:r>
            <a:r>
              <a:rPr lang="en-GB" altLang="fr-FR" sz="2400" dirty="0" smtClean="0"/>
              <a:t> </a:t>
            </a:r>
            <a:r>
              <a:rPr lang="en-GB" altLang="fr-FR" sz="2400" dirty="0" err="1" smtClean="0"/>
              <a:t>individuelles</a:t>
            </a:r>
            <a:r>
              <a:rPr lang="en-GB" altLang="fr-FR" sz="2400" dirty="0" smtClean="0"/>
              <a:t> et </a:t>
            </a:r>
            <a:r>
              <a:rPr lang="en-GB" altLang="fr-FR" sz="2400" dirty="0" err="1" smtClean="0"/>
              <a:t>inégalités</a:t>
            </a:r>
            <a:r>
              <a:rPr lang="en-GB" altLang="fr-FR" sz="2400" dirty="0" smtClean="0"/>
              <a:t> </a:t>
            </a:r>
            <a:r>
              <a:rPr lang="en-GB" altLang="fr-FR" sz="2400" dirty="0" err="1" smtClean="0"/>
              <a:t>catégorielles</a:t>
            </a:r>
            <a:r>
              <a:rPr lang="en-GB" altLang="fr-FR" sz="2400" dirty="0" smtClean="0"/>
              <a:t> : </a:t>
            </a:r>
            <a:r>
              <a:rPr lang="fr-FR" altLang="fr-FR" sz="2400" dirty="0" smtClean="0"/>
              <a:t>le « résidu de discrimination » signale l’impact d’une caractéristique, indépendamment des autres, mais n’a pas de valeur individuelle</a:t>
            </a:r>
          </a:p>
          <a:p>
            <a:pPr marL="274320" indent="-274320" eaLnBrk="1" fontAlgn="auto" hangingPunct="1">
              <a:lnSpc>
                <a:spcPct val="90000"/>
              </a:lnSpc>
              <a:spcBef>
                <a:spcPts val="580"/>
              </a:spcBef>
              <a:spcAft>
                <a:spcPts val="0"/>
              </a:spcAft>
              <a:buFont typeface="Wingdings 2"/>
              <a:buChar char=""/>
              <a:defRPr/>
            </a:pPr>
            <a:endParaRPr lang="fr-FR" altLang="fr-FR" sz="2400" dirty="0" smtClean="0"/>
          </a:p>
        </p:txBody>
      </p:sp>
    </p:spTree>
    <p:extLst>
      <p:ext uri="{BB962C8B-B14F-4D97-AF65-F5344CB8AC3E}">
        <p14:creationId xmlns:p14="http://schemas.microsoft.com/office/powerpoint/2010/main" val="3864518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644302"/>
            <a:ext cx="7643192" cy="519336"/>
          </a:xfrm>
        </p:spPr>
        <p:txBody>
          <a:bodyPr>
            <a:normAutofit fontScale="90000"/>
          </a:bodyPr>
          <a:lstStyle/>
          <a:p>
            <a:r>
              <a:rPr lang="fr-FR" sz="3600" dirty="0" smtClean="0"/>
              <a:t>Taux de chômage par générations </a:t>
            </a:r>
            <a:r>
              <a:rPr lang="fr-FR" sz="3100" dirty="0" smtClean="0"/>
              <a:t>(hommes)</a:t>
            </a:r>
            <a:endParaRPr lang="fr-FR" sz="3100" dirty="0"/>
          </a:p>
        </p:txBody>
      </p:sp>
      <p:graphicFrame>
        <p:nvGraphicFramePr>
          <p:cNvPr id="4" name="Graphique 3"/>
          <p:cNvGraphicFramePr>
            <a:graphicFrameLocks/>
          </p:cNvGraphicFramePr>
          <p:nvPr>
            <p:extLst/>
          </p:nvPr>
        </p:nvGraphicFramePr>
        <p:xfrm>
          <a:off x="755576" y="1196752"/>
          <a:ext cx="6768752" cy="51845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3706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a:t>Taux de chômage par générations </a:t>
            </a:r>
            <a:r>
              <a:rPr lang="fr-FR" sz="3600" dirty="0" smtClean="0"/>
              <a:t>(femmes)</a:t>
            </a:r>
            <a:endParaRPr lang="fr-FR" dirty="0"/>
          </a:p>
        </p:txBody>
      </p:sp>
      <p:graphicFrame>
        <p:nvGraphicFramePr>
          <p:cNvPr id="4" name="Graphique 3"/>
          <p:cNvGraphicFramePr>
            <a:graphicFrameLocks/>
          </p:cNvGraphicFramePr>
          <p:nvPr>
            <p:extLst/>
          </p:nvPr>
        </p:nvGraphicFramePr>
        <p:xfrm>
          <a:off x="827584" y="1628800"/>
          <a:ext cx="6912768" cy="4824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6564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8" name="Rectangle 4"/>
          <p:cNvSpPr>
            <a:spLocks noGrp="1" noChangeArrowheads="1"/>
          </p:cNvSpPr>
          <p:nvPr>
            <p:ph type="title" idx="4294967295"/>
          </p:nvPr>
        </p:nvSpPr>
        <p:spPr>
          <a:xfrm>
            <a:off x="914400" y="333375"/>
            <a:ext cx="8229600" cy="1143000"/>
          </a:xfrm>
        </p:spPr>
        <p:txBody>
          <a:bodyPr>
            <a:normAutofit fontScale="90000"/>
          </a:bodyPr>
          <a:lstStyle/>
          <a:p>
            <a:pPr>
              <a:defRPr/>
            </a:pPr>
            <a:r>
              <a:rPr lang="en-US" altLang="fr-FR" sz="3600" dirty="0" err="1"/>
              <a:t>Risques</a:t>
            </a:r>
            <a:r>
              <a:rPr lang="en-US" altLang="fr-FR" sz="3600" dirty="0"/>
              <a:t> </a:t>
            </a:r>
            <a:r>
              <a:rPr lang="en-US" altLang="fr-FR" sz="3600" dirty="0" err="1"/>
              <a:t>relatifs</a:t>
            </a:r>
            <a:r>
              <a:rPr lang="en-US" altLang="fr-FR" sz="3600" dirty="0"/>
              <a:t> d’être au </a:t>
            </a:r>
            <a:r>
              <a:rPr lang="en-US" altLang="fr-FR" sz="3600" dirty="0" err="1"/>
              <a:t>chômage</a:t>
            </a:r>
            <a:r>
              <a:rPr lang="en-US" altLang="fr-FR" sz="2600" dirty="0"/>
              <a:t/>
            </a:r>
            <a:br>
              <a:rPr lang="en-US" altLang="fr-FR" sz="2600" dirty="0"/>
            </a:br>
            <a:r>
              <a:rPr lang="en-US" altLang="fr-FR" sz="2600" dirty="0"/>
              <a:t> </a:t>
            </a:r>
            <a:r>
              <a:rPr lang="en-US" altLang="fr-FR" sz="2000" dirty="0"/>
              <a:t>Odds Ratio, </a:t>
            </a:r>
            <a:r>
              <a:rPr lang="en-US" altLang="fr-FR" sz="2000" dirty="0" err="1"/>
              <a:t>controle</a:t>
            </a:r>
            <a:r>
              <a:rPr lang="en-US" altLang="fr-FR" sz="2000" dirty="0"/>
              <a:t> par </a:t>
            </a:r>
            <a:r>
              <a:rPr lang="en-US" altLang="fr-FR" sz="2000" dirty="0" err="1"/>
              <a:t>sexe</a:t>
            </a:r>
            <a:r>
              <a:rPr lang="en-US" altLang="fr-FR" sz="2000" dirty="0"/>
              <a:t>, age, education, pcs, </a:t>
            </a:r>
            <a:r>
              <a:rPr lang="en-US" altLang="fr-FR" sz="2000" dirty="0" err="1"/>
              <a:t>taille</a:t>
            </a:r>
            <a:r>
              <a:rPr lang="en-US" altLang="fr-FR" sz="2000" dirty="0"/>
              <a:t> </a:t>
            </a:r>
            <a:r>
              <a:rPr lang="en-US" altLang="fr-FR" sz="2000" dirty="0" err="1"/>
              <a:t>unité</a:t>
            </a:r>
            <a:r>
              <a:rPr lang="en-US" altLang="fr-FR" sz="2000" dirty="0"/>
              <a:t> </a:t>
            </a:r>
            <a:r>
              <a:rPr lang="en-US" altLang="fr-FR" sz="2000" dirty="0" err="1"/>
              <a:t>urbaine</a:t>
            </a:r>
            <a:r>
              <a:rPr lang="en-US" altLang="fr-FR" sz="2000" dirty="0"/>
              <a:t>, religion, quartiers and </a:t>
            </a:r>
            <a:r>
              <a:rPr lang="en-US" altLang="fr-FR" sz="2000" dirty="0" err="1"/>
              <a:t>origines</a:t>
            </a:r>
            <a:r>
              <a:rPr lang="en-US" altLang="fr-FR" sz="2000" dirty="0"/>
              <a:t> </a:t>
            </a:r>
            <a:r>
              <a:rPr lang="en-US" altLang="fr-FR" sz="2000" dirty="0" err="1"/>
              <a:t>sociales</a:t>
            </a:r>
            <a:endParaRPr lang="en-US" altLang="fr-FR" sz="2000" dirty="0"/>
          </a:p>
        </p:txBody>
      </p:sp>
      <p:graphicFrame>
        <p:nvGraphicFramePr>
          <p:cNvPr id="4" name="Graphique 3"/>
          <p:cNvGraphicFramePr>
            <a:graphicFrameLocks/>
          </p:cNvGraphicFramePr>
          <p:nvPr/>
        </p:nvGraphicFramePr>
        <p:xfrm>
          <a:off x="1547664" y="1484784"/>
          <a:ext cx="6480720" cy="51031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0526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fr-FR" altLang="fr-FR" sz="3200" smtClean="0"/>
              <a:t>Poser des questions sur les discriminations : un exercice difficile</a:t>
            </a:r>
          </a:p>
        </p:txBody>
      </p:sp>
      <p:sp>
        <p:nvSpPr>
          <p:cNvPr id="24579" name="Rectangle 3"/>
          <p:cNvSpPr>
            <a:spLocks noGrp="1" noChangeArrowheads="1"/>
          </p:cNvSpPr>
          <p:nvPr>
            <p:ph sz="quarter" idx="1"/>
          </p:nvPr>
        </p:nvSpPr>
        <p:spPr>
          <a:xfrm>
            <a:off x="228600" y="2133600"/>
            <a:ext cx="8915400" cy="4114800"/>
          </a:xfrm>
        </p:spPr>
        <p:txBody>
          <a:bodyPr/>
          <a:lstStyle/>
          <a:p>
            <a:pPr eaLnBrk="1" hangingPunct="1">
              <a:lnSpc>
                <a:spcPct val="90000"/>
              </a:lnSpc>
            </a:pPr>
            <a:r>
              <a:rPr lang="fr-FR" altLang="fr-FR" sz="2400" dirty="0" smtClean="0"/>
              <a:t>Une expérience qui se construit au fil du questionnaire ou de l’entretien</a:t>
            </a:r>
          </a:p>
          <a:p>
            <a:pPr eaLnBrk="1" hangingPunct="1">
              <a:lnSpc>
                <a:spcPct val="90000"/>
              </a:lnSpc>
            </a:pPr>
            <a:r>
              <a:rPr lang="fr-FR" altLang="fr-FR" sz="2400" dirty="0" smtClean="0"/>
              <a:t>Deux hypothèses pour une question (</a:t>
            </a:r>
            <a:r>
              <a:rPr lang="fr-FR" altLang="fr-FR" sz="2400" dirty="0" err="1" smtClean="0"/>
              <a:t>Salentin</a:t>
            </a:r>
            <a:r>
              <a:rPr lang="fr-FR" altLang="fr-FR" sz="2400" dirty="0" smtClean="0"/>
              <a:t>, 2007): </a:t>
            </a:r>
          </a:p>
          <a:p>
            <a:pPr lvl="1" eaLnBrk="1" hangingPunct="1">
              <a:lnSpc>
                <a:spcPct val="90000"/>
              </a:lnSpc>
            </a:pPr>
            <a:r>
              <a:rPr lang="fr-FR" altLang="fr-FR" dirty="0" smtClean="0"/>
              <a:t>Hypothèse de l’exposition : Intensité et amplitude des « traitements défavorables liés à l’origine ethnique ou raciale » - </a:t>
            </a:r>
            <a:r>
              <a:rPr lang="fr-FR" altLang="fr-FR" b="1" dirty="0" smtClean="0"/>
              <a:t>Discrimination objective</a:t>
            </a:r>
            <a:endParaRPr lang="fr-FR" altLang="fr-FR" dirty="0" smtClean="0"/>
          </a:p>
          <a:p>
            <a:pPr lvl="1" eaLnBrk="1" hangingPunct="1">
              <a:lnSpc>
                <a:spcPct val="90000"/>
              </a:lnSpc>
            </a:pPr>
            <a:r>
              <a:rPr lang="fr-FR" altLang="fr-FR" dirty="0" smtClean="0"/>
              <a:t>Hypothèse de la sensibilisation/</a:t>
            </a:r>
            <a:r>
              <a:rPr lang="fr-FR" altLang="fr-FR" dirty="0" err="1" smtClean="0"/>
              <a:t>consientisation</a:t>
            </a:r>
            <a:r>
              <a:rPr lang="fr-FR" altLang="fr-FR" dirty="0" smtClean="0"/>
              <a:t> :  Raconter son expérience en la qualifiant de discrimination  – </a:t>
            </a:r>
            <a:r>
              <a:rPr lang="fr-FR" altLang="fr-FR" b="1" dirty="0" smtClean="0"/>
              <a:t>Evaluation subjective </a:t>
            </a:r>
            <a:r>
              <a:rPr lang="fr-FR" altLang="fr-FR" dirty="0" smtClean="0"/>
              <a:t>dépendant du contexte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tLang="fr-FR" sz="3200" smtClean="0"/>
              <a:t>Perception des discriminations</a:t>
            </a:r>
          </a:p>
        </p:txBody>
      </p:sp>
      <p:sp>
        <p:nvSpPr>
          <p:cNvPr id="25603" name="Rectangle 3"/>
          <p:cNvSpPr>
            <a:spLocks noGrp="1" noChangeArrowheads="1"/>
          </p:cNvSpPr>
          <p:nvPr>
            <p:ph sz="quarter" idx="1"/>
          </p:nvPr>
        </p:nvSpPr>
        <p:spPr>
          <a:xfrm>
            <a:off x="468313" y="1447800"/>
            <a:ext cx="8424862" cy="4572000"/>
          </a:xfrm>
        </p:spPr>
        <p:txBody>
          <a:bodyPr/>
          <a:lstStyle/>
          <a:p>
            <a:pPr eaLnBrk="1" hangingPunct="1"/>
            <a:r>
              <a:rPr lang="en-GB" altLang="fr-FR" sz="2800" smtClean="0"/>
              <a:t>Une affirmation générale et impersonnelle de l’existence d’attitudes racistes/xénophobes dans la société ou de formes plus subtiles et voilées de racisme</a:t>
            </a:r>
          </a:p>
          <a:p>
            <a:pPr eaLnBrk="1" hangingPunct="1"/>
            <a:r>
              <a:rPr lang="en-GB" altLang="fr-FR" sz="2800" smtClean="0"/>
              <a:t>Représentations de la discrimination de groupe fondées sur une prise de conscience ou une expérience personnelle</a:t>
            </a:r>
          </a:p>
          <a:p>
            <a:pPr eaLnBrk="1" hangingPunct="1"/>
            <a:r>
              <a:rPr lang="en-GB" altLang="fr-FR" sz="2800" smtClean="0"/>
              <a:t>Sensible aux débats publics et à la diffusion des questions de discrimination (voir Eurobarometre) </a:t>
            </a:r>
          </a:p>
          <a:p>
            <a:pPr eaLnBrk="1" hangingPunct="1"/>
            <a:r>
              <a:rPr lang="en-GB" altLang="fr-FR" sz="2800" smtClean="0"/>
              <a:t>Potentiel de comparaisons (entre groupes, pays, motifs, etc)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Espace réservé pour une image  2"/>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8961" r="-1089" b="50777"/>
          <a:stretch>
            <a:fillRect/>
          </a:stretch>
        </p:blipFill>
        <p:spPr>
          <a:xfrm>
            <a:off x="0" y="857250"/>
            <a:ext cx="9144000" cy="2273300"/>
          </a:xfrm>
          <a:solidFill>
            <a:schemeClr val="bg2"/>
          </a:solidFill>
        </p:spPr>
      </p:pic>
      <p:sp>
        <p:nvSpPr>
          <p:cNvPr id="13315" name="Shape 99"/>
          <p:cNvSpPr>
            <a:spLocks noChangeArrowheads="1"/>
          </p:cNvSpPr>
          <p:nvPr/>
        </p:nvSpPr>
        <p:spPr bwMode="auto">
          <a:xfrm>
            <a:off x="1041400" y="3671888"/>
            <a:ext cx="70612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400000"/>
                <a:headEnd/>
                <a:tailEnd/>
              </a14:hiddenLine>
            </a:ext>
          </a:extLst>
        </p:spPr>
        <p:txBody>
          <a:bodyPr lIns="14288" tIns="14288" rIns="14288" bIns="14288"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fr-FR" altLang="fr-FR" sz="3300">
                <a:solidFill>
                  <a:srgbClr val="F6F5F3"/>
                </a:solidFill>
                <a:latin typeface="Barlow" panose="00000500000000000000"/>
                <a:ea typeface="Bebas"/>
                <a:cs typeface="Bebas"/>
                <a:sym typeface="Bebas"/>
              </a:rPr>
              <a:t>Séance 2 </a:t>
            </a:r>
          </a:p>
          <a:p>
            <a:pPr algn="ctr">
              <a:lnSpc>
                <a:spcPct val="80000"/>
              </a:lnSpc>
            </a:pPr>
            <a:endParaRPr lang="fr-FR" altLang="fr-FR" sz="3300">
              <a:solidFill>
                <a:srgbClr val="F6F5F3"/>
              </a:solidFill>
              <a:latin typeface="Barlow" panose="00000500000000000000"/>
              <a:ea typeface="Bebas"/>
              <a:cs typeface="Bebas"/>
              <a:sym typeface="Bebas"/>
            </a:endParaRPr>
          </a:p>
          <a:p>
            <a:pPr algn="ctr">
              <a:lnSpc>
                <a:spcPct val="80000"/>
              </a:lnSpc>
            </a:pPr>
            <a:r>
              <a:rPr lang="fr-FR" altLang="fr-FR" sz="3300">
                <a:solidFill>
                  <a:srgbClr val="CBC203"/>
                </a:solidFill>
                <a:latin typeface="Barlow" panose="00000500000000000000"/>
                <a:ea typeface="Bebas"/>
                <a:cs typeface="Bebas"/>
                <a:sym typeface="Bebas"/>
              </a:rPr>
              <a:t>Les discriminations : définitions et enjeux </a:t>
            </a:r>
          </a:p>
        </p:txBody>
      </p:sp>
      <p:sp>
        <p:nvSpPr>
          <p:cNvPr id="16" name="Shape 88"/>
          <p:cNvSpPr/>
          <p:nvPr/>
        </p:nvSpPr>
        <p:spPr>
          <a:xfrm>
            <a:off x="0" y="857250"/>
            <a:ext cx="9151938" cy="2273300"/>
          </a:xfrm>
          <a:prstGeom prst="rect">
            <a:avLst/>
          </a:prstGeom>
          <a:solidFill>
            <a:srgbClr val="272727">
              <a:alpha val="41000"/>
            </a:srgbClr>
          </a:solidFill>
          <a:ln w="3175">
            <a:miter lim="400000"/>
          </a:ln>
        </p:spPr>
        <p:txBody>
          <a:bodyPr lIns="14288" tIns="14288" rIns="14288" bIns="14288" anchor="ctr"/>
          <a:lstStyle/>
          <a:p>
            <a:pPr algn="ctr">
              <a:defRPr sz="2700">
                <a:solidFill>
                  <a:srgbClr val="FFFFFF"/>
                </a:solidFill>
                <a:latin typeface="Helvetica Light"/>
                <a:ea typeface="Helvetica Light"/>
                <a:cs typeface="Helvetica Light"/>
                <a:sym typeface="Helvetica Light"/>
              </a:defRPr>
            </a:pPr>
            <a:endParaRPr sz="1013">
              <a:solidFill>
                <a:srgbClr val="FFFFFF"/>
              </a:solidFill>
              <a:latin typeface="Helvetica Light"/>
              <a:ea typeface="Helvetica Light"/>
              <a:cs typeface="Helvetica Light"/>
              <a:sym typeface="Helvetica Light"/>
            </a:endParaRPr>
          </a:p>
        </p:txBody>
      </p:sp>
      <p:sp>
        <p:nvSpPr>
          <p:cNvPr id="17" name="Rectangle 16"/>
          <p:cNvSpPr/>
          <p:nvPr/>
        </p:nvSpPr>
        <p:spPr>
          <a:xfrm>
            <a:off x="5954713" y="3159125"/>
            <a:ext cx="3178175" cy="322263"/>
          </a:xfrm>
          <a:prstGeom prst="rect">
            <a:avLst/>
          </a:prstGeom>
        </p:spPr>
        <p:txBody>
          <a:bodyPr>
            <a:spAutoFit/>
          </a:bodyPr>
          <a:lstStyle/>
          <a:p>
            <a:pPr algn="r">
              <a:defRPr/>
            </a:pPr>
            <a:r>
              <a:rPr lang="en-US" sz="750" dirty="0">
                <a:solidFill>
                  <a:srgbClr val="9F9DA7"/>
                </a:solidFill>
                <a:latin typeface="Barlow" panose="00000500000000000000" pitchFamily="2" charset="0"/>
              </a:rPr>
              <a:t>Jean-Michel Basquiat, Defacement (The Death of Michael Stewart), 1983</a:t>
            </a:r>
            <a:endParaRPr lang="fr-FR" sz="750" dirty="0">
              <a:latin typeface="Barlow" panose="00000500000000000000" pitchFamily="2"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2725" y="307975"/>
            <a:ext cx="8915400" cy="609600"/>
          </a:xfrm>
        </p:spPr>
        <p:txBody>
          <a:bodyPr>
            <a:normAutofit fontScale="90000"/>
          </a:bodyPr>
          <a:lstStyle/>
          <a:p>
            <a:pPr eaLnBrk="1" fontAlgn="auto" hangingPunct="1">
              <a:spcAft>
                <a:spcPts val="0"/>
              </a:spcAft>
              <a:defRPr/>
            </a:pPr>
            <a:r>
              <a:rPr lang="fr-FR" altLang="fr-FR" sz="3200" dirty="0" smtClean="0">
                <a:solidFill>
                  <a:schemeClr val="tx1"/>
                </a:solidFill>
                <a:latin typeface="Arial" pitchFamily="34" charset="0"/>
                <a:cs typeface="Arial" pitchFamily="34" charset="0"/>
              </a:rPr>
              <a:t>Perception des discriminations en Europe</a:t>
            </a:r>
            <a:br>
              <a:rPr lang="fr-FR" altLang="fr-FR" sz="3200" dirty="0" smtClean="0">
                <a:solidFill>
                  <a:schemeClr val="tx1"/>
                </a:solidFill>
                <a:latin typeface="Arial" pitchFamily="34" charset="0"/>
                <a:cs typeface="Arial" pitchFamily="34" charset="0"/>
              </a:rPr>
            </a:br>
            <a:r>
              <a:rPr lang="fr-FR" altLang="fr-FR" sz="2000" dirty="0" smtClean="0">
                <a:solidFill>
                  <a:schemeClr val="tx1"/>
                </a:solidFill>
                <a:latin typeface="Arial" pitchFamily="34" charset="0"/>
                <a:cs typeface="Arial" pitchFamily="34" charset="0"/>
              </a:rPr>
              <a:t>(</a:t>
            </a:r>
            <a:r>
              <a:rPr lang="fr-FR" altLang="fr-FR" sz="2000" dirty="0" err="1" smtClean="0">
                <a:solidFill>
                  <a:schemeClr val="tx1"/>
                </a:solidFill>
                <a:latin typeface="Arial" pitchFamily="34" charset="0"/>
                <a:cs typeface="Arial" pitchFamily="34" charset="0"/>
              </a:rPr>
              <a:t>Eurobarometre</a:t>
            </a:r>
            <a:r>
              <a:rPr lang="fr-FR" altLang="fr-FR" sz="2000" dirty="0" smtClean="0">
                <a:solidFill>
                  <a:schemeClr val="tx1"/>
                </a:solidFill>
                <a:latin typeface="Arial" pitchFamily="34" charset="0"/>
                <a:cs typeface="Arial" pitchFamily="34" charset="0"/>
              </a:rPr>
              <a:t> 2015)</a:t>
            </a:r>
          </a:p>
        </p:txBody>
      </p:sp>
      <p:sp>
        <p:nvSpPr>
          <p:cNvPr id="26627" name="Espace réservé du texte 1"/>
          <p:cNvSpPr>
            <a:spLocks noGrp="1"/>
          </p:cNvSpPr>
          <p:nvPr>
            <p:ph type="body" sz="half" idx="1"/>
          </p:nvPr>
        </p:nvSpPr>
        <p:spPr>
          <a:xfrm>
            <a:off x="219075" y="1628775"/>
            <a:ext cx="4076700" cy="4090988"/>
          </a:xfrm>
        </p:spPr>
        <p:txBody>
          <a:bodyPr/>
          <a:lstStyle/>
          <a:p>
            <a:pPr eaLnBrk="1" hangingPunct="1">
              <a:lnSpc>
                <a:spcPct val="90000"/>
              </a:lnSpc>
            </a:pPr>
            <a:r>
              <a:rPr lang="fr-FR" altLang="fr-FR" smtClean="0"/>
              <a:t>Les discriminations ethniques sont le motif le plus cité (64% en moyenne en UE, mais 56% en 2012)</a:t>
            </a:r>
          </a:p>
          <a:p>
            <a:pPr eaLnBrk="1" hangingPunct="1">
              <a:lnSpc>
                <a:spcPct val="90000"/>
              </a:lnSpc>
            </a:pPr>
            <a:r>
              <a:rPr lang="fr-FR" altLang="fr-FR" smtClean="0"/>
              <a:t>Des écarts importants entre pays, mais pas nécessairement de relation avec les politiques mises en place</a:t>
            </a:r>
          </a:p>
          <a:p>
            <a:pPr eaLnBrk="1" hangingPunct="1"/>
            <a:endParaRPr lang="fr-FR" altLang="fr-FR" smtClean="0"/>
          </a:p>
        </p:txBody>
      </p:sp>
      <p:sp>
        <p:nvSpPr>
          <p:cNvPr id="26628" name="ZoneTexte 2"/>
          <p:cNvSpPr txBox="1">
            <a:spLocks noChangeArrowheads="1"/>
          </p:cNvSpPr>
          <p:nvPr/>
        </p:nvSpPr>
        <p:spPr bwMode="auto">
          <a:xfrm>
            <a:off x="323850" y="928688"/>
            <a:ext cx="7507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a:defRPr>
            </a:lvl4pPr>
            <a:lvl5pPr marL="2057400" indent="-228600">
              <a:spcBef>
                <a:spcPts val="375"/>
              </a:spcBef>
              <a:buClr>
                <a:srgbClr val="A28E6A"/>
              </a:buClr>
              <a:buChar char="o"/>
              <a:defRPr sz="2000">
                <a:solidFill>
                  <a:schemeClr val="tx1"/>
                </a:solidFill>
                <a:latin typeface="Perpetua"/>
              </a:defRPr>
            </a:lvl5pPr>
            <a:lvl6pPr marL="2514600" indent="-228600" eaLnBrk="0" fontAlgn="base" hangingPunct="0">
              <a:spcBef>
                <a:spcPts val="375"/>
              </a:spcBef>
              <a:spcAft>
                <a:spcPct val="0"/>
              </a:spcAft>
              <a:buClr>
                <a:srgbClr val="A28E6A"/>
              </a:buClr>
              <a:buChar char="o"/>
              <a:defRPr sz="2000">
                <a:solidFill>
                  <a:schemeClr val="tx1"/>
                </a:solidFill>
                <a:latin typeface="Perpetua"/>
              </a:defRPr>
            </a:lvl6pPr>
            <a:lvl7pPr marL="2971800" indent="-228600" eaLnBrk="0" fontAlgn="base" hangingPunct="0">
              <a:spcBef>
                <a:spcPts val="375"/>
              </a:spcBef>
              <a:spcAft>
                <a:spcPct val="0"/>
              </a:spcAft>
              <a:buClr>
                <a:srgbClr val="A28E6A"/>
              </a:buClr>
              <a:buChar char="o"/>
              <a:defRPr sz="2000">
                <a:solidFill>
                  <a:schemeClr val="tx1"/>
                </a:solidFill>
                <a:latin typeface="Perpetua"/>
              </a:defRPr>
            </a:lvl7pPr>
            <a:lvl8pPr marL="3429000" indent="-228600" eaLnBrk="0" fontAlgn="base" hangingPunct="0">
              <a:spcBef>
                <a:spcPts val="375"/>
              </a:spcBef>
              <a:spcAft>
                <a:spcPct val="0"/>
              </a:spcAft>
              <a:buClr>
                <a:srgbClr val="A28E6A"/>
              </a:buClr>
              <a:buChar char="o"/>
              <a:defRPr sz="2000">
                <a:solidFill>
                  <a:schemeClr val="tx1"/>
                </a:solidFill>
                <a:latin typeface="Perpetua"/>
              </a:defRPr>
            </a:lvl8pPr>
            <a:lvl9pPr marL="3886200" indent="-228600" eaLnBrk="0" fontAlgn="base" hangingPunct="0">
              <a:spcBef>
                <a:spcPts val="375"/>
              </a:spcBef>
              <a:spcAft>
                <a:spcPct val="0"/>
              </a:spcAft>
              <a:buClr>
                <a:srgbClr val="A28E6A"/>
              </a:buClr>
              <a:buChar char="o"/>
              <a:defRPr sz="2000">
                <a:solidFill>
                  <a:schemeClr val="tx1"/>
                </a:solidFill>
                <a:latin typeface="Perpetua"/>
              </a:defRPr>
            </a:lvl9pPr>
          </a:lstStyle>
          <a:p>
            <a:pPr eaLnBrk="1" hangingPunct="1">
              <a:spcBef>
                <a:spcPct val="0"/>
              </a:spcBef>
              <a:buClrTx/>
              <a:buSzTx/>
              <a:buFontTx/>
              <a:buNone/>
            </a:pPr>
            <a:r>
              <a:rPr lang="en-US" altLang="fr-FR" sz="1800">
                <a:latin typeface="Arial" panose="020B0604020202020204" pitchFamily="34" charset="0"/>
              </a:rPr>
              <a:t>Pensent que les discriminations ethniques sont répandues dans le pays</a:t>
            </a:r>
            <a:endParaRPr lang="fr-FR" altLang="fr-FR" sz="1800">
              <a:latin typeface="Arial" panose="020B0604020202020204" pitchFamily="34" charset="0"/>
            </a:endParaRPr>
          </a:p>
        </p:txBody>
      </p:sp>
      <p:sp>
        <p:nvSpPr>
          <p:cNvPr id="26629" name="ZoneTexte 4"/>
          <p:cNvSpPr txBox="1">
            <a:spLocks noChangeArrowheads="1"/>
          </p:cNvSpPr>
          <p:nvPr/>
        </p:nvSpPr>
        <p:spPr bwMode="auto">
          <a:xfrm>
            <a:off x="1042988" y="6148388"/>
            <a:ext cx="2889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a:defRPr>
            </a:lvl4pPr>
            <a:lvl5pPr marL="2057400" indent="-228600">
              <a:spcBef>
                <a:spcPts val="375"/>
              </a:spcBef>
              <a:buClr>
                <a:srgbClr val="A28E6A"/>
              </a:buClr>
              <a:buChar char="o"/>
              <a:defRPr sz="2000">
                <a:solidFill>
                  <a:schemeClr val="tx1"/>
                </a:solidFill>
                <a:latin typeface="Perpetua"/>
              </a:defRPr>
            </a:lvl5pPr>
            <a:lvl6pPr marL="2514600" indent="-228600" eaLnBrk="0" fontAlgn="base" hangingPunct="0">
              <a:spcBef>
                <a:spcPts val="375"/>
              </a:spcBef>
              <a:spcAft>
                <a:spcPct val="0"/>
              </a:spcAft>
              <a:buClr>
                <a:srgbClr val="A28E6A"/>
              </a:buClr>
              <a:buChar char="o"/>
              <a:defRPr sz="2000">
                <a:solidFill>
                  <a:schemeClr val="tx1"/>
                </a:solidFill>
                <a:latin typeface="Perpetua"/>
              </a:defRPr>
            </a:lvl6pPr>
            <a:lvl7pPr marL="2971800" indent="-228600" eaLnBrk="0" fontAlgn="base" hangingPunct="0">
              <a:spcBef>
                <a:spcPts val="375"/>
              </a:spcBef>
              <a:spcAft>
                <a:spcPct val="0"/>
              </a:spcAft>
              <a:buClr>
                <a:srgbClr val="A28E6A"/>
              </a:buClr>
              <a:buChar char="o"/>
              <a:defRPr sz="2000">
                <a:solidFill>
                  <a:schemeClr val="tx1"/>
                </a:solidFill>
                <a:latin typeface="Perpetua"/>
              </a:defRPr>
            </a:lvl7pPr>
            <a:lvl8pPr marL="3429000" indent="-228600" eaLnBrk="0" fontAlgn="base" hangingPunct="0">
              <a:spcBef>
                <a:spcPts val="375"/>
              </a:spcBef>
              <a:spcAft>
                <a:spcPct val="0"/>
              </a:spcAft>
              <a:buClr>
                <a:srgbClr val="A28E6A"/>
              </a:buClr>
              <a:buChar char="o"/>
              <a:defRPr sz="2000">
                <a:solidFill>
                  <a:schemeClr val="tx1"/>
                </a:solidFill>
                <a:latin typeface="Perpetua"/>
              </a:defRPr>
            </a:lvl8pPr>
            <a:lvl9pPr marL="3886200" indent="-228600" eaLnBrk="0" fontAlgn="base" hangingPunct="0">
              <a:spcBef>
                <a:spcPts val="375"/>
              </a:spcBef>
              <a:spcAft>
                <a:spcPct val="0"/>
              </a:spcAft>
              <a:buClr>
                <a:srgbClr val="A28E6A"/>
              </a:buClr>
              <a:buChar char="o"/>
              <a:defRPr sz="2000">
                <a:solidFill>
                  <a:schemeClr val="tx1"/>
                </a:solidFill>
                <a:latin typeface="Perpetua"/>
              </a:defRPr>
            </a:lvl9pPr>
          </a:lstStyle>
          <a:p>
            <a:pPr eaLnBrk="1" hangingPunct="1">
              <a:spcBef>
                <a:spcPct val="0"/>
              </a:spcBef>
              <a:buClrTx/>
              <a:buSzTx/>
              <a:buFontTx/>
              <a:buNone/>
            </a:pPr>
            <a:r>
              <a:rPr lang="en-US" altLang="fr-FR" sz="1400">
                <a:latin typeface="Arial" panose="020B0604020202020204" pitchFamily="34" charset="0"/>
              </a:rPr>
              <a:t>Source: Eurobarometer 437, 2015</a:t>
            </a:r>
            <a:endParaRPr lang="fr-FR" altLang="fr-FR" sz="1400">
              <a:latin typeface="Arial" panose="020B0604020202020204" pitchFamily="34" charset="0"/>
            </a:endParaRPr>
          </a:p>
        </p:txBody>
      </p:sp>
      <p:graphicFrame>
        <p:nvGraphicFramePr>
          <p:cNvPr id="9" name="Espace réservé du contenu 8"/>
          <p:cNvGraphicFramePr>
            <a:graphicFrameLocks noGrp="1"/>
          </p:cNvGraphicFramePr>
          <p:nvPr>
            <p:ph sz="half" idx="2"/>
          </p:nvPr>
        </p:nvGraphicFramePr>
        <p:xfrm>
          <a:off x="4355976" y="1273175"/>
          <a:ext cx="40767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3"/>
          <p:cNvSpPr>
            <a:spLocks noGrp="1"/>
          </p:cNvSpPr>
          <p:nvPr>
            <p:ph type="title"/>
          </p:nvPr>
        </p:nvSpPr>
        <p:spPr>
          <a:xfrm>
            <a:off x="971550" y="692150"/>
            <a:ext cx="7772400" cy="490538"/>
          </a:xfrm>
        </p:spPr>
        <p:txBody>
          <a:bodyPr/>
          <a:lstStyle/>
          <a:p>
            <a:r>
              <a:rPr lang="fr-FR" altLang="en-US" sz="2800" smtClean="0"/>
              <a:t>Perceptions différenciées : Blancs et Noirs aux Etats-Unis (Pew Research, 2016)</a:t>
            </a:r>
            <a:endParaRPr lang="en-US" altLang="en-US" sz="2800" smtClean="0"/>
          </a:p>
        </p:txBody>
      </p:sp>
      <p:pic>
        <p:nvPicPr>
          <p:cNvPr id="28675"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403350" y="1447800"/>
            <a:ext cx="5892800" cy="5397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lstStyle/>
          <a:p>
            <a:r>
              <a:rPr lang="fr-FR" altLang="fr-FR" sz="3200" smtClean="0"/>
              <a:t>Opinion sur l’existence et la fréquence des discriminations par motifs </a:t>
            </a:r>
            <a:r>
              <a:rPr lang="fr-FR" altLang="fr-FR" sz="2400" smtClean="0"/>
              <a:t>(enquête Discriminations en Ile-de-France, 2015)</a:t>
            </a:r>
            <a:endParaRPr lang="fr-FR" altLang="fr-FR" sz="3200" smtClean="0"/>
          </a:p>
        </p:txBody>
      </p:sp>
      <p:graphicFrame>
        <p:nvGraphicFramePr>
          <p:cNvPr id="4" name="Espace réservé du contenu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altLang="fr-FR" smtClean="0"/>
              <a:t>Experience des discriminations</a:t>
            </a:r>
          </a:p>
        </p:txBody>
      </p:sp>
      <p:sp>
        <p:nvSpPr>
          <p:cNvPr id="26627" name="Rectangle 3"/>
          <p:cNvSpPr>
            <a:spLocks noGrp="1" noChangeArrowheads="1"/>
          </p:cNvSpPr>
          <p:nvPr>
            <p:ph sz="quarter" idx="1"/>
          </p:nvPr>
        </p:nvSpPr>
        <p:spPr>
          <a:xfrm>
            <a:off x="250825" y="1700213"/>
            <a:ext cx="8610600" cy="3581400"/>
          </a:xfrm>
        </p:spPr>
        <p:txBody>
          <a:bodyPr>
            <a:normAutofit lnSpcReduction="10000"/>
          </a:bodyPr>
          <a:lstStyle/>
          <a:p>
            <a:pPr marL="274320" indent="-274320" eaLnBrk="1" fontAlgn="auto" hangingPunct="1">
              <a:spcBef>
                <a:spcPts val="580"/>
              </a:spcBef>
              <a:spcAft>
                <a:spcPts val="0"/>
              </a:spcAft>
              <a:buFont typeface="Wingdings 2"/>
              <a:buChar char=""/>
              <a:defRPr/>
            </a:pPr>
            <a:r>
              <a:rPr lang="en-GB" altLang="fr-FR" sz="2800" dirty="0" smtClean="0"/>
              <a:t>Auto-</a:t>
            </a:r>
            <a:r>
              <a:rPr lang="en-GB" altLang="fr-FR" sz="2800" dirty="0" err="1" smtClean="0"/>
              <a:t>reportée</a:t>
            </a:r>
            <a:r>
              <a:rPr lang="en-GB" altLang="fr-FR" sz="2800" dirty="0" smtClean="0"/>
              <a:t> : sensible aux </a:t>
            </a:r>
            <a:r>
              <a:rPr lang="en-GB" altLang="fr-FR" sz="2800" dirty="0" err="1" smtClean="0"/>
              <a:t>expériences</a:t>
            </a:r>
            <a:r>
              <a:rPr lang="en-GB" altLang="fr-FR" sz="2800" dirty="0" smtClean="0"/>
              <a:t> et au </a:t>
            </a:r>
            <a:r>
              <a:rPr lang="en-GB" altLang="fr-FR" sz="2800" dirty="0" err="1" smtClean="0"/>
              <a:t>cadrage</a:t>
            </a:r>
            <a:r>
              <a:rPr lang="en-GB" altLang="fr-FR" sz="2800" dirty="0" smtClean="0"/>
              <a:t> </a:t>
            </a:r>
            <a:r>
              <a:rPr lang="en-GB" altLang="fr-FR" sz="2800" dirty="0" err="1" smtClean="0"/>
              <a:t>dans</a:t>
            </a:r>
            <a:r>
              <a:rPr lang="en-GB" altLang="fr-FR" sz="2800" dirty="0" smtClean="0"/>
              <a:t> les </a:t>
            </a:r>
            <a:r>
              <a:rPr lang="en-GB" altLang="fr-FR" sz="2800" dirty="0" err="1" smtClean="0"/>
              <a:t>sociétés</a:t>
            </a:r>
            <a:r>
              <a:rPr lang="en-GB" altLang="fr-FR" sz="2800" dirty="0" smtClean="0"/>
              <a:t> </a:t>
            </a:r>
            <a:r>
              <a:rPr lang="en-GB" altLang="fr-FR" sz="2800" dirty="0" err="1" smtClean="0"/>
              <a:t>concernées</a:t>
            </a:r>
            <a:endParaRPr lang="en-GB" altLang="fr-FR" sz="2800" dirty="0" smtClean="0"/>
          </a:p>
          <a:p>
            <a:pPr marL="274320" indent="-274320" eaLnBrk="1" fontAlgn="auto" hangingPunct="1">
              <a:spcBef>
                <a:spcPts val="580"/>
              </a:spcBef>
              <a:spcAft>
                <a:spcPts val="0"/>
              </a:spcAft>
              <a:buFont typeface="Wingdings 2"/>
              <a:buChar char=""/>
              <a:defRPr/>
            </a:pPr>
            <a:r>
              <a:rPr lang="en-GB" altLang="fr-FR" sz="2800" dirty="0" err="1" smtClean="0"/>
              <a:t>Une</a:t>
            </a:r>
            <a:r>
              <a:rPr lang="en-GB" altLang="fr-FR" sz="2800" dirty="0" smtClean="0"/>
              <a:t> </a:t>
            </a:r>
            <a:r>
              <a:rPr lang="en-GB" altLang="fr-FR" sz="2800" dirty="0" err="1" smtClean="0"/>
              <a:t>expérience</a:t>
            </a:r>
            <a:r>
              <a:rPr lang="en-GB" altLang="fr-FR" sz="2800" dirty="0" smtClean="0"/>
              <a:t> </a:t>
            </a:r>
            <a:r>
              <a:rPr lang="en-GB" altLang="fr-FR" sz="2800" dirty="0" err="1" smtClean="0"/>
              <a:t>violente</a:t>
            </a:r>
            <a:r>
              <a:rPr lang="en-GB" altLang="fr-FR" sz="2800" dirty="0" smtClean="0"/>
              <a:t>, </a:t>
            </a:r>
            <a:r>
              <a:rPr lang="en-GB" altLang="fr-FR" sz="2800" dirty="0" err="1" smtClean="0"/>
              <a:t>associée</a:t>
            </a:r>
            <a:r>
              <a:rPr lang="en-GB" altLang="fr-FR" sz="2800" dirty="0" smtClean="0"/>
              <a:t> à de la </a:t>
            </a:r>
            <a:r>
              <a:rPr lang="en-GB" altLang="fr-FR" sz="2800" dirty="0" err="1" smtClean="0"/>
              <a:t>honte</a:t>
            </a:r>
            <a:r>
              <a:rPr lang="en-GB" altLang="fr-FR" sz="2800" dirty="0" smtClean="0"/>
              <a:t> et à des </a:t>
            </a:r>
            <a:r>
              <a:rPr lang="en-GB" altLang="fr-FR" sz="2800" dirty="0" err="1" smtClean="0"/>
              <a:t>stratégies</a:t>
            </a:r>
            <a:r>
              <a:rPr lang="en-GB" altLang="fr-FR" sz="2800" dirty="0" smtClean="0"/>
              <a:t> de minimisation </a:t>
            </a:r>
            <a:r>
              <a:rPr lang="en-GB" altLang="fr-FR" sz="2800" dirty="0" err="1" smtClean="0"/>
              <a:t>ou</a:t>
            </a:r>
            <a:r>
              <a:rPr lang="en-GB" altLang="fr-FR" sz="2800" dirty="0" smtClean="0"/>
              <a:t> de </a:t>
            </a:r>
            <a:r>
              <a:rPr lang="en-GB" altLang="fr-FR" sz="2800" dirty="0" err="1" smtClean="0"/>
              <a:t>déni</a:t>
            </a:r>
            <a:endParaRPr lang="en-GB" altLang="fr-FR" sz="2800" dirty="0" smtClean="0"/>
          </a:p>
          <a:p>
            <a:pPr marL="274320" indent="-274320" eaLnBrk="1" fontAlgn="auto" hangingPunct="1">
              <a:spcBef>
                <a:spcPts val="580"/>
              </a:spcBef>
              <a:spcAft>
                <a:spcPts val="0"/>
              </a:spcAft>
              <a:buFont typeface="Wingdings 2"/>
              <a:buChar char=""/>
              <a:defRPr/>
            </a:pPr>
            <a:r>
              <a:rPr lang="en-GB" altLang="fr-FR" sz="2800" dirty="0" smtClean="0"/>
              <a:t>Concepts et mots qui ne </a:t>
            </a:r>
            <a:r>
              <a:rPr lang="en-GB" altLang="fr-FR" sz="2800" dirty="0" err="1" smtClean="0"/>
              <a:t>sont</a:t>
            </a:r>
            <a:r>
              <a:rPr lang="en-GB" altLang="fr-FR" sz="2800" dirty="0" smtClean="0"/>
              <a:t> pas </a:t>
            </a:r>
            <a:r>
              <a:rPr lang="en-GB" altLang="fr-FR" sz="2800" dirty="0" err="1" smtClean="0"/>
              <a:t>disponibles</a:t>
            </a:r>
            <a:r>
              <a:rPr lang="en-GB" altLang="fr-FR" sz="2800" dirty="0" smtClean="0"/>
              <a:t> pour dire </a:t>
            </a:r>
            <a:r>
              <a:rPr lang="en-GB" altLang="fr-FR" sz="2800" dirty="0" err="1" smtClean="0"/>
              <a:t>l’expérience</a:t>
            </a:r>
            <a:r>
              <a:rPr lang="en-GB" altLang="fr-FR" sz="2800" dirty="0" smtClean="0"/>
              <a:t> </a:t>
            </a:r>
            <a:r>
              <a:rPr lang="en-GB" altLang="fr-FR" sz="2800" dirty="0" err="1" smtClean="0"/>
              <a:t>discriminatoire</a:t>
            </a:r>
            <a:r>
              <a:rPr lang="en-GB" altLang="fr-FR" sz="2800" dirty="0" smtClean="0"/>
              <a:t> : explications </a:t>
            </a:r>
            <a:r>
              <a:rPr lang="en-GB" altLang="fr-FR" sz="2800" dirty="0" err="1" smtClean="0"/>
              <a:t>concurrente</a:t>
            </a:r>
            <a:r>
              <a:rPr lang="en-GB" altLang="fr-FR" sz="2800" dirty="0" smtClean="0"/>
              <a:t> par </a:t>
            </a:r>
            <a:r>
              <a:rPr lang="en-GB" altLang="fr-FR" sz="2800" dirty="0" err="1" smtClean="0"/>
              <a:t>échec</a:t>
            </a:r>
            <a:r>
              <a:rPr lang="en-GB" altLang="fr-FR" sz="2800" dirty="0" smtClean="0"/>
              <a:t> personnel, </a:t>
            </a:r>
            <a:r>
              <a:rPr lang="en-GB" altLang="fr-FR" sz="2800" dirty="0" err="1" smtClean="0"/>
              <a:t>manque</a:t>
            </a:r>
            <a:r>
              <a:rPr lang="en-GB" altLang="fr-FR" sz="2800" dirty="0" smtClean="0"/>
              <a:t> de </a:t>
            </a:r>
            <a:r>
              <a:rPr lang="en-GB" altLang="fr-FR" sz="2800" dirty="0" err="1" smtClean="0"/>
              <a:t>compétences</a:t>
            </a:r>
            <a:r>
              <a:rPr lang="en-GB" altLang="fr-FR" sz="2800" dirty="0" smtClean="0"/>
              <a:t>, </a:t>
            </a:r>
            <a:r>
              <a:rPr lang="en-GB" altLang="fr-FR" sz="2800" dirty="0" err="1" smtClean="0"/>
              <a:t>défaut</a:t>
            </a:r>
            <a:r>
              <a:rPr lang="en-GB" altLang="fr-FR" sz="2800" dirty="0" smtClean="0"/>
              <a:t> de </a:t>
            </a:r>
            <a:r>
              <a:rPr lang="en-GB" altLang="fr-FR" sz="2800" dirty="0" err="1" smtClean="0"/>
              <a:t>maîtrise</a:t>
            </a:r>
            <a:r>
              <a:rPr lang="en-GB" altLang="fr-FR" sz="2800" dirty="0" smtClean="0"/>
              <a:t> des codes,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313" y="188913"/>
            <a:ext cx="8064500" cy="503237"/>
          </a:xfrm>
        </p:spPr>
        <p:txBody>
          <a:bodyPr/>
          <a:lstStyle/>
          <a:p>
            <a:pPr eaLnBrk="1" hangingPunct="1"/>
            <a:r>
              <a:rPr lang="fr-FR" altLang="fr-FR" sz="2800" dirty="0" smtClean="0"/>
              <a:t>Enquêtes </a:t>
            </a:r>
            <a:r>
              <a:rPr lang="fr-FR" altLang="fr-FR" sz="2800" dirty="0" err="1" smtClean="0"/>
              <a:t>TeO</a:t>
            </a:r>
            <a:r>
              <a:rPr lang="fr-FR" altLang="fr-FR" sz="2800" dirty="0" smtClean="0"/>
              <a:t>, France (2008-2009 et 2019-2020)</a:t>
            </a:r>
          </a:p>
        </p:txBody>
      </p:sp>
      <p:pic>
        <p:nvPicPr>
          <p:cNvPr id="37891"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619250" y="981075"/>
            <a:ext cx="5868988" cy="177641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150" y="2924175"/>
            <a:ext cx="57626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13" y="4149725"/>
            <a:ext cx="57626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11188" y="333375"/>
            <a:ext cx="8027987" cy="647700"/>
          </a:xfrm>
        </p:spPr>
        <p:txBody>
          <a:bodyPr/>
          <a:lstStyle/>
          <a:p>
            <a:pPr eaLnBrk="1" hangingPunct="1"/>
            <a:r>
              <a:rPr lang="fr-FR" altLang="en-US" sz="3400" smtClean="0"/>
              <a:t>Discriminations: incidence selon l’origine</a:t>
            </a:r>
          </a:p>
        </p:txBody>
      </p:sp>
      <p:graphicFrame>
        <p:nvGraphicFramePr>
          <p:cNvPr id="38915" name="Object 3"/>
          <p:cNvGraphicFramePr>
            <a:graphicFrameLocks noGrp="1" noChangeAspect="1"/>
          </p:cNvGraphicFramePr>
          <p:nvPr>
            <p:ph idx="1"/>
          </p:nvPr>
        </p:nvGraphicFramePr>
        <p:xfrm>
          <a:off x="971550" y="1109663"/>
          <a:ext cx="7993063" cy="5108575"/>
        </p:xfrm>
        <a:graphic>
          <a:graphicData uri="http://schemas.openxmlformats.org/presentationml/2006/ole">
            <mc:AlternateContent xmlns:mc="http://schemas.openxmlformats.org/markup-compatibility/2006">
              <mc:Choice xmlns:v="urn:schemas-microsoft-com:vml" Requires="v">
                <p:oleObj spid="_x0000_s38935" name="Graphique" r:id="rId3" imgW="5886450" imgH="3762375" progId="Excel.Chart.8">
                  <p:embed/>
                </p:oleObj>
              </mc:Choice>
              <mc:Fallback>
                <p:oleObj name="Graphique" r:id="rId3" imgW="5886450" imgH="3762375"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109663"/>
                        <a:ext cx="7993063" cy="510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179388" y="333375"/>
            <a:ext cx="8964612" cy="990600"/>
          </a:xfrm>
        </p:spPr>
        <p:txBody>
          <a:bodyPr/>
          <a:lstStyle/>
          <a:p>
            <a:pPr eaLnBrk="1" hangingPunct="1"/>
            <a:r>
              <a:rPr lang="en-US" altLang="fr-FR" sz="2800" smtClean="0"/>
              <a:t>Déterminants de l’expérience des discriminations  </a:t>
            </a:r>
            <a:br>
              <a:rPr lang="en-US" altLang="fr-FR" sz="2800" smtClean="0"/>
            </a:br>
            <a:r>
              <a:rPr lang="en-US" altLang="fr-FR" sz="2400" smtClean="0"/>
              <a:t>(Odds ratio)</a:t>
            </a:r>
            <a:r>
              <a:rPr lang="en-US" altLang="fr-FR" sz="3200" smtClean="0"/>
              <a:t> </a:t>
            </a:r>
          </a:p>
        </p:txBody>
      </p:sp>
      <p:sp>
        <p:nvSpPr>
          <p:cNvPr id="2" name="Ellipse 1"/>
          <p:cNvSpPr/>
          <p:nvPr/>
        </p:nvSpPr>
        <p:spPr>
          <a:xfrm>
            <a:off x="4932363" y="2205038"/>
            <a:ext cx="719137" cy="457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Ellipse 4"/>
          <p:cNvSpPr/>
          <p:nvPr/>
        </p:nvSpPr>
        <p:spPr>
          <a:xfrm>
            <a:off x="4933950" y="3478213"/>
            <a:ext cx="720725" cy="457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aphicFrame>
        <p:nvGraphicFramePr>
          <p:cNvPr id="10" name="Espace réservé du contenu 9"/>
          <p:cNvGraphicFramePr>
            <a:graphicFrameLocks noGrp="1"/>
          </p:cNvGraphicFramePr>
          <p:nvPr>
            <p:ph idx="1"/>
          </p:nvPr>
        </p:nvGraphicFramePr>
        <p:xfrm>
          <a:off x="2123728" y="1600200"/>
          <a:ext cx="6264696" cy="5141168"/>
        </p:xfrm>
        <a:graphic>
          <a:graphicData uri="http://schemas.openxmlformats.org/drawingml/2006/chart">
            <c:chart xmlns:c="http://schemas.openxmlformats.org/drawingml/2006/chart" xmlns:r="http://schemas.openxmlformats.org/officeDocument/2006/relationships" r:id="rId2"/>
          </a:graphicData>
        </a:graphic>
      </p:graphicFrame>
      <p:sp>
        <p:nvSpPr>
          <p:cNvPr id="6" name="Ellipse 5"/>
          <p:cNvSpPr/>
          <p:nvPr/>
        </p:nvSpPr>
        <p:spPr>
          <a:xfrm>
            <a:off x="5508625" y="5949950"/>
            <a:ext cx="914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2" name="Ellipse 11"/>
          <p:cNvSpPr/>
          <p:nvPr/>
        </p:nvSpPr>
        <p:spPr>
          <a:xfrm>
            <a:off x="5667375" y="4076700"/>
            <a:ext cx="914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3" name="Ellipse 12"/>
          <p:cNvSpPr/>
          <p:nvPr/>
        </p:nvSpPr>
        <p:spPr>
          <a:xfrm>
            <a:off x="5667375" y="2708275"/>
            <a:ext cx="914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 name="PlaceHolder 1"/>
          <p:cNvSpPr>
            <a:spLocks noGrp="1"/>
          </p:cNvSpPr>
          <p:nvPr>
            <p:ph type="title"/>
          </p:nvPr>
        </p:nvSpPr>
        <p:spPr>
          <a:xfrm>
            <a:off x="107504" y="889815"/>
            <a:ext cx="7990966" cy="587792"/>
          </a:xfrm>
          <a:prstGeom prst="rect">
            <a:avLst/>
          </a:prstGeom>
          <a:noFill/>
          <a:ln w="0">
            <a:noFill/>
          </a:ln>
        </p:spPr>
        <p:txBody>
          <a:bodyPr vert="horz" lIns="0" tIns="0" rIns="0" bIns="0" rtlCol="0" anchor="ctr" anchorCtr="1">
            <a:noAutofit/>
          </a:bodyPr>
          <a:lstStyle/>
          <a:p>
            <a:pPr algn="ctr">
              <a:lnSpc>
                <a:spcPct val="100000"/>
              </a:lnSpc>
              <a:buNone/>
            </a:pPr>
            <a:r>
              <a:rPr lang="fr-FR" sz="2400" b="1" spc="-1" dirty="0">
                <a:solidFill>
                  <a:srgbClr val="203864"/>
                </a:solidFill>
                <a:ea typeface="SimSun"/>
              </a:rPr>
              <a:t>Une augmentation de 5 points (14 % -&gt; </a:t>
            </a:r>
            <a:r>
              <a:rPr lang="fr-FR" sz="2400" b="1" spc="-1" dirty="0" smtClean="0">
                <a:solidFill>
                  <a:srgbClr val="203864"/>
                </a:solidFill>
                <a:ea typeface="SimSun"/>
              </a:rPr>
              <a:t>18 </a:t>
            </a:r>
            <a:r>
              <a:rPr lang="fr-FR" sz="2400" b="1" spc="-1" dirty="0">
                <a:solidFill>
                  <a:srgbClr val="203864"/>
                </a:solidFill>
                <a:ea typeface="SimSun"/>
              </a:rPr>
              <a:t>%) en dix ans de la déclaration d’avoir subi « des traitements inégalitaires ou des discriminations »</a:t>
            </a:r>
            <a:endParaRPr lang="fr-FR" sz="2177" b="1" cap="all" spc="-1" dirty="0">
              <a:solidFill>
                <a:srgbClr val="646363"/>
              </a:solidFill>
              <a:latin typeface="Liberation Sans Narrow"/>
            </a:endParaRPr>
          </a:p>
        </p:txBody>
      </p:sp>
      <p:sp>
        <p:nvSpPr>
          <p:cNvPr id="771" name="PlaceHolder 2"/>
          <p:cNvSpPr>
            <a:spLocks noGrp="1"/>
          </p:cNvSpPr>
          <p:nvPr>
            <p:ph/>
          </p:nvPr>
        </p:nvSpPr>
        <p:spPr>
          <a:xfrm>
            <a:off x="166238" y="1745642"/>
            <a:ext cx="8490331" cy="1696760"/>
          </a:xfrm>
          <a:prstGeom prst="rect">
            <a:avLst/>
          </a:prstGeom>
          <a:noFill/>
          <a:ln w="0">
            <a:noFill/>
          </a:ln>
        </p:spPr>
        <p:txBody>
          <a:bodyPr vert="horz" lIns="0" tIns="0" rIns="0" bIns="0" rtlCol="0" anchor="t">
            <a:normAutofit/>
          </a:bodyPr>
          <a:lstStyle/>
          <a:p>
            <a:pPr marL="408848" indent="-311208">
              <a:spcAft>
                <a:spcPts val="512"/>
              </a:spcAft>
              <a:buClr>
                <a:srgbClr val="000000"/>
              </a:buClr>
              <a:buFont typeface="Arial"/>
              <a:buChar char="•"/>
            </a:pPr>
            <a:r>
              <a:rPr lang="fr-FR" sz="1814" spc="-1" dirty="0">
                <a:solidFill>
                  <a:srgbClr val="203864"/>
                </a:solidFill>
                <a:latin typeface="Arial"/>
                <a:ea typeface="SimSun"/>
              </a:rPr>
              <a:t>Une plus forte hausse du sentiment de discrimination pour les femmes (de 14 % à 21 % contre de 13 % à 16 % pour les hommes)</a:t>
            </a:r>
            <a:endParaRPr lang="fr-FR" sz="1814" b="1" cap="all" spc="-1" dirty="0">
              <a:solidFill>
                <a:srgbClr val="0F417A"/>
              </a:solidFill>
              <a:latin typeface="Arial"/>
            </a:endParaRPr>
          </a:p>
          <a:p>
            <a:pPr marL="408848" indent="-311208">
              <a:spcAft>
                <a:spcPts val="512"/>
              </a:spcAft>
              <a:buClr>
                <a:srgbClr val="000000"/>
              </a:buClr>
              <a:buFont typeface="Arial"/>
              <a:buChar char="•"/>
            </a:pPr>
            <a:r>
              <a:rPr lang="fr-FR" sz="1814" spc="-1" dirty="0">
                <a:solidFill>
                  <a:srgbClr val="203864"/>
                </a:solidFill>
                <a:latin typeface="Arial"/>
                <a:ea typeface="SimSun"/>
              </a:rPr>
              <a:t>Portée par la forte hausse du motif « sexe »</a:t>
            </a:r>
            <a:endParaRPr lang="fr-FR" sz="1814" b="1" cap="all" spc="-1" dirty="0">
              <a:solidFill>
                <a:srgbClr val="0F417A"/>
              </a:solidFill>
              <a:latin typeface="Arial"/>
            </a:endParaRPr>
          </a:p>
          <a:p>
            <a:pPr marL="97967">
              <a:spcAft>
                <a:spcPts val="512"/>
              </a:spcAft>
            </a:pPr>
            <a:r>
              <a:rPr lang="fr-FR" sz="1814" spc="-1" dirty="0">
                <a:solidFill>
                  <a:srgbClr val="000000"/>
                </a:solidFill>
                <a:latin typeface="Arial"/>
                <a:ea typeface="SimSun"/>
              </a:rPr>
              <a:t> </a:t>
            </a:r>
            <a:endParaRPr lang="fr-FR" sz="1814" b="1" cap="all" spc="-1" dirty="0">
              <a:solidFill>
                <a:srgbClr val="0F417A"/>
              </a:solidFill>
              <a:latin typeface="Arial"/>
            </a:endParaRPr>
          </a:p>
          <a:p>
            <a:pPr marL="97967">
              <a:spcAft>
                <a:spcPts val="512"/>
              </a:spcAft>
            </a:pPr>
            <a:r>
              <a:rPr lang="fr-FR" sz="1814" spc="-1" dirty="0">
                <a:solidFill>
                  <a:srgbClr val="000000"/>
                </a:solidFill>
                <a:latin typeface="Arial"/>
                <a:ea typeface="SimSun"/>
              </a:rPr>
              <a:t> </a:t>
            </a:r>
            <a:endParaRPr lang="fr-FR" sz="1814" b="1" cap="all" spc="-1" dirty="0">
              <a:solidFill>
                <a:srgbClr val="0F417A"/>
              </a:solidFill>
              <a:latin typeface="Arial"/>
            </a:endParaRPr>
          </a:p>
        </p:txBody>
      </p:sp>
      <p:pic>
        <p:nvPicPr>
          <p:cNvPr id="772" name="Image 21"/>
          <p:cNvPicPr/>
          <p:nvPr/>
        </p:nvPicPr>
        <p:blipFill>
          <a:blip r:embed="rId3"/>
          <a:stretch/>
        </p:blipFill>
        <p:spPr>
          <a:xfrm>
            <a:off x="1502136" y="2707726"/>
            <a:ext cx="7184126" cy="3889626"/>
          </a:xfrm>
          <a:prstGeom prst="rect">
            <a:avLst/>
          </a:prstGeom>
          <a:ln w="0">
            <a:noFill/>
          </a:ln>
        </p:spPr>
      </p:pic>
      <p:pic>
        <p:nvPicPr>
          <p:cNvPr id="773" name="Image 22"/>
          <p:cNvPicPr/>
          <p:nvPr/>
        </p:nvPicPr>
        <p:blipFill>
          <a:blip r:embed="rId4"/>
          <a:stretch/>
        </p:blipFill>
        <p:spPr>
          <a:xfrm>
            <a:off x="8162474" y="908102"/>
            <a:ext cx="911731" cy="533911"/>
          </a:xfrm>
          <a:prstGeom prst="rect">
            <a:avLst/>
          </a:prstGeom>
          <a:ln w="0">
            <a:noFill/>
          </a:ln>
        </p:spPr>
      </p:pic>
      <p:sp>
        <p:nvSpPr>
          <p:cNvPr id="6" name="PlaceHolder 3"/>
          <p:cNvSpPr txBox="1">
            <a:spLocks/>
          </p:cNvSpPr>
          <p:nvPr/>
        </p:nvSpPr>
        <p:spPr>
          <a:xfrm>
            <a:off x="8489678" y="1477281"/>
            <a:ext cx="647878" cy="190706"/>
          </a:xfrm>
          <a:prstGeom prst="rect">
            <a:avLst/>
          </a:prstGeom>
          <a:noFill/>
          <a:ln w="0">
            <a:noFill/>
          </a:ln>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fld id="{B6C3B531-C538-4E2A-B281-805F97D8B270}" type="slidenum">
              <a:rPr lang="fr-FR" sz="726" b="1" cap="all" spc="-1">
                <a:solidFill>
                  <a:srgbClr val="FFC300"/>
                </a:solidFill>
                <a:latin typeface="Arial"/>
                <a:ea typeface="DejaVu Sans"/>
              </a:rPr>
              <a:pPr algn="r">
                <a:lnSpc>
                  <a:spcPct val="100000"/>
                </a:lnSpc>
              </a:pPr>
              <a:t>27</a:t>
            </a:fld>
            <a:endParaRPr lang="fr-FR" sz="726" spc="-1" dirty="0">
              <a:latin typeface="Times New Roman"/>
            </a:endParaRPr>
          </a:p>
        </p:txBody>
      </p:sp>
    </p:spTree>
    <p:extLst>
      <p:ext uri="{BB962C8B-B14F-4D97-AF65-F5344CB8AC3E}">
        <p14:creationId xmlns:p14="http://schemas.microsoft.com/office/powerpoint/2010/main" val="379113837"/>
      </p:ext>
    </p:extLst>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786711"/>
            <a:ext cx="8658346" cy="858503"/>
          </a:xfrm>
        </p:spPr>
        <p:txBody>
          <a:bodyPr>
            <a:noAutofit/>
          </a:bodyPr>
          <a:lstStyle/>
          <a:p>
            <a:r>
              <a:rPr lang="fr-FR" sz="2800" b="1" dirty="0">
                <a:solidFill>
                  <a:schemeClr val="tx1"/>
                </a:solidFill>
                <a:latin typeface="Calibri" panose="020F0502020204030204" pitchFamily="34" charset="0"/>
                <a:cs typeface="Calibri" panose="020F0502020204030204" pitchFamily="34" charset="0"/>
              </a:rPr>
              <a:t>Évolution du sentiment de discrimination , tous motifs confondus, </a:t>
            </a:r>
            <a:r>
              <a:rPr lang="fr-FR" sz="2800" b="1" dirty="0" smtClean="0">
                <a:solidFill>
                  <a:schemeClr val="tx1"/>
                </a:solidFill>
                <a:latin typeface="Calibri" panose="020F0502020204030204" pitchFamily="34" charset="0"/>
                <a:cs typeface="Calibri" panose="020F0502020204030204" pitchFamily="34" charset="0"/>
              </a:rPr>
              <a:t>entre </a:t>
            </a:r>
            <a:r>
              <a:rPr lang="fr-FR" sz="2800" b="1" dirty="0">
                <a:solidFill>
                  <a:srgbClr val="92D050"/>
                </a:solidFill>
                <a:latin typeface="Calibri" panose="020F0502020204030204" pitchFamily="34" charset="0"/>
                <a:cs typeface="Calibri" panose="020F0502020204030204" pitchFamily="34" charset="0"/>
              </a:rPr>
              <a:t>2008-2009 </a:t>
            </a:r>
            <a:r>
              <a:rPr lang="fr-FR" sz="2800" b="1" dirty="0">
                <a:solidFill>
                  <a:schemeClr val="accent6"/>
                </a:solidFill>
                <a:latin typeface="Calibri" panose="020F0502020204030204" pitchFamily="34" charset="0"/>
                <a:cs typeface="Calibri" panose="020F0502020204030204" pitchFamily="34" charset="0"/>
              </a:rPr>
              <a:t> </a:t>
            </a:r>
            <a:r>
              <a:rPr lang="fr-FR" sz="2800" b="1" dirty="0">
                <a:solidFill>
                  <a:schemeClr val="tx1"/>
                </a:solidFill>
                <a:latin typeface="Calibri" panose="020F0502020204030204" pitchFamily="34" charset="0"/>
                <a:cs typeface="Calibri" panose="020F0502020204030204" pitchFamily="34" charset="0"/>
              </a:rPr>
              <a:t>et</a:t>
            </a:r>
            <a:r>
              <a:rPr lang="fr-FR" sz="2800" b="1" dirty="0">
                <a:solidFill>
                  <a:schemeClr val="tx1">
                    <a:lumMod val="50000"/>
                    <a:lumOff val="50000"/>
                  </a:schemeClr>
                </a:solidFill>
                <a:latin typeface="Calibri" panose="020F0502020204030204" pitchFamily="34" charset="0"/>
                <a:cs typeface="Calibri" panose="020F0502020204030204" pitchFamily="34" charset="0"/>
              </a:rPr>
              <a:t> </a:t>
            </a:r>
            <a:r>
              <a:rPr lang="fr-FR" sz="2800" b="1" dirty="0">
                <a:solidFill>
                  <a:srgbClr val="FDDA83"/>
                </a:solidFill>
                <a:latin typeface="Calibri" panose="020F0502020204030204" pitchFamily="34" charset="0"/>
                <a:cs typeface="Calibri" panose="020F0502020204030204" pitchFamily="34" charset="0"/>
              </a:rPr>
              <a:t>2019-2020</a:t>
            </a:r>
          </a:p>
        </p:txBody>
      </p:sp>
      <p:pic>
        <p:nvPicPr>
          <p:cNvPr id="4" name="Image 3"/>
          <p:cNvPicPr>
            <a:picLocks noChangeAspect="1"/>
          </p:cNvPicPr>
          <p:nvPr/>
        </p:nvPicPr>
        <p:blipFill>
          <a:blip r:embed="rId2"/>
          <a:stretch>
            <a:fillRect/>
          </a:stretch>
        </p:blipFill>
        <p:spPr>
          <a:xfrm>
            <a:off x="85310" y="1821580"/>
            <a:ext cx="8591146" cy="5287748"/>
          </a:xfrm>
          <a:prstGeom prst="rect">
            <a:avLst/>
          </a:prstGeom>
        </p:spPr>
      </p:pic>
      <p:sp>
        <p:nvSpPr>
          <p:cNvPr id="7" name="Ellipse 6"/>
          <p:cNvSpPr/>
          <p:nvPr/>
        </p:nvSpPr>
        <p:spPr>
          <a:xfrm>
            <a:off x="7103915" y="1313934"/>
            <a:ext cx="2001982" cy="10737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ZoneTexte 7"/>
          <p:cNvSpPr txBox="1"/>
          <p:nvPr/>
        </p:nvSpPr>
        <p:spPr>
          <a:xfrm>
            <a:off x="7339447" y="1377552"/>
            <a:ext cx="1593272" cy="1015663"/>
          </a:xfrm>
          <a:prstGeom prst="rect">
            <a:avLst/>
          </a:prstGeom>
          <a:noFill/>
        </p:spPr>
        <p:txBody>
          <a:bodyPr wrap="square" rtlCol="0">
            <a:spAutoFit/>
          </a:bodyPr>
          <a:lstStyle/>
          <a:p>
            <a:r>
              <a:rPr lang="fr-FR" sz="1200" dirty="0"/>
              <a:t>Baisses importantes en 10 ans pour la 1</a:t>
            </a:r>
            <a:r>
              <a:rPr lang="fr-FR" sz="1200" baseline="30000" dirty="0"/>
              <a:t>ère</a:t>
            </a:r>
            <a:r>
              <a:rPr lang="fr-FR" sz="1200" dirty="0"/>
              <a:t> génération (Maghreb, Afrique sub-saharienne</a:t>
            </a:r>
          </a:p>
        </p:txBody>
      </p:sp>
      <p:sp>
        <p:nvSpPr>
          <p:cNvPr id="20" name="Ellipse 19"/>
          <p:cNvSpPr/>
          <p:nvPr/>
        </p:nvSpPr>
        <p:spPr>
          <a:xfrm>
            <a:off x="7103915" y="3637755"/>
            <a:ext cx="1946563" cy="1018697"/>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ZoneTexte 9"/>
          <p:cNvSpPr txBox="1"/>
          <p:nvPr/>
        </p:nvSpPr>
        <p:spPr>
          <a:xfrm>
            <a:off x="7382309" y="3712412"/>
            <a:ext cx="1550410" cy="900246"/>
          </a:xfrm>
          <a:prstGeom prst="rect">
            <a:avLst/>
          </a:prstGeom>
          <a:noFill/>
        </p:spPr>
        <p:txBody>
          <a:bodyPr wrap="square" rtlCol="0">
            <a:spAutoFit/>
          </a:bodyPr>
          <a:lstStyle/>
          <a:p>
            <a:r>
              <a:rPr lang="fr-FR" sz="1050" dirty="0">
                <a:solidFill>
                  <a:srgbClr val="7030A0"/>
                </a:solidFill>
              </a:rPr>
              <a:t>Hausses importantes pour la 2</a:t>
            </a:r>
            <a:r>
              <a:rPr lang="fr-FR" sz="1050" baseline="30000" dirty="0">
                <a:solidFill>
                  <a:srgbClr val="7030A0"/>
                </a:solidFill>
              </a:rPr>
              <a:t>ème</a:t>
            </a:r>
            <a:r>
              <a:rPr lang="fr-FR" sz="1050" dirty="0">
                <a:solidFill>
                  <a:srgbClr val="7030A0"/>
                </a:solidFill>
              </a:rPr>
              <a:t> génération (Turquie, Moyen-Orient, Autres pays d’Asie</a:t>
            </a:r>
          </a:p>
        </p:txBody>
      </p:sp>
      <p:sp>
        <p:nvSpPr>
          <p:cNvPr id="24" name="Ellipse 23"/>
          <p:cNvSpPr/>
          <p:nvPr/>
        </p:nvSpPr>
        <p:spPr>
          <a:xfrm>
            <a:off x="7347021" y="4755573"/>
            <a:ext cx="1620982" cy="835024"/>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5" name="ZoneTexte 24"/>
          <p:cNvSpPr txBox="1"/>
          <p:nvPr/>
        </p:nvSpPr>
        <p:spPr>
          <a:xfrm>
            <a:off x="7539254" y="4861215"/>
            <a:ext cx="1439574" cy="738664"/>
          </a:xfrm>
          <a:prstGeom prst="rect">
            <a:avLst/>
          </a:prstGeom>
          <a:noFill/>
        </p:spPr>
        <p:txBody>
          <a:bodyPr wrap="square" rtlCol="0">
            <a:spAutoFit/>
          </a:bodyPr>
          <a:lstStyle/>
          <a:p>
            <a:r>
              <a:rPr lang="fr-FR" sz="1050" dirty="0">
                <a:solidFill>
                  <a:schemeClr val="accent2">
                    <a:lumMod val="50000"/>
                  </a:schemeClr>
                </a:solidFill>
              </a:rPr>
              <a:t>Hausses importantes à la 1</a:t>
            </a:r>
            <a:r>
              <a:rPr lang="fr-FR" sz="1050" baseline="30000" dirty="0">
                <a:solidFill>
                  <a:schemeClr val="accent2">
                    <a:lumMod val="50000"/>
                  </a:schemeClr>
                </a:solidFill>
              </a:rPr>
              <a:t>ère</a:t>
            </a:r>
            <a:r>
              <a:rPr lang="fr-FR" sz="1050" dirty="0">
                <a:solidFill>
                  <a:schemeClr val="accent2">
                    <a:lumMod val="50000"/>
                  </a:schemeClr>
                </a:solidFill>
              </a:rPr>
              <a:t> ou 2</a:t>
            </a:r>
            <a:r>
              <a:rPr lang="fr-FR" sz="1050" baseline="30000" dirty="0">
                <a:solidFill>
                  <a:schemeClr val="accent2">
                    <a:lumMod val="50000"/>
                  </a:schemeClr>
                </a:solidFill>
              </a:rPr>
              <a:t>ème</a:t>
            </a:r>
            <a:r>
              <a:rPr lang="fr-FR" sz="1050" dirty="0">
                <a:solidFill>
                  <a:schemeClr val="accent2">
                    <a:lumMod val="50000"/>
                  </a:schemeClr>
                </a:solidFill>
              </a:rPr>
              <a:t> génération (origines européennes)</a:t>
            </a:r>
          </a:p>
        </p:txBody>
      </p:sp>
      <p:sp>
        <p:nvSpPr>
          <p:cNvPr id="16" name="PlaceHolder 3"/>
          <p:cNvSpPr txBox="1">
            <a:spLocks/>
          </p:cNvSpPr>
          <p:nvPr/>
        </p:nvSpPr>
        <p:spPr>
          <a:xfrm>
            <a:off x="8489678" y="1477281"/>
            <a:ext cx="647878" cy="190706"/>
          </a:xfrm>
          <a:prstGeom prst="rect">
            <a:avLst/>
          </a:prstGeom>
          <a:noFill/>
          <a:ln w="0">
            <a:noFill/>
          </a:ln>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fld id="{B6C3B531-C538-4E2A-B281-805F97D8B270}" type="slidenum">
              <a:rPr lang="fr-FR" sz="726" b="1" cap="all" spc="-1">
                <a:solidFill>
                  <a:srgbClr val="FFC300"/>
                </a:solidFill>
                <a:latin typeface="Arial"/>
                <a:ea typeface="DejaVu Sans"/>
              </a:rPr>
              <a:pPr algn="r">
                <a:lnSpc>
                  <a:spcPct val="100000"/>
                </a:lnSpc>
              </a:pPr>
              <a:t>28</a:t>
            </a:fld>
            <a:endParaRPr lang="fr-FR" sz="726" spc="-1" dirty="0">
              <a:latin typeface="Times New Roman"/>
            </a:endParaRPr>
          </a:p>
        </p:txBody>
      </p:sp>
    </p:spTree>
    <p:extLst>
      <p:ext uri="{BB962C8B-B14F-4D97-AF65-F5344CB8AC3E}">
        <p14:creationId xmlns:p14="http://schemas.microsoft.com/office/powerpoint/2010/main" val="4138201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5182" y="499060"/>
            <a:ext cx="7886700" cy="764177"/>
          </a:xfrm>
        </p:spPr>
        <p:txBody>
          <a:bodyPr>
            <a:normAutofit fontScale="90000"/>
          </a:bodyPr>
          <a:lstStyle/>
          <a:p>
            <a:r>
              <a:rPr lang="fr-FR" dirty="0" smtClean="0"/>
              <a:t>Evolution des discriminations origine et religion </a:t>
            </a:r>
            <a:endParaRPr lang="fr-FR" dirty="0"/>
          </a:p>
        </p:txBody>
      </p:sp>
      <p:graphicFrame>
        <p:nvGraphicFramePr>
          <p:cNvPr id="4" name="Espace réservé du contenu 3"/>
          <p:cNvGraphicFramePr>
            <a:graphicFrameLocks noGrp="1"/>
          </p:cNvGraphicFramePr>
          <p:nvPr>
            <p:ph idx="1"/>
            <p:extLst/>
          </p:nvPr>
        </p:nvGraphicFramePr>
        <p:xfrm>
          <a:off x="107505" y="2163536"/>
          <a:ext cx="4555936" cy="39297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p:cNvGraphicFramePr>
            <a:graphicFrameLocks/>
          </p:cNvGraphicFramePr>
          <p:nvPr>
            <p:extLst/>
          </p:nvPr>
        </p:nvGraphicFramePr>
        <p:xfrm>
          <a:off x="4663441" y="2162197"/>
          <a:ext cx="4157032" cy="3469719"/>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1319348" y="1724590"/>
            <a:ext cx="2580386" cy="400110"/>
          </a:xfrm>
          <a:prstGeom prst="rect">
            <a:avLst/>
          </a:prstGeom>
          <a:noFill/>
        </p:spPr>
        <p:txBody>
          <a:bodyPr wrap="none" rtlCol="0">
            <a:spAutoFit/>
          </a:bodyPr>
          <a:lstStyle/>
          <a:p>
            <a:pPr defTabSz="685800" fontAlgn="auto">
              <a:spcBef>
                <a:spcPts val="0"/>
              </a:spcBef>
              <a:spcAft>
                <a:spcPts val="0"/>
              </a:spcAft>
            </a:pPr>
            <a:r>
              <a:rPr lang="fr-FR" sz="2000" dirty="0">
                <a:solidFill>
                  <a:prstClr val="black"/>
                </a:solidFill>
                <a:latin typeface="Calibri" panose="020F0502020204030204"/>
                <a:cs typeface="+mn-cs"/>
              </a:rPr>
              <a:t>Discriminations origine</a:t>
            </a:r>
          </a:p>
        </p:txBody>
      </p:sp>
      <p:sp>
        <p:nvSpPr>
          <p:cNvPr id="8" name="ZoneTexte 7"/>
          <p:cNvSpPr txBox="1"/>
          <p:nvPr/>
        </p:nvSpPr>
        <p:spPr>
          <a:xfrm>
            <a:off x="5551715" y="1723251"/>
            <a:ext cx="2535309" cy="400110"/>
          </a:xfrm>
          <a:prstGeom prst="rect">
            <a:avLst/>
          </a:prstGeom>
          <a:noFill/>
        </p:spPr>
        <p:txBody>
          <a:bodyPr wrap="none" rtlCol="0">
            <a:spAutoFit/>
          </a:bodyPr>
          <a:lstStyle/>
          <a:p>
            <a:pPr defTabSz="685800" fontAlgn="auto">
              <a:spcBef>
                <a:spcPts val="0"/>
              </a:spcBef>
              <a:spcAft>
                <a:spcPts val="0"/>
              </a:spcAft>
            </a:pPr>
            <a:r>
              <a:rPr lang="fr-FR" sz="2000" dirty="0">
                <a:solidFill>
                  <a:prstClr val="black"/>
                </a:solidFill>
                <a:latin typeface="Calibri" panose="020F0502020204030204"/>
                <a:cs typeface="+mn-cs"/>
              </a:rPr>
              <a:t>Discrimination religion</a:t>
            </a:r>
          </a:p>
        </p:txBody>
      </p:sp>
    </p:spTree>
    <p:extLst>
      <p:ext uri="{BB962C8B-B14F-4D97-AF65-F5344CB8AC3E}">
        <p14:creationId xmlns:p14="http://schemas.microsoft.com/office/powerpoint/2010/main" val="1374321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hape 176"/>
          <p:cNvSpPr>
            <a:spLocks noChangeArrowheads="1"/>
          </p:cNvSpPr>
          <p:nvPr/>
        </p:nvSpPr>
        <p:spPr bwMode="auto">
          <a:xfrm>
            <a:off x="932655" y="3876676"/>
            <a:ext cx="377031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400000"/>
                <a:headEnd/>
                <a:tailEnd/>
              </a14:hiddenLine>
            </a:ext>
          </a:extLst>
        </p:spPr>
        <p:txBody>
          <a:bodyPr lIns="14288" tIns="14288" rIns="14288" bIns="1428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1600" dirty="0">
                <a:solidFill>
                  <a:srgbClr val="C1C0BE"/>
                </a:solidFill>
                <a:cs typeface="Arial" panose="020B0604020202020204" pitchFamily="34" charset="0"/>
              </a:rPr>
              <a:t>Objectiver le subjectif : enregistrer et mesurer les discriminations</a:t>
            </a:r>
          </a:p>
        </p:txBody>
      </p:sp>
      <p:sp>
        <p:nvSpPr>
          <p:cNvPr id="14340" name="Shape 177"/>
          <p:cNvSpPr>
            <a:spLocks noChangeArrowheads="1"/>
          </p:cNvSpPr>
          <p:nvPr/>
        </p:nvSpPr>
        <p:spPr bwMode="auto">
          <a:xfrm>
            <a:off x="2735877" y="5866606"/>
            <a:ext cx="30876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400000"/>
                <a:headEnd/>
                <a:tailEnd/>
              </a14:hiddenLine>
            </a:ext>
          </a:extLst>
        </p:spPr>
        <p:txBody>
          <a:bodyPr lIns="14288" tIns="14288" rIns="14288" bIns="1428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1600" dirty="0">
                <a:solidFill>
                  <a:srgbClr val="C1C0BE"/>
                </a:solidFill>
                <a:cs typeface="Arial" panose="020B0604020202020204" pitchFamily="34" charset="0"/>
              </a:rPr>
              <a:t>Catégorisations </a:t>
            </a:r>
            <a:r>
              <a:rPr lang="fr-FR" altLang="fr-FR" sz="1600" dirty="0" err="1">
                <a:solidFill>
                  <a:srgbClr val="C1C0BE"/>
                </a:solidFill>
                <a:cs typeface="Arial" panose="020B0604020202020204" pitchFamily="34" charset="0"/>
              </a:rPr>
              <a:t>ethnoraciales</a:t>
            </a:r>
            <a:endParaRPr lang="fr-FR" altLang="fr-FR" sz="1600" dirty="0">
              <a:solidFill>
                <a:srgbClr val="C1C0BE"/>
              </a:solidFill>
              <a:cs typeface="Arial" panose="020B0604020202020204" pitchFamily="34" charset="0"/>
            </a:endParaRPr>
          </a:p>
        </p:txBody>
      </p:sp>
      <p:sp>
        <p:nvSpPr>
          <p:cNvPr id="14341" name="Shape 178"/>
          <p:cNvSpPr>
            <a:spLocks noChangeArrowheads="1"/>
          </p:cNvSpPr>
          <p:nvPr/>
        </p:nvSpPr>
        <p:spPr bwMode="auto">
          <a:xfrm>
            <a:off x="4860032" y="2377282"/>
            <a:ext cx="36449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400000"/>
                <a:headEnd/>
                <a:tailEnd/>
              </a14:hiddenLine>
            </a:ext>
          </a:extLst>
        </p:spPr>
        <p:txBody>
          <a:bodyPr lIns="14288" tIns="14288" rIns="14288" bIns="1428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fr-FR" sz="1600" dirty="0">
                <a:solidFill>
                  <a:schemeClr val="bg1"/>
                </a:solidFill>
              </a:rPr>
              <a:t>Discrimination : De quoi </a:t>
            </a:r>
            <a:r>
              <a:rPr lang="en-US" altLang="fr-FR" sz="1600" dirty="0" err="1">
                <a:solidFill>
                  <a:schemeClr val="bg1"/>
                </a:solidFill>
              </a:rPr>
              <a:t>parle</a:t>
            </a:r>
            <a:r>
              <a:rPr lang="en-US" altLang="fr-FR" sz="1600" dirty="0">
                <a:solidFill>
                  <a:schemeClr val="bg1"/>
                </a:solidFill>
              </a:rPr>
              <a:t>-t-on ?</a:t>
            </a:r>
          </a:p>
        </p:txBody>
      </p:sp>
      <p:sp>
        <p:nvSpPr>
          <p:cNvPr id="14342" name="Shape 179"/>
          <p:cNvSpPr>
            <a:spLocks noChangeArrowheads="1"/>
          </p:cNvSpPr>
          <p:nvPr/>
        </p:nvSpPr>
        <p:spPr bwMode="auto">
          <a:xfrm>
            <a:off x="5214496" y="4003675"/>
            <a:ext cx="30892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400000"/>
                <a:headEnd/>
                <a:tailEnd/>
              </a14:hiddenLine>
            </a:ext>
          </a:extLst>
        </p:spPr>
        <p:txBody>
          <a:bodyPr lIns="14288" tIns="14288" rIns="14288" bIns="1428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1600" dirty="0">
                <a:solidFill>
                  <a:srgbClr val="C1C0BE"/>
                </a:solidFill>
                <a:cs typeface="Arial" panose="020B0604020202020204" pitchFamily="34" charset="0"/>
              </a:rPr>
              <a:t>Politiques </a:t>
            </a:r>
            <a:r>
              <a:rPr lang="fr-FR" altLang="fr-FR" sz="1600" dirty="0" err="1">
                <a:solidFill>
                  <a:srgbClr val="C1C0BE"/>
                </a:solidFill>
                <a:cs typeface="Arial" panose="020B0604020202020204" pitchFamily="34" charset="0"/>
              </a:rPr>
              <a:t>antidiscriminations</a:t>
            </a:r>
            <a:r>
              <a:rPr lang="fr-FR" altLang="fr-FR" sz="1600" dirty="0">
                <a:solidFill>
                  <a:srgbClr val="C1C0BE"/>
                </a:solidFill>
                <a:cs typeface="Arial" panose="020B0604020202020204" pitchFamily="34" charset="0"/>
              </a:rPr>
              <a:t> et statistiques</a:t>
            </a:r>
          </a:p>
        </p:txBody>
      </p:sp>
      <p:grpSp>
        <p:nvGrpSpPr>
          <p:cNvPr id="14343" name="Group 182"/>
          <p:cNvGrpSpPr>
            <a:grpSpLocks/>
          </p:cNvGrpSpPr>
          <p:nvPr/>
        </p:nvGrpSpPr>
        <p:grpSpPr bwMode="auto">
          <a:xfrm>
            <a:off x="1054894" y="2926954"/>
            <a:ext cx="436562" cy="436562"/>
            <a:chOff x="0" y="0"/>
            <a:chExt cx="1163430" cy="1163430"/>
          </a:xfrm>
        </p:grpSpPr>
        <p:sp>
          <p:nvSpPr>
            <p:cNvPr id="180" name="Shape 180"/>
            <p:cNvSpPr/>
            <p:nvPr/>
          </p:nvSpPr>
          <p:spPr>
            <a:xfrm>
              <a:off x="0" y="0"/>
              <a:ext cx="1163430" cy="1163430"/>
            </a:xfrm>
            <a:prstGeom prst="rect">
              <a:avLst/>
            </a:prstGeom>
            <a:noFill/>
            <a:ln w="88900" cap="flat">
              <a:solidFill>
                <a:srgbClr val="CBC203"/>
              </a:solidFill>
              <a:prstDash val="solid"/>
              <a:miter lim="400000"/>
            </a:ln>
            <a:effectLst/>
          </p:spPr>
          <p:txBody>
            <a:bodyPr lIns="14288" tIns="14288" rIns="14288" bIns="14288" anchor="ctr"/>
            <a:lstStyle/>
            <a:p>
              <a:pPr algn="ctr">
                <a:defRPr sz="3000">
                  <a:solidFill>
                    <a:srgbClr val="FFFFFF"/>
                  </a:solidFill>
                  <a:latin typeface="Helvetica Light"/>
                  <a:ea typeface="Helvetica Light"/>
                  <a:cs typeface="Helvetica Light"/>
                  <a:sym typeface="Helvetica Light"/>
                </a:defRPr>
              </a:pPr>
              <a:endParaRPr sz="1125">
                <a:solidFill>
                  <a:srgbClr val="FFFFFF"/>
                </a:solidFill>
                <a:latin typeface="Barlow" panose="00000500000000000000" pitchFamily="2" charset="0"/>
                <a:ea typeface="Helvetica Light"/>
                <a:cs typeface="Helvetica Light"/>
                <a:sym typeface="Helvetica Light"/>
              </a:endParaRPr>
            </a:p>
          </p:txBody>
        </p:sp>
        <p:sp>
          <p:nvSpPr>
            <p:cNvPr id="181" name="Shape 181"/>
            <p:cNvSpPr/>
            <p:nvPr/>
          </p:nvSpPr>
          <p:spPr>
            <a:xfrm>
              <a:off x="207301" y="194610"/>
              <a:ext cx="723444" cy="723441"/>
            </a:xfrm>
            <a:prstGeom prst="rect">
              <a:avLst/>
            </a:prstGeom>
            <a:noFill/>
            <a:ln w="3175" cap="flat">
              <a:noFill/>
              <a:miter lim="400000"/>
            </a:ln>
            <a:effectLst/>
            <a:extLst>
              <a:ext uri="{C572A759-6A51-4108-AA02-DFA0A04FC94B}"/>
            </a:extLst>
          </p:spPr>
          <p:txBody>
            <a:bodyPr wrap="none" lIns="14288" tIns="14288" rIns="14288" bIns="14288" anchor="ctr">
              <a:spAutoFit/>
            </a:bodyPr>
            <a:lstStyle>
              <a:lvl1pPr algn="ctr">
                <a:defRPr sz="4200">
                  <a:solidFill>
                    <a:srgbClr val="F6F5F3"/>
                  </a:solidFill>
                  <a:latin typeface="Bebas"/>
                  <a:ea typeface="Bebas"/>
                  <a:cs typeface="Bebas"/>
                  <a:sym typeface="Bebas"/>
                </a:defRPr>
              </a:lvl1pPr>
            </a:lstStyle>
            <a:p>
              <a:pPr>
                <a:defRPr/>
              </a:pPr>
              <a:r>
                <a:rPr sz="1575" dirty="0">
                  <a:latin typeface="Barlow" panose="00000500000000000000" pitchFamily="2" charset="0"/>
                </a:rPr>
                <a:t>0</a:t>
              </a:r>
              <a:r>
                <a:rPr lang="fr-FR" sz="1575" dirty="0">
                  <a:latin typeface="Barlow" panose="00000500000000000000" pitchFamily="2" charset="0"/>
                </a:rPr>
                <a:t>3</a:t>
              </a:r>
              <a:endParaRPr sz="1575" dirty="0">
                <a:latin typeface="Barlow" panose="00000500000000000000" pitchFamily="2" charset="0"/>
              </a:endParaRPr>
            </a:p>
          </p:txBody>
        </p:sp>
      </p:grpSp>
      <p:grpSp>
        <p:nvGrpSpPr>
          <p:cNvPr id="14344" name="Group 185"/>
          <p:cNvGrpSpPr>
            <a:grpSpLocks/>
          </p:cNvGrpSpPr>
          <p:nvPr/>
        </p:nvGrpSpPr>
        <p:grpSpPr bwMode="auto">
          <a:xfrm>
            <a:off x="5474315" y="3135710"/>
            <a:ext cx="436563" cy="436562"/>
            <a:chOff x="0" y="0"/>
            <a:chExt cx="1163430" cy="1163430"/>
          </a:xfrm>
        </p:grpSpPr>
        <p:sp>
          <p:nvSpPr>
            <p:cNvPr id="183" name="Shape 183"/>
            <p:cNvSpPr/>
            <p:nvPr/>
          </p:nvSpPr>
          <p:spPr>
            <a:xfrm>
              <a:off x="0" y="0"/>
              <a:ext cx="1163430" cy="1163430"/>
            </a:xfrm>
            <a:prstGeom prst="rect">
              <a:avLst/>
            </a:prstGeom>
            <a:noFill/>
            <a:ln w="88900" cap="flat">
              <a:solidFill>
                <a:srgbClr val="CBC203"/>
              </a:solidFill>
              <a:prstDash val="solid"/>
              <a:miter lim="400000"/>
            </a:ln>
            <a:effectLst/>
          </p:spPr>
          <p:txBody>
            <a:bodyPr lIns="14288" tIns="14288" rIns="14288" bIns="14288" anchor="ctr"/>
            <a:lstStyle/>
            <a:p>
              <a:pPr algn="ctr">
                <a:defRPr sz="3000">
                  <a:solidFill>
                    <a:srgbClr val="FFFFFF"/>
                  </a:solidFill>
                  <a:latin typeface="Helvetica Light"/>
                  <a:ea typeface="Helvetica Light"/>
                  <a:cs typeface="Helvetica Light"/>
                  <a:sym typeface="Helvetica Light"/>
                </a:defRPr>
              </a:pPr>
              <a:endParaRPr sz="1125">
                <a:solidFill>
                  <a:srgbClr val="FFFFFF"/>
                </a:solidFill>
                <a:latin typeface="Barlow" panose="00000500000000000000" pitchFamily="2" charset="0"/>
                <a:ea typeface="Helvetica Light"/>
                <a:cs typeface="Helvetica Light"/>
                <a:sym typeface="Helvetica Light"/>
              </a:endParaRPr>
            </a:p>
          </p:txBody>
        </p:sp>
        <p:sp>
          <p:nvSpPr>
            <p:cNvPr id="184" name="Shape 184"/>
            <p:cNvSpPr/>
            <p:nvPr/>
          </p:nvSpPr>
          <p:spPr>
            <a:xfrm>
              <a:off x="207303" y="194610"/>
              <a:ext cx="723440" cy="723441"/>
            </a:xfrm>
            <a:prstGeom prst="rect">
              <a:avLst/>
            </a:prstGeom>
            <a:noFill/>
            <a:ln w="3175" cap="flat">
              <a:noFill/>
              <a:miter lim="400000"/>
            </a:ln>
            <a:effectLst/>
            <a:extLst>
              <a:ext uri="{C572A759-6A51-4108-AA02-DFA0A04FC94B}"/>
            </a:extLst>
          </p:spPr>
          <p:txBody>
            <a:bodyPr wrap="none" lIns="14288" tIns="14288" rIns="14288" bIns="14288" anchor="ctr">
              <a:spAutoFit/>
            </a:bodyPr>
            <a:lstStyle>
              <a:lvl1pPr algn="ctr">
                <a:defRPr sz="4200">
                  <a:solidFill>
                    <a:srgbClr val="F6F5F3"/>
                  </a:solidFill>
                  <a:latin typeface="Bebas"/>
                  <a:ea typeface="Bebas"/>
                  <a:cs typeface="Bebas"/>
                  <a:sym typeface="Bebas"/>
                </a:defRPr>
              </a:lvl1pPr>
            </a:lstStyle>
            <a:p>
              <a:pPr>
                <a:defRPr/>
              </a:pPr>
              <a:r>
                <a:rPr sz="1575" dirty="0">
                  <a:latin typeface="Barlow" panose="00000500000000000000" pitchFamily="2" charset="0"/>
                </a:rPr>
                <a:t>04</a:t>
              </a:r>
            </a:p>
          </p:txBody>
        </p:sp>
      </p:grpSp>
      <p:grpSp>
        <p:nvGrpSpPr>
          <p:cNvPr id="14345" name="Group 188"/>
          <p:cNvGrpSpPr>
            <a:grpSpLocks/>
          </p:cNvGrpSpPr>
          <p:nvPr/>
        </p:nvGrpSpPr>
        <p:grpSpPr bwMode="auto">
          <a:xfrm>
            <a:off x="985737" y="1564482"/>
            <a:ext cx="436562" cy="436562"/>
            <a:chOff x="0" y="0"/>
            <a:chExt cx="1163430" cy="1163430"/>
          </a:xfrm>
        </p:grpSpPr>
        <p:sp>
          <p:nvSpPr>
            <p:cNvPr id="186" name="Shape 186"/>
            <p:cNvSpPr/>
            <p:nvPr/>
          </p:nvSpPr>
          <p:spPr>
            <a:xfrm>
              <a:off x="0" y="0"/>
              <a:ext cx="1163430" cy="1163430"/>
            </a:xfrm>
            <a:prstGeom prst="rect">
              <a:avLst/>
            </a:prstGeom>
            <a:noFill/>
            <a:ln w="88900" cap="flat">
              <a:solidFill>
                <a:srgbClr val="CBC203"/>
              </a:solidFill>
              <a:prstDash val="solid"/>
              <a:miter lim="400000"/>
            </a:ln>
            <a:effectLst/>
          </p:spPr>
          <p:txBody>
            <a:bodyPr lIns="14288" tIns="14288" rIns="14288" bIns="14288" anchor="ctr"/>
            <a:lstStyle/>
            <a:p>
              <a:pPr algn="ctr">
                <a:defRPr sz="3000">
                  <a:solidFill>
                    <a:srgbClr val="FFFFFF"/>
                  </a:solidFill>
                  <a:latin typeface="Helvetica Light"/>
                  <a:ea typeface="Helvetica Light"/>
                  <a:cs typeface="Helvetica Light"/>
                  <a:sym typeface="Helvetica Light"/>
                </a:defRPr>
              </a:pPr>
              <a:endParaRPr sz="1125">
                <a:solidFill>
                  <a:srgbClr val="FFFFFF"/>
                </a:solidFill>
                <a:latin typeface="Barlow" panose="00000500000000000000" pitchFamily="2" charset="0"/>
                <a:ea typeface="Helvetica Light"/>
                <a:cs typeface="Helvetica Light"/>
                <a:sym typeface="Helvetica Light"/>
              </a:endParaRPr>
            </a:p>
          </p:txBody>
        </p:sp>
        <p:sp>
          <p:nvSpPr>
            <p:cNvPr id="187" name="Shape 187"/>
            <p:cNvSpPr/>
            <p:nvPr/>
          </p:nvSpPr>
          <p:spPr>
            <a:xfrm>
              <a:off x="207301" y="194610"/>
              <a:ext cx="723444" cy="723441"/>
            </a:xfrm>
            <a:prstGeom prst="rect">
              <a:avLst/>
            </a:prstGeom>
            <a:noFill/>
            <a:ln w="3175" cap="flat">
              <a:noFill/>
              <a:miter lim="400000"/>
            </a:ln>
            <a:effectLst/>
            <a:extLst>
              <a:ext uri="{C572A759-6A51-4108-AA02-DFA0A04FC94B}"/>
            </a:extLst>
          </p:spPr>
          <p:txBody>
            <a:bodyPr wrap="none" lIns="14288" tIns="14288" rIns="14288" bIns="14288" anchor="ctr">
              <a:spAutoFit/>
            </a:bodyPr>
            <a:lstStyle>
              <a:lvl1pPr algn="ctr">
                <a:defRPr sz="4200">
                  <a:solidFill>
                    <a:srgbClr val="F6F5F3"/>
                  </a:solidFill>
                  <a:latin typeface="Bebas"/>
                  <a:ea typeface="Bebas"/>
                  <a:cs typeface="Bebas"/>
                  <a:sym typeface="Bebas"/>
                </a:defRPr>
              </a:lvl1pPr>
            </a:lstStyle>
            <a:p>
              <a:pPr>
                <a:defRPr/>
              </a:pPr>
              <a:r>
                <a:rPr sz="1575" dirty="0">
                  <a:latin typeface="Barlow" panose="00000500000000000000" pitchFamily="2" charset="0"/>
                </a:rPr>
                <a:t>01</a:t>
              </a:r>
            </a:p>
          </p:txBody>
        </p:sp>
      </p:grpSp>
      <p:grpSp>
        <p:nvGrpSpPr>
          <p:cNvPr id="14346" name="Group 191"/>
          <p:cNvGrpSpPr>
            <a:grpSpLocks/>
          </p:cNvGrpSpPr>
          <p:nvPr/>
        </p:nvGrpSpPr>
        <p:grpSpPr bwMode="auto">
          <a:xfrm>
            <a:off x="5072857" y="1491456"/>
            <a:ext cx="436562" cy="436563"/>
            <a:chOff x="0" y="0"/>
            <a:chExt cx="1163430" cy="1163430"/>
          </a:xfrm>
        </p:grpSpPr>
        <p:sp>
          <p:nvSpPr>
            <p:cNvPr id="189" name="Shape 189"/>
            <p:cNvSpPr/>
            <p:nvPr/>
          </p:nvSpPr>
          <p:spPr>
            <a:xfrm>
              <a:off x="0" y="0"/>
              <a:ext cx="1163430" cy="1163430"/>
            </a:xfrm>
            <a:prstGeom prst="rect">
              <a:avLst/>
            </a:prstGeom>
            <a:noFill/>
            <a:ln w="88900" cap="flat">
              <a:solidFill>
                <a:srgbClr val="CBC203"/>
              </a:solidFill>
              <a:prstDash val="solid"/>
              <a:miter lim="400000"/>
            </a:ln>
            <a:effectLst/>
          </p:spPr>
          <p:txBody>
            <a:bodyPr lIns="14288" tIns="14288" rIns="14288" bIns="14288" anchor="ctr"/>
            <a:lstStyle/>
            <a:p>
              <a:pPr algn="ctr">
                <a:defRPr sz="3000">
                  <a:solidFill>
                    <a:srgbClr val="FFFFFF"/>
                  </a:solidFill>
                  <a:latin typeface="Helvetica Light"/>
                  <a:ea typeface="Helvetica Light"/>
                  <a:cs typeface="Helvetica Light"/>
                  <a:sym typeface="Helvetica Light"/>
                </a:defRPr>
              </a:pPr>
              <a:endParaRPr sz="1125">
                <a:solidFill>
                  <a:srgbClr val="FFFFFF"/>
                </a:solidFill>
                <a:latin typeface="Barlow" panose="00000500000000000000" pitchFamily="2" charset="0"/>
                <a:ea typeface="Helvetica Light"/>
                <a:cs typeface="Helvetica Light"/>
                <a:sym typeface="Helvetica Light"/>
              </a:endParaRPr>
            </a:p>
          </p:txBody>
        </p:sp>
        <p:sp>
          <p:nvSpPr>
            <p:cNvPr id="190" name="Shape 190"/>
            <p:cNvSpPr/>
            <p:nvPr/>
          </p:nvSpPr>
          <p:spPr>
            <a:xfrm>
              <a:off x="207301" y="194610"/>
              <a:ext cx="723444" cy="723442"/>
            </a:xfrm>
            <a:prstGeom prst="rect">
              <a:avLst/>
            </a:prstGeom>
            <a:noFill/>
            <a:ln w="3175" cap="flat">
              <a:noFill/>
              <a:miter lim="400000"/>
            </a:ln>
            <a:effectLst/>
            <a:extLst>
              <a:ext uri="{C572A759-6A51-4108-AA02-DFA0A04FC94B}"/>
            </a:extLst>
          </p:spPr>
          <p:txBody>
            <a:bodyPr wrap="none" lIns="14288" tIns="14288" rIns="14288" bIns="14288" anchor="ctr">
              <a:spAutoFit/>
            </a:bodyPr>
            <a:lstStyle>
              <a:lvl1pPr algn="ctr">
                <a:defRPr sz="4200">
                  <a:solidFill>
                    <a:srgbClr val="F6F5F3"/>
                  </a:solidFill>
                  <a:latin typeface="Bebas"/>
                  <a:ea typeface="Bebas"/>
                  <a:cs typeface="Bebas"/>
                  <a:sym typeface="Bebas"/>
                </a:defRPr>
              </a:lvl1pPr>
            </a:lstStyle>
            <a:p>
              <a:pPr>
                <a:defRPr/>
              </a:pPr>
              <a:r>
                <a:rPr sz="1575" dirty="0">
                  <a:latin typeface="Barlow" panose="00000500000000000000" pitchFamily="2" charset="0"/>
                </a:rPr>
                <a:t>0</a:t>
              </a:r>
              <a:r>
                <a:rPr lang="fr-FR" sz="1575" dirty="0">
                  <a:latin typeface="Barlow" panose="00000500000000000000" pitchFamily="2" charset="0"/>
                </a:rPr>
                <a:t>2</a:t>
              </a:r>
              <a:endParaRPr sz="1575" dirty="0">
                <a:latin typeface="Barlow" panose="00000500000000000000" pitchFamily="2" charset="0"/>
              </a:endParaRPr>
            </a:p>
          </p:txBody>
        </p:sp>
      </p:grpSp>
      <p:sp>
        <p:nvSpPr>
          <p:cNvPr id="19" name="Shape 162"/>
          <p:cNvSpPr/>
          <p:nvPr/>
        </p:nvSpPr>
        <p:spPr>
          <a:xfrm>
            <a:off x="1025106" y="678657"/>
            <a:ext cx="2846387" cy="1249362"/>
          </a:xfrm>
          <a:prstGeom prst="rect">
            <a:avLst/>
          </a:prstGeom>
          <a:ln w="3175">
            <a:miter lim="400000"/>
          </a:ln>
          <a:extLst>
            <a:ext uri="{C572A759-6A51-4108-AA02-DFA0A04FC94B}"/>
          </a:extLst>
        </p:spPr>
        <p:txBody>
          <a:bodyPr lIns="14288" tIns="14288" rIns="14288" bIns="14288">
            <a:normAutofit/>
          </a:bodyPr>
          <a:lstStyle/>
          <a:p>
            <a:pPr>
              <a:lnSpc>
                <a:spcPct val="80000"/>
              </a:lnSpc>
              <a:defRPr sz="10000">
                <a:solidFill>
                  <a:srgbClr val="3A3B39"/>
                </a:solidFill>
                <a:latin typeface="Bebas"/>
                <a:ea typeface="Bebas"/>
                <a:cs typeface="Bebas"/>
                <a:sym typeface="Bebas"/>
              </a:defRPr>
            </a:pPr>
            <a:r>
              <a:rPr lang="fr-FR" sz="3750" dirty="0">
                <a:solidFill>
                  <a:srgbClr val="F6F5F3"/>
                </a:solidFill>
                <a:latin typeface="Barlow" panose="00000500000000000000" pitchFamily="2" charset="0"/>
                <a:ea typeface="Bebas"/>
                <a:cs typeface="Bebas"/>
                <a:sym typeface="Bebas"/>
              </a:rPr>
              <a:t>Plan</a:t>
            </a:r>
            <a:endParaRPr sz="3750" dirty="0">
              <a:solidFill>
                <a:srgbClr val="C7A57F"/>
              </a:solidFill>
              <a:latin typeface="Barlow" panose="00000500000000000000" pitchFamily="2" charset="0"/>
              <a:ea typeface="Bebas"/>
              <a:cs typeface="Bebas"/>
              <a:sym typeface="Bebas"/>
            </a:endParaRPr>
          </a:p>
        </p:txBody>
      </p:sp>
      <p:grpSp>
        <p:nvGrpSpPr>
          <p:cNvPr id="21" name="Group 185"/>
          <p:cNvGrpSpPr>
            <a:grpSpLocks/>
          </p:cNvGrpSpPr>
          <p:nvPr/>
        </p:nvGrpSpPr>
        <p:grpSpPr bwMode="auto">
          <a:xfrm>
            <a:off x="3653211" y="5181256"/>
            <a:ext cx="436563" cy="436562"/>
            <a:chOff x="0" y="0"/>
            <a:chExt cx="1163430" cy="1163430"/>
          </a:xfrm>
        </p:grpSpPr>
        <p:sp>
          <p:nvSpPr>
            <p:cNvPr id="22" name="Shape 183"/>
            <p:cNvSpPr/>
            <p:nvPr/>
          </p:nvSpPr>
          <p:spPr>
            <a:xfrm>
              <a:off x="0" y="0"/>
              <a:ext cx="1163430" cy="1163430"/>
            </a:xfrm>
            <a:prstGeom prst="rect">
              <a:avLst/>
            </a:prstGeom>
            <a:noFill/>
            <a:ln w="88900" cap="flat">
              <a:solidFill>
                <a:srgbClr val="CBC203"/>
              </a:solidFill>
              <a:prstDash val="solid"/>
              <a:miter lim="400000"/>
            </a:ln>
            <a:effectLst/>
          </p:spPr>
          <p:txBody>
            <a:bodyPr lIns="14288" tIns="14288" rIns="14288" bIns="14288" anchor="ctr"/>
            <a:lstStyle/>
            <a:p>
              <a:pPr algn="ctr">
                <a:defRPr sz="3000">
                  <a:solidFill>
                    <a:srgbClr val="FFFFFF"/>
                  </a:solidFill>
                  <a:latin typeface="Helvetica Light"/>
                  <a:ea typeface="Helvetica Light"/>
                  <a:cs typeface="Helvetica Light"/>
                  <a:sym typeface="Helvetica Light"/>
                </a:defRPr>
              </a:pPr>
              <a:endParaRPr sz="1125">
                <a:solidFill>
                  <a:srgbClr val="FFFFFF"/>
                </a:solidFill>
                <a:latin typeface="Barlow" panose="00000500000000000000" pitchFamily="2" charset="0"/>
                <a:ea typeface="Helvetica Light"/>
                <a:cs typeface="Helvetica Light"/>
                <a:sym typeface="Helvetica Light"/>
              </a:endParaRPr>
            </a:p>
          </p:txBody>
        </p:sp>
        <p:sp>
          <p:nvSpPr>
            <p:cNvPr id="23" name="Shape 184"/>
            <p:cNvSpPr/>
            <p:nvPr/>
          </p:nvSpPr>
          <p:spPr>
            <a:xfrm>
              <a:off x="205904" y="194919"/>
              <a:ext cx="726238" cy="722820"/>
            </a:xfrm>
            <a:prstGeom prst="rect">
              <a:avLst/>
            </a:prstGeom>
            <a:noFill/>
            <a:ln w="3175" cap="flat">
              <a:noFill/>
              <a:miter lim="400000"/>
            </a:ln>
            <a:effectLst/>
            <a:extLst>
              <a:ext uri="{C572A759-6A51-4108-AA02-DFA0A04FC94B}"/>
            </a:extLst>
          </p:spPr>
          <p:txBody>
            <a:bodyPr wrap="none" lIns="14288" tIns="14288" rIns="14288" bIns="14288" anchor="ctr">
              <a:spAutoFit/>
            </a:bodyPr>
            <a:lstStyle>
              <a:lvl1pPr algn="ctr">
                <a:defRPr sz="4200">
                  <a:solidFill>
                    <a:srgbClr val="F6F5F3"/>
                  </a:solidFill>
                  <a:latin typeface="Bebas"/>
                  <a:ea typeface="Bebas"/>
                  <a:cs typeface="Bebas"/>
                  <a:sym typeface="Bebas"/>
                </a:defRPr>
              </a:lvl1pPr>
            </a:lstStyle>
            <a:p>
              <a:pPr>
                <a:defRPr/>
              </a:pPr>
              <a:r>
                <a:rPr sz="1575" dirty="0" smtClean="0">
                  <a:latin typeface="Barlow" panose="00000500000000000000" pitchFamily="2" charset="0"/>
                </a:rPr>
                <a:t>0</a:t>
              </a:r>
              <a:r>
                <a:rPr lang="fr-FR" sz="1575" dirty="0" smtClean="0">
                  <a:latin typeface="Barlow" panose="00000500000000000000" pitchFamily="2" charset="0"/>
                </a:rPr>
                <a:t>5</a:t>
              </a:r>
              <a:endParaRPr sz="1575" dirty="0">
                <a:latin typeface="Barlow" panose="00000500000000000000" pitchFamily="2" charset="0"/>
              </a:endParaRPr>
            </a:p>
          </p:txBody>
        </p:sp>
      </p:grpSp>
      <p:sp>
        <p:nvSpPr>
          <p:cNvPr id="3" name="ZoneTexte 2"/>
          <p:cNvSpPr txBox="1"/>
          <p:nvPr/>
        </p:nvSpPr>
        <p:spPr>
          <a:xfrm>
            <a:off x="611560" y="2256513"/>
            <a:ext cx="3443571" cy="338554"/>
          </a:xfrm>
          <a:prstGeom prst="rect">
            <a:avLst/>
          </a:prstGeom>
          <a:noFill/>
        </p:spPr>
        <p:txBody>
          <a:bodyPr wrap="none" rtlCol="0">
            <a:spAutoFit/>
          </a:bodyPr>
          <a:lstStyle/>
          <a:p>
            <a:r>
              <a:rPr lang="fr-FR" sz="1600" dirty="0" err="1" smtClean="0">
                <a:solidFill>
                  <a:schemeClr val="bg1"/>
                </a:solidFill>
              </a:rPr>
              <a:t>Racialisation</a:t>
            </a:r>
            <a:r>
              <a:rPr lang="fr-FR" sz="1600" dirty="0" smtClean="0">
                <a:solidFill>
                  <a:schemeClr val="bg1"/>
                </a:solidFill>
              </a:rPr>
              <a:t> et racisme systémique</a:t>
            </a:r>
            <a:endParaRPr lang="fr-FR" sz="1600" dirty="0">
              <a:solidFill>
                <a:schemeClr val="bg1"/>
              </a:solidFill>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PlaceHolder 1"/>
          <p:cNvSpPr>
            <a:spLocks noGrp="1"/>
          </p:cNvSpPr>
          <p:nvPr>
            <p:ph type="title"/>
          </p:nvPr>
        </p:nvSpPr>
        <p:spPr>
          <a:xfrm>
            <a:off x="1469154" y="857160"/>
            <a:ext cx="7510677" cy="587792"/>
          </a:xfrm>
          <a:prstGeom prst="rect">
            <a:avLst/>
          </a:prstGeom>
          <a:noFill/>
          <a:ln w="0">
            <a:noFill/>
          </a:ln>
        </p:spPr>
        <p:txBody>
          <a:bodyPr vert="horz" wrap="square" lIns="0" tIns="0" rIns="0" bIns="0" numCol="1" anchor="ctr" anchorCtr="1" compatLnSpc="1">
            <a:prstTxWarp prst="textNoShape">
              <a:avLst/>
            </a:prstTxWarp>
            <a:noAutofit/>
          </a:bodyPr>
          <a:lstStyle/>
          <a:p>
            <a:pPr algn="ctr">
              <a:lnSpc>
                <a:spcPct val="100000"/>
              </a:lnSpc>
              <a:buNone/>
            </a:pPr>
            <a:r>
              <a:rPr lang="fr-FR" sz="2177" b="1" spc="-1" dirty="0">
                <a:solidFill>
                  <a:srgbClr val="666666"/>
                </a:solidFill>
                <a:latin typeface="Arial Narrow"/>
                <a:ea typeface="SimSun"/>
              </a:rPr>
              <a:t>Les motifs de discrimination ont évolué en 10 ans</a:t>
            </a:r>
            <a:endParaRPr lang="fr-FR" sz="2177" b="1" cap="all" spc="-1" dirty="0">
              <a:solidFill>
                <a:srgbClr val="646363"/>
              </a:solidFill>
              <a:latin typeface="Liberation Sans Narrow"/>
            </a:endParaRPr>
          </a:p>
        </p:txBody>
      </p:sp>
      <p:sp>
        <p:nvSpPr>
          <p:cNvPr id="775" name="PlaceHolder 2"/>
          <p:cNvSpPr>
            <a:spLocks noGrp="1"/>
          </p:cNvSpPr>
          <p:nvPr>
            <p:ph/>
          </p:nvPr>
        </p:nvSpPr>
        <p:spPr>
          <a:xfrm>
            <a:off x="98946" y="1771504"/>
            <a:ext cx="8848557" cy="1017533"/>
          </a:xfrm>
          <a:prstGeom prst="rect">
            <a:avLst/>
          </a:prstGeom>
          <a:noFill/>
          <a:ln w="0">
            <a:noFill/>
          </a:ln>
        </p:spPr>
        <p:txBody>
          <a:bodyPr vert="horz" wrap="square" lIns="0" tIns="0" rIns="0" bIns="0" numCol="1" anchor="t" anchorCtr="0" compatLnSpc="1">
            <a:prstTxWarp prst="textNoShape">
              <a:avLst/>
            </a:prstTxWarp>
            <a:normAutofit fontScale="85000" lnSpcReduction="10000"/>
          </a:bodyPr>
          <a:lstStyle/>
          <a:p>
            <a:pPr marL="408848" indent="-311208">
              <a:spcAft>
                <a:spcPts val="512"/>
              </a:spcAft>
              <a:buClr>
                <a:srgbClr val="000000"/>
              </a:buClr>
              <a:buFont typeface="Arial"/>
              <a:buChar char="•"/>
            </a:pPr>
            <a:r>
              <a:rPr lang="fr-FR" sz="1814" spc="-1">
                <a:solidFill>
                  <a:srgbClr val="203864"/>
                </a:solidFill>
                <a:latin typeface="Arial"/>
                <a:ea typeface="SimSun"/>
              </a:rPr>
              <a:t>Origine : premier motif, avec déplacement vers le motif religion pour les musulmans</a:t>
            </a:r>
            <a:endParaRPr lang="fr-FR" sz="1814" b="1" cap="all" spc="-1">
              <a:solidFill>
                <a:srgbClr val="0F417A"/>
              </a:solidFill>
              <a:latin typeface="Arial"/>
            </a:endParaRPr>
          </a:p>
          <a:p>
            <a:pPr marL="408848" indent="-311208">
              <a:spcAft>
                <a:spcPts val="512"/>
              </a:spcAft>
              <a:buClr>
                <a:srgbClr val="000000"/>
              </a:buClr>
              <a:buFont typeface="Arial"/>
              <a:buChar char="•"/>
            </a:pPr>
            <a:r>
              <a:rPr lang="fr-FR" sz="1814" spc="-1">
                <a:solidFill>
                  <a:srgbClr val="203864"/>
                </a:solidFill>
                <a:latin typeface="Arial"/>
                <a:ea typeface="SimSun"/>
              </a:rPr>
              <a:t>Une augmentation pour tous les motifs, particulièrement le motif sexiste.</a:t>
            </a:r>
            <a:endParaRPr lang="fr-FR" sz="1814" b="1" cap="all" spc="-1">
              <a:solidFill>
                <a:srgbClr val="0F417A"/>
              </a:solidFill>
              <a:latin typeface="Arial"/>
            </a:endParaRPr>
          </a:p>
          <a:p>
            <a:pPr marL="97967">
              <a:spcAft>
                <a:spcPts val="512"/>
              </a:spcAft>
            </a:pPr>
            <a:r>
              <a:rPr lang="fr-FR" sz="1814" spc="-1">
                <a:solidFill>
                  <a:srgbClr val="000000"/>
                </a:solidFill>
                <a:latin typeface="Arial"/>
                <a:ea typeface="SimSun"/>
              </a:rPr>
              <a:t> </a:t>
            </a:r>
            <a:endParaRPr lang="fr-FR" sz="1814" b="1" cap="all" spc="-1">
              <a:solidFill>
                <a:srgbClr val="0F417A"/>
              </a:solidFill>
              <a:latin typeface="Arial"/>
            </a:endParaRPr>
          </a:p>
          <a:p>
            <a:pPr marL="97967">
              <a:spcAft>
                <a:spcPts val="512"/>
              </a:spcAft>
            </a:pPr>
            <a:r>
              <a:rPr lang="fr-FR" sz="1814" spc="-1">
                <a:solidFill>
                  <a:srgbClr val="000000"/>
                </a:solidFill>
                <a:latin typeface="Arial"/>
                <a:ea typeface="SimSun"/>
              </a:rPr>
              <a:t> </a:t>
            </a:r>
            <a:endParaRPr lang="fr-FR" sz="1814" b="1" cap="all" spc="-1">
              <a:solidFill>
                <a:srgbClr val="0F417A"/>
              </a:solidFill>
              <a:latin typeface="Arial"/>
            </a:endParaRPr>
          </a:p>
        </p:txBody>
      </p:sp>
      <p:pic>
        <p:nvPicPr>
          <p:cNvPr id="776" name="Image 23"/>
          <p:cNvPicPr/>
          <p:nvPr/>
        </p:nvPicPr>
        <p:blipFill>
          <a:blip r:embed="rId2"/>
          <a:stretch/>
        </p:blipFill>
        <p:spPr>
          <a:xfrm>
            <a:off x="8162474" y="908102"/>
            <a:ext cx="911731" cy="533911"/>
          </a:xfrm>
          <a:prstGeom prst="rect">
            <a:avLst/>
          </a:prstGeom>
          <a:ln w="0">
            <a:noFill/>
          </a:ln>
        </p:spPr>
      </p:pic>
      <p:pic>
        <p:nvPicPr>
          <p:cNvPr id="777" name="Image 776"/>
          <p:cNvPicPr/>
          <p:nvPr/>
        </p:nvPicPr>
        <p:blipFill>
          <a:blip r:embed="rId3"/>
          <a:stretch/>
        </p:blipFill>
        <p:spPr>
          <a:xfrm>
            <a:off x="1306205" y="2751157"/>
            <a:ext cx="6465713" cy="3128360"/>
          </a:xfrm>
          <a:prstGeom prst="rect">
            <a:avLst/>
          </a:prstGeom>
          <a:ln w="0">
            <a:noFill/>
          </a:ln>
        </p:spPr>
      </p:pic>
      <p:sp>
        <p:nvSpPr>
          <p:cNvPr id="6" name="PlaceHolder 3"/>
          <p:cNvSpPr txBox="1">
            <a:spLocks/>
          </p:cNvSpPr>
          <p:nvPr/>
        </p:nvSpPr>
        <p:spPr>
          <a:xfrm>
            <a:off x="8489678" y="1477281"/>
            <a:ext cx="647878" cy="190706"/>
          </a:xfrm>
          <a:prstGeom prst="rect">
            <a:avLst/>
          </a:prstGeom>
          <a:noFill/>
          <a:ln w="0">
            <a:noFill/>
          </a:ln>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fld id="{B6C3B531-C538-4E2A-B281-805F97D8B270}" type="slidenum">
              <a:rPr lang="fr-FR" sz="726" b="1" cap="all" spc="-1">
                <a:solidFill>
                  <a:srgbClr val="FFC300"/>
                </a:solidFill>
                <a:latin typeface="Arial"/>
                <a:ea typeface="DejaVu Sans"/>
              </a:rPr>
              <a:pPr algn="r">
                <a:lnSpc>
                  <a:spcPct val="100000"/>
                </a:lnSpc>
              </a:pPr>
              <a:t>30</a:t>
            </a:fld>
            <a:endParaRPr lang="fr-FR" sz="726" spc="-1" dirty="0">
              <a:latin typeface="Times New Roman"/>
            </a:endParaRPr>
          </a:p>
        </p:txBody>
      </p:sp>
    </p:spTree>
    <p:extLst>
      <p:ext uri="{BB962C8B-B14F-4D97-AF65-F5344CB8AC3E}">
        <p14:creationId xmlns:p14="http://schemas.microsoft.com/office/powerpoint/2010/main" val="3668566201"/>
      </p:ext>
    </p:extLst>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23"/>
          <p:cNvPicPr/>
          <p:nvPr/>
        </p:nvPicPr>
        <p:blipFill>
          <a:blip r:embed="rId2"/>
          <a:stretch/>
        </p:blipFill>
        <p:spPr>
          <a:xfrm>
            <a:off x="8162474" y="908102"/>
            <a:ext cx="911731" cy="533911"/>
          </a:xfrm>
          <a:prstGeom prst="rect">
            <a:avLst/>
          </a:prstGeom>
          <a:ln w="0">
            <a:noFill/>
          </a:ln>
        </p:spPr>
      </p:pic>
      <p:sp>
        <p:nvSpPr>
          <p:cNvPr id="2" name="Titre 1"/>
          <p:cNvSpPr>
            <a:spLocks noGrp="1"/>
          </p:cNvSpPr>
          <p:nvPr>
            <p:ph type="title"/>
          </p:nvPr>
        </p:nvSpPr>
        <p:spPr>
          <a:xfrm>
            <a:off x="2905886" y="984706"/>
            <a:ext cx="6168319" cy="513280"/>
          </a:xfrm>
        </p:spPr>
        <p:txBody>
          <a:bodyPr/>
          <a:lstStyle/>
          <a:p>
            <a:pPr algn="ctr"/>
            <a:r>
              <a:rPr lang="fr-FR" sz="2177" b="1" dirty="0">
                <a:solidFill>
                  <a:schemeClr val="tx1">
                    <a:lumMod val="50000"/>
                    <a:lumOff val="50000"/>
                  </a:schemeClr>
                </a:solidFill>
              </a:rPr>
              <a:t>Des effets d’intersection (1)</a:t>
            </a:r>
          </a:p>
        </p:txBody>
      </p:sp>
      <p:graphicFrame>
        <p:nvGraphicFramePr>
          <p:cNvPr id="9" name="Espace réservé du contenu 8"/>
          <p:cNvGraphicFramePr>
            <a:graphicFrameLocks noGrp="1"/>
          </p:cNvGraphicFramePr>
          <p:nvPr>
            <p:ph/>
            <p:extLst/>
          </p:nvPr>
        </p:nvGraphicFramePr>
        <p:xfrm>
          <a:off x="162926" y="2061000"/>
          <a:ext cx="8523155" cy="3580252"/>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p:cNvSpPr txBox="1"/>
          <p:nvPr/>
        </p:nvSpPr>
        <p:spPr>
          <a:xfrm>
            <a:off x="881281" y="1634360"/>
            <a:ext cx="8456161" cy="646331"/>
          </a:xfrm>
          <a:prstGeom prst="rect">
            <a:avLst/>
          </a:prstGeom>
          <a:noFill/>
        </p:spPr>
        <p:txBody>
          <a:bodyPr wrap="none" rtlCol="0">
            <a:spAutoFit/>
          </a:bodyPr>
          <a:lstStyle/>
          <a:p>
            <a:r>
              <a:rPr lang="fr-FR" dirty="0" smtClean="0"/>
              <a:t>Les principaux motifs cités par les personnes ayant déclaré des discriminations : </a:t>
            </a:r>
          </a:p>
          <a:p>
            <a:r>
              <a:rPr lang="fr-FR" dirty="0"/>
              <a:t>d</a:t>
            </a:r>
            <a:r>
              <a:rPr lang="fr-FR" dirty="0" smtClean="0"/>
              <a:t>es priorisations différentes selon les origines</a:t>
            </a:r>
            <a:endParaRPr lang="fr-FR" dirty="0"/>
          </a:p>
        </p:txBody>
      </p:sp>
      <p:sp>
        <p:nvSpPr>
          <p:cNvPr id="6" name="PlaceHolder 3"/>
          <p:cNvSpPr txBox="1">
            <a:spLocks/>
          </p:cNvSpPr>
          <p:nvPr/>
        </p:nvSpPr>
        <p:spPr>
          <a:xfrm>
            <a:off x="8489678" y="1477281"/>
            <a:ext cx="647878" cy="190706"/>
          </a:xfrm>
          <a:prstGeom prst="rect">
            <a:avLst/>
          </a:prstGeom>
          <a:noFill/>
          <a:ln w="0">
            <a:noFill/>
          </a:ln>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fld id="{B6C3B531-C538-4E2A-B281-805F97D8B270}" type="slidenum">
              <a:rPr lang="fr-FR" sz="726" b="1" cap="all" spc="-1">
                <a:solidFill>
                  <a:srgbClr val="FFC300"/>
                </a:solidFill>
                <a:latin typeface="Arial"/>
                <a:ea typeface="DejaVu Sans"/>
              </a:rPr>
              <a:pPr algn="r">
                <a:lnSpc>
                  <a:spcPct val="100000"/>
                </a:lnSpc>
              </a:pPr>
              <a:t>31</a:t>
            </a:fld>
            <a:endParaRPr lang="fr-FR" sz="726" spc="-1" dirty="0">
              <a:latin typeface="Times New Roman"/>
            </a:endParaRPr>
          </a:p>
        </p:txBody>
      </p:sp>
    </p:spTree>
    <p:extLst>
      <p:ext uri="{BB962C8B-B14F-4D97-AF65-F5344CB8AC3E}">
        <p14:creationId xmlns:p14="http://schemas.microsoft.com/office/powerpoint/2010/main" val="23967498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51246" y="1062234"/>
            <a:ext cx="5458012" cy="446629"/>
          </a:xfrm>
        </p:spPr>
        <p:txBody>
          <a:bodyPr/>
          <a:lstStyle/>
          <a:p>
            <a:pPr algn="ctr"/>
            <a:r>
              <a:rPr lang="fr-FR" sz="2177" b="1" dirty="0">
                <a:solidFill>
                  <a:schemeClr val="tx1">
                    <a:lumMod val="50000"/>
                    <a:lumOff val="50000"/>
                  </a:schemeClr>
                </a:solidFill>
              </a:rPr>
              <a:t>Des effets d’intersection (2)</a:t>
            </a:r>
            <a:endParaRPr lang="fr-FR" sz="2177" dirty="0">
              <a:solidFill>
                <a:schemeClr val="tx1">
                  <a:lumMod val="50000"/>
                  <a:lumOff val="50000"/>
                </a:schemeClr>
              </a:solidFill>
            </a:endParaRPr>
          </a:p>
        </p:txBody>
      </p:sp>
      <p:pic>
        <p:nvPicPr>
          <p:cNvPr id="4" name="Image 23"/>
          <p:cNvPicPr/>
          <p:nvPr/>
        </p:nvPicPr>
        <p:blipFill>
          <a:blip r:embed="rId2"/>
          <a:stretch/>
        </p:blipFill>
        <p:spPr>
          <a:xfrm>
            <a:off x="8162474" y="908102"/>
            <a:ext cx="911731" cy="533911"/>
          </a:xfrm>
          <a:prstGeom prst="rect">
            <a:avLst/>
          </a:prstGeom>
          <a:ln w="0">
            <a:noFill/>
          </a:ln>
        </p:spPr>
      </p:pic>
      <p:sp>
        <p:nvSpPr>
          <p:cNvPr id="6" name="ZoneTexte 5"/>
          <p:cNvSpPr txBox="1"/>
          <p:nvPr/>
        </p:nvSpPr>
        <p:spPr>
          <a:xfrm>
            <a:off x="199955" y="1659135"/>
            <a:ext cx="8003153" cy="646331"/>
          </a:xfrm>
          <a:prstGeom prst="rect">
            <a:avLst/>
          </a:prstGeom>
          <a:noFill/>
        </p:spPr>
        <p:txBody>
          <a:bodyPr wrap="none" rtlCol="0">
            <a:spAutoFit/>
          </a:bodyPr>
          <a:lstStyle/>
          <a:p>
            <a:r>
              <a:rPr lang="fr-FR" dirty="0" smtClean="0"/>
              <a:t>Sexe, origine ou couleur ? Les différences d’appréciations entre les femmes </a:t>
            </a:r>
          </a:p>
          <a:p>
            <a:r>
              <a:rPr lang="fr-FR" dirty="0" smtClean="0"/>
              <a:t>sans ascendance migratoire et les femmes des minorités </a:t>
            </a:r>
            <a:endParaRPr lang="fr-FR" dirty="0"/>
          </a:p>
        </p:txBody>
      </p:sp>
      <p:graphicFrame>
        <p:nvGraphicFramePr>
          <p:cNvPr id="8" name="Espace réservé du contenu 7"/>
          <p:cNvGraphicFramePr>
            <a:graphicFrameLocks noGrp="1"/>
          </p:cNvGraphicFramePr>
          <p:nvPr>
            <p:ph/>
            <p:extLst/>
          </p:nvPr>
        </p:nvGraphicFramePr>
        <p:xfrm>
          <a:off x="456481" y="2061001"/>
          <a:ext cx="8229600" cy="3795017"/>
        </p:xfrm>
        <a:graphic>
          <a:graphicData uri="http://schemas.openxmlformats.org/drawingml/2006/chart">
            <c:chart xmlns:c="http://schemas.openxmlformats.org/drawingml/2006/chart" xmlns:r="http://schemas.openxmlformats.org/officeDocument/2006/relationships" r:id="rId3"/>
          </a:graphicData>
        </a:graphic>
      </p:graphicFrame>
      <p:sp>
        <p:nvSpPr>
          <p:cNvPr id="7" name="PlaceHolder 3"/>
          <p:cNvSpPr txBox="1">
            <a:spLocks/>
          </p:cNvSpPr>
          <p:nvPr/>
        </p:nvSpPr>
        <p:spPr>
          <a:xfrm>
            <a:off x="8489678" y="1477281"/>
            <a:ext cx="647878" cy="190706"/>
          </a:xfrm>
          <a:prstGeom prst="rect">
            <a:avLst/>
          </a:prstGeom>
          <a:noFill/>
          <a:ln w="0">
            <a:noFill/>
          </a:ln>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fld id="{B6C3B531-C538-4E2A-B281-805F97D8B270}" type="slidenum">
              <a:rPr lang="fr-FR" sz="726" b="1" cap="all" spc="-1">
                <a:solidFill>
                  <a:srgbClr val="FFC300"/>
                </a:solidFill>
                <a:latin typeface="Arial"/>
                <a:ea typeface="DejaVu Sans"/>
              </a:rPr>
              <a:pPr algn="r">
                <a:lnSpc>
                  <a:spcPct val="100000"/>
                </a:lnSpc>
              </a:pPr>
              <a:t>32</a:t>
            </a:fld>
            <a:endParaRPr lang="fr-FR" sz="726" spc="-1" dirty="0">
              <a:latin typeface="Times New Roman"/>
            </a:endParaRPr>
          </a:p>
        </p:txBody>
      </p:sp>
    </p:spTree>
    <p:extLst>
      <p:ext uri="{BB962C8B-B14F-4D97-AF65-F5344CB8AC3E}">
        <p14:creationId xmlns:p14="http://schemas.microsoft.com/office/powerpoint/2010/main" val="35857922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nvPr>
        </p:nvSpPr>
        <p:spPr>
          <a:xfrm>
            <a:off x="1258888" y="115888"/>
            <a:ext cx="7467600" cy="561975"/>
          </a:xfrm>
        </p:spPr>
        <p:txBody>
          <a:bodyPr/>
          <a:lstStyle/>
          <a:p>
            <a:r>
              <a:rPr lang="fr-FR" altLang="fr-FR" sz="3600" smtClean="0"/>
              <a:t>Micro-agressions au quotidien</a:t>
            </a:r>
          </a:p>
        </p:txBody>
      </p:sp>
      <p:graphicFrame>
        <p:nvGraphicFramePr>
          <p:cNvPr id="4" name="Espace réservé du contenu 3"/>
          <p:cNvGraphicFramePr>
            <a:graphicFrameLocks noGrp="1"/>
          </p:cNvGraphicFramePr>
          <p:nvPr>
            <p:ph sz="quarter" idx="1"/>
          </p:nvPr>
        </p:nvGraphicFramePr>
        <p:xfrm>
          <a:off x="755650" y="692150"/>
          <a:ext cx="3097212" cy="1655763"/>
        </p:xfrm>
        <a:graphic>
          <a:graphicData uri="http://schemas.openxmlformats.org/drawingml/2006/table">
            <a:tbl>
              <a:tblPr>
                <a:tableStyleId>{5DA37D80-6434-44D0-A028-1B22A696006F}</a:tableStyleId>
              </a:tblPr>
              <a:tblGrid>
                <a:gridCol w="1032404">
                  <a:extLst>
                    <a:ext uri="{9D8B030D-6E8A-4147-A177-3AD203B41FA5}">
                      <a16:colId xmlns:a16="http://schemas.microsoft.com/office/drawing/2014/main" val="20000"/>
                    </a:ext>
                  </a:extLst>
                </a:gridCol>
                <a:gridCol w="1032404">
                  <a:extLst>
                    <a:ext uri="{9D8B030D-6E8A-4147-A177-3AD203B41FA5}">
                      <a16:colId xmlns:a16="http://schemas.microsoft.com/office/drawing/2014/main" val="20001"/>
                    </a:ext>
                  </a:extLst>
                </a:gridCol>
                <a:gridCol w="1032404">
                  <a:extLst>
                    <a:ext uri="{9D8B030D-6E8A-4147-A177-3AD203B41FA5}">
                      <a16:colId xmlns:a16="http://schemas.microsoft.com/office/drawing/2014/main" val="20002"/>
                    </a:ext>
                  </a:extLst>
                </a:gridCol>
              </a:tblGrid>
              <a:tr h="325724">
                <a:tc>
                  <a:txBody>
                    <a:bodyPr/>
                    <a:lstStyle/>
                    <a:p>
                      <a:pPr algn="ctr" fontAlgn="b"/>
                      <a:r>
                        <a:rPr lang="fr-FR" sz="1400" u="none" strike="noStrike" dirty="0">
                          <a:effectLst/>
                        </a:rPr>
                        <a:t>Femmes</a:t>
                      </a:r>
                      <a:endParaRPr lang="fr-FR" sz="1400" b="0" i="0" u="none" strike="noStrike" dirty="0">
                        <a:solidFill>
                          <a:srgbClr val="000000"/>
                        </a:solidFill>
                        <a:effectLst/>
                        <a:latin typeface="Calibri"/>
                      </a:endParaRPr>
                    </a:p>
                  </a:txBody>
                  <a:tcPr marL="7622" marR="7622" marT="7618" marB="0" anchor="ctr"/>
                </a:tc>
                <a:tc>
                  <a:txBody>
                    <a:bodyPr/>
                    <a:lstStyle/>
                    <a:p>
                      <a:pPr algn="ctr" fontAlgn="b"/>
                      <a:r>
                        <a:rPr lang="fr-FR" sz="1400" u="none" strike="noStrike" dirty="0">
                          <a:effectLst/>
                        </a:rPr>
                        <a:t>Musulmans</a:t>
                      </a:r>
                      <a:endParaRPr lang="fr-FR" sz="1400" b="0" i="0" u="none" strike="noStrike" dirty="0">
                        <a:solidFill>
                          <a:srgbClr val="000000"/>
                        </a:solidFill>
                        <a:effectLst/>
                        <a:latin typeface="Calibri"/>
                      </a:endParaRPr>
                    </a:p>
                  </a:txBody>
                  <a:tcPr marL="7622" marR="7622" marT="7618" marB="0" anchor="ctr"/>
                </a:tc>
                <a:tc>
                  <a:txBody>
                    <a:bodyPr/>
                    <a:lstStyle/>
                    <a:p>
                      <a:pPr algn="ctr" fontAlgn="b"/>
                      <a:r>
                        <a:rPr lang="fr-FR" sz="1400" u="none" strike="noStrike">
                          <a:effectLst/>
                        </a:rPr>
                        <a:t>Minorités</a:t>
                      </a:r>
                      <a:endParaRPr lang="fr-FR" sz="1400" b="0" i="0" u="none" strike="noStrike">
                        <a:solidFill>
                          <a:srgbClr val="000000"/>
                        </a:solidFill>
                        <a:effectLst/>
                        <a:latin typeface="Calibri"/>
                      </a:endParaRPr>
                    </a:p>
                  </a:txBody>
                  <a:tcPr marL="7622" marR="7622" marT="7618" marB="0" anchor="ctr"/>
                </a:tc>
                <a:extLst>
                  <a:ext uri="{0D108BD9-81ED-4DB2-BD59-A6C34878D82A}">
                    <a16:rowId xmlns:a16="http://schemas.microsoft.com/office/drawing/2014/main" val="10000"/>
                  </a:ext>
                </a:extLst>
              </a:tr>
              <a:tr h="990743">
                <a:tc>
                  <a:txBody>
                    <a:bodyPr/>
                    <a:lstStyle/>
                    <a:p>
                      <a:pPr algn="ctr" fontAlgn="b"/>
                      <a:r>
                        <a:rPr lang="fr-FR" sz="1400" u="none" strike="noStrike" dirty="0">
                          <a:effectLst/>
                        </a:rPr>
                        <a:t>Propos misogynes ou sexistes</a:t>
                      </a:r>
                      <a:endParaRPr lang="fr-FR" sz="1400" b="0" i="0" u="none" strike="noStrike" dirty="0">
                        <a:solidFill>
                          <a:srgbClr val="000000"/>
                        </a:solidFill>
                        <a:effectLst/>
                        <a:latin typeface="Calibri"/>
                      </a:endParaRPr>
                    </a:p>
                  </a:txBody>
                  <a:tcPr marL="7622" marR="7622" marT="7618" marB="0" anchor="ctr"/>
                </a:tc>
                <a:tc>
                  <a:txBody>
                    <a:bodyPr/>
                    <a:lstStyle/>
                    <a:p>
                      <a:pPr algn="ctr" fontAlgn="b"/>
                      <a:r>
                        <a:rPr lang="fr-FR" sz="1400" u="none" strike="noStrike" dirty="0">
                          <a:effectLst/>
                        </a:rPr>
                        <a:t>Propos négatifs sur la religion</a:t>
                      </a:r>
                      <a:endParaRPr lang="fr-FR" sz="1400" b="0" i="0" u="none" strike="noStrike" dirty="0">
                        <a:solidFill>
                          <a:srgbClr val="000000"/>
                        </a:solidFill>
                        <a:effectLst/>
                        <a:latin typeface="Calibri"/>
                      </a:endParaRPr>
                    </a:p>
                  </a:txBody>
                  <a:tcPr marL="7622" marR="7622" marT="7618" marB="0" anchor="ctr"/>
                </a:tc>
                <a:tc>
                  <a:txBody>
                    <a:bodyPr/>
                    <a:lstStyle/>
                    <a:p>
                      <a:pPr algn="ctr" fontAlgn="b"/>
                      <a:r>
                        <a:rPr lang="fr-FR" sz="1400" u="none" strike="noStrike" dirty="0">
                          <a:effectLst/>
                        </a:rPr>
                        <a:t>Propos racistes</a:t>
                      </a:r>
                      <a:endParaRPr lang="fr-FR" sz="1400" b="0" i="0" u="none" strike="noStrike" dirty="0">
                        <a:solidFill>
                          <a:srgbClr val="000000"/>
                        </a:solidFill>
                        <a:effectLst/>
                        <a:latin typeface="Calibri"/>
                      </a:endParaRPr>
                    </a:p>
                  </a:txBody>
                  <a:tcPr marL="7622" marR="7622" marT="7618" marB="0" anchor="ctr"/>
                </a:tc>
                <a:extLst>
                  <a:ext uri="{0D108BD9-81ED-4DB2-BD59-A6C34878D82A}">
                    <a16:rowId xmlns:a16="http://schemas.microsoft.com/office/drawing/2014/main" val="10001"/>
                  </a:ext>
                </a:extLst>
              </a:tr>
              <a:tr h="339296">
                <a:tc>
                  <a:txBody>
                    <a:bodyPr/>
                    <a:lstStyle/>
                    <a:p>
                      <a:pPr algn="ctr" fontAlgn="b"/>
                      <a:r>
                        <a:rPr lang="fr-FR" sz="1400" u="none" strike="noStrike">
                          <a:effectLst/>
                        </a:rPr>
                        <a:t>38</a:t>
                      </a:r>
                      <a:endParaRPr lang="fr-FR" sz="1400" b="0" i="0" u="none" strike="noStrike">
                        <a:solidFill>
                          <a:srgbClr val="000000"/>
                        </a:solidFill>
                        <a:effectLst/>
                        <a:latin typeface="Calibri"/>
                      </a:endParaRPr>
                    </a:p>
                  </a:txBody>
                  <a:tcPr marL="7622" marR="7622" marT="7618" marB="0" anchor="ctr"/>
                </a:tc>
                <a:tc>
                  <a:txBody>
                    <a:bodyPr/>
                    <a:lstStyle/>
                    <a:p>
                      <a:pPr algn="ctr" fontAlgn="b"/>
                      <a:r>
                        <a:rPr lang="fr-FR" sz="1400" u="none" strike="noStrike">
                          <a:effectLst/>
                        </a:rPr>
                        <a:t>42</a:t>
                      </a:r>
                      <a:endParaRPr lang="fr-FR" sz="1400" b="0" i="0" u="none" strike="noStrike">
                        <a:solidFill>
                          <a:srgbClr val="000000"/>
                        </a:solidFill>
                        <a:effectLst/>
                        <a:latin typeface="Calibri"/>
                      </a:endParaRPr>
                    </a:p>
                  </a:txBody>
                  <a:tcPr marL="7622" marR="7622" marT="7618" marB="0" anchor="ctr"/>
                </a:tc>
                <a:tc>
                  <a:txBody>
                    <a:bodyPr/>
                    <a:lstStyle/>
                    <a:p>
                      <a:pPr algn="ctr" fontAlgn="b"/>
                      <a:r>
                        <a:rPr lang="fr-FR" sz="1400" u="none" strike="noStrike" dirty="0">
                          <a:effectLst/>
                        </a:rPr>
                        <a:t>22</a:t>
                      </a:r>
                      <a:endParaRPr lang="fr-FR" sz="1400" b="0" i="0" u="none" strike="noStrike" dirty="0">
                        <a:solidFill>
                          <a:srgbClr val="000000"/>
                        </a:solidFill>
                        <a:effectLst/>
                        <a:latin typeface="Calibri"/>
                      </a:endParaRPr>
                    </a:p>
                  </a:txBody>
                  <a:tcPr marL="7622" marR="7622" marT="7618" marB="0" anchor="ctr"/>
                </a:tc>
                <a:extLst>
                  <a:ext uri="{0D108BD9-81ED-4DB2-BD59-A6C34878D82A}">
                    <a16:rowId xmlns:a16="http://schemas.microsoft.com/office/drawing/2014/main" val="10002"/>
                  </a:ext>
                </a:extLst>
              </a:tr>
            </a:tbl>
          </a:graphicData>
        </a:graphic>
      </p:graphicFrame>
      <p:graphicFrame>
        <p:nvGraphicFramePr>
          <p:cNvPr id="6" name="Graphique 5"/>
          <p:cNvGraphicFramePr>
            <a:graphicFrameLocks/>
          </p:cNvGraphicFramePr>
          <p:nvPr/>
        </p:nvGraphicFramePr>
        <p:xfrm>
          <a:off x="2051720" y="2506178"/>
          <a:ext cx="6336704" cy="43204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fr-FR" altLang="fr-FR" sz="4100" smtClean="0"/>
              <a:t>Stratégies antidiscriminatoires</a:t>
            </a:r>
          </a:p>
        </p:txBody>
      </p:sp>
      <p:sp>
        <p:nvSpPr>
          <p:cNvPr id="45059" name="Rectangle 3"/>
          <p:cNvSpPr>
            <a:spLocks noGrp="1" noChangeArrowheads="1"/>
          </p:cNvSpPr>
          <p:nvPr>
            <p:ph idx="1"/>
          </p:nvPr>
        </p:nvSpPr>
        <p:spPr/>
        <p:txBody>
          <a:bodyPr/>
          <a:lstStyle/>
          <a:p>
            <a:r>
              <a:rPr lang="fr-FR" altLang="fr-FR" sz="2400" smtClean="0"/>
              <a:t>Stade 1 : Passer au crible les lois et procédures pour supprimer toutes les dispositions discriminatoires</a:t>
            </a:r>
          </a:p>
          <a:p>
            <a:pPr>
              <a:buFont typeface="Wingdings" panose="05000000000000000000" pitchFamily="2" charset="2"/>
              <a:buNone/>
            </a:pPr>
            <a:endParaRPr lang="fr-FR" altLang="fr-FR" sz="2400" smtClean="0"/>
          </a:p>
          <a:p>
            <a:r>
              <a:rPr lang="fr-FR" altLang="fr-FR" sz="2400" smtClean="0"/>
              <a:t>Stade 2 : faire respecter l’impartialité et l’égalité des décisions dans les procédures en apparence neutre</a:t>
            </a:r>
          </a:p>
          <a:p>
            <a:pPr>
              <a:buFont typeface="Wingdings" panose="05000000000000000000" pitchFamily="2" charset="2"/>
              <a:buNone/>
            </a:pPr>
            <a:endParaRPr lang="fr-FR" altLang="fr-FR" sz="2400" smtClean="0"/>
          </a:p>
          <a:p>
            <a:r>
              <a:rPr lang="fr-FR" altLang="fr-FR" sz="2400" smtClean="0"/>
              <a:t>Stade 3 : mettre en œuvre des politiques préférentielles (discrimination positive) </a:t>
            </a:r>
          </a:p>
          <a:p>
            <a:pPr lvl="1"/>
            <a:r>
              <a:rPr lang="fr-FR" altLang="fr-FR" smtClean="0"/>
              <a:t>Réparation et rattrapage des discriminations historiques</a:t>
            </a:r>
          </a:p>
          <a:p>
            <a:pPr lvl="1"/>
            <a:r>
              <a:rPr lang="fr-FR" altLang="fr-FR" smtClean="0"/>
              <a:t>Contourner des blocages longs à faire disparaître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fr-FR" altLang="fr-FR" smtClean="0"/>
              <a:t>Structure des programmes d’égalité</a:t>
            </a:r>
          </a:p>
        </p:txBody>
      </p:sp>
      <p:sp>
        <p:nvSpPr>
          <p:cNvPr id="84995" name="Rectangle 3"/>
          <p:cNvSpPr>
            <a:spLocks noGrp="1" noChangeArrowheads="1"/>
          </p:cNvSpPr>
          <p:nvPr>
            <p:ph idx="1"/>
          </p:nvPr>
        </p:nvSpPr>
        <p:spPr/>
        <p:txBody>
          <a:bodyPr/>
          <a:lstStyle/>
          <a:p>
            <a:pPr>
              <a:lnSpc>
                <a:spcPct val="90000"/>
              </a:lnSpc>
            </a:pPr>
            <a:r>
              <a:rPr lang="fr-FR" altLang="fr-FR" sz="2400" smtClean="0"/>
              <a:t>Définir des populations cibles</a:t>
            </a:r>
          </a:p>
          <a:p>
            <a:pPr>
              <a:lnSpc>
                <a:spcPct val="90000"/>
              </a:lnSpc>
            </a:pPr>
            <a:r>
              <a:rPr lang="fr-FR" altLang="fr-FR" sz="2400" smtClean="0"/>
              <a:t>Établir des tableaux de bord faisant apparaître les groupes désignés</a:t>
            </a:r>
          </a:p>
          <a:p>
            <a:pPr>
              <a:lnSpc>
                <a:spcPct val="90000"/>
              </a:lnSpc>
            </a:pPr>
            <a:r>
              <a:rPr lang="fr-FR" altLang="fr-FR" sz="2400" smtClean="0"/>
              <a:t>Définir des plans d’action, avec des objectifs quantifiés</a:t>
            </a:r>
          </a:p>
          <a:p>
            <a:pPr>
              <a:lnSpc>
                <a:spcPct val="90000"/>
              </a:lnSpc>
            </a:pPr>
            <a:r>
              <a:rPr lang="fr-FR" altLang="fr-FR" sz="2400" smtClean="0"/>
              <a:t>Améliorer l’information en direction des groupes désignés (</a:t>
            </a:r>
            <a:r>
              <a:rPr lang="fr-FR" altLang="fr-FR" sz="2400" i="1" smtClean="0"/>
              <a:t>Outreach</a:t>
            </a:r>
            <a:r>
              <a:rPr lang="fr-FR" altLang="fr-FR" sz="2400" smtClean="0"/>
              <a:t>)</a:t>
            </a:r>
          </a:p>
          <a:p>
            <a:pPr>
              <a:lnSpc>
                <a:spcPct val="90000"/>
              </a:lnSpc>
            </a:pPr>
            <a:r>
              <a:rPr lang="fr-FR" altLang="fr-FR" sz="2400" smtClean="0"/>
              <a:t>Assurer l’impartialité des épreuves</a:t>
            </a:r>
          </a:p>
          <a:p>
            <a:pPr>
              <a:lnSpc>
                <a:spcPct val="90000"/>
              </a:lnSpc>
            </a:pPr>
            <a:r>
              <a:rPr lang="fr-FR" altLang="fr-FR" sz="2400" smtClean="0"/>
              <a:t>Surveiller les process de mobilité et d’accès dans l’entreprise</a:t>
            </a:r>
          </a:p>
          <a:p>
            <a:pPr>
              <a:lnSpc>
                <a:spcPct val="90000"/>
              </a:lnSpc>
            </a:pPr>
            <a:r>
              <a:rPr lang="fr-FR" altLang="fr-FR" sz="2400" smtClean="0"/>
              <a:t>Analyser les modes de fonctionnement de l’entreprise et ses effets différentiels sur les groupes désignés</a:t>
            </a:r>
          </a:p>
          <a:p>
            <a:pPr>
              <a:lnSpc>
                <a:spcPct val="90000"/>
              </a:lnSpc>
              <a:buFont typeface="Wingdings" panose="05000000000000000000" pitchFamily="2" charset="2"/>
              <a:buNone/>
            </a:pPr>
            <a:endParaRPr lang="fr-FR" altLang="fr-FR"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9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9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49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49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49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90800" y="228600"/>
            <a:ext cx="6096000" cy="1143000"/>
          </a:xfrm>
        </p:spPr>
        <p:txBody>
          <a:bodyPr rtlCol="0">
            <a:normAutofit fontScale="90000"/>
          </a:bodyPr>
          <a:lstStyle/>
          <a:p>
            <a:pPr fontAlgn="auto">
              <a:spcAft>
                <a:spcPts val="0"/>
              </a:spcAft>
              <a:defRPr/>
            </a:pPr>
            <a:r>
              <a:rPr lang="fr-FR" altLang="fr-FR" sz="3600" smtClean="0"/>
              <a:t>Rôle du monitoring (suivi statistique)</a:t>
            </a:r>
          </a:p>
        </p:txBody>
      </p:sp>
      <p:sp>
        <p:nvSpPr>
          <p:cNvPr id="48131" name="Rectangle 3"/>
          <p:cNvSpPr>
            <a:spLocks noGrp="1" noChangeArrowheads="1"/>
          </p:cNvSpPr>
          <p:nvPr>
            <p:ph idx="1"/>
          </p:nvPr>
        </p:nvSpPr>
        <p:spPr>
          <a:xfrm>
            <a:off x="395536" y="1524000"/>
            <a:ext cx="8367464" cy="4785320"/>
          </a:xfrm>
        </p:spPr>
        <p:txBody>
          <a:bodyPr/>
          <a:lstStyle/>
          <a:p>
            <a:pPr>
              <a:lnSpc>
                <a:spcPct val="90000"/>
              </a:lnSpc>
            </a:pPr>
            <a:r>
              <a:rPr lang="fr-FR" altLang="fr-FR" sz="2400" dirty="0" smtClean="0"/>
              <a:t>Les statistiques </a:t>
            </a:r>
            <a:r>
              <a:rPr lang="fr-FR" altLang="fr-FR" sz="2400" i="1" dirty="0" smtClean="0"/>
              <a:t>font exister</a:t>
            </a:r>
            <a:r>
              <a:rPr lang="fr-FR" altLang="fr-FR" sz="2400" dirty="0" smtClean="0"/>
              <a:t> les discriminations</a:t>
            </a:r>
          </a:p>
          <a:p>
            <a:pPr>
              <a:lnSpc>
                <a:spcPct val="90000"/>
              </a:lnSpc>
            </a:pPr>
            <a:r>
              <a:rPr lang="fr-FR" altLang="fr-FR" sz="2400" dirty="0" smtClean="0"/>
              <a:t>Une forme de reconnaissance des </a:t>
            </a:r>
            <a:r>
              <a:rPr lang="fr-FR" altLang="fr-FR" sz="2400" dirty="0" err="1" smtClean="0"/>
              <a:t>minrités</a:t>
            </a:r>
            <a:endParaRPr lang="fr-FR" altLang="fr-FR" sz="2400" dirty="0" smtClean="0"/>
          </a:p>
          <a:p>
            <a:pPr>
              <a:lnSpc>
                <a:spcPct val="90000"/>
              </a:lnSpc>
            </a:pPr>
            <a:r>
              <a:rPr lang="fr-FR" altLang="fr-FR" sz="2400" dirty="0" smtClean="0"/>
              <a:t>Un outil d’analyse des </a:t>
            </a:r>
            <a:r>
              <a:rPr lang="fr-FR" altLang="fr-FR" sz="2400" dirty="0" err="1" smtClean="0"/>
              <a:t>process</a:t>
            </a:r>
            <a:r>
              <a:rPr lang="fr-FR" altLang="fr-FR" sz="2400" dirty="0" smtClean="0"/>
              <a:t> et de retour sur les pratiques et les procédures</a:t>
            </a:r>
          </a:p>
          <a:p>
            <a:pPr>
              <a:lnSpc>
                <a:spcPct val="90000"/>
              </a:lnSpc>
            </a:pPr>
            <a:r>
              <a:rPr lang="fr-FR" altLang="fr-FR" sz="2400" dirty="0" smtClean="0"/>
              <a:t>Aide à la construction des plans et suivi de leur réalisation</a:t>
            </a:r>
          </a:p>
          <a:p>
            <a:pPr>
              <a:lnSpc>
                <a:spcPct val="90000"/>
              </a:lnSpc>
            </a:pPr>
            <a:r>
              <a:rPr lang="fr-FR" altLang="fr-FR" sz="2400" dirty="0" smtClean="0"/>
              <a:t>Mesure des écarts, construction d’indicateurs</a:t>
            </a:r>
          </a:p>
          <a:p>
            <a:pPr>
              <a:lnSpc>
                <a:spcPct val="90000"/>
              </a:lnSpc>
            </a:pPr>
            <a:r>
              <a:rPr lang="fr-FR" altLang="fr-FR" sz="2400" dirty="0" smtClean="0"/>
              <a:t>Obligations de faire des audits et de rendre des comptes sur les écarts observés : </a:t>
            </a:r>
            <a:r>
              <a:rPr lang="fr-FR" altLang="fr-FR" sz="2400" i="1" dirty="0" err="1" smtClean="0"/>
              <a:t>reporting</a:t>
            </a:r>
            <a:r>
              <a:rPr lang="fr-FR" altLang="fr-FR" sz="2400" i="1" dirty="0" smtClean="0"/>
              <a:t> and </a:t>
            </a:r>
            <a:r>
              <a:rPr lang="fr-FR" altLang="fr-FR" sz="2400" i="1" dirty="0" err="1" smtClean="0"/>
              <a:t>accountability</a:t>
            </a:r>
            <a:endParaRPr lang="fr-FR" altLang="fr-FR" sz="2400" i="1" dirty="0" smtClean="0"/>
          </a:p>
          <a:p>
            <a:pPr>
              <a:lnSpc>
                <a:spcPct val="90000"/>
              </a:lnSpc>
            </a:pPr>
            <a:r>
              <a:rPr lang="fr-FR" altLang="fr-FR" sz="2400" dirty="0" smtClean="0"/>
              <a:t>Éléments factuels dans le cadre de procédures contentieuses (preuve juridique)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42988" y="0"/>
            <a:ext cx="7772400" cy="1143000"/>
          </a:xfrm>
        </p:spPr>
        <p:txBody>
          <a:bodyPr/>
          <a:lstStyle/>
          <a:p>
            <a:pPr eaLnBrk="1" hangingPunct="1">
              <a:defRPr/>
            </a:pPr>
            <a:r>
              <a:rPr lang="fr-FR" altLang="fr-FR" sz="3600" dirty="0" smtClean="0"/>
              <a:t>Du racisme aux discriminations</a:t>
            </a:r>
          </a:p>
        </p:txBody>
      </p:sp>
      <p:sp>
        <p:nvSpPr>
          <p:cNvPr id="11267" name="Rectangle 3"/>
          <p:cNvSpPr>
            <a:spLocks noGrp="1" noChangeArrowheads="1"/>
          </p:cNvSpPr>
          <p:nvPr>
            <p:ph idx="1"/>
          </p:nvPr>
        </p:nvSpPr>
        <p:spPr>
          <a:xfrm>
            <a:off x="900113" y="1268413"/>
            <a:ext cx="7988300" cy="5119687"/>
          </a:xfrm>
        </p:spPr>
        <p:txBody>
          <a:bodyPr>
            <a:normAutofit lnSpcReduction="10000"/>
          </a:bodyPr>
          <a:lstStyle/>
          <a:p>
            <a:pPr eaLnBrk="1" hangingPunct="1">
              <a:lnSpc>
                <a:spcPct val="80000"/>
              </a:lnSpc>
            </a:pPr>
            <a:r>
              <a:rPr lang="fr-FR" altLang="fr-FR" smtClean="0"/>
              <a:t>Racisme : expression de préjugés, d’une croyance dans une hiérarchie des races (racisme idéologique), infériorisation fondée sur caractéristiques raciales attribuées (racialisation)</a:t>
            </a:r>
          </a:p>
          <a:p>
            <a:pPr eaLnBrk="1" hangingPunct="1">
              <a:lnSpc>
                <a:spcPct val="80000"/>
              </a:lnSpc>
            </a:pPr>
            <a:endParaRPr lang="fr-FR" altLang="fr-FR" smtClean="0"/>
          </a:p>
          <a:p>
            <a:pPr eaLnBrk="1" hangingPunct="1">
              <a:lnSpc>
                <a:spcPct val="80000"/>
              </a:lnSpc>
            </a:pPr>
            <a:r>
              <a:rPr lang="fr-FR" altLang="fr-FR" smtClean="0"/>
              <a:t>Manifestations du racisme : mise à distance, ostracisme, subordination, insultes, attitudes hostiles, violence, exclusion, élimination</a:t>
            </a:r>
          </a:p>
          <a:p>
            <a:pPr eaLnBrk="1" hangingPunct="1">
              <a:lnSpc>
                <a:spcPct val="80000"/>
              </a:lnSpc>
            </a:pPr>
            <a:r>
              <a:rPr lang="fr-FR" altLang="fr-FR" smtClean="0"/>
              <a:t>Penser le racisme en termes de privilèges, de structure hiérarchique et ses traductions en positions et expériences de dépréciation</a:t>
            </a:r>
          </a:p>
          <a:p>
            <a:pPr eaLnBrk="1" hangingPunct="1">
              <a:lnSpc>
                <a:spcPct val="80000"/>
              </a:lnSpc>
            </a:pPr>
            <a:endParaRPr lang="fr-FR" altLang="fr-FR" smtClean="0"/>
          </a:p>
          <a:p>
            <a:pPr eaLnBrk="1" hangingPunct="1">
              <a:lnSpc>
                <a:spcPct val="80000"/>
              </a:lnSpc>
            </a:pPr>
            <a:r>
              <a:rPr lang="fr-FR" altLang="fr-FR" smtClean="0"/>
              <a:t>Du racisme aux discriminations :</a:t>
            </a:r>
          </a:p>
          <a:p>
            <a:pPr lvl="1" eaLnBrk="1" hangingPunct="1">
              <a:lnSpc>
                <a:spcPct val="80000"/>
              </a:lnSpc>
            </a:pPr>
            <a:r>
              <a:rPr lang="fr-FR" altLang="fr-FR" sz="2100" smtClean="0"/>
              <a:t>Phénomène plus diffus où l’idéologie est moins déterminante</a:t>
            </a:r>
          </a:p>
          <a:p>
            <a:pPr lvl="1" eaLnBrk="1" hangingPunct="1">
              <a:lnSpc>
                <a:spcPct val="80000"/>
              </a:lnSpc>
            </a:pPr>
            <a:r>
              <a:rPr lang="fr-FR" altLang="fr-FR" sz="2100" smtClean="0"/>
              <a:t>Réprobation morale moins forte au début : plus dicible </a:t>
            </a:r>
          </a:p>
          <a:p>
            <a:pPr lvl="1" eaLnBrk="1" hangingPunct="1">
              <a:lnSpc>
                <a:spcPct val="80000"/>
              </a:lnSpc>
            </a:pPr>
            <a:r>
              <a:rPr lang="fr-FR" altLang="fr-FR" sz="2100" smtClean="0"/>
              <a:t>Un racisme sans race et sans aversion explicite</a:t>
            </a:r>
          </a:p>
          <a:p>
            <a:pPr lvl="1" eaLnBrk="1" hangingPunct="1">
              <a:lnSpc>
                <a:spcPct val="80000"/>
              </a:lnSpc>
            </a:pPr>
            <a:endParaRPr lang="fr-FR" altLang="fr-FR" sz="2100" smtClean="0"/>
          </a:p>
          <a:p>
            <a:pPr eaLnBrk="1" hangingPunct="1">
              <a:lnSpc>
                <a:spcPct val="80000"/>
              </a:lnSpc>
            </a:pPr>
            <a:endParaRPr lang="fr-FR" altLang="fr-FR" sz="2000" smtClean="0"/>
          </a:p>
        </p:txBody>
      </p:sp>
    </p:spTree>
    <p:extLst>
      <p:ext uri="{BB962C8B-B14F-4D97-AF65-F5344CB8AC3E}">
        <p14:creationId xmlns:p14="http://schemas.microsoft.com/office/powerpoint/2010/main" val="1264098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p:txBody>
          <a:bodyPr/>
          <a:lstStyle/>
          <a:p>
            <a:pPr eaLnBrk="1" hangingPunct="1"/>
            <a:r>
              <a:rPr lang="en-US" altLang="fr-FR" sz="3200" smtClean="0"/>
              <a:t>Definir la discrimination</a:t>
            </a:r>
          </a:p>
        </p:txBody>
      </p:sp>
      <p:sp>
        <p:nvSpPr>
          <p:cNvPr id="3" name="Espace réservé du contenu 2"/>
          <p:cNvSpPr>
            <a:spLocks noGrp="1"/>
          </p:cNvSpPr>
          <p:nvPr>
            <p:ph sz="quarter" idx="1"/>
          </p:nvPr>
        </p:nvSpPr>
        <p:spPr/>
        <p:txBody>
          <a:bodyPr>
            <a:normAutofit fontScale="92500" lnSpcReduction="10000"/>
          </a:bodyPr>
          <a:lstStyle/>
          <a:p>
            <a:pPr marL="274320" indent="-274320" eaLnBrk="1" fontAlgn="auto" hangingPunct="1">
              <a:spcBef>
                <a:spcPts val="580"/>
              </a:spcBef>
              <a:spcAft>
                <a:spcPts val="0"/>
              </a:spcAft>
              <a:buFont typeface="Wingdings 2"/>
              <a:buChar char=""/>
              <a:defRPr/>
            </a:pPr>
            <a:r>
              <a:rPr lang="en-US" sz="2400" dirty="0" err="1" smtClean="0"/>
              <a:t>Une</a:t>
            </a:r>
            <a:r>
              <a:rPr lang="en-US" sz="2400" dirty="0" smtClean="0"/>
              <a:t> question de </a:t>
            </a:r>
            <a:r>
              <a:rPr lang="en-US" sz="2400" i="1" dirty="0" err="1" smtClean="0"/>
              <a:t>différence</a:t>
            </a:r>
            <a:r>
              <a:rPr lang="en-US" sz="2400" i="1" dirty="0" smtClean="0"/>
              <a:t> de </a:t>
            </a:r>
            <a:r>
              <a:rPr lang="en-US" sz="2400" i="1" dirty="0" err="1" smtClean="0"/>
              <a:t>traitement</a:t>
            </a:r>
            <a:r>
              <a:rPr lang="en-US" sz="2400" dirty="0" smtClean="0"/>
              <a:t>, </a:t>
            </a:r>
            <a:r>
              <a:rPr lang="en-US" sz="2400" i="1" dirty="0" err="1" smtClean="0"/>
              <a:t>d’inéqualité</a:t>
            </a:r>
            <a:r>
              <a:rPr lang="en-US" sz="2400" i="1" dirty="0" smtClean="0"/>
              <a:t>, de </a:t>
            </a:r>
            <a:r>
              <a:rPr lang="en-US" sz="2400" i="1" dirty="0" err="1" smtClean="0"/>
              <a:t>désavantage</a:t>
            </a:r>
            <a:r>
              <a:rPr lang="en-US" sz="2400" dirty="0" smtClean="0"/>
              <a:t>, entre </a:t>
            </a:r>
            <a:r>
              <a:rPr lang="en-US" sz="2400" dirty="0" err="1" smtClean="0"/>
              <a:t>une</a:t>
            </a:r>
            <a:r>
              <a:rPr lang="en-US" sz="2400" dirty="0" smtClean="0"/>
              <a:t> </a:t>
            </a:r>
            <a:r>
              <a:rPr lang="en-US" sz="2400" dirty="0" err="1" smtClean="0"/>
              <a:t>personne</a:t>
            </a:r>
            <a:r>
              <a:rPr lang="en-US" sz="2400" dirty="0" smtClean="0"/>
              <a:t> </a:t>
            </a:r>
            <a:r>
              <a:rPr lang="en-US" sz="2400" dirty="0" err="1" smtClean="0"/>
              <a:t>appartenant</a:t>
            </a:r>
            <a:r>
              <a:rPr lang="en-US" sz="2400" dirty="0" smtClean="0"/>
              <a:t> à un </a:t>
            </a:r>
            <a:r>
              <a:rPr lang="en-US" sz="2400" dirty="0" err="1" smtClean="0"/>
              <a:t>groupe</a:t>
            </a:r>
            <a:r>
              <a:rPr lang="en-US" sz="2400" dirty="0" smtClean="0"/>
              <a:t> </a:t>
            </a:r>
            <a:r>
              <a:rPr lang="en-US" sz="2400" dirty="0" err="1" smtClean="0"/>
              <a:t>catégoriel</a:t>
            </a:r>
            <a:r>
              <a:rPr lang="en-US" sz="2400" dirty="0" smtClean="0"/>
              <a:t>, par rapport à </a:t>
            </a:r>
            <a:r>
              <a:rPr lang="en-US" sz="2400" dirty="0" err="1" smtClean="0"/>
              <a:t>une</a:t>
            </a:r>
            <a:r>
              <a:rPr lang="en-US" sz="2400" dirty="0" smtClean="0"/>
              <a:t> </a:t>
            </a:r>
            <a:r>
              <a:rPr lang="en-US" sz="2400" dirty="0" err="1" smtClean="0"/>
              <a:t>autre</a:t>
            </a:r>
            <a:r>
              <a:rPr lang="en-US" sz="2400" dirty="0" smtClean="0"/>
              <a:t> qui </a:t>
            </a:r>
            <a:r>
              <a:rPr lang="en-US" sz="2400" dirty="0" err="1" smtClean="0"/>
              <a:t>appartient</a:t>
            </a:r>
            <a:r>
              <a:rPr lang="en-US" sz="2400" dirty="0" smtClean="0"/>
              <a:t> à un </a:t>
            </a:r>
            <a:r>
              <a:rPr lang="en-US" sz="2400" dirty="0" err="1" smtClean="0"/>
              <a:t>autre</a:t>
            </a:r>
            <a:r>
              <a:rPr lang="en-US" sz="2400" dirty="0" smtClean="0"/>
              <a:t> </a:t>
            </a:r>
            <a:r>
              <a:rPr lang="en-US" sz="2400" dirty="0" err="1" smtClean="0"/>
              <a:t>groupe</a:t>
            </a:r>
            <a:r>
              <a:rPr lang="en-US" sz="2400" dirty="0" smtClean="0"/>
              <a:t> </a:t>
            </a:r>
            <a:r>
              <a:rPr lang="en-US" sz="2400" dirty="0" err="1" smtClean="0"/>
              <a:t>catégoriel</a:t>
            </a:r>
            <a:r>
              <a:rPr lang="en-US" sz="2400" dirty="0" smtClean="0"/>
              <a:t>. </a:t>
            </a:r>
          </a:p>
          <a:p>
            <a:pPr marL="274320" indent="-274320" eaLnBrk="1" fontAlgn="auto" hangingPunct="1">
              <a:spcBef>
                <a:spcPts val="580"/>
              </a:spcBef>
              <a:spcAft>
                <a:spcPts val="0"/>
              </a:spcAft>
              <a:buFont typeface="Wingdings 2"/>
              <a:buChar char=""/>
              <a:defRPr/>
            </a:pPr>
            <a:r>
              <a:rPr lang="en-US" sz="2400" dirty="0" err="1" smtClean="0"/>
              <a:t>Une</a:t>
            </a:r>
            <a:r>
              <a:rPr lang="en-US" sz="2400" dirty="0" smtClean="0"/>
              <a:t> discrimination se </a:t>
            </a:r>
            <a:r>
              <a:rPr lang="en-US" sz="2400" dirty="0" err="1" smtClean="0"/>
              <a:t>produit</a:t>
            </a:r>
            <a:r>
              <a:rPr lang="en-US" sz="2400" dirty="0" smtClean="0"/>
              <a:t> </a:t>
            </a:r>
            <a:r>
              <a:rPr lang="en-US" sz="2400" dirty="0" err="1" smtClean="0"/>
              <a:t>quand</a:t>
            </a:r>
            <a:r>
              <a:rPr lang="en-US" sz="2400" dirty="0" smtClean="0"/>
              <a:t> A </a:t>
            </a:r>
            <a:r>
              <a:rPr lang="en-US" sz="2400" dirty="0" err="1" smtClean="0"/>
              <a:t>est</a:t>
            </a:r>
            <a:r>
              <a:rPr lang="en-US" sz="2400" dirty="0" smtClean="0"/>
              <a:t> </a:t>
            </a:r>
            <a:r>
              <a:rPr lang="en-US" sz="2400" dirty="0" err="1" smtClean="0"/>
              <a:t>traité</a:t>
            </a:r>
            <a:r>
              <a:rPr lang="en-US" sz="2400" dirty="0" smtClean="0"/>
              <a:t> de </a:t>
            </a:r>
            <a:r>
              <a:rPr lang="en-US" sz="2400" dirty="0" err="1" smtClean="0"/>
              <a:t>manière</a:t>
            </a:r>
            <a:r>
              <a:rPr lang="en-US" sz="2400" dirty="0" smtClean="0"/>
              <a:t> </a:t>
            </a:r>
            <a:r>
              <a:rPr lang="en-US" sz="2400" dirty="0" err="1" smtClean="0"/>
              <a:t>désavantagée</a:t>
            </a:r>
            <a:r>
              <a:rPr lang="en-US" sz="2400" dirty="0" smtClean="0"/>
              <a:t> par rapport à B, </a:t>
            </a:r>
            <a:r>
              <a:rPr lang="en-US" sz="2400" dirty="0" err="1" smtClean="0"/>
              <a:t>en</a:t>
            </a:r>
            <a:r>
              <a:rPr lang="en-US" sz="2400" dirty="0" smtClean="0"/>
              <a:t> relation avec </a:t>
            </a:r>
            <a:r>
              <a:rPr lang="en-US" sz="2400" dirty="0" err="1" smtClean="0"/>
              <a:t>l’une</a:t>
            </a:r>
            <a:r>
              <a:rPr lang="en-US" sz="2400" dirty="0" smtClean="0"/>
              <a:t> de </a:t>
            </a:r>
            <a:r>
              <a:rPr lang="en-US" sz="2400" dirty="0" err="1" smtClean="0"/>
              <a:t>ses</a:t>
            </a:r>
            <a:r>
              <a:rPr lang="en-US" sz="2400" dirty="0" smtClean="0"/>
              <a:t> </a:t>
            </a:r>
            <a:r>
              <a:rPr lang="en-US" sz="2400" dirty="0" err="1" smtClean="0"/>
              <a:t>appartenances</a:t>
            </a:r>
            <a:r>
              <a:rPr lang="en-US" sz="2400" dirty="0" smtClean="0"/>
              <a:t> </a:t>
            </a:r>
            <a:r>
              <a:rPr lang="en-US" sz="2400" dirty="0" err="1" smtClean="0"/>
              <a:t>catégorielles</a:t>
            </a:r>
            <a:r>
              <a:rPr lang="en-US" sz="2400" dirty="0" smtClean="0"/>
              <a:t> </a:t>
            </a:r>
          </a:p>
          <a:p>
            <a:pPr marL="274320" indent="-274320" eaLnBrk="1" fontAlgn="auto" hangingPunct="1">
              <a:spcBef>
                <a:spcPts val="580"/>
              </a:spcBef>
              <a:spcAft>
                <a:spcPts val="0"/>
              </a:spcAft>
              <a:buFont typeface="Wingdings 2"/>
              <a:buChar char=""/>
              <a:defRPr/>
            </a:pPr>
            <a:r>
              <a:rPr lang="en-US" sz="2400" dirty="0" smtClean="0"/>
              <a:t>Elle </a:t>
            </a:r>
            <a:r>
              <a:rPr lang="en-US" sz="2400" dirty="0" err="1" smtClean="0"/>
              <a:t>peut</a:t>
            </a:r>
            <a:r>
              <a:rPr lang="en-US" sz="2400" dirty="0" smtClean="0"/>
              <a:t> </a:t>
            </a:r>
            <a:r>
              <a:rPr lang="en-US" sz="2400" dirty="0" err="1" smtClean="0"/>
              <a:t>être</a:t>
            </a:r>
            <a:r>
              <a:rPr lang="en-US" sz="2400" dirty="0" smtClean="0"/>
              <a:t> </a:t>
            </a:r>
            <a:r>
              <a:rPr lang="en-US" sz="2400" dirty="0" err="1" smtClean="0"/>
              <a:t>observée</a:t>
            </a:r>
            <a:r>
              <a:rPr lang="en-US" sz="2400" dirty="0" smtClean="0"/>
              <a:t> </a:t>
            </a:r>
            <a:r>
              <a:rPr lang="en-US" sz="2400" dirty="0" err="1" smtClean="0"/>
              <a:t>lorsqu’elle</a:t>
            </a:r>
            <a:r>
              <a:rPr lang="en-US" sz="2400" dirty="0" smtClean="0"/>
              <a:t> se </a:t>
            </a:r>
            <a:r>
              <a:rPr lang="en-US" sz="2400" dirty="0" err="1" smtClean="0"/>
              <a:t>produit</a:t>
            </a:r>
            <a:r>
              <a:rPr lang="en-US" sz="2400" dirty="0" smtClean="0"/>
              <a:t> (sur le fait) </a:t>
            </a:r>
            <a:r>
              <a:rPr lang="en-US" sz="2400" dirty="0" err="1" smtClean="0"/>
              <a:t>ou</a:t>
            </a:r>
            <a:r>
              <a:rPr lang="en-US" sz="2400" dirty="0" smtClean="0"/>
              <a:t> </a:t>
            </a:r>
            <a:r>
              <a:rPr lang="en-US" sz="2400" dirty="0" err="1" smtClean="0"/>
              <a:t>déduite</a:t>
            </a:r>
            <a:r>
              <a:rPr lang="en-US" sz="2400" dirty="0" smtClean="0"/>
              <a:t> de </a:t>
            </a:r>
            <a:r>
              <a:rPr lang="en-US" sz="2400" dirty="0" err="1" smtClean="0"/>
              <a:t>ses</a:t>
            </a:r>
            <a:r>
              <a:rPr lang="en-US" sz="2400" dirty="0" smtClean="0"/>
              <a:t> </a:t>
            </a:r>
            <a:r>
              <a:rPr lang="en-US" sz="2400" dirty="0" err="1" smtClean="0"/>
              <a:t>conséquences</a:t>
            </a:r>
            <a:endParaRPr lang="en-US" sz="2400" dirty="0" smtClean="0"/>
          </a:p>
          <a:p>
            <a:pPr marL="274320" indent="-274320" eaLnBrk="1" fontAlgn="auto" hangingPunct="1">
              <a:spcBef>
                <a:spcPts val="580"/>
              </a:spcBef>
              <a:spcAft>
                <a:spcPts val="0"/>
              </a:spcAft>
              <a:buFont typeface="Wingdings 2"/>
              <a:buChar char=""/>
              <a:defRPr/>
            </a:pPr>
            <a:r>
              <a:rPr lang="en-US" sz="2400" dirty="0" smtClean="0"/>
              <a:t>On </a:t>
            </a:r>
            <a:r>
              <a:rPr lang="en-US" sz="2400" dirty="0" err="1" smtClean="0"/>
              <a:t>peut</a:t>
            </a:r>
            <a:r>
              <a:rPr lang="en-US" sz="2400" dirty="0" smtClean="0"/>
              <a:t> </a:t>
            </a:r>
            <a:r>
              <a:rPr lang="en-US" sz="2400" dirty="0" err="1" smtClean="0"/>
              <a:t>parler</a:t>
            </a:r>
            <a:r>
              <a:rPr lang="en-US" sz="2400" dirty="0" smtClean="0"/>
              <a:t> </a:t>
            </a:r>
            <a:r>
              <a:rPr lang="en-US" sz="2400" dirty="0" err="1" smtClean="0"/>
              <a:t>d’auteurs</a:t>
            </a:r>
            <a:r>
              <a:rPr lang="en-US" sz="2400" dirty="0" smtClean="0"/>
              <a:t> et de </a:t>
            </a:r>
            <a:r>
              <a:rPr lang="en-US" sz="2400" dirty="0" err="1" smtClean="0"/>
              <a:t>victimes</a:t>
            </a:r>
            <a:r>
              <a:rPr lang="en-US" sz="2400" dirty="0" smtClean="0"/>
              <a:t> (de discriminants et de </a:t>
            </a:r>
            <a:r>
              <a:rPr lang="en-US" sz="2400" dirty="0" err="1" smtClean="0"/>
              <a:t>discriminés</a:t>
            </a:r>
            <a:r>
              <a:rPr lang="en-US" sz="2400" dirty="0" smtClean="0"/>
              <a:t>), </a:t>
            </a:r>
            <a:r>
              <a:rPr lang="en-US" sz="2400" dirty="0" err="1" smtClean="0"/>
              <a:t>mais</a:t>
            </a:r>
            <a:r>
              <a:rPr lang="en-US" sz="2400" dirty="0" smtClean="0"/>
              <a:t> </a:t>
            </a:r>
            <a:r>
              <a:rPr lang="en-US" sz="2400" dirty="0" err="1" smtClean="0"/>
              <a:t>il</a:t>
            </a:r>
            <a:r>
              <a:rPr lang="en-US" sz="2400" dirty="0" smtClean="0"/>
              <a:t> </a:t>
            </a:r>
            <a:r>
              <a:rPr lang="en-US" sz="2400" dirty="0" err="1" smtClean="0"/>
              <a:t>s’agit</a:t>
            </a:r>
            <a:r>
              <a:rPr lang="en-US" sz="2400" dirty="0" smtClean="0"/>
              <a:t> </a:t>
            </a:r>
            <a:r>
              <a:rPr lang="en-US" sz="2400" dirty="0" err="1" smtClean="0"/>
              <a:t>avant</a:t>
            </a:r>
            <a:r>
              <a:rPr lang="en-US" sz="2400" dirty="0" smtClean="0"/>
              <a:t> tout d’un </a:t>
            </a:r>
            <a:r>
              <a:rPr lang="en-US" sz="2400" dirty="0" err="1" smtClean="0"/>
              <a:t>système</a:t>
            </a:r>
            <a:r>
              <a:rPr lang="en-US" sz="2400" dirty="0" smtClean="0"/>
              <a:t> </a:t>
            </a:r>
            <a:r>
              <a:rPr lang="en-US" sz="2400" dirty="0" err="1" smtClean="0"/>
              <a:t>où</a:t>
            </a:r>
            <a:r>
              <a:rPr lang="en-US" sz="2400" dirty="0" smtClean="0"/>
              <a:t> </a:t>
            </a:r>
            <a:r>
              <a:rPr lang="en-US" sz="2400" dirty="0" err="1" smtClean="0"/>
              <a:t>l’intention</a:t>
            </a:r>
            <a:r>
              <a:rPr lang="en-US" sz="2400" dirty="0" smtClean="0"/>
              <a:t> des </a:t>
            </a:r>
            <a:r>
              <a:rPr lang="en-US" sz="2400" dirty="0" err="1" smtClean="0"/>
              <a:t>acteurs</a:t>
            </a:r>
            <a:r>
              <a:rPr lang="en-US" sz="2400" dirty="0" smtClean="0"/>
              <a:t> </a:t>
            </a:r>
            <a:r>
              <a:rPr lang="en-US" sz="2400" dirty="0" err="1" smtClean="0"/>
              <a:t>n’est</a:t>
            </a:r>
            <a:r>
              <a:rPr lang="en-US" sz="2400" dirty="0" smtClean="0"/>
              <a:t> pas </a:t>
            </a:r>
            <a:r>
              <a:rPr lang="en-US" sz="2400" dirty="0" err="1" smtClean="0"/>
              <a:t>déterminante</a:t>
            </a:r>
            <a:r>
              <a:rPr lang="en-US" sz="2400" dirty="0" smtClean="0"/>
              <a:t> et le </a:t>
            </a:r>
            <a:r>
              <a:rPr lang="en-US" sz="2400" dirty="0" err="1" smtClean="0"/>
              <a:t>caractère</a:t>
            </a:r>
            <a:r>
              <a:rPr lang="en-US" sz="2400" dirty="0" smtClean="0"/>
              <a:t> discriminant des </a:t>
            </a:r>
            <a:r>
              <a:rPr lang="en-US" sz="2400" dirty="0" err="1" smtClean="0"/>
              <a:t>actes</a:t>
            </a:r>
            <a:r>
              <a:rPr lang="en-US" sz="2400" dirty="0" smtClean="0"/>
              <a:t> pas </a:t>
            </a:r>
            <a:r>
              <a:rPr lang="en-US" sz="2400" dirty="0" err="1" smtClean="0"/>
              <a:t>toujours</a:t>
            </a:r>
            <a:r>
              <a:rPr lang="en-US" sz="2400" dirty="0" smtClean="0"/>
              <a:t> apparent.</a:t>
            </a:r>
          </a:p>
          <a:p>
            <a:pPr marL="274638" lvl="1" indent="0" eaLnBrk="1" fontAlgn="auto" hangingPunct="1">
              <a:spcBef>
                <a:spcPts val="580"/>
              </a:spcBef>
              <a:spcAft>
                <a:spcPts val="0"/>
              </a:spcAft>
              <a:buFont typeface="Wingdings 2" panose="05020102010507070707" pitchFamily="18" charset="2"/>
              <a:buNone/>
              <a:defRPr/>
            </a:pPr>
            <a:endParaRPr lang="en-US" sz="2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16013" y="260350"/>
            <a:ext cx="7772400" cy="1143000"/>
          </a:xfrm>
        </p:spPr>
        <p:txBody>
          <a:bodyPr/>
          <a:lstStyle/>
          <a:p>
            <a:pPr eaLnBrk="1" hangingPunct="1"/>
            <a:r>
              <a:rPr lang="fr-FR" altLang="en-US" sz="3200" smtClean="0"/>
              <a:t>Qu’est-ce qu’une discrimination ?</a:t>
            </a:r>
            <a:br>
              <a:rPr lang="fr-FR" altLang="en-US" sz="3200" smtClean="0"/>
            </a:br>
            <a:r>
              <a:rPr lang="fr-FR" altLang="en-US" sz="2400" smtClean="0"/>
              <a:t>France : Loi du 27 mai 2008 (transposition de la Directive Européenne 2000/43/CE)</a:t>
            </a:r>
          </a:p>
        </p:txBody>
      </p:sp>
      <p:sp>
        <p:nvSpPr>
          <p:cNvPr id="16387" name="Rectangle 3"/>
          <p:cNvSpPr>
            <a:spLocks noGrp="1" noChangeArrowheads="1"/>
          </p:cNvSpPr>
          <p:nvPr>
            <p:ph type="body" idx="1"/>
          </p:nvPr>
        </p:nvSpPr>
        <p:spPr>
          <a:xfrm>
            <a:off x="990600" y="1447800"/>
            <a:ext cx="7772400" cy="4114800"/>
          </a:xfrm>
        </p:spPr>
        <p:txBody>
          <a:bodyPr/>
          <a:lstStyle/>
          <a:p>
            <a:pPr eaLnBrk="1" hangingPunct="1">
              <a:lnSpc>
                <a:spcPct val="90000"/>
              </a:lnSpc>
            </a:pPr>
            <a:r>
              <a:rPr lang="fr-FR" altLang="en-US" sz="2800" smtClean="0"/>
              <a:t>Article 1 :</a:t>
            </a:r>
          </a:p>
          <a:p>
            <a:pPr eaLnBrk="1" hangingPunct="1">
              <a:lnSpc>
                <a:spcPct val="90000"/>
              </a:lnSpc>
              <a:buFont typeface="Wingdings" panose="05000000000000000000" pitchFamily="2" charset="2"/>
              <a:buNone/>
            </a:pPr>
            <a:r>
              <a:rPr lang="fr-FR" altLang="en-US" sz="2000" smtClean="0"/>
              <a:t>« Constitue une </a:t>
            </a:r>
            <a:r>
              <a:rPr lang="fr-FR" altLang="en-US" sz="2000" b="1" smtClean="0"/>
              <a:t>discrimination directe</a:t>
            </a:r>
            <a:r>
              <a:rPr lang="fr-FR" altLang="en-US" sz="2000" smtClean="0"/>
              <a:t> la situation dans laquelle, sur le fondement de son appartenance ou de sa non-appartenance, vraie ou supposée, à une ethnie ou une race, sa religion, ses convictions, son âge, son handicap, son orientation sexuelle ou son sexe, une personne est traitée de manière moins favorable qu'une autre ne l'est, ne l'a été ou ne l'aura été dans une situation comparable.</a:t>
            </a:r>
            <a:br>
              <a:rPr lang="fr-FR" altLang="en-US" sz="2000" smtClean="0"/>
            </a:br>
            <a:r>
              <a:rPr lang="fr-FR" altLang="en-US" sz="2000" smtClean="0"/>
              <a:t>Constitue une </a:t>
            </a:r>
            <a:r>
              <a:rPr lang="fr-FR" altLang="en-US" sz="2000" b="1" smtClean="0"/>
              <a:t>discrimination indirecte</a:t>
            </a:r>
            <a:r>
              <a:rPr lang="fr-FR" altLang="en-US" sz="2000" smtClean="0"/>
              <a:t> une disposition, un critère ou une pratique neutre en apparence, mais susceptible d'entraîner, pour l'un des motifs mentionnés au premier alinéa, un désavantage particulier pour des personnes par rapport à d'autres personnes, à moins que cette disposition, ce critère ou cette pratique ne soit objectivement justifié par un but légitime et que les moyens pour réaliser ce but ne soient nécessaires et appropriés. »</a:t>
            </a:r>
            <a:r>
              <a:rPr lang="fr-FR" altLang="en-US" sz="280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288" y="188913"/>
            <a:ext cx="7772400" cy="1143000"/>
          </a:xfrm>
        </p:spPr>
        <p:txBody>
          <a:bodyPr/>
          <a:lstStyle/>
          <a:p>
            <a:r>
              <a:rPr lang="fr-FR" altLang="fr-FR" sz="4100" smtClean="0"/>
              <a:t>Un phénomène diffus</a:t>
            </a:r>
          </a:p>
        </p:txBody>
      </p:sp>
      <p:sp>
        <p:nvSpPr>
          <p:cNvPr id="18435" name="Rectangle 3"/>
          <p:cNvSpPr>
            <a:spLocks noGrp="1" noChangeArrowheads="1"/>
          </p:cNvSpPr>
          <p:nvPr>
            <p:ph idx="1"/>
          </p:nvPr>
        </p:nvSpPr>
        <p:spPr>
          <a:xfrm>
            <a:off x="684213" y="1628775"/>
            <a:ext cx="8275637" cy="4968875"/>
          </a:xfrm>
        </p:spPr>
        <p:txBody>
          <a:bodyPr/>
          <a:lstStyle/>
          <a:p>
            <a:pPr>
              <a:lnSpc>
                <a:spcPct val="90000"/>
              </a:lnSpc>
            </a:pPr>
            <a:r>
              <a:rPr lang="fr-FR" altLang="fr-FR" sz="2400" smtClean="0"/>
              <a:t>Si le racisme, l’antisémitisme, le sexisme ou l’homophobie constituent des idéologies en acte ou des opinions explicites, les discriminations se forment sur un socle plus diffus, reposant sur la circulation de stéréotypes et de préjugés</a:t>
            </a:r>
          </a:p>
          <a:p>
            <a:pPr>
              <a:lnSpc>
                <a:spcPct val="90000"/>
              </a:lnSpc>
            </a:pPr>
            <a:r>
              <a:rPr lang="fr-FR" altLang="fr-FR" sz="2400" smtClean="0"/>
              <a:t>La question de l’intention n’est pas déterminante : processus inconscients ou indirects sans idéologie explicite</a:t>
            </a:r>
          </a:p>
          <a:p>
            <a:pPr>
              <a:lnSpc>
                <a:spcPct val="90000"/>
              </a:lnSpc>
            </a:pPr>
            <a:r>
              <a:rPr lang="fr-FR" altLang="fr-FR" sz="2400" smtClean="0"/>
              <a:t>Responsables/coupables ou un système, des procédures, des critères : analyse des décisions par leurs conséquences</a:t>
            </a:r>
          </a:p>
          <a:p>
            <a:pPr>
              <a:lnSpc>
                <a:spcPct val="90000"/>
              </a:lnSpc>
            </a:pPr>
            <a:r>
              <a:rPr lang="fr-FR" altLang="fr-FR" sz="2400" smtClean="0"/>
              <a:t>Nous co-produisons tous et toutes les discriminations. Changer les mentalités et/ou changer les pratiques ?</a:t>
            </a:r>
          </a:p>
        </p:txBody>
      </p:sp>
    </p:spTree>
    <p:extLst>
      <p:ext uri="{BB962C8B-B14F-4D97-AF65-F5344CB8AC3E}">
        <p14:creationId xmlns:p14="http://schemas.microsoft.com/office/powerpoint/2010/main" val="2585174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9388" y="260350"/>
            <a:ext cx="8229600" cy="1111250"/>
          </a:xfrm>
        </p:spPr>
        <p:txBody>
          <a:bodyPr>
            <a:normAutofit fontScale="90000"/>
          </a:bodyPr>
          <a:lstStyle/>
          <a:p>
            <a:pPr eaLnBrk="1" fontAlgn="auto" hangingPunct="1">
              <a:spcAft>
                <a:spcPts val="0"/>
              </a:spcAft>
              <a:defRPr/>
            </a:pPr>
            <a:r>
              <a:rPr lang="fr-FR" sz="3600" dirty="0" smtClean="0"/>
              <a:t>Un changement de paradigme avec les discriminations ethniques et raciales</a:t>
            </a:r>
          </a:p>
        </p:txBody>
      </p:sp>
      <p:sp>
        <p:nvSpPr>
          <p:cNvPr id="17411" name="Rectangle 3"/>
          <p:cNvSpPr>
            <a:spLocks noGrp="1" noChangeArrowheads="1"/>
          </p:cNvSpPr>
          <p:nvPr>
            <p:ph idx="1"/>
          </p:nvPr>
        </p:nvSpPr>
        <p:spPr>
          <a:xfrm>
            <a:off x="395288" y="1397000"/>
            <a:ext cx="8147050" cy="4730750"/>
          </a:xfrm>
        </p:spPr>
        <p:txBody>
          <a:bodyPr/>
          <a:lstStyle/>
          <a:p>
            <a:pPr eaLnBrk="1" hangingPunct="1">
              <a:lnSpc>
                <a:spcPct val="80000"/>
              </a:lnSpc>
            </a:pPr>
            <a:r>
              <a:rPr lang="fr-FR" altLang="fr-FR" sz="2400" smtClean="0"/>
              <a:t>L’intégration vise à une adaptation réciproque des immigrés et de la société, grâce à une réduction des différences et la création d’une culture commune</a:t>
            </a:r>
          </a:p>
          <a:p>
            <a:pPr eaLnBrk="1" hangingPunct="1">
              <a:lnSpc>
                <a:spcPct val="80000"/>
              </a:lnSpc>
            </a:pPr>
            <a:r>
              <a:rPr lang="fr-FR" altLang="fr-FR" sz="2400" smtClean="0"/>
              <a:t>Nouveau paradigme avec les discriminations :</a:t>
            </a:r>
          </a:p>
          <a:p>
            <a:pPr lvl="1" eaLnBrk="1" hangingPunct="1">
              <a:lnSpc>
                <a:spcPct val="80000"/>
              </a:lnSpc>
            </a:pPr>
            <a:r>
              <a:rPr lang="fr-FR" altLang="fr-FR" smtClean="0"/>
              <a:t>Plus une question d’immigrés dont les différences expliquent les difficultés sociales et économiques</a:t>
            </a:r>
          </a:p>
          <a:p>
            <a:pPr lvl="1" eaLnBrk="1" hangingPunct="1">
              <a:lnSpc>
                <a:spcPct val="80000"/>
              </a:lnSpc>
            </a:pPr>
            <a:r>
              <a:rPr lang="fr-FR" altLang="fr-FR" smtClean="0"/>
              <a:t>Une faille profonde dans les modèles d’égalité du point de vue du traitement des minorités</a:t>
            </a:r>
          </a:p>
          <a:p>
            <a:pPr lvl="1" eaLnBrk="1" hangingPunct="1">
              <a:lnSpc>
                <a:spcPct val="80000"/>
              </a:lnSpc>
            </a:pPr>
            <a:r>
              <a:rPr lang="fr-FR" altLang="fr-FR" smtClean="0"/>
              <a:t>Si l’intégration consiste principalement à changer les personnes pour les ajuster au système, la lutte contre les discriminations vise à adapter le système pour que certaines caractéristiques (genre, origine ethnique ou raciale,  handicap, religion, préférences sexuelles, âge, notamment) ne portent pas préjudice</a:t>
            </a:r>
          </a:p>
          <a:p>
            <a:pPr eaLnBrk="1" hangingPunct="1">
              <a:lnSpc>
                <a:spcPct val="80000"/>
              </a:lnSpc>
            </a:pPr>
            <a:r>
              <a:rPr lang="fr-FR" altLang="fr-FR" sz="2400" smtClean="0"/>
              <a:t>Déplacement de la charge des individus à la société</a:t>
            </a:r>
          </a:p>
          <a:p>
            <a:pPr eaLnBrk="1" hangingPunct="1">
              <a:lnSpc>
                <a:spcPct val="80000"/>
              </a:lnSpc>
            </a:pPr>
            <a:r>
              <a:rPr lang="fr-FR" altLang="fr-FR" sz="2400" smtClean="0"/>
              <a:t>Passer d’une égalité formelle à une égalité effective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fr-FR" altLang="fr-FR" dirty="0" smtClean="0"/>
              <a:t>Mesure des discriminations et du racisme</a:t>
            </a:r>
          </a:p>
        </p:txBody>
      </p:sp>
      <p:sp>
        <p:nvSpPr>
          <p:cNvPr id="13315" name="Rectangle 3"/>
          <p:cNvSpPr>
            <a:spLocks noGrp="1" noChangeArrowheads="1"/>
          </p:cNvSpPr>
          <p:nvPr>
            <p:ph idx="1"/>
          </p:nvPr>
        </p:nvSpPr>
        <p:spPr>
          <a:xfrm>
            <a:off x="457200" y="1600200"/>
            <a:ext cx="8229600" cy="4997450"/>
          </a:xfrm>
        </p:spPr>
        <p:txBody>
          <a:bodyPr rtlCol="0">
            <a:normAutofit fontScale="92500" lnSpcReduction="10000"/>
          </a:bodyPr>
          <a:lstStyle/>
          <a:p>
            <a:pPr fontAlgn="auto">
              <a:lnSpc>
                <a:spcPct val="90000"/>
              </a:lnSpc>
              <a:spcAft>
                <a:spcPts val="0"/>
              </a:spcAft>
              <a:defRPr/>
            </a:pPr>
            <a:r>
              <a:rPr lang="fr-FR" altLang="fr-FR" sz="2400" dirty="0" smtClean="0"/>
              <a:t>Une variété de méthodes :</a:t>
            </a:r>
          </a:p>
          <a:p>
            <a:pPr lvl="1" fontAlgn="auto">
              <a:lnSpc>
                <a:spcPct val="90000"/>
              </a:lnSpc>
              <a:spcAft>
                <a:spcPts val="0"/>
              </a:spcAft>
              <a:defRPr/>
            </a:pPr>
            <a:r>
              <a:rPr lang="fr-FR" altLang="fr-FR" dirty="0" smtClean="0"/>
              <a:t>Enquête par « </a:t>
            </a:r>
            <a:r>
              <a:rPr lang="fr-FR" altLang="fr-FR" dirty="0" err="1" smtClean="0"/>
              <a:t>testing</a:t>
            </a:r>
            <a:r>
              <a:rPr lang="fr-FR" altLang="fr-FR" dirty="0" smtClean="0"/>
              <a:t> » = mise en situation</a:t>
            </a:r>
          </a:p>
          <a:p>
            <a:pPr lvl="1" fontAlgn="auto">
              <a:lnSpc>
                <a:spcPct val="90000"/>
              </a:lnSpc>
              <a:spcAft>
                <a:spcPts val="0"/>
              </a:spcAft>
              <a:defRPr/>
            </a:pPr>
            <a:r>
              <a:rPr lang="fr-FR" altLang="fr-FR" dirty="0" smtClean="0"/>
              <a:t>Enquêtes de psychologie expérimentale sur attitudes, stéréotypes, préjugés et relations entre groupe</a:t>
            </a:r>
          </a:p>
          <a:p>
            <a:pPr lvl="1" fontAlgn="auto">
              <a:lnSpc>
                <a:spcPct val="90000"/>
              </a:lnSpc>
              <a:spcAft>
                <a:spcPts val="0"/>
              </a:spcAft>
              <a:defRPr/>
            </a:pPr>
            <a:r>
              <a:rPr lang="fr-FR" altLang="fr-FR" dirty="0" smtClean="0"/>
              <a:t>Observation de positions ou de trajectoires</a:t>
            </a:r>
          </a:p>
          <a:p>
            <a:pPr lvl="1" fontAlgn="auto">
              <a:lnSpc>
                <a:spcPct val="90000"/>
              </a:lnSpc>
              <a:spcAft>
                <a:spcPts val="0"/>
              </a:spcAft>
              <a:defRPr/>
            </a:pPr>
            <a:r>
              <a:rPr lang="fr-FR" altLang="fr-FR" dirty="0" smtClean="0"/>
              <a:t>Ressenti des discriminations et perceptions </a:t>
            </a:r>
          </a:p>
          <a:p>
            <a:pPr fontAlgn="auto">
              <a:lnSpc>
                <a:spcPct val="90000"/>
              </a:lnSpc>
              <a:spcAft>
                <a:spcPts val="0"/>
              </a:spcAft>
              <a:defRPr/>
            </a:pPr>
            <a:r>
              <a:rPr lang="fr-FR" altLang="fr-FR" sz="2400" dirty="0" smtClean="0"/>
              <a:t>Comparaison entre «groupes »</a:t>
            </a:r>
          </a:p>
          <a:p>
            <a:pPr fontAlgn="auto">
              <a:lnSpc>
                <a:spcPct val="90000"/>
              </a:lnSpc>
              <a:spcAft>
                <a:spcPts val="0"/>
              </a:spcAft>
              <a:defRPr/>
            </a:pPr>
            <a:r>
              <a:rPr lang="fr-FR" altLang="fr-FR" sz="2400" dirty="0" smtClean="0"/>
              <a:t>Analyses multivariées pour décomposer les effets des différentes caractéristiques</a:t>
            </a:r>
          </a:p>
          <a:p>
            <a:pPr fontAlgn="auto">
              <a:lnSpc>
                <a:spcPct val="90000"/>
              </a:lnSpc>
              <a:spcAft>
                <a:spcPts val="0"/>
              </a:spcAft>
              <a:defRPr/>
            </a:pPr>
            <a:r>
              <a:rPr lang="fr-FR" altLang="fr-FR" sz="2400" dirty="0" smtClean="0"/>
              <a:t>Discrimination = effet non expliqué par les variables observées ou résidu</a:t>
            </a:r>
          </a:p>
          <a:p>
            <a:pPr fontAlgn="auto">
              <a:lnSpc>
                <a:spcPct val="90000"/>
              </a:lnSpc>
              <a:spcAft>
                <a:spcPts val="0"/>
              </a:spcAft>
              <a:defRPr/>
            </a:pPr>
            <a:r>
              <a:rPr lang="fr-FR" altLang="fr-FR" sz="2400" dirty="0" smtClean="0"/>
              <a:t>Repose sur des théories du marché du travail, de l’éducation ou du logement et des méthodes de calcul stabilisées</a:t>
            </a:r>
          </a:p>
          <a:p>
            <a:pPr fontAlgn="auto">
              <a:lnSpc>
                <a:spcPct val="90000"/>
              </a:lnSpc>
              <a:spcAft>
                <a:spcPts val="0"/>
              </a:spcAft>
              <a:defRPr/>
            </a:pPr>
            <a:r>
              <a:rPr lang="fr-FR" altLang="fr-FR" sz="2400" dirty="0" smtClean="0"/>
              <a:t>Problème de définitions des « groupes » : enjeu des catégories</a:t>
            </a:r>
          </a:p>
          <a:p>
            <a:pPr fontAlgn="auto">
              <a:lnSpc>
                <a:spcPct val="90000"/>
              </a:lnSpc>
              <a:spcAft>
                <a:spcPts val="0"/>
              </a:spcAft>
              <a:defRPr/>
            </a:pPr>
            <a:endParaRPr lang="fr-FR" altLang="fr-FR" sz="20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0.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0.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4.xml><?xml version="1.0" encoding="utf-8"?>
<a:themeOverride xmlns:a="http://schemas.openxmlformats.org/drawingml/2006/main">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Override>
</file>

<file path=ppt/theme/themeOverride5.xml><?xml version="1.0" encoding="utf-8"?>
<a:themeOverride xmlns:a="http://schemas.openxmlformats.org/drawingml/2006/main">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Override>
</file>

<file path=ppt/theme/themeOverride6.xml><?xml version="1.0" encoding="utf-8"?>
<a:themeOverride xmlns:a="http://schemas.openxmlformats.org/drawingml/2006/main">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7.xml><?xml version="1.0" encoding="utf-8"?>
<a:themeOverride xmlns:a="http://schemas.openxmlformats.org/drawingml/2006/main">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Equity</Template>
  <TotalTime>18968</TotalTime>
  <Words>1931</Words>
  <Application>Microsoft Office PowerPoint</Application>
  <PresentationFormat>Affichage à l'écran (4:3)</PresentationFormat>
  <Paragraphs>172</Paragraphs>
  <Slides>36</Slides>
  <Notes>5</Notes>
  <HiddenSlides>0</HiddenSlides>
  <MMClips>0</MMClips>
  <ScaleCrop>false</ScaleCrop>
  <HeadingPairs>
    <vt:vector size="8" baseType="variant">
      <vt:variant>
        <vt:lpstr>Polices utilisées</vt:lpstr>
      </vt:variant>
      <vt:variant>
        <vt:i4>15</vt:i4>
      </vt:variant>
      <vt:variant>
        <vt:lpstr>Thème</vt:lpstr>
      </vt:variant>
      <vt:variant>
        <vt:i4>1</vt:i4>
      </vt:variant>
      <vt:variant>
        <vt:lpstr>Serveurs OLE incorporés</vt:lpstr>
      </vt:variant>
      <vt:variant>
        <vt:i4>1</vt:i4>
      </vt:variant>
      <vt:variant>
        <vt:lpstr>Titres des diapositives</vt:lpstr>
      </vt:variant>
      <vt:variant>
        <vt:i4>36</vt:i4>
      </vt:variant>
    </vt:vector>
  </HeadingPairs>
  <TitlesOfParts>
    <vt:vector size="53" baseType="lpstr">
      <vt:lpstr>SimSun</vt:lpstr>
      <vt:lpstr>Arial</vt:lpstr>
      <vt:lpstr>Arial Narrow</vt:lpstr>
      <vt:lpstr>Barlow</vt:lpstr>
      <vt:lpstr>Bebas</vt:lpstr>
      <vt:lpstr>Calibri</vt:lpstr>
      <vt:lpstr>DejaVu Sans</vt:lpstr>
      <vt:lpstr>Franklin Gothic Book</vt:lpstr>
      <vt:lpstr>Helvetica Light</vt:lpstr>
      <vt:lpstr>Liberation Sans Narrow</vt:lpstr>
      <vt:lpstr>Montserrat-SemiBold</vt:lpstr>
      <vt:lpstr>Perpetua</vt:lpstr>
      <vt:lpstr>Times New Roman</vt:lpstr>
      <vt:lpstr>Wingdings</vt:lpstr>
      <vt:lpstr>Wingdings 2</vt:lpstr>
      <vt:lpstr>Capitaux</vt:lpstr>
      <vt:lpstr>Graphique</vt:lpstr>
      <vt:lpstr>Présentation PowerPoint</vt:lpstr>
      <vt:lpstr>Présentation PowerPoint</vt:lpstr>
      <vt:lpstr>Présentation PowerPoint</vt:lpstr>
      <vt:lpstr>Du racisme aux discriminations</vt:lpstr>
      <vt:lpstr>Definir la discrimination</vt:lpstr>
      <vt:lpstr>Qu’est-ce qu’une discrimination ? France : Loi du 27 mai 2008 (transposition de la Directive Européenne 2000/43/CE)</vt:lpstr>
      <vt:lpstr>Un phénomène diffus</vt:lpstr>
      <vt:lpstr>Un changement de paradigme avec les discriminations ethniques et raciales</vt:lpstr>
      <vt:lpstr>Mesure des discriminations et du racisme</vt:lpstr>
      <vt:lpstr>Indice de tolérance des groupes exposés au racisme (sondage de la CNCDH, 2019)</vt:lpstr>
      <vt:lpstr>Test de situation</vt:lpstr>
      <vt:lpstr>Un testing « politique » : Ministère du travail, France, 2016</vt:lpstr>
      <vt:lpstr> Une méta-analyse de testings sur le marché de l’emploi Quillian et al. (2020) “Do Some Countries Discriminate More than Others? Evidence from 97 Field Experiments of Racial Discrimination in Hiring”</vt:lpstr>
      <vt:lpstr>Déconstruire les discriminations : méthodes expérimentales et économétrie</vt:lpstr>
      <vt:lpstr>Taux de chômage par générations (hommes)</vt:lpstr>
      <vt:lpstr>Taux de chômage par générations (femmes)</vt:lpstr>
      <vt:lpstr>Risques relatifs d’être au chômage  Odds Ratio, controle par sexe, age, education, pcs, taille unité urbaine, religion, quartiers and origines sociales</vt:lpstr>
      <vt:lpstr>Poser des questions sur les discriminations : un exercice difficile</vt:lpstr>
      <vt:lpstr>Perception des discriminations</vt:lpstr>
      <vt:lpstr>Perception des discriminations en Europe (Eurobarometre 2015)</vt:lpstr>
      <vt:lpstr>Perceptions différenciées : Blancs et Noirs aux Etats-Unis (Pew Research, 2016)</vt:lpstr>
      <vt:lpstr>Opinion sur l’existence et la fréquence des discriminations par motifs (enquête Discriminations en Ile-de-France, 2015)</vt:lpstr>
      <vt:lpstr>Experience des discriminations</vt:lpstr>
      <vt:lpstr>Enquêtes TeO, France (2008-2009 et 2019-2020)</vt:lpstr>
      <vt:lpstr>Discriminations: incidence selon l’origine</vt:lpstr>
      <vt:lpstr>Déterminants de l’expérience des discriminations   (Odds ratio) </vt:lpstr>
      <vt:lpstr>Une augmentation de 5 points (14 % -&gt; 18 %) en dix ans de la déclaration d’avoir subi « des traitements inégalitaires ou des discriminations »</vt:lpstr>
      <vt:lpstr>Évolution du sentiment de discrimination , tous motifs confondus, entre 2008-2009  et 2019-2020</vt:lpstr>
      <vt:lpstr>Evolution des discriminations origine et religion </vt:lpstr>
      <vt:lpstr>Les motifs de discrimination ont évolué en 10 ans</vt:lpstr>
      <vt:lpstr>Des effets d’intersection (1)</vt:lpstr>
      <vt:lpstr>Des effets d’intersection (2)</vt:lpstr>
      <vt:lpstr>Micro-agressions au quotidien</vt:lpstr>
      <vt:lpstr>Stratégies antidiscriminatoires</vt:lpstr>
      <vt:lpstr>Structure des programmes d’égalité</vt:lpstr>
      <vt:lpstr>Rôle du monitoring (suivi statistique)</vt:lpstr>
    </vt:vector>
  </TitlesOfParts>
  <Company>INED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Theories of Migration and Migration Policies</dc:title>
  <dc:creator>INED</dc:creator>
  <cp:lastModifiedBy>reviewer</cp:lastModifiedBy>
  <cp:revision>173</cp:revision>
  <dcterms:created xsi:type="dcterms:W3CDTF">2006-05-24T06:50:37Z</dcterms:created>
  <dcterms:modified xsi:type="dcterms:W3CDTF">2025-02-13T13:20:21Z</dcterms:modified>
</cp:coreProperties>
</file>