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489FB-DF87-7B4C-8C0D-653E23333C74}" type="datetimeFigureOut">
              <a:rPr lang="fr-FR" smtClean="0"/>
              <a:t>14/02/2025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721A5-E190-3349-B773-2B9C64ECDAE3}" type="slidenum">
              <a:rPr lang="fr-FR" smtClean="0"/>
              <a:t>‹N°›</a:t>
            </a:fld>
            <a:endParaRPr lang="fr-FR"/>
          </a:p>
        </p:txBody>
      </p:sp>
    </p:spTree>
    <p:extLst>
      <p:ext uri="{BB962C8B-B14F-4D97-AF65-F5344CB8AC3E}">
        <p14:creationId xmlns:p14="http://schemas.microsoft.com/office/powerpoint/2010/main" val="2613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8BD38-6C30-FCB4-ABF7-D1393F2FB23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248691-689D-132C-05D4-4CF1F8B1C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9DD26AD-D3EF-60FE-A8EC-66A21ACC24DA}"/>
              </a:ext>
            </a:extLst>
          </p:cNvPr>
          <p:cNvSpPr>
            <a:spLocks noGrp="1"/>
          </p:cNvSpPr>
          <p:nvPr>
            <p:ph type="dt" sz="half" idx="10"/>
          </p:nvPr>
        </p:nvSpPr>
        <p:spPr/>
        <p:txBody>
          <a:bodyPr/>
          <a:lstStyle/>
          <a:p>
            <a:fld id="{F7FDAB18-EE66-4C42-B33C-98B6099125BA}" type="datetime1">
              <a:rPr lang="fr-FR" smtClean="0"/>
              <a:t>14/02/2025</a:t>
            </a:fld>
            <a:endParaRPr lang="fr-FR"/>
          </a:p>
        </p:txBody>
      </p:sp>
      <p:sp>
        <p:nvSpPr>
          <p:cNvPr id="5" name="Espace réservé du pied de page 4">
            <a:extLst>
              <a:ext uri="{FF2B5EF4-FFF2-40B4-BE49-F238E27FC236}">
                <a16:creationId xmlns:a16="http://schemas.microsoft.com/office/drawing/2014/main" id="{EC4B9B1E-60E9-61F4-AD4F-8316BC99AC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86125F-93EB-5986-78C6-D5ACA978BCAC}"/>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407618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065DE-834D-12D3-B8C0-E2848630752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AFC306D-468B-EBA9-8C61-31B031F88C3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17973E-A5A9-A3AD-B27B-D29274780260}"/>
              </a:ext>
            </a:extLst>
          </p:cNvPr>
          <p:cNvSpPr>
            <a:spLocks noGrp="1"/>
          </p:cNvSpPr>
          <p:nvPr>
            <p:ph type="dt" sz="half" idx="10"/>
          </p:nvPr>
        </p:nvSpPr>
        <p:spPr/>
        <p:txBody>
          <a:bodyPr/>
          <a:lstStyle/>
          <a:p>
            <a:fld id="{1BC4BC9A-F9E9-8B41-8D4C-6A43975F692F}" type="datetime1">
              <a:rPr lang="fr-FR" smtClean="0"/>
              <a:t>14/02/2025</a:t>
            </a:fld>
            <a:endParaRPr lang="fr-FR"/>
          </a:p>
        </p:txBody>
      </p:sp>
      <p:sp>
        <p:nvSpPr>
          <p:cNvPr id="5" name="Espace réservé du pied de page 4">
            <a:extLst>
              <a:ext uri="{FF2B5EF4-FFF2-40B4-BE49-F238E27FC236}">
                <a16:creationId xmlns:a16="http://schemas.microsoft.com/office/drawing/2014/main" id="{4CDC23A5-95F0-464F-E098-8FF0D9C71B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3FB7CE-9F2F-2BD4-3DF9-2B222EE69FD7}"/>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167752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B33905-1D25-39EE-082B-107A4867D80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46C71FD-6CBF-091D-293B-4D1FF6FE7E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7752BB-92CE-F84E-DECD-169671A0AF9D}"/>
              </a:ext>
            </a:extLst>
          </p:cNvPr>
          <p:cNvSpPr>
            <a:spLocks noGrp="1"/>
          </p:cNvSpPr>
          <p:nvPr>
            <p:ph type="dt" sz="half" idx="10"/>
          </p:nvPr>
        </p:nvSpPr>
        <p:spPr/>
        <p:txBody>
          <a:bodyPr/>
          <a:lstStyle/>
          <a:p>
            <a:fld id="{3483BCC7-9D5B-6C42-9592-4E8CC45C2C0F}" type="datetime1">
              <a:rPr lang="fr-FR" smtClean="0"/>
              <a:t>14/02/2025</a:t>
            </a:fld>
            <a:endParaRPr lang="fr-FR"/>
          </a:p>
        </p:txBody>
      </p:sp>
      <p:sp>
        <p:nvSpPr>
          <p:cNvPr id="5" name="Espace réservé du pied de page 4">
            <a:extLst>
              <a:ext uri="{FF2B5EF4-FFF2-40B4-BE49-F238E27FC236}">
                <a16:creationId xmlns:a16="http://schemas.microsoft.com/office/drawing/2014/main" id="{8EA622AA-8146-D35C-2401-94E7A40A09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64027E-5961-B376-D5D8-FFC2D5F36ABD}"/>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1618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D747-7DA7-F030-945E-15895FBF20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0F98D0-3B13-364D-BCF5-FED00E574C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7A9B4-055F-8E85-D5D9-DA0ACEA8EB59}"/>
              </a:ext>
            </a:extLst>
          </p:cNvPr>
          <p:cNvSpPr>
            <a:spLocks noGrp="1"/>
          </p:cNvSpPr>
          <p:nvPr>
            <p:ph type="dt" sz="half" idx="10"/>
          </p:nvPr>
        </p:nvSpPr>
        <p:spPr/>
        <p:txBody>
          <a:bodyPr/>
          <a:lstStyle/>
          <a:p>
            <a:fld id="{092710DB-2591-8A48-820D-32E4E48E56F2}" type="datetime1">
              <a:rPr lang="fr-FR" smtClean="0"/>
              <a:t>14/02/2025</a:t>
            </a:fld>
            <a:endParaRPr lang="fr-FR"/>
          </a:p>
        </p:txBody>
      </p:sp>
      <p:sp>
        <p:nvSpPr>
          <p:cNvPr id="5" name="Espace réservé du pied de page 4">
            <a:extLst>
              <a:ext uri="{FF2B5EF4-FFF2-40B4-BE49-F238E27FC236}">
                <a16:creationId xmlns:a16="http://schemas.microsoft.com/office/drawing/2014/main" id="{E3855D96-E37C-C105-473F-D6AC8B48B4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A60DBB-9D7E-97DC-FCB1-14B6149EB074}"/>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90661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86F69-1052-CCCC-B831-0BBACB99B6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ECC42C-EB74-C8B7-FBE5-2290AA608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B7B729-D305-001C-BE7E-5BA0955F87F5}"/>
              </a:ext>
            </a:extLst>
          </p:cNvPr>
          <p:cNvSpPr>
            <a:spLocks noGrp="1"/>
          </p:cNvSpPr>
          <p:nvPr>
            <p:ph type="dt" sz="half" idx="10"/>
          </p:nvPr>
        </p:nvSpPr>
        <p:spPr/>
        <p:txBody>
          <a:bodyPr/>
          <a:lstStyle/>
          <a:p>
            <a:fld id="{1DAAA6F6-406B-744E-B003-569D49A1F9C4}" type="datetime1">
              <a:rPr lang="fr-FR" smtClean="0"/>
              <a:t>14/02/2025</a:t>
            </a:fld>
            <a:endParaRPr lang="fr-FR"/>
          </a:p>
        </p:txBody>
      </p:sp>
      <p:sp>
        <p:nvSpPr>
          <p:cNvPr id="5" name="Espace réservé du pied de page 4">
            <a:extLst>
              <a:ext uri="{FF2B5EF4-FFF2-40B4-BE49-F238E27FC236}">
                <a16:creationId xmlns:a16="http://schemas.microsoft.com/office/drawing/2014/main" id="{5ED98F0E-D8CC-1A70-65B4-32E00ADD5E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84A111-4520-A5C0-64C6-2B8FA1992EAE}"/>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347948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400E5-1F32-71FF-E7EE-1B28BD94AB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CA2CD0-F070-382D-3727-8283C5182EF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0C543D-579C-8E9D-21F5-2079133C4E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D178D28-94B4-7C8B-187E-E0B2E183C195}"/>
              </a:ext>
            </a:extLst>
          </p:cNvPr>
          <p:cNvSpPr>
            <a:spLocks noGrp="1"/>
          </p:cNvSpPr>
          <p:nvPr>
            <p:ph type="dt" sz="half" idx="10"/>
          </p:nvPr>
        </p:nvSpPr>
        <p:spPr/>
        <p:txBody>
          <a:bodyPr/>
          <a:lstStyle/>
          <a:p>
            <a:fld id="{2F5354FE-FCF3-E243-9C25-7AF46E3AE64F}" type="datetime1">
              <a:rPr lang="fr-FR" smtClean="0"/>
              <a:t>14/02/2025</a:t>
            </a:fld>
            <a:endParaRPr lang="fr-FR"/>
          </a:p>
        </p:txBody>
      </p:sp>
      <p:sp>
        <p:nvSpPr>
          <p:cNvPr id="6" name="Espace réservé du pied de page 5">
            <a:extLst>
              <a:ext uri="{FF2B5EF4-FFF2-40B4-BE49-F238E27FC236}">
                <a16:creationId xmlns:a16="http://schemas.microsoft.com/office/drawing/2014/main" id="{EC510B54-9DB9-47C2-F045-D1298F3C36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8CD7AE-BD5D-A45C-FB8E-BE7ECCC2956B}"/>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96543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AC897-9939-E31A-2D2B-1D9CB27ACF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4FBDD68-1A6A-4CE6-E9AA-F7EF4162B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BAD791-D15B-3E29-CEB0-4B2A70A297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56A0B6-CB96-AFD7-9F24-DFEB7010A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9ED5C9-457F-892E-F5E9-84CB4DA530E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10163B-5E7E-26C3-7D25-68A10BCF3630}"/>
              </a:ext>
            </a:extLst>
          </p:cNvPr>
          <p:cNvSpPr>
            <a:spLocks noGrp="1"/>
          </p:cNvSpPr>
          <p:nvPr>
            <p:ph type="dt" sz="half" idx="10"/>
          </p:nvPr>
        </p:nvSpPr>
        <p:spPr/>
        <p:txBody>
          <a:bodyPr/>
          <a:lstStyle/>
          <a:p>
            <a:fld id="{33030013-8460-DC4F-B08B-8D0F4E57113D}" type="datetime1">
              <a:rPr lang="fr-FR" smtClean="0"/>
              <a:t>14/02/2025</a:t>
            </a:fld>
            <a:endParaRPr lang="fr-FR"/>
          </a:p>
        </p:txBody>
      </p:sp>
      <p:sp>
        <p:nvSpPr>
          <p:cNvPr id="8" name="Espace réservé du pied de page 7">
            <a:extLst>
              <a:ext uri="{FF2B5EF4-FFF2-40B4-BE49-F238E27FC236}">
                <a16:creationId xmlns:a16="http://schemas.microsoft.com/office/drawing/2014/main" id="{D3D25E2F-BCAA-690A-CEA4-5946EFB0FD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0AF87E-5AF3-3CB8-3EF9-03A6FA478603}"/>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42924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574A0-A4B0-2718-D652-7716DC606E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545B86-7FB5-8C08-EEA5-FB4A3AECD42E}"/>
              </a:ext>
            </a:extLst>
          </p:cNvPr>
          <p:cNvSpPr>
            <a:spLocks noGrp="1"/>
          </p:cNvSpPr>
          <p:nvPr>
            <p:ph type="dt" sz="half" idx="10"/>
          </p:nvPr>
        </p:nvSpPr>
        <p:spPr/>
        <p:txBody>
          <a:bodyPr/>
          <a:lstStyle/>
          <a:p>
            <a:fld id="{9014829B-7488-F540-880C-C33ED11BCE88}" type="datetime1">
              <a:rPr lang="fr-FR" smtClean="0"/>
              <a:t>14/02/2025</a:t>
            </a:fld>
            <a:endParaRPr lang="fr-FR"/>
          </a:p>
        </p:txBody>
      </p:sp>
      <p:sp>
        <p:nvSpPr>
          <p:cNvPr id="4" name="Espace réservé du pied de page 3">
            <a:extLst>
              <a:ext uri="{FF2B5EF4-FFF2-40B4-BE49-F238E27FC236}">
                <a16:creationId xmlns:a16="http://schemas.microsoft.com/office/drawing/2014/main" id="{97FD8C5A-932A-FB72-26E5-9F3D2B2982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41B706-92A6-5F22-A5B7-0CE144C5BB31}"/>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194217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249CB12-D10A-4281-2C2E-AA0C6281C446}"/>
              </a:ext>
            </a:extLst>
          </p:cNvPr>
          <p:cNvSpPr>
            <a:spLocks noGrp="1"/>
          </p:cNvSpPr>
          <p:nvPr>
            <p:ph type="dt" sz="half" idx="10"/>
          </p:nvPr>
        </p:nvSpPr>
        <p:spPr/>
        <p:txBody>
          <a:bodyPr/>
          <a:lstStyle/>
          <a:p>
            <a:fld id="{809B3770-B072-2B48-A7F6-0A67B45A2CD5}" type="datetime1">
              <a:rPr lang="fr-FR" smtClean="0"/>
              <a:t>14/02/2025</a:t>
            </a:fld>
            <a:endParaRPr lang="fr-FR"/>
          </a:p>
        </p:txBody>
      </p:sp>
      <p:sp>
        <p:nvSpPr>
          <p:cNvPr id="3" name="Espace réservé du pied de page 2">
            <a:extLst>
              <a:ext uri="{FF2B5EF4-FFF2-40B4-BE49-F238E27FC236}">
                <a16:creationId xmlns:a16="http://schemas.microsoft.com/office/drawing/2014/main" id="{F99F6D93-5ADF-C9C3-FB49-72A1312EAF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DDDDD0-E47D-7E68-6435-ECFF3B2D4B78}"/>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121931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3B9D1-3739-4E39-60D3-1B92D0DED9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A602FEF-9B12-BC99-0A3F-67A59D018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6D299A-AA65-67B0-69A8-A9C647660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04901E-D318-F9F6-A06C-B85DF3F0CB68}"/>
              </a:ext>
            </a:extLst>
          </p:cNvPr>
          <p:cNvSpPr>
            <a:spLocks noGrp="1"/>
          </p:cNvSpPr>
          <p:nvPr>
            <p:ph type="dt" sz="half" idx="10"/>
          </p:nvPr>
        </p:nvSpPr>
        <p:spPr/>
        <p:txBody>
          <a:bodyPr/>
          <a:lstStyle/>
          <a:p>
            <a:fld id="{4E0AF36A-0FDE-CA4D-963F-3940C01543C1}" type="datetime1">
              <a:rPr lang="fr-FR" smtClean="0"/>
              <a:t>14/02/2025</a:t>
            </a:fld>
            <a:endParaRPr lang="fr-FR"/>
          </a:p>
        </p:txBody>
      </p:sp>
      <p:sp>
        <p:nvSpPr>
          <p:cNvPr id="6" name="Espace réservé du pied de page 5">
            <a:extLst>
              <a:ext uri="{FF2B5EF4-FFF2-40B4-BE49-F238E27FC236}">
                <a16:creationId xmlns:a16="http://schemas.microsoft.com/office/drawing/2014/main" id="{8CD1F190-ACAF-8648-0182-1FB0762710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8A8FF5-C481-92B6-7E8C-EEF535DBB47C}"/>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32558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EA8B9-CBF9-C2D9-CE68-DF2E45638D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B9F087C-D466-F381-FA05-2A2F55A61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1A202F2-1F64-DABE-A4B6-573931A16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93937A-31FA-7632-548E-90F3E4153DFA}"/>
              </a:ext>
            </a:extLst>
          </p:cNvPr>
          <p:cNvSpPr>
            <a:spLocks noGrp="1"/>
          </p:cNvSpPr>
          <p:nvPr>
            <p:ph type="dt" sz="half" idx="10"/>
          </p:nvPr>
        </p:nvSpPr>
        <p:spPr/>
        <p:txBody>
          <a:bodyPr/>
          <a:lstStyle/>
          <a:p>
            <a:fld id="{51D7FED1-3310-CB40-928A-17865B79FEA2}" type="datetime1">
              <a:rPr lang="fr-FR" smtClean="0"/>
              <a:t>14/02/2025</a:t>
            </a:fld>
            <a:endParaRPr lang="fr-FR"/>
          </a:p>
        </p:txBody>
      </p:sp>
      <p:sp>
        <p:nvSpPr>
          <p:cNvPr id="6" name="Espace réservé du pied de page 5">
            <a:extLst>
              <a:ext uri="{FF2B5EF4-FFF2-40B4-BE49-F238E27FC236}">
                <a16:creationId xmlns:a16="http://schemas.microsoft.com/office/drawing/2014/main" id="{87404444-0D5C-D37D-D118-1F4DE9DB78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A71AC7-56E4-8FED-B524-3FBBF3A068C2}"/>
              </a:ext>
            </a:extLst>
          </p:cNvPr>
          <p:cNvSpPr>
            <a:spLocks noGrp="1"/>
          </p:cNvSpPr>
          <p:nvPr>
            <p:ph type="sldNum" sz="quarter" idx="12"/>
          </p:nvPr>
        </p:nvSpPr>
        <p:spPr/>
        <p:txBody>
          <a:bodyPr/>
          <a:lstStyle/>
          <a:p>
            <a:fld id="{7F2679FF-8FDC-2C46-978E-D58EC73587F8}" type="slidenum">
              <a:rPr lang="fr-FR" smtClean="0"/>
              <a:t>‹N°›</a:t>
            </a:fld>
            <a:endParaRPr lang="fr-FR"/>
          </a:p>
        </p:txBody>
      </p:sp>
    </p:spTree>
    <p:extLst>
      <p:ext uri="{BB962C8B-B14F-4D97-AF65-F5344CB8AC3E}">
        <p14:creationId xmlns:p14="http://schemas.microsoft.com/office/powerpoint/2010/main" val="195048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2933B6-5B71-E244-182D-846117D4C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A768225-7966-B27E-EECA-80BD88A8A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B98A1E-6957-9E16-5EFB-28B690F4A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CAB3B-D14C-E642-A21D-9EBAF8088048}" type="datetime1">
              <a:rPr lang="fr-FR" smtClean="0"/>
              <a:t>14/02/2025</a:t>
            </a:fld>
            <a:endParaRPr lang="fr-FR"/>
          </a:p>
        </p:txBody>
      </p:sp>
      <p:sp>
        <p:nvSpPr>
          <p:cNvPr id="5" name="Espace réservé du pied de page 4">
            <a:extLst>
              <a:ext uri="{FF2B5EF4-FFF2-40B4-BE49-F238E27FC236}">
                <a16:creationId xmlns:a16="http://schemas.microsoft.com/office/drawing/2014/main" id="{3D5C9B7A-591C-06B3-9711-2FD2C688D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05D634-9617-8C58-6253-667C28F6C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679FF-8FDC-2C46-978E-D58EC73587F8}" type="slidenum">
              <a:rPr lang="fr-FR" smtClean="0"/>
              <a:t>‹N°›</a:t>
            </a:fld>
            <a:endParaRPr lang="fr-FR"/>
          </a:p>
        </p:txBody>
      </p:sp>
    </p:spTree>
    <p:extLst>
      <p:ext uri="{BB962C8B-B14F-4D97-AF65-F5344CB8AC3E}">
        <p14:creationId xmlns:p14="http://schemas.microsoft.com/office/powerpoint/2010/main" val="303846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C78E03-3430-D0AE-9314-8D2D0AB3A1A1}"/>
              </a:ext>
            </a:extLst>
          </p:cNvPr>
          <p:cNvSpPr>
            <a:spLocks noGrp="1"/>
          </p:cNvSpPr>
          <p:nvPr>
            <p:ph type="title"/>
          </p:nvPr>
        </p:nvSpPr>
        <p:spPr>
          <a:xfrm>
            <a:off x="838200" y="365126"/>
            <a:ext cx="10515600" cy="875096"/>
          </a:xfrm>
        </p:spPr>
        <p:txBody>
          <a:bodyPr>
            <a:normAutofit/>
          </a:bodyPr>
          <a:lstStyle/>
          <a:p>
            <a:r>
              <a:rPr lang="fr-FR"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SECTION 2 – L’ACTE JURIDICTIONNEL</a:t>
            </a:r>
            <a:endParaRPr lang="fr-FR" sz="3600" dirty="0"/>
          </a:p>
        </p:txBody>
      </p:sp>
      <p:sp>
        <p:nvSpPr>
          <p:cNvPr id="5" name="Espace réservé du contenu 4">
            <a:extLst>
              <a:ext uri="{FF2B5EF4-FFF2-40B4-BE49-F238E27FC236}">
                <a16:creationId xmlns:a16="http://schemas.microsoft.com/office/drawing/2014/main" id="{FB25F3C3-5D9C-209A-4A83-8D84789F5926}"/>
              </a:ext>
            </a:extLst>
          </p:cNvPr>
          <p:cNvSpPr>
            <a:spLocks noGrp="1"/>
          </p:cNvSpPr>
          <p:nvPr>
            <p:ph idx="1"/>
          </p:nvPr>
        </p:nvSpPr>
        <p:spPr>
          <a:xfrm>
            <a:off x="922283" y="1253331"/>
            <a:ext cx="10515600" cy="4351338"/>
          </a:xfrm>
        </p:spPr>
        <p:txBody>
          <a:bodyPr>
            <a:normAutofit/>
          </a:bodyPr>
          <a:lstStyle/>
          <a:p>
            <a:pPr marL="0" indent="0" algn="just">
              <a:buNone/>
            </a:pPr>
            <a:r>
              <a:rPr lang="fr-FR" sz="2000" dirty="0">
                <a:effectLst/>
                <a:latin typeface="Times New Roman" panose="02020603050405020304" pitchFamily="18" charset="0"/>
                <a:ea typeface="Times New Roman" panose="02020603050405020304" pitchFamily="18" charset="0"/>
              </a:rPr>
              <a:t>Immutabilité de la chose jugée </a:t>
            </a:r>
          </a:p>
          <a:p>
            <a:pPr marL="0" indent="0" algn="just">
              <a:spcBef>
                <a:spcPts val="800"/>
              </a:spcBef>
              <a:spcAft>
                <a:spcPts val="400"/>
              </a:spcAft>
              <a:buNone/>
            </a:pP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L’autorité de la chose jugée</a:t>
            </a:r>
            <a:endParaRPr lang="fr-FR" sz="24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0980" indent="0" algn="just">
              <a:buNone/>
            </a:pPr>
            <a:r>
              <a:rPr lang="fr-FR" sz="2000" dirty="0">
                <a:effectLst/>
                <a:latin typeface="Times New Roman" panose="02020603050405020304" pitchFamily="18" charset="0"/>
                <a:ea typeface="Times New Roman" panose="02020603050405020304" pitchFamily="18" charset="0"/>
              </a:rPr>
              <a:t>Effet négatif/Effet positif</a:t>
            </a:r>
          </a:p>
          <a:p>
            <a:pPr marL="220980" indent="0" algn="just">
              <a:buNone/>
            </a:pPr>
            <a:r>
              <a:rPr lang="fr-FR" sz="2000" i="1" dirty="0">
                <a:effectLst/>
                <a:latin typeface="Times New Roman" panose="02020603050405020304" pitchFamily="18" charset="0"/>
                <a:ea typeface="Times New Roman" panose="02020603050405020304" pitchFamily="18" charset="0"/>
              </a:rPr>
              <a:t>I.- Les conditions d’ordre procédural</a:t>
            </a:r>
            <a:endParaRPr lang="fr-FR" sz="2000" dirty="0">
              <a:effectLst/>
              <a:latin typeface="Times New Roman" panose="02020603050405020304" pitchFamily="18" charset="0"/>
              <a:ea typeface="Times New Roman" panose="02020603050405020304" pitchFamily="18" charset="0"/>
            </a:endParaRPr>
          </a:p>
          <a:p>
            <a:pPr marL="678180" lvl="1" indent="0" algn="just">
              <a:lnSpc>
                <a:spcPts val="1125"/>
              </a:lnSpc>
              <a:spcBef>
                <a:spcPts val="995"/>
              </a:spcBef>
              <a:buNone/>
            </a:pPr>
            <a:r>
              <a:rPr lang="fr-FR" sz="2000" dirty="0">
                <a:solidFill>
                  <a:srgbClr val="000000"/>
                </a:solidFill>
                <a:effectLst/>
                <a:latin typeface="Times New Roman" panose="02020603050405020304" pitchFamily="18" charset="0"/>
                <a:ea typeface="Times New Roman" panose="02020603050405020304" pitchFamily="18" charset="0"/>
              </a:rPr>
              <a:t>A.- La nature des décisions</a:t>
            </a:r>
          </a:p>
          <a:p>
            <a:pPr marL="678180" lvl="1" indent="0" algn="just">
              <a:lnSpc>
                <a:spcPts val="1125"/>
              </a:lnSpc>
              <a:spcBef>
                <a:spcPts val="995"/>
              </a:spcBef>
              <a:buNone/>
            </a:pPr>
            <a:r>
              <a:rPr lang="fr-FR" sz="2000" dirty="0">
                <a:solidFill>
                  <a:srgbClr val="000000"/>
                </a:solidFill>
                <a:effectLst/>
                <a:latin typeface="Times New Roman" panose="02020603050405020304" pitchFamily="18" charset="0"/>
                <a:ea typeface="Times New Roman" panose="02020603050405020304" pitchFamily="18" charset="0"/>
              </a:rPr>
              <a:t>B.- La forme des décisions</a:t>
            </a:r>
          </a:p>
          <a:p>
            <a:pPr marL="220980" indent="0" algn="just">
              <a:buNone/>
            </a:pPr>
            <a:r>
              <a:rPr lang="fr-FR" sz="2000" i="1" dirty="0">
                <a:effectLst/>
                <a:latin typeface="Times New Roman" panose="02020603050405020304" pitchFamily="18" charset="0"/>
                <a:ea typeface="Times New Roman" panose="02020603050405020304" pitchFamily="18" charset="0"/>
              </a:rPr>
              <a:t>II.- Les conditions de fond</a:t>
            </a:r>
            <a:endParaRPr lang="fr-FR" sz="2000" dirty="0">
              <a:effectLst/>
              <a:latin typeface="Times New Roman" panose="02020603050405020304" pitchFamily="18" charset="0"/>
              <a:ea typeface="Times New Roman" panose="02020603050405020304" pitchFamily="18" charset="0"/>
            </a:endParaRPr>
          </a:p>
          <a:p>
            <a:pPr marL="678180" lvl="1" indent="0" algn="just">
              <a:lnSpc>
                <a:spcPct val="100000"/>
              </a:lnSpc>
              <a:spcBef>
                <a:spcPts val="0"/>
              </a:spcBef>
              <a:buNone/>
            </a:pPr>
            <a:r>
              <a:rPr lang="fr-FR" sz="2000" dirty="0">
                <a:latin typeface="Times New Roman" panose="02020603050405020304" pitchFamily="18" charset="0"/>
                <a:ea typeface="Times New Roman" panose="02020603050405020304" pitchFamily="18" charset="0"/>
              </a:rPr>
              <a:t>Identité d’objet</a:t>
            </a:r>
          </a:p>
          <a:p>
            <a:pPr marL="678180" lvl="1" indent="0" algn="just">
              <a:lnSpc>
                <a:spcPct val="100000"/>
              </a:lnSpc>
              <a:spcBef>
                <a:spcPts val="0"/>
              </a:spcBef>
              <a:buNone/>
            </a:pPr>
            <a:r>
              <a:rPr lang="fr-FR" sz="2000" dirty="0">
                <a:effectLst/>
                <a:latin typeface="Times New Roman" panose="02020603050405020304" pitchFamily="18" charset="0"/>
                <a:ea typeface="Times New Roman" panose="02020603050405020304" pitchFamily="18" charset="0"/>
              </a:rPr>
              <a:t>Identité de cause</a:t>
            </a:r>
          </a:p>
          <a:p>
            <a:pPr marL="678180" lvl="1" indent="0" algn="just">
              <a:lnSpc>
                <a:spcPct val="100000"/>
              </a:lnSpc>
              <a:spcBef>
                <a:spcPts val="0"/>
              </a:spcBef>
              <a:buNone/>
            </a:pPr>
            <a:r>
              <a:rPr lang="fr-FR" sz="2000" dirty="0">
                <a:latin typeface="Times New Roman" panose="02020603050405020304" pitchFamily="18" charset="0"/>
                <a:ea typeface="Times New Roman" panose="02020603050405020304" pitchFamily="18" charset="0"/>
              </a:rPr>
              <a:t>Identité de parties</a:t>
            </a:r>
            <a:endParaRPr lang="fr-FR" sz="2000" dirty="0">
              <a:effectLst/>
              <a:latin typeface="Times New Roman" panose="02020603050405020304" pitchFamily="18" charset="0"/>
              <a:ea typeface="Times New Roman" panose="02020603050405020304" pitchFamily="18" charset="0"/>
            </a:endParaRPr>
          </a:p>
          <a:p>
            <a:pPr marL="457200" lvl="1" indent="0" algn="just">
              <a:lnSpc>
                <a:spcPct val="100000"/>
              </a:lnSpc>
              <a:spcBef>
                <a:spcPts val="0"/>
              </a:spcBef>
              <a:buNone/>
            </a:pPr>
            <a:r>
              <a:rPr lang="fr-FR" sz="2000" dirty="0">
                <a:effectLst/>
                <a:latin typeface="Times New Roman" panose="02020603050405020304" pitchFamily="18" charset="0"/>
                <a:ea typeface="Times New Roman" panose="02020603050405020304" pitchFamily="18" charset="0"/>
              </a:rPr>
              <a:t> </a:t>
            </a:r>
          </a:p>
          <a:p>
            <a:pPr marL="0" indent="0" algn="just">
              <a:spcBef>
                <a:spcPts val="800"/>
              </a:spcBef>
              <a:spcAft>
                <a:spcPts val="400"/>
              </a:spcAft>
              <a:buNone/>
            </a:pP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Le dessaisissement du juge</a:t>
            </a:r>
            <a:endParaRPr lang="fr-FR" sz="24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fr-FR" dirty="0"/>
          </a:p>
        </p:txBody>
      </p:sp>
      <p:sp>
        <p:nvSpPr>
          <p:cNvPr id="2" name="Espace réservé du numéro de diapositive 1">
            <a:extLst>
              <a:ext uri="{FF2B5EF4-FFF2-40B4-BE49-F238E27FC236}">
                <a16:creationId xmlns:a16="http://schemas.microsoft.com/office/drawing/2014/main" id="{CE6EE3BF-1EE1-B6C8-4425-4F66D062D180}"/>
              </a:ext>
            </a:extLst>
          </p:cNvPr>
          <p:cNvSpPr>
            <a:spLocks noGrp="1"/>
          </p:cNvSpPr>
          <p:nvPr>
            <p:ph type="sldNum" sz="quarter" idx="12"/>
          </p:nvPr>
        </p:nvSpPr>
        <p:spPr/>
        <p:txBody>
          <a:bodyPr/>
          <a:lstStyle/>
          <a:p>
            <a:fld id="{7F2679FF-8FDC-2C46-978E-D58EC73587F8}" type="slidenum">
              <a:rPr lang="fr-FR" smtClean="0"/>
              <a:t>1</a:t>
            </a:fld>
            <a:endParaRPr lang="fr-FR"/>
          </a:p>
        </p:txBody>
      </p:sp>
    </p:spTree>
    <p:extLst>
      <p:ext uri="{BB962C8B-B14F-4D97-AF65-F5344CB8AC3E}">
        <p14:creationId xmlns:p14="http://schemas.microsoft.com/office/powerpoint/2010/main" val="29470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CD802-5BCA-35B4-A2DD-1B6A647EAAB9}"/>
              </a:ext>
            </a:extLst>
          </p:cNvPr>
          <p:cNvSpPr>
            <a:spLocks noGrp="1"/>
          </p:cNvSpPr>
          <p:nvPr>
            <p:ph type="title"/>
          </p:nvPr>
        </p:nvSpPr>
        <p:spPr>
          <a:xfrm>
            <a:off x="396766" y="681037"/>
            <a:ext cx="6586482" cy="1325563"/>
          </a:xfrm>
        </p:spPr>
        <p:txBody>
          <a:bodyPr>
            <a:normAutofit fontScale="90000"/>
          </a:bodyPr>
          <a:lstStyle/>
          <a:p>
            <a:r>
              <a:rPr lang="fr-FR"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L’ACTE JURIDICTIONNEL</a:t>
            </a:r>
            <a:br>
              <a:rPr lang="fr-FR"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JURISDICTIO</a:t>
            </a:r>
            <a:endParaRPr lang="fr-FR" i="1" dirty="0"/>
          </a:p>
        </p:txBody>
      </p:sp>
      <p:sp>
        <p:nvSpPr>
          <p:cNvPr id="3" name="Espace réservé du contenu 2">
            <a:extLst>
              <a:ext uri="{FF2B5EF4-FFF2-40B4-BE49-F238E27FC236}">
                <a16:creationId xmlns:a16="http://schemas.microsoft.com/office/drawing/2014/main" id="{A7DB9D5A-B379-3DE7-23CF-412C7E6B02AC}"/>
              </a:ext>
            </a:extLst>
          </p:cNvPr>
          <p:cNvSpPr>
            <a:spLocks noGrp="1"/>
          </p:cNvSpPr>
          <p:nvPr>
            <p:ph idx="1"/>
          </p:nvPr>
        </p:nvSpPr>
        <p:spPr/>
        <p:txBody>
          <a:bodyPr>
            <a:normAutofit/>
          </a:bodyPr>
          <a:lstStyle/>
          <a:p>
            <a:pPr marL="0" indent="0">
              <a:buNone/>
            </a:pPr>
            <a:endParaRPr lang="fr-FR" sz="2400" i="1" dirty="0">
              <a:latin typeface="Calibri" panose="020F0502020204030204" pitchFamily="34" charset="0"/>
              <a:ea typeface="Calibri" panose="020F0502020204030204" pitchFamily="34" charset="0"/>
            </a:endParaRPr>
          </a:p>
          <a:p>
            <a:pPr marL="0" indent="0">
              <a:buNone/>
            </a:pPr>
            <a:endParaRPr lang="fr-FR" sz="2400" i="1" dirty="0">
              <a:latin typeface="Calibri" panose="020F0502020204030204" pitchFamily="34" charset="0"/>
              <a:ea typeface="Calibri" panose="020F0502020204030204" pitchFamily="34" charset="0"/>
            </a:endParaRPr>
          </a:p>
          <a:p>
            <a:pPr marL="0" indent="0">
              <a:buNone/>
            </a:pPr>
            <a:endParaRPr lang="fr-FR" sz="2400" i="1" dirty="0">
              <a:latin typeface="Calibri" panose="020F0502020204030204" pitchFamily="34" charset="0"/>
              <a:ea typeface="Calibri" panose="020F0502020204030204" pitchFamily="34" charset="0"/>
            </a:endParaRPr>
          </a:p>
          <a:p>
            <a:pPr marL="0" indent="0">
              <a:buNone/>
            </a:pPr>
            <a:r>
              <a:rPr lang="fr-FR" sz="2400" i="1" dirty="0">
                <a:latin typeface="Calibri" panose="020F0502020204030204" pitchFamily="34" charset="0"/>
                <a:ea typeface="Calibri" panose="020F0502020204030204" pitchFamily="34" charset="0"/>
              </a:rPr>
              <a:t>L</a:t>
            </a:r>
            <a:r>
              <a:rPr lang="fr-FR" sz="2400" i="1" dirty="0">
                <a:effectLst/>
                <a:latin typeface="Calibri" panose="020F0502020204030204" pitchFamily="34" charset="0"/>
                <a:ea typeface="Calibri" panose="020F0502020204030204" pitchFamily="34" charset="0"/>
              </a:rPr>
              <a:t>’acte juridictionnel est l’acte </a:t>
            </a:r>
          </a:p>
          <a:p>
            <a:pPr>
              <a:buFontTx/>
              <a:buChar char="-"/>
            </a:pPr>
            <a:r>
              <a:rPr lang="fr-FR" sz="2400" i="1" dirty="0">
                <a:latin typeface="Calibri" panose="020F0502020204030204" pitchFamily="34" charset="0"/>
                <a:ea typeface="Calibri" panose="020F0502020204030204" pitchFamily="34" charset="0"/>
              </a:rPr>
              <a:t>P</a:t>
            </a:r>
            <a:r>
              <a:rPr lang="fr-FR" sz="2400" i="1" dirty="0">
                <a:effectLst/>
                <a:latin typeface="Calibri" panose="020F0502020204030204" pitchFamily="34" charset="0"/>
                <a:ea typeface="Calibri" panose="020F0502020204030204" pitchFamily="34" charset="0"/>
              </a:rPr>
              <a:t>ar lequel s’exerce la fonction de juger (la </a:t>
            </a:r>
            <a:r>
              <a:rPr lang="fr-FR" sz="2400" i="1" dirty="0" err="1">
                <a:effectLst/>
                <a:latin typeface="Calibri" panose="020F0502020204030204" pitchFamily="34" charset="0"/>
                <a:ea typeface="Calibri" panose="020F0502020204030204" pitchFamily="34" charset="0"/>
              </a:rPr>
              <a:t>jurisdictio</a:t>
            </a:r>
            <a:r>
              <a:rPr lang="fr-FR" sz="2400" i="1" dirty="0">
                <a:effectLst/>
                <a:latin typeface="Calibri" panose="020F0502020204030204" pitchFamily="34" charset="0"/>
                <a:ea typeface="Calibri" panose="020F0502020204030204" pitchFamily="34" charset="0"/>
              </a:rPr>
              <a:t>) ;</a:t>
            </a:r>
          </a:p>
          <a:p>
            <a:pPr>
              <a:buFontTx/>
              <a:buChar char="-"/>
            </a:pPr>
            <a:r>
              <a:rPr lang="fr-FR" sz="2400" i="1" dirty="0">
                <a:latin typeface="Calibri" panose="020F0502020204030204" pitchFamily="34" charset="0"/>
                <a:ea typeface="Calibri" panose="020F0502020204030204" pitchFamily="34" charset="0"/>
              </a:rPr>
              <a:t>E</a:t>
            </a:r>
            <a:r>
              <a:rPr lang="fr-FR" sz="2400" i="1" dirty="0">
                <a:effectLst/>
                <a:latin typeface="Calibri" panose="020F0502020204030204" pitchFamily="34" charset="0"/>
                <a:ea typeface="Calibri" panose="020F0502020204030204" pitchFamily="34" charset="0"/>
              </a:rPr>
              <a:t>t dans lequel le juge consacre ou</a:t>
            </a:r>
            <a:r>
              <a:rPr lang="fr-FR" sz="2400" dirty="0">
                <a:effectLst/>
                <a:latin typeface="Calibri" panose="020F0502020204030204" pitchFamily="34" charset="0"/>
                <a:ea typeface="Calibri" panose="020F0502020204030204" pitchFamily="34" charset="0"/>
              </a:rPr>
              <a:t> </a:t>
            </a:r>
            <a:r>
              <a:rPr lang="fr-FR" sz="2400" i="1" dirty="0">
                <a:effectLst/>
                <a:latin typeface="Calibri" panose="020F0502020204030204" pitchFamily="34" charset="0"/>
                <a:ea typeface="Calibri" panose="020F0502020204030204" pitchFamily="34" charset="0"/>
              </a:rPr>
              <a:t>rejette les prétentions des </a:t>
            </a:r>
          </a:p>
          <a:p>
            <a:pPr marL="0" indent="0">
              <a:buNone/>
            </a:pPr>
            <a:r>
              <a:rPr lang="fr-FR" sz="2400" i="1" dirty="0">
                <a:effectLst/>
                <a:latin typeface="Calibri" panose="020F0502020204030204" pitchFamily="34" charset="0"/>
                <a:ea typeface="Calibri" panose="020F0502020204030204" pitchFamily="34" charset="0"/>
              </a:rPr>
              <a:t>parties. </a:t>
            </a:r>
          </a:p>
          <a:p>
            <a:pPr marL="0" indent="0">
              <a:buNone/>
            </a:pPr>
            <a:endParaRPr lang="fr-FR" sz="2400" i="1" dirty="0">
              <a:latin typeface="Calibri" panose="020F0502020204030204" pitchFamily="34" charset="0"/>
              <a:ea typeface="Calibri" panose="020F0502020204030204" pitchFamily="34" charset="0"/>
            </a:endParaRPr>
          </a:p>
          <a:p>
            <a:pPr marL="0" indent="0">
              <a:buNone/>
            </a:pPr>
            <a:r>
              <a:rPr lang="fr-FR" sz="2400" dirty="0">
                <a:effectLst/>
                <a:latin typeface="Calibri" panose="020F0502020204030204" pitchFamily="34" charset="0"/>
                <a:ea typeface="Calibri" panose="020F0502020204030204" pitchFamily="34" charset="0"/>
              </a:rPr>
              <a:t>L’effet principal l’acte juridictionnel est </a:t>
            </a:r>
            <a:r>
              <a:rPr lang="fr-FR" sz="2400" i="1" dirty="0">
                <a:effectLst/>
                <a:latin typeface="Calibri" panose="020F0502020204030204" pitchFamily="34" charset="0"/>
                <a:ea typeface="Calibri" panose="020F0502020204030204" pitchFamily="34" charset="0"/>
              </a:rPr>
              <a:t>l’immutabilité de la chose jugée</a:t>
            </a:r>
            <a:r>
              <a:rPr lang="fr-FR" sz="2400" dirty="0">
                <a:effectLst/>
                <a:latin typeface="Calibri" panose="020F0502020204030204" pitchFamily="34" charset="0"/>
                <a:ea typeface="Calibri" panose="020F0502020204030204" pitchFamily="34" charset="0"/>
              </a:rPr>
              <a:t>. </a:t>
            </a:r>
            <a:endParaRPr lang="fr-FR" sz="2400" dirty="0"/>
          </a:p>
        </p:txBody>
      </p:sp>
      <p:pic>
        <p:nvPicPr>
          <p:cNvPr id="5" name="Image 4">
            <a:extLst>
              <a:ext uri="{FF2B5EF4-FFF2-40B4-BE49-F238E27FC236}">
                <a16:creationId xmlns:a16="http://schemas.microsoft.com/office/drawing/2014/main" id="{FD754C33-8134-1D92-09F5-0A5E59B36679}"/>
              </a:ext>
            </a:extLst>
          </p:cNvPr>
          <p:cNvPicPr>
            <a:picLocks noChangeAspect="1"/>
          </p:cNvPicPr>
          <p:nvPr/>
        </p:nvPicPr>
        <p:blipFill>
          <a:blip r:embed="rId2"/>
          <a:stretch>
            <a:fillRect/>
          </a:stretch>
        </p:blipFill>
        <p:spPr>
          <a:xfrm>
            <a:off x="6274675" y="619234"/>
            <a:ext cx="4370552" cy="2774732"/>
          </a:xfrm>
          <a:prstGeom prst="rect">
            <a:avLst/>
          </a:prstGeom>
        </p:spPr>
      </p:pic>
      <p:sp>
        <p:nvSpPr>
          <p:cNvPr id="4" name="Espace réservé du numéro de diapositive 3">
            <a:extLst>
              <a:ext uri="{FF2B5EF4-FFF2-40B4-BE49-F238E27FC236}">
                <a16:creationId xmlns:a16="http://schemas.microsoft.com/office/drawing/2014/main" id="{B1E98A42-E9FC-8D46-3DFD-946F4BA9187B}"/>
              </a:ext>
            </a:extLst>
          </p:cNvPr>
          <p:cNvSpPr>
            <a:spLocks noGrp="1"/>
          </p:cNvSpPr>
          <p:nvPr>
            <p:ph type="sldNum" sz="quarter" idx="12"/>
          </p:nvPr>
        </p:nvSpPr>
        <p:spPr/>
        <p:txBody>
          <a:bodyPr/>
          <a:lstStyle/>
          <a:p>
            <a:fld id="{7F2679FF-8FDC-2C46-978E-D58EC73587F8}" type="slidenum">
              <a:rPr lang="fr-FR" smtClean="0"/>
              <a:t>2</a:t>
            </a:fld>
            <a:endParaRPr lang="fr-FR"/>
          </a:p>
        </p:txBody>
      </p:sp>
    </p:spTree>
    <p:extLst>
      <p:ext uri="{BB962C8B-B14F-4D97-AF65-F5344CB8AC3E}">
        <p14:creationId xmlns:p14="http://schemas.microsoft.com/office/powerpoint/2010/main" val="386188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22C5C-30CD-AE96-745F-EE7B37A0AA48}"/>
              </a:ext>
            </a:extLst>
          </p:cNvPr>
          <p:cNvSpPr>
            <a:spLocks noGrp="1"/>
          </p:cNvSpPr>
          <p:nvPr>
            <p:ph type="title"/>
          </p:nvPr>
        </p:nvSpPr>
        <p:spPr/>
        <p:txBody>
          <a:bodyPr>
            <a:normAutofit/>
          </a:bodyPr>
          <a:lstStyle/>
          <a:p>
            <a:r>
              <a:rPr lang="fr-FR" sz="4000" b="1" dirty="0">
                <a:solidFill>
                  <a:srgbClr val="000000"/>
                </a:solidFill>
                <a:effectLst/>
                <a:latin typeface="Calibri" panose="020F0502020204030204" pitchFamily="34" charset="0"/>
                <a:ea typeface="Calibri" panose="020F0502020204030204" pitchFamily="34" charset="0"/>
              </a:rPr>
              <a:t>L’autorité de la chose jugée</a:t>
            </a:r>
            <a:endParaRPr lang="fr-FR" sz="4000" b="1" dirty="0"/>
          </a:p>
        </p:txBody>
      </p:sp>
      <p:sp>
        <p:nvSpPr>
          <p:cNvPr id="3" name="Espace réservé du contenu 2">
            <a:extLst>
              <a:ext uri="{FF2B5EF4-FFF2-40B4-BE49-F238E27FC236}">
                <a16:creationId xmlns:a16="http://schemas.microsoft.com/office/drawing/2014/main" id="{E2AC8AC8-EE1F-C551-2844-16785914AD82}"/>
              </a:ext>
            </a:extLst>
          </p:cNvPr>
          <p:cNvSpPr>
            <a:spLocks noGrp="1"/>
          </p:cNvSpPr>
          <p:nvPr>
            <p:ph idx="1"/>
          </p:nvPr>
        </p:nvSpPr>
        <p:spPr/>
        <p:txBody>
          <a:bodyPr>
            <a:normAutofit/>
          </a:bodyPr>
          <a:lstStyle/>
          <a:p>
            <a:pPr marL="0" indent="0" algn="just">
              <a:buNone/>
            </a:pPr>
            <a:r>
              <a:rPr lang="fr-FR" sz="3200" dirty="0">
                <a:effectLst/>
                <a:latin typeface="Calibri" panose="020F0502020204030204" pitchFamily="34" charset="0"/>
                <a:ea typeface="Calibri" panose="020F0502020204030204" pitchFamily="34" charset="0"/>
              </a:rPr>
              <a:t>L’autorité de la chose jugée est </a:t>
            </a:r>
            <a:r>
              <a:rPr lang="fr-FR" sz="3200" i="1" dirty="0">
                <a:effectLst/>
                <a:latin typeface="Calibri" panose="020F0502020204030204" pitchFamily="34" charset="0"/>
                <a:ea typeface="Calibri" panose="020F0502020204030204" pitchFamily="34" charset="0"/>
              </a:rPr>
              <a:t>l’effet de l’acte juridictionnel, en vertu duquel, sauf l’exercice des voies de recours légalement ouvertes, il est interdit aux parties de réitérer devant un juge des prétentions ayant déjà fait l’objet d’un jugement.</a:t>
            </a:r>
          </a:p>
          <a:p>
            <a:pPr marL="0" indent="0" algn="just">
              <a:buNone/>
            </a:pPr>
            <a:endParaRPr lang="fr-FR" sz="3200" i="1" dirty="0">
              <a:latin typeface="Calibri" panose="020F0502020204030204" pitchFamily="34" charset="0"/>
            </a:endParaRPr>
          </a:p>
          <a:p>
            <a:pPr marL="0" indent="0" algn="just">
              <a:buNone/>
            </a:pPr>
            <a:r>
              <a:rPr lang="fr-FR" sz="3200" dirty="0">
                <a:latin typeface="Calibri" panose="020F0502020204030204" pitchFamily="34" charset="0"/>
                <a:ea typeface="Calibri" panose="020F0502020204030204" pitchFamily="34" charset="0"/>
              </a:rPr>
              <a:t>E</a:t>
            </a:r>
            <a:r>
              <a:rPr lang="fr-FR" sz="3200" dirty="0">
                <a:effectLst/>
                <a:latin typeface="Calibri" panose="020F0502020204030204" pitchFamily="34" charset="0"/>
                <a:ea typeface="Calibri" panose="020F0502020204030204" pitchFamily="34" charset="0"/>
              </a:rPr>
              <a:t>ffet négatif / </a:t>
            </a:r>
            <a:r>
              <a:rPr lang="fr-FR" sz="3200" dirty="0">
                <a:latin typeface="Calibri" panose="020F0502020204030204" pitchFamily="34" charset="0"/>
                <a:ea typeface="Calibri" panose="020F0502020204030204" pitchFamily="34" charset="0"/>
              </a:rPr>
              <a:t>E</a:t>
            </a:r>
            <a:r>
              <a:rPr lang="fr-FR" sz="3200" dirty="0">
                <a:effectLst/>
                <a:latin typeface="Calibri" panose="020F0502020204030204" pitchFamily="34" charset="0"/>
                <a:ea typeface="Calibri" panose="020F0502020204030204" pitchFamily="34" charset="0"/>
              </a:rPr>
              <a:t>ffet positif</a:t>
            </a:r>
          </a:p>
          <a:p>
            <a:pPr marL="0" indent="0" algn="just">
              <a:buNone/>
            </a:pPr>
            <a:r>
              <a:rPr lang="fr-FR" sz="2400" dirty="0">
                <a:solidFill>
                  <a:srgbClr val="0070C0"/>
                </a:solidFill>
                <a:latin typeface="Calibri" panose="020F0502020204030204" pitchFamily="34" charset="0"/>
              </a:rPr>
              <a:t>Bis de </a:t>
            </a:r>
            <a:r>
              <a:rPr lang="fr-FR" sz="2400" dirty="0" err="1">
                <a:solidFill>
                  <a:srgbClr val="0070C0"/>
                </a:solidFill>
                <a:latin typeface="Calibri" panose="020F0502020204030204" pitchFamily="34" charset="0"/>
              </a:rPr>
              <a:t>eadem</a:t>
            </a:r>
            <a:r>
              <a:rPr lang="fr-FR" sz="2400" dirty="0">
                <a:solidFill>
                  <a:srgbClr val="0070C0"/>
                </a:solidFill>
                <a:latin typeface="Calibri" panose="020F0502020204030204" pitchFamily="34" charset="0"/>
              </a:rPr>
              <a:t> re ne </a:t>
            </a:r>
            <a:r>
              <a:rPr lang="fr-FR" sz="2400" dirty="0" err="1">
                <a:solidFill>
                  <a:srgbClr val="0070C0"/>
                </a:solidFill>
                <a:latin typeface="Calibri" panose="020F0502020204030204" pitchFamily="34" charset="0"/>
              </a:rPr>
              <a:t>sit</a:t>
            </a:r>
            <a:r>
              <a:rPr lang="fr-FR" sz="2400" dirty="0">
                <a:solidFill>
                  <a:srgbClr val="0070C0"/>
                </a:solidFill>
                <a:latin typeface="Calibri" panose="020F0502020204030204" pitchFamily="34" charset="0"/>
              </a:rPr>
              <a:t> action </a:t>
            </a:r>
            <a:r>
              <a:rPr lang="fr-FR" sz="2400" dirty="0">
                <a:latin typeface="Calibri" panose="020F0502020204030204" pitchFamily="34" charset="0"/>
              </a:rPr>
              <a:t>(</a:t>
            </a:r>
            <a:r>
              <a:rPr lang="fr-FR" sz="2400" i="1" dirty="0">
                <a:latin typeface="Calibri" panose="020F0502020204030204" pitchFamily="34" charset="0"/>
              </a:rPr>
              <a:t>Une seule action pour la même affaire</a:t>
            </a:r>
            <a:r>
              <a:rPr lang="fr-FR" sz="2400" dirty="0">
                <a:latin typeface="Calibri" panose="020F0502020204030204" pitchFamily="34" charset="0"/>
              </a:rPr>
              <a:t>)</a:t>
            </a:r>
          </a:p>
          <a:p>
            <a:pPr marL="0" indent="0" algn="just">
              <a:buNone/>
            </a:pPr>
            <a:r>
              <a:rPr lang="fr-FR" sz="2400" dirty="0" err="1">
                <a:solidFill>
                  <a:srgbClr val="0070C0"/>
                </a:solidFill>
              </a:rPr>
              <a:t>Res</a:t>
            </a:r>
            <a:r>
              <a:rPr lang="fr-FR" sz="2400" dirty="0">
                <a:solidFill>
                  <a:srgbClr val="0070C0"/>
                </a:solidFill>
              </a:rPr>
              <a:t> </a:t>
            </a:r>
            <a:r>
              <a:rPr lang="fr-FR" sz="2400" dirty="0" err="1">
                <a:solidFill>
                  <a:srgbClr val="0070C0"/>
                </a:solidFill>
              </a:rPr>
              <a:t>judicata</a:t>
            </a:r>
            <a:r>
              <a:rPr lang="fr-FR" sz="2400" dirty="0">
                <a:solidFill>
                  <a:srgbClr val="0070C0"/>
                </a:solidFill>
              </a:rPr>
              <a:t> pro </a:t>
            </a:r>
            <a:r>
              <a:rPr lang="fr-FR" sz="2400" dirty="0" err="1">
                <a:solidFill>
                  <a:srgbClr val="0070C0"/>
                </a:solidFill>
              </a:rPr>
              <a:t>veritate</a:t>
            </a:r>
            <a:r>
              <a:rPr lang="fr-FR" sz="2400" dirty="0">
                <a:solidFill>
                  <a:srgbClr val="0070C0"/>
                </a:solidFill>
              </a:rPr>
              <a:t> </a:t>
            </a:r>
            <a:r>
              <a:rPr lang="fr-FR" sz="2400" dirty="0" err="1">
                <a:solidFill>
                  <a:srgbClr val="0070C0"/>
                </a:solidFill>
              </a:rPr>
              <a:t>accipitur</a:t>
            </a:r>
            <a:r>
              <a:rPr lang="fr-FR" sz="2400" dirty="0">
                <a:solidFill>
                  <a:srgbClr val="0070C0"/>
                </a:solidFill>
              </a:rPr>
              <a:t> </a:t>
            </a:r>
            <a:r>
              <a:rPr lang="fr-FR" sz="2400" dirty="0"/>
              <a:t>(</a:t>
            </a:r>
            <a:r>
              <a:rPr lang="fr-FR" sz="2400" i="1" dirty="0"/>
              <a:t>La chose jugée est tenue pour vérité</a:t>
            </a:r>
            <a:r>
              <a:rPr lang="fr-FR" sz="2400" dirty="0"/>
              <a:t>)</a:t>
            </a:r>
          </a:p>
        </p:txBody>
      </p:sp>
      <p:sp>
        <p:nvSpPr>
          <p:cNvPr id="4" name="Espace réservé du numéro de diapositive 3">
            <a:extLst>
              <a:ext uri="{FF2B5EF4-FFF2-40B4-BE49-F238E27FC236}">
                <a16:creationId xmlns:a16="http://schemas.microsoft.com/office/drawing/2014/main" id="{B7E9683C-B4B2-7C38-C832-0F0059372DED}"/>
              </a:ext>
            </a:extLst>
          </p:cNvPr>
          <p:cNvSpPr>
            <a:spLocks noGrp="1"/>
          </p:cNvSpPr>
          <p:nvPr>
            <p:ph type="sldNum" sz="quarter" idx="12"/>
          </p:nvPr>
        </p:nvSpPr>
        <p:spPr/>
        <p:txBody>
          <a:bodyPr/>
          <a:lstStyle/>
          <a:p>
            <a:fld id="{7F2679FF-8FDC-2C46-978E-D58EC73587F8}" type="slidenum">
              <a:rPr lang="fr-FR" smtClean="0"/>
              <a:t>3</a:t>
            </a:fld>
            <a:endParaRPr lang="fr-FR"/>
          </a:p>
        </p:txBody>
      </p:sp>
    </p:spTree>
    <p:extLst>
      <p:ext uri="{BB962C8B-B14F-4D97-AF65-F5344CB8AC3E}">
        <p14:creationId xmlns:p14="http://schemas.microsoft.com/office/powerpoint/2010/main" val="300351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87CD6-0AB8-E4B5-F827-2FAFECD056C9}"/>
              </a:ext>
            </a:extLst>
          </p:cNvPr>
          <p:cNvSpPr>
            <a:spLocks noGrp="1"/>
          </p:cNvSpPr>
          <p:nvPr>
            <p:ph type="title"/>
          </p:nvPr>
        </p:nvSpPr>
        <p:spPr/>
        <p:txBody>
          <a:bodyPr>
            <a:normAutofit/>
          </a:bodyPr>
          <a:lstStyle/>
          <a:p>
            <a:r>
              <a:rPr lang="fr-FR" sz="4000" b="1" dirty="0">
                <a:effectLst/>
                <a:latin typeface="Calibri" panose="020F0502020204030204" pitchFamily="34" charset="0"/>
                <a:ea typeface="Calibri" panose="020F0502020204030204" pitchFamily="34" charset="0"/>
              </a:rPr>
              <a:t>Les conditions procédurales de l’autorité de chose jugée</a:t>
            </a:r>
            <a:endParaRPr lang="fr-FR" sz="4000" b="1" dirty="0"/>
          </a:p>
        </p:txBody>
      </p:sp>
      <p:sp>
        <p:nvSpPr>
          <p:cNvPr id="3" name="Espace réservé du contenu 2">
            <a:extLst>
              <a:ext uri="{FF2B5EF4-FFF2-40B4-BE49-F238E27FC236}">
                <a16:creationId xmlns:a16="http://schemas.microsoft.com/office/drawing/2014/main" id="{87390C8E-C602-B0FC-1567-3008337CF951}"/>
              </a:ext>
            </a:extLst>
          </p:cNvPr>
          <p:cNvSpPr>
            <a:spLocks noGrp="1"/>
          </p:cNvSpPr>
          <p:nvPr>
            <p:ph idx="1"/>
          </p:nvPr>
        </p:nvSpPr>
        <p:spPr>
          <a:xfrm>
            <a:off x="838200" y="1825625"/>
            <a:ext cx="10515600" cy="3818430"/>
          </a:xfrm>
        </p:spPr>
        <p:txBody>
          <a:bodyPr>
            <a:noAutofit/>
          </a:bodyPr>
          <a:lstStyle/>
          <a:p>
            <a:pPr marL="0" marR="100965" lvl="0" indent="0" algn="just">
              <a:lnSpc>
                <a:spcPct val="107000"/>
              </a:lnSpc>
              <a:spcAft>
                <a:spcPts val="800"/>
              </a:spcAft>
              <a:buNone/>
            </a:pPr>
            <a:r>
              <a:rPr lang="fr-FR" sz="3200" b="1" dirty="0">
                <a:latin typeface="Arial" panose="020B0604020202020204" pitchFamily="34" charset="0"/>
                <a:ea typeface="Times New Roman" panose="02020603050405020304" pitchFamily="18" charset="0"/>
                <a:cs typeface="Arial" panose="020B0604020202020204" pitchFamily="34" charset="0"/>
              </a:rPr>
              <a:t>A</a:t>
            </a:r>
            <a:r>
              <a:rPr lang="fr-FR" sz="3200" b="1" dirty="0">
                <a:effectLst/>
                <a:latin typeface="Arial" panose="020B0604020202020204" pitchFamily="34" charset="0"/>
                <a:ea typeface="Times New Roman" panose="02020603050405020304" pitchFamily="18" charset="0"/>
                <a:cs typeface="Arial" panose="020B0604020202020204" pitchFamily="34" charset="0"/>
              </a:rPr>
              <a:t>rticle 480, Code de procédure civile ;</a:t>
            </a:r>
            <a:endParaRPr lang="fr-FR" sz="3200" dirty="0">
              <a:effectLst/>
              <a:latin typeface="Arial" panose="020B0604020202020204" pitchFamily="34" charset="0"/>
              <a:ea typeface="Times New Roman" panose="02020603050405020304" pitchFamily="18" charset="0"/>
              <a:cs typeface="Arial" panose="020B0604020202020204" pitchFamily="34" charset="0"/>
            </a:endParaRPr>
          </a:p>
          <a:p>
            <a:pPr marL="0" marR="101600" indent="0" algn="just">
              <a:buNone/>
            </a:pPr>
            <a:r>
              <a:rPr lang="fr-FR" sz="3200" dirty="0">
                <a:latin typeface="Arial" panose="020B0604020202020204" pitchFamily="34" charset="0"/>
                <a:ea typeface="Times New Roman" panose="02020603050405020304" pitchFamily="18" charset="0"/>
                <a:cs typeface="Arial" panose="020B0604020202020204" pitchFamily="34" charset="0"/>
              </a:rPr>
              <a:t>« </a:t>
            </a:r>
            <a:r>
              <a:rPr lang="fr-FR" sz="3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Le </a:t>
            </a:r>
            <a:r>
              <a:rPr lang="fr-FR" sz="32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jugement</a:t>
            </a:r>
            <a:r>
              <a:rPr lang="fr-FR" sz="3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qui tranche dans son </a:t>
            </a:r>
            <a:r>
              <a:rPr lang="fr-FR" sz="32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dispositif</a:t>
            </a:r>
            <a:r>
              <a:rPr lang="fr-FR" sz="3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tout ou partie du </a:t>
            </a:r>
            <a:r>
              <a:rPr lang="fr-FR" sz="3200" b="1"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principal</a:t>
            </a:r>
            <a:r>
              <a:rPr lang="fr-FR" sz="3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 dès son prononcé, l'autorité de la chose jugée relativement à la contestation qu'il tranche.</a:t>
            </a:r>
            <a:endParaRPr lang="fr-FR"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101600" indent="0" algn="just">
              <a:buNone/>
            </a:pPr>
            <a:r>
              <a:rPr lang="fr-FR" sz="3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Le principal s'entend de l'objet du litige tel qu'il est déterminé par l'article 4.</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a:effectLst/>
                <a:latin typeface="Arial" panose="020B0604020202020204" pitchFamily="34" charset="0"/>
                <a:ea typeface="Times New Roman" panose="02020603050405020304" pitchFamily="18" charset="0"/>
                <a:cs typeface="Arial" panose="020B0604020202020204" pitchFamily="34" charset="0"/>
              </a:rPr>
              <a:t>»</a:t>
            </a:r>
            <a:endParaRPr lang="fr-FR"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sz="2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AE36FB32-639C-7A96-8DB5-DE839A6FF1ED}"/>
              </a:ext>
            </a:extLst>
          </p:cNvPr>
          <p:cNvSpPr>
            <a:spLocks noGrp="1"/>
          </p:cNvSpPr>
          <p:nvPr>
            <p:ph type="sldNum" sz="quarter" idx="12"/>
          </p:nvPr>
        </p:nvSpPr>
        <p:spPr/>
        <p:txBody>
          <a:bodyPr/>
          <a:lstStyle/>
          <a:p>
            <a:fld id="{7F2679FF-8FDC-2C46-978E-D58EC73587F8}" type="slidenum">
              <a:rPr lang="fr-FR" smtClean="0"/>
              <a:t>4</a:t>
            </a:fld>
            <a:endParaRPr lang="fr-FR"/>
          </a:p>
        </p:txBody>
      </p:sp>
    </p:spTree>
    <p:extLst>
      <p:ext uri="{BB962C8B-B14F-4D97-AF65-F5344CB8AC3E}">
        <p14:creationId xmlns:p14="http://schemas.microsoft.com/office/powerpoint/2010/main" val="57185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3AB34A7-BC0D-FAC9-3F7E-BB0FEAC89342}"/>
              </a:ext>
            </a:extLst>
          </p:cNvPr>
          <p:cNvSpPr>
            <a:spLocks noGrp="1"/>
          </p:cNvSpPr>
          <p:nvPr>
            <p:ph type="sldNum" sz="quarter" idx="12"/>
          </p:nvPr>
        </p:nvSpPr>
        <p:spPr/>
        <p:txBody>
          <a:bodyPr/>
          <a:lstStyle/>
          <a:p>
            <a:fld id="{7F2679FF-8FDC-2C46-978E-D58EC73587F8}" type="slidenum">
              <a:rPr lang="fr-FR" smtClean="0"/>
              <a:t>5</a:t>
            </a:fld>
            <a:endParaRPr lang="fr-FR"/>
          </a:p>
        </p:txBody>
      </p:sp>
      <p:sp>
        <p:nvSpPr>
          <p:cNvPr id="4" name="ZoneTexte 3">
            <a:extLst>
              <a:ext uri="{FF2B5EF4-FFF2-40B4-BE49-F238E27FC236}">
                <a16:creationId xmlns:a16="http://schemas.microsoft.com/office/drawing/2014/main" id="{1A21CF43-11DF-60BC-CC10-CCA3C32E417A}"/>
              </a:ext>
            </a:extLst>
          </p:cNvPr>
          <p:cNvSpPr txBox="1"/>
          <p:nvPr/>
        </p:nvSpPr>
        <p:spPr>
          <a:xfrm>
            <a:off x="683172" y="0"/>
            <a:ext cx="10825655" cy="7263527"/>
          </a:xfrm>
          <a:prstGeom prst="rect">
            <a:avLst/>
          </a:prstGeom>
          <a:noFill/>
        </p:spPr>
        <p:txBody>
          <a:bodyPr wrap="square">
            <a:spAutoFit/>
          </a:bodyPr>
          <a:lstStyle/>
          <a:p>
            <a:pPr marL="0" indent="0">
              <a:buNone/>
            </a:pPr>
            <a:r>
              <a:rPr lang="fr-FR" sz="2800" dirty="0">
                <a:effectLst/>
                <a:latin typeface="Arial" panose="020B0604020202020204" pitchFamily="34" charset="0"/>
                <a:ea typeface="Calibri" panose="020F0502020204030204" pitchFamily="34" charset="0"/>
                <a:cs typeface="Arial" panose="020B0604020202020204" pitchFamily="34" charset="0"/>
              </a:rPr>
              <a:t>Cass. Ch. Réunies 19 mai 1965, Pourvoi n° 61-11.560, P.</a:t>
            </a:r>
          </a:p>
          <a:p>
            <a:pPr marL="0" indent="0">
              <a:buNone/>
            </a:pP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i="1" dirty="0">
                <a:solidFill>
                  <a:srgbClr val="0070C0"/>
                </a:solidFill>
                <a:latin typeface="Arial" panose="020B0604020202020204" pitchFamily="34" charset="0"/>
                <a:ea typeface="Calibri" panose="020F0502020204030204" pitchFamily="34" charset="0"/>
                <a:cs typeface="Arial" panose="020B0604020202020204" pitchFamily="34" charset="0"/>
              </a:rPr>
              <a:t>S</a:t>
            </a:r>
            <a:r>
              <a:rPr lang="fr-FR" sz="2800" i="1" dirty="0">
                <a:solidFill>
                  <a:srgbClr val="0070C0"/>
                </a:solidFill>
              </a:rPr>
              <a:t>i en règle générale l'interlocutoire ne lie pas le juge, un jugement interlocutoire jouit néanmoins de l'autorité de la chose jugée pour les dispositions définitives qu'il renferme</a:t>
            </a:r>
            <a:r>
              <a:rPr lang="fr-FR" sz="2800" i="1" dirty="0">
                <a:solidFill>
                  <a:srgbClr val="0070C0"/>
                </a:solidFill>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a:t>
            </a:r>
          </a:p>
          <a:p>
            <a:pPr marL="0" indent="0">
              <a:buNone/>
            </a:pPr>
            <a:endParaRPr lang="fr-FR"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800" dirty="0">
                <a:effectLst/>
                <a:latin typeface="Arial" panose="020B0604020202020204" pitchFamily="34" charset="0"/>
                <a:ea typeface="Calibri" panose="020F0502020204030204" pitchFamily="34" charset="0"/>
                <a:cs typeface="Arial" panose="020B0604020202020204" pitchFamily="34" charset="0"/>
              </a:rPr>
              <a:t>Cass. com. 16 nov. 2010, pourvoi n° 09-71.935, P.</a:t>
            </a:r>
          </a:p>
          <a:p>
            <a:pPr marL="0" indent="0">
              <a:buNone/>
            </a:pPr>
            <a:r>
              <a:rPr lang="fr-FR" sz="2800" dirty="0">
                <a:latin typeface="Arial" panose="020B0604020202020204" pitchFamily="34" charset="0"/>
                <a:cs typeface="Arial" panose="020B0604020202020204" pitchFamily="34" charset="0"/>
              </a:rPr>
              <a:t>«  </a:t>
            </a:r>
            <a:r>
              <a:rPr lang="fr-FR" sz="2800" i="1" dirty="0">
                <a:solidFill>
                  <a:srgbClr val="0070C0"/>
                </a:solidFill>
                <a:latin typeface="Arial" panose="020B0604020202020204" pitchFamily="34" charset="0"/>
                <a:cs typeface="Arial" panose="020B0604020202020204" pitchFamily="34" charset="0"/>
              </a:rPr>
              <a:t>L'irrégularité dont peut être entachée une décision judiciaire (…) ne fait pas obstacle à ce que cette décision acquière l'autorité de la chose jugée, si elle n'a pas été attaquée par les voies de recours </a:t>
            </a:r>
            <a:r>
              <a:rPr lang="fr-FR" sz="2800" dirty="0">
                <a:latin typeface="Arial" panose="020B0604020202020204" pitchFamily="34" charset="0"/>
                <a:cs typeface="Arial" panose="020B0604020202020204" pitchFamily="34" charset="0"/>
              </a:rPr>
              <a:t>»</a:t>
            </a:r>
          </a:p>
          <a:p>
            <a:pPr marL="0" indent="0">
              <a:buNone/>
            </a:pP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Cass. civ. 1</a:t>
            </a:r>
            <a:r>
              <a:rPr lang="fr-FR" sz="2800" baseline="30000" dirty="0">
                <a:latin typeface="Arial" panose="020B0604020202020204" pitchFamily="34" charset="0"/>
                <a:cs typeface="Arial" panose="020B0604020202020204" pitchFamily="34" charset="0"/>
              </a:rPr>
              <a:t>ère</a:t>
            </a:r>
            <a:r>
              <a:rPr lang="fr-FR" sz="2800" dirty="0">
                <a:latin typeface="Arial" panose="020B0604020202020204" pitchFamily="34" charset="0"/>
                <a:cs typeface="Arial" panose="020B0604020202020204" pitchFamily="34" charset="0"/>
              </a:rPr>
              <a:t> </a:t>
            </a:r>
            <a:r>
              <a:rPr lang="fr-FR" sz="2800" dirty="0">
                <a:effectLst/>
                <a:latin typeface="Calibri" panose="020F0502020204030204" pitchFamily="34" charset="0"/>
                <a:ea typeface="Calibri" panose="020F0502020204030204" pitchFamily="34" charset="0"/>
              </a:rPr>
              <a:t>17 octobre 1995 pourvoi n°94-04.025, P.</a:t>
            </a:r>
          </a:p>
          <a:p>
            <a:pPr marL="0" indent="0" algn="just">
              <a:buNone/>
            </a:pPr>
            <a:r>
              <a:rPr lang="fr-FR" sz="2800" i="1" dirty="0">
                <a:effectLst/>
                <a:latin typeface="Calibri" panose="020F0502020204030204" pitchFamily="34" charset="0"/>
                <a:ea typeface="Calibri" panose="020F0502020204030204" pitchFamily="34" charset="0"/>
              </a:rPr>
              <a:t>«</a:t>
            </a:r>
            <a:r>
              <a:rPr lang="fr-FR" sz="2800" i="1" dirty="0">
                <a:effectLst/>
                <a:latin typeface="Calibri" panose="020F0502020204030204" pitchFamily="34" charset="0"/>
                <a:ea typeface="Times New Roman" panose="02020603050405020304" pitchFamily="18" charset="0"/>
              </a:rPr>
              <a:t> </a:t>
            </a:r>
            <a:r>
              <a:rPr lang="fr-FR" sz="2800" i="1" dirty="0">
                <a:solidFill>
                  <a:srgbClr val="0070C0"/>
                </a:solidFill>
                <a:latin typeface="Calibri" panose="020F0502020204030204" pitchFamily="34" charset="0"/>
                <a:ea typeface="Times New Roman" panose="02020603050405020304" pitchFamily="18" charset="0"/>
              </a:rPr>
              <a:t>L</a:t>
            </a:r>
            <a:r>
              <a:rPr lang="fr-FR" sz="2800" i="1" dirty="0">
                <a:solidFill>
                  <a:srgbClr val="0070C0"/>
                </a:solidFill>
                <a:effectLst/>
                <a:latin typeface="Calibri" panose="020F0502020204030204" pitchFamily="34" charset="0"/>
                <a:ea typeface="Calibri" panose="020F0502020204030204" pitchFamily="34" charset="0"/>
              </a:rPr>
              <a:t>’autorité de chose jugée ne s’attache qu’aux décisions judiciaires rendues en matière contentieuse sur les contestations débattues entre les parties ou sur lesquelles elles ont été appelées à débattre ; par suite, est dépourvue d’une telle autorité la décision (…) prononcée sans convocation préalable des parties, au seul vu des pièces produites par le débiteur</a:t>
            </a:r>
            <a:r>
              <a:rPr lang="fr-FR" sz="2800" i="1" dirty="0">
                <a:solidFill>
                  <a:srgbClr val="0070C0"/>
                </a:solidFill>
                <a:effectLst/>
                <a:latin typeface="Calibri" panose="020F0502020204030204" pitchFamily="34" charset="0"/>
                <a:ea typeface="Times New Roman" panose="02020603050405020304" pitchFamily="18" charset="0"/>
              </a:rPr>
              <a:t> </a:t>
            </a:r>
            <a:r>
              <a:rPr lang="fr-FR" sz="2800" i="1" dirty="0">
                <a:effectLst/>
                <a:latin typeface="Calibri" panose="020F0502020204030204" pitchFamily="34" charset="0"/>
                <a:ea typeface="Calibri" panose="020F0502020204030204" pitchFamily="34" charset="0"/>
              </a:rPr>
              <a:t>».</a:t>
            </a:r>
            <a:r>
              <a:rPr lang="fr-FR" sz="2800" dirty="0">
                <a:effectLst/>
                <a:latin typeface="Calibri" panose="020F0502020204030204" pitchFamily="34" charset="0"/>
                <a:ea typeface="Calibri" panose="020F0502020204030204" pitchFamily="34" charset="0"/>
              </a:rPr>
              <a:t> </a:t>
            </a:r>
            <a:endParaRPr lang="fr-FR" sz="2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20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7735CD4-7DEA-8A77-5060-39A11FDC8F94}"/>
              </a:ext>
            </a:extLst>
          </p:cNvPr>
          <p:cNvSpPr txBox="1"/>
          <p:nvPr/>
        </p:nvSpPr>
        <p:spPr>
          <a:xfrm>
            <a:off x="1355834" y="777030"/>
            <a:ext cx="9480331" cy="5016758"/>
          </a:xfrm>
          <a:prstGeom prst="rect">
            <a:avLst/>
          </a:prstGeom>
          <a:noFill/>
        </p:spPr>
        <p:txBody>
          <a:bodyPr wrap="square">
            <a:spAutoFit/>
          </a:bodyPr>
          <a:lstStyle/>
          <a:p>
            <a:pPr algn="just"/>
            <a:r>
              <a:rPr lang="fr-FR" sz="3200" dirty="0">
                <a:effectLst/>
                <a:latin typeface="Calibri" panose="020F0502020204030204" pitchFamily="34" charset="0"/>
                <a:ea typeface="Calibri" panose="020F0502020204030204" pitchFamily="34" charset="0"/>
              </a:rPr>
              <a:t>Cass. </a:t>
            </a:r>
            <a:r>
              <a:rPr lang="fr-FR" sz="3200" dirty="0" err="1">
                <a:latin typeface="Calibri" panose="020F0502020204030204" pitchFamily="34" charset="0"/>
                <a:ea typeface="Calibri" panose="020F0502020204030204" pitchFamily="34" charset="0"/>
              </a:rPr>
              <a:t>A</a:t>
            </a:r>
            <a:r>
              <a:rPr lang="fr-FR" sz="3200" dirty="0" err="1">
                <a:effectLst/>
                <a:latin typeface="Calibri" panose="020F0502020204030204" pitchFamily="34" charset="0"/>
                <a:ea typeface="Calibri" panose="020F0502020204030204" pitchFamily="34" charset="0"/>
              </a:rPr>
              <a:t>ss</a:t>
            </a:r>
            <a:r>
              <a:rPr lang="fr-FR" sz="3200" dirty="0">
                <a:effectLst/>
                <a:latin typeface="Calibri" panose="020F0502020204030204" pitchFamily="34" charset="0"/>
                <a:ea typeface="Calibri" panose="020F0502020204030204" pitchFamily="34" charset="0"/>
              </a:rPr>
              <a:t>. </a:t>
            </a:r>
            <a:r>
              <a:rPr lang="fr-FR" sz="3200" dirty="0" err="1">
                <a:effectLst/>
                <a:latin typeface="Calibri" panose="020F0502020204030204" pitchFamily="34" charset="0"/>
                <a:ea typeface="Calibri" panose="020F0502020204030204" pitchFamily="34" charset="0"/>
              </a:rPr>
              <a:t>plén</a:t>
            </a:r>
            <a:r>
              <a:rPr lang="fr-FR" sz="3200" dirty="0">
                <a:effectLst/>
                <a:latin typeface="Calibri" panose="020F0502020204030204" pitchFamily="34" charset="0"/>
                <a:ea typeface="Calibri" panose="020F0502020204030204" pitchFamily="34" charset="0"/>
              </a:rPr>
              <a:t>., 13 mars 2009, pourvoi n° 08-16.033, P.</a:t>
            </a:r>
          </a:p>
          <a:p>
            <a:pPr algn="just"/>
            <a:r>
              <a:rPr lang="fr-FR" sz="3200" dirty="0">
                <a:effectLst/>
                <a:latin typeface="Calibri" panose="020F0502020204030204" pitchFamily="34" charset="0"/>
                <a:ea typeface="Calibri" panose="020F0502020204030204" pitchFamily="34" charset="0"/>
              </a:rPr>
              <a:t>« </a:t>
            </a:r>
            <a:r>
              <a:rPr lang="fr-FR" sz="3200" i="1" dirty="0">
                <a:solidFill>
                  <a:srgbClr val="0070C0"/>
                </a:solidFill>
                <a:latin typeface="Calibri" panose="020F0502020204030204" pitchFamily="34" charset="0"/>
                <a:ea typeface="Calibri" panose="020F0502020204030204" pitchFamily="34" charset="0"/>
              </a:rPr>
              <a:t>L</a:t>
            </a:r>
            <a:r>
              <a:rPr lang="fr-FR" sz="3200" i="1" dirty="0">
                <a:solidFill>
                  <a:srgbClr val="0070C0"/>
                </a:solidFill>
                <a:effectLst/>
                <a:latin typeface="Calibri" panose="020F0502020204030204" pitchFamily="34" charset="0"/>
                <a:ea typeface="Calibri" panose="020F0502020204030204" pitchFamily="34" charset="0"/>
              </a:rPr>
              <a:t>'autorité de chose jugée n'a lieu qu'à l'égard de ce qui fait l'objet d'un jugement et a été tranché dans son dispositif</a:t>
            </a:r>
            <a:r>
              <a:rPr lang="fr-FR" sz="3200" dirty="0">
                <a:solidFill>
                  <a:srgbClr val="0070C0"/>
                </a:solidFill>
                <a:effectLst/>
                <a:latin typeface="Calibri" panose="020F0502020204030204" pitchFamily="34" charset="0"/>
                <a:ea typeface="Calibri" panose="020F0502020204030204" pitchFamily="34" charset="0"/>
              </a:rPr>
              <a:t> </a:t>
            </a:r>
            <a:r>
              <a:rPr lang="fr-FR" sz="3200" dirty="0">
                <a:effectLst/>
                <a:latin typeface="Calibri" panose="020F0502020204030204" pitchFamily="34" charset="0"/>
                <a:ea typeface="Calibri" panose="020F0502020204030204" pitchFamily="34" charset="0"/>
              </a:rPr>
              <a:t>».</a:t>
            </a:r>
            <a:endParaRPr lang="fr-FR" sz="3200" dirty="0">
              <a:latin typeface="Calibri" panose="020F0502020204030204" pitchFamily="34" charset="0"/>
              <a:ea typeface="Calibri" panose="020F0502020204030204" pitchFamily="34" charset="0"/>
            </a:endParaRPr>
          </a:p>
          <a:p>
            <a:pPr algn="just"/>
            <a:endParaRPr lang="fr-FR" sz="3200" dirty="0">
              <a:effectLst/>
              <a:latin typeface="Calibri" panose="020F0502020204030204" pitchFamily="34" charset="0"/>
              <a:ea typeface="Calibri" panose="020F0502020204030204" pitchFamily="34" charset="0"/>
            </a:endParaRPr>
          </a:p>
          <a:p>
            <a:pPr algn="just"/>
            <a:r>
              <a:rPr lang="fr-FR" sz="3200"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Cass. civ. 1</a:t>
            </a:r>
            <a:r>
              <a:rPr lang="en-US" sz="3200" baseline="30000" dirty="0">
                <a:effectLst/>
                <a:latin typeface="Calibri" panose="020F0502020204030204" pitchFamily="34" charset="0"/>
                <a:ea typeface="Calibri" panose="020F0502020204030204" pitchFamily="34" charset="0"/>
              </a:rPr>
              <a:t>re</a:t>
            </a:r>
            <a:r>
              <a:rPr lang="en-US" sz="3200" dirty="0">
                <a:effectLst/>
                <a:latin typeface="Calibri" panose="020F0502020204030204" pitchFamily="34" charset="0"/>
                <a:ea typeface="Calibri" panose="020F0502020204030204" pitchFamily="34" charset="0"/>
              </a:rPr>
              <a:t>, 12 </a:t>
            </a:r>
            <a:r>
              <a:rPr lang="en-US" sz="3200" dirty="0" err="1">
                <a:effectLst/>
                <a:latin typeface="Calibri" panose="020F0502020204030204" pitchFamily="34" charset="0"/>
                <a:ea typeface="Calibri" panose="020F0502020204030204" pitchFamily="34" charset="0"/>
              </a:rPr>
              <a:t>juill</a:t>
            </a:r>
            <a:r>
              <a:rPr lang="en-US" sz="3200" dirty="0">
                <a:effectLst/>
                <a:latin typeface="Calibri" panose="020F0502020204030204" pitchFamily="34" charset="0"/>
                <a:ea typeface="Calibri" panose="020F0502020204030204" pitchFamily="34" charset="0"/>
              </a:rPr>
              <a:t>. 1982, </a:t>
            </a:r>
            <a:r>
              <a:rPr lang="en-US" sz="3200" i="1" dirty="0">
                <a:effectLst/>
                <a:latin typeface="Calibri" panose="020F0502020204030204" pitchFamily="34" charset="0"/>
                <a:ea typeface="Calibri" panose="020F0502020204030204" pitchFamily="34" charset="0"/>
              </a:rPr>
              <a:t>Bull</a:t>
            </a:r>
            <a:r>
              <a:rPr lang="en-US" sz="3200" dirty="0">
                <a:effectLst/>
                <a:latin typeface="Calibri" panose="020F0502020204030204" pitchFamily="34" charset="0"/>
                <a:ea typeface="Calibri" panose="020F0502020204030204" pitchFamily="34" charset="0"/>
              </a:rPr>
              <a:t>. </a:t>
            </a:r>
            <a:r>
              <a:rPr lang="en-US" sz="3200" i="1" dirty="0">
                <a:effectLst/>
                <a:latin typeface="Calibri" panose="020F0502020204030204" pitchFamily="34" charset="0"/>
                <a:ea typeface="Calibri" panose="020F0502020204030204" pitchFamily="34" charset="0"/>
              </a:rPr>
              <a:t>civ</a:t>
            </a:r>
            <a:r>
              <a:rPr lang="en-US" sz="3200" dirty="0">
                <a:effectLst/>
                <a:latin typeface="Calibri" panose="020F0502020204030204" pitchFamily="34" charset="0"/>
                <a:ea typeface="Calibri" panose="020F0502020204030204" pitchFamily="34" charset="0"/>
              </a:rPr>
              <a:t>. I, n° 256.</a:t>
            </a:r>
          </a:p>
          <a:p>
            <a:pPr algn="just"/>
            <a:r>
              <a:rPr lang="fr-FR" sz="3200" dirty="0">
                <a:effectLst/>
                <a:latin typeface="Calibri" panose="020F0502020204030204" pitchFamily="34" charset="0"/>
                <a:ea typeface="Calibri" panose="020F0502020204030204" pitchFamily="34" charset="0"/>
              </a:rPr>
              <a:t>« </a:t>
            </a:r>
            <a:r>
              <a:rPr lang="fr-FR" sz="3200" i="1" dirty="0">
                <a:solidFill>
                  <a:srgbClr val="0070C0"/>
                </a:solidFill>
                <a:latin typeface="Calibri" panose="020F0502020204030204" pitchFamily="34" charset="0"/>
                <a:ea typeface="Calibri" panose="020F0502020204030204" pitchFamily="34" charset="0"/>
              </a:rPr>
              <a:t>S</a:t>
            </a:r>
            <a:r>
              <a:rPr lang="fr-FR" sz="3200" i="1" dirty="0">
                <a:solidFill>
                  <a:srgbClr val="0070C0"/>
                </a:solidFill>
                <a:effectLst/>
                <a:latin typeface="Calibri" panose="020F0502020204030204" pitchFamily="34" charset="0"/>
                <a:ea typeface="Calibri" panose="020F0502020204030204" pitchFamily="34" charset="0"/>
              </a:rPr>
              <a:t>i seul ce qui est tranché par le dispositif de l’arrêt peut avoir l’autorité de la chose jugée, il n’est pas interdit d’éclairer la portée de ce dispositif par les motifs de la décision </a:t>
            </a:r>
            <a:r>
              <a:rPr lang="fr-FR" sz="3200" dirty="0">
                <a:effectLst/>
                <a:latin typeface="Calibri" panose="020F0502020204030204" pitchFamily="34" charset="0"/>
                <a:ea typeface="Calibri" panose="020F0502020204030204" pitchFamily="34" charset="0"/>
              </a:rPr>
              <a:t>».</a:t>
            </a:r>
            <a:endParaRPr lang="fr-FR" sz="3200" dirty="0"/>
          </a:p>
        </p:txBody>
      </p:sp>
      <p:sp>
        <p:nvSpPr>
          <p:cNvPr id="2" name="Espace réservé du numéro de diapositive 1">
            <a:extLst>
              <a:ext uri="{FF2B5EF4-FFF2-40B4-BE49-F238E27FC236}">
                <a16:creationId xmlns:a16="http://schemas.microsoft.com/office/drawing/2014/main" id="{A263F376-8FD7-A354-463E-CE4DFE1B224C}"/>
              </a:ext>
            </a:extLst>
          </p:cNvPr>
          <p:cNvSpPr>
            <a:spLocks noGrp="1"/>
          </p:cNvSpPr>
          <p:nvPr>
            <p:ph type="sldNum" sz="quarter" idx="12"/>
          </p:nvPr>
        </p:nvSpPr>
        <p:spPr/>
        <p:txBody>
          <a:bodyPr/>
          <a:lstStyle/>
          <a:p>
            <a:fld id="{7F2679FF-8FDC-2C46-978E-D58EC73587F8}" type="slidenum">
              <a:rPr lang="fr-FR" smtClean="0"/>
              <a:t>6</a:t>
            </a:fld>
            <a:endParaRPr lang="fr-FR"/>
          </a:p>
        </p:txBody>
      </p:sp>
    </p:spTree>
    <p:extLst>
      <p:ext uri="{BB962C8B-B14F-4D97-AF65-F5344CB8AC3E}">
        <p14:creationId xmlns:p14="http://schemas.microsoft.com/office/powerpoint/2010/main" val="361740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57962-F3FF-A3F3-C3FA-7C65DE66E539}"/>
              </a:ext>
            </a:extLst>
          </p:cNvPr>
          <p:cNvSpPr>
            <a:spLocks noGrp="1"/>
          </p:cNvSpPr>
          <p:nvPr>
            <p:ph type="title"/>
          </p:nvPr>
        </p:nvSpPr>
        <p:spPr/>
        <p:txBody>
          <a:bodyPr/>
          <a:lstStyle/>
          <a:p>
            <a:r>
              <a:rPr lang="fr-FR" sz="4400" b="1" dirty="0">
                <a:effectLst/>
                <a:latin typeface="Calibri" panose="020F0502020204030204" pitchFamily="34" charset="0"/>
                <a:ea typeface="Calibri" panose="020F0502020204030204" pitchFamily="34" charset="0"/>
              </a:rPr>
              <a:t>Les conditions de fond de l’autorité de chose jugée</a:t>
            </a:r>
            <a:endParaRPr lang="fr-FR" dirty="0"/>
          </a:p>
        </p:txBody>
      </p:sp>
      <p:sp>
        <p:nvSpPr>
          <p:cNvPr id="3" name="Espace réservé du contenu 2">
            <a:extLst>
              <a:ext uri="{FF2B5EF4-FFF2-40B4-BE49-F238E27FC236}">
                <a16:creationId xmlns:a16="http://schemas.microsoft.com/office/drawing/2014/main" id="{E8629A50-CF06-84A9-56F8-13B00D784552}"/>
              </a:ext>
            </a:extLst>
          </p:cNvPr>
          <p:cNvSpPr>
            <a:spLocks noGrp="1"/>
          </p:cNvSpPr>
          <p:nvPr>
            <p:ph idx="1"/>
          </p:nvPr>
        </p:nvSpPr>
        <p:spPr>
          <a:xfrm>
            <a:off x="838200" y="1690688"/>
            <a:ext cx="10515600" cy="5268858"/>
          </a:xfrm>
        </p:spPr>
        <p:txBody>
          <a:bodyPr>
            <a:noAutofit/>
          </a:bodyPr>
          <a:lstStyle/>
          <a:p>
            <a:pPr marL="0" indent="0">
              <a:buNone/>
            </a:pPr>
            <a:r>
              <a:rPr lang="fr-FR" b="1" dirty="0">
                <a:latin typeface="Arial" panose="020B0604020202020204" pitchFamily="34" charset="0"/>
                <a:ea typeface="Calibri" panose="020F0502020204030204" pitchFamily="34" charset="0"/>
                <a:cs typeface="Arial" panose="020B0604020202020204" pitchFamily="34" charset="0"/>
              </a:rPr>
              <a:t>A</a:t>
            </a:r>
            <a:r>
              <a:rPr lang="fr-FR" b="1" dirty="0">
                <a:effectLst/>
                <a:latin typeface="Arial" panose="020B0604020202020204" pitchFamily="34" charset="0"/>
                <a:ea typeface="Calibri" panose="020F0502020204030204" pitchFamily="34" charset="0"/>
                <a:cs typeface="Arial" panose="020B0604020202020204" pitchFamily="34" charset="0"/>
              </a:rPr>
              <a:t>rticle 1355 (ex 1351) du Code civil</a:t>
            </a:r>
            <a:r>
              <a:rPr lang="fr-FR" b="1" dirty="0">
                <a:latin typeface="Arial" panose="020B0604020202020204" pitchFamily="34" charset="0"/>
                <a:ea typeface="Calibri" panose="020F0502020204030204" pitchFamily="34" charset="0"/>
                <a:cs typeface="Arial" panose="020B0604020202020204" pitchFamily="34" charset="0"/>
              </a:rPr>
              <a:t> : </a:t>
            </a:r>
            <a:endParaRPr lang="fr-FR"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fr-FR" dirty="0">
                <a:latin typeface="Arial" panose="020B0604020202020204" pitchFamily="34" charset="0"/>
                <a:ea typeface="Calibri" panose="020F0502020204030204" pitchFamily="34" charset="0"/>
                <a:cs typeface="Arial" panose="020B0604020202020204" pitchFamily="34" charset="0"/>
              </a:rPr>
              <a:t>L</a:t>
            </a:r>
            <a:r>
              <a:rPr lang="fr-FR" dirty="0">
                <a:effectLst/>
                <a:latin typeface="Arial" panose="020B0604020202020204" pitchFamily="34" charset="0"/>
                <a:ea typeface="Calibri" panose="020F0502020204030204" pitchFamily="34" charset="0"/>
                <a:cs typeface="Arial" panose="020B0604020202020204" pitchFamily="34" charset="0"/>
              </a:rPr>
              <a:t>’autorité de la chose jugée « </a:t>
            </a:r>
            <a:r>
              <a:rPr lang="fr-FR" i="1" dirty="0">
                <a:solidFill>
                  <a:srgbClr val="0070C0"/>
                </a:solidFill>
                <a:effectLst/>
                <a:latin typeface="Arial" panose="020B0604020202020204" pitchFamily="34" charset="0"/>
                <a:ea typeface="Calibri" panose="020F0502020204030204" pitchFamily="34" charset="0"/>
                <a:cs typeface="Arial" panose="020B0604020202020204" pitchFamily="34" charset="0"/>
              </a:rPr>
              <a:t>n’a lieu qu’à l’égard de ce qui a fait l’objet du jugement. Il faut que la chose demandée soit la même, que la demande soit fondée sur la même cause ; que la demande soit entre les mêmes parties, et formée par elles et contre elles en la même qualité</a:t>
            </a:r>
            <a:r>
              <a:rPr lang="fr-FR"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dirty="0">
                <a:effectLst/>
                <a:latin typeface="Arial" panose="020B0604020202020204" pitchFamily="34" charset="0"/>
                <a:ea typeface="Calibri" panose="020F0502020204030204" pitchFamily="34" charset="0"/>
                <a:cs typeface="Arial" panose="020B0604020202020204" pitchFamily="34" charset="0"/>
              </a:rPr>
              <a:t>»</a:t>
            </a:r>
            <a:r>
              <a:rPr lang="fr-FR"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fr-FR" dirty="0">
              <a:latin typeface="Arial" panose="020B0604020202020204" pitchFamily="34" charset="0"/>
              <a:cs typeface="Arial" panose="020B0604020202020204" pitchFamily="34" charset="0"/>
            </a:endParaRPr>
          </a:p>
          <a:p>
            <a:pPr marL="0" indent="0">
              <a:buNone/>
            </a:pPr>
            <a:r>
              <a:rPr lang="fr-FR"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Cour de cassation, Assemblée plénière, 7 juillet 2006, 04-10.672, Publié au bulletin </a:t>
            </a:r>
            <a:r>
              <a:rPr lang="fr-F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(Jurisprudence </a:t>
            </a:r>
            <a:r>
              <a:rPr lang="fr-FR"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Césareo</a:t>
            </a:r>
            <a:r>
              <a:rPr lang="fr-F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fr-FR"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 </a:t>
            </a:r>
            <a:r>
              <a:rPr lang="fr-FR" i="1" kern="0" dirty="0">
                <a:solidFill>
                  <a:srgbClr val="0070C0"/>
                </a:solidFill>
                <a:latin typeface="Arial" panose="020B0604020202020204" pitchFamily="34" charset="0"/>
                <a:cs typeface="Arial" panose="020B0604020202020204" pitchFamily="34" charset="0"/>
              </a:rPr>
              <a:t>I</a:t>
            </a:r>
            <a:r>
              <a:rPr lang="fr-FR" i="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 incombe au demandeur de présenter dès l'instance relative à la première demande l'ensemble des moyens qu'il estime de nature à fonder celle-ci </a:t>
            </a:r>
            <a:r>
              <a:rPr lang="fr-FR"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BD8B3286-8972-F36E-F469-40F843A9A6B7}"/>
              </a:ext>
            </a:extLst>
          </p:cNvPr>
          <p:cNvSpPr>
            <a:spLocks noGrp="1"/>
          </p:cNvSpPr>
          <p:nvPr>
            <p:ph type="sldNum" sz="quarter" idx="12"/>
          </p:nvPr>
        </p:nvSpPr>
        <p:spPr/>
        <p:txBody>
          <a:bodyPr/>
          <a:lstStyle/>
          <a:p>
            <a:fld id="{7F2679FF-8FDC-2C46-978E-D58EC73587F8}" type="slidenum">
              <a:rPr lang="fr-FR" smtClean="0"/>
              <a:t>7</a:t>
            </a:fld>
            <a:endParaRPr lang="fr-FR"/>
          </a:p>
        </p:txBody>
      </p:sp>
    </p:spTree>
    <p:extLst>
      <p:ext uri="{BB962C8B-B14F-4D97-AF65-F5344CB8AC3E}">
        <p14:creationId xmlns:p14="http://schemas.microsoft.com/office/powerpoint/2010/main" val="324666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7D1B46-96AC-9FAB-991E-0B33A89CBA8A}"/>
              </a:ext>
            </a:extLst>
          </p:cNvPr>
          <p:cNvSpPr txBox="1"/>
          <p:nvPr/>
        </p:nvSpPr>
        <p:spPr>
          <a:xfrm>
            <a:off x="483476" y="691083"/>
            <a:ext cx="11225048" cy="5016758"/>
          </a:xfrm>
          <a:prstGeom prst="rect">
            <a:avLst/>
          </a:prstGeom>
          <a:noFill/>
        </p:spPr>
        <p:txBody>
          <a:bodyPr wrap="square">
            <a:spAutoFit/>
          </a:bodyPr>
          <a:lstStyle/>
          <a:p>
            <a:r>
              <a:rPr lang="fr-FR" sz="3200" b="1" dirty="0">
                <a:effectLst/>
                <a:latin typeface="Arial" panose="020B0604020202020204" pitchFamily="34" charset="0"/>
                <a:ea typeface="Calibri" panose="020F0502020204030204" pitchFamily="34" charset="0"/>
                <a:cs typeface="Arial" panose="020B0604020202020204" pitchFamily="34" charset="0"/>
              </a:rPr>
              <a:t>CEDH 26 mai 2011, </a:t>
            </a:r>
            <a:r>
              <a:rPr lang="fr-FR" sz="3200" b="1" i="1" dirty="0">
                <a:effectLst/>
                <a:latin typeface="Arial" panose="020B0604020202020204" pitchFamily="34" charset="0"/>
                <a:ea typeface="Calibri" panose="020F0502020204030204" pitchFamily="34" charset="0"/>
                <a:cs typeface="Arial" panose="020B0604020202020204" pitchFamily="34" charset="0"/>
              </a:rPr>
              <a:t>Legrand c/ France</a:t>
            </a:r>
            <a:r>
              <a:rPr lang="fr-FR" sz="3200" b="1" dirty="0">
                <a:effectLst/>
                <a:latin typeface="Arial" panose="020B0604020202020204" pitchFamily="34" charset="0"/>
                <a:ea typeface="Calibri" panose="020F0502020204030204" pitchFamily="34" charset="0"/>
                <a:cs typeface="Arial" panose="020B0604020202020204" pitchFamily="34" charset="0"/>
              </a:rPr>
              <a:t>, Req. n° 23228/08, pt 41 :</a:t>
            </a:r>
          </a:p>
          <a:p>
            <a:pPr algn="just"/>
            <a:r>
              <a:rPr lang="fr-FR" sz="3200" dirty="0">
                <a:latin typeface="Arial" panose="020B0604020202020204" pitchFamily="34" charset="0"/>
                <a:cs typeface="Arial" panose="020B0604020202020204" pitchFamily="34" charset="0"/>
              </a:rPr>
              <a:t>« </a:t>
            </a:r>
            <a:r>
              <a:rPr lang="fr-FR" sz="3200" i="1" dirty="0">
                <a:solidFill>
                  <a:srgbClr val="0070C0"/>
                </a:solidFill>
                <a:latin typeface="Arial" panose="020B0604020202020204" pitchFamily="34" charset="0"/>
                <a:cs typeface="Arial" panose="020B0604020202020204" pitchFamily="34" charset="0"/>
              </a:rPr>
              <a:t>Si la Cour prend en considération les impératifs, avancés par le Gouvernement, de bonne administration de la justice, de sécurité juridique et de loyauté procédurale, elle n’entend pas se prononcer sur l’opportunité de ce choix, lequel relève de l’application du droit interne. Elle note, en tout état de cause, que l’arrêt de la Cour de cassation n’a pas eu pour effet de priver, même rétroactivement, les requérants de leur </a:t>
            </a:r>
            <a:r>
              <a:rPr lang="fr-FR" sz="3200" b="1" i="1" dirty="0">
                <a:solidFill>
                  <a:srgbClr val="0070C0"/>
                </a:solidFill>
                <a:latin typeface="Arial" panose="020B0604020202020204" pitchFamily="34" charset="0"/>
                <a:cs typeface="Arial" panose="020B0604020202020204" pitchFamily="34" charset="0"/>
              </a:rPr>
              <a:t>droit d’accès à un tribunal</a:t>
            </a:r>
            <a:r>
              <a:rPr lang="fr-FR" sz="3200" dirty="0">
                <a:solidFill>
                  <a:srgbClr val="0070C0"/>
                </a:solidFill>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a:t>
            </a:r>
            <a:r>
              <a:rPr lang="fr-FR" sz="3200" dirty="0">
                <a:effectLst/>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26F65E0A-9167-F16A-35E8-2DBD1EF3DA74}"/>
              </a:ext>
            </a:extLst>
          </p:cNvPr>
          <p:cNvSpPr>
            <a:spLocks noGrp="1"/>
          </p:cNvSpPr>
          <p:nvPr>
            <p:ph type="sldNum" sz="quarter" idx="12"/>
          </p:nvPr>
        </p:nvSpPr>
        <p:spPr/>
        <p:txBody>
          <a:bodyPr/>
          <a:lstStyle/>
          <a:p>
            <a:fld id="{7F2679FF-8FDC-2C46-978E-D58EC73587F8}" type="slidenum">
              <a:rPr lang="fr-FR" smtClean="0"/>
              <a:t>8</a:t>
            </a:fld>
            <a:endParaRPr lang="fr-FR"/>
          </a:p>
        </p:txBody>
      </p:sp>
    </p:spTree>
    <p:extLst>
      <p:ext uri="{BB962C8B-B14F-4D97-AF65-F5344CB8AC3E}">
        <p14:creationId xmlns:p14="http://schemas.microsoft.com/office/powerpoint/2010/main" val="10108443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766</Words>
  <Application>Microsoft Macintosh PowerPoint</Application>
  <PresentationFormat>Grand écran</PresentationFormat>
  <Paragraphs>62</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SECTION 2 – L’ACTE JURIDICTIONNEL</vt:lpstr>
      <vt:lpstr>L’ACTE JURIDICTIONNEL JURISDICTIO</vt:lpstr>
      <vt:lpstr>L’autorité de la chose jugée</vt:lpstr>
      <vt:lpstr>Les conditions procédurales de l’autorité de chose jugée</vt:lpstr>
      <vt:lpstr>Présentation PowerPoint</vt:lpstr>
      <vt:lpstr>Présentation PowerPoint</vt:lpstr>
      <vt:lpstr>Les conditions de fond de l’autorité de chose jugée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Lagarde</dc:creator>
  <cp:lastModifiedBy>Microsoft Office User</cp:lastModifiedBy>
  <cp:revision>6</cp:revision>
  <cp:lastPrinted>2025-02-14T08:38:21Z</cp:lastPrinted>
  <dcterms:created xsi:type="dcterms:W3CDTF">2025-02-13T12:36:57Z</dcterms:created>
  <dcterms:modified xsi:type="dcterms:W3CDTF">2025-02-14T10:08:06Z</dcterms:modified>
</cp:coreProperties>
</file>