
<file path=[Content_Types].xml><?xml version="1.0" encoding="utf-8"?>
<Types xmlns="http://schemas.openxmlformats.org/package/2006/content-types">
  <Default Extension="png" ContentType="image/png"/>
  <Default Extension="jfif" ContentType="image/jpe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charts/chart6.xml" ContentType="application/vnd.openxmlformats-officedocument.drawingml.chart+xml"/>
  <Override PartName="/ppt/theme/themeOverride2.xml" ContentType="application/vnd.openxmlformats-officedocument.themeOverride+xml"/>
  <Override PartName="/ppt/charts/chart7.xml" ContentType="application/vnd.openxmlformats-officedocument.drawingml.chart+xml"/>
  <Override PartName="/ppt/theme/themeOverride3.xml" ContentType="application/vnd.openxmlformats-officedocument.themeOverride+xml"/>
  <Override PartName="/ppt/charts/chart8.xml" ContentType="application/vnd.openxmlformats-officedocument.drawingml.chart+xml"/>
  <Override PartName="/ppt/theme/themeOverride4.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8" r:id="rId2"/>
    <p:sldMasterId id="2147483682" r:id="rId3"/>
  </p:sldMasterIdLst>
  <p:notesMasterIdLst>
    <p:notesMasterId r:id="rId45"/>
  </p:notesMasterIdLst>
  <p:handoutMasterIdLst>
    <p:handoutMasterId r:id="rId46"/>
  </p:handoutMasterIdLst>
  <p:sldIdLst>
    <p:sldId id="256" r:id="rId4"/>
    <p:sldId id="257" r:id="rId5"/>
    <p:sldId id="275" r:id="rId6"/>
    <p:sldId id="319" r:id="rId7"/>
    <p:sldId id="282" r:id="rId8"/>
    <p:sldId id="311" r:id="rId9"/>
    <p:sldId id="313" r:id="rId10"/>
    <p:sldId id="292" r:id="rId11"/>
    <p:sldId id="298" r:id="rId12"/>
    <p:sldId id="314" r:id="rId13"/>
    <p:sldId id="342" r:id="rId14"/>
    <p:sldId id="348" r:id="rId15"/>
    <p:sldId id="346" r:id="rId16"/>
    <p:sldId id="347" r:id="rId17"/>
    <p:sldId id="344" r:id="rId18"/>
    <p:sldId id="345" r:id="rId19"/>
    <p:sldId id="353" r:id="rId20"/>
    <p:sldId id="340" r:id="rId21"/>
    <p:sldId id="341" r:id="rId22"/>
    <p:sldId id="310" r:id="rId23"/>
    <p:sldId id="315" r:id="rId24"/>
    <p:sldId id="299" r:id="rId25"/>
    <p:sldId id="334" r:id="rId26"/>
    <p:sldId id="351" r:id="rId27"/>
    <p:sldId id="354" r:id="rId28"/>
    <p:sldId id="355" r:id="rId29"/>
    <p:sldId id="328" r:id="rId30"/>
    <p:sldId id="332" r:id="rId31"/>
    <p:sldId id="333" r:id="rId32"/>
    <p:sldId id="352" r:id="rId33"/>
    <p:sldId id="330" r:id="rId34"/>
    <p:sldId id="331" r:id="rId35"/>
    <p:sldId id="339" r:id="rId36"/>
    <p:sldId id="356" r:id="rId37"/>
    <p:sldId id="357" r:id="rId38"/>
    <p:sldId id="281" r:id="rId39"/>
    <p:sldId id="335" r:id="rId40"/>
    <p:sldId id="316" r:id="rId41"/>
    <p:sldId id="317" r:id="rId42"/>
    <p:sldId id="265" r:id="rId43"/>
    <p:sldId id="318" r:id="rId4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717175"/>
        </a:solidFill>
        <a:effectLst/>
        <a:uFillTx/>
        <a:latin typeface="Avenir Book"/>
        <a:ea typeface="Avenir Book"/>
        <a:cs typeface="Avenir Book"/>
        <a:sym typeface="Avenir Book"/>
      </a:defRPr>
    </a:lvl1pPr>
    <a:lvl2pPr marL="0" marR="0" indent="228600" algn="l" defTabSz="82550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717175"/>
        </a:solidFill>
        <a:effectLst/>
        <a:uFillTx/>
        <a:latin typeface="Avenir Book"/>
        <a:ea typeface="Avenir Book"/>
        <a:cs typeface="Avenir Book"/>
        <a:sym typeface="Avenir Book"/>
      </a:defRPr>
    </a:lvl2pPr>
    <a:lvl3pPr marL="0" marR="0" indent="457200" algn="l" defTabSz="82550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717175"/>
        </a:solidFill>
        <a:effectLst/>
        <a:uFillTx/>
        <a:latin typeface="Avenir Book"/>
        <a:ea typeface="Avenir Book"/>
        <a:cs typeface="Avenir Book"/>
        <a:sym typeface="Avenir Book"/>
      </a:defRPr>
    </a:lvl3pPr>
    <a:lvl4pPr marL="0" marR="0" indent="685800" algn="l" defTabSz="82550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717175"/>
        </a:solidFill>
        <a:effectLst/>
        <a:uFillTx/>
        <a:latin typeface="Avenir Book"/>
        <a:ea typeface="Avenir Book"/>
        <a:cs typeface="Avenir Book"/>
        <a:sym typeface="Avenir Book"/>
      </a:defRPr>
    </a:lvl4pPr>
    <a:lvl5pPr marL="0" marR="0" indent="914400" algn="l" defTabSz="82550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717175"/>
        </a:solidFill>
        <a:effectLst/>
        <a:uFillTx/>
        <a:latin typeface="Avenir Book"/>
        <a:ea typeface="Avenir Book"/>
        <a:cs typeface="Avenir Book"/>
        <a:sym typeface="Avenir Book"/>
      </a:defRPr>
    </a:lvl5pPr>
    <a:lvl6pPr marL="0" marR="0" indent="1143000" algn="l" defTabSz="82550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717175"/>
        </a:solidFill>
        <a:effectLst/>
        <a:uFillTx/>
        <a:latin typeface="Avenir Book"/>
        <a:ea typeface="Avenir Book"/>
        <a:cs typeface="Avenir Book"/>
        <a:sym typeface="Avenir Book"/>
      </a:defRPr>
    </a:lvl6pPr>
    <a:lvl7pPr marL="0" marR="0" indent="1371600" algn="l" defTabSz="82550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717175"/>
        </a:solidFill>
        <a:effectLst/>
        <a:uFillTx/>
        <a:latin typeface="Avenir Book"/>
        <a:ea typeface="Avenir Book"/>
        <a:cs typeface="Avenir Book"/>
        <a:sym typeface="Avenir Book"/>
      </a:defRPr>
    </a:lvl7pPr>
    <a:lvl8pPr marL="0" marR="0" indent="1600200" algn="l" defTabSz="82550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717175"/>
        </a:solidFill>
        <a:effectLst/>
        <a:uFillTx/>
        <a:latin typeface="Avenir Book"/>
        <a:ea typeface="Avenir Book"/>
        <a:cs typeface="Avenir Book"/>
        <a:sym typeface="Avenir Book"/>
      </a:defRPr>
    </a:lvl8pPr>
    <a:lvl9pPr marL="0" marR="0" indent="1828800" algn="l" defTabSz="82550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717175"/>
        </a:solidFill>
        <a:effectLst/>
        <a:uFillTx/>
        <a:latin typeface="Avenir Book"/>
        <a:ea typeface="Avenir Book"/>
        <a:cs typeface="Avenir Book"/>
        <a:sym typeface="Avenir Book"/>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3B39"/>
    <a:srgbClr val="CBC203"/>
    <a:srgbClr val="717175"/>
    <a:srgbClr val="FFFFFF"/>
    <a:srgbClr val="F8F8F8"/>
    <a:srgbClr val="F6F5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2" d="100"/>
          <a:sy n="32" d="100"/>
        </p:scale>
        <p:origin x="724" y="56"/>
      </p:cViewPr>
      <p:guideLst/>
    </p:cSldViewPr>
  </p:slideViewPr>
  <p:notesTextViewPr>
    <p:cViewPr>
      <p:scale>
        <a:sx n="1" d="1"/>
        <a:sy n="1" d="1"/>
      </p:scale>
      <p:origin x="0" y="0"/>
    </p:cViewPr>
  </p:notesTextViewPr>
  <p:notesViewPr>
    <p:cSldViewPr snapToGrid="0">
      <p:cViewPr varScale="1">
        <p:scale>
          <a:sx n="57" d="100"/>
          <a:sy n="57" d="100"/>
        </p:scale>
        <p:origin x="150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xlsx"/></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de_calcul_Microsoft_Excel1.xlsx"/></Relationships>
</file>

<file path=ppt/charts/_rels/chart3.xml.rels><?xml version="1.0" encoding="UTF-8" standalone="yes"?>
<Relationships xmlns="http://schemas.openxmlformats.org/package/2006/relationships"><Relationship Id="rId3" Type="http://schemas.openxmlformats.org/officeDocument/2006/relationships/package" Target="../embeddings/Feuille_de_calcul_Microsoft_Excel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D:\Enqu&#234;te%20TeO%202\Exploitation\Religion\IREF\IRef%20Immigr&#233;s%20Dossier_religion_221214_Visa%20Directrice_CC.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2" Type="http://schemas.openxmlformats.org/officeDocument/2006/relationships/oleObject" Target="file:///D:\Enqu&#234;te%20TeO\Exploitation\Projet%20Reitz\femmes_musul.xlsx"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oleObject" Target="file:///D:\Discrimination\Fondation%20Sciences%20Sociales\donn&#233;es_FSS.xlsx" TargetMode="External"/><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2" Type="http://schemas.openxmlformats.org/officeDocument/2006/relationships/oleObject" Target="file:///D:\Discrimination\Fondation%20Sciences%20Sociales\donn&#233;es_FSS.xlsx" TargetMode="External"/><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2" Type="http://schemas.openxmlformats.org/officeDocument/2006/relationships/oleObject" Target="file:///D:\Enqu&#234;te%20TeO\Exploitation\ouvrage\religion\Jews_Muslims.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234069699620916"/>
          <c:y val="1.2375496298553898E-2"/>
          <c:w val="0.71025736366287562"/>
          <c:h val="0.96961932401553153"/>
        </c:manualLayout>
      </c:layout>
      <c:barChart>
        <c:barDir val="bar"/>
        <c:grouping val="stacked"/>
        <c:varyColors val="0"/>
        <c:ser>
          <c:idx val="0"/>
          <c:order val="0"/>
          <c:spPr>
            <a:solidFill>
              <a:schemeClr val="accent3">
                <a:lumMod val="60000"/>
                <a:lumOff val="40000"/>
              </a:schemeClr>
            </a:solidFill>
          </c:spPr>
          <c:invertIfNegative val="0"/>
          <c:dPt>
            <c:idx val="8"/>
            <c:invertIfNegative val="0"/>
            <c:bubble3D val="0"/>
            <c:spPr>
              <a:solidFill>
                <a:schemeClr val="accent3">
                  <a:lumMod val="75000"/>
                </a:schemeClr>
              </a:solidFill>
            </c:spPr>
            <c:extLst>
              <c:ext xmlns:c16="http://schemas.microsoft.com/office/drawing/2014/chart" uri="{C3380CC4-5D6E-409C-BE32-E72D297353CC}">
                <c16:uniqueId val="{00000001-5A3D-4646-AF4A-911E5412EB12}"/>
              </c:ext>
            </c:extLst>
          </c:dPt>
          <c:dPt>
            <c:idx val="13"/>
            <c:invertIfNegative val="0"/>
            <c:bubble3D val="0"/>
            <c:extLst>
              <c:ext xmlns:c16="http://schemas.microsoft.com/office/drawing/2014/chart" uri="{C3380CC4-5D6E-409C-BE32-E72D297353CC}">
                <c16:uniqueId val="{00000002-5A3D-4646-AF4A-911E5412EB12}"/>
              </c:ext>
            </c:extLst>
          </c:dPt>
          <c:dLbls>
            <c:dLbl>
              <c:idx val="0"/>
              <c:layout/>
              <c:tx>
                <c:rich>
                  <a:bodyPr/>
                  <a:lstStyle/>
                  <a:p>
                    <a:r>
                      <a:rPr lang="en-US" smtClean="0"/>
                      <a:t>43%</a:t>
                    </a:r>
                    <a:endParaRPr lang="en-US"/>
                  </a:p>
                </c:rich>
              </c:tx>
              <c:dLblPos val="in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5A3D-4646-AF4A-911E5412EB12}"/>
                </c:ext>
              </c:extLst>
            </c:dLbl>
            <c:spPr>
              <a:noFill/>
              <a:ln>
                <a:noFill/>
              </a:ln>
              <a:effectLst/>
            </c:spPr>
            <c:txPr>
              <a:bodyPr/>
              <a:lstStyle/>
              <a:p>
                <a:pPr>
                  <a:defRPr sz="2400" baseline="0">
                    <a:solidFill>
                      <a:schemeClr val="bg1"/>
                    </a:solidFill>
                    <a:latin typeface="Franklin Gothic Book" pitchFamily="34" charset="0"/>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'Bar-stacked'!$H$7:$H$23</c:f>
              <c:strCache>
                <c:ptCount val="17"/>
                <c:pt idx="0">
                  <c:v>Italy</c:v>
                </c:pt>
                <c:pt idx="1">
                  <c:v>United Kingdom</c:v>
                </c:pt>
                <c:pt idx="2">
                  <c:v>Austria</c:v>
                </c:pt>
                <c:pt idx="3">
                  <c:v>Germany</c:v>
                </c:pt>
                <c:pt idx="4">
                  <c:v>Switzerland</c:v>
                </c:pt>
                <c:pt idx="6">
                  <c:v>Ireland</c:v>
                </c:pt>
                <c:pt idx="7">
                  <c:v>Finland</c:v>
                </c:pt>
                <c:pt idx="8">
                  <c:v>France</c:v>
                </c:pt>
                <c:pt idx="9">
                  <c:v>Portugal</c:v>
                </c:pt>
                <c:pt idx="10">
                  <c:v>Spain</c:v>
                </c:pt>
                <c:pt idx="12">
                  <c:v>Belgium</c:v>
                </c:pt>
                <c:pt idx="13">
                  <c:v>Denmark</c:v>
                </c:pt>
                <c:pt idx="14">
                  <c:v>Sweden</c:v>
                </c:pt>
                <c:pt idx="15">
                  <c:v>Norway</c:v>
                </c:pt>
                <c:pt idx="16">
                  <c:v>Netherlands</c:v>
                </c:pt>
              </c:strCache>
            </c:strRef>
          </c:cat>
          <c:val>
            <c:numRef>
              <c:f>'Bar-stacked'!$I$7:$I$23</c:f>
              <c:numCache>
                <c:formatCode>General</c:formatCode>
                <c:ptCount val="17"/>
                <c:pt idx="0">
                  <c:v>43</c:v>
                </c:pt>
                <c:pt idx="1">
                  <c:v>36</c:v>
                </c:pt>
                <c:pt idx="2">
                  <c:v>34</c:v>
                </c:pt>
                <c:pt idx="3">
                  <c:v>33</c:v>
                </c:pt>
                <c:pt idx="4">
                  <c:v>31</c:v>
                </c:pt>
                <c:pt idx="6">
                  <c:v>30</c:v>
                </c:pt>
                <c:pt idx="7">
                  <c:v>28</c:v>
                </c:pt>
                <c:pt idx="8">
                  <c:v>24</c:v>
                </c:pt>
                <c:pt idx="9">
                  <c:v>20</c:v>
                </c:pt>
                <c:pt idx="10">
                  <c:v>18</c:v>
                </c:pt>
                <c:pt idx="12">
                  <c:v>16</c:v>
                </c:pt>
                <c:pt idx="13">
                  <c:v>16</c:v>
                </c:pt>
                <c:pt idx="14">
                  <c:v>14</c:v>
                </c:pt>
                <c:pt idx="15">
                  <c:v>13</c:v>
                </c:pt>
                <c:pt idx="16">
                  <c:v>9</c:v>
                </c:pt>
              </c:numCache>
            </c:numRef>
          </c:val>
          <c:extLst>
            <c:ext xmlns:c16="http://schemas.microsoft.com/office/drawing/2014/chart" uri="{C3380CC4-5D6E-409C-BE32-E72D297353CC}">
              <c16:uniqueId val="{00000004-5A3D-4646-AF4A-911E5412EB12}"/>
            </c:ext>
          </c:extLst>
        </c:ser>
        <c:dLbls>
          <c:showLegendKey val="0"/>
          <c:showVal val="0"/>
          <c:showCatName val="0"/>
          <c:showSerName val="0"/>
          <c:showPercent val="0"/>
          <c:showBubbleSize val="0"/>
        </c:dLbls>
        <c:gapWidth val="50"/>
        <c:overlap val="100"/>
        <c:axId val="49499136"/>
        <c:axId val="50582272"/>
      </c:barChart>
      <c:catAx>
        <c:axId val="49499136"/>
        <c:scaling>
          <c:orientation val="maxMin"/>
        </c:scaling>
        <c:delete val="0"/>
        <c:axPos val="l"/>
        <c:numFmt formatCode="General" sourceLinked="0"/>
        <c:majorTickMark val="none"/>
        <c:minorTickMark val="none"/>
        <c:tickLblPos val="nextTo"/>
        <c:spPr>
          <a:ln>
            <a:noFill/>
          </a:ln>
        </c:spPr>
        <c:txPr>
          <a:bodyPr/>
          <a:lstStyle/>
          <a:p>
            <a:pPr>
              <a:defRPr sz="2400" baseline="0">
                <a:latin typeface="Franklin Gothic Book" pitchFamily="34" charset="0"/>
              </a:defRPr>
            </a:pPr>
            <a:endParaRPr lang="fr-FR"/>
          </a:p>
        </c:txPr>
        <c:crossAx val="50582272"/>
        <c:crosses val="autoZero"/>
        <c:auto val="1"/>
        <c:lblAlgn val="ctr"/>
        <c:lblOffset val="0"/>
        <c:noMultiLvlLbl val="0"/>
      </c:catAx>
      <c:valAx>
        <c:axId val="50582272"/>
        <c:scaling>
          <c:orientation val="minMax"/>
          <c:max val="100"/>
        </c:scaling>
        <c:delete val="1"/>
        <c:axPos val="t"/>
        <c:numFmt formatCode="General" sourceLinked="1"/>
        <c:majorTickMark val="none"/>
        <c:minorTickMark val="none"/>
        <c:tickLblPos val="none"/>
        <c:crossAx val="49499136"/>
        <c:crosses val="autoZero"/>
        <c:crossBetween val="between"/>
      </c:valAx>
      <c:spPr>
        <a:noFill/>
        <a:ln>
          <a:noFill/>
        </a:ln>
      </c:spPr>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1602165354330711"/>
          <c:y val="1.3107005036135993E-2"/>
          <c:w val="0.71025736366287562"/>
          <c:h val="0.97136733591030666"/>
        </c:manualLayout>
      </c:layout>
      <c:barChart>
        <c:barDir val="bar"/>
        <c:grouping val="stacked"/>
        <c:varyColors val="0"/>
        <c:ser>
          <c:idx val="0"/>
          <c:order val="0"/>
          <c:spPr>
            <a:solidFill>
              <a:schemeClr val="accent3">
                <a:lumMod val="60000"/>
                <a:lumOff val="40000"/>
              </a:schemeClr>
            </a:solidFill>
          </c:spPr>
          <c:invertIfNegative val="0"/>
          <c:dPt>
            <c:idx val="8"/>
            <c:invertIfNegative val="0"/>
            <c:bubble3D val="0"/>
            <c:spPr>
              <a:solidFill>
                <a:schemeClr val="accent3">
                  <a:lumMod val="75000"/>
                </a:schemeClr>
              </a:solidFill>
            </c:spPr>
            <c:extLst>
              <c:ext xmlns:c16="http://schemas.microsoft.com/office/drawing/2014/chart" uri="{C3380CC4-5D6E-409C-BE32-E72D297353CC}">
                <c16:uniqueId val="{00000001-C15C-46AA-ADEA-E4CE267C1DF3}"/>
              </c:ext>
            </c:extLst>
          </c:dPt>
          <c:dPt>
            <c:idx val="13"/>
            <c:invertIfNegative val="0"/>
            <c:bubble3D val="0"/>
            <c:extLst>
              <c:ext xmlns:c16="http://schemas.microsoft.com/office/drawing/2014/chart" uri="{C3380CC4-5D6E-409C-BE32-E72D297353CC}">
                <c16:uniqueId val="{00000002-C15C-46AA-ADEA-E4CE267C1DF3}"/>
              </c:ext>
            </c:extLst>
          </c:dPt>
          <c:dLbls>
            <c:dLbl>
              <c:idx val="0"/>
              <c:layout/>
              <c:tx>
                <c:rich>
                  <a:bodyPr/>
                  <a:lstStyle/>
                  <a:p>
                    <a:r>
                      <a:rPr lang="en-US" smtClean="0"/>
                      <a:t>25%</a:t>
                    </a:r>
                    <a:endParaRPr lang="en-US"/>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15C-46AA-ADEA-E4CE267C1DF3}"/>
                </c:ext>
              </c:extLst>
            </c:dLbl>
            <c:spPr>
              <a:noFill/>
              <a:ln>
                <a:noFill/>
              </a:ln>
              <a:effectLst/>
            </c:spPr>
            <c:txPr>
              <a:bodyPr/>
              <a:lstStyle/>
              <a:p>
                <a:pPr>
                  <a:defRPr sz="2400" baseline="0">
                    <a:solidFill>
                      <a:schemeClr val="bg1"/>
                    </a:solidFill>
                    <a:latin typeface="Franklin Gothic Book"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'Bar-stacked'!$H$7:$H$23</c:f>
              <c:strCache>
                <c:ptCount val="17"/>
                <c:pt idx="0">
                  <c:v>Italy</c:v>
                </c:pt>
                <c:pt idx="1">
                  <c:v>United Kingdom</c:v>
                </c:pt>
                <c:pt idx="2">
                  <c:v>Austria</c:v>
                </c:pt>
                <c:pt idx="3">
                  <c:v>Germany</c:v>
                </c:pt>
                <c:pt idx="4">
                  <c:v>Ireland</c:v>
                </c:pt>
                <c:pt idx="6">
                  <c:v>Portugal</c:v>
                </c:pt>
                <c:pt idx="7">
                  <c:v>Switzerland</c:v>
                </c:pt>
                <c:pt idx="8">
                  <c:v>France</c:v>
                </c:pt>
                <c:pt idx="9">
                  <c:v>Spain</c:v>
                </c:pt>
                <c:pt idx="10">
                  <c:v>Finland</c:v>
                </c:pt>
                <c:pt idx="12">
                  <c:v>Belgium</c:v>
                </c:pt>
                <c:pt idx="13">
                  <c:v>Denmark</c:v>
                </c:pt>
                <c:pt idx="14">
                  <c:v>Sweden</c:v>
                </c:pt>
                <c:pt idx="15">
                  <c:v>Norway</c:v>
                </c:pt>
                <c:pt idx="16">
                  <c:v>Netherlands</c:v>
                </c:pt>
              </c:strCache>
            </c:strRef>
          </c:cat>
          <c:val>
            <c:numRef>
              <c:f>'Bar-stacked'!$I$7:$I$23</c:f>
              <c:numCache>
                <c:formatCode>General</c:formatCode>
                <c:ptCount val="17"/>
                <c:pt idx="0">
                  <c:v>25</c:v>
                </c:pt>
                <c:pt idx="1">
                  <c:v>23</c:v>
                </c:pt>
                <c:pt idx="2">
                  <c:v>21</c:v>
                </c:pt>
                <c:pt idx="3">
                  <c:v>19</c:v>
                </c:pt>
                <c:pt idx="4">
                  <c:v>18</c:v>
                </c:pt>
                <c:pt idx="6">
                  <c:v>18</c:v>
                </c:pt>
                <c:pt idx="7">
                  <c:v>17</c:v>
                </c:pt>
                <c:pt idx="8">
                  <c:v>17</c:v>
                </c:pt>
                <c:pt idx="9">
                  <c:v>13</c:v>
                </c:pt>
                <c:pt idx="10">
                  <c:v>13</c:v>
                </c:pt>
                <c:pt idx="12">
                  <c:v>8</c:v>
                </c:pt>
                <c:pt idx="13">
                  <c:v>6</c:v>
                </c:pt>
                <c:pt idx="14">
                  <c:v>5</c:v>
                </c:pt>
                <c:pt idx="15">
                  <c:v>3</c:v>
                </c:pt>
                <c:pt idx="16">
                  <c:v>3</c:v>
                </c:pt>
              </c:numCache>
            </c:numRef>
          </c:val>
          <c:extLst>
            <c:ext xmlns:c16="http://schemas.microsoft.com/office/drawing/2014/chart" uri="{C3380CC4-5D6E-409C-BE32-E72D297353CC}">
              <c16:uniqueId val="{00000004-C15C-46AA-ADEA-E4CE267C1DF3}"/>
            </c:ext>
          </c:extLst>
        </c:ser>
        <c:dLbls>
          <c:showLegendKey val="0"/>
          <c:showVal val="0"/>
          <c:showCatName val="0"/>
          <c:showSerName val="0"/>
          <c:showPercent val="0"/>
          <c:showBubbleSize val="0"/>
        </c:dLbls>
        <c:gapWidth val="50"/>
        <c:overlap val="100"/>
        <c:axId val="51574656"/>
        <c:axId val="51576192"/>
      </c:barChart>
      <c:catAx>
        <c:axId val="51574656"/>
        <c:scaling>
          <c:orientation val="maxMin"/>
        </c:scaling>
        <c:delete val="0"/>
        <c:axPos val="l"/>
        <c:numFmt formatCode="General" sourceLinked="0"/>
        <c:majorTickMark val="none"/>
        <c:minorTickMark val="none"/>
        <c:tickLblPos val="nextTo"/>
        <c:spPr>
          <a:ln>
            <a:noFill/>
          </a:ln>
        </c:spPr>
        <c:txPr>
          <a:bodyPr/>
          <a:lstStyle/>
          <a:p>
            <a:pPr>
              <a:defRPr sz="2400" baseline="0">
                <a:latin typeface="Franklin Gothic Book" pitchFamily="34" charset="0"/>
              </a:defRPr>
            </a:pPr>
            <a:endParaRPr lang="fr-FR"/>
          </a:p>
        </c:txPr>
        <c:crossAx val="51576192"/>
        <c:crosses val="autoZero"/>
        <c:auto val="1"/>
        <c:lblAlgn val="ctr"/>
        <c:lblOffset val="0"/>
        <c:noMultiLvlLbl val="0"/>
      </c:catAx>
      <c:valAx>
        <c:axId val="51576192"/>
        <c:scaling>
          <c:orientation val="minMax"/>
          <c:max val="100"/>
        </c:scaling>
        <c:delete val="1"/>
        <c:axPos val="t"/>
        <c:numFmt formatCode="General" sourceLinked="1"/>
        <c:majorTickMark val="none"/>
        <c:minorTickMark val="none"/>
        <c:tickLblPos val="none"/>
        <c:crossAx val="51574656"/>
        <c:crosses val="autoZero"/>
        <c:crossBetween val="between"/>
      </c:valAx>
      <c:spPr>
        <a:noFill/>
        <a:ln>
          <a:noFill/>
        </a:ln>
      </c:spPr>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2019-2020</c:v>
                </c:pt>
              </c:strCache>
            </c:strRef>
          </c:tx>
          <c:spPr>
            <a:solidFill>
              <a:srgbClr val="4F81BD"/>
            </a:solidFill>
            <a:ln>
              <a:noFill/>
            </a:ln>
            <a:effectLst/>
          </c:spPr>
          <c:invertIfNegative val="0"/>
          <c:cat>
            <c:strRef>
              <c:f>Feuil1!$A$2:$A$8</c:f>
              <c:strCache>
                <c:ptCount val="7"/>
                <c:pt idx="0">
                  <c:v>Sans religion</c:v>
                </c:pt>
                <c:pt idx="1">
                  <c:v>Catholiques</c:v>
                </c:pt>
                <c:pt idx="2">
                  <c:v>Autres Chrétiens</c:v>
                </c:pt>
                <c:pt idx="3">
                  <c:v>Musulmans</c:v>
                </c:pt>
                <c:pt idx="4">
                  <c:v>Juifs</c:v>
                </c:pt>
                <c:pt idx="5">
                  <c:v>Bouddhistes</c:v>
                </c:pt>
                <c:pt idx="6">
                  <c:v>Toutes religions</c:v>
                </c:pt>
              </c:strCache>
            </c:strRef>
          </c:cat>
          <c:val>
            <c:numRef>
              <c:f>Feuil1!$B$2:$B$8</c:f>
              <c:numCache>
                <c:formatCode>General</c:formatCode>
                <c:ptCount val="7"/>
                <c:pt idx="0">
                  <c:v>1</c:v>
                </c:pt>
                <c:pt idx="1">
                  <c:v>6</c:v>
                </c:pt>
                <c:pt idx="2">
                  <c:v>16</c:v>
                </c:pt>
                <c:pt idx="3">
                  <c:v>30</c:v>
                </c:pt>
                <c:pt idx="4">
                  <c:v>54</c:v>
                </c:pt>
                <c:pt idx="5">
                  <c:v>26</c:v>
                </c:pt>
                <c:pt idx="6">
                  <c:v>7</c:v>
                </c:pt>
              </c:numCache>
            </c:numRef>
          </c:val>
          <c:extLst>
            <c:ext xmlns:c16="http://schemas.microsoft.com/office/drawing/2014/chart" uri="{C3380CC4-5D6E-409C-BE32-E72D297353CC}">
              <c16:uniqueId val="{00000000-C018-4F86-BDD3-A47537A16067}"/>
            </c:ext>
          </c:extLst>
        </c:ser>
        <c:ser>
          <c:idx val="1"/>
          <c:order val="1"/>
          <c:tx>
            <c:strRef>
              <c:f>Feuil1!$C$1</c:f>
              <c:strCache>
                <c:ptCount val="1"/>
                <c:pt idx="0">
                  <c:v>2008-2009</c:v>
                </c:pt>
              </c:strCache>
            </c:strRef>
          </c:tx>
          <c:spPr>
            <a:solidFill>
              <a:srgbClr val="CF6378"/>
            </a:solidFill>
            <a:ln>
              <a:noFill/>
            </a:ln>
            <a:effectLst/>
          </c:spPr>
          <c:invertIfNegative val="0"/>
          <c:cat>
            <c:strRef>
              <c:f>Feuil1!$A$2:$A$8</c:f>
              <c:strCache>
                <c:ptCount val="7"/>
                <c:pt idx="0">
                  <c:v>Sans religion</c:v>
                </c:pt>
                <c:pt idx="1">
                  <c:v>Catholiques</c:v>
                </c:pt>
                <c:pt idx="2">
                  <c:v>Autres Chrétiens</c:v>
                </c:pt>
                <c:pt idx="3">
                  <c:v>Musulmans</c:v>
                </c:pt>
                <c:pt idx="4">
                  <c:v>Juifs</c:v>
                </c:pt>
                <c:pt idx="5">
                  <c:v>Bouddhistes</c:v>
                </c:pt>
                <c:pt idx="6">
                  <c:v>Toutes religions</c:v>
                </c:pt>
              </c:strCache>
            </c:strRef>
          </c:cat>
          <c:val>
            <c:numRef>
              <c:f>Feuil1!$C$2:$C$8</c:f>
              <c:numCache>
                <c:formatCode>General</c:formatCode>
                <c:ptCount val="7"/>
                <c:pt idx="0">
                  <c:v>1</c:v>
                </c:pt>
                <c:pt idx="1">
                  <c:v>8</c:v>
                </c:pt>
                <c:pt idx="2">
                  <c:v>10</c:v>
                </c:pt>
                <c:pt idx="3">
                  <c:v>33</c:v>
                </c:pt>
                <c:pt idx="4">
                  <c:v>46</c:v>
                </c:pt>
                <c:pt idx="5">
                  <c:v>20</c:v>
                </c:pt>
                <c:pt idx="6">
                  <c:v>7</c:v>
                </c:pt>
              </c:numCache>
            </c:numRef>
          </c:val>
          <c:extLst>
            <c:ext xmlns:c16="http://schemas.microsoft.com/office/drawing/2014/chart" uri="{C3380CC4-5D6E-409C-BE32-E72D297353CC}">
              <c16:uniqueId val="{00000001-C018-4F86-BDD3-A47537A16067}"/>
            </c:ext>
          </c:extLst>
        </c:ser>
        <c:dLbls>
          <c:showLegendKey val="0"/>
          <c:showVal val="0"/>
          <c:showCatName val="0"/>
          <c:showSerName val="0"/>
          <c:showPercent val="0"/>
          <c:showBubbleSize val="0"/>
        </c:dLbls>
        <c:gapWidth val="219"/>
        <c:overlap val="-27"/>
        <c:axId val="394564896"/>
        <c:axId val="394565552"/>
      </c:barChart>
      <c:catAx>
        <c:axId val="394564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394565552"/>
        <c:crosses val="autoZero"/>
        <c:auto val="1"/>
        <c:lblAlgn val="ctr"/>
        <c:lblOffset val="100"/>
        <c:noMultiLvlLbl val="0"/>
      </c:catAx>
      <c:valAx>
        <c:axId val="3945655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394564896"/>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200" b="1"/>
              <a:t>Âge en 2019-2020</a:t>
            </a:r>
          </a:p>
        </c:rich>
      </c:tx>
      <c:layout>
        <c:manualLayout>
          <c:xMode val="edge"/>
          <c:yMode val="edge"/>
          <c:x val="0.39625055407213428"/>
          <c:y val="0.86470548184090701"/>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title>
    <c:autoTitleDeleted val="0"/>
    <c:plotArea>
      <c:layout>
        <c:manualLayout>
          <c:layoutTarget val="inner"/>
          <c:xMode val="edge"/>
          <c:yMode val="edge"/>
          <c:x val="0.10736254707292024"/>
          <c:y val="0.13676464253606183"/>
          <c:w val="0.8607533949560654"/>
          <c:h val="0.6076640307253216"/>
        </c:manualLayout>
      </c:layout>
      <c:lineChart>
        <c:grouping val="standard"/>
        <c:varyColors val="0"/>
        <c:ser>
          <c:idx val="0"/>
          <c:order val="0"/>
          <c:tx>
            <c:strRef>
              <c:f>'Figure 4'!$C$32</c:f>
              <c:strCache>
                <c:ptCount val="1"/>
                <c:pt idx="0">
                  <c:v>18-27 ans</c:v>
                </c:pt>
              </c:strCache>
            </c:strRef>
          </c:tx>
          <c:spPr>
            <a:ln w="28575" cap="rnd">
              <a:solidFill>
                <a:srgbClr val="1951A0"/>
              </a:solidFill>
              <a:round/>
            </a:ln>
            <a:effectLst/>
          </c:spPr>
          <c:marker>
            <c:symbol val="circle"/>
            <c:size val="5"/>
            <c:spPr>
              <a:solidFill>
                <a:srgbClr val="1951A0"/>
              </a:solidFill>
              <a:ln w="9525">
                <a:solidFill>
                  <a:srgbClr val="1951A0"/>
                </a:solidFill>
              </a:ln>
              <a:effectLst/>
            </c:spPr>
          </c:marker>
          <c:cat>
            <c:strRef>
              <c:f>'Figure 4'!$D$31:$E$31</c:f>
              <c:strCache>
                <c:ptCount val="2"/>
                <c:pt idx="0">
                  <c:v>2008-2009</c:v>
                </c:pt>
                <c:pt idx="1">
                  <c:v>2019-2020</c:v>
                </c:pt>
              </c:strCache>
            </c:strRef>
          </c:cat>
          <c:val>
            <c:numRef>
              <c:f>'Figure 4'!$D$32:$E$32</c:f>
              <c:numCache>
                <c:formatCode>General</c:formatCode>
                <c:ptCount val="2"/>
                <c:pt idx="1">
                  <c:v>35</c:v>
                </c:pt>
              </c:numCache>
            </c:numRef>
          </c:val>
          <c:smooth val="0"/>
          <c:extLst>
            <c:ext xmlns:c16="http://schemas.microsoft.com/office/drawing/2014/chart" uri="{C3380CC4-5D6E-409C-BE32-E72D297353CC}">
              <c16:uniqueId val="{00000000-8C7E-4EC1-A16C-7F07B621A332}"/>
            </c:ext>
          </c:extLst>
        </c:ser>
        <c:ser>
          <c:idx val="1"/>
          <c:order val="1"/>
          <c:tx>
            <c:strRef>
              <c:f>'Figure 4'!$C$33</c:f>
              <c:strCache>
                <c:ptCount val="1"/>
                <c:pt idx="0">
                  <c:v>28-34 ans</c:v>
                </c:pt>
              </c:strCache>
            </c:strRef>
          </c:tx>
          <c:spPr>
            <a:ln w="28575" cap="rnd">
              <a:solidFill>
                <a:srgbClr val="5B8ED4"/>
              </a:solidFill>
              <a:round/>
            </a:ln>
            <a:effectLst/>
          </c:spPr>
          <c:marker>
            <c:symbol val="circle"/>
            <c:size val="5"/>
            <c:spPr>
              <a:solidFill>
                <a:srgbClr val="5B8ED4"/>
              </a:solidFill>
              <a:ln w="9525">
                <a:solidFill>
                  <a:srgbClr val="5B8ED4"/>
                </a:solidFill>
              </a:ln>
              <a:effectLst/>
            </c:spPr>
          </c:marker>
          <c:cat>
            <c:strRef>
              <c:f>'Figure 4'!$D$31:$E$31</c:f>
              <c:strCache>
                <c:ptCount val="2"/>
                <c:pt idx="0">
                  <c:v>2008-2009</c:v>
                </c:pt>
                <c:pt idx="1">
                  <c:v>2019-2020</c:v>
                </c:pt>
              </c:strCache>
            </c:strRef>
          </c:cat>
          <c:val>
            <c:numRef>
              <c:f>'Figure 4'!$D$33:$E$33</c:f>
              <c:numCache>
                <c:formatCode>General</c:formatCode>
                <c:ptCount val="2"/>
                <c:pt idx="0">
                  <c:v>40</c:v>
                </c:pt>
                <c:pt idx="1">
                  <c:v>33</c:v>
                </c:pt>
              </c:numCache>
            </c:numRef>
          </c:val>
          <c:smooth val="0"/>
          <c:extLst>
            <c:ext xmlns:c16="http://schemas.microsoft.com/office/drawing/2014/chart" uri="{C3380CC4-5D6E-409C-BE32-E72D297353CC}">
              <c16:uniqueId val="{00000001-8C7E-4EC1-A16C-7F07B621A332}"/>
            </c:ext>
          </c:extLst>
        </c:ser>
        <c:ser>
          <c:idx val="2"/>
          <c:order val="2"/>
          <c:tx>
            <c:strRef>
              <c:f>'Figure 4'!$C$34</c:f>
              <c:strCache>
                <c:ptCount val="1"/>
                <c:pt idx="0">
                  <c:v>35-44 ans</c:v>
                </c:pt>
              </c:strCache>
            </c:strRef>
          </c:tx>
          <c:spPr>
            <a:ln w="28575" cap="rnd">
              <a:solidFill>
                <a:srgbClr val="B0AEAE"/>
              </a:solidFill>
              <a:round/>
            </a:ln>
            <a:effectLst/>
          </c:spPr>
          <c:marker>
            <c:symbol val="circle"/>
            <c:size val="5"/>
            <c:spPr>
              <a:solidFill>
                <a:srgbClr val="B0AEAE"/>
              </a:solidFill>
              <a:ln w="9525">
                <a:solidFill>
                  <a:srgbClr val="B0AEAE"/>
                </a:solidFill>
              </a:ln>
              <a:effectLst/>
            </c:spPr>
          </c:marker>
          <c:dLbls>
            <c:dLbl>
              <c:idx val="0"/>
              <c:layout>
                <c:manualLayout>
                  <c:x val="-0.20993517662146199"/>
                  <c:y val="4.4117626624535665E-3"/>
                </c:manualLayout>
              </c:layout>
              <c:tx>
                <c:rich>
                  <a:bodyPr/>
                  <a:lstStyle/>
                  <a:p>
                    <a:r>
                      <a:rPr lang="en-US" sz="1600"/>
                      <a:t>Musulmans</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C7E-4EC1-A16C-7F07B621A332}"/>
                </c:ext>
              </c:extLst>
            </c:dLbl>
            <c:dLbl>
              <c:idx val="1"/>
              <c:delete val="1"/>
              <c:extLst>
                <c:ext xmlns:c15="http://schemas.microsoft.com/office/drawing/2012/chart" uri="{CE6537A1-D6FC-4f65-9D91-7224C49458BB}"/>
                <c:ext xmlns:c16="http://schemas.microsoft.com/office/drawing/2014/chart" uri="{C3380CC4-5D6E-409C-BE32-E72D297353CC}">
                  <c16:uniqueId val="{00000003-8C7E-4EC1-A16C-7F07B621A33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'Figure 4'!$D$31:$E$31</c:f>
              <c:strCache>
                <c:ptCount val="2"/>
                <c:pt idx="0">
                  <c:v>2008-2009</c:v>
                </c:pt>
                <c:pt idx="1">
                  <c:v>2019-2020</c:v>
                </c:pt>
              </c:strCache>
            </c:strRef>
          </c:cat>
          <c:val>
            <c:numRef>
              <c:f>'Figure 4'!$D$34:$E$34</c:f>
              <c:numCache>
                <c:formatCode>General</c:formatCode>
                <c:ptCount val="2"/>
                <c:pt idx="0">
                  <c:v>34</c:v>
                </c:pt>
                <c:pt idx="1">
                  <c:v>25</c:v>
                </c:pt>
              </c:numCache>
            </c:numRef>
          </c:val>
          <c:smooth val="0"/>
          <c:extLst>
            <c:ext xmlns:c16="http://schemas.microsoft.com/office/drawing/2014/chart" uri="{C3380CC4-5D6E-409C-BE32-E72D297353CC}">
              <c16:uniqueId val="{00000004-8C7E-4EC1-A16C-7F07B621A332}"/>
            </c:ext>
          </c:extLst>
        </c:ser>
        <c:ser>
          <c:idx val="3"/>
          <c:order val="3"/>
          <c:tx>
            <c:strRef>
              <c:f>'Figure 4'!$C$35</c:f>
              <c:strCache>
                <c:ptCount val="1"/>
                <c:pt idx="0">
                  <c:v>45-59 ans</c:v>
                </c:pt>
              </c:strCache>
            </c:strRef>
          </c:tx>
          <c:spPr>
            <a:ln w="28575" cap="rnd">
              <a:solidFill>
                <a:srgbClr val="EB617F"/>
              </a:solidFill>
              <a:round/>
            </a:ln>
            <a:effectLst/>
          </c:spPr>
          <c:marker>
            <c:symbol val="circle"/>
            <c:size val="5"/>
            <c:spPr>
              <a:solidFill>
                <a:srgbClr val="EB617F"/>
              </a:solidFill>
              <a:ln w="9525">
                <a:solidFill>
                  <a:srgbClr val="EB617F"/>
                </a:solidFill>
              </a:ln>
              <a:effectLst/>
            </c:spPr>
          </c:marker>
          <c:cat>
            <c:strRef>
              <c:f>'Figure 4'!$D$31:$E$31</c:f>
              <c:strCache>
                <c:ptCount val="2"/>
                <c:pt idx="0">
                  <c:v>2008-2009</c:v>
                </c:pt>
                <c:pt idx="1">
                  <c:v>2019-2020</c:v>
                </c:pt>
              </c:strCache>
            </c:strRef>
          </c:cat>
          <c:val>
            <c:numRef>
              <c:f>'Figure 4'!$D$35:$E$35</c:f>
              <c:numCache>
                <c:formatCode>General</c:formatCode>
                <c:ptCount val="2"/>
                <c:pt idx="0">
                  <c:v>29</c:v>
                </c:pt>
                <c:pt idx="1">
                  <c:v>22</c:v>
                </c:pt>
              </c:numCache>
            </c:numRef>
          </c:val>
          <c:smooth val="0"/>
          <c:extLst>
            <c:ext xmlns:c16="http://schemas.microsoft.com/office/drawing/2014/chart" uri="{C3380CC4-5D6E-409C-BE32-E72D297353CC}">
              <c16:uniqueId val="{00000005-8C7E-4EC1-A16C-7F07B621A332}"/>
            </c:ext>
          </c:extLst>
        </c:ser>
        <c:ser>
          <c:idx val="4"/>
          <c:order val="4"/>
          <c:tx>
            <c:strRef>
              <c:f>'Figure 4'!$C$36</c:f>
              <c:strCache>
                <c:ptCount val="1"/>
                <c:pt idx="0">
                  <c:v>18-27 ans</c:v>
                </c:pt>
              </c:strCache>
            </c:strRef>
          </c:tx>
          <c:spPr>
            <a:ln w="28575" cap="rnd">
              <a:solidFill>
                <a:srgbClr val="1951A0"/>
              </a:solidFill>
              <a:round/>
            </a:ln>
            <a:effectLst/>
          </c:spPr>
          <c:marker>
            <c:symbol val="circle"/>
            <c:size val="5"/>
            <c:spPr>
              <a:solidFill>
                <a:srgbClr val="1951A0"/>
              </a:solidFill>
              <a:ln w="9525">
                <a:solidFill>
                  <a:srgbClr val="1951A0"/>
                </a:solidFill>
              </a:ln>
              <a:effectLst/>
            </c:spPr>
          </c:marker>
          <c:cat>
            <c:strRef>
              <c:f>'Figure 4'!$D$31:$E$31</c:f>
              <c:strCache>
                <c:ptCount val="2"/>
                <c:pt idx="0">
                  <c:v>2008-2009</c:v>
                </c:pt>
                <c:pt idx="1">
                  <c:v>2019-2020</c:v>
                </c:pt>
              </c:strCache>
            </c:strRef>
          </c:cat>
          <c:val>
            <c:numRef>
              <c:f>'Figure 4'!$D$36:$E$36</c:f>
              <c:numCache>
                <c:formatCode>General</c:formatCode>
                <c:ptCount val="2"/>
                <c:pt idx="1">
                  <c:v>6</c:v>
                </c:pt>
              </c:numCache>
            </c:numRef>
          </c:val>
          <c:smooth val="0"/>
          <c:extLst>
            <c:ext xmlns:c16="http://schemas.microsoft.com/office/drawing/2014/chart" uri="{C3380CC4-5D6E-409C-BE32-E72D297353CC}">
              <c16:uniqueId val="{00000006-8C7E-4EC1-A16C-7F07B621A332}"/>
            </c:ext>
          </c:extLst>
        </c:ser>
        <c:ser>
          <c:idx val="5"/>
          <c:order val="5"/>
          <c:tx>
            <c:strRef>
              <c:f>'Figure 4'!$C$37</c:f>
              <c:strCache>
                <c:ptCount val="1"/>
                <c:pt idx="0">
                  <c:v>28-34 ans</c:v>
                </c:pt>
              </c:strCache>
            </c:strRef>
          </c:tx>
          <c:spPr>
            <a:ln w="28575" cap="rnd">
              <a:solidFill>
                <a:srgbClr val="5B8ED4"/>
              </a:solidFill>
              <a:round/>
            </a:ln>
            <a:effectLst/>
          </c:spPr>
          <c:marker>
            <c:symbol val="circle"/>
            <c:size val="5"/>
            <c:spPr>
              <a:solidFill>
                <a:srgbClr val="5B8ED4"/>
              </a:solidFill>
              <a:ln w="9525">
                <a:solidFill>
                  <a:srgbClr val="5B8ED4"/>
                </a:solidFill>
              </a:ln>
              <a:effectLst/>
            </c:spPr>
          </c:marker>
          <c:dLbls>
            <c:dLbl>
              <c:idx val="0"/>
              <c:layout>
                <c:manualLayout>
                  <c:x val="-0.20734338431749333"/>
                  <c:y val="-8.8235253249072144E-3"/>
                </c:manualLayout>
              </c:layout>
              <c:tx>
                <c:rich>
                  <a:bodyPr/>
                  <a:lstStyle/>
                  <a:p>
                    <a:r>
                      <a:rPr lang="en-US" sz="1600"/>
                      <a:t>Catholiques</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8C7E-4EC1-A16C-7F07B621A332}"/>
                </c:ext>
              </c:extLst>
            </c:dLbl>
            <c:dLbl>
              <c:idx val="1"/>
              <c:delete val="1"/>
              <c:extLst>
                <c:ext xmlns:c15="http://schemas.microsoft.com/office/drawing/2012/chart" uri="{CE6537A1-D6FC-4f65-9D91-7224C49458BB}"/>
                <c:ext xmlns:c16="http://schemas.microsoft.com/office/drawing/2014/chart" uri="{C3380CC4-5D6E-409C-BE32-E72D297353CC}">
                  <c16:uniqueId val="{00000008-8C7E-4EC1-A16C-7F07B621A33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'Figure 4'!$D$31:$E$31</c:f>
              <c:strCache>
                <c:ptCount val="2"/>
                <c:pt idx="0">
                  <c:v>2008-2009</c:v>
                </c:pt>
                <c:pt idx="1">
                  <c:v>2019-2020</c:v>
                </c:pt>
              </c:strCache>
            </c:strRef>
          </c:cat>
          <c:val>
            <c:numRef>
              <c:f>'Figure 4'!$D$37:$E$37</c:f>
              <c:numCache>
                <c:formatCode>General</c:formatCode>
                <c:ptCount val="2"/>
                <c:pt idx="0">
                  <c:v>7</c:v>
                </c:pt>
                <c:pt idx="1">
                  <c:v>7</c:v>
                </c:pt>
              </c:numCache>
            </c:numRef>
          </c:val>
          <c:smooth val="0"/>
          <c:extLst>
            <c:ext xmlns:c16="http://schemas.microsoft.com/office/drawing/2014/chart" uri="{C3380CC4-5D6E-409C-BE32-E72D297353CC}">
              <c16:uniqueId val="{00000009-8C7E-4EC1-A16C-7F07B621A332}"/>
            </c:ext>
          </c:extLst>
        </c:ser>
        <c:ser>
          <c:idx val="6"/>
          <c:order val="6"/>
          <c:tx>
            <c:strRef>
              <c:f>'Figure 4'!$C$38</c:f>
              <c:strCache>
                <c:ptCount val="1"/>
                <c:pt idx="0">
                  <c:v>35-44 ans</c:v>
                </c:pt>
              </c:strCache>
            </c:strRef>
          </c:tx>
          <c:spPr>
            <a:ln w="28575" cap="rnd">
              <a:solidFill>
                <a:srgbClr val="B0AEAE"/>
              </a:solidFill>
              <a:round/>
            </a:ln>
            <a:effectLst/>
          </c:spPr>
          <c:marker>
            <c:symbol val="circle"/>
            <c:size val="5"/>
            <c:spPr>
              <a:solidFill>
                <a:srgbClr val="B0AEAE"/>
              </a:solidFill>
              <a:ln w="9525">
                <a:solidFill>
                  <a:srgbClr val="B0AEAE"/>
                </a:solidFill>
              </a:ln>
              <a:effectLst/>
            </c:spPr>
          </c:marker>
          <c:cat>
            <c:strRef>
              <c:f>'Figure 4'!$D$31:$E$31</c:f>
              <c:strCache>
                <c:ptCount val="2"/>
                <c:pt idx="0">
                  <c:v>2008-2009</c:v>
                </c:pt>
                <c:pt idx="1">
                  <c:v>2019-2020</c:v>
                </c:pt>
              </c:strCache>
            </c:strRef>
          </c:cat>
          <c:val>
            <c:numRef>
              <c:f>'Figure 4'!$D$38:$E$38</c:f>
              <c:numCache>
                <c:formatCode>General</c:formatCode>
                <c:ptCount val="2"/>
                <c:pt idx="0">
                  <c:v>6</c:v>
                </c:pt>
                <c:pt idx="1">
                  <c:v>7</c:v>
                </c:pt>
              </c:numCache>
            </c:numRef>
          </c:val>
          <c:smooth val="0"/>
          <c:extLst>
            <c:ext xmlns:c16="http://schemas.microsoft.com/office/drawing/2014/chart" uri="{C3380CC4-5D6E-409C-BE32-E72D297353CC}">
              <c16:uniqueId val="{0000000A-8C7E-4EC1-A16C-7F07B621A332}"/>
            </c:ext>
          </c:extLst>
        </c:ser>
        <c:ser>
          <c:idx val="7"/>
          <c:order val="7"/>
          <c:tx>
            <c:strRef>
              <c:f>'Figure 4'!$C$39</c:f>
              <c:strCache>
                <c:ptCount val="1"/>
                <c:pt idx="0">
                  <c:v>45-59 ans</c:v>
                </c:pt>
              </c:strCache>
            </c:strRef>
          </c:tx>
          <c:spPr>
            <a:ln w="28575" cap="rnd">
              <a:solidFill>
                <a:srgbClr val="EB617F"/>
              </a:solidFill>
              <a:round/>
            </a:ln>
            <a:effectLst/>
          </c:spPr>
          <c:marker>
            <c:symbol val="circle"/>
            <c:size val="5"/>
            <c:spPr>
              <a:solidFill>
                <a:srgbClr val="EB617F"/>
              </a:solidFill>
              <a:ln w="9525">
                <a:solidFill>
                  <a:srgbClr val="EB617F"/>
                </a:solidFill>
              </a:ln>
              <a:effectLst/>
            </c:spPr>
          </c:marker>
          <c:cat>
            <c:strRef>
              <c:f>'Figure 4'!$D$31:$E$31</c:f>
              <c:strCache>
                <c:ptCount val="2"/>
                <c:pt idx="0">
                  <c:v>2008-2009</c:v>
                </c:pt>
                <c:pt idx="1">
                  <c:v>2019-2020</c:v>
                </c:pt>
              </c:strCache>
            </c:strRef>
          </c:cat>
          <c:val>
            <c:numRef>
              <c:f>'Figure 4'!$D$39:$E$39</c:f>
              <c:numCache>
                <c:formatCode>General</c:formatCode>
                <c:ptCount val="2"/>
                <c:pt idx="0">
                  <c:v>8</c:v>
                </c:pt>
                <c:pt idx="1">
                  <c:v>8</c:v>
                </c:pt>
              </c:numCache>
            </c:numRef>
          </c:val>
          <c:smooth val="0"/>
          <c:extLst>
            <c:ext xmlns:c16="http://schemas.microsoft.com/office/drawing/2014/chart" uri="{C3380CC4-5D6E-409C-BE32-E72D297353CC}">
              <c16:uniqueId val="{0000000B-8C7E-4EC1-A16C-7F07B621A332}"/>
            </c:ext>
          </c:extLst>
        </c:ser>
        <c:dLbls>
          <c:showLegendKey val="0"/>
          <c:showVal val="0"/>
          <c:showCatName val="0"/>
          <c:showSerName val="0"/>
          <c:showPercent val="0"/>
          <c:showBubbleSize val="0"/>
        </c:dLbls>
        <c:marker val="1"/>
        <c:smooth val="0"/>
        <c:axId val="203469359"/>
        <c:axId val="203466447"/>
      </c:lineChart>
      <c:catAx>
        <c:axId val="203469359"/>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203466447"/>
        <c:crosses val="autoZero"/>
        <c:auto val="1"/>
        <c:lblAlgn val="ctr"/>
        <c:lblOffset val="100"/>
        <c:noMultiLvlLbl val="0"/>
      </c:catAx>
      <c:valAx>
        <c:axId val="203466447"/>
        <c:scaling>
          <c:orientation val="minMax"/>
          <c:max val="4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fr-FR"/>
                  <a:t>en</a:t>
                </a:r>
                <a:r>
                  <a:rPr lang="fr-FR" baseline="0"/>
                  <a:t> %</a:t>
                </a:r>
                <a:endParaRPr lang="fr-FR"/>
              </a:p>
            </c:rich>
          </c:tx>
          <c:layout>
            <c:manualLayout>
              <c:xMode val="edge"/>
              <c:yMode val="edge"/>
              <c:x val="7.8260869565217397E-2"/>
              <c:y val="2.4787853271026745E-2"/>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203469359"/>
        <c:crosses val="autoZero"/>
        <c:crossBetween val="between"/>
      </c:valAx>
      <c:spPr>
        <a:noFill/>
        <a:ln>
          <a:noFill/>
        </a:ln>
        <a:effectLst/>
      </c:spPr>
    </c:plotArea>
    <c:legend>
      <c:legendPos val="b"/>
      <c:legendEntry>
        <c:idx val="4"/>
        <c:delete val="1"/>
      </c:legendEntry>
      <c:legendEntry>
        <c:idx val="5"/>
        <c:delete val="1"/>
      </c:legendEntry>
      <c:legendEntry>
        <c:idx val="6"/>
        <c:delete val="1"/>
      </c:legendEntry>
      <c:legendEntry>
        <c:idx val="7"/>
        <c:delete val="1"/>
      </c:legendEntry>
      <c:layout>
        <c:manualLayout>
          <c:xMode val="edge"/>
          <c:yMode val="edge"/>
          <c:x val="0.10174356194710131"/>
          <c:y val="0.92081094450627865"/>
          <c:w val="0.79651287610579735"/>
          <c:h val="7.4777292831267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emploi!$G$18</c:f>
              <c:strCache>
                <c:ptCount val="1"/>
                <c:pt idx="0">
                  <c:v>Hommes</c:v>
                </c:pt>
              </c:strCache>
            </c:strRef>
          </c:tx>
          <c:invertIfNegative val="0"/>
          <c:cat>
            <c:multiLvlStrRef>
              <c:f>emploi!$E$19:$F$29</c:f>
              <c:multiLvlStrCache>
                <c:ptCount val="11"/>
                <c:lvl>
                  <c:pt idx="0">
                    <c:v>Sans religion</c:v>
                  </c:pt>
                  <c:pt idx="1">
                    <c:v>Chrétien</c:v>
                  </c:pt>
                  <c:pt idx="2">
                    <c:v>Musulman</c:v>
                  </c:pt>
                  <c:pt idx="4">
                    <c:v>Sans religion</c:v>
                  </c:pt>
                  <c:pt idx="5">
                    <c:v>Chrétien</c:v>
                  </c:pt>
                  <c:pt idx="6">
                    <c:v>Musulman</c:v>
                  </c:pt>
                  <c:pt idx="8">
                    <c:v>Sans religion</c:v>
                  </c:pt>
                  <c:pt idx="9">
                    <c:v>Chrétien</c:v>
                  </c:pt>
                  <c:pt idx="10">
                    <c:v>Musulman</c:v>
                  </c:pt>
                </c:lvl>
                <c:lvl>
                  <c:pt idx="1">
                    <c:v>Population totale</c:v>
                  </c:pt>
                  <c:pt idx="5">
                    <c:v>Immigré.e.s</c:v>
                  </c:pt>
                  <c:pt idx="9">
                    <c:v>Seconde Géération</c:v>
                  </c:pt>
                </c:lvl>
              </c:multiLvlStrCache>
            </c:multiLvlStrRef>
          </c:cat>
          <c:val>
            <c:numRef>
              <c:f>emploi!$G$19:$G$29</c:f>
              <c:numCache>
                <c:formatCode>General</c:formatCode>
                <c:ptCount val="11"/>
                <c:pt idx="0">
                  <c:v>11</c:v>
                </c:pt>
                <c:pt idx="1">
                  <c:v>7</c:v>
                </c:pt>
                <c:pt idx="2">
                  <c:v>19</c:v>
                </c:pt>
                <c:pt idx="4">
                  <c:v>9</c:v>
                </c:pt>
                <c:pt idx="5">
                  <c:v>9</c:v>
                </c:pt>
                <c:pt idx="6">
                  <c:v>15</c:v>
                </c:pt>
                <c:pt idx="8">
                  <c:v>12</c:v>
                </c:pt>
                <c:pt idx="9">
                  <c:v>8</c:v>
                </c:pt>
                <c:pt idx="10">
                  <c:v>28</c:v>
                </c:pt>
              </c:numCache>
            </c:numRef>
          </c:val>
          <c:extLst>
            <c:ext xmlns:c16="http://schemas.microsoft.com/office/drawing/2014/chart" uri="{C3380CC4-5D6E-409C-BE32-E72D297353CC}">
              <c16:uniqueId val="{00000000-A7B5-40AB-B16B-932E3D5AF4D0}"/>
            </c:ext>
          </c:extLst>
        </c:ser>
        <c:ser>
          <c:idx val="1"/>
          <c:order val="1"/>
          <c:tx>
            <c:strRef>
              <c:f>emploi!$H$18</c:f>
              <c:strCache>
                <c:ptCount val="1"/>
                <c:pt idx="0">
                  <c:v>Femmes</c:v>
                </c:pt>
              </c:strCache>
            </c:strRef>
          </c:tx>
          <c:invertIfNegative val="0"/>
          <c:cat>
            <c:multiLvlStrRef>
              <c:f>emploi!$E$19:$F$29</c:f>
              <c:multiLvlStrCache>
                <c:ptCount val="11"/>
                <c:lvl>
                  <c:pt idx="0">
                    <c:v>Sans religion</c:v>
                  </c:pt>
                  <c:pt idx="1">
                    <c:v>Chrétien</c:v>
                  </c:pt>
                  <c:pt idx="2">
                    <c:v>Musulman</c:v>
                  </c:pt>
                  <c:pt idx="4">
                    <c:v>Sans religion</c:v>
                  </c:pt>
                  <c:pt idx="5">
                    <c:v>Chrétien</c:v>
                  </c:pt>
                  <c:pt idx="6">
                    <c:v>Musulman</c:v>
                  </c:pt>
                  <c:pt idx="8">
                    <c:v>Sans religion</c:v>
                  </c:pt>
                  <c:pt idx="9">
                    <c:v>Chrétien</c:v>
                  </c:pt>
                  <c:pt idx="10">
                    <c:v>Musulman</c:v>
                  </c:pt>
                </c:lvl>
                <c:lvl>
                  <c:pt idx="1">
                    <c:v>Population totale</c:v>
                  </c:pt>
                  <c:pt idx="5">
                    <c:v>Immigré.e.s</c:v>
                  </c:pt>
                  <c:pt idx="9">
                    <c:v>Seconde Géération</c:v>
                  </c:pt>
                </c:lvl>
              </c:multiLvlStrCache>
            </c:multiLvlStrRef>
          </c:cat>
          <c:val>
            <c:numRef>
              <c:f>emploi!$H$19:$H$29</c:f>
              <c:numCache>
                <c:formatCode>General</c:formatCode>
                <c:ptCount val="11"/>
                <c:pt idx="0">
                  <c:v>13</c:v>
                </c:pt>
                <c:pt idx="1">
                  <c:v>10</c:v>
                </c:pt>
                <c:pt idx="2">
                  <c:v>28</c:v>
                </c:pt>
                <c:pt idx="4">
                  <c:v>17</c:v>
                </c:pt>
                <c:pt idx="5">
                  <c:v>15</c:v>
                </c:pt>
                <c:pt idx="6">
                  <c:v>28</c:v>
                </c:pt>
                <c:pt idx="8">
                  <c:v>13</c:v>
                </c:pt>
                <c:pt idx="9">
                  <c:v>10</c:v>
                </c:pt>
                <c:pt idx="10">
                  <c:v>27</c:v>
                </c:pt>
              </c:numCache>
            </c:numRef>
          </c:val>
          <c:extLst>
            <c:ext xmlns:c16="http://schemas.microsoft.com/office/drawing/2014/chart" uri="{C3380CC4-5D6E-409C-BE32-E72D297353CC}">
              <c16:uniqueId val="{00000001-A7B5-40AB-B16B-932E3D5AF4D0}"/>
            </c:ext>
          </c:extLst>
        </c:ser>
        <c:dLbls>
          <c:showLegendKey val="0"/>
          <c:showVal val="0"/>
          <c:showCatName val="0"/>
          <c:showSerName val="0"/>
          <c:showPercent val="0"/>
          <c:showBubbleSize val="0"/>
        </c:dLbls>
        <c:gapWidth val="150"/>
        <c:axId val="132826624"/>
        <c:axId val="132828160"/>
      </c:barChart>
      <c:catAx>
        <c:axId val="132826624"/>
        <c:scaling>
          <c:orientation val="minMax"/>
        </c:scaling>
        <c:delete val="0"/>
        <c:axPos val="b"/>
        <c:numFmt formatCode="General" sourceLinked="0"/>
        <c:majorTickMark val="out"/>
        <c:minorTickMark val="none"/>
        <c:tickLblPos val="nextTo"/>
        <c:txPr>
          <a:bodyPr/>
          <a:lstStyle/>
          <a:p>
            <a:pPr>
              <a:defRPr sz="2000" baseline="0"/>
            </a:pPr>
            <a:endParaRPr lang="fr-FR"/>
          </a:p>
        </c:txPr>
        <c:crossAx val="132828160"/>
        <c:crosses val="autoZero"/>
        <c:auto val="1"/>
        <c:lblAlgn val="ctr"/>
        <c:lblOffset val="100"/>
        <c:noMultiLvlLbl val="0"/>
      </c:catAx>
      <c:valAx>
        <c:axId val="132828160"/>
        <c:scaling>
          <c:orientation val="minMax"/>
        </c:scaling>
        <c:delete val="0"/>
        <c:axPos val="l"/>
        <c:majorGridlines/>
        <c:numFmt formatCode="General" sourceLinked="1"/>
        <c:majorTickMark val="out"/>
        <c:minorTickMark val="none"/>
        <c:tickLblPos val="nextTo"/>
        <c:crossAx val="132826624"/>
        <c:crosses val="autoZero"/>
        <c:crossBetween val="between"/>
      </c:valAx>
    </c:plotArea>
    <c:legend>
      <c:legendPos val="r"/>
      <c:layout/>
      <c:overlay val="0"/>
      <c:txPr>
        <a:bodyPr/>
        <a:lstStyle/>
        <a:p>
          <a:pPr>
            <a:defRPr sz="2400" baseline="0"/>
          </a:pPr>
          <a:endParaRPr lang="fr-FR"/>
        </a:p>
      </c:txPr>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altérisation!$D$8</c:f>
              <c:strCache>
                <c:ptCount val="1"/>
                <c:pt idx="0">
                  <c:v>Sans religion</c:v>
                </c:pt>
              </c:strCache>
            </c:strRef>
          </c:tx>
          <c:invertIfNegative val="0"/>
          <c:cat>
            <c:strRef>
              <c:f>altérisation!$E$7:$H$7</c:f>
              <c:strCache>
                <c:ptCount val="4"/>
                <c:pt idx="0">
                  <c:v>Déni de francité</c:v>
                </c:pt>
                <c:pt idx="1">
                  <c:v>Renvoi aux origines</c:v>
                </c:pt>
                <c:pt idx="2">
                  <c:v>Discrimination</c:v>
                </c:pt>
                <c:pt idx="3">
                  <c:v>Racisme</c:v>
                </c:pt>
              </c:strCache>
            </c:strRef>
          </c:cat>
          <c:val>
            <c:numRef>
              <c:f>altérisation!$E$8:$H$8</c:f>
              <c:numCache>
                <c:formatCode>General</c:formatCode>
                <c:ptCount val="4"/>
                <c:pt idx="0">
                  <c:v>7</c:v>
                </c:pt>
                <c:pt idx="1">
                  <c:v>9</c:v>
                </c:pt>
                <c:pt idx="2">
                  <c:v>12</c:v>
                </c:pt>
                <c:pt idx="3">
                  <c:v>22</c:v>
                </c:pt>
              </c:numCache>
            </c:numRef>
          </c:val>
          <c:extLst>
            <c:ext xmlns:c16="http://schemas.microsoft.com/office/drawing/2014/chart" uri="{C3380CC4-5D6E-409C-BE32-E72D297353CC}">
              <c16:uniqueId val="{00000000-1C5F-4F19-B808-09C8C82CF8A0}"/>
            </c:ext>
          </c:extLst>
        </c:ser>
        <c:ser>
          <c:idx val="1"/>
          <c:order val="1"/>
          <c:tx>
            <c:strRef>
              <c:f>altérisation!$D$9</c:f>
              <c:strCache>
                <c:ptCount val="1"/>
                <c:pt idx="0">
                  <c:v>Chrétiens</c:v>
                </c:pt>
              </c:strCache>
            </c:strRef>
          </c:tx>
          <c:invertIfNegative val="0"/>
          <c:cat>
            <c:strRef>
              <c:f>altérisation!$E$7:$H$7</c:f>
              <c:strCache>
                <c:ptCount val="4"/>
                <c:pt idx="0">
                  <c:v>Déni de francité</c:v>
                </c:pt>
                <c:pt idx="1">
                  <c:v>Renvoi aux origines</c:v>
                </c:pt>
                <c:pt idx="2">
                  <c:v>Discrimination</c:v>
                </c:pt>
                <c:pt idx="3">
                  <c:v>Racisme</c:v>
                </c:pt>
              </c:strCache>
            </c:strRef>
          </c:cat>
          <c:val>
            <c:numRef>
              <c:f>altérisation!$E$9:$H$9</c:f>
              <c:numCache>
                <c:formatCode>General</c:formatCode>
                <c:ptCount val="4"/>
                <c:pt idx="0">
                  <c:v>8</c:v>
                </c:pt>
                <c:pt idx="1">
                  <c:v>9</c:v>
                </c:pt>
                <c:pt idx="2">
                  <c:v>11</c:v>
                </c:pt>
                <c:pt idx="3">
                  <c:v>19</c:v>
                </c:pt>
              </c:numCache>
            </c:numRef>
          </c:val>
          <c:extLst>
            <c:ext xmlns:c16="http://schemas.microsoft.com/office/drawing/2014/chart" uri="{C3380CC4-5D6E-409C-BE32-E72D297353CC}">
              <c16:uniqueId val="{00000001-1C5F-4F19-B808-09C8C82CF8A0}"/>
            </c:ext>
          </c:extLst>
        </c:ser>
        <c:ser>
          <c:idx val="2"/>
          <c:order val="2"/>
          <c:tx>
            <c:strRef>
              <c:f>altérisation!$D$10</c:f>
              <c:strCache>
                <c:ptCount val="1"/>
                <c:pt idx="0">
                  <c:v>Musulmans</c:v>
                </c:pt>
              </c:strCache>
            </c:strRef>
          </c:tx>
          <c:invertIfNegative val="0"/>
          <c:cat>
            <c:strRef>
              <c:f>altérisation!$E$7:$H$7</c:f>
              <c:strCache>
                <c:ptCount val="4"/>
                <c:pt idx="0">
                  <c:v>Déni de francité</c:v>
                </c:pt>
                <c:pt idx="1">
                  <c:v>Renvoi aux origines</c:v>
                </c:pt>
                <c:pt idx="2">
                  <c:v>Discrimination</c:v>
                </c:pt>
                <c:pt idx="3">
                  <c:v>Racisme</c:v>
                </c:pt>
              </c:strCache>
            </c:strRef>
          </c:cat>
          <c:val>
            <c:numRef>
              <c:f>altérisation!$E$10:$H$10</c:f>
              <c:numCache>
                <c:formatCode>General</c:formatCode>
                <c:ptCount val="4"/>
                <c:pt idx="0">
                  <c:v>54</c:v>
                </c:pt>
                <c:pt idx="1">
                  <c:v>31</c:v>
                </c:pt>
                <c:pt idx="2">
                  <c:v>35</c:v>
                </c:pt>
                <c:pt idx="3">
                  <c:v>40</c:v>
                </c:pt>
              </c:numCache>
            </c:numRef>
          </c:val>
          <c:extLst>
            <c:ext xmlns:c16="http://schemas.microsoft.com/office/drawing/2014/chart" uri="{C3380CC4-5D6E-409C-BE32-E72D297353CC}">
              <c16:uniqueId val="{00000002-1C5F-4F19-B808-09C8C82CF8A0}"/>
            </c:ext>
          </c:extLst>
        </c:ser>
        <c:dLbls>
          <c:showLegendKey val="0"/>
          <c:showVal val="0"/>
          <c:showCatName val="0"/>
          <c:showSerName val="0"/>
          <c:showPercent val="0"/>
          <c:showBubbleSize val="0"/>
        </c:dLbls>
        <c:gapWidth val="150"/>
        <c:axId val="152617344"/>
        <c:axId val="152618880"/>
      </c:barChart>
      <c:catAx>
        <c:axId val="152617344"/>
        <c:scaling>
          <c:orientation val="minMax"/>
        </c:scaling>
        <c:delete val="0"/>
        <c:axPos val="b"/>
        <c:numFmt formatCode="General" sourceLinked="0"/>
        <c:majorTickMark val="out"/>
        <c:minorTickMark val="none"/>
        <c:tickLblPos val="nextTo"/>
        <c:txPr>
          <a:bodyPr/>
          <a:lstStyle/>
          <a:p>
            <a:pPr>
              <a:defRPr sz="2000" baseline="0"/>
            </a:pPr>
            <a:endParaRPr lang="fr-FR"/>
          </a:p>
        </c:txPr>
        <c:crossAx val="152618880"/>
        <c:crosses val="autoZero"/>
        <c:auto val="1"/>
        <c:lblAlgn val="ctr"/>
        <c:lblOffset val="100"/>
        <c:noMultiLvlLbl val="0"/>
      </c:catAx>
      <c:valAx>
        <c:axId val="152618880"/>
        <c:scaling>
          <c:orientation val="minMax"/>
        </c:scaling>
        <c:delete val="0"/>
        <c:axPos val="l"/>
        <c:majorGridlines/>
        <c:numFmt formatCode="General" sourceLinked="1"/>
        <c:majorTickMark val="out"/>
        <c:minorTickMark val="none"/>
        <c:tickLblPos val="nextTo"/>
        <c:crossAx val="152617344"/>
        <c:crosses val="autoZero"/>
        <c:crossBetween val="between"/>
      </c:valAx>
    </c:plotArea>
    <c:legend>
      <c:legendPos val="b"/>
      <c:layout/>
      <c:overlay val="0"/>
      <c:txPr>
        <a:bodyPr/>
        <a:lstStyle/>
        <a:p>
          <a:pPr>
            <a:defRPr sz="2400" baseline="0"/>
          </a:pPr>
          <a:endParaRPr lang="fr-FR"/>
        </a:p>
      </c:txPr>
    </c:legend>
    <c:plotVisOnly val="1"/>
    <c:dispBlanksAs val="gap"/>
    <c:showDLblsOverMax val="0"/>
  </c:chart>
  <c:txPr>
    <a:bodyPr/>
    <a:lstStyle/>
    <a:p>
      <a:pPr>
        <a:defRPr sz="1800"/>
      </a:pPr>
      <a:endParaRPr lang="fr-FR"/>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altérisation!$D$17</c:f>
              <c:strCache>
                <c:ptCount val="1"/>
                <c:pt idx="0">
                  <c:v>Sans religion</c:v>
                </c:pt>
              </c:strCache>
            </c:strRef>
          </c:tx>
          <c:invertIfNegative val="0"/>
          <c:cat>
            <c:strRef>
              <c:f>altérisation!$E$16:$H$16</c:f>
              <c:strCache>
                <c:ptCount val="4"/>
                <c:pt idx="0">
                  <c:v>Déni de francité</c:v>
                </c:pt>
                <c:pt idx="1">
                  <c:v>Renvoi aux origines</c:v>
                </c:pt>
                <c:pt idx="2">
                  <c:v>Expérience discrimination</c:v>
                </c:pt>
                <c:pt idx="3">
                  <c:v>Expérience racisme</c:v>
                </c:pt>
              </c:strCache>
            </c:strRef>
          </c:cat>
          <c:val>
            <c:numRef>
              <c:f>altérisation!$E$17:$H$17</c:f>
              <c:numCache>
                <c:formatCode>General</c:formatCode>
                <c:ptCount val="4"/>
                <c:pt idx="0">
                  <c:v>25</c:v>
                </c:pt>
                <c:pt idx="1">
                  <c:v>24</c:v>
                </c:pt>
                <c:pt idx="2">
                  <c:v>20</c:v>
                </c:pt>
                <c:pt idx="3">
                  <c:v>33</c:v>
                </c:pt>
              </c:numCache>
            </c:numRef>
          </c:val>
          <c:extLst>
            <c:ext xmlns:c16="http://schemas.microsoft.com/office/drawing/2014/chart" uri="{C3380CC4-5D6E-409C-BE32-E72D297353CC}">
              <c16:uniqueId val="{00000000-FEF9-4541-8FDB-6FB649989DD9}"/>
            </c:ext>
          </c:extLst>
        </c:ser>
        <c:ser>
          <c:idx val="1"/>
          <c:order val="1"/>
          <c:tx>
            <c:strRef>
              <c:f>altérisation!$D$18</c:f>
              <c:strCache>
                <c:ptCount val="1"/>
                <c:pt idx="0">
                  <c:v>Chrétiens</c:v>
                </c:pt>
              </c:strCache>
            </c:strRef>
          </c:tx>
          <c:invertIfNegative val="0"/>
          <c:cat>
            <c:strRef>
              <c:f>altérisation!$E$16:$H$16</c:f>
              <c:strCache>
                <c:ptCount val="4"/>
                <c:pt idx="0">
                  <c:v>Déni de francité</c:v>
                </c:pt>
                <c:pt idx="1">
                  <c:v>Renvoi aux origines</c:v>
                </c:pt>
                <c:pt idx="2">
                  <c:v>Expérience discrimination</c:v>
                </c:pt>
                <c:pt idx="3">
                  <c:v>Expérience racisme</c:v>
                </c:pt>
              </c:strCache>
            </c:strRef>
          </c:cat>
          <c:val>
            <c:numRef>
              <c:f>altérisation!$E$18:$H$18</c:f>
              <c:numCache>
                <c:formatCode>General</c:formatCode>
                <c:ptCount val="4"/>
                <c:pt idx="0">
                  <c:v>29</c:v>
                </c:pt>
                <c:pt idx="1">
                  <c:v>26</c:v>
                </c:pt>
                <c:pt idx="2">
                  <c:v>17</c:v>
                </c:pt>
                <c:pt idx="3">
                  <c:v>28</c:v>
                </c:pt>
              </c:numCache>
            </c:numRef>
          </c:val>
          <c:extLst>
            <c:ext xmlns:c16="http://schemas.microsoft.com/office/drawing/2014/chart" uri="{C3380CC4-5D6E-409C-BE32-E72D297353CC}">
              <c16:uniqueId val="{00000001-FEF9-4541-8FDB-6FB649989DD9}"/>
            </c:ext>
          </c:extLst>
        </c:ser>
        <c:ser>
          <c:idx val="2"/>
          <c:order val="2"/>
          <c:tx>
            <c:strRef>
              <c:f>altérisation!$D$19</c:f>
              <c:strCache>
                <c:ptCount val="1"/>
                <c:pt idx="0">
                  <c:v>Musulmans</c:v>
                </c:pt>
              </c:strCache>
            </c:strRef>
          </c:tx>
          <c:invertIfNegative val="0"/>
          <c:cat>
            <c:strRef>
              <c:f>altérisation!$E$16:$H$16</c:f>
              <c:strCache>
                <c:ptCount val="4"/>
                <c:pt idx="0">
                  <c:v>Déni de francité</c:v>
                </c:pt>
                <c:pt idx="1">
                  <c:v>Renvoi aux origines</c:v>
                </c:pt>
                <c:pt idx="2">
                  <c:v>Expérience discrimination</c:v>
                </c:pt>
                <c:pt idx="3">
                  <c:v>Expérience racisme</c:v>
                </c:pt>
              </c:strCache>
            </c:strRef>
          </c:cat>
          <c:val>
            <c:numRef>
              <c:f>altérisation!$E$19:$H$19</c:f>
              <c:numCache>
                <c:formatCode>General</c:formatCode>
                <c:ptCount val="4"/>
                <c:pt idx="0">
                  <c:v>56</c:v>
                </c:pt>
                <c:pt idx="1">
                  <c:v>31</c:v>
                </c:pt>
                <c:pt idx="2">
                  <c:v>37</c:v>
                </c:pt>
                <c:pt idx="3">
                  <c:v>40</c:v>
                </c:pt>
              </c:numCache>
            </c:numRef>
          </c:val>
          <c:extLst>
            <c:ext xmlns:c16="http://schemas.microsoft.com/office/drawing/2014/chart" uri="{C3380CC4-5D6E-409C-BE32-E72D297353CC}">
              <c16:uniqueId val="{00000002-FEF9-4541-8FDB-6FB649989DD9}"/>
            </c:ext>
          </c:extLst>
        </c:ser>
        <c:dLbls>
          <c:showLegendKey val="0"/>
          <c:showVal val="0"/>
          <c:showCatName val="0"/>
          <c:showSerName val="0"/>
          <c:showPercent val="0"/>
          <c:showBubbleSize val="0"/>
        </c:dLbls>
        <c:gapWidth val="150"/>
        <c:axId val="152582016"/>
        <c:axId val="152583552"/>
      </c:barChart>
      <c:catAx>
        <c:axId val="152582016"/>
        <c:scaling>
          <c:orientation val="minMax"/>
        </c:scaling>
        <c:delete val="0"/>
        <c:axPos val="b"/>
        <c:numFmt formatCode="General" sourceLinked="0"/>
        <c:majorTickMark val="out"/>
        <c:minorTickMark val="none"/>
        <c:tickLblPos val="low"/>
        <c:txPr>
          <a:bodyPr/>
          <a:lstStyle/>
          <a:p>
            <a:pPr>
              <a:defRPr sz="2000" baseline="0"/>
            </a:pPr>
            <a:endParaRPr lang="fr-FR"/>
          </a:p>
        </c:txPr>
        <c:crossAx val="152583552"/>
        <c:crosses val="autoZero"/>
        <c:auto val="1"/>
        <c:lblAlgn val="ctr"/>
        <c:lblOffset val="100"/>
        <c:noMultiLvlLbl val="0"/>
      </c:catAx>
      <c:valAx>
        <c:axId val="152583552"/>
        <c:scaling>
          <c:orientation val="minMax"/>
        </c:scaling>
        <c:delete val="0"/>
        <c:axPos val="l"/>
        <c:majorGridlines/>
        <c:numFmt formatCode="General" sourceLinked="1"/>
        <c:majorTickMark val="out"/>
        <c:minorTickMark val="none"/>
        <c:tickLblPos val="nextTo"/>
        <c:crossAx val="152582016"/>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Feuil1!$N$5</c:f>
              <c:strCache>
                <c:ptCount val="1"/>
                <c:pt idx="0">
                  <c:v>Not seen as French</c:v>
                </c:pt>
              </c:strCache>
            </c:strRef>
          </c:tx>
          <c:invertIfNegative val="0"/>
          <c:cat>
            <c:strRef>
              <c:f>Feuil1!$M$6:$M$9</c:f>
              <c:strCache>
                <c:ptCount val="4"/>
                <c:pt idx="0">
                  <c:v>No religion</c:v>
                </c:pt>
                <c:pt idx="1">
                  <c:v>Catholics</c:v>
                </c:pt>
                <c:pt idx="2">
                  <c:v>Muslims</c:v>
                </c:pt>
                <c:pt idx="3">
                  <c:v>Jews</c:v>
                </c:pt>
              </c:strCache>
            </c:strRef>
          </c:cat>
          <c:val>
            <c:numRef>
              <c:f>Feuil1!$N$6:$N$9</c:f>
              <c:numCache>
                <c:formatCode>General</c:formatCode>
                <c:ptCount val="4"/>
                <c:pt idx="0">
                  <c:v>5</c:v>
                </c:pt>
                <c:pt idx="1">
                  <c:v>5</c:v>
                </c:pt>
                <c:pt idx="2">
                  <c:v>49</c:v>
                </c:pt>
                <c:pt idx="3">
                  <c:v>8</c:v>
                </c:pt>
              </c:numCache>
            </c:numRef>
          </c:val>
          <c:extLst>
            <c:ext xmlns:c16="http://schemas.microsoft.com/office/drawing/2014/chart" uri="{C3380CC4-5D6E-409C-BE32-E72D297353CC}">
              <c16:uniqueId val="{00000000-1E79-4434-A5FD-C714B9C890FA}"/>
            </c:ext>
          </c:extLst>
        </c:ser>
        <c:ser>
          <c:idx val="1"/>
          <c:order val="1"/>
          <c:tx>
            <c:strRef>
              <c:f>Feuil1!$O$5</c:f>
              <c:strCache>
                <c:ptCount val="1"/>
                <c:pt idx="0">
                  <c:v>Othering</c:v>
                </c:pt>
              </c:strCache>
            </c:strRef>
          </c:tx>
          <c:invertIfNegative val="0"/>
          <c:cat>
            <c:strRef>
              <c:f>Feuil1!$M$6:$M$9</c:f>
              <c:strCache>
                <c:ptCount val="4"/>
                <c:pt idx="0">
                  <c:v>No religion</c:v>
                </c:pt>
                <c:pt idx="1">
                  <c:v>Catholics</c:v>
                </c:pt>
                <c:pt idx="2">
                  <c:v>Muslims</c:v>
                </c:pt>
                <c:pt idx="3">
                  <c:v>Jews</c:v>
                </c:pt>
              </c:strCache>
            </c:strRef>
          </c:cat>
          <c:val>
            <c:numRef>
              <c:f>Feuil1!$O$6:$O$9</c:f>
              <c:numCache>
                <c:formatCode>General</c:formatCode>
                <c:ptCount val="4"/>
                <c:pt idx="0">
                  <c:v>9</c:v>
                </c:pt>
                <c:pt idx="1">
                  <c:v>8</c:v>
                </c:pt>
                <c:pt idx="2">
                  <c:v>31</c:v>
                </c:pt>
                <c:pt idx="3">
                  <c:v>23</c:v>
                </c:pt>
              </c:numCache>
            </c:numRef>
          </c:val>
          <c:extLst>
            <c:ext xmlns:c16="http://schemas.microsoft.com/office/drawing/2014/chart" uri="{C3380CC4-5D6E-409C-BE32-E72D297353CC}">
              <c16:uniqueId val="{00000001-1E79-4434-A5FD-C714B9C890FA}"/>
            </c:ext>
          </c:extLst>
        </c:ser>
        <c:dLbls>
          <c:showLegendKey val="0"/>
          <c:showVal val="0"/>
          <c:showCatName val="0"/>
          <c:showSerName val="0"/>
          <c:showPercent val="0"/>
          <c:showBubbleSize val="0"/>
        </c:dLbls>
        <c:gapWidth val="150"/>
        <c:axId val="244483200"/>
        <c:axId val="244484736"/>
      </c:barChart>
      <c:catAx>
        <c:axId val="244483200"/>
        <c:scaling>
          <c:orientation val="minMax"/>
        </c:scaling>
        <c:delete val="0"/>
        <c:axPos val="b"/>
        <c:numFmt formatCode="General" sourceLinked="0"/>
        <c:majorTickMark val="out"/>
        <c:minorTickMark val="none"/>
        <c:tickLblPos val="nextTo"/>
        <c:txPr>
          <a:bodyPr/>
          <a:lstStyle/>
          <a:p>
            <a:pPr>
              <a:defRPr sz="2000"/>
            </a:pPr>
            <a:endParaRPr lang="fr-FR"/>
          </a:p>
        </c:txPr>
        <c:crossAx val="244484736"/>
        <c:crosses val="autoZero"/>
        <c:auto val="1"/>
        <c:lblAlgn val="ctr"/>
        <c:lblOffset val="100"/>
        <c:noMultiLvlLbl val="0"/>
      </c:catAx>
      <c:valAx>
        <c:axId val="244484736"/>
        <c:scaling>
          <c:orientation val="minMax"/>
        </c:scaling>
        <c:delete val="0"/>
        <c:axPos val="l"/>
        <c:majorGridlines/>
        <c:numFmt formatCode="General" sourceLinked="1"/>
        <c:majorTickMark val="out"/>
        <c:minorTickMark val="none"/>
        <c:tickLblPos val="nextTo"/>
        <c:crossAx val="244483200"/>
        <c:crosses val="autoZero"/>
        <c:crossBetween val="between"/>
      </c:valAx>
    </c:plotArea>
    <c:legend>
      <c:legendPos val="r"/>
      <c:layout/>
      <c:overlay val="0"/>
      <c:txPr>
        <a:bodyPr/>
        <a:lstStyle/>
        <a:p>
          <a:pPr>
            <a:defRPr sz="2400"/>
          </a:pPr>
          <a:endParaRPr lang="fr-FR"/>
        </a:p>
      </c:txPr>
    </c:legend>
    <c:plotVisOnly val="1"/>
    <c:dispBlanksAs val="gap"/>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E49622-E726-4649-96C3-2F9F6009359B}" type="doc">
      <dgm:prSet loTypeId="urn:microsoft.com/office/officeart/2008/layout/LinedList" loCatId="list" qsTypeId="urn:microsoft.com/office/officeart/2005/8/quickstyle/simple1" qsCatId="simple" csTypeId="urn:microsoft.com/office/officeart/2005/8/colors/colorful3" csCatId="colorful" phldr="1"/>
      <dgm:spPr/>
      <dgm:t>
        <a:bodyPr/>
        <a:lstStyle/>
        <a:p>
          <a:endParaRPr lang="fr-FR"/>
        </a:p>
      </dgm:t>
    </dgm:pt>
    <dgm:pt modelId="{58DF6C8D-A05F-42BD-8C46-0CC354F78268}">
      <dgm:prSet phldrT="[Texte]" custT="1"/>
      <dgm:spPr/>
      <dgm:t>
        <a:bodyPr/>
        <a:lstStyle/>
        <a:p>
          <a:pPr algn="ctr"/>
          <a:r>
            <a:rPr lang="fr-FR" sz="6000" b="0" dirty="0" smtClean="0">
              <a:latin typeface="Barlow" panose="00000500000000000000" pitchFamily="2" charset="0"/>
              <a:sym typeface="Wingdings" panose="05000000000000000000" pitchFamily="2" charset="2"/>
            </a:rPr>
            <a:t></a:t>
          </a:r>
          <a:endParaRPr lang="fr-FR" sz="6000" b="0" dirty="0">
            <a:latin typeface="Barlow" panose="00000500000000000000" pitchFamily="2" charset="0"/>
          </a:endParaRPr>
        </a:p>
      </dgm:t>
    </dgm:pt>
    <dgm:pt modelId="{7E379054-D903-4434-842F-34E1E61D3F4B}" type="parTrans" cxnId="{A9BA5A27-FB4D-40E9-BB65-78A7B861C9BC}">
      <dgm:prSet/>
      <dgm:spPr/>
      <dgm:t>
        <a:bodyPr/>
        <a:lstStyle/>
        <a:p>
          <a:endParaRPr lang="fr-FR"/>
        </a:p>
      </dgm:t>
    </dgm:pt>
    <dgm:pt modelId="{A0159D0E-7BBC-4CF0-B6A8-F6702E658C40}" type="sibTrans" cxnId="{A9BA5A27-FB4D-40E9-BB65-78A7B861C9BC}">
      <dgm:prSet/>
      <dgm:spPr/>
      <dgm:t>
        <a:bodyPr/>
        <a:lstStyle/>
        <a:p>
          <a:endParaRPr lang="fr-FR"/>
        </a:p>
      </dgm:t>
    </dgm:pt>
    <dgm:pt modelId="{D182B90C-30D0-4D27-A595-03D3AD7E0794}">
      <dgm:prSet phldrT="[Texte]" custT="1"/>
      <dgm:spPr/>
      <dgm:t>
        <a:bodyPr/>
        <a:lstStyle/>
        <a:p>
          <a:r>
            <a:rPr lang="fr-FR" sz="3600" b="0" dirty="0" smtClean="0">
              <a:latin typeface="Barlow" panose="00000500000000000000" pitchFamily="2" charset="0"/>
            </a:rPr>
            <a:t>Généalogie des usages du terme</a:t>
          </a:r>
          <a:endParaRPr lang="fr-FR" sz="3600" b="0" dirty="0">
            <a:latin typeface="Barlow" panose="00000500000000000000" pitchFamily="2" charset="0"/>
          </a:endParaRPr>
        </a:p>
      </dgm:t>
    </dgm:pt>
    <dgm:pt modelId="{6429DF40-1417-45E6-A68D-65EA68A9928C}" type="parTrans" cxnId="{6ACF14E5-FB46-4BA9-8A93-336E747900A1}">
      <dgm:prSet/>
      <dgm:spPr/>
      <dgm:t>
        <a:bodyPr/>
        <a:lstStyle/>
        <a:p>
          <a:endParaRPr lang="fr-FR"/>
        </a:p>
      </dgm:t>
    </dgm:pt>
    <dgm:pt modelId="{B07D4AA9-C1C1-44BE-833F-0E153BA580DD}" type="sibTrans" cxnId="{6ACF14E5-FB46-4BA9-8A93-336E747900A1}">
      <dgm:prSet/>
      <dgm:spPr/>
      <dgm:t>
        <a:bodyPr/>
        <a:lstStyle/>
        <a:p>
          <a:endParaRPr lang="fr-FR"/>
        </a:p>
      </dgm:t>
    </dgm:pt>
    <dgm:pt modelId="{EEE1A891-6B08-4166-BEF3-3AD463F4A9D7}">
      <dgm:prSet phldrT="[Texte]" custT="1"/>
      <dgm:spPr/>
      <dgm:t>
        <a:bodyPr/>
        <a:lstStyle/>
        <a:p>
          <a:r>
            <a:rPr lang="fr-FR" sz="3600" b="0" dirty="0" smtClean="0">
              <a:latin typeface="Barlow" panose="00000500000000000000" pitchFamily="2" charset="0"/>
            </a:rPr>
            <a:t>Définition </a:t>
          </a:r>
          <a:endParaRPr lang="fr-FR" sz="3600" b="0" dirty="0">
            <a:latin typeface="Barlow" panose="00000500000000000000" pitchFamily="2" charset="0"/>
          </a:endParaRPr>
        </a:p>
      </dgm:t>
    </dgm:pt>
    <dgm:pt modelId="{1E183D3B-E787-4767-994E-65B1D6EC80A3}" type="parTrans" cxnId="{AB6A54F1-6E60-4734-90E0-25710B563E94}">
      <dgm:prSet/>
      <dgm:spPr/>
      <dgm:t>
        <a:bodyPr/>
        <a:lstStyle/>
        <a:p>
          <a:endParaRPr lang="fr-FR"/>
        </a:p>
      </dgm:t>
    </dgm:pt>
    <dgm:pt modelId="{FDB982E2-C027-4CC6-B899-370372D5C01E}" type="sibTrans" cxnId="{AB6A54F1-6E60-4734-90E0-25710B563E94}">
      <dgm:prSet/>
      <dgm:spPr/>
      <dgm:t>
        <a:bodyPr/>
        <a:lstStyle/>
        <a:p>
          <a:endParaRPr lang="fr-FR"/>
        </a:p>
      </dgm:t>
    </dgm:pt>
    <dgm:pt modelId="{586CD962-9814-4610-AD52-240D1007252E}">
      <dgm:prSet phldrT="[Texte]" custT="1"/>
      <dgm:spPr/>
      <dgm:t>
        <a:bodyPr/>
        <a:lstStyle/>
        <a:p>
          <a:endParaRPr lang="fr-FR" sz="3600" b="0" dirty="0">
            <a:latin typeface="Barlow" panose="00000500000000000000" pitchFamily="2" charset="0"/>
          </a:endParaRPr>
        </a:p>
      </dgm:t>
    </dgm:pt>
    <dgm:pt modelId="{62B6B294-861D-48B3-9C8A-A55670E7B0F3}" type="parTrans" cxnId="{EEF4D0C0-21E8-40CC-93AA-CE01A89A12C7}">
      <dgm:prSet/>
      <dgm:spPr/>
      <dgm:t>
        <a:bodyPr/>
        <a:lstStyle/>
        <a:p>
          <a:endParaRPr lang="fr-FR"/>
        </a:p>
      </dgm:t>
    </dgm:pt>
    <dgm:pt modelId="{845CBD11-CEBD-41B1-8BE2-532F2BB57F6E}" type="sibTrans" cxnId="{EEF4D0C0-21E8-40CC-93AA-CE01A89A12C7}">
      <dgm:prSet/>
      <dgm:spPr/>
      <dgm:t>
        <a:bodyPr/>
        <a:lstStyle/>
        <a:p>
          <a:endParaRPr lang="fr-FR"/>
        </a:p>
      </dgm:t>
    </dgm:pt>
    <dgm:pt modelId="{82BBC1BD-FC65-4709-8F47-FBBA4D4972AA}" type="pres">
      <dgm:prSet presAssocID="{62E49622-E726-4649-96C3-2F9F6009359B}" presName="vert0" presStyleCnt="0">
        <dgm:presLayoutVars>
          <dgm:dir/>
          <dgm:animOne val="branch"/>
          <dgm:animLvl val="lvl"/>
        </dgm:presLayoutVars>
      </dgm:prSet>
      <dgm:spPr/>
      <dgm:t>
        <a:bodyPr/>
        <a:lstStyle/>
        <a:p>
          <a:endParaRPr lang="fr-FR"/>
        </a:p>
      </dgm:t>
    </dgm:pt>
    <dgm:pt modelId="{8A744385-D5A0-4FDA-915F-7997DD7A8E8E}" type="pres">
      <dgm:prSet presAssocID="{58DF6C8D-A05F-42BD-8C46-0CC354F78268}" presName="thickLine" presStyleLbl="alignNode1" presStyleIdx="0" presStyleCnt="1"/>
      <dgm:spPr/>
    </dgm:pt>
    <dgm:pt modelId="{3CBC79AC-F21D-456F-A580-6FBB10A20BAC}" type="pres">
      <dgm:prSet presAssocID="{58DF6C8D-A05F-42BD-8C46-0CC354F78268}" presName="horz1" presStyleCnt="0"/>
      <dgm:spPr/>
    </dgm:pt>
    <dgm:pt modelId="{61BF5E76-B1B6-4496-A232-FC75E08190D1}" type="pres">
      <dgm:prSet presAssocID="{58DF6C8D-A05F-42BD-8C46-0CC354F78268}" presName="tx1" presStyleLbl="revTx" presStyleIdx="0" presStyleCnt="4" custAng="1071608" custLinFactNeighborX="-3136"/>
      <dgm:spPr/>
      <dgm:t>
        <a:bodyPr/>
        <a:lstStyle/>
        <a:p>
          <a:endParaRPr lang="fr-FR"/>
        </a:p>
      </dgm:t>
    </dgm:pt>
    <dgm:pt modelId="{CA8F501A-64AF-4884-B9C0-39CC59921D90}" type="pres">
      <dgm:prSet presAssocID="{58DF6C8D-A05F-42BD-8C46-0CC354F78268}" presName="vert1" presStyleCnt="0"/>
      <dgm:spPr/>
    </dgm:pt>
    <dgm:pt modelId="{2EF91275-F143-4F72-B0DA-616A467FB95A}" type="pres">
      <dgm:prSet presAssocID="{D182B90C-30D0-4D27-A595-03D3AD7E0794}" presName="vertSpace2a" presStyleCnt="0"/>
      <dgm:spPr/>
    </dgm:pt>
    <dgm:pt modelId="{AB194FCD-C008-44B3-BD33-63E63A97DF7F}" type="pres">
      <dgm:prSet presAssocID="{D182B90C-30D0-4D27-A595-03D3AD7E0794}" presName="horz2" presStyleCnt="0"/>
      <dgm:spPr/>
    </dgm:pt>
    <dgm:pt modelId="{B50E8D2A-AC4C-4FA5-ABC1-D5DB3BCEE88F}" type="pres">
      <dgm:prSet presAssocID="{D182B90C-30D0-4D27-A595-03D3AD7E0794}" presName="horzSpace2" presStyleCnt="0"/>
      <dgm:spPr/>
    </dgm:pt>
    <dgm:pt modelId="{608F988B-85CC-4920-ADC3-3E1A70202C53}" type="pres">
      <dgm:prSet presAssocID="{D182B90C-30D0-4D27-A595-03D3AD7E0794}" presName="tx2" presStyleLbl="revTx" presStyleIdx="1" presStyleCnt="4"/>
      <dgm:spPr/>
      <dgm:t>
        <a:bodyPr/>
        <a:lstStyle/>
        <a:p>
          <a:endParaRPr lang="fr-FR"/>
        </a:p>
      </dgm:t>
    </dgm:pt>
    <dgm:pt modelId="{057AAC81-8E7D-405F-B5E6-79C2C2B95E7C}" type="pres">
      <dgm:prSet presAssocID="{D182B90C-30D0-4D27-A595-03D3AD7E0794}" presName="vert2" presStyleCnt="0"/>
      <dgm:spPr/>
    </dgm:pt>
    <dgm:pt modelId="{B99138EE-A5FB-469C-8227-F65705DD5234}" type="pres">
      <dgm:prSet presAssocID="{D182B90C-30D0-4D27-A595-03D3AD7E0794}" presName="thinLine2b" presStyleLbl="callout" presStyleIdx="0" presStyleCnt="3"/>
      <dgm:spPr/>
    </dgm:pt>
    <dgm:pt modelId="{6AD99DE8-4014-4B60-9EA6-35B1FBA33745}" type="pres">
      <dgm:prSet presAssocID="{D182B90C-30D0-4D27-A595-03D3AD7E0794}" presName="vertSpace2b" presStyleCnt="0"/>
      <dgm:spPr/>
    </dgm:pt>
    <dgm:pt modelId="{9A89CD26-5F41-44B9-9830-D57CAE6BA208}" type="pres">
      <dgm:prSet presAssocID="{EEE1A891-6B08-4166-BEF3-3AD463F4A9D7}" presName="horz2" presStyleCnt="0"/>
      <dgm:spPr/>
    </dgm:pt>
    <dgm:pt modelId="{94FDF6A4-1915-4768-80EF-700DA43BE4EC}" type="pres">
      <dgm:prSet presAssocID="{EEE1A891-6B08-4166-BEF3-3AD463F4A9D7}" presName="horzSpace2" presStyleCnt="0"/>
      <dgm:spPr/>
    </dgm:pt>
    <dgm:pt modelId="{E0A1E19B-EBD4-45B6-9D68-100D04E52045}" type="pres">
      <dgm:prSet presAssocID="{EEE1A891-6B08-4166-BEF3-3AD463F4A9D7}" presName="tx2" presStyleLbl="revTx" presStyleIdx="2" presStyleCnt="4"/>
      <dgm:spPr/>
      <dgm:t>
        <a:bodyPr/>
        <a:lstStyle/>
        <a:p>
          <a:endParaRPr lang="fr-FR"/>
        </a:p>
      </dgm:t>
    </dgm:pt>
    <dgm:pt modelId="{08FD0E22-C48D-4082-A140-36CF0F88CCD7}" type="pres">
      <dgm:prSet presAssocID="{EEE1A891-6B08-4166-BEF3-3AD463F4A9D7}" presName="vert2" presStyleCnt="0"/>
      <dgm:spPr/>
    </dgm:pt>
    <dgm:pt modelId="{BF8EBCDD-4DC2-443E-A363-9B159E4614E2}" type="pres">
      <dgm:prSet presAssocID="{EEE1A891-6B08-4166-BEF3-3AD463F4A9D7}" presName="thinLine2b" presStyleLbl="callout" presStyleIdx="1" presStyleCnt="3"/>
      <dgm:spPr/>
    </dgm:pt>
    <dgm:pt modelId="{A20AE599-CBFD-4F56-8E79-58F3F80152EE}" type="pres">
      <dgm:prSet presAssocID="{EEE1A891-6B08-4166-BEF3-3AD463F4A9D7}" presName="vertSpace2b" presStyleCnt="0"/>
      <dgm:spPr/>
    </dgm:pt>
    <dgm:pt modelId="{4A9E9A95-3C0B-4A5E-8D0C-863B611FB34D}" type="pres">
      <dgm:prSet presAssocID="{586CD962-9814-4610-AD52-240D1007252E}" presName="horz2" presStyleCnt="0"/>
      <dgm:spPr/>
    </dgm:pt>
    <dgm:pt modelId="{E9A3CC0B-4938-4748-8D99-3F931F21723B}" type="pres">
      <dgm:prSet presAssocID="{586CD962-9814-4610-AD52-240D1007252E}" presName="horzSpace2" presStyleCnt="0"/>
      <dgm:spPr/>
    </dgm:pt>
    <dgm:pt modelId="{99FBE829-FDEE-46E1-B7D1-92B674FB2565}" type="pres">
      <dgm:prSet presAssocID="{586CD962-9814-4610-AD52-240D1007252E}" presName="tx2" presStyleLbl="revTx" presStyleIdx="3" presStyleCnt="4"/>
      <dgm:spPr/>
      <dgm:t>
        <a:bodyPr/>
        <a:lstStyle/>
        <a:p>
          <a:endParaRPr lang="fr-FR"/>
        </a:p>
      </dgm:t>
    </dgm:pt>
    <dgm:pt modelId="{7E279E04-F68F-4F4F-8A47-5CA1EE13122B}" type="pres">
      <dgm:prSet presAssocID="{586CD962-9814-4610-AD52-240D1007252E}" presName="vert2" presStyleCnt="0"/>
      <dgm:spPr/>
    </dgm:pt>
    <dgm:pt modelId="{81B2785F-A61B-4EDD-84D7-9F9B2537ACB9}" type="pres">
      <dgm:prSet presAssocID="{586CD962-9814-4610-AD52-240D1007252E}" presName="thinLine2b" presStyleLbl="callout" presStyleIdx="2" presStyleCnt="3"/>
      <dgm:spPr/>
    </dgm:pt>
    <dgm:pt modelId="{E8560653-28C5-42F0-B831-0C45C251D173}" type="pres">
      <dgm:prSet presAssocID="{586CD962-9814-4610-AD52-240D1007252E}" presName="vertSpace2b" presStyleCnt="0"/>
      <dgm:spPr/>
    </dgm:pt>
  </dgm:ptLst>
  <dgm:cxnLst>
    <dgm:cxn modelId="{BD5EB5FC-F0BB-48A9-BFF5-7FCBDAD79BC7}" type="presOf" srcId="{586CD962-9814-4610-AD52-240D1007252E}" destId="{99FBE829-FDEE-46E1-B7D1-92B674FB2565}" srcOrd="0" destOrd="0" presId="urn:microsoft.com/office/officeart/2008/layout/LinedList"/>
    <dgm:cxn modelId="{EEF4D0C0-21E8-40CC-93AA-CE01A89A12C7}" srcId="{58DF6C8D-A05F-42BD-8C46-0CC354F78268}" destId="{586CD962-9814-4610-AD52-240D1007252E}" srcOrd="2" destOrd="0" parTransId="{62B6B294-861D-48B3-9C8A-A55670E7B0F3}" sibTransId="{845CBD11-CEBD-41B1-8BE2-532F2BB57F6E}"/>
    <dgm:cxn modelId="{DE32D0C5-3BCB-4992-B7C4-54EA0DCD918A}" type="presOf" srcId="{EEE1A891-6B08-4166-BEF3-3AD463F4A9D7}" destId="{E0A1E19B-EBD4-45B6-9D68-100D04E52045}" srcOrd="0" destOrd="0" presId="urn:microsoft.com/office/officeart/2008/layout/LinedList"/>
    <dgm:cxn modelId="{E3AB465B-178E-43E4-BA66-D6830B088F79}" type="presOf" srcId="{62E49622-E726-4649-96C3-2F9F6009359B}" destId="{82BBC1BD-FC65-4709-8F47-FBBA4D4972AA}" srcOrd="0" destOrd="0" presId="urn:microsoft.com/office/officeart/2008/layout/LinedList"/>
    <dgm:cxn modelId="{A9BA5A27-FB4D-40E9-BB65-78A7B861C9BC}" srcId="{62E49622-E726-4649-96C3-2F9F6009359B}" destId="{58DF6C8D-A05F-42BD-8C46-0CC354F78268}" srcOrd="0" destOrd="0" parTransId="{7E379054-D903-4434-842F-34E1E61D3F4B}" sibTransId="{A0159D0E-7BBC-4CF0-B6A8-F6702E658C40}"/>
    <dgm:cxn modelId="{AB6A54F1-6E60-4734-90E0-25710B563E94}" srcId="{58DF6C8D-A05F-42BD-8C46-0CC354F78268}" destId="{EEE1A891-6B08-4166-BEF3-3AD463F4A9D7}" srcOrd="1" destOrd="0" parTransId="{1E183D3B-E787-4767-994E-65B1D6EC80A3}" sibTransId="{FDB982E2-C027-4CC6-B899-370372D5C01E}"/>
    <dgm:cxn modelId="{93BF7929-D6D7-4170-A848-E01F7BE1D188}" type="presOf" srcId="{D182B90C-30D0-4D27-A595-03D3AD7E0794}" destId="{608F988B-85CC-4920-ADC3-3E1A70202C53}" srcOrd="0" destOrd="0" presId="urn:microsoft.com/office/officeart/2008/layout/LinedList"/>
    <dgm:cxn modelId="{6ACF14E5-FB46-4BA9-8A93-336E747900A1}" srcId="{58DF6C8D-A05F-42BD-8C46-0CC354F78268}" destId="{D182B90C-30D0-4D27-A595-03D3AD7E0794}" srcOrd="0" destOrd="0" parTransId="{6429DF40-1417-45E6-A68D-65EA68A9928C}" sibTransId="{B07D4AA9-C1C1-44BE-833F-0E153BA580DD}"/>
    <dgm:cxn modelId="{A755692C-EE42-4856-B484-D1BA7AE83966}" type="presOf" srcId="{58DF6C8D-A05F-42BD-8C46-0CC354F78268}" destId="{61BF5E76-B1B6-4496-A232-FC75E08190D1}" srcOrd="0" destOrd="0" presId="urn:microsoft.com/office/officeart/2008/layout/LinedList"/>
    <dgm:cxn modelId="{B3EEC119-8560-4F26-A02D-83BE90A9DD33}" type="presParOf" srcId="{82BBC1BD-FC65-4709-8F47-FBBA4D4972AA}" destId="{8A744385-D5A0-4FDA-915F-7997DD7A8E8E}" srcOrd="0" destOrd="0" presId="urn:microsoft.com/office/officeart/2008/layout/LinedList"/>
    <dgm:cxn modelId="{C112A282-504E-4C1E-BF92-7DEA403CCCCC}" type="presParOf" srcId="{82BBC1BD-FC65-4709-8F47-FBBA4D4972AA}" destId="{3CBC79AC-F21D-456F-A580-6FBB10A20BAC}" srcOrd="1" destOrd="0" presId="urn:microsoft.com/office/officeart/2008/layout/LinedList"/>
    <dgm:cxn modelId="{C50D23BC-0FC3-4B5A-AE1A-C4A75D6FB99B}" type="presParOf" srcId="{3CBC79AC-F21D-456F-A580-6FBB10A20BAC}" destId="{61BF5E76-B1B6-4496-A232-FC75E08190D1}" srcOrd="0" destOrd="0" presId="urn:microsoft.com/office/officeart/2008/layout/LinedList"/>
    <dgm:cxn modelId="{D3FCC0DC-382C-44BE-8487-8BD2FB00D1F1}" type="presParOf" srcId="{3CBC79AC-F21D-456F-A580-6FBB10A20BAC}" destId="{CA8F501A-64AF-4884-B9C0-39CC59921D90}" srcOrd="1" destOrd="0" presId="urn:microsoft.com/office/officeart/2008/layout/LinedList"/>
    <dgm:cxn modelId="{5AB76029-8CE8-416E-A3DD-C1E701C75E36}" type="presParOf" srcId="{CA8F501A-64AF-4884-B9C0-39CC59921D90}" destId="{2EF91275-F143-4F72-B0DA-616A467FB95A}" srcOrd="0" destOrd="0" presId="urn:microsoft.com/office/officeart/2008/layout/LinedList"/>
    <dgm:cxn modelId="{4BFCD7A0-4C81-4DCA-BC92-FCC43F5C0A37}" type="presParOf" srcId="{CA8F501A-64AF-4884-B9C0-39CC59921D90}" destId="{AB194FCD-C008-44B3-BD33-63E63A97DF7F}" srcOrd="1" destOrd="0" presId="urn:microsoft.com/office/officeart/2008/layout/LinedList"/>
    <dgm:cxn modelId="{FC1207F1-C99B-4606-951F-81254485A065}" type="presParOf" srcId="{AB194FCD-C008-44B3-BD33-63E63A97DF7F}" destId="{B50E8D2A-AC4C-4FA5-ABC1-D5DB3BCEE88F}" srcOrd="0" destOrd="0" presId="urn:microsoft.com/office/officeart/2008/layout/LinedList"/>
    <dgm:cxn modelId="{78C6A93B-BBE7-4830-8473-043142E07455}" type="presParOf" srcId="{AB194FCD-C008-44B3-BD33-63E63A97DF7F}" destId="{608F988B-85CC-4920-ADC3-3E1A70202C53}" srcOrd="1" destOrd="0" presId="urn:microsoft.com/office/officeart/2008/layout/LinedList"/>
    <dgm:cxn modelId="{36B90993-E611-46D1-8A52-A83933C2A5D9}" type="presParOf" srcId="{AB194FCD-C008-44B3-BD33-63E63A97DF7F}" destId="{057AAC81-8E7D-405F-B5E6-79C2C2B95E7C}" srcOrd="2" destOrd="0" presId="urn:microsoft.com/office/officeart/2008/layout/LinedList"/>
    <dgm:cxn modelId="{7FCB6C6D-FC05-4A0E-B04B-A5176B0EB920}" type="presParOf" srcId="{CA8F501A-64AF-4884-B9C0-39CC59921D90}" destId="{B99138EE-A5FB-469C-8227-F65705DD5234}" srcOrd="2" destOrd="0" presId="urn:microsoft.com/office/officeart/2008/layout/LinedList"/>
    <dgm:cxn modelId="{95D66518-67E8-459D-BC77-F83BF955664C}" type="presParOf" srcId="{CA8F501A-64AF-4884-B9C0-39CC59921D90}" destId="{6AD99DE8-4014-4B60-9EA6-35B1FBA33745}" srcOrd="3" destOrd="0" presId="urn:microsoft.com/office/officeart/2008/layout/LinedList"/>
    <dgm:cxn modelId="{828DFEC0-3F13-4671-AB80-64A25B68819F}" type="presParOf" srcId="{CA8F501A-64AF-4884-B9C0-39CC59921D90}" destId="{9A89CD26-5F41-44B9-9830-D57CAE6BA208}" srcOrd="4" destOrd="0" presId="urn:microsoft.com/office/officeart/2008/layout/LinedList"/>
    <dgm:cxn modelId="{D325D379-2194-4C87-87CC-EA6B813ADE3F}" type="presParOf" srcId="{9A89CD26-5F41-44B9-9830-D57CAE6BA208}" destId="{94FDF6A4-1915-4768-80EF-700DA43BE4EC}" srcOrd="0" destOrd="0" presId="urn:microsoft.com/office/officeart/2008/layout/LinedList"/>
    <dgm:cxn modelId="{36CA292D-B31D-4AC4-9EE2-031E21BC3E07}" type="presParOf" srcId="{9A89CD26-5F41-44B9-9830-D57CAE6BA208}" destId="{E0A1E19B-EBD4-45B6-9D68-100D04E52045}" srcOrd="1" destOrd="0" presId="urn:microsoft.com/office/officeart/2008/layout/LinedList"/>
    <dgm:cxn modelId="{4EC3A2E5-D2EA-4F73-B9CA-61BEDC9D71E9}" type="presParOf" srcId="{9A89CD26-5F41-44B9-9830-D57CAE6BA208}" destId="{08FD0E22-C48D-4082-A140-36CF0F88CCD7}" srcOrd="2" destOrd="0" presId="urn:microsoft.com/office/officeart/2008/layout/LinedList"/>
    <dgm:cxn modelId="{E70286B1-CAE0-4DA1-BDCD-FA3D9986D7DC}" type="presParOf" srcId="{CA8F501A-64AF-4884-B9C0-39CC59921D90}" destId="{BF8EBCDD-4DC2-443E-A363-9B159E4614E2}" srcOrd="5" destOrd="0" presId="urn:microsoft.com/office/officeart/2008/layout/LinedList"/>
    <dgm:cxn modelId="{88B2435E-994F-47F2-9848-17DC5B73F76D}" type="presParOf" srcId="{CA8F501A-64AF-4884-B9C0-39CC59921D90}" destId="{A20AE599-CBFD-4F56-8E79-58F3F80152EE}" srcOrd="6" destOrd="0" presId="urn:microsoft.com/office/officeart/2008/layout/LinedList"/>
    <dgm:cxn modelId="{2BD5932D-8533-4A1B-B587-F11013FC8239}" type="presParOf" srcId="{CA8F501A-64AF-4884-B9C0-39CC59921D90}" destId="{4A9E9A95-3C0B-4A5E-8D0C-863B611FB34D}" srcOrd="7" destOrd="0" presId="urn:microsoft.com/office/officeart/2008/layout/LinedList"/>
    <dgm:cxn modelId="{D41A9982-746E-41FE-9C64-5787DE35A16A}" type="presParOf" srcId="{4A9E9A95-3C0B-4A5E-8D0C-863B611FB34D}" destId="{E9A3CC0B-4938-4748-8D99-3F931F21723B}" srcOrd="0" destOrd="0" presId="urn:microsoft.com/office/officeart/2008/layout/LinedList"/>
    <dgm:cxn modelId="{B345FF0D-23B1-4BE0-BB7D-5F21031407E5}" type="presParOf" srcId="{4A9E9A95-3C0B-4A5E-8D0C-863B611FB34D}" destId="{99FBE829-FDEE-46E1-B7D1-92B674FB2565}" srcOrd="1" destOrd="0" presId="urn:microsoft.com/office/officeart/2008/layout/LinedList"/>
    <dgm:cxn modelId="{4074F33D-96C4-4DE8-8590-AD6E8F7E7C3F}" type="presParOf" srcId="{4A9E9A95-3C0B-4A5E-8D0C-863B611FB34D}" destId="{7E279E04-F68F-4F4F-8A47-5CA1EE13122B}" srcOrd="2" destOrd="0" presId="urn:microsoft.com/office/officeart/2008/layout/LinedList"/>
    <dgm:cxn modelId="{7F50FFAF-0D63-49FA-AC44-C633E0C5AFFC}" type="presParOf" srcId="{CA8F501A-64AF-4884-B9C0-39CC59921D90}" destId="{81B2785F-A61B-4EDD-84D7-9F9B2537ACB9}" srcOrd="8" destOrd="0" presId="urn:microsoft.com/office/officeart/2008/layout/LinedList"/>
    <dgm:cxn modelId="{1EC7955C-083C-4C63-B849-341ACC4659D3}" type="presParOf" srcId="{CA8F501A-64AF-4884-B9C0-39CC59921D90}" destId="{E8560653-28C5-42F0-B831-0C45C251D173}" srcOrd="9" destOrd="0" presId="urn:microsoft.com/office/officeart/2008/layout/LinedLis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744385-D5A0-4FDA-915F-7997DD7A8E8E}">
      <dsp:nvSpPr>
        <dsp:cNvPr id="0" name=""/>
        <dsp:cNvSpPr/>
      </dsp:nvSpPr>
      <dsp:spPr>
        <a:xfrm>
          <a:off x="0" y="0"/>
          <a:ext cx="154432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BF5E76-B1B6-4496-A232-FC75E08190D1}">
      <dsp:nvSpPr>
        <dsp:cNvPr id="0" name=""/>
        <dsp:cNvSpPr/>
      </dsp:nvSpPr>
      <dsp:spPr>
        <a:xfrm rot="1071608">
          <a:off x="-387439" y="0"/>
          <a:ext cx="3088640" cy="4655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0" tIns="228600" rIns="228600" bIns="228600" numCol="1" spcCol="1270" anchor="t" anchorCtr="0">
          <a:noAutofit/>
        </a:bodyPr>
        <a:lstStyle/>
        <a:p>
          <a:pPr lvl="0" algn="ctr" defTabSz="2667000">
            <a:lnSpc>
              <a:spcPct val="90000"/>
            </a:lnSpc>
            <a:spcBef>
              <a:spcPct val="0"/>
            </a:spcBef>
            <a:spcAft>
              <a:spcPct val="35000"/>
            </a:spcAft>
          </a:pPr>
          <a:r>
            <a:rPr lang="fr-FR" sz="6000" b="0" kern="1200" dirty="0" smtClean="0">
              <a:latin typeface="Barlow" panose="00000500000000000000" pitchFamily="2" charset="0"/>
              <a:sym typeface="Wingdings" panose="05000000000000000000" pitchFamily="2" charset="2"/>
            </a:rPr>
            <a:t></a:t>
          </a:r>
          <a:endParaRPr lang="fr-FR" sz="6000" b="0" kern="1200" dirty="0">
            <a:latin typeface="Barlow" panose="00000500000000000000" pitchFamily="2" charset="0"/>
          </a:endParaRPr>
        </a:p>
      </dsp:txBody>
      <dsp:txXfrm>
        <a:off x="-387439" y="0"/>
        <a:ext cx="3088640" cy="4655126"/>
      </dsp:txXfrm>
    </dsp:sp>
    <dsp:sp modelId="{608F988B-85CC-4920-ADC3-3E1A70202C53}">
      <dsp:nvSpPr>
        <dsp:cNvPr id="0" name=""/>
        <dsp:cNvSpPr/>
      </dsp:nvSpPr>
      <dsp:spPr>
        <a:xfrm>
          <a:off x="3320287" y="72736"/>
          <a:ext cx="12122912" cy="1454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fr-FR" sz="3600" b="0" kern="1200" dirty="0" smtClean="0">
              <a:latin typeface="Barlow" panose="00000500000000000000" pitchFamily="2" charset="0"/>
            </a:rPr>
            <a:t>Généalogie des usages du terme</a:t>
          </a:r>
          <a:endParaRPr lang="fr-FR" sz="3600" b="0" kern="1200" dirty="0">
            <a:latin typeface="Barlow" panose="00000500000000000000" pitchFamily="2" charset="0"/>
          </a:endParaRPr>
        </a:p>
      </dsp:txBody>
      <dsp:txXfrm>
        <a:off x="3320287" y="72736"/>
        <a:ext cx="12122912" cy="1454727"/>
      </dsp:txXfrm>
    </dsp:sp>
    <dsp:sp modelId="{B99138EE-A5FB-469C-8227-F65705DD5234}">
      <dsp:nvSpPr>
        <dsp:cNvPr id="0" name=""/>
        <dsp:cNvSpPr/>
      </dsp:nvSpPr>
      <dsp:spPr>
        <a:xfrm>
          <a:off x="3088640" y="1527463"/>
          <a:ext cx="12354560"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A1E19B-EBD4-45B6-9D68-100D04E52045}">
      <dsp:nvSpPr>
        <dsp:cNvPr id="0" name=""/>
        <dsp:cNvSpPr/>
      </dsp:nvSpPr>
      <dsp:spPr>
        <a:xfrm>
          <a:off x="3320287" y="1600199"/>
          <a:ext cx="12122912" cy="1454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fr-FR" sz="3600" b="0" kern="1200" dirty="0" smtClean="0">
              <a:latin typeface="Barlow" panose="00000500000000000000" pitchFamily="2" charset="0"/>
            </a:rPr>
            <a:t>Définition </a:t>
          </a:r>
          <a:endParaRPr lang="fr-FR" sz="3600" b="0" kern="1200" dirty="0">
            <a:latin typeface="Barlow" panose="00000500000000000000" pitchFamily="2" charset="0"/>
          </a:endParaRPr>
        </a:p>
      </dsp:txBody>
      <dsp:txXfrm>
        <a:off x="3320287" y="1600199"/>
        <a:ext cx="12122912" cy="1454727"/>
      </dsp:txXfrm>
    </dsp:sp>
    <dsp:sp modelId="{BF8EBCDD-4DC2-443E-A363-9B159E4614E2}">
      <dsp:nvSpPr>
        <dsp:cNvPr id="0" name=""/>
        <dsp:cNvSpPr/>
      </dsp:nvSpPr>
      <dsp:spPr>
        <a:xfrm>
          <a:off x="3088640" y="3054927"/>
          <a:ext cx="12354560"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FBE829-FDEE-46E1-B7D1-92B674FB2565}">
      <dsp:nvSpPr>
        <dsp:cNvPr id="0" name=""/>
        <dsp:cNvSpPr/>
      </dsp:nvSpPr>
      <dsp:spPr>
        <a:xfrm>
          <a:off x="3320287" y="3127663"/>
          <a:ext cx="12122912" cy="1454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endParaRPr lang="fr-FR" sz="3600" b="0" kern="1200" dirty="0">
            <a:latin typeface="Barlow" panose="00000500000000000000" pitchFamily="2" charset="0"/>
          </a:endParaRPr>
        </a:p>
      </dsp:txBody>
      <dsp:txXfrm>
        <a:off x="3320287" y="3127663"/>
        <a:ext cx="12122912" cy="1454727"/>
      </dsp:txXfrm>
    </dsp:sp>
    <dsp:sp modelId="{81B2785F-A61B-4EDD-84D7-9F9B2537ACB9}">
      <dsp:nvSpPr>
        <dsp:cNvPr id="0" name=""/>
        <dsp:cNvSpPr/>
      </dsp:nvSpPr>
      <dsp:spPr>
        <a:xfrm>
          <a:off x="3088640" y="4582390"/>
          <a:ext cx="12354560"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AD92B6-8105-4078-8596-948B0C829E34}" type="datetimeFigureOut">
              <a:rPr lang="fr-FR" smtClean="0"/>
              <a:t>19/02/2025</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54EDB4-B89E-4D2D-B212-8EC800E5D215}" type="slidenum">
              <a:rPr lang="fr-FR" smtClean="0"/>
              <a:t>‹N°›</a:t>
            </a:fld>
            <a:endParaRPr lang="fr-FR"/>
          </a:p>
        </p:txBody>
      </p:sp>
    </p:spTree>
    <p:extLst>
      <p:ext uri="{BB962C8B-B14F-4D97-AF65-F5344CB8AC3E}">
        <p14:creationId xmlns:p14="http://schemas.microsoft.com/office/powerpoint/2010/main" val="323322125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4" name="Shape 84"/>
          <p:cNvSpPr>
            <a:spLocks noGrp="1" noRot="1" noChangeAspect="1"/>
          </p:cNvSpPr>
          <p:nvPr>
            <p:ph type="sldImg"/>
          </p:nvPr>
        </p:nvSpPr>
        <p:spPr>
          <a:xfrm>
            <a:off x="1143000" y="685800"/>
            <a:ext cx="4572000" cy="3429000"/>
          </a:xfrm>
          <a:prstGeom prst="rect">
            <a:avLst/>
          </a:prstGeom>
        </p:spPr>
        <p:txBody>
          <a:bodyPr/>
          <a:lstStyle/>
          <a:p>
            <a:endParaRPr/>
          </a:p>
        </p:txBody>
      </p:sp>
      <p:sp>
        <p:nvSpPr>
          <p:cNvPr id="85" name="Shape 8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467522264"/>
      </p:ext>
    </p:extLst>
  </p:cSld>
  <p:clrMap bg1="lt1" tx1="dk1" bg2="lt2" tx2="dk2" accent1="accent1" accent2="accent2" accent3="accent3" accent4="accent4" accent5="accent5" accent6="accent6" hlink="hlink" folHlink="folHlink"/>
  <p:hf sldNum="0" hdr="0" ftr="0" dt="0"/>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en-US"/>
          </a:p>
        </p:txBody>
      </p:sp>
    </p:spTree>
    <p:extLst>
      <p:ext uri="{BB962C8B-B14F-4D97-AF65-F5344CB8AC3E}">
        <p14:creationId xmlns:p14="http://schemas.microsoft.com/office/powerpoint/2010/main" val="3842823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a:xfrm>
            <a:off x="381000" y="685800"/>
            <a:ext cx="6096000" cy="3429000"/>
          </a:xfrm>
          <a:ln/>
        </p:spPr>
      </p:sp>
      <p:sp>
        <p:nvSpPr>
          <p:cNvPr id="47107" name="Espace réservé des commentaires 2"/>
          <p:cNvSpPr>
            <a:spLocks noGrp="1"/>
          </p:cNvSpPr>
          <p:nvPr>
            <p:ph type="body" idx="1"/>
          </p:nvPr>
        </p:nvSpPr>
        <p:spPr>
          <a:noFill/>
        </p:spPr>
        <p:txBody>
          <a:bodyPr/>
          <a:lstStyle/>
          <a:p>
            <a:endParaRPr lang="en-US" altLang="fr-FR" smtClean="0"/>
          </a:p>
        </p:txBody>
      </p:sp>
    </p:spTree>
    <p:extLst>
      <p:ext uri="{BB962C8B-B14F-4D97-AF65-F5344CB8AC3E}">
        <p14:creationId xmlns:p14="http://schemas.microsoft.com/office/powerpoint/2010/main" val="1673945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a:ln/>
        </p:spPr>
      </p:sp>
      <p:sp>
        <p:nvSpPr>
          <p:cNvPr id="28675" name="Espace réservé des notes 2"/>
          <p:cNvSpPr>
            <a:spLocks noGrp="1"/>
          </p:cNvSpPr>
          <p:nvPr>
            <p:ph type="body" idx="1"/>
          </p:nvPr>
        </p:nvSpPr>
        <p:spPr>
          <a:noFill/>
        </p:spPr>
        <p:txBody>
          <a:bodyPr/>
          <a:lstStyle/>
          <a:p>
            <a:r>
              <a:rPr lang="fr-FR" altLang="fr-FR" smtClean="0"/>
              <a:t>les femmes musulmanes non voilées qui sont en couple avec enfants sont 53% à se porter sur le marché du travail, alors que cette proportion tombe à 26% pour les femmes portant le voile. Le différentiel se maintient si l’on considère seulement la seconde génération malgré une nette élévation du niveau de participation (respectivement 72% et 46%). Dans une régression logistique en contrôlant pour la situation familiale, l’âge, le diplôme, la religiosité et l’expérience de la discrimination, on mesure que le port du voile multiplie par 4 la probabilité d’être inactive. </a:t>
            </a:r>
            <a:endParaRPr lang="en-US" altLang="fr-FR" smtClean="0"/>
          </a:p>
        </p:txBody>
      </p:sp>
      <p:sp>
        <p:nvSpPr>
          <p:cNvPr id="28676"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0193999-9137-4559-A274-34B37EE5F3F3}" type="slidenum">
              <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73893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184337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7" name="Shape 17"/>
          <p:cNvSpPr>
            <a:spLocks noGrp="1"/>
          </p:cNvSpPr>
          <p:nvPr>
            <p:ph type="sldNum" sz="quarter" idx="2"/>
          </p:nvPr>
        </p:nvSpPr>
        <p:spPr>
          <a:xfrm>
            <a:off x="11971114" y="11525250"/>
            <a:ext cx="432247" cy="482601"/>
          </a:xfrm>
          <a:prstGeom prst="rect">
            <a:avLst/>
          </a:prstGeom>
        </p:spPr>
        <p:txBody>
          <a:bodyPr wrap="none"/>
          <a:lstStyle>
            <a:lvl1pPr>
              <a:defRPr sz="2400" cap="none" spc="0">
                <a:solidFill>
                  <a:srgbClr val="FFFFFF"/>
                </a:solidFill>
                <a:latin typeface="Roboto Regular"/>
                <a:ea typeface="Roboto Regular"/>
                <a:cs typeface="Roboto Regular"/>
                <a:sym typeface="Roboto Regular"/>
              </a:defRPr>
            </a:lvl1p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fr-FR"/>
          </a:p>
        </p:txBody>
      </p:sp>
      <p:sp>
        <p:nvSpPr>
          <p:cNvPr id="3" name="Footer Placeholder 4"/>
          <p:cNvSpPr>
            <a:spLocks noGrp="1"/>
          </p:cNvSpPr>
          <p:nvPr>
            <p:ph type="ftr" sz="quarter" idx="11"/>
          </p:nvPr>
        </p:nvSpPr>
        <p:spPr/>
        <p:txBody>
          <a:bodyPr/>
          <a:lstStyle>
            <a:lvl1pPr>
              <a:defRPr/>
            </a:lvl1pPr>
          </a:lstStyle>
          <a:p>
            <a:pPr>
              <a:defRPr/>
            </a:pPr>
            <a:endParaRPr lang="en-US" altLang="fr-FR"/>
          </a:p>
        </p:txBody>
      </p:sp>
      <p:sp>
        <p:nvSpPr>
          <p:cNvPr id="4" name="Slide Number Placeholder 5"/>
          <p:cNvSpPr>
            <a:spLocks noGrp="1"/>
          </p:cNvSpPr>
          <p:nvPr>
            <p:ph type="sldNum" sz="quarter" idx="12"/>
          </p:nvPr>
        </p:nvSpPr>
        <p:spPr/>
        <p:txBody>
          <a:bodyPr/>
          <a:lstStyle>
            <a:lvl1pPr>
              <a:defRPr/>
            </a:lvl1pPr>
          </a:lstStyle>
          <a:p>
            <a:pPr>
              <a:defRPr/>
            </a:pPr>
            <a:fld id="{5D2AEDF9-2226-40E9-8BFC-F6DF3B4719AF}" type="slidenum">
              <a:rPr lang="en-US" altLang="fr-FR"/>
              <a:pPr>
                <a:defRPr/>
              </a:pPr>
              <a:t>‹N°›</a:t>
            </a:fld>
            <a:endParaRPr lang="en-US" altLang="fr-FR"/>
          </a:p>
        </p:txBody>
      </p:sp>
    </p:spTree>
    <p:extLst>
      <p:ext uri="{BB962C8B-B14F-4D97-AF65-F5344CB8AC3E}">
        <p14:creationId xmlns:p14="http://schemas.microsoft.com/office/powerpoint/2010/main" val="3193628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fr-FR"/>
          </a:p>
        </p:txBody>
      </p:sp>
      <p:sp>
        <p:nvSpPr>
          <p:cNvPr id="4" name="Footer Placeholder 4"/>
          <p:cNvSpPr>
            <a:spLocks noGrp="1"/>
          </p:cNvSpPr>
          <p:nvPr>
            <p:ph type="ftr" sz="quarter" idx="11"/>
          </p:nvPr>
        </p:nvSpPr>
        <p:spPr/>
        <p:txBody>
          <a:bodyPr/>
          <a:lstStyle>
            <a:lvl1pPr>
              <a:defRPr/>
            </a:lvl1pPr>
          </a:lstStyle>
          <a:p>
            <a:pPr>
              <a:defRPr/>
            </a:pPr>
            <a:endParaRPr lang="en-US" altLang="fr-FR"/>
          </a:p>
        </p:txBody>
      </p:sp>
      <p:sp>
        <p:nvSpPr>
          <p:cNvPr id="5" name="Slide Number Placeholder 5"/>
          <p:cNvSpPr>
            <a:spLocks noGrp="1"/>
          </p:cNvSpPr>
          <p:nvPr>
            <p:ph type="sldNum" sz="quarter" idx="12"/>
          </p:nvPr>
        </p:nvSpPr>
        <p:spPr/>
        <p:txBody>
          <a:bodyPr/>
          <a:lstStyle>
            <a:lvl1pPr>
              <a:defRPr/>
            </a:lvl1pPr>
          </a:lstStyle>
          <a:p>
            <a:pPr>
              <a:defRPr/>
            </a:pPr>
            <a:fld id="{328C63A0-9A7E-4033-9738-F31FF0AB3699}" type="slidenum">
              <a:rPr lang="en-US" altLang="fr-FR"/>
              <a:pPr>
                <a:defRPr/>
              </a:pPr>
              <a:t>‹N°›</a:t>
            </a:fld>
            <a:endParaRPr lang="en-US" altLang="fr-FR"/>
          </a:p>
        </p:txBody>
      </p:sp>
    </p:spTree>
    <p:extLst>
      <p:ext uri="{BB962C8B-B14F-4D97-AF65-F5344CB8AC3E}">
        <p14:creationId xmlns:p14="http://schemas.microsoft.com/office/powerpoint/2010/main" val="3991432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2F3D000-AAB3-4040-837C-DF69DA00E81B}" type="slidenum">
              <a:rPr lang="fr-FR" altLang="fr-FR" smtClean="0"/>
              <a:pPr/>
              <a:t>‹N°›</a:t>
            </a:fld>
            <a:endParaRPr lang="fr-FR" altLang="fr-FR"/>
          </a:p>
        </p:txBody>
      </p:sp>
    </p:spTree>
    <p:extLst>
      <p:ext uri="{BB962C8B-B14F-4D97-AF65-F5344CB8AC3E}">
        <p14:creationId xmlns:p14="http://schemas.microsoft.com/office/powerpoint/2010/main" val="1886119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2194560" y="573209"/>
            <a:ext cx="20116800" cy="2901514"/>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2194560" y="3692104"/>
            <a:ext cx="9875520" cy="1472564"/>
          </a:xfrm>
        </p:spPr>
        <p:txBody>
          <a:bodyPr lIns="91440" rIns="91440" anchor="ctr">
            <a:normAutofit/>
          </a:bodyPr>
          <a:lstStyle>
            <a:lvl1pPr marL="0" indent="0">
              <a:buNone/>
              <a:defRPr sz="4000" b="0" cap="all" baseline="0">
                <a:solidFill>
                  <a:schemeClr val="tx2"/>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fr-FR" smtClean="0"/>
              <a:t>Modifier les styles du texte du masque</a:t>
            </a:r>
          </a:p>
        </p:txBody>
      </p:sp>
      <p:sp>
        <p:nvSpPr>
          <p:cNvPr id="4" name="Content Placeholder 3"/>
          <p:cNvSpPr>
            <a:spLocks noGrp="1"/>
          </p:cNvSpPr>
          <p:nvPr>
            <p:ph sz="half" idx="2"/>
          </p:nvPr>
        </p:nvSpPr>
        <p:spPr>
          <a:xfrm>
            <a:off x="2194560" y="5164668"/>
            <a:ext cx="9875520" cy="657352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12435840" y="3692104"/>
            <a:ext cx="9875520" cy="1472564"/>
          </a:xfrm>
        </p:spPr>
        <p:txBody>
          <a:bodyPr lIns="91440" rIns="91440" anchor="ctr">
            <a:normAutofit/>
          </a:bodyPr>
          <a:lstStyle>
            <a:lvl1pPr marL="0" indent="0">
              <a:buNone/>
              <a:defRPr sz="4000" b="0" cap="all" baseline="0">
                <a:solidFill>
                  <a:schemeClr val="tx2"/>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fr-FR" smtClean="0"/>
              <a:t>Modifier les styles du texte du masque</a:t>
            </a:r>
          </a:p>
        </p:txBody>
      </p:sp>
      <p:sp>
        <p:nvSpPr>
          <p:cNvPr id="6" name="Content Placeholder 5"/>
          <p:cNvSpPr>
            <a:spLocks noGrp="1"/>
          </p:cNvSpPr>
          <p:nvPr>
            <p:ph sz="quarter" idx="4"/>
          </p:nvPr>
        </p:nvSpPr>
        <p:spPr>
          <a:xfrm>
            <a:off x="12435840" y="5164668"/>
            <a:ext cx="9875520" cy="657352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E8FCC994-F63F-4246-87C2-692B09E17123}" type="slidenum">
              <a:rPr lang="fr-FR" altLang="fr-FR" smtClean="0"/>
              <a:pPr/>
              <a:t>‹N°›</a:t>
            </a:fld>
            <a:endParaRPr lang="fr-FR" altLang="fr-FR"/>
          </a:p>
        </p:txBody>
      </p:sp>
    </p:spTree>
    <p:extLst>
      <p:ext uri="{BB962C8B-B14F-4D97-AF65-F5344CB8AC3E}">
        <p14:creationId xmlns:p14="http://schemas.microsoft.com/office/powerpoint/2010/main" val="222025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graph">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219200" y="2438403"/>
            <a:ext cx="21945600" cy="9144002"/>
          </a:xfrm>
        </p:spPr>
        <p:txBody>
          <a:bodyPr/>
          <a:lstStyle>
            <a:lvl1pPr>
              <a:buNone/>
              <a:defRPr sz="3600" b="1">
                <a:latin typeface="+mn-lt"/>
                <a:ea typeface="Verdana" pitchFamily="34" charset="0"/>
                <a:cs typeface="Arial" pitchFamily="34" charset="0"/>
              </a:defRPr>
            </a:lvl1pPr>
            <a:lvl2pPr marL="1485900" indent="-1146176">
              <a:buNone/>
              <a:defRPr sz="3200">
                <a:latin typeface="Verdana" pitchFamily="34" charset="0"/>
                <a:ea typeface="Verdana" pitchFamily="34" charset="0"/>
                <a:cs typeface="Verdana" pitchFamily="34" charset="0"/>
              </a:defRPr>
            </a:lvl2pPr>
            <a:lvl3pPr marL="2286000" indent="-1371600">
              <a:buNone/>
              <a:defRPr sz="3200">
                <a:latin typeface="Verdana" pitchFamily="34" charset="0"/>
                <a:ea typeface="Verdana" pitchFamily="34" charset="0"/>
                <a:cs typeface="Verdana" pitchFamily="34" charset="0"/>
              </a:defRPr>
            </a:lvl3pPr>
            <a:lvl4pPr marL="3200400" indent="-1822450">
              <a:buNone/>
              <a:defRPr sz="3200">
                <a:latin typeface="Verdana" pitchFamily="34" charset="0"/>
                <a:ea typeface="Verdana" pitchFamily="34" charset="0"/>
                <a:cs typeface="Verdana" pitchFamily="34" charset="0"/>
              </a:defRPr>
            </a:lvl4pPr>
            <a:lvl5pPr marL="4114800" indent="-2286000">
              <a:buNone/>
              <a:defRPr sz="3200">
                <a:latin typeface="Verdana" pitchFamily="34" charset="0"/>
                <a:ea typeface="Verdana" pitchFamily="34" charset="0"/>
                <a:cs typeface="Verdana" pitchFamily="34" charset="0"/>
              </a:defRPr>
            </a:lvl5pPr>
          </a:lstStyle>
          <a:p>
            <a:pPr lvl="0"/>
            <a:r>
              <a:rPr lang="en-US" dirty="0" smtClean="0"/>
              <a:t>Paste chart here  (adjust width of this container as necessary)</a:t>
            </a:r>
            <a:endParaRPr lang="en-US" dirty="0"/>
          </a:p>
        </p:txBody>
      </p:sp>
      <p:sp>
        <p:nvSpPr>
          <p:cNvPr id="13" name="Date Placeholder 12"/>
          <p:cNvSpPr>
            <a:spLocks noGrp="1"/>
          </p:cNvSpPr>
          <p:nvPr>
            <p:ph type="dt" sz="half" idx="10"/>
          </p:nvPr>
        </p:nvSpPr>
        <p:spPr>
          <a:xfrm>
            <a:off x="1219200" y="12649200"/>
            <a:ext cx="3251200" cy="609600"/>
          </a:xfrm>
        </p:spPr>
        <p:txBody>
          <a:bodyPr/>
          <a:lstStyle/>
          <a:p>
            <a:endParaRPr lang="en-US" dirty="0"/>
          </a:p>
        </p:txBody>
      </p:sp>
      <p:sp>
        <p:nvSpPr>
          <p:cNvPr id="14" name="Slide Number Placeholder 13"/>
          <p:cNvSpPr>
            <a:spLocks noGrp="1"/>
          </p:cNvSpPr>
          <p:nvPr>
            <p:ph type="sldNum" sz="quarter" idx="11"/>
          </p:nvPr>
        </p:nvSpPr>
        <p:spPr>
          <a:xfrm>
            <a:off x="10769600" y="12649200"/>
            <a:ext cx="2844800" cy="461665"/>
          </a:xfrm>
        </p:spPr>
        <p:txBody>
          <a:bodyPr/>
          <a:lstStyle/>
          <a:p>
            <a:fld id="{E2B37319-2E82-4D56-ADBC-557F98406E39}" type="slidenum">
              <a:rPr lang="en-US" smtClean="0"/>
              <a:pPr/>
              <a:t>‹N°›</a:t>
            </a:fld>
            <a:endParaRPr lang="en-US"/>
          </a:p>
        </p:txBody>
      </p:sp>
      <p:sp>
        <p:nvSpPr>
          <p:cNvPr id="16" name="Title 15"/>
          <p:cNvSpPr>
            <a:spLocks noGrp="1"/>
          </p:cNvSpPr>
          <p:nvPr>
            <p:ph type="title" hasCustomPrompt="1"/>
          </p:nvPr>
        </p:nvSpPr>
        <p:spPr/>
        <p:txBody>
          <a:bodyPr/>
          <a:lstStyle>
            <a:lvl1pPr>
              <a:defRPr/>
            </a:lvl1pPr>
          </a:lstStyle>
          <a:p>
            <a:r>
              <a:rPr lang="en-US" dirty="0" smtClean="0"/>
              <a:t>Click to edit chart title</a:t>
            </a:r>
            <a:endParaRPr lang="en-US" dirty="0"/>
          </a:p>
        </p:txBody>
      </p:sp>
      <p:sp>
        <p:nvSpPr>
          <p:cNvPr id="8" name="Text Placeholder 7"/>
          <p:cNvSpPr>
            <a:spLocks noGrp="1"/>
          </p:cNvSpPr>
          <p:nvPr>
            <p:ph type="body" sz="quarter" idx="13" hasCustomPrompt="1"/>
          </p:nvPr>
        </p:nvSpPr>
        <p:spPr>
          <a:xfrm>
            <a:off x="1219200" y="11734800"/>
            <a:ext cx="20320000" cy="457200"/>
          </a:xfrm>
        </p:spPr>
        <p:txBody>
          <a:bodyPr/>
          <a:lstStyle>
            <a:lvl1pPr>
              <a:defRPr sz="2000" b="0" baseline="0">
                <a:latin typeface="+mn-lt"/>
              </a:defRPr>
            </a:lvl1pPr>
          </a:lstStyle>
          <a:p>
            <a:pPr lvl="0"/>
            <a:r>
              <a:rPr lang="en-US" dirty="0" smtClean="0"/>
              <a:t>Click to add Source Note, etc</a:t>
            </a:r>
            <a:endParaRPr lang="en-US" dirty="0"/>
          </a:p>
        </p:txBody>
      </p:sp>
    </p:spTree>
    <p:extLst>
      <p:ext uri="{BB962C8B-B14F-4D97-AF65-F5344CB8AC3E}">
        <p14:creationId xmlns:p14="http://schemas.microsoft.com/office/powerpoint/2010/main" val="221484579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3048000" y="2244726"/>
            <a:ext cx="18288000" cy="4775200"/>
          </a:xfrm>
        </p:spPr>
        <p:txBody>
          <a:bodyPr anchor="b"/>
          <a:lstStyle>
            <a:lvl1pPr algn="ctr">
              <a:defRPr sz="9000"/>
            </a:lvl1pPr>
          </a:lstStyle>
          <a:p>
            <a:r>
              <a:rPr lang="fr-FR" smtClean="0"/>
              <a:t>Modifiez le style du titre</a:t>
            </a:r>
            <a:endParaRPr lang="fr-FR"/>
          </a:p>
        </p:txBody>
      </p:sp>
      <p:sp>
        <p:nvSpPr>
          <p:cNvPr id="3" name="Sous-titre 2"/>
          <p:cNvSpPr>
            <a:spLocks noGrp="1"/>
          </p:cNvSpPr>
          <p:nvPr>
            <p:ph type="subTitle" idx="1"/>
          </p:nvPr>
        </p:nvSpPr>
        <p:spPr>
          <a:xfrm>
            <a:off x="3048000" y="7204076"/>
            <a:ext cx="18288000" cy="3311524"/>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pPr>
              <a:defRPr/>
            </a:pPr>
            <a:fld id="{2C335397-4639-4563-9363-D8312528EE78}" type="datetimeFigureOut">
              <a:rPr lang="en-US" smtClean="0"/>
              <a:pPr>
                <a:defRPr/>
              </a:pPr>
              <a:t>2/19/2025</a:t>
            </a:fld>
            <a:endParaRPr lang="en-US" dirty="0"/>
          </a:p>
        </p:txBody>
      </p:sp>
      <p:sp>
        <p:nvSpPr>
          <p:cNvPr id="5" name="Espace réservé du pied de page 4"/>
          <p:cNvSpPr>
            <a:spLocks noGrp="1"/>
          </p:cNvSpPr>
          <p:nvPr>
            <p:ph type="ftr" sz="quarter" idx="11"/>
          </p:nvPr>
        </p:nvSpPr>
        <p:spPr/>
        <p:txBody>
          <a:bodyPr/>
          <a:lstStyle/>
          <a:p>
            <a:pPr>
              <a:defRPr/>
            </a:pPr>
            <a:endParaRPr lang="en-US"/>
          </a:p>
        </p:txBody>
      </p:sp>
      <p:sp>
        <p:nvSpPr>
          <p:cNvPr id="6" name="Espace réservé du numéro de diapositive 5"/>
          <p:cNvSpPr>
            <a:spLocks noGrp="1"/>
          </p:cNvSpPr>
          <p:nvPr>
            <p:ph type="sldNum" sz="quarter" idx="12"/>
          </p:nvPr>
        </p:nvSpPr>
        <p:spPr/>
        <p:txBody>
          <a:bodyPr/>
          <a:lstStyle/>
          <a:p>
            <a:fld id="{4E1CECF1-DC74-4736-8DC5-A24407177E06}" type="slidenum">
              <a:rPr lang="fr-FR" altLang="fr-FR" smtClean="0"/>
              <a:pPr/>
              <a:t>‹N°›</a:t>
            </a:fld>
            <a:endParaRPr lang="fr-FR" altLang="fr-FR"/>
          </a:p>
        </p:txBody>
      </p:sp>
    </p:spTree>
    <p:extLst>
      <p:ext uri="{BB962C8B-B14F-4D97-AF65-F5344CB8AC3E}">
        <p14:creationId xmlns:p14="http://schemas.microsoft.com/office/powerpoint/2010/main" val="934938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defRPr/>
            </a:pPr>
            <a:fld id="{91B2A3F6-DCA4-4416-A925-79D0C17EB2E6}" type="datetimeFigureOut">
              <a:rPr lang="en-US" smtClean="0"/>
              <a:pPr>
                <a:defRPr/>
              </a:pPr>
              <a:t>2/19/2025</a:t>
            </a:fld>
            <a:endParaRPr lang="en-US" dirty="0"/>
          </a:p>
        </p:txBody>
      </p:sp>
      <p:sp>
        <p:nvSpPr>
          <p:cNvPr id="5" name="Espace réservé du pied de page 4"/>
          <p:cNvSpPr>
            <a:spLocks noGrp="1"/>
          </p:cNvSpPr>
          <p:nvPr>
            <p:ph type="ftr" sz="quarter" idx="11"/>
          </p:nvPr>
        </p:nvSpPr>
        <p:spPr/>
        <p:txBody>
          <a:bodyPr/>
          <a:lstStyle/>
          <a:p>
            <a:pPr>
              <a:defRPr/>
            </a:pPr>
            <a:endParaRPr lang="en-US"/>
          </a:p>
        </p:txBody>
      </p:sp>
      <p:sp>
        <p:nvSpPr>
          <p:cNvPr id="6" name="Espace réservé du numéro de diapositive 5"/>
          <p:cNvSpPr>
            <a:spLocks noGrp="1"/>
          </p:cNvSpPr>
          <p:nvPr>
            <p:ph type="sldNum" sz="quarter" idx="12"/>
          </p:nvPr>
        </p:nvSpPr>
        <p:spPr/>
        <p:txBody>
          <a:bodyPr/>
          <a:lstStyle/>
          <a:p>
            <a:fld id="{12F3D000-AAB3-4040-837C-DF69DA00E81B}" type="slidenum">
              <a:rPr lang="fr-FR" altLang="fr-FR" smtClean="0"/>
              <a:pPr/>
              <a:t>‹N°›</a:t>
            </a:fld>
            <a:endParaRPr lang="fr-FR" altLang="fr-FR"/>
          </a:p>
        </p:txBody>
      </p:sp>
    </p:spTree>
    <p:extLst>
      <p:ext uri="{BB962C8B-B14F-4D97-AF65-F5344CB8AC3E}">
        <p14:creationId xmlns:p14="http://schemas.microsoft.com/office/powerpoint/2010/main" val="2536595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663701" y="3419479"/>
            <a:ext cx="21031200" cy="5705474"/>
          </a:xfrm>
        </p:spPr>
        <p:txBody>
          <a:bodyPr anchor="b"/>
          <a:lstStyle>
            <a:lvl1pPr>
              <a:defRPr sz="9000"/>
            </a:lvl1pPr>
          </a:lstStyle>
          <a:p>
            <a:r>
              <a:rPr lang="fr-FR" smtClean="0"/>
              <a:t>Modifiez le style du titre</a:t>
            </a:r>
            <a:endParaRPr lang="fr-FR"/>
          </a:p>
        </p:txBody>
      </p:sp>
      <p:sp>
        <p:nvSpPr>
          <p:cNvPr id="3" name="Espace réservé du texte 2"/>
          <p:cNvSpPr>
            <a:spLocks noGrp="1"/>
          </p:cNvSpPr>
          <p:nvPr>
            <p:ph type="body" idx="1"/>
          </p:nvPr>
        </p:nvSpPr>
        <p:spPr>
          <a:xfrm>
            <a:off x="1663701" y="9178929"/>
            <a:ext cx="21031200" cy="3000374"/>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pPr>
              <a:defRPr/>
            </a:pPr>
            <a:fld id="{6DA3056A-8084-45E2-B84B-4367367DED10}" type="datetimeFigureOut">
              <a:rPr lang="en-US" smtClean="0"/>
              <a:pPr>
                <a:defRPr/>
              </a:pPr>
              <a:t>2/19/2025</a:t>
            </a:fld>
            <a:endParaRPr lang="en-US"/>
          </a:p>
        </p:txBody>
      </p:sp>
      <p:sp>
        <p:nvSpPr>
          <p:cNvPr id="5" name="Espace réservé du pied de page 4"/>
          <p:cNvSpPr>
            <a:spLocks noGrp="1"/>
          </p:cNvSpPr>
          <p:nvPr>
            <p:ph type="ftr" sz="quarter" idx="11"/>
          </p:nvPr>
        </p:nvSpPr>
        <p:spPr/>
        <p:txBody>
          <a:bodyPr/>
          <a:lstStyle/>
          <a:p>
            <a:pPr>
              <a:defRPr/>
            </a:pPr>
            <a:endParaRPr lang="en-US"/>
          </a:p>
        </p:txBody>
      </p:sp>
      <p:sp>
        <p:nvSpPr>
          <p:cNvPr id="6" name="Espace réservé du numéro de diapositive 5"/>
          <p:cNvSpPr>
            <a:spLocks noGrp="1"/>
          </p:cNvSpPr>
          <p:nvPr>
            <p:ph type="sldNum" sz="quarter" idx="12"/>
          </p:nvPr>
        </p:nvSpPr>
        <p:spPr/>
        <p:txBody>
          <a:bodyPr/>
          <a:lstStyle/>
          <a:p>
            <a:fld id="{71949431-B657-4A3F-A512-300F206ECFC6}" type="slidenum">
              <a:rPr lang="fr-FR" altLang="fr-FR" smtClean="0"/>
              <a:pPr/>
              <a:t>‹N°›</a:t>
            </a:fld>
            <a:endParaRPr lang="fr-FR" altLang="fr-FR"/>
          </a:p>
        </p:txBody>
      </p:sp>
    </p:spTree>
    <p:extLst>
      <p:ext uri="{BB962C8B-B14F-4D97-AF65-F5344CB8AC3E}">
        <p14:creationId xmlns:p14="http://schemas.microsoft.com/office/powerpoint/2010/main" val="13359324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676400" y="3651250"/>
            <a:ext cx="10363200" cy="8702676"/>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12344400" y="3651250"/>
            <a:ext cx="10363200" cy="8702676"/>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a:defRPr/>
            </a:pPr>
            <a:fld id="{29CF010A-61DD-4B9C-BE92-3954A04865D8}" type="datetimeFigureOut">
              <a:rPr lang="en-US" smtClean="0"/>
              <a:pPr>
                <a:defRPr/>
              </a:pPr>
              <a:t>2/19/2025</a:t>
            </a:fld>
            <a:endParaRPr lang="en-US"/>
          </a:p>
        </p:txBody>
      </p:sp>
      <p:sp>
        <p:nvSpPr>
          <p:cNvPr id="6" name="Espace réservé du pied de page 5"/>
          <p:cNvSpPr>
            <a:spLocks noGrp="1"/>
          </p:cNvSpPr>
          <p:nvPr>
            <p:ph type="ftr" sz="quarter" idx="11"/>
          </p:nvPr>
        </p:nvSpPr>
        <p:spPr/>
        <p:txBody>
          <a:bodyPr/>
          <a:lstStyle/>
          <a:p>
            <a:pPr>
              <a:defRPr/>
            </a:pPr>
            <a:endParaRPr lang="en-US"/>
          </a:p>
        </p:txBody>
      </p:sp>
      <p:sp>
        <p:nvSpPr>
          <p:cNvPr id="7" name="Espace réservé du numéro de diapositive 6"/>
          <p:cNvSpPr>
            <a:spLocks noGrp="1"/>
          </p:cNvSpPr>
          <p:nvPr>
            <p:ph type="sldNum" sz="quarter" idx="12"/>
          </p:nvPr>
        </p:nvSpPr>
        <p:spPr/>
        <p:txBody>
          <a:bodyPr/>
          <a:lstStyle/>
          <a:p>
            <a:fld id="{209D996E-E099-4C78-8123-3BBB498FE3A6}" type="slidenum">
              <a:rPr lang="fr-FR" altLang="fr-FR" smtClean="0"/>
              <a:pPr/>
              <a:t>‹N°›</a:t>
            </a:fld>
            <a:endParaRPr lang="fr-FR" altLang="fr-FR"/>
          </a:p>
        </p:txBody>
      </p:sp>
    </p:spTree>
    <p:extLst>
      <p:ext uri="{BB962C8B-B14F-4D97-AF65-F5344CB8AC3E}">
        <p14:creationId xmlns:p14="http://schemas.microsoft.com/office/powerpoint/2010/main" val="2833426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679576" y="730253"/>
            <a:ext cx="21031200" cy="2651126"/>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1679579" y="3362326"/>
            <a:ext cx="10315573" cy="1647824"/>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fr-FR" smtClean="0"/>
              <a:t>Modifier les styles du texte du masque</a:t>
            </a:r>
          </a:p>
        </p:txBody>
      </p:sp>
      <p:sp>
        <p:nvSpPr>
          <p:cNvPr id="4" name="Espace réservé du contenu 3"/>
          <p:cNvSpPr>
            <a:spLocks noGrp="1"/>
          </p:cNvSpPr>
          <p:nvPr>
            <p:ph sz="half" idx="2"/>
          </p:nvPr>
        </p:nvSpPr>
        <p:spPr>
          <a:xfrm>
            <a:off x="1679579" y="5010150"/>
            <a:ext cx="10315573" cy="7369176"/>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12344401" y="3362326"/>
            <a:ext cx="10366376" cy="1647824"/>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fr-FR" smtClean="0"/>
              <a:t>Modifier les styles du texte du masque</a:t>
            </a:r>
          </a:p>
        </p:txBody>
      </p:sp>
      <p:sp>
        <p:nvSpPr>
          <p:cNvPr id="6" name="Espace réservé du contenu 5"/>
          <p:cNvSpPr>
            <a:spLocks noGrp="1"/>
          </p:cNvSpPr>
          <p:nvPr>
            <p:ph sz="quarter" idx="4"/>
          </p:nvPr>
        </p:nvSpPr>
        <p:spPr>
          <a:xfrm>
            <a:off x="12344401" y="5010150"/>
            <a:ext cx="10366376" cy="7369176"/>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a:defRPr/>
            </a:pPr>
            <a:fld id="{438702D5-206A-4DB1-A425-7CEE41E50495}" type="datetimeFigureOut">
              <a:rPr lang="en-US" smtClean="0"/>
              <a:pPr>
                <a:defRPr/>
              </a:pPr>
              <a:t>2/19/2025</a:t>
            </a:fld>
            <a:endParaRPr lang="en-US"/>
          </a:p>
        </p:txBody>
      </p:sp>
      <p:sp>
        <p:nvSpPr>
          <p:cNvPr id="8" name="Espace réservé du pied de page 7"/>
          <p:cNvSpPr>
            <a:spLocks noGrp="1"/>
          </p:cNvSpPr>
          <p:nvPr>
            <p:ph type="ftr" sz="quarter" idx="11"/>
          </p:nvPr>
        </p:nvSpPr>
        <p:spPr/>
        <p:txBody>
          <a:bodyPr/>
          <a:lstStyle/>
          <a:p>
            <a:pPr>
              <a:defRPr/>
            </a:pPr>
            <a:endParaRPr lang="en-US"/>
          </a:p>
        </p:txBody>
      </p:sp>
      <p:sp>
        <p:nvSpPr>
          <p:cNvPr id="9" name="Espace réservé du numéro de diapositive 8"/>
          <p:cNvSpPr>
            <a:spLocks noGrp="1"/>
          </p:cNvSpPr>
          <p:nvPr>
            <p:ph type="sldNum" sz="quarter" idx="12"/>
          </p:nvPr>
        </p:nvSpPr>
        <p:spPr/>
        <p:txBody>
          <a:bodyPr/>
          <a:lstStyle/>
          <a:p>
            <a:fld id="{E8FCC994-F63F-4246-87C2-692B09E17123}" type="slidenum">
              <a:rPr lang="fr-FR" altLang="fr-FR" smtClean="0"/>
              <a:pPr/>
              <a:t>‹N°›</a:t>
            </a:fld>
            <a:endParaRPr lang="fr-FR" altLang="fr-FR"/>
          </a:p>
        </p:txBody>
      </p:sp>
    </p:spTree>
    <p:extLst>
      <p:ext uri="{BB962C8B-B14F-4D97-AF65-F5344CB8AC3E}">
        <p14:creationId xmlns:p14="http://schemas.microsoft.com/office/powerpoint/2010/main" val="3000849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with Photos">
    <p:spTree>
      <p:nvGrpSpPr>
        <p:cNvPr id="1" name=""/>
        <p:cNvGrpSpPr/>
        <p:nvPr/>
      </p:nvGrpSpPr>
      <p:grpSpPr>
        <a:xfrm>
          <a:off x="0" y="0"/>
          <a:ext cx="0" cy="0"/>
          <a:chOff x="0" y="0"/>
          <a:chExt cx="0" cy="0"/>
        </a:xfrm>
      </p:grpSpPr>
      <p:sp>
        <p:nvSpPr>
          <p:cNvPr id="26" name="Shape 26"/>
          <p:cNvSpPr>
            <a:spLocks noGrp="1"/>
          </p:cNvSpPr>
          <p:nvPr>
            <p:ph type="sldNum" sz="quarter" idx="2"/>
          </p:nvPr>
        </p:nvSpPr>
        <p:spPr>
          <a:prstGeom prst="rect">
            <a:avLst/>
          </a:prstGeom>
        </p:spPr>
        <p:txBody>
          <a:bodyPr/>
          <a:lstStyle/>
          <a:p>
            <a:fld id="{86CB4B4D-7CA3-9044-876B-883B54F8677D}" type="slidenum">
              <a:t>‹N°›</a:t>
            </a:fld>
            <a:endParaRPr/>
          </a:p>
        </p:txBody>
      </p:sp>
      <p:sp>
        <p:nvSpPr>
          <p:cNvPr id="3" name="Рисунок 2"/>
          <p:cNvSpPr>
            <a:spLocks noGrp="1"/>
          </p:cNvSpPr>
          <p:nvPr>
            <p:ph type="pic" sz="quarter" idx="10"/>
          </p:nvPr>
        </p:nvSpPr>
        <p:spPr>
          <a:xfrm>
            <a:off x="3944666" y="2873466"/>
            <a:ext cx="2822575" cy="2822575"/>
          </a:xfrm>
        </p:spPr>
        <p:txBody>
          <a:bodyPr/>
          <a:lstStyle/>
          <a:p>
            <a:endParaRPr lang="en-US"/>
          </a:p>
        </p:txBody>
      </p:sp>
      <p:sp>
        <p:nvSpPr>
          <p:cNvPr id="7" name="Рисунок 2"/>
          <p:cNvSpPr>
            <a:spLocks noGrp="1"/>
          </p:cNvSpPr>
          <p:nvPr>
            <p:ph type="pic" sz="quarter" idx="11"/>
          </p:nvPr>
        </p:nvSpPr>
        <p:spPr>
          <a:xfrm>
            <a:off x="7468372" y="2873466"/>
            <a:ext cx="2822575" cy="2822575"/>
          </a:xfrm>
        </p:spPr>
        <p:txBody>
          <a:bodyPr/>
          <a:lstStyle/>
          <a:p>
            <a:endParaRPr lang="en-US"/>
          </a:p>
        </p:txBody>
      </p:sp>
      <p:sp>
        <p:nvSpPr>
          <p:cNvPr id="8" name="Рисунок 2"/>
          <p:cNvSpPr>
            <a:spLocks noGrp="1"/>
          </p:cNvSpPr>
          <p:nvPr>
            <p:ph type="pic" sz="quarter" idx="12"/>
          </p:nvPr>
        </p:nvSpPr>
        <p:spPr>
          <a:xfrm>
            <a:off x="10992078" y="2873466"/>
            <a:ext cx="2822575" cy="2822575"/>
          </a:xfrm>
        </p:spPr>
        <p:txBody>
          <a:bodyPr/>
          <a:lstStyle/>
          <a:p>
            <a:endParaRPr lang="en-US"/>
          </a:p>
        </p:txBody>
      </p:sp>
      <p:sp>
        <p:nvSpPr>
          <p:cNvPr id="9" name="Рисунок 2"/>
          <p:cNvSpPr>
            <a:spLocks noGrp="1"/>
          </p:cNvSpPr>
          <p:nvPr>
            <p:ph type="pic" sz="quarter" idx="13"/>
          </p:nvPr>
        </p:nvSpPr>
        <p:spPr>
          <a:xfrm>
            <a:off x="14515784" y="2873466"/>
            <a:ext cx="2822575" cy="2822575"/>
          </a:xfrm>
        </p:spPr>
        <p:txBody>
          <a:bodyPr/>
          <a:lstStyle/>
          <a:p>
            <a:endParaRPr lang="en-US"/>
          </a:p>
        </p:txBody>
      </p:sp>
      <p:sp>
        <p:nvSpPr>
          <p:cNvPr id="10" name="Рисунок 2"/>
          <p:cNvSpPr>
            <a:spLocks noGrp="1"/>
          </p:cNvSpPr>
          <p:nvPr>
            <p:ph type="pic" sz="quarter" idx="14"/>
          </p:nvPr>
        </p:nvSpPr>
        <p:spPr>
          <a:xfrm>
            <a:off x="18039489" y="2873466"/>
            <a:ext cx="2822575" cy="2822575"/>
          </a:xfrm>
        </p:spPr>
        <p:txBody>
          <a:bodyPr/>
          <a:lstStyle/>
          <a:p>
            <a:endParaRPr lang="en-US"/>
          </a:p>
        </p:txBody>
      </p:sp>
      <p:sp>
        <p:nvSpPr>
          <p:cNvPr id="11" name="Рисунок 2"/>
          <p:cNvSpPr>
            <a:spLocks noGrp="1"/>
          </p:cNvSpPr>
          <p:nvPr>
            <p:ph type="pic" sz="quarter" idx="15"/>
          </p:nvPr>
        </p:nvSpPr>
        <p:spPr>
          <a:xfrm>
            <a:off x="3944666" y="6448334"/>
            <a:ext cx="2822575" cy="2822575"/>
          </a:xfrm>
        </p:spPr>
        <p:txBody>
          <a:bodyPr/>
          <a:lstStyle/>
          <a:p>
            <a:endParaRPr lang="en-US"/>
          </a:p>
        </p:txBody>
      </p:sp>
      <p:sp>
        <p:nvSpPr>
          <p:cNvPr id="12" name="Рисунок 2"/>
          <p:cNvSpPr>
            <a:spLocks noGrp="1"/>
          </p:cNvSpPr>
          <p:nvPr>
            <p:ph type="pic" sz="quarter" idx="16"/>
          </p:nvPr>
        </p:nvSpPr>
        <p:spPr>
          <a:xfrm>
            <a:off x="7468372" y="6448334"/>
            <a:ext cx="2822575" cy="2822575"/>
          </a:xfrm>
        </p:spPr>
        <p:txBody>
          <a:bodyPr/>
          <a:lstStyle/>
          <a:p>
            <a:endParaRPr lang="en-US"/>
          </a:p>
        </p:txBody>
      </p:sp>
      <p:sp>
        <p:nvSpPr>
          <p:cNvPr id="13" name="Рисунок 2"/>
          <p:cNvSpPr>
            <a:spLocks noGrp="1"/>
          </p:cNvSpPr>
          <p:nvPr>
            <p:ph type="pic" sz="quarter" idx="17"/>
          </p:nvPr>
        </p:nvSpPr>
        <p:spPr>
          <a:xfrm>
            <a:off x="10992078" y="6448334"/>
            <a:ext cx="2822575" cy="2822575"/>
          </a:xfrm>
        </p:spPr>
        <p:txBody>
          <a:bodyPr/>
          <a:lstStyle/>
          <a:p>
            <a:endParaRPr lang="en-US"/>
          </a:p>
        </p:txBody>
      </p:sp>
      <p:sp>
        <p:nvSpPr>
          <p:cNvPr id="14" name="Рисунок 2"/>
          <p:cNvSpPr>
            <a:spLocks noGrp="1"/>
          </p:cNvSpPr>
          <p:nvPr>
            <p:ph type="pic" sz="quarter" idx="18"/>
          </p:nvPr>
        </p:nvSpPr>
        <p:spPr>
          <a:xfrm>
            <a:off x="14515784" y="6448334"/>
            <a:ext cx="2822575" cy="2822575"/>
          </a:xfrm>
        </p:spPr>
        <p:txBody>
          <a:bodyPr/>
          <a:lstStyle/>
          <a:p>
            <a:endParaRPr lang="en-US"/>
          </a:p>
        </p:txBody>
      </p:sp>
      <p:sp>
        <p:nvSpPr>
          <p:cNvPr id="15" name="Рисунок 2"/>
          <p:cNvSpPr>
            <a:spLocks noGrp="1"/>
          </p:cNvSpPr>
          <p:nvPr>
            <p:ph type="pic" sz="quarter" idx="19"/>
          </p:nvPr>
        </p:nvSpPr>
        <p:spPr>
          <a:xfrm>
            <a:off x="18039489" y="6448334"/>
            <a:ext cx="2822575" cy="2822575"/>
          </a:xfrm>
        </p:spPr>
        <p:txBody>
          <a:bodyPr/>
          <a:lstStyle/>
          <a:p>
            <a:endParaRPr lang="en-US"/>
          </a:p>
        </p:txBody>
      </p:sp>
    </p:spTree>
    <p:extLst>
      <p:ext uri="{BB962C8B-B14F-4D97-AF65-F5344CB8AC3E}">
        <p14:creationId xmlns:p14="http://schemas.microsoft.com/office/powerpoint/2010/main" val="1896671029"/>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pPr>
              <a:defRPr/>
            </a:pPr>
            <a:fld id="{13A14A3A-44EC-4C7C-B724-F547CFCDAE0B}" type="datetimeFigureOut">
              <a:rPr lang="en-US" smtClean="0"/>
              <a:pPr>
                <a:defRPr/>
              </a:pPr>
              <a:t>2/19/2025</a:t>
            </a:fld>
            <a:endParaRPr lang="en-US" dirty="0"/>
          </a:p>
        </p:txBody>
      </p:sp>
      <p:sp>
        <p:nvSpPr>
          <p:cNvPr id="4" name="Espace réservé du pied de page 3"/>
          <p:cNvSpPr>
            <a:spLocks noGrp="1"/>
          </p:cNvSpPr>
          <p:nvPr>
            <p:ph type="ftr" sz="quarter" idx="11"/>
          </p:nvPr>
        </p:nvSpPr>
        <p:spPr/>
        <p:txBody>
          <a:bodyPr/>
          <a:lstStyle/>
          <a:p>
            <a:pPr>
              <a:defRPr/>
            </a:pPr>
            <a:endParaRPr lang="en-US"/>
          </a:p>
        </p:txBody>
      </p:sp>
      <p:sp>
        <p:nvSpPr>
          <p:cNvPr id="5" name="Espace réservé du numéro de diapositive 4"/>
          <p:cNvSpPr>
            <a:spLocks noGrp="1"/>
          </p:cNvSpPr>
          <p:nvPr>
            <p:ph type="sldNum" sz="quarter" idx="12"/>
          </p:nvPr>
        </p:nvSpPr>
        <p:spPr/>
        <p:txBody>
          <a:bodyPr/>
          <a:lstStyle/>
          <a:p>
            <a:fld id="{5C03AC6D-0EC5-404F-9AC9-E927D06720C0}" type="slidenum">
              <a:rPr lang="fr-FR" altLang="fr-FR" smtClean="0"/>
              <a:pPr/>
              <a:t>‹N°›</a:t>
            </a:fld>
            <a:endParaRPr lang="fr-FR" altLang="fr-FR"/>
          </a:p>
        </p:txBody>
      </p:sp>
    </p:spTree>
    <p:extLst>
      <p:ext uri="{BB962C8B-B14F-4D97-AF65-F5344CB8AC3E}">
        <p14:creationId xmlns:p14="http://schemas.microsoft.com/office/powerpoint/2010/main" val="16189342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fld id="{1BCB3432-DFC7-43A8-ABF4-23781521AE0A}" type="datetimeFigureOut">
              <a:rPr lang="en-US" smtClean="0"/>
              <a:pPr>
                <a:defRPr/>
              </a:pPr>
              <a:t>2/19/2025</a:t>
            </a:fld>
            <a:endParaRPr lang="en-US"/>
          </a:p>
        </p:txBody>
      </p:sp>
      <p:sp>
        <p:nvSpPr>
          <p:cNvPr id="3" name="Espace réservé du pied de page 2"/>
          <p:cNvSpPr>
            <a:spLocks noGrp="1"/>
          </p:cNvSpPr>
          <p:nvPr>
            <p:ph type="ftr" sz="quarter" idx="11"/>
          </p:nvPr>
        </p:nvSpPr>
        <p:spPr/>
        <p:txBody>
          <a:bodyPr/>
          <a:lstStyle/>
          <a:p>
            <a:pPr>
              <a:defRPr/>
            </a:pPr>
            <a:endParaRPr lang="en-US"/>
          </a:p>
        </p:txBody>
      </p:sp>
      <p:sp>
        <p:nvSpPr>
          <p:cNvPr id="4" name="Espace réservé du numéro de diapositive 3"/>
          <p:cNvSpPr>
            <a:spLocks noGrp="1"/>
          </p:cNvSpPr>
          <p:nvPr>
            <p:ph type="sldNum" sz="quarter" idx="12"/>
          </p:nvPr>
        </p:nvSpPr>
        <p:spPr/>
        <p:txBody>
          <a:bodyPr/>
          <a:lstStyle/>
          <a:p>
            <a:fld id="{B455B1D2-F39E-4B79-B6BD-8CE8ACA9B19A}" type="slidenum">
              <a:rPr lang="fr-FR" altLang="fr-FR" smtClean="0"/>
              <a:pPr/>
              <a:t>‹N°›</a:t>
            </a:fld>
            <a:endParaRPr lang="fr-FR" altLang="fr-FR"/>
          </a:p>
        </p:txBody>
      </p:sp>
    </p:spTree>
    <p:extLst>
      <p:ext uri="{BB962C8B-B14F-4D97-AF65-F5344CB8AC3E}">
        <p14:creationId xmlns:p14="http://schemas.microsoft.com/office/powerpoint/2010/main" val="962998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679576" y="914400"/>
            <a:ext cx="7864475" cy="3200400"/>
          </a:xfrm>
        </p:spPr>
        <p:txBody>
          <a:bodyPr anchor="b"/>
          <a:lstStyle>
            <a:lvl1pPr>
              <a:defRPr sz="4800"/>
            </a:lvl1pPr>
          </a:lstStyle>
          <a:p>
            <a:r>
              <a:rPr lang="fr-FR" smtClean="0"/>
              <a:t>Modifiez le style du titre</a:t>
            </a:r>
            <a:endParaRPr lang="fr-FR"/>
          </a:p>
        </p:txBody>
      </p:sp>
      <p:sp>
        <p:nvSpPr>
          <p:cNvPr id="3" name="Espace réservé du contenu 2"/>
          <p:cNvSpPr>
            <a:spLocks noGrp="1"/>
          </p:cNvSpPr>
          <p:nvPr>
            <p:ph idx="1"/>
          </p:nvPr>
        </p:nvSpPr>
        <p:spPr>
          <a:xfrm>
            <a:off x="10366376" y="1974853"/>
            <a:ext cx="12344400" cy="974725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1679576" y="4114800"/>
            <a:ext cx="7864475" cy="7623176"/>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pPr>
              <a:defRPr/>
            </a:pPr>
            <a:fld id="{85E76AE4-407F-4BA3-9A80-D96E068E83EA}" type="datetimeFigureOut">
              <a:rPr lang="en-US" smtClean="0"/>
              <a:pPr>
                <a:defRPr/>
              </a:pPr>
              <a:t>2/19/2025</a:t>
            </a:fld>
            <a:endParaRPr lang="en-US" dirty="0"/>
          </a:p>
        </p:txBody>
      </p:sp>
      <p:sp>
        <p:nvSpPr>
          <p:cNvPr id="6" name="Espace réservé du pied de page 5"/>
          <p:cNvSpPr>
            <a:spLocks noGrp="1"/>
          </p:cNvSpPr>
          <p:nvPr>
            <p:ph type="ftr" sz="quarter" idx="11"/>
          </p:nvPr>
        </p:nvSpPr>
        <p:spPr/>
        <p:txBody>
          <a:bodyPr/>
          <a:lstStyle/>
          <a:p>
            <a:pPr>
              <a:defRPr/>
            </a:pPr>
            <a:endParaRPr lang="en-US"/>
          </a:p>
        </p:txBody>
      </p:sp>
      <p:sp>
        <p:nvSpPr>
          <p:cNvPr id="7" name="Espace réservé du numéro de diapositive 6"/>
          <p:cNvSpPr>
            <a:spLocks noGrp="1"/>
          </p:cNvSpPr>
          <p:nvPr>
            <p:ph type="sldNum" sz="quarter" idx="12"/>
          </p:nvPr>
        </p:nvSpPr>
        <p:spPr/>
        <p:txBody>
          <a:bodyPr/>
          <a:lstStyle/>
          <a:p>
            <a:fld id="{13CDA91F-721B-4EDC-8AD1-4AFC5B45B9E3}" type="slidenum">
              <a:rPr lang="fr-FR" altLang="fr-FR" smtClean="0"/>
              <a:pPr/>
              <a:t>‹N°›</a:t>
            </a:fld>
            <a:endParaRPr lang="fr-FR" altLang="fr-FR"/>
          </a:p>
        </p:txBody>
      </p:sp>
    </p:spTree>
    <p:extLst>
      <p:ext uri="{BB962C8B-B14F-4D97-AF65-F5344CB8AC3E}">
        <p14:creationId xmlns:p14="http://schemas.microsoft.com/office/powerpoint/2010/main" val="4262370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679576" y="914400"/>
            <a:ext cx="7864475" cy="3200400"/>
          </a:xfrm>
        </p:spPr>
        <p:txBody>
          <a:bodyPr anchor="b"/>
          <a:lstStyle>
            <a:lvl1pPr>
              <a:defRPr sz="4800"/>
            </a:lvl1pPr>
          </a:lstStyle>
          <a:p>
            <a:r>
              <a:rPr lang="fr-FR" smtClean="0"/>
              <a:t>Modifiez le style du titre</a:t>
            </a:r>
            <a:endParaRPr lang="fr-FR"/>
          </a:p>
        </p:txBody>
      </p:sp>
      <p:sp>
        <p:nvSpPr>
          <p:cNvPr id="3" name="Espace réservé pour une image  2"/>
          <p:cNvSpPr>
            <a:spLocks noGrp="1"/>
          </p:cNvSpPr>
          <p:nvPr>
            <p:ph type="pic" idx="1"/>
          </p:nvPr>
        </p:nvSpPr>
        <p:spPr>
          <a:xfrm>
            <a:off x="10366376" y="1974853"/>
            <a:ext cx="12344400" cy="9747250"/>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fr-FR"/>
          </a:p>
        </p:txBody>
      </p:sp>
      <p:sp>
        <p:nvSpPr>
          <p:cNvPr id="4" name="Espace réservé du texte 3"/>
          <p:cNvSpPr>
            <a:spLocks noGrp="1"/>
          </p:cNvSpPr>
          <p:nvPr>
            <p:ph type="body" sz="half" idx="2"/>
          </p:nvPr>
        </p:nvSpPr>
        <p:spPr>
          <a:xfrm>
            <a:off x="1679576" y="4114800"/>
            <a:ext cx="7864475" cy="7623176"/>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pPr>
              <a:defRPr/>
            </a:pPr>
            <a:fld id="{FF60BDBD-3D05-4EBA-802D-059753F8A233}" type="datetimeFigureOut">
              <a:rPr lang="en-US" smtClean="0"/>
              <a:pPr>
                <a:defRPr/>
              </a:pPr>
              <a:t>2/19/2025</a:t>
            </a:fld>
            <a:endParaRPr lang="en-US"/>
          </a:p>
        </p:txBody>
      </p:sp>
      <p:sp>
        <p:nvSpPr>
          <p:cNvPr id="6" name="Espace réservé du pied de page 5"/>
          <p:cNvSpPr>
            <a:spLocks noGrp="1"/>
          </p:cNvSpPr>
          <p:nvPr>
            <p:ph type="ftr" sz="quarter" idx="11"/>
          </p:nvPr>
        </p:nvSpPr>
        <p:spPr/>
        <p:txBody>
          <a:bodyPr/>
          <a:lstStyle/>
          <a:p>
            <a:pPr>
              <a:defRPr/>
            </a:pPr>
            <a:endParaRPr lang="en-US"/>
          </a:p>
        </p:txBody>
      </p:sp>
      <p:sp>
        <p:nvSpPr>
          <p:cNvPr id="7" name="Espace réservé du numéro de diapositive 6"/>
          <p:cNvSpPr>
            <a:spLocks noGrp="1"/>
          </p:cNvSpPr>
          <p:nvPr>
            <p:ph type="sldNum" sz="quarter" idx="12"/>
          </p:nvPr>
        </p:nvSpPr>
        <p:spPr/>
        <p:txBody>
          <a:bodyPr/>
          <a:lstStyle/>
          <a:p>
            <a:fld id="{33C483E9-21A3-4C83-A28E-ADB0CA6BC44C}" type="slidenum">
              <a:rPr lang="fr-FR" altLang="fr-FR" smtClean="0"/>
              <a:pPr/>
              <a:t>‹N°›</a:t>
            </a:fld>
            <a:endParaRPr lang="fr-FR" altLang="fr-FR"/>
          </a:p>
        </p:txBody>
      </p:sp>
    </p:spTree>
    <p:extLst>
      <p:ext uri="{BB962C8B-B14F-4D97-AF65-F5344CB8AC3E}">
        <p14:creationId xmlns:p14="http://schemas.microsoft.com/office/powerpoint/2010/main" val="36344792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defRPr/>
            </a:pPr>
            <a:fld id="{1428EDC3-6668-44F5-AD72-B35AF8E77433}" type="datetimeFigureOut">
              <a:rPr lang="en-US" smtClean="0"/>
              <a:pPr>
                <a:defRPr/>
              </a:pPr>
              <a:t>2/19/2025</a:t>
            </a:fld>
            <a:endParaRPr lang="en-US" dirty="0"/>
          </a:p>
        </p:txBody>
      </p:sp>
      <p:sp>
        <p:nvSpPr>
          <p:cNvPr id="5" name="Espace réservé du pied de page 4"/>
          <p:cNvSpPr>
            <a:spLocks noGrp="1"/>
          </p:cNvSpPr>
          <p:nvPr>
            <p:ph type="ftr" sz="quarter" idx="11"/>
          </p:nvPr>
        </p:nvSpPr>
        <p:spPr/>
        <p:txBody>
          <a:bodyPr/>
          <a:lstStyle/>
          <a:p>
            <a:pPr>
              <a:defRPr/>
            </a:pPr>
            <a:endParaRPr lang="en-US"/>
          </a:p>
        </p:txBody>
      </p:sp>
      <p:sp>
        <p:nvSpPr>
          <p:cNvPr id="6" name="Espace réservé du numéro de diapositive 5"/>
          <p:cNvSpPr>
            <a:spLocks noGrp="1"/>
          </p:cNvSpPr>
          <p:nvPr>
            <p:ph type="sldNum" sz="quarter" idx="12"/>
          </p:nvPr>
        </p:nvSpPr>
        <p:spPr/>
        <p:txBody>
          <a:bodyPr/>
          <a:lstStyle/>
          <a:p>
            <a:fld id="{E41483A5-C661-4686-A994-DD80BBA11443}" type="slidenum">
              <a:rPr lang="fr-FR" altLang="fr-FR" smtClean="0"/>
              <a:pPr/>
              <a:t>‹N°›</a:t>
            </a:fld>
            <a:endParaRPr lang="fr-FR" altLang="fr-FR"/>
          </a:p>
        </p:txBody>
      </p:sp>
    </p:spTree>
    <p:extLst>
      <p:ext uri="{BB962C8B-B14F-4D97-AF65-F5344CB8AC3E}">
        <p14:creationId xmlns:p14="http://schemas.microsoft.com/office/powerpoint/2010/main" val="32857487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7449801" y="730250"/>
            <a:ext cx="5257800" cy="11623676"/>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1676401" y="730250"/>
            <a:ext cx="15468600" cy="11623676"/>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defRPr/>
            </a:pPr>
            <a:fld id="{03E7B3EC-53AA-41B2-B728-83A1D7A29014}" type="datetimeFigureOut">
              <a:rPr lang="en-US" smtClean="0"/>
              <a:pPr>
                <a:defRPr/>
              </a:pPr>
              <a:t>2/19/2025</a:t>
            </a:fld>
            <a:endParaRPr lang="en-US" dirty="0"/>
          </a:p>
        </p:txBody>
      </p:sp>
      <p:sp>
        <p:nvSpPr>
          <p:cNvPr id="5" name="Espace réservé du pied de page 4"/>
          <p:cNvSpPr>
            <a:spLocks noGrp="1"/>
          </p:cNvSpPr>
          <p:nvPr>
            <p:ph type="ftr" sz="quarter" idx="11"/>
          </p:nvPr>
        </p:nvSpPr>
        <p:spPr/>
        <p:txBody>
          <a:bodyPr/>
          <a:lstStyle/>
          <a:p>
            <a:pPr>
              <a:defRPr/>
            </a:pPr>
            <a:endParaRPr lang="en-US"/>
          </a:p>
        </p:txBody>
      </p:sp>
      <p:sp>
        <p:nvSpPr>
          <p:cNvPr id="6" name="Espace réservé du numéro de diapositive 5"/>
          <p:cNvSpPr>
            <a:spLocks noGrp="1"/>
          </p:cNvSpPr>
          <p:nvPr>
            <p:ph type="sldNum" sz="quarter" idx="12"/>
          </p:nvPr>
        </p:nvSpPr>
        <p:spPr/>
        <p:txBody>
          <a:bodyPr/>
          <a:lstStyle/>
          <a:p>
            <a:fld id="{596DB719-2E24-40A1-BF42-2FBE5465B614}" type="slidenum">
              <a:rPr lang="fr-FR" altLang="fr-FR" smtClean="0"/>
              <a:pPr/>
              <a:t>‹N°›</a:t>
            </a:fld>
            <a:endParaRPr lang="fr-FR" altLang="fr-FR"/>
          </a:p>
        </p:txBody>
      </p:sp>
    </p:spTree>
    <p:extLst>
      <p:ext uri="{BB962C8B-B14F-4D97-AF65-F5344CB8AC3E}">
        <p14:creationId xmlns:p14="http://schemas.microsoft.com/office/powerpoint/2010/main" val="23862607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5573143" y="2438164"/>
            <a:ext cx="11320440" cy="1293968"/>
          </a:xfrm>
          <a:prstGeom prst="rect">
            <a:avLst/>
          </a:prstGeom>
          <a:noFill/>
          <a:ln w="0">
            <a:noFill/>
          </a:ln>
        </p:spPr>
        <p:txBody>
          <a:bodyPr lIns="0" tIns="0" rIns="0" bIns="0" anchor="ctr">
            <a:noAutofit/>
          </a:bodyPr>
          <a:lstStyle/>
          <a:p>
            <a:pPr algn="ctr">
              <a:buNone/>
            </a:pPr>
            <a:endParaRPr lang="fr-FR" sz="3266" b="1" strike="noStrike" spc="-2">
              <a:solidFill>
                <a:srgbClr val="0F417A"/>
              </a:solidFill>
              <a:latin typeface="Arial"/>
            </a:endParaRPr>
          </a:p>
        </p:txBody>
      </p:sp>
      <p:sp>
        <p:nvSpPr>
          <p:cNvPr id="199" name="PlaceHolder 2"/>
          <p:cNvSpPr>
            <a:spLocks noGrp="1"/>
          </p:cNvSpPr>
          <p:nvPr>
            <p:ph/>
          </p:nvPr>
        </p:nvSpPr>
        <p:spPr>
          <a:xfrm>
            <a:off x="4141540" y="4528019"/>
            <a:ext cx="6712152" cy="6024006"/>
          </a:xfrm>
          <a:prstGeom prst="rect">
            <a:avLst/>
          </a:prstGeom>
          <a:noFill/>
          <a:ln w="0">
            <a:noFill/>
          </a:ln>
        </p:spPr>
        <p:txBody>
          <a:bodyPr lIns="0" tIns="180000" rIns="0" bIns="180000" anchor="t">
            <a:normAutofit/>
          </a:bodyPr>
          <a:lstStyle/>
          <a:p>
            <a:endParaRPr lang="fr-FR" sz="3266" b="1" strike="noStrike" spc="-2">
              <a:solidFill>
                <a:srgbClr val="646363"/>
              </a:solidFill>
              <a:latin typeface="Liberation Sans Narrow"/>
            </a:endParaRPr>
          </a:p>
        </p:txBody>
      </p:sp>
      <p:sp>
        <p:nvSpPr>
          <p:cNvPr id="200" name="PlaceHolder 3"/>
          <p:cNvSpPr>
            <a:spLocks noGrp="1"/>
          </p:cNvSpPr>
          <p:nvPr>
            <p:ph/>
          </p:nvPr>
        </p:nvSpPr>
        <p:spPr>
          <a:xfrm>
            <a:off x="11189820" y="4528018"/>
            <a:ext cx="6712152" cy="2872680"/>
          </a:xfrm>
          <a:prstGeom prst="rect">
            <a:avLst/>
          </a:prstGeom>
          <a:noFill/>
          <a:ln w="0">
            <a:noFill/>
          </a:ln>
        </p:spPr>
        <p:txBody>
          <a:bodyPr lIns="0" tIns="180000" rIns="0" bIns="180000" anchor="t">
            <a:normAutofit/>
          </a:bodyPr>
          <a:lstStyle/>
          <a:p>
            <a:endParaRPr lang="fr-FR" sz="3266" b="1" strike="noStrike" spc="-2">
              <a:solidFill>
                <a:srgbClr val="646363"/>
              </a:solidFill>
              <a:latin typeface="Liberation Sans Narrow"/>
            </a:endParaRPr>
          </a:p>
        </p:txBody>
      </p:sp>
      <p:sp>
        <p:nvSpPr>
          <p:cNvPr id="201" name="PlaceHolder 4"/>
          <p:cNvSpPr>
            <a:spLocks noGrp="1"/>
          </p:cNvSpPr>
          <p:nvPr>
            <p:ph/>
          </p:nvPr>
        </p:nvSpPr>
        <p:spPr>
          <a:xfrm>
            <a:off x="11189820" y="7674990"/>
            <a:ext cx="6712152" cy="2872680"/>
          </a:xfrm>
          <a:prstGeom prst="rect">
            <a:avLst/>
          </a:prstGeom>
          <a:noFill/>
          <a:ln w="0">
            <a:noFill/>
          </a:ln>
        </p:spPr>
        <p:txBody>
          <a:bodyPr lIns="0" tIns="180000" rIns="0" bIns="180000" anchor="t">
            <a:normAutofit/>
          </a:bodyPr>
          <a:lstStyle/>
          <a:p>
            <a:endParaRPr lang="fr-FR" sz="3266" b="1" strike="noStrike" spc="-2">
              <a:solidFill>
                <a:srgbClr val="646363"/>
              </a:solidFill>
              <a:latin typeface="Liberation Sans Narrow"/>
            </a:endParaRPr>
          </a:p>
        </p:txBody>
      </p:sp>
      <p:sp>
        <p:nvSpPr>
          <p:cNvPr id="6" name="PlaceHolder 5"/>
          <p:cNvSpPr>
            <a:spLocks noGrp="1"/>
          </p:cNvSpPr>
          <p:nvPr>
            <p:ph type="ftr" idx="10"/>
          </p:nvPr>
        </p:nvSpPr>
        <p:spPr/>
        <p:txBody>
          <a:bodyPr/>
          <a:lstStyle/>
          <a:p>
            <a:r>
              <a:rPr lang="fr-FR" smtClean="0"/>
              <a:t>diversité religieuse en France</a:t>
            </a:r>
            <a:endParaRPr/>
          </a:p>
        </p:txBody>
      </p:sp>
      <p:sp>
        <p:nvSpPr>
          <p:cNvPr id="7" name="PlaceHolder 6"/>
          <p:cNvSpPr>
            <a:spLocks noGrp="1"/>
          </p:cNvSpPr>
          <p:nvPr>
            <p:ph type="sldNum" idx="11"/>
          </p:nvPr>
        </p:nvSpPr>
        <p:spPr/>
        <p:txBody>
          <a:bodyPr/>
          <a:lstStyle/>
          <a:p>
            <a:fld id="{B1F3E052-6DE2-4317-907B-58621DAA3EAE}" type="slidenum">
              <a:t>‹N°›</a:t>
            </a:fld>
            <a:endParaRPr/>
          </a:p>
        </p:txBody>
      </p:sp>
    </p:spTree>
    <p:extLst>
      <p:ext uri="{BB962C8B-B14F-4D97-AF65-F5344CB8AC3E}">
        <p14:creationId xmlns:p14="http://schemas.microsoft.com/office/powerpoint/2010/main" val="4628909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5573143" y="2438164"/>
            <a:ext cx="11320440" cy="1293968"/>
          </a:xfrm>
          <a:prstGeom prst="rect">
            <a:avLst/>
          </a:prstGeom>
          <a:noFill/>
          <a:ln w="0">
            <a:noFill/>
          </a:ln>
        </p:spPr>
        <p:txBody>
          <a:bodyPr lIns="0" tIns="0" rIns="0" bIns="0" anchor="ctr">
            <a:noAutofit/>
          </a:bodyPr>
          <a:lstStyle/>
          <a:p>
            <a:pPr algn="ctr">
              <a:buNone/>
            </a:pPr>
            <a:endParaRPr lang="fr-FR" sz="3266" b="1" strike="noStrike" spc="-2">
              <a:solidFill>
                <a:srgbClr val="0F417A"/>
              </a:solidFill>
              <a:latin typeface="Arial"/>
            </a:endParaRPr>
          </a:p>
        </p:txBody>
      </p:sp>
      <p:sp>
        <p:nvSpPr>
          <p:cNvPr id="188" name="PlaceHolder 2"/>
          <p:cNvSpPr>
            <a:spLocks noGrp="1"/>
          </p:cNvSpPr>
          <p:nvPr>
            <p:ph/>
          </p:nvPr>
        </p:nvSpPr>
        <p:spPr>
          <a:xfrm>
            <a:off x="4141542" y="4528021"/>
            <a:ext cx="13755205" cy="6024006"/>
          </a:xfrm>
          <a:prstGeom prst="rect">
            <a:avLst/>
          </a:prstGeom>
          <a:noFill/>
          <a:ln w="0">
            <a:noFill/>
          </a:ln>
        </p:spPr>
        <p:txBody>
          <a:bodyPr lIns="0" tIns="180000" rIns="0" bIns="180000" anchor="t">
            <a:normAutofit/>
          </a:bodyPr>
          <a:lstStyle/>
          <a:p>
            <a:endParaRPr lang="fr-FR" sz="3266" b="1" strike="noStrike" spc="-2">
              <a:solidFill>
                <a:srgbClr val="646363"/>
              </a:solidFill>
              <a:latin typeface="Liberation Sans Narrow"/>
            </a:endParaRPr>
          </a:p>
        </p:txBody>
      </p:sp>
      <p:sp>
        <p:nvSpPr>
          <p:cNvPr id="4" name="PlaceHolder 3"/>
          <p:cNvSpPr>
            <a:spLocks noGrp="1"/>
          </p:cNvSpPr>
          <p:nvPr>
            <p:ph type="ftr" idx="10"/>
          </p:nvPr>
        </p:nvSpPr>
        <p:spPr/>
        <p:txBody>
          <a:bodyPr/>
          <a:lstStyle/>
          <a:p>
            <a:r>
              <a:rPr lang="fr-FR" smtClean="0"/>
              <a:t>Immigrés et descendants d’immigrés en France</a:t>
            </a:r>
            <a:endParaRPr/>
          </a:p>
        </p:txBody>
      </p:sp>
      <p:sp>
        <p:nvSpPr>
          <p:cNvPr id="5" name="PlaceHolder 4"/>
          <p:cNvSpPr>
            <a:spLocks noGrp="1"/>
          </p:cNvSpPr>
          <p:nvPr>
            <p:ph type="sldNum" idx="11"/>
          </p:nvPr>
        </p:nvSpPr>
        <p:spPr/>
        <p:txBody>
          <a:bodyPr/>
          <a:lstStyle/>
          <a:p>
            <a:fld id="{34C4F7F8-7AD7-440E-891D-37F3EA9F012C}" type="slidenum">
              <a:t>‹N°›</a:t>
            </a:fld>
            <a:endParaRPr/>
          </a:p>
        </p:txBody>
      </p:sp>
    </p:spTree>
    <p:extLst>
      <p:ext uri="{BB962C8B-B14F-4D97-AF65-F5344CB8AC3E}">
        <p14:creationId xmlns:p14="http://schemas.microsoft.com/office/powerpoint/2010/main" val="36283892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6353" y="12801600"/>
            <a:ext cx="24377651"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33" y="12668632"/>
            <a:ext cx="24377651" cy="128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194560" y="1517904"/>
            <a:ext cx="20116800" cy="7132320"/>
          </a:xfrm>
        </p:spPr>
        <p:txBody>
          <a:bodyPr anchor="b">
            <a:normAutofit/>
          </a:bodyPr>
          <a:lstStyle>
            <a:lvl1pPr algn="l">
              <a:lnSpc>
                <a:spcPct val="85000"/>
              </a:lnSpc>
              <a:defRPr sz="16000" spc="-100"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2200101" y="8911242"/>
            <a:ext cx="20116800" cy="2286000"/>
          </a:xfrm>
        </p:spPr>
        <p:txBody>
          <a:bodyPr lIns="91440" rIns="91440">
            <a:normAutofit/>
          </a:bodyPr>
          <a:lstStyle>
            <a:lvl1pPr marL="0" indent="0" algn="l">
              <a:buNone/>
              <a:defRPr sz="4800" cap="all" spc="400" baseline="0">
                <a:solidFill>
                  <a:schemeClr val="tx2"/>
                </a:solidFill>
                <a:latin typeface="+mj-lt"/>
              </a:defRPr>
            </a:lvl1pPr>
            <a:lvl2pPr marL="914400" indent="0" algn="ctr">
              <a:buNone/>
              <a:defRPr sz="4800"/>
            </a:lvl2pPr>
            <a:lvl3pPr marL="1828800" indent="0" algn="ctr">
              <a:buNone/>
              <a:defRPr sz="4800"/>
            </a:lvl3pPr>
            <a:lvl4pPr marL="2743200" indent="0" algn="ctr">
              <a:buNone/>
              <a:defRPr sz="4000"/>
            </a:lvl4pPr>
            <a:lvl5pPr marL="3657600" indent="0" algn="ctr">
              <a:buNone/>
              <a:defRPr sz="4000"/>
            </a:lvl5pPr>
            <a:lvl6pPr marL="4572000" indent="0" algn="ctr">
              <a:buNone/>
              <a:defRPr sz="4000"/>
            </a:lvl6pPr>
            <a:lvl7pPr marL="5486400" indent="0" algn="ctr">
              <a:buNone/>
              <a:defRPr sz="4000"/>
            </a:lvl7pPr>
            <a:lvl8pPr marL="6400800" indent="0" algn="ctr">
              <a:buNone/>
              <a:defRPr sz="4000"/>
            </a:lvl8pPr>
            <a:lvl9pPr marL="7315200" indent="0" algn="ctr">
              <a:buNone/>
              <a:defRPr sz="40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pPr>
              <a:defRPr/>
            </a:pPr>
            <a:fld id="{2C335397-4639-4563-9363-D8312528EE78}" type="datetimeFigureOut">
              <a:rPr lang="en-US" smtClean="0"/>
              <a:pPr>
                <a:defRPr/>
              </a:pPr>
              <a:t>2/19/2025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E1CECF1-DC74-4736-8DC5-A24407177E06}" type="slidenum">
              <a:rPr lang="fr-FR" altLang="fr-FR" smtClean="0"/>
              <a:pPr/>
              <a:t>‹N°›</a:t>
            </a:fld>
            <a:endParaRPr lang="fr-FR" altLang="fr-FR"/>
          </a:p>
        </p:txBody>
      </p:sp>
      <p:cxnSp>
        <p:nvCxnSpPr>
          <p:cNvPr id="9" name="Straight Connector 8"/>
          <p:cNvCxnSpPr/>
          <p:nvPr/>
        </p:nvCxnSpPr>
        <p:spPr>
          <a:xfrm>
            <a:off x="2415317" y="8686800"/>
            <a:ext cx="197510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54994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91B2A3F6-DCA4-4416-A925-79D0C17EB2E6}" type="datetimeFigureOut">
              <a:rPr lang="en-US" smtClean="0"/>
              <a:pPr>
                <a:defRPr/>
              </a:pPr>
              <a:t>2/19/2025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2F3D000-AAB3-4040-837C-DF69DA00E81B}" type="slidenum">
              <a:rPr lang="fr-FR" altLang="fr-FR" smtClean="0"/>
              <a:pPr/>
              <a:t>‹N°›</a:t>
            </a:fld>
            <a:endParaRPr lang="fr-FR" altLang="fr-FR"/>
          </a:p>
        </p:txBody>
      </p:sp>
    </p:spTree>
    <p:extLst>
      <p:ext uri="{BB962C8B-B14F-4D97-AF65-F5344CB8AC3E}">
        <p14:creationId xmlns:p14="http://schemas.microsoft.com/office/powerpoint/2010/main" val="1786854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 with Shape Photos">
    <p:spTree>
      <p:nvGrpSpPr>
        <p:cNvPr id="1" name=""/>
        <p:cNvGrpSpPr/>
        <p:nvPr/>
      </p:nvGrpSpPr>
      <p:grpSpPr>
        <a:xfrm>
          <a:off x="0" y="0"/>
          <a:ext cx="0" cy="0"/>
          <a:chOff x="0" y="0"/>
          <a:chExt cx="0" cy="0"/>
        </a:xfrm>
      </p:grpSpPr>
      <p:sp>
        <p:nvSpPr>
          <p:cNvPr id="21" name="Полилиния 20"/>
          <p:cNvSpPr>
            <a:spLocks noGrp="1"/>
          </p:cNvSpPr>
          <p:nvPr>
            <p:ph type="pic" sz="quarter" idx="13"/>
          </p:nvPr>
        </p:nvSpPr>
        <p:spPr>
          <a:xfrm>
            <a:off x="2955138" y="1027480"/>
            <a:ext cx="9268612" cy="11658458"/>
          </a:xfrm>
          <a:custGeom>
            <a:avLst/>
            <a:gdLst>
              <a:gd name="connsiteX0" fmla="*/ 5165309 w 9268612"/>
              <a:gd name="connsiteY0" fmla="*/ 0 h 11658458"/>
              <a:gd name="connsiteX1" fmla="*/ 7141083 w 9268612"/>
              <a:gd name="connsiteY1" fmla="*/ 0 h 11658458"/>
              <a:gd name="connsiteX2" fmla="*/ 7141083 w 9268612"/>
              <a:gd name="connsiteY2" fmla="*/ 1585544 h 11658458"/>
              <a:gd name="connsiteX3" fmla="*/ 9268612 w 9268612"/>
              <a:gd name="connsiteY3" fmla="*/ 1585544 h 11658458"/>
              <a:gd name="connsiteX4" fmla="*/ 9268612 w 9268612"/>
              <a:gd name="connsiteY4" fmla="*/ 4196982 h 11658458"/>
              <a:gd name="connsiteX5" fmla="*/ 8330400 w 9268612"/>
              <a:gd name="connsiteY5" fmla="*/ 4196982 h 11658458"/>
              <a:gd name="connsiteX6" fmla="*/ 8330400 w 9268612"/>
              <a:gd name="connsiteY6" fmla="*/ 9500819 h 11658458"/>
              <a:gd name="connsiteX7" fmla="*/ 2609850 w 9268612"/>
              <a:gd name="connsiteY7" fmla="*/ 9500819 h 11658458"/>
              <a:gd name="connsiteX8" fmla="*/ 2609850 w 9268612"/>
              <a:gd name="connsiteY8" fmla="*/ 10350363 h 11658458"/>
              <a:gd name="connsiteX9" fmla="*/ 3263500 w 9268612"/>
              <a:gd name="connsiteY9" fmla="*/ 10350363 h 11658458"/>
              <a:gd name="connsiteX10" fmla="*/ 3263500 w 9268612"/>
              <a:gd name="connsiteY10" fmla="*/ 11658458 h 11658458"/>
              <a:gd name="connsiteX11" fmla="*/ 1956200 w 9268612"/>
              <a:gd name="connsiteY11" fmla="*/ 11658458 h 11658458"/>
              <a:gd name="connsiteX12" fmla="*/ 1956200 w 9268612"/>
              <a:gd name="connsiteY12" fmla="*/ 10806538 h 11658458"/>
              <a:gd name="connsiteX13" fmla="*/ 0 w 9268612"/>
              <a:gd name="connsiteY13" fmla="*/ 10806538 h 11658458"/>
              <a:gd name="connsiteX14" fmla="*/ 0 w 9268612"/>
              <a:gd name="connsiteY14" fmla="*/ 8195100 h 11658458"/>
              <a:gd name="connsiteX15" fmla="*/ 1459700 w 9268612"/>
              <a:gd name="connsiteY15" fmla="*/ 8195100 h 11658458"/>
              <a:gd name="connsiteX16" fmla="*/ 1459700 w 9268612"/>
              <a:gd name="connsiteY16" fmla="*/ 2604720 h 11658458"/>
              <a:gd name="connsiteX17" fmla="*/ 6658762 w 9268612"/>
              <a:gd name="connsiteY17" fmla="*/ 2604720 h 11658458"/>
              <a:gd name="connsiteX18" fmla="*/ 6658762 w 9268612"/>
              <a:gd name="connsiteY18" fmla="*/ 1976976 h 11658458"/>
              <a:gd name="connsiteX19" fmla="*/ 5165309 w 9268612"/>
              <a:gd name="connsiteY19" fmla="*/ 1976976 h 1165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68612" h="11658458">
                <a:moveTo>
                  <a:pt x="5165309" y="0"/>
                </a:moveTo>
                <a:lnTo>
                  <a:pt x="7141083" y="0"/>
                </a:lnTo>
                <a:lnTo>
                  <a:pt x="7141083" y="1585544"/>
                </a:lnTo>
                <a:lnTo>
                  <a:pt x="9268612" y="1585544"/>
                </a:lnTo>
                <a:lnTo>
                  <a:pt x="9268612" y="4196982"/>
                </a:lnTo>
                <a:lnTo>
                  <a:pt x="8330400" y="4196982"/>
                </a:lnTo>
                <a:lnTo>
                  <a:pt x="8330400" y="9500819"/>
                </a:lnTo>
                <a:lnTo>
                  <a:pt x="2609850" y="9500819"/>
                </a:lnTo>
                <a:lnTo>
                  <a:pt x="2609850" y="10350363"/>
                </a:lnTo>
                <a:lnTo>
                  <a:pt x="3263500" y="10350363"/>
                </a:lnTo>
                <a:lnTo>
                  <a:pt x="3263500" y="11658458"/>
                </a:lnTo>
                <a:lnTo>
                  <a:pt x="1956200" y="11658458"/>
                </a:lnTo>
                <a:lnTo>
                  <a:pt x="1956200" y="10806538"/>
                </a:lnTo>
                <a:lnTo>
                  <a:pt x="0" y="10806538"/>
                </a:lnTo>
                <a:lnTo>
                  <a:pt x="0" y="8195100"/>
                </a:lnTo>
                <a:lnTo>
                  <a:pt x="1459700" y="8195100"/>
                </a:lnTo>
                <a:lnTo>
                  <a:pt x="1459700" y="2604720"/>
                </a:lnTo>
                <a:lnTo>
                  <a:pt x="6658762" y="2604720"/>
                </a:lnTo>
                <a:lnTo>
                  <a:pt x="6658762" y="1976976"/>
                </a:lnTo>
                <a:lnTo>
                  <a:pt x="5165309" y="1976976"/>
                </a:lnTo>
                <a:close/>
              </a:path>
            </a:pathLst>
          </a:custGeom>
          <a:solidFill>
            <a:schemeClr val="bg2"/>
          </a:solidFill>
          <a:ln w="3175">
            <a:miter lim="400000"/>
          </a:ln>
          <a:extLst>
            <a:ext uri="{C572A759-6A51-4108-AA02-DFA0A04FC94B}">
              <ma14:wrappingTextBoxFlag xmlns="" xmlns:ma14="http://schemas.microsoft.com/office/mac/drawingml/2011/main" val="1"/>
            </a:ext>
          </a:extLst>
        </p:spPr>
        <p:txBody>
          <a:bodyPr wrap="square">
            <a:noAutofit/>
          </a:bodyPr>
          <a:lstStyle/>
          <a:p>
            <a:endParaRPr lang="en-US"/>
          </a:p>
        </p:txBody>
      </p:sp>
      <p:sp>
        <p:nvSpPr>
          <p:cNvPr id="26" name="Shape 26"/>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923410588"/>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6353" y="12801600"/>
            <a:ext cx="24377651"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33" y="12668632"/>
            <a:ext cx="24377651" cy="128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94560" y="1517904"/>
            <a:ext cx="20116800" cy="7132320"/>
          </a:xfrm>
        </p:spPr>
        <p:txBody>
          <a:bodyPr anchor="b" anchorCtr="0">
            <a:normAutofit/>
          </a:bodyPr>
          <a:lstStyle>
            <a:lvl1pPr>
              <a:lnSpc>
                <a:spcPct val="85000"/>
              </a:lnSpc>
              <a:defRPr sz="16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2194560" y="8906256"/>
            <a:ext cx="20116800" cy="2286000"/>
          </a:xfrm>
        </p:spPr>
        <p:txBody>
          <a:bodyPr lIns="91440" rIns="91440" anchor="t" anchorCtr="0">
            <a:normAutofit/>
          </a:bodyPr>
          <a:lstStyle>
            <a:lvl1pPr marL="0" indent="0">
              <a:buNone/>
              <a:defRPr sz="4800" cap="all" spc="400" baseline="0">
                <a:solidFill>
                  <a:schemeClr val="tx2"/>
                </a:solidFill>
                <a:latin typeface="+mj-lt"/>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pPr>
              <a:defRPr/>
            </a:pPr>
            <a:fld id="{6DA3056A-8084-45E2-B84B-4367367DED10}" type="datetimeFigureOut">
              <a:rPr lang="en-US" smtClean="0"/>
              <a:pPr>
                <a:defRPr/>
              </a:pPr>
              <a:t>2/19/2025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1949431-B657-4A3F-A512-300F206ECFC6}" type="slidenum">
              <a:rPr lang="fr-FR" altLang="fr-FR" smtClean="0"/>
              <a:pPr/>
              <a:t>‹N°›</a:t>
            </a:fld>
            <a:endParaRPr lang="fr-FR" altLang="fr-FR"/>
          </a:p>
        </p:txBody>
      </p:sp>
      <p:cxnSp>
        <p:nvCxnSpPr>
          <p:cNvPr id="9" name="Straight Connector 8"/>
          <p:cNvCxnSpPr/>
          <p:nvPr/>
        </p:nvCxnSpPr>
        <p:spPr>
          <a:xfrm>
            <a:off x="2415317" y="8686800"/>
            <a:ext cx="197510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54296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2194560" y="573209"/>
            <a:ext cx="20116800" cy="2901514"/>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2194560" y="3691468"/>
            <a:ext cx="9875520" cy="804672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12435840" y="3691473"/>
            <a:ext cx="9875520" cy="804671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pPr>
              <a:defRPr/>
            </a:pPr>
            <a:fld id="{29CF010A-61DD-4B9C-BE92-3954A04865D8}" type="datetimeFigureOut">
              <a:rPr lang="en-US" smtClean="0"/>
              <a:pPr>
                <a:defRPr/>
              </a:pPr>
              <a:t>2/19/2025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09D996E-E099-4C78-8123-3BBB498FE3A6}" type="slidenum">
              <a:rPr lang="fr-FR" altLang="fr-FR" smtClean="0"/>
              <a:pPr/>
              <a:t>‹N°›</a:t>
            </a:fld>
            <a:endParaRPr lang="fr-FR" altLang="fr-FR"/>
          </a:p>
        </p:txBody>
      </p:sp>
    </p:spTree>
    <p:extLst>
      <p:ext uri="{BB962C8B-B14F-4D97-AF65-F5344CB8AC3E}">
        <p14:creationId xmlns:p14="http://schemas.microsoft.com/office/powerpoint/2010/main" val="26757374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2194560" y="573209"/>
            <a:ext cx="20116800" cy="2901514"/>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2194560" y="3692104"/>
            <a:ext cx="9875520" cy="1472564"/>
          </a:xfrm>
        </p:spPr>
        <p:txBody>
          <a:bodyPr lIns="91440" rIns="91440" anchor="ctr">
            <a:normAutofit/>
          </a:bodyPr>
          <a:lstStyle>
            <a:lvl1pPr marL="0" indent="0">
              <a:buNone/>
              <a:defRPr sz="4000" b="0" cap="all" baseline="0">
                <a:solidFill>
                  <a:schemeClr val="tx2"/>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fr-FR" smtClean="0"/>
              <a:t>Modifier les styles du texte du masque</a:t>
            </a:r>
          </a:p>
        </p:txBody>
      </p:sp>
      <p:sp>
        <p:nvSpPr>
          <p:cNvPr id="4" name="Content Placeholder 3"/>
          <p:cNvSpPr>
            <a:spLocks noGrp="1"/>
          </p:cNvSpPr>
          <p:nvPr>
            <p:ph sz="half" idx="2"/>
          </p:nvPr>
        </p:nvSpPr>
        <p:spPr>
          <a:xfrm>
            <a:off x="2194560" y="5164668"/>
            <a:ext cx="9875520" cy="657352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12435840" y="3692104"/>
            <a:ext cx="9875520" cy="1472564"/>
          </a:xfrm>
        </p:spPr>
        <p:txBody>
          <a:bodyPr lIns="91440" rIns="91440" anchor="ctr">
            <a:normAutofit/>
          </a:bodyPr>
          <a:lstStyle>
            <a:lvl1pPr marL="0" indent="0">
              <a:buNone/>
              <a:defRPr sz="4000" b="0" cap="all" baseline="0">
                <a:solidFill>
                  <a:schemeClr val="tx2"/>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fr-FR" smtClean="0"/>
              <a:t>Modifier les styles du texte du masque</a:t>
            </a:r>
          </a:p>
        </p:txBody>
      </p:sp>
      <p:sp>
        <p:nvSpPr>
          <p:cNvPr id="6" name="Content Placeholder 5"/>
          <p:cNvSpPr>
            <a:spLocks noGrp="1"/>
          </p:cNvSpPr>
          <p:nvPr>
            <p:ph sz="quarter" idx="4"/>
          </p:nvPr>
        </p:nvSpPr>
        <p:spPr>
          <a:xfrm>
            <a:off x="12435840" y="5164668"/>
            <a:ext cx="9875520" cy="657352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pPr>
              <a:defRPr/>
            </a:pPr>
            <a:fld id="{438702D5-206A-4DB1-A425-7CEE41E50495}" type="datetimeFigureOut">
              <a:rPr lang="en-US" smtClean="0"/>
              <a:pPr>
                <a:defRPr/>
              </a:pPr>
              <a:t>2/19/2025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E8FCC994-F63F-4246-87C2-692B09E17123}" type="slidenum">
              <a:rPr lang="fr-FR" altLang="fr-FR" smtClean="0"/>
              <a:pPr/>
              <a:t>‹N°›</a:t>
            </a:fld>
            <a:endParaRPr lang="fr-FR" altLang="fr-FR"/>
          </a:p>
        </p:txBody>
      </p:sp>
    </p:spTree>
    <p:extLst>
      <p:ext uri="{BB962C8B-B14F-4D97-AF65-F5344CB8AC3E}">
        <p14:creationId xmlns:p14="http://schemas.microsoft.com/office/powerpoint/2010/main" val="12354279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pPr>
              <a:defRPr/>
            </a:pPr>
            <a:fld id="{13A14A3A-44EC-4C7C-B724-F547CFCDAE0B}" type="datetimeFigureOut">
              <a:rPr lang="en-US" smtClean="0"/>
              <a:pPr>
                <a:defRPr/>
              </a:pPr>
              <a:t>2/19/2025</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5C03AC6D-0EC5-404F-9AC9-E927D06720C0}" type="slidenum">
              <a:rPr lang="fr-FR" altLang="fr-FR" smtClean="0"/>
              <a:pPr/>
              <a:t>‹N°›</a:t>
            </a:fld>
            <a:endParaRPr lang="fr-FR" altLang="fr-FR"/>
          </a:p>
        </p:txBody>
      </p:sp>
    </p:spTree>
    <p:extLst>
      <p:ext uri="{BB962C8B-B14F-4D97-AF65-F5344CB8AC3E}">
        <p14:creationId xmlns:p14="http://schemas.microsoft.com/office/powerpoint/2010/main" val="35118526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6353" y="12801600"/>
            <a:ext cx="24377651"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33" y="12668632"/>
            <a:ext cx="24377651" cy="128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1BCB3432-DFC7-43A8-ABF4-23781521AE0A}" type="datetimeFigureOut">
              <a:rPr lang="en-US" smtClean="0"/>
              <a:pPr>
                <a:defRPr/>
              </a:pPr>
              <a:t>2/19/2025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fld id="{B455B1D2-F39E-4B79-B6BD-8CE8ACA9B19A}" type="slidenum">
              <a:rPr lang="fr-FR" altLang="fr-FR" smtClean="0"/>
              <a:pPr/>
              <a:t>‹N°›</a:t>
            </a:fld>
            <a:endParaRPr lang="fr-FR" altLang="fr-FR"/>
          </a:p>
        </p:txBody>
      </p:sp>
    </p:spTree>
    <p:extLst>
      <p:ext uri="{BB962C8B-B14F-4D97-AF65-F5344CB8AC3E}">
        <p14:creationId xmlns:p14="http://schemas.microsoft.com/office/powerpoint/2010/main" val="4932117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36" y="0"/>
            <a:ext cx="8101581" cy="137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8080141" y="0"/>
            <a:ext cx="128016"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1188718"/>
            <a:ext cx="6400800" cy="4572000"/>
          </a:xfrm>
        </p:spPr>
        <p:txBody>
          <a:bodyPr anchor="b">
            <a:normAutofit/>
          </a:bodyPr>
          <a:lstStyle>
            <a:lvl1pPr>
              <a:defRPr sz="72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9227300" y="1463040"/>
            <a:ext cx="13358381" cy="105156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914400" y="5852160"/>
            <a:ext cx="6400800" cy="6758248"/>
          </a:xfrm>
        </p:spPr>
        <p:txBody>
          <a:bodyPr lIns="91440" rIns="91440">
            <a:normAutofit/>
          </a:bodyPr>
          <a:lstStyle>
            <a:lvl1pPr marL="0" indent="0">
              <a:buNone/>
              <a:defRPr sz="3000">
                <a:solidFill>
                  <a:srgbClr val="FFFFFF"/>
                </a:solidFill>
              </a:defRPr>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fr-FR" smtClean="0"/>
              <a:t>Modifier les styles du texte du masque</a:t>
            </a:r>
          </a:p>
        </p:txBody>
      </p:sp>
      <p:sp>
        <p:nvSpPr>
          <p:cNvPr id="5" name="Date Placeholder 4"/>
          <p:cNvSpPr>
            <a:spLocks noGrp="1"/>
          </p:cNvSpPr>
          <p:nvPr>
            <p:ph type="dt" sz="half" idx="10"/>
          </p:nvPr>
        </p:nvSpPr>
        <p:spPr>
          <a:xfrm>
            <a:off x="931026" y="12919573"/>
            <a:ext cx="5237021" cy="730250"/>
          </a:xfrm>
        </p:spPr>
        <p:txBody>
          <a:bodyPr/>
          <a:lstStyle>
            <a:lvl1pPr algn="l">
              <a:defRPr/>
            </a:lvl1pPr>
          </a:lstStyle>
          <a:p>
            <a:pPr>
              <a:defRPr/>
            </a:pPr>
            <a:fld id="{85E76AE4-407F-4BA3-9A80-D96E068E83EA}" type="datetimeFigureOut">
              <a:rPr lang="en-US" smtClean="0"/>
              <a:pPr>
                <a:defRPr/>
              </a:pPr>
              <a:t>2/19/2025</a:t>
            </a:fld>
            <a:endParaRPr lang="en-US" dirty="0"/>
          </a:p>
        </p:txBody>
      </p:sp>
      <p:sp>
        <p:nvSpPr>
          <p:cNvPr id="6" name="Footer Placeholder 5"/>
          <p:cNvSpPr>
            <a:spLocks noGrp="1"/>
          </p:cNvSpPr>
          <p:nvPr>
            <p:ph type="ftr" sz="quarter" idx="11"/>
          </p:nvPr>
        </p:nvSpPr>
        <p:spPr>
          <a:xfrm>
            <a:off x="9601200" y="12919573"/>
            <a:ext cx="9296400" cy="730250"/>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3CDA91F-721B-4EDC-8AD1-4AFC5B45B9E3}" type="slidenum">
              <a:rPr lang="fr-FR" altLang="fr-FR" smtClean="0"/>
              <a:pPr/>
              <a:t>‹N°›</a:t>
            </a:fld>
            <a:endParaRPr lang="fr-FR" altLang="fr-FR"/>
          </a:p>
        </p:txBody>
      </p:sp>
    </p:spTree>
    <p:extLst>
      <p:ext uri="{BB962C8B-B14F-4D97-AF65-F5344CB8AC3E}">
        <p14:creationId xmlns:p14="http://schemas.microsoft.com/office/powerpoint/2010/main" val="31520704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1" y="9906000"/>
            <a:ext cx="24377651" cy="381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3" y="9830152"/>
            <a:ext cx="24377651" cy="128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94560" y="10149840"/>
            <a:ext cx="20238720" cy="1645920"/>
          </a:xfrm>
        </p:spPr>
        <p:txBody>
          <a:bodyPr tIns="0" bIns="0" anchor="b">
            <a:noAutofit/>
          </a:bodyPr>
          <a:lstStyle>
            <a:lvl1pPr>
              <a:defRPr sz="72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3" y="0"/>
            <a:ext cx="24383971" cy="9830152"/>
          </a:xfrm>
          <a:blipFill>
            <a:blip r:embed="rId2"/>
            <a:stretch>
              <a:fillRect/>
            </a:stretch>
          </a:blipFill>
        </p:spPr>
        <p:txBody>
          <a:bodyPr lIns="457200" tIns="457200" anchor="t"/>
          <a:lstStyle>
            <a:lvl1pPr marL="0" indent="0">
              <a:buNone/>
              <a:defRPr sz="6400">
                <a:solidFill>
                  <a:schemeClr val="bg1"/>
                </a:solidFill>
              </a:defRPr>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194557" y="11814048"/>
            <a:ext cx="20238720" cy="1188720"/>
          </a:xfrm>
        </p:spPr>
        <p:txBody>
          <a:bodyPr lIns="91440" tIns="0" rIns="91440" bIns="0">
            <a:normAutofit/>
          </a:bodyPr>
          <a:lstStyle>
            <a:lvl1pPr marL="0" indent="0">
              <a:spcBef>
                <a:spcPts val="0"/>
              </a:spcBef>
              <a:spcAft>
                <a:spcPts val="1200"/>
              </a:spcAft>
              <a:buNone/>
              <a:defRPr sz="3000">
                <a:solidFill>
                  <a:srgbClr val="FFFFFF"/>
                </a:solidFill>
              </a:defRPr>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pPr>
              <a:defRPr/>
            </a:pPr>
            <a:fld id="{FF60BDBD-3D05-4EBA-802D-059753F8A233}" type="datetimeFigureOut">
              <a:rPr lang="en-US" smtClean="0"/>
              <a:pPr>
                <a:defRPr/>
              </a:pPr>
              <a:t>2/19/2025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3C483E9-21A3-4C83-A28E-ADB0CA6BC44C}" type="slidenum">
              <a:rPr lang="fr-FR" altLang="fr-FR" smtClean="0"/>
              <a:pPr/>
              <a:t>‹N°›</a:t>
            </a:fld>
            <a:endParaRPr lang="fr-FR" altLang="fr-FR"/>
          </a:p>
        </p:txBody>
      </p:sp>
    </p:spTree>
    <p:extLst>
      <p:ext uri="{BB962C8B-B14F-4D97-AF65-F5344CB8AC3E}">
        <p14:creationId xmlns:p14="http://schemas.microsoft.com/office/powerpoint/2010/main" val="40056673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1428EDC3-6668-44F5-AD72-B35AF8E77433}" type="datetimeFigureOut">
              <a:rPr lang="en-US" smtClean="0"/>
              <a:pPr>
                <a:defRPr/>
              </a:pPr>
              <a:t>2/19/2025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41483A5-C661-4686-A994-DD80BBA11443}" type="slidenum">
              <a:rPr lang="fr-FR" altLang="fr-FR" smtClean="0"/>
              <a:pPr/>
              <a:t>‹N°›</a:t>
            </a:fld>
            <a:endParaRPr lang="fr-FR" altLang="fr-FR"/>
          </a:p>
        </p:txBody>
      </p:sp>
    </p:spTree>
    <p:extLst>
      <p:ext uri="{BB962C8B-B14F-4D97-AF65-F5344CB8AC3E}">
        <p14:creationId xmlns:p14="http://schemas.microsoft.com/office/powerpoint/2010/main" val="25165371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6353" y="12801600"/>
            <a:ext cx="24377651"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33" y="12668632"/>
            <a:ext cx="24377651" cy="128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7449801" y="829559"/>
            <a:ext cx="5257800" cy="11514842"/>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676401" y="829558"/>
            <a:ext cx="15468600" cy="11514840"/>
          </a:xfrm>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03E7B3EC-53AA-41B2-B728-83A1D7A29014}" type="datetimeFigureOut">
              <a:rPr lang="en-US" smtClean="0"/>
              <a:pPr>
                <a:defRPr/>
              </a:pPr>
              <a:t>2/19/2025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96DB719-2E24-40A1-BF42-2FBE5465B614}" type="slidenum">
              <a:rPr lang="fr-FR" altLang="fr-FR" smtClean="0"/>
              <a:pPr/>
              <a:t>‹N°›</a:t>
            </a:fld>
            <a:endParaRPr lang="fr-FR" altLang="fr-FR"/>
          </a:p>
        </p:txBody>
      </p:sp>
    </p:spTree>
    <p:extLst>
      <p:ext uri="{BB962C8B-B14F-4D97-AF65-F5344CB8AC3E}">
        <p14:creationId xmlns:p14="http://schemas.microsoft.com/office/powerpoint/2010/main" val="3455669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ite with Shape Photos (2)">
    <p:spTree>
      <p:nvGrpSpPr>
        <p:cNvPr id="1" name=""/>
        <p:cNvGrpSpPr/>
        <p:nvPr/>
      </p:nvGrpSpPr>
      <p:grpSpPr>
        <a:xfrm>
          <a:off x="0" y="0"/>
          <a:ext cx="0" cy="0"/>
          <a:chOff x="0" y="0"/>
          <a:chExt cx="0" cy="0"/>
        </a:xfrm>
      </p:grpSpPr>
      <p:sp>
        <p:nvSpPr>
          <p:cNvPr id="26" name="Shape 26"/>
          <p:cNvSpPr>
            <a:spLocks noGrp="1"/>
          </p:cNvSpPr>
          <p:nvPr>
            <p:ph type="sldNum" sz="quarter" idx="2"/>
          </p:nvPr>
        </p:nvSpPr>
        <p:spPr>
          <a:prstGeom prst="rect">
            <a:avLst/>
          </a:prstGeom>
        </p:spPr>
        <p:txBody>
          <a:bodyPr/>
          <a:lstStyle/>
          <a:p>
            <a:fld id="{86CB4B4D-7CA3-9044-876B-883B54F8677D}" type="slidenum">
              <a:t>‹N°›</a:t>
            </a:fld>
            <a:endParaRPr/>
          </a:p>
        </p:txBody>
      </p:sp>
      <p:sp>
        <p:nvSpPr>
          <p:cNvPr id="13" name="Полилиния 12"/>
          <p:cNvSpPr>
            <a:spLocks noGrp="1"/>
          </p:cNvSpPr>
          <p:nvPr>
            <p:ph type="pic" sz="quarter" idx="14"/>
          </p:nvPr>
        </p:nvSpPr>
        <p:spPr>
          <a:xfrm>
            <a:off x="12917201" y="-26126"/>
            <a:ext cx="9969194" cy="13763703"/>
          </a:xfrm>
          <a:custGeom>
            <a:avLst/>
            <a:gdLst>
              <a:gd name="connsiteX0" fmla="*/ 1503648 w 9969194"/>
              <a:gd name="connsiteY0" fmla="*/ 0 h 13763703"/>
              <a:gd name="connsiteX1" fmla="*/ 5527552 w 9969194"/>
              <a:gd name="connsiteY1" fmla="*/ 0 h 13763703"/>
              <a:gd name="connsiteX2" fmla="*/ 5527552 w 9969194"/>
              <a:gd name="connsiteY2" fmla="*/ 1227909 h 13763703"/>
              <a:gd name="connsiteX3" fmla="*/ 7022614 w 9969194"/>
              <a:gd name="connsiteY3" fmla="*/ 1227909 h 13763703"/>
              <a:gd name="connsiteX4" fmla="*/ 7022614 w 9969194"/>
              <a:gd name="connsiteY4" fmla="*/ 2794727 h 13763703"/>
              <a:gd name="connsiteX5" fmla="*/ 9969194 w 9969194"/>
              <a:gd name="connsiteY5" fmla="*/ 2794727 h 13763703"/>
              <a:gd name="connsiteX6" fmla="*/ 9969194 w 9969194"/>
              <a:gd name="connsiteY6" fmla="*/ 5957026 h 13763703"/>
              <a:gd name="connsiteX7" fmla="*/ 8950610 w 9969194"/>
              <a:gd name="connsiteY7" fmla="*/ 5957026 h 13763703"/>
              <a:gd name="connsiteX8" fmla="*/ 8950610 w 9969194"/>
              <a:gd name="connsiteY8" fmla="*/ 12565789 h 13763703"/>
              <a:gd name="connsiteX9" fmla="*/ 1869952 w 9969194"/>
              <a:gd name="connsiteY9" fmla="*/ 12565789 h 13763703"/>
              <a:gd name="connsiteX10" fmla="*/ 1869952 w 9969194"/>
              <a:gd name="connsiteY10" fmla="*/ 13763703 h 13763703"/>
              <a:gd name="connsiteX11" fmla="*/ 0 w 9969194"/>
              <a:gd name="connsiteY11" fmla="*/ 13763703 h 13763703"/>
              <a:gd name="connsiteX12" fmla="*/ 0 w 9969194"/>
              <a:gd name="connsiteY12" fmla="*/ 12096207 h 13763703"/>
              <a:gd name="connsiteX13" fmla="*/ 1503648 w 9969194"/>
              <a:gd name="connsiteY13" fmla="*/ 12096207 h 13763703"/>
              <a:gd name="connsiteX14" fmla="*/ 1503648 w 9969194"/>
              <a:gd name="connsiteY14" fmla="*/ 5147401 h 13763703"/>
              <a:gd name="connsiteX15" fmla="*/ 6808482 w 9969194"/>
              <a:gd name="connsiteY15" fmla="*/ 5147401 h 13763703"/>
              <a:gd name="connsiteX16" fmla="*/ 6808482 w 9969194"/>
              <a:gd name="connsiteY16" fmla="*/ 3088415 h 13763703"/>
              <a:gd name="connsiteX17" fmla="*/ 5160598 w 9969194"/>
              <a:gd name="connsiteY17" fmla="*/ 3088415 h 13763703"/>
              <a:gd name="connsiteX18" fmla="*/ 5160598 w 9969194"/>
              <a:gd name="connsiteY18" fmla="*/ 1436915 h 13763703"/>
              <a:gd name="connsiteX19" fmla="*/ 1503648 w 9969194"/>
              <a:gd name="connsiteY19" fmla="*/ 1436915 h 1376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969194" h="13763703">
                <a:moveTo>
                  <a:pt x="1503648" y="0"/>
                </a:moveTo>
                <a:lnTo>
                  <a:pt x="5527552" y="0"/>
                </a:lnTo>
                <a:lnTo>
                  <a:pt x="5527552" y="1227909"/>
                </a:lnTo>
                <a:lnTo>
                  <a:pt x="7022614" y="1227909"/>
                </a:lnTo>
                <a:lnTo>
                  <a:pt x="7022614" y="2794727"/>
                </a:lnTo>
                <a:lnTo>
                  <a:pt x="9969194" y="2794727"/>
                </a:lnTo>
                <a:lnTo>
                  <a:pt x="9969194" y="5957026"/>
                </a:lnTo>
                <a:lnTo>
                  <a:pt x="8950610" y="5957026"/>
                </a:lnTo>
                <a:lnTo>
                  <a:pt x="8950610" y="12565789"/>
                </a:lnTo>
                <a:lnTo>
                  <a:pt x="1869952" y="12565789"/>
                </a:lnTo>
                <a:lnTo>
                  <a:pt x="1869952" y="13763703"/>
                </a:lnTo>
                <a:lnTo>
                  <a:pt x="0" y="13763703"/>
                </a:lnTo>
                <a:lnTo>
                  <a:pt x="0" y="12096207"/>
                </a:lnTo>
                <a:lnTo>
                  <a:pt x="1503648" y="12096207"/>
                </a:lnTo>
                <a:lnTo>
                  <a:pt x="1503648" y="5147401"/>
                </a:lnTo>
                <a:lnTo>
                  <a:pt x="6808482" y="5147401"/>
                </a:lnTo>
                <a:lnTo>
                  <a:pt x="6808482" y="3088415"/>
                </a:lnTo>
                <a:lnTo>
                  <a:pt x="5160598" y="3088415"/>
                </a:lnTo>
                <a:lnTo>
                  <a:pt x="5160598" y="1436915"/>
                </a:lnTo>
                <a:lnTo>
                  <a:pt x="1503648" y="1436915"/>
                </a:lnTo>
                <a:close/>
              </a:path>
            </a:pathLst>
          </a:custGeom>
          <a:ln w="3175">
            <a:miter lim="400000"/>
          </a:ln>
          <a:extLst>
            <a:ext uri="{C572A759-6A51-4108-AA02-DFA0A04FC94B}">
              <ma14:wrappingTextBoxFlag xmlns="" xmlns:ma14="http://schemas.microsoft.com/office/mac/drawingml/2011/main" val="1"/>
            </a:ext>
          </a:extLst>
        </p:spPr>
        <p:txBody>
          <a:bodyPr wrap="square">
            <a:noAutofit/>
          </a:bodyPr>
          <a:lstStyle/>
          <a:p>
            <a:endParaRPr lang="en-US" dirty="0"/>
          </a:p>
        </p:txBody>
      </p:sp>
    </p:spTree>
    <p:extLst>
      <p:ext uri="{BB962C8B-B14F-4D97-AF65-F5344CB8AC3E}">
        <p14:creationId xmlns:p14="http://schemas.microsoft.com/office/powerpoint/2010/main" val="292329234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lank dark bg">
    <p:bg>
      <p:bgPr>
        <a:solidFill>
          <a:srgbClr val="272727"/>
        </a:solidFill>
        <a:effectLst/>
      </p:bgPr>
    </p:bg>
    <p:spTree>
      <p:nvGrpSpPr>
        <p:cNvPr id="1" name=""/>
        <p:cNvGrpSpPr/>
        <p:nvPr/>
      </p:nvGrpSpPr>
      <p:grpSpPr>
        <a:xfrm>
          <a:off x="0" y="0"/>
          <a:ext cx="0" cy="0"/>
          <a:chOff x="0" y="0"/>
          <a:chExt cx="0" cy="0"/>
        </a:xfrm>
      </p:grpSpPr>
      <p:sp>
        <p:nvSpPr>
          <p:cNvPr id="33" name="Shape 33"/>
          <p:cNvSpPr>
            <a:spLocks noGrp="1"/>
          </p:cNvSpPr>
          <p:nvPr>
            <p:ph type="sldNum" sz="quarter" idx="2"/>
          </p:nvPr>
        </p:nvSpPr>
        <p:spPr>
          <a:xfrm>
            <a:off x="11971114" y="11525250"/>
            <a:ext cx="432247" cy="482601"/>
          </a:xfrm>
          <a:prstGeom prst="rect">
            <a:avLst/>
          </a:prstGeom>
        </p:spPr>
        <p:txBody>
          <a:bodyPr wrap="none"/>
          <a:lstStyle>
            <a:lvl1pPr>
              <a:defRPr sz="2400" cap="none" spc="0">
                <a:solidFill>
                  <a:srgbClr val="FFFFFF"/>
                </a:solidFill>
                <a:latin typeface="Roboto Regular"/>
                <a:ea typeface="Roboto Regular"/>
                <a:cs typeface="Roboto Regular"/>
                <a:sym typeface="Roboto Regular"/>
              </a:defRPr>
            </a:lvl1p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with photo">
    <p:bg>
      <p:bgPr>
        <a:solidFill>
          <a:srgbClr val="272727"/>
        </a:solidFill>
        <a:effectLst/>
      </p:bgPr>
    </p:bg>
    <p:spTree>
      <p:nvGrpSpPr>
        <p:cNvPr id="1" name=""/>
        <p:cNvGrpSpPr/>
        <p:nvPr/>
      </p:nvGrpSpPr>
      <p:grpSpPr>
        <a:xfrm>
          <a:off x="0" y="0"/>
          <a:ext cx="0" cy="0"/>
          <a:chOff x="0" y="0"/>
          <a:chExt cx="0" cy="0"/>
        </a:xfrm>
      </p:grpSpPr>
      <p:sp>
        <p:nvSpPr>
          <p:cNvPr id="42" name="Shape 42"/>
          <p:cNvSpPr>
            <a:spLocks noGrp="1"/>
          </p:cNvSpPr>
          <p:nvPr>
            <p:ph type="sldNum" sz="quarter" idx="2"/>
          </p:nvPr>
        </p:nvSpPr>
        <p:spPr>
          <a:xfrm>
            <a:off x="563994" y="635695"/>
            <a:ext cx="607908" cy="846386"/>
          </a:xfrm>
          <a:prstGeom prst="rect">
            <a:avLst/>
          </a:prstGeom>
        </p:spPr>
        <p:txBody>
          <a:bodyPr/>
          <a:lstStyle>
            <a:lvl1pPr>
              <a:defRPr>
                <a:solidFill>
                  <a:srgbClr val="C1C0BE"/>
                </a:solidFill>
                <a:latin typeface="Barlow" panose="00000500000000000000" pitchFamily="2" charset="0"/>
              </a:defRPr>
            </a:lvl1pPr>
          </a:lstStyle>
          <a:p>
            <a:fld id="{86CB4B4D-7CA3-9044-876B-883B54F8677D}" type="slidenum">
              <a:rPr lang="fr-FR" smtClean="0"/>
              <a:pPr/>
              <a:t>‹N°›</a:t>
            </a:fld>
            <a:endParaRPr lang="fr-FR"/>
          </a:p>
        </p:txBody>
      </p:sp>
      <p:sp>
        <p:nvSpPr>
          <p:cNvPr id="3" name="Рисунок 2"/>
          <p:cNvSpPr>
            <a:spLocks noGrp="1"/>
          </p:cNvSpPr>
          <p:nvPr>
            <p:ph type="pic" sz="quarter" idx="10"/>
          </p:nvPr>
        </p:nvSpPr>
        <p:spPr>
          <a:xfrm>
            <a:off x="5485720" y="4229750"/>
            <a:ext cx="2352675" cy="2351088"/>
          </a:xfrm>
        </p:spPr>
        <p:txBody>
          <a:bodyPr/>
          <a:lstStyle>
            <a:lvl1pPr>
              <a:defRPr>
                <a:latin typeface="Barlow" panose="00000500000000000000" pitchFamily="2" charset="0"/>
              </a:defRPr>
            </a:lvl1pPr>
          </a:lstStyle>
          <a:p>
            <a:endParaRPr lang="en-US"/>
          </a:p>
        </p:txBody>
      </p:sp>
      <p:sp>
        <p:nvSpPr>
          <p:cNvPr id="13" name="Рисунок 2"/>
          <p:cNvSpPr>
            <a:spLocks noGrp="1"/>
          </p:cNvSpPr>
          <p:nvPr>
            <p:ph type="pic" sz="quarter" idx="11"/>
          </p:nvPr>
        </p:nvSpPr>
        <p:spPr>
          <a:xfrm>
            <a:off x="8552035" y="4229750"/>
            <a:ext cx="2352675" cy="2351088"/>
          </a:xfrm>
        </p:spPr>
        <p:txBody>
          <a:bodyPr/>
          <a:lstStyle>
            <a:lvl1pPr>
              <a:defRPr>
                <a:latin typeface="Barlow" panose="00000500000000000000" pitchFamily="2" charset="0"/>
              </a:defRPr>
            </a:lvl1pPr>
          </a:lstStyle>
          <a:p>
            <a:endParaRPr lang="en-US"/>
          </a:p>
        </p:txBody>
      </p:sp>
      <p:sp>
        <p:nvSpPr>
          <p:cNvPr id="14" name="Рисунок 2"/>
          <p:cNvSpPr>
            <a:spLocks noGrp="1"/>
          </p:cNvSpPr>
          <p:nvPr>
            <p:ph type="pic" sz="quarter" idx="12"/>
          </p:nvPr>
        </p:nvSpPr>
        <p:spPr>
          <a:xfrm>
            <a:off x="11618350" y="4229750"/>
            <a:ext cx="2352675" cy="2351088"/>
          </a:xfrm>
        </p:spPr>
        <p:txBody>
          <a:bodyPr/>
          <a:lstStyle>
            <a:lvl1pPr>
              <a:defRPr>
                <a:latin typeface="Barlow" panose="00000500000000000000" pitchFamily="2" charset="0"/>
              </a:defRPr>
            </a:lvl1pPr>
          </a:lstStyle>
          <a:p>
            <a:endParaRPr lang="en-US"/>
          </a:p>
        </p:txBody>
      </p:sp>
      <p:sp>
        <p:nvSpPr>
          <p:cNvPr id="15" name="Рисунок 2"/>
          <p:cNvSpPr>
            <a:spLocks noGrp="1"/>
          </p:cNvSpPr>
          <p:nvPr>
            <p:ph type="pic" sz="quarter" idx="13"/>
          </p:nvPr>
        </p:nvSpPr>
        <p:spPr>
          <a:xfrm>
            <a:off x="14684665" y="4229750"/>
            <a:ext cx="2352675" cy="2351088"/>
          </a:xfrm>
        </p:spPr>
        <p:txBody>
          <a:bodyPr/>
          <a:lstStyle>
            <a:lvl1pPr>
              <a:defRPr>
                <a:latin typeface="Barlow" panose="00000500000000000000" pitchFamily="2" charset="0"/>
              </a:defRPr>
            </a:lvl1pPr>
          </a:lstStyle>
          <a:p>
            <a:endParaRPr lang="en-US"/>
          </a:p>
        </p:txBody>
      </p:sp>
      <p:sp>
        <p:nvSpPr>
          <p:cNvPr id="16" name="Рисунок 2"/>
          <p:cNvSpPr>
            <a:spLocks noGrp="1"/>
          </p:cNvSpPr>
          <p:nvPr>
            <p:ph type="pic" sz="quarter" idx="14"/>
          </p:nvPr>
        </p:nvSpPr>
        <p:spPr>
          <a:xfrm>
            <a:off x="17750979" y="4208694"/>
            <a:ext cx="2352675" cy="2351088"/>
          </a:xfrm>
        </p:spPr>
        <p:txBody>
          <a:bodyPr/>
          <a:lstStyle>
            <a:lvl1pPr>
              <a:defRPr>
                <a:latin typeface="Barlow" panose="00000500000000000000" pitchFamily="2" charset="0"/>
              </a:defRPr>
            </a:lvl1pPr>
          </a:lstStyle>
          <a:p>
            <a:endParaRPr lang="en-US"/>
          </a:p>
        </p:txBody>
      </p:sp>
      <p:sp>
        <p:nvSpPr>
          <p:cNvPr id="17" name="Рисунок 2"/>
          <p:cNvSpPr>
            <a:spLocks noGrp="1"/>
          </p:cNvSpPr>
          <p:nvPr>
            <p:ph type="pic" sz="quarter" idx="15"/>
          </p:nvPr>
        </p:nvSpPr>
        <p:spPr>
          <a:xfrm>
            <a:off x="5485720" y="7267218"/>
            <a:ext cx="2352675" cy="2351088"/>
          </a:xfrm>
        </p:spPr>
        <p:txBody>
          <a:bodyPr/>
          <a:lstStyle>
            <a:lvl1pPr>
              <a:defRPr>
                <a:latin typeface="Barlow" panose="00000500000000000000" pitchFamily="2" charset="0"/>
              </a:defRPr>
            </a:lvl1pPr>
          </a:lstStyle>
          <a:p>
            <a:endParaRPr lang="en-US"/>
          </a:p>
        </p:txBody>
      </p:sp>
      <p:sp>
        <p:nvSpPr>
          <p:cNvPr id="18" name="Рисунок 2"/>
          <p:cNvSpPr>
            <a:spLocks noGrp="1"/>
          </p:cNvSpPr>
          <p:nvPr>
            <p:ph type="pic" sz="quarter" idx="16"/>
          </p:nvPr>
        </p:nvSpPr>
        <p:spPr>
          <a:xfrm>
            <a:off x="8552035" y="7267218"/>
            <a:ext cx="2352675" cy="2351088"/>
          </a:xfrm>
        </p:spPr>
        <p:txBody>
          <a:bodyPr/>
          <a:lstStyle>
            <a:lvl1pPr>
              <a:defRPr>
                <a:latin typeface="Barlow" panose="00000500000000000000" pitchFamily="2" charset="0"/>
              </a:defRPr>
            </a:lvl1pPr>
          </a:lstStyle>
          <a:p>
            <a:endParaRPr lang="en-US"/>
          </a:p>
        </p:txBody>
      </p:sp>
      <p:sp>
        <p:nvSpPr>
          <p:cNvPr id="19" name="Рисунок 2"/>
          <p:cNvSpPr>
            <a:spLocks noGrp="1"/>
          </p:cNvSpPr>
          <p:nvPr>
            <p:ph type="pic" sz="quarter" idx="17"/>
          </p:nvPr>
        </p:nvSpPr>
        <p:spPr>
          <a:xfrm>
            <a:off x="11618350" y="7267218"/>
            <a:ext cx="2352675" cy="2351088"/>
          </a:xfrm>
        </p:spPr>
        <p:txBody>
          <a:bodyPr/>
          <a:lstStyle>
            <a:lvl1pPr>
              <a:defRPr>
                <a:latin typeface="Barlow" panose="00000500000000000000" pitchFamily="2" charset="0"/>
              </a:defRPr>
            </a:lvl1pPr>
          </a:lstStyle>
          <a:p>
            <a:endParaRPr lang="en-US"/>
          </a:p>
        </p:txBody>
      </p:sp>
      <p:sp>
        <p:nvSpPr>
          <p:cNvPr id="20" name="Рисунок 2"/>
          <p:cNvSpPr>
            <a:spLocks noGrp="1"/>
          </p:cNvSpPr>
          <p:nvPr>
            <p:ph type="pic" sz="quarter" idx="18"/>
          </p:nvPr>
        </p:nvSpPr>
        <p:spPr>
          <a:xfrm>
            <a:off x="14684665" y="7267218"/>
            <a:ext cx="2352675" cy="2351088"/>
          </a:xfrm>
        </p:spPr>
        <p:txBody>
          <a:bodyPr/>
          <a:lstStyle>
            <a:lvl1pPr>
              <a:defRPr>
                <a:latin typeface="Barlow" panose="00000500000000000000" pitchFamily="2" charset="0"/>
              </a:defRPr>
            </a:lvl1pPr>
          </a:lstStyle>
          <a:p>
            <a:endParaRPr lang="en-US"/>
          </a:p>
        </p:txBody>
      </p:sp>
      <p:sp>
        <p:nvSpPr>
          <p:cNvPr id="21" name="Рисунок 2"/>
          <p:cNvSpPr>
            <a:spLocks noGrp="1"/>
          </p:cNvSpPr>
          <p:nvPr>
            <p:ph type="pic" sz="quarter" idx="19"/>
          </p:nvPr>
        </p:nvSpPr>
        <p:spPr>
          <a:xfrm>
            <a:off x="17750979" y="7246162"/>
            <a:ext cx="2352675" cy="2351088"/>
          </a:xfrm>
        </p:spPr>
        <p:txBody>
          <a:bodyPr/>
          <a:lstStyle>
            <a:lvl1pPr>
              <a:defRPr>
                <a:latin typeface="Barlow" panose="00000500000000000000" pitchFamily="2" charset="0"/>
              </a:defRPr>
            </a:lvl1pPr>
          </a:lstStyle>
          <a:p>
            <a:endParaRPr lang="en-US"/>
          </a:p>
        </p:txBody>
      </p:sp>
      <p:sp>
        <p:nvSpPr>
          <p:cNvPr id="23" name="Shape 61"/>
          <p:cNvSpPr/>
          <p:nvPr userDrawn="1"/>
        </p:nvSpPr>
        <p:spPr>
          <a:xfrm rot="16200000">
            <a:off x="-3720833" y="8205817"/>
            <a:ext cx="9108263" cy="538609"/>
          </a:xfrm>
          <a:prstGeom prst="rect">
            <a:avLst/>
          </a:prstGeom>
          <a:ln w="3175">
            <a:miter lim="400000"/>
          </a:ln>
          <a:extLst>
            <a:ext uri="{C572A759-6A51-4108-AA02-DFA0A04FC94B}">
              <ma14:wrappingTextBoxFlag xmlns="" xmlns:ma14="http://schemas.microsoft.com/office/mac/drawingml/2011/main" val="1"/>
            </a:ext>
          </a:extLst>
        </p:spPr>
        <p:txBody>
          <a:bodyPr wrap="none" lIns="38100" tIns="38100" rIns="38100" bIns="38100" anchor="ctr">
            <a:spAutoFit/>
          </a:bodyPr>
          <a:lstStyle/>
          <a:p>
            <a:pPr>
              <a:defRPr sz="3000">
                <a:solidFill>
                  <a:srgbClr val="3A3B39"/>
                </a:solidFill>
                <a:latin typeface="Bebas"/>
                <a:ea typeface="Bebas"/>
                <a:cs typeface="Bebas"/>
                <a:sym typeface="Bebas"/>
              </a:defRPr>
            </a:pPr>
            <a:r>
              <a:rPr lang="fr-FR" dirty="0" smtClean="0">
                <a:solidFill>
                  <a:srgbClr val="C1C0BE"/>
                </a:solidFill>
                <a:latin typeface="Barlow" panose="00000500000000000000" pitchFamily="2" charset="0"/>
              </a:rPr>
              <a:t>Master</a:t>
            </a:r>
            <a:r>
              <a:rPr lang="fr-FR" baseline="0" dirty="0" smtClean="0">
                <a:solidFill>
                  <a:srgbClr val="C1C0BE"/>
                </a:solidFill>
                <a:latin typeface="Barlow" panose="00000500000000000000" pitchFamily="2" charset="0"/>
              </a:rPr>
              <a:t> Migrations</a:t>
            </a:r>
            <a:r>
              <a:rPr dirty="0" smtClean="0">
                <a:latin typeface="Barlow" panose="00000500000000000000" pitchFamily="2" charset="0"/>
              </a:rPr>
              <a:t>  </a:t>
            </a:r>
            <a:r>
              <a:rPr dirty="0">
                <a:solidFill>
                  <a:srgbClr val="CBC203"/>
                </a:solidFill>
                <a:latin typeface="Barlow" panose="00000500000000000000" pitchFamily="2" charset="0"/>
              </a:rPr>
              <a:t>/</a:t>
            </a:r>
            <a:r>
              <a:rPr dirty="0">
                <a:latin typeface="Barlow" panose="00000500000000000000" pitchFamily="2" charset="0"/>
              </a:rPr>
              <a:t> </a:t>
            </a:r>
            <a:r>
              <a:rPr dirty="0" smtClean="0">
                <a:solidFill>
                  <a:srgbClr val="C1C0BE"/>
                </a:solidFill>
                <a:latin typeface="Barlow" panose="00000500000000000000" pitchFamily="2" charset="0"/>
              </a:rPr>
              <a:t> </a:t>
            </a:r>
            <a:r>
              <a:rPr lang="fr-FR" dirty="0" smtClean="0">
                <a:solidFill>
                  <a:srgbClr val="C1C0BE"/>
                </a:solidFill>
                <a:latin typeface="Barlow" panose="00000500000000000000" pitchFamily="2" charset="0"/>
              </a:rPr>
              <a:t>Racisme</a:t>
            </a:r>
            <a:r>
              <a:rPr lang="fr-FR" baseline="0" dirty="0" smtClean="0">
                <a:solidFill>
                  <a:srgbClr val="C1C0BE"/>
                </a:solidFill>
                <a:latin typeface="Barlow" panose="00000500000000000000" pitchFamily="2" charset="0"/>
              </a:rPr>
              <a:t> et discriminations</a:t>
            </a:r>
            <a:r>
              <a:rPr lang="fr-FR" dirty="0" smtClean="0">
                <a:latin typeface="Barlow" panose="00000500000000000000" pitchFamily="2" charset="0"/>
              </a:rPr>
              <a:t> </a:t>
            </a:r>
            <a:r>
              <a:rPr lang="fr-FR" dirty="0" smtClean="0">
                <a:solidFill>
                  <a:srgbClr val="CBC203"/>
                </a:solidFill>
                <a:latin typeface="Barlow" panose="00000500000000000000" pitchFamily="2" charset="0"/>
              </a:rPr>
              <a:t>/ </a:t>
            </a:r>
            <a:r>
              <a:rPr lang="fr-FR" dirty="0" smtClean="0">
                <a:latin typeface="Barlow" panose="00000500000000000000" pitchFamily="2" charset="0"/>
              </a:rPr>
              <a:t>2021</a:t>
            </a:r>
            <a:endParaRPr dirty="0">
              <a:solidFill>
                <a:srgbClr val="C1C0BE"/>
              </a:solidFill>
              <a:latin typeface="Barlow" panose="00000500000000000000" pitchFamily="2" charset="0"/>
            </a:endParaRPr>
          </a:p>
        </p:txBody>
      </p:sp>
    </p:spTree>
    <p:extLst>
      <p:ext uri="{BB962C8B-B14F-4D97-AF65-F5344CB8AC3E}">
        <p14:creationId xmlns:p14="http://schemas.microsoft.com/office/powerpoint/2010/main" val="230964475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amp; Subtitle (dark) no number">
    <p:bg>
      <p:bgPr>
        <a:solidFill>
          <a:srgbClr val="272727"/>
        </a:solidFill>
        <a:effectLst/>
      </p:bgPr>
    </p:bg>
    <p:spTree>
      <p:nvGrpSpPr>
        <p:cNvPr id="1" name=""/>
        <p:cNvGrpSpPr/>
        <p:nvPr/>
      </p:nvGrpSpPr>
      <p:grpSpPr>
        <a:xfrm>
          <a:off x="0" y="0"/>
          <a:ext cx="0" cy="0"/>
          <a:chOff x="0" y="0"/>
          <a:chExt cx="0" cy="0"/>
        </a:xfrm>
      </p:grpSpPr>
      <p:sp>
        <p:nvSpPr>
          <p:cNvPr id="55" name="Shape 55"/>
          <p:cNvSpPr>
            <a:spLocks noGrp="1"/>
          </p:cNvSpPr>
          <p:nvPr>
            <p:ph type="title"/>
          </p:nvPr>
        </p:nvSpPr>
        <p:spPr>
          <a:xfrm>
            <a:off x="3377854" y="2279414"/>
            <a:ext cx="16482720" cy="2176835"/>
          </a:xfrm>
          <a:prstGeom prst="rect">
            <a:avLst/>
          </a:prstGeom>
        </p:spPr>
        <p:txBody>
          <a:bodyPr/>
          <a:lstStyle>
            <a:lvl1pPr>
              <a:defRPr b="1">
                <a:solidFill>
                  <a:srgbClr val="F4F5F7"/>
                </a:solidFill>
                <a:latin typeface="Barlow" panose="00000500000000000000" pitchFamily="2" charset="0"/>
                <a:ea typeface="Barlow" panose="00000500000000000000" pitchFamily="2" charset="0"/>
                <a:cs typeface="Barlow" panose="00000500000000000000" pitchFamily="2" charset="0"/>
                <a:sym typeface="Montserrat-SemiBold"/>
              </a:defRPr>
            </a:lvl1pPr>
          </a:lstStyle>
          <a:p>
            <a:r>
              <a:t>Title Text</a:t>
            </a:r>
          </a:p>
        </p:txBody>
      </p:sp>
      <p:sp>
        <p:nvSpPr>
          <p:cNvPr id="56" name="Shape 56"/>
          <p:cNvSpPr>
            <a:spLocks noGrp="1"/>
          </p:cNvSpPr>
          <p:nvPr>
            <p:ph type="body" idx="1"/>
          </p:nvPr>
        </p:nvSpPr>
        <p:spPr>
          <a:xfrm>
            <a:off x="3423999" y="4630044"/>
            <a:ext cx="20476357" cy="7019293"/>
          </a:xfrm>
          <a:prstGeom prst="rect">
            <a:avLst/>
          </a:prstGeom>
        </p:spPr>
        <p:txBody>
          <a:bodyPr/>
          <a:lstStyle>
            <a:lvl1pPr>
              <a:defRPr>
                <a:latin typeface="Barlow" panose="00000500000000000000" pitchFamily="2" charset="0"/>
              </a:defRPr>
            </a:lvl1pPr>
            <a:lvl2pPr>
              <a:defRPr>
                <a:latin typeface="Barlow" panose="00000500000000000000" pitchFamily="2" charset="0"/>
              </a:defRPr>
            </a:lvl2pPr>
            <a:lvl3pPr>
              <a:defRPr>
                <a:latin typeface="Barlow" panose="00000500000000000000" pitchFamily="2" charset="0"/>
              </a:defRPr>
            </a:lvl3pPr>
            <a:lvl4pPr>
              <a:defRPr>
                <a:latin typeface="Barlow" panose="00000500000000000000" pitchFamily="2" charset="0"/>
              </a:defRPr>
            </a:lvl4pPr>
            <a:lvl5pPr>
              <a:defRPr>
                <a:latin typeface="Barlow" panose="00000500000000000000" pitchFamily="2" charset="0"/>
              </a:defRPr>
            </a:lvl5pPr>
          </a:lstStyle>
          <a:p>
            <a:r>
              <a:t>Body Level One</a:t>
            </a:r>
          </a:p>
          <a:p>
            <a:pPr lvl="1"/>
            <a:r>
              <a:t>Body Level Two</a:t>
            </a:r>
          </a:p>
          <a:p>
            <a:pPr lvl="2"/>
            <a:r>
              <a:t>Body Level Three</a:t>
            </a:r>
          </a:p>
          <a:p>
            <a:pPr lvl="3"/>
            <a:r>
              <a:t>Body Level Four</a:t>
            </a:r>
          </a:p>
          <a:p>
            <a:pPr lvl="4"/>
            <a:r>
              <a:t>Body Level Five</a:t>
            </a:r>
          </a:p>
        </p:txBody>
      </p:sp>
      <p:sp>
        <p:nvSpPr>
          <p:cNvPr id="61" name="Shape 61"/>
          <p:cNvSpPr/>
          <p:nvPr/>
        </p:nvSpPr>
        <p:spPr>
          <a:xfrm rot="16200000">
            <a:off x="-3720833" y="8205817"/>
            <a:ext cx="9108263" cy="538609"/>
          </a:xfrm>
          <a:prstGeom prst="rect">
            <a:avLst/>
          </a:prstGeom>
          <a:ln w="3175">
            <a:miter lim="400000"/>
          </a:ln>
          <a:extLst>
            <a:ext uri="{C572A759-6A51-4108-AA02-DFA0A04FC94B}">
              <ma14:wrappingTextBoxFlag xmlns="" xmlns:ma14="http://schemas.microsoft.com/office/mac/drawingml/2011/main" val="1"/>
            </a:ext>
          </a:extLst>
        </p:spPr>
        <p:txBody>
          <a:bodyPr wrap="none" lIns="38100" tIns="38100" rIns="38100" bIns="38100" anchor="ctr">
            <a:spAutoFit/>
          </a:bodyPr>
          <a:lstStyle/>
          <a:p>
            <a:pPr>
              <a:defRPr sz="3000">
                <a:solidFill>
                  <a:srgbClr val="3A3B39"/>
                </a:solidFill>
                <a:latin typeface="Bebas"/>
                <a:ea typeface="Bebas"/>
                <a:cs typeface="Bebas"/>
                <a:sym typeface="Bebas"/>
              </a:defRPr>
            </a:pPr>
            <a:r>
              <a:rPr lang="fr-FR" dirty="0" smtClean="0">
                <a:solidFill>
                  <a:srgbClr val="C1C0BE"/>
                </a:solidFill>
                <a:latin typeface="Barlow" panose="00000500000000000000" pitchFamily="2" charset="0"/>
              </a:rPr>
              <a:t>Master</a:t>
            </a:r>
            <a:r>
              <a:rPr lang="fr-FR" baseline="0" dirty="0" smtClean="0">
                <a:solidFill>
                  <a:srgbClr val="C1C0BE"/>
                </a:solidFill>
                <a:latin typeface="Barlow" panose="00000500000000000000" pitchFamily="2" charset="0"/>
              </a:rPr>
              <a:t> Migrations</a:t>
            </a:r>
            <a:r>
              <a:rPr dirty="0" smtClean="0">
                <a:latin typeface="Barlow" panose="00000500000000000000" pitchFamily="2" charset="0"/>
              </a:rPr>
              <a:t>  </a:t>
            </a:r>
            <a:r>
              <a:rPr dirty="0">
                <a:solidFill>
                  <a:srgbClr val="CBC203"/>
                </a:solidFill>
                <a:latin typeface="Barlow" panose="00000500000000000000" pitchFamily="2" charset="0"/>
              </a:rPr>
              <a:t>/</a:t>
            </a:r>
            <a:r>
              <a:rPr dirty="0">
                <a:latin typeface="Barlow" panose="00000500000000000000" pitchFamily="2" charset="0"/>
              </a:rPr>
              <a:t> </a:t>
            </a:r>
            <a:r>
              <a:rPr dirty="0" smtClean="0">
                <a:solidFill>
                  <a:srgbClr val="C1C0BE"/>
                </a:solidFill>
                <a:latin typeface="Barlow" panose="00000500000000000000" pitchFamily="2" charset="0"/>
              </a:rPr>
              <a:t> </a:t>
            </a:r>
            <a:r>
              <a:rPr lang="fr-FR" dirty="0" smtClean="0">
                <a:solidFill>
                  <a:srgbClr val="C1C0BE"/>
                </a:solidFill>
                <a:latin typeface="Barlow" panose="00000500000000000000" pitchFamily="2" charset="0"/>
              </a:rPr>
              <a:t>Racisme</a:t>
            </a:r>
            <a:r>
              <a:rPr lang="fr-FR" baseline="0" dirty="0" smtClean="0">
                <a:solidFill>
                  <a:srgbClr val="C1C0BE"/>
                </a:solidFill>
                <a:latin typeface="Barlow" panose="00000500000000000000" pitchFamily="2" charset="0"/>
              </a:rPr>
              <a:t> et discriminations</a:t>
            </a:r>
            <a:r>
              <a:rPr lang="fr-FR" dirty="0" smtClean="0">
                <a:latin typeface="Barlow" panose="00000500000000000000" pitchFamily="2" charset="0"/>
              </a:rPr>
              <a:t> </a:t>
            </a:r>
            <a:r>
              <a:rPr lang="fr-FR" dirty="0" smtClean="0">
                <a:solidFill>
                  <a:srgbClr val="CBC203"/>
                </a:solidFill>
                <a:latin typeface="Barlow" panose="00000500000000000000" pitchFamily="2" charset="0"/>
              </a:rPr>
              <a:t>/</a:t>
            </a:r>
            <a:r>
              <a:rPr lang="fr-FR" dirty="0" smtClean="0">
                <a:latin typeface="Barlow" panose="00000500000000000000" pitchFamily="2" charset="0"/>
              </a:rPr>
              <a:t> 2021</a:t>
            </a:r>
            <a:endParaRPr dirty="0">
              <a:solidFill>
                <a:srgbClr val="C1C0BE"/>
              </a:solidFill>
              <a:latin typeface="Barlow" panose="00000500000000000000" pitchFamily="2" charset="0"/>
            </a:endParaRPr>
          </a:p>
        </p:txBody>
      </p:sp>
      <p:sp>
        <p:nvSpPr>
          <p:cNvPr id="63" name="Shape 63"/>
          <p:cNvSpPr>
            <a:spLocks noGrp="1"/>
          </p:cNvSpPr>
          <p:nvPr>
            <p:ph type="sldNum" sz="quarter" idx="2"/>
          </p:nvPr>
        </p:nvSpPr>
        <p:spPr>
          <a:xfrm>
            <a:off x="563994" y="635695"/>
            <a:ext cx="607908" cy="846386"/>
          </a:xfrm>
          <a:prstGeom prst="rect">
            <a:avLst/>
          </a:prstGeom>
        </p:spPr>
        <p:txBody>
          <a:bodyPr/>
          <a:lstStyle>
            <a:lvl1pPr>
              <a:defRPr>
                <a:solidFill>
                  <a:srgbClr val="C1C0BE"/>
                </a:solidFill>
                <a:latin typeface="Barlow" panose="00000500000000000000" pitchFamily="2" charset="0"/>
              </a:defRPr>
            </a:lvl1pPr>
          </a:lstStyle>
          <a:p>
            <a:fld id="{86CB4B4D-7CA3-9044-876B-883B54F8677D}" type="slidenum">
              <a:rPr lang="fr-FR" smtClean="0"/>
              <a:pPr/>
              <a:t>‹N°›</a:t>
            </a:fld>
            <a:endParaRPr lang="fr-F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ark with photo_no number">
    <p:bg>
      <p:bgPr>
        <a:solidFill>
          <a:srgbClr val="272727"/>
        </a:solidFill>
        <a:effectLst/>
      </p:bgPr>
    </p:bg>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6191341" y="4668683"/>
            <a:ext cx="4259263" cy="4259263"/>
          </a:xfrm>
        </p:spPr>
        <p:txBody>
          <a:bodyPr/>
          <a:lstStyle>
            <a:lvl1pPr>
              <a:defRPr>
                <a:latin typeface="Barlow" panose="00000500000000000000" pitchFamily="2" charset="0"/>
              </a:defRPr>
            </a:lvl1pPr>
          </a:lstStyle>
          <a:p>
            <a:endParaRPr lang="en-US"/>
          </a:p>
        </p:txBody>
      </p:sp>
      <p:sp>
        <p:nvSpPr>
          <p:cNvPr id="13" name="Рисунок 2"/>
          <p:cNvSpPr>
            <a:spLocks noGrp="1"/>
          </p:cNvSpPr>
          <p:nvPr>
            <p:ph type="pic" sz="quarter" idx="11"/>
          </p:nvPr>
        </p:nvSpPr>
        <p:spPr>
          <a:xfrm>
            <a:off x="11072496" y="4625484"/>
            <a:ext cx="4259263" cy="4259263"/>
          </a:xfrm>
        </p:spPr>
        <p:txBody>
          <a:bodyPr/>
          <a:lstStyle>
            <a:lvl1pPr>
              <a:defRPr>
                <a:latin typeface="Barlow" panose="00000500000000000000" pitchFamily="2" charset="0"/>
              </a:defRPr>
            </a:lvl1pPr>
          </a:lstStyle>
          <a:p>
            <a:endParaRPr lang="en-US"/>
          </a:p>
        </p:txBody>
      </p:sp>
      <p:sp>
        <p:nvSpPr>
          <p:cNvPr id="14" name="Рисунок 2"/>
          <p:cNvSpPr>
            <a:spLocks noGrp="1"/>
          </p:cNvSpPr>
          <p:nvPr>
            <p:ph type="pic" sz="quarter" idx="12"/>
          </p:nvPr>
        </p:nvSpPr>
        <p:spPr>
          <a:xfrm>
            <a:off x="15953651" y="4625483"/>
            <a:ext cx="4259263" cy="4259263"/>
          </a:xfrm>
        </p:spPr>
        <p:txBody>
          <a:bodyPr/>
          <a:lstStyle>
            <a:lvl1pPr>
              <a:defRPr>
                <a:latin typeface="Barlow" panose="00000500000000000000" pitchFamily="2" charset="0"/>
              </a:defRPr>
            </a:lvl1pPr>
          </a:lstStyle>
          <a:p>
            <a:endParaRPr lang="en-US"/>
          </a:p>
        </p:txBody>
      </p:sp>
      <p:sp>
        <p:nvSpPr>
          <p:cNvPr id="11" name="Shape 61"/>
          <p:cNvSpPr/>
          <p:nvPr userDrawn="1"/>
        </p:nvSpPr>
        <p:spPr>
          <a:xfrm rot="16200000">
            <a:off x="-3720833" y="8205817"/>
            <a:ext cx="9108263" cy="538609"/>
          </a:xfrm>
          <a:prstGeom prst="rect">
            <a:avLst/>
          </a:prstGeom>
          <a:ln w="3175">
            <a:miter lim="400000"/>
          </a:ln>
          <a:extLst>
            <a:ext uri="{C572A759-6A51-4108-AA02-DFA0A04FC94B}">
              <ma14:wrappingTextBoxFlag xmlns="" xmlns:ma14="http://schemas.microsoft.com/office/mac/drawingml/2011/main" val="1"/>
            </a:ext>
          </a:extLst>
        </p:spPr>
        <p:txBody>
          <a:bodyPr wrap="none" lIns="38100" tIns="38100" rIns="38100" bIns="38100" anchor="ctr">
            <a:spAutoFit/>
          </a:bodyPr>
          <a:lstStyle/>
          <a:p>
            <a:pPr>
              <a:defRPr sz="3000">
                <a:solidFill>
                  <a:srgbClr val="3A3B39"/>
                </a:solidFill>
                <a:latin typeface="Bebas"/>
                <a:ea typeface="Bebas"/>
                <a:cs typeface="Bebas"/>
                <a:sym typeface="Bebas"/>
              </a:defRPr>
            </a:pPr>
            <a:r>
              <a:rPr lang="fr-FR" dirty="0" smtClean="0">
                <a:solidFill>
                  <a:srgbClr val="C1C0BE"/>
                </a:solidFill>
                <a:latin typeface="Barlow" panose="00000500000000000000" pitchFamily="2" charset="0"/>
              </a:rPr>
              <a:t>Master</a:t>
            </a:r>
            <a:r>
              <a:rPr lang="fr-FR" baseline="0" dirty="0" smtClean="0">
                <a:solidFill>
                  <a:srgbClr val="C1C0BE"/>
                </a:solidFill>
                <a:latin typeface="Barlow" panose="00000500000000000000" pitchFamily="2" charset="0"/>
              </a:rPr>
              <a:t> Migrations</a:t>
            </a:r>
            <a:r>
              <a:rPr dirty="0" smtClean="0">
                <a:latin typeface="Barlow" panose="00000500000000000000" pitchFamily="2" charset="0"/>
              </a:rPr>
              <a:t>  </a:t>
            </a:r>
            <a:r>
              <a:rPr dirty="0">
                <a:solidFill>
                  <a:srgbClr val="CBC203"/>
                </a:solidFill>
                <a:latin typeface="Barlow" panose="00000500000000000000" pitchFamily="2" charset="0"/>
              </a:rPr>
              <a:t>/ </a:t>
            </a:r>
            <a:r>
              <a:rPr dirty="0" smtClean="0">
                <a:solidFill>
                  <a:srgbClr val="C1C0BE"/>
                </a:solidFill>
                <a:latin typeface="Barlow" panose="00000500000000000000" pitchFamily="2" charset="0"/>
              </a:rPr>
              <a:t> </a:t>
            </a:r>
            <a:r>
              <a:rPr lang="fr-FR" dirty="0" smtClean="0">
                <a:solidFill>
                  <a:srgbClr val="C1C0BE"/>
                </a:solidFill>
                <a:latin typeface="Barlow" panose="00000500000000000000" pitchFamily="2" charset="0"/>
              </a:rPr>
              <a:t>Racisme</a:t>
            </a:r>
            <a:r>
              <a:rPr lang="fr-FR" baseline="0" dirty="0" smtClean="0">
                <a:solidFill>
                  <a:srgbClr val="C1C0BE"/>
                </a:solidFill>
                <a:latin typeface="Barlow" panose="00000500000000000000" pitchFamily="2" charset="0"/>
              </a:rPr>
              <a:t> et discriminations</a:t>
            </a:r>
            <a:r>
              <a:rPr lang="fr-FR" dirty="0" smtClean="0">
                <a:solidFill>
                  <a:srgbClr val="CBC203"/>
                </a:solidFill>
                <a:latin typeface="Barlow" panose="00000500000000000000" pitchFamily="2" charset="0"/>
              </a:rPr>
              <a:t> /</a:t>
            </a:r>
            <a:r>
              <a:rPr lang="fr-FR" dirty="0" smtClean="0">
                <a:latin typeface="Barlow" panose="00000500000000000000" pitchFamily="2" charset="0"/>
              </a:rPr>
              <a:t> 2021</a:t>
            </a:r>
            <a:endParaRPr dirty="0">
              <a:solidFill>
                <a:srgbClr val="C1C0BE"/>
              </a:solidFill>
              <a:latin typeface="Barlow" panose="00000500000000000000" pitchFamily="2" charset="0"/>
            </a:endParaRPr>
          </a:p>
        </p:txBody>
      </p:sp>
    </p:spTree>
    <p:extLst>
      <p:ext uri="{BB962C8B-B14F-4D97-AF65-F5344CB8AC3E}">
        <p14:creationId xmlns:p14="http://schemas.microsoft.com/office/powerpoint/2010/main" val="2541920558"/>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amp; Subtitle (light) no number">
    <p:spTree>
      <p:nvGrpSpPr>
        <p:cNvPr id="1" name=""/>
        <p:cNvGrpSpPr/>
        <p:nvPr/>
      </p:nvGrpSpPr>
      <p:grpSpPr>
        <a:xfrm>
          <a:off x="0" y="0"/>
          <a:ext cx="0" cy="0"/>
          <a:chOff x="0" y="0"/>
          <a:chExt cx="0" cy="0"/>
        </a:xfrm>
      </p:grpSpPr>
      <p:sp>
        <p:nvSpPr>
          <p:cNvPr id="70" name="Shape 70"/>
          <p:cNvSpPr>
            <a:spLocks noGrp="1"/>
          </p:cNvSpPr>
          <p:nvPr>
            <p:ph type="title"/>
          </p:nvPr>
        </p:nvSpPr>
        <p:spPr>
          <a:prstGeom prst="rect">
            <a:avLst/>
          </a:prstGeom>
        </p:spPr>
        <p:txBody>
          <a:bodyPr/>
          <a:lstStyle>
            <a:lvl1pPr>
              <a:defRPr>
                <a:latin typeface="Barlow" panose="00000500000000000000" pitchFamily="2" charset="0"/>
              </a:defRPr>
            </a:lvl1pPr>
          </a:lstStyle>
          <a:p>
            <a:r>
              <a:t>Title Text</a:t>
            </a:r>
          </a:p>
        </p:txBody>
      </p:sp>
      <p:sp>
        <p:nvSpPr>
          <p:cNvPr id="71" name="Shape 71"/>
          <p:cNvSpPr>
            <a:spLocks noGrp="1"/>
          </p:cNvSpPr>
          <p:nvPr>
            <p:ph type="body" idx="1"/>
          </p:nvPr>
        </p:nvSpPr>
        <p:spPr>
          <a:prstGeom prst="rect">
            <a:avLst/>
          </a:prstGeom>
        </p:spPr>
        <p:txBody>
          <a:bodyPr/>
          <a:lstStyle>
            <a:lvl1pPr>
              <a:defRPr>
                <a:latin typeface="Barlow" panose="00000500000000000000" pitchFamily="2" charset="0"/>
              </a:defRPr>
            </a:lvl1pPr>
            <a:lvl2pPr>
              <a:defRPr>
                <a:latin typeface="Barlow" panose="00000500000000000000" pitchFamily="2" charset="0"/>
              </a:defRPr>
            </a:lvl2pPr>
            <a:lvl3pPr>
              <a:defRPr>
                <a:latin typeface="Barlow" panose="00000500000000000000" pitchFamily="2" charset="0"/>
              </a:defRPr>
            </a:lvl3pPr>
            <a:lvl4pPr>
              <a:defRPr>
                <a:latin typeface="Barlow" panose="00000500000000000000" pitchFamily="2" charset="0"/>
              </a:defRPr>
            </a:lvl4pPr>
            <a:lvl5pPr>
              <a:defRPr>
                <a:latin typeface="Barlow" panose="00000500000000000000" pitchFamily="2" charset="0"/>
              </a:defRPr>
            </a:lvl5pPr>
          </a:lstStyle>
          <a:p>
            <a:r>
              <a:t>Body Level One</a:t>
            </a:r>
          </a:p>
          <a:p>
            <a:pPr lvl="1"/>
            <a:r>
              <a:t>Body Level Two</a:t>
            </a:r>
          </a:p>
          <a:p>
            <a:pPr lvl="2"/>
            <a:r>
              <a:t>Body Level Three</a:t>
            </a:r>
          </a:p>
          <a:p>
            <a:pPr lvl="3"/>
            <a:r>
              <a:t>Body Level Four</a:t>
            </a:r>
          </a:p>
          <a:p>
            <a:pPr lvl="4"/>
            <a:r>
              <a:t>Body Level Five</a:t>
            </a:r>
          </a:p>
        </p:txBody>
      </p:sp>
      <p:sp>
        <p:nvSpPr>
          <p:cNvPr id="78" name="Shape 78"/>
          <p:cNvSpPr>
            <a:spLocks noGrp="1"/>
          </p:cNvSpPr>
          <p:nvPr>
            <p:ph type="sldNum" sz="quarter" idx="2"/>
          </p:nvPr>
        </p:nvSpPr>
        <p:spPr>
          <a:prstGeom prst="rect">
            <a:avLst/>
          </a:prstGeom>
        </p:spPr>
        <p:txBody>
          <a:bodyPr/>
          <a:lstStyle>
            <a:lvl1pPr>
              <a:defRPr>
                <a:latin typeface="Barlow" panose="00000500000000000000" pitchFamily="2" charset="0"/>
              </a:defRPr>
            </a:lvl1pPr>
          </a:lstStyle>
          <a:p>
            <a:fld id="{86CB4B4D-7CA3-9044-876B-883B54F8677D}" type="slidenum">
              <a:rPr lang="fr-FR" smtClean="0"/>
              <a:pPr/>
              <a:t>‹N°›</a:t>
            </a:fld>
            <a:endParaRPr lang="fr-FR"/>
          </a:p>
        </p:txBody>
      </p:sp>
      <p:sp>
        <p:nvSpPr>
          <p:cNvPr id="11" name="Shape 61"/>
          <p:cNvSpPr/>
          <p:nvPr userDrawn="1"/>
        </p:nvSpPr>
        <p:spPr>
          <a:xfrm rot="16200000">
            <a:off x="-3720833" y="8205817"/>
            <a:ext cx="9108263" cy="538609"/>
          </a:xfrm>
          <a:prstGeom prst="rect">
            <a:avLst/>
          </a:prstGeom>
          <a:ln w="3175">
            <a:miter lim="400000"/>
          </a:ln>
          <a:extLst>
            <a:ext uri="{C572A759-6A51-4108-AA02-DFA0A04FC94B}">
              <ma14:wrappingTextBoxFlag xmlns="" xmlns:ma14="http://schemas.microsoft.com/office/mac/drawingml/2011/main" val="1"/>
            </a:ext>
          </a:extLst>
        </p:spPr>
        <p:txBody>
          <a:bodyPr wrap="none" lIns="38100" tIns="38100" rIns="38100" bIns="38100" anchor="ctr">
            <a:spAutoFit/>
          </a:bodyPr>
          <a:lstStyle/>
          <a:p>
            <a:pPr>
              <a:defRPr sz="3000">
                <a:solidFill>
                  <a:srgbClr val="3A3B39"/>
                </a:solidFill>
                <a:latin typeface="Bebas"/>
                <a:ea typeface="Bebas"/>
                <a:cs typeface="Bebas"/>
                <a:sym typeface="Bebas"/>
              </a:defRPr>
            </a:pPr>
            <a:r>
              <a:rPr lang="fr-FR" dirty="0" smtClean="0">
                <a:solidFill>
                  <a:srgbClr val="C1C0BE"/>
                </a:solidFill>
                <a:latin typeface="Barlow" panose="00000500000000000000" pitchFamily="2" charset="0"/>
              </a:rPr>
              <a:t>Master</a:t>
            </a:r>
            <a:r>
              <a:rPr lang="fr-FR" baseline="0" dirty="0" smtClean="0">
                <a:solidFill>
                  <a:srgbClr val="C1C0BE"/>
                </a:solidFill>
                <a:latin typeface="Barlow" panose="00000500000000000000" pitchFamily="2" charset="0"/>
              </a:rPr>
              <a:t> Migrations</a:t>
            </a:r>
            <a:r>
              <a:rPr dirty="0" smtClean="0">
                <a:latin typeface="Barlow" panose="00000500000000000000" pitchFamily="2" charset="0"/>
              </a:rPr>
              <a:t>  </a:t>
            </a:r>
            <a:r>
              <a:rPr dirty="0">
                <a:solidFill>
                  <a:srgbClr val="CBC203"/>
                </a:solidFill>
                <a:latin typeface="Barlow" panose="00000500000000000000" pitchFamily="2" charset="0"/>
              </a:rPr>
              <a:t>/</a:t>
            </a:r>
            <a:r>
              <a:rPr dirty="0">
                <a:latin typeface="Barlow" panose="00000500000000000000" pitchFamily="2" charset="0"/>
              </a:rPr>
              <a:t> </a:t>
            </a:r>
            <a:r>
              <a:rPr dirty="0" smtClean="0">
                <a:solidFill>
                  <a:srgbClr val="C1C0BE"/>
                </a:solidFill>
                <a:latin typeface="Barlow" panose="00000500000000000000" pitchFamily="2" charset="0"/>
              </a:rPr>
              <a:t> </a:t>
            </a:r>
            <a:r>
              <a:rPr lang="fr-FR" dirty="0" smtClean="0">
                <a:solidFill>
                  <a:srgbClr val="C1C0BE"/>
                </a:solidFill>
                <a:latin typeface="Barlow" panose="00000500000000000000" pitchFamily="2" charset="0"/>
              </a:rPr>
              <a:t>Racisme</a:t>
            </a:r>
            <a:r>
              <a:rPr lang="fr-FR" baseline="0" dirty="0" smtClean="0">
                <a:solidFill>
                  <a:srgbClr val="C1C0BE"/>
                </a:solidFill>
                <a:latin typeface="Barlow" panose="00000500000000000000" pitchFamily="2" charset="0"/>
              </a:rPr>
              <a:t> et discriminations</a:t>
            </a:r>
            <a:r>
              <a:rPr lang="fr-FR" dirty="0" smtClean="0">
                <a:latin typeface="Barlow" panose="00000500000000000000" pitchFamily="2" charset="0"/>
              </a:rPr>
              <a:t> </a:t>
            </a:r>
            <a:r>
              <a:rPr lang="fr-FR" dirty="0" smtClean="0">
                <a:solidFill>
                  <a:srgbClr val="CBC203"/>
                </a:solidFill>
                <a:latin typeface="Barlow" panose="00000500000000000000" pitchFamily="2" charset="0"/>
              </a:rPr>
              <a:t>/</a:t>
            </a:r>
            <a:r>
              <a:rPr lang="fr-FR" dirty="0" smtClean="0">
                <a:latin typeface="Barlow" panose="00000500000000000000" pitchFamily="2" charset="0"/>
              </a:rPr>
              <a:t> 2021</a:t>
            </a:r>
            <a:endParaRPr dirty="0">
              <a:solidFill>
                <a:srgbClr val="C1C0BE"/>
              </a:solidFill>
              <a:latin typeface="Barlow" panose="00000500000000000000" pitchFamily="2" charset="0"/>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5F3"/>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2901435" y="2279414"/>
            <a:ext cx="16482720" cy="2176835"/>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p>
            <a:r>
              <a:t>Title Text</a:t>
            </a:r>
          </a:p>
        </p:txBody>
      </p:sp>
      <p:sp>
        <p:nvSpPr>
          <p:cNvPr id="3" name="Shape 3"/>
          <p:cNvSpPr>
            <a:spLocks noGrp="1"/>
          </p:cNvSpPr>
          <p:nvPr>
            <p:ph type="body" idx="1"/>
          </p:nvPr>
        </p:nvSpPr>
        <p:spPr>
          <a:xfrm>
            <a:off x="2947579" y="4630044"/>
            <a:ext cx="19809185" cy="7019293"/>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p>
            <a:r>
              <a:t>Body Level One</a:t>
            </a:r>
          </a:p>
          <a:p>
            <a:pPr lvl="1"/>
            <a:r>
              <a:t>Body Level Two</a:t>
            </a:r>
          </a:p>
          <a:p>
            <a:pPr lvl="2"/>
            <a:r>
              <a:t>Body Level Three</a:t>
            </a:r>
          </a:p>
          <a:p>
            <a:pPr lvl="3"/>
            <a:r>
              <a:t>Body Level Four</a:t>
            </a:r>
          </a:p>
          <a:p>
            <a:pPr lvl="4"/>
            <a:r>
              <a:t>Body Level Five</a:t>
            </a:r>
          </a:p>
        </p:txBody>
      </p:sp>
      <p:sp>
        <p:nvSpPr>
          <p:cNvPr id="8" name="Shape 8"/>
          <p:cNvSpPr>
            <a:spLocks noGrp="1"/>
          </p:cNvSpPr>
          <p:nvPr>
            <p:ph type="sldNum" sz="quarter" idx="2"/>
          </p:nvPr>
        </p:nvSpPr>
        <p:spPr>
          <a:xfrm>
            <a:off x="431270" y="607363"/>
            <a:ext cx="873356" cy="846386"/>
          </a:xfrm>
          <a:prstGeom prst="rect">
            <a:avLst/>
          </a:prstGeom>
          <a:ln w="3175">
            <a:miter lim="400000"/>
          </a:ln>
        </p:spPr>
        <p:txBody>
          <a:bodyPr lIns="38100" tIns="38100" rIns="38100" bIns="38100">
            <a:spAutoFit/>
          </a:bodyPr>
          <a:lstStyle>
            <a:lvl1pPr algn="ctr">
              <a:defRPr cap="all" spc="500">
                <a:solidFill>
                  <a:srgbClr val="3A3B39"/>
                </a:solidFill>
                <a:latin typeface="Barlow" panose="00000500000000000000" pitchFamily="2" charset="0"/>
                <a:ea typeface="Barlow" panose="00000500000000000000" pitchFamily="2" charset="0"/>
                <a:cs typeface="Barlow" panose="00000500000000000000" pitchFamily="2" charset="0"/>
                <a:sym typeface="Bebas"/>
              </a:defRPr>
            </a:lvl1pPr>
          </a:lstStyle>
          <a:p>
            <a:fld id="{86CB4B4D-7CA3-9044-876B-883B54F8677D}" type="slidenum">
              <a:rPr lang="fr-FR" smtClean="0"/>
              <a:pPr/>
              <a:t>‹N°›</a:t>
            </a:fld>
            <a:endParaRPr lang="fr-FR"/>
          </a:p>
        </p:txBody>
      </p:sp>
      <p:sp>
        <p:nvSpPr>
          <p:cNvPr id="12" name="Shape 61"/>
          <p:cNvSpPr/>
          <p:nvPr userDrawn="1"/>
        </p:nvSpPr>
        <p:spPr>
          <a:xfrm rot="16200000">
            <a:off x="794786" y="8205817"/>
            <a:ext cx="77009" cy="538609"/>
          </a:xfrm>
          <a:prstGeom prst="rect">
            <a:avLst/>
          </a:prstGeom>
          <a:ln w="3175">
            <a:miter lim="400000"/>
          </a:ln>
          <a:extLst>
            <a:ext uri="{C572A759-6A51-4108-AA02-DFA0A04FC94B}">
              <ma14:wrappingTextBoxFlag xmlns="" xmlns:ma14="http://schemas.microsoft.com/office/mac/drawingml/2011/main" val="1"/>
            </a:ext>
          </a:extLst>
        </p:spPr>
        <p:txBody>
          <a:bodyPr wrap="none" lIns="38100" tIns="38100" rIns="38100" bIns="38100" anchor="ctr">
            <a:spAutoFit/>
          </a:bodyPr>
          <a:lstStyle/>
          <a:p>
            <a:pPr>
              <a:defRPr sz="3000">
                <a:solidFill>
                  <a:srgbClr val="3A3B39"/>
                </a:solidFill>
                <a:latin typeface="Bebas"/>
                <a:ea typeface="Bebas"/>
                <a:cs typeface="Bebas"/>
                <a:sym typeface="Bebas"/>
              </a:defRPr>
            </a:pPr>
            <a:endParaRPr dirty="0">
              <a:solidFill>
                <a:srgbClr val="C1C0BE"/>
              </a:solidFill>
              <a:latin typeface="Barlow" panose="00000500000000000000" pitchFamily="2" charset="0"/>
            </a:endParaRPr>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8" r:id="rId3"/>
    <p:sldLayoutId id="2147483660" r:id="rId4"/>
    <p:sldLayoutId id="2147483651" r:id="rId5"/>
    <p:sldLayoutId id="2147483656" r:id="rId6"/>
    <p:sldLayoutId id="2147483653" r:id="rId7"/>
    <p:sldLayoutId id="2147483657" r:id="rId8"/>
    <p:sldLayoutId id="2147483654" r:id="rId9"/>
    <p:sldLayoutId id="2147483661" r:id="rId10"/>
    <p:sldLayoutId id="2147483662" r:id="rId11"/>
    <p:sldLayoutId id="2147483664" r:id="rId12"/>
    <p:sldLayoutId id="2147483665" r:id="rId13"/>
    <p:sldLayoutId id="2147483666" r:id="rId14"/>
  </p:sldLayoutIdLst>
  <p:transition spd="med"/>
  <p:hf sldNum="0" hdr="0" ftr="0" dt="0"/>
  <p:txStyles>
    <p:titleStyle>
      <a:lvl1pPr marL="0" marR="0" indent="0" algn="l" defTabSz="825500" rtl="0" latinLnBrk="0">
        <a:lnSpc>
          <a:spcPct val="80000"/>
        </a:lnSpc>
        <a:spcBef>
          <a:spcPts val="0"/>
        </a:spcBef>
        <a:spcAft>
          <a:spcPts val="0"/>
        </a:spcAft>
        <a:buClrTx/>
        <a:buSzTx/>
        <a:buFontTx/>
        <a:buNone/>
        <a:tabLst/>
        <a:defRPr sz="10000" b="0" i="0" u="none" strike="noStrike" cap="none" spc="0" baseline="0">
          <a:ln>
            <a:noFill/>
          </a:ln>
          <a:solidFill>
            <a:srgbClr val="3A3B39"/>
          </a:solidFill>
          <a:uFillTx/>
          <a:latin typeface="Barlow" panose="00000500000000000000" pitchFamily="2" charset="0"/>
          <a:ea typeface="Barlow" panose="00000500000000000000" pitchFamily="2" charset="0"/>
          <a:cs typeface="Barlow" panose="00000500000000000000" pitchFamily="2" charset="0"/>
          <a:sym typeface="Bebas"/>
        </a:defRPr>
      </a:lvl1pPr>
      <a:lvl2pPr marL="0" marR="0" indent="228600" algn="l" defTabSz="825500" rtl="0" latinLnBrk="0">
        <a:lnSpc>
          <a:spcPct val="80000"/>
        </a:lnSpc>
        <a:spcBef>
          <a:spcPts val="0"/>
        </a:spcBef>
        <a:spcAft>
          <a:spcPts val="0"/>
        </a:spcAft>
        <a:buClrTx/>
        <a:buSzTx/>
        <a:buFontTx/>
        <a:buNone/>
        <a:tabLst/>
        <a:defRPr sz="10000" b="0" i="0" u="none" strike="noStrike" cap="none" spc="0" baseline="0">
          <a:ln>
            <a:noFill/>
          </a:ln>
          <a:solidFill>
            <a:srgbClr val="3A3B39"/>
          </a:solidFill>
          <a:uFillTx/>
          <a:latin typeface="Bebas"/>
          <a:ea typeface="Bebas"/>
          <a:cs typeface="Bebas"/>
          <a:sym typeface="Bebas"/>
        </a:defRPr>
      </a:lvl2pPr>
      <a:lvl3pPr marL="0" marR="0" indent="457200" algn="l" defTabSz="825500" rtl="0" latinLnBrk="0">
        <a:lnSpc>
          <a:spcPct val="80000"/>
        </a:lnSpc>
        <a:spcBef>
          <a:spcPts val="0"/>
        </a:spcBef>
        <a:spcAft>
          <a:spcPts val="0"/>
        </a:spcAft>
        <a:buClrTx/>
        <a:buSzTx/>
        <a:buFontTx/>
        <a:buNone/>
        <a:tabLst/>
        <a:defRPr sz="10000" b="0" i="0" u="none" strike="noStrike" cap="none" spc="0" baseline="0">
          <a:ln>
            <a:noFill/>
          </a:ln>
          <a:solidFill>
            <a:srgbClr val="3A3B39"/>
          </a:solidFill>
          <a:uFillTx/>
          <a:latin typeface="Bebas"/>
          <a:ea typeface="Bebas"/>
          <a:cs typeface="Bebas"/>
          <a:sym typeface="Bebas"/>
        </a:defRPr>
      </a:lvl3pPr>
      <a:lvl4pPr marL="0" marR="0" indent="685800" algn="l" defTabSz="825500" rtl="0" latinLnBrk="0">
        <a:lnSpc>
          <a:spcPct val="80000"/>
        </a:lnSpc>
        <a:spcBef>
          <a:spcPts val="0"/>
        </a:spcBef>
        <a:spcAft>
          <a:spcPts val="0"/>
        </a:spcAft>
        <a:buClrTx/>
        <a:buSzTx/>
        <a:buFontTx/>
        <a:buNone/>
        <a:tabLst/>
        <a:defRPr sz="10000" b="0" i="0" u="none" strike="noStrike" cap="none" spc="0" baseline="0">
          <a:ln>
            <a:noFill/>
          </a:ln>
          <a:solidFill>
            <a:srgbClr val="3A3B39"/>
          </a:solidFill>
          <a:uFillTx/>
          <a:latin typeface="Bebas"/>
          <a:ea typeface="Bebas"/>
          <a:cs typeface="Bebas"/>
          <a:sym typeface="Bebas"/>
        </a:defRPr>
      </a:lvl4pPr>
      <a:lvl5pPr marL="0" marR="0" indent="914400" algn="l" defTabSz="825500" rtl="0" latinLnBrk="0">
        <a:lnSpc>
          <a:spcPct val="80000"/>
        </a:lnSpc>
        <a:spcBef>
          <a:spcPts val="0"/>
        </a:spcBef>
        <a:spcAft>
          <a:spcPts val="0"/>
        </a:spcAft>
        <a:buClrTx/>
        <a:buSzTx/>
        <a:buFontTx/>
        <a:buNone/>
        <a:tabLst/>
        <a:defRPr sz="10000" b="0" i="0" u="none" strike="noStrike" cap="none" spc="0" baseline="0">
          <a:ln>
            <a:noFill/>
          </a:ln>
          <a:solidFill>
            <a:srgbClr val="3A3B39"/>
          </a:solidFill>
          <a:uFillTx/>
          <a:latin typeface="Bebas"/>
          <a:ea typeface="Bebas"/>
          <a:cs typeface="Bebas"/>
          <a:sym typeface="Bebas"/>
        </a:defRPr>
      </a:lvl5pPr>
      <a:lvl6pPr marL="0" marR="0" indent="1143000" algn="l" defTabSz="825500" rtl="0" latinLnBrk="0">
        <a:lnSpc>
          <a:spcPct val="80000"/>
        </a:lnSpc>
        <a:spcBef>
          <a:spcPts val="0"/>
        </a:spcBef>
        <a:spcAft>
          <a:spcPts val="0"/>
        </a:spcAft>
        <a:buClrTx/>
        <a:buSzTx/>
        <a:buFontTx/>
        <a:buNone/>
        <a:tabLst/>
        <a:defRPr sz="10000" b="0" i="0" u="none" strike="noStrike" cap="none" spc="0" baseline="0">
          <a:ln>
            <a:noFill/>
          </a:ln>
          <a:solidFill>
            <a:srgbClr val="3A3B39"/>
          </a:solidFill>
          <a:uFillTx/>
          <a:latin typeface="Bebas"/>
          <a:ea typeface="Bebas"/>
          <a:cs typeface="Bebas"/>
          <a:sym typeface="Bebas"/>
        </a:defRPr>
      </a:lvl6pPr>
      <a:lvl7pPr marL="0" marR="0" indent="1371600" algn="l" defTabSz="825500" rtl="0" latinLnBrk="0">
        <a:lnSpc>
          <a:spcPct val="80000"/>
        </a:lnSpc>
        <a:spcBef>
          <a:spcPts val="0"/>
        </a:spcBef>
        <a:spcAft>
          <a:spcPts val="0"/>
        </a:spcAft>
        <a:buClrTx/>
        <a:buSzTx/>
        <a:buFontTx/>
        <a:buNone/>
        <a:tabLst/>
        <a:defRPr sz="10000" b="0" i="0" u="none" strike="noStrike" cap="none" spc="0" baseline="0">
          <a:ln>
            <a:noFill/>
          </a:ln>
          <a:solidFill>
            <a:srgbClr val="3A3B39"/>
          </a:solidFill>
          <a:uFillTx/>
          <a:latin typeface="Bebas"/>
          <a:ea typeface="Bebas"/>
          <a:cs typeface="Bebas"/>
          <a:sym typeface="Bebas"/>
        </a:defRPr>
      </a:lvl7pPr>
      <a:lvl8pPr marL="0" marR="0" indent="1600200" algn="l" defTabSz="825500" rtl="0" latinLnBrk="0">
        <a:lnSpc>
          <a:spcPct val="80000"/>
        </a:lnSpc>
        <a:spcBef>
          <a:spcPts val="0"/>
        </a:spcBef>
        <a:spcAft>
          <a:spcPts val="0"/>
        </a:spcAft>
        <a:buClrTx/>
        <a:buSzTx/>
        <a:buFontTx/>
        <a:buNone/>
        <a:tabLst/>
        <a:defRPr sz="10000" b="0" i="0" u="none" strike="noStrike" cap="none" spc="0" baseline="0">
          <a:ln>
            <a:noFill/>
          </a:ln>
          <a:solidFill>
            <a:srgbClr val="3A3B39"/>
          </a:solidFill>
          <a:uFillTx/>
          <a:latin typeface="Bebas"/>
          <a:ea typeface="Bebas"/>
          <a:cs typeface="Bebas"/>
          <a:sym typeface="Bebas"/>
        </a:defRPr>
      </a:lvl8pPr>
      <a:lvl9pPr marL="0" marR="0" indent="1828800" algn="l" defTabSz="825500" rtl="0" latinLnBrk="0">
        <a:lnSpc>
          <a:spcPct val="80000"/>
        </a:lnSpc>
        <a:spcBef>
          <a:spcPts val="0"/>
        </a:spcBef>
        <a:spcAft>
          <a:spcPts val="0"/>
        </a:spcAft>
        <a:buClrTx/>
        <a:buSzTx/>
        <a:buFontTx/>
        <a:buNone/>
        <a:tabLst/>
        <a:defRPr sz="10000" b="0" i="0" u="none" strike="noStrike" cap="none" spc="0" baseline="0">
          <a:ln>
            <a:noFill/>
          </a:ln>
          <a:solidFill>
            <a:srgbClr val="3A3B39"/>
          </a:solidFill>
          <a:uFillTx/>
          <a:latin typeface="Bebas"/>
          <a:ea typeface="Bebas"/>
          <a:cs typeface="Bebas"/>
          <a:sym typeface="Bebas"/>
        </a:defRPr>
      </a:lvl9pPr>
    </p:titleStyle>
    <p:bodyStyle>
      <a:lvl1pPr marL="0" marR="0" indent="0" algn="l" defTabSz="825500" rtl="0" latinLnBrk="0">
        <a:lnSpc>
          <a:spcPct val="100000"/>
        </a:lnSpc>
        <a:spcBef>
          <a:spcPts val="0"/>
        </a:spcBef>
        <a:spcAft>
          <a:spcPts val="0"/>
        </a:spcAft>
        <a:buClrTx/>
        <a:buSzTx/>
        <a:buFontTx/>
        <a:buNone/>
        <a:tabLst/>
        <a:defRPr sz="2500" b="0" i="0" u="none" strike="noStrike" cap="none" spc="0" baseline="0">
          <a:ln>
            <a:noFill/>
          </a:ln>
          <a:solidFill>
            <a:srgbClr val="717175"/>
          </a:solidFill>
          <a:uFillTx/>
          <a:latin typeface="Barlow" panose="00000500000000000000" pitchFamily="2" charset="0"/>
          <a:ea typeface="Barlow" panose="00000500000000000000" pitchFamily="2" charset="0"/>
          <a:cs typeface="Barlow" panose="00000500000000000000" pitchFamily="2" charset="0"/>
          <a:sym typeface="Avenir Book"/>
        </a:defRPr>
      </a:lvl1pPr>
      <a:lvl2pPr marL="0" marR="0" indent="228600" algn="l" defTabSz="825500" rtl="0" latinLnBrk="0">
        <a:lnSpc>
          <a:spcPct val="100000"/>
        </a:lnSpc>
        <a:spcBef>
          <a:spcPts val="0"/>
        </a:spcBef>
        <a:spcAft>
          <a:spcPts val="0"/>
        </a:spcAft>
        <a:buClrTx/>
        <a:buSzTx/>
        <a:buFontTx/>
        <a:buNone/>
        <a:tabLst/>
        <a:defRPr sz="2500" b="0" i="0" u="none" strike="noStrike" cap="none" spc="0" baseline="0">
          <a:ln>
            <a:noFill/>
          </a:ln>
          <a:solidFill>
            <a:srgbClr val="717175"/>
          </a:solidFill>
          <a:uFillTx/>
          <a:latin typeface="Barlow" panose="00000500000000000000" pitchFamily="2" charset="0"/>
          <a:ea typeface="Barlow" panose="00000500000000000000" pitchFamily="2" charset="0"/>
          <a:cs typeface="Barlow" panose="00000500000000000000" pitchFamily="2" charset="0"/>
          <a:sym typeface="Avenir Book"/>
        </a:defRPr>
      </a:lvl2pPr>
      <a:lvl3pPr marL="0" marR="0" indent="457200" algn="l" defTabSz="825500" rtl="0" latinLnBrk="0">
        <a:lnSpc>
          <a:spcPct val="100000"/>
        </a:lnSpc>
        <a:spcBef>
          <a:spcPts val="0"/>
        </a:spcBef>
        <a:spcAft>
          <a:spcPts val="0"/>
        </a:spcAft>
        <a:buClrTx/>
        <a:buSzTx/>
        <a:buFontTx/>
        <a:buNone/>
        <a:tabLst/>
        <a:defRPr sz="2500" b="0" i="0" u="none" strike="noStrike" cap="none" spc="0" baseline="0">
          <a:ln>
            <a:noFill/>
          </a:ln>
          <a:solidFill>
            <a:srgbClr val="717175"/>
          </a:solidFill>
          <a:uFillTx/>
          <a:latin typeface="Barlow" panose="00000500000000000000" pitchFamily="2" charset="0"/>
          <a:ea typeface="Barlow" panose="00000500000000000000" pitchFamily="2" charset="0"/>
          <a:cs typeface="Barlow" panose="00000500000000000000" pitchFamily="2" charset="0"/>
          <a:sym typeface="Avenir Book"/>
        </a:defRPr>
      </a:lvl3pPr>
      <a:lvl4pPr marL="0" marR="0" indent="685800" algn="l" defTabSz="825500" rtl="0" latinLnBrk="0">
        <a:lnSpc>
          <a:spcPct val="100000"/>
        </a:lnSpc>
        <a:spcBef>
          <a:spcPts val="0"/>
        </a:spcBef>
        <a:spcAft>
          <a:spcPts val="0"/>
        </a:spcAft>
        <a:buClrTx/>
        <a:buSzTx/>
        <a:buFontTx/>
        <a:buNone/>
        <a:tabLst/>
        <a:defRPr sz="2500" b="0" i="0" u="none" strike="noStrike" cap="none" spc="0" baseline="0">
          <a:ln>
            <a:noFill/>
          </a:ln>
          <a:solidFill>
            <a:srgbClr val="717175"/>
          </a:solidFill>
          <a:uFillTx/>
          <a:latin typeface="Barlow" panose="00000500000000000000" pitchFamily="2" charset="0"/>
          <a:ea typeface="Barlow" panose="00000500000000000000" pitchFamily="2" charset="0"/>
          <a:cs typeface="Barlow" panose="00000500000000000000" pitchFamily="2" charset="0"/>
          <a:sym typeface="Avenir Book"/>
        </a:defRPr>
      </a:lvl4pPr>
      <a:lvl5pPr marL="0" marR="0" indent="914400" algn="l" defTabSz="825500" rtl="0" latinLnBrk="0">
        <a:lnSpc>
          <a:spcPct val="100000"/>
        </a:lnSpc>
        <a:spcBef>
          <a:spcPts val="0"/>
        </a:spcBef>
        <a:spcAft>
          <a:spcPts val="0"/>
        </a:spcAft>
        <a:buClrTx/>
        <a:buSzTx/>
        <a:buFontTx/>
        <a:buNone/>
        <a:tabLst/>
        <a:defRPr sz="2500" b="0" i="0" u="none" strike="noStrike" cap="none" spc="0" baseline="0">
          <a:ln>
            <a:noFill/>
          </a:ln>
          <a:solidFill>
            <a:srgbClr val="717175"/>
          </a:solidFill>
          <a:uFillTx/>
          <a:latin typeface="Barlow" panose="00000500000000000000" pitchFamily="2" charset="0"/>
          <a:ea typeface="Barlow" panose="00000500000000000000" pitchFamily="2" charset="0"/>
          <a:cs typeface="Barlow" panose="00000500000000000000" pitchFamily="2" charset="0"/>
          <a:sym typeface="Avenir Book"/>
        </a:defRPr>
      </a:lvl5pPr>
      <a:lvl6pPr marL="0" marR="0" indent="1143000" algn="l" defTabSz="825500" rtl="0" latinLnBrk="0">
        <a:lnSpc>
          <a:spcPct val="100000"/>
        </a:lnSpc>
        <a:spcBef>
          <a:spcPts val="0"/>
        </a:spcBef>
        <a:spcAft>
          <a:spcPts val="0"/>
        </a:spcAft>
        <a:buClrTx/>
        <a:buSzTx/>
        <a:buFontTx/>
        <a:buNone/>
        <a:tabLst/>
        <a:defRPr sz="2500" b="0" i="0" u="none" strike="noStrike" cap="none" spc="0" baseline="0">
          <a:ln>
            <a:noFill/>
          </a:ln>
          <a:solidFill>
            <a:srgbClr val="717175"/>
          </a:solidFill>
          <a:uFillTx/>
          <a:latin typeface="Avenir Book"/>
          <a:ea typeface="Avenir Book"/>
          <a:cs typeface="Avenir Book"/>
          <a:sym typeface="Avenir Book"/>
        </a:defRPr>
      </a:lvl6pPr>
      <a:lvl7pPr marL="0" marR="0" indent="1371600" algn="l" defTabSz="825500" rtl="0" latinLnBrk="0">
        <a:lnSpc>
          <a:spcPct val="100000"/>
        </a:lnSpc>
        <a:spcBef>
          <a:spcPts val="0"/>
        </a:spcBef>
        <a:spcAft>
          <a:spcPts val="0"/>
        </a:spcAft>
        <a:buClrTx/>
        <a:buSzTx/>
        <a:buFontTx/>
        <a:buNone/>
        <a:tabLst/>
        <a:defRPr sz="2500" b="0" i="0" u="none" strike="noStrike" cap="none" spc="0" baseline="0">
          <a:ln>
            <a:noFill/>
          </a:ln>
          <a:solidFill>
            <a:srgbClr val="717175"/>
          </a:solidFill>
          <a:uFillTx/>
          <a:latin typeface="Avenir Book"/>
          <a:ea typeface="Avenir Book"/>
          <a:cs typeface="Avenir Book"/>
          <a:sym typeface="Avenir Book"/>
        </a:defRPr>
      </a:lvl7pPr>
      <a:lvl8pPr marL="0" marR="0" indent="1600200" algn="l" defTabSz="825500" rtl="0" latinLnBrk="0">
        <a:lnSpc>
          <a:spcPct val="100000"/>
        </a:lnSpc>
        <a:spcBef>
          <a:spcPts val="0"/>
        </a:spcBef>
        <a:spcAft>
          <a:spcPts val="0"/>
        </a:spcAft>
        <a:buClrTx/>
        <a:buSzTx/>
        <a:buFontTx/>
        <a:buNone/>
        <a:tabLst/>
        <a:defRPr sz="2500" b="0" i="0" u="none" strike="noStrike" cap="none" spc="0" baseline="0">
          <a:ln>
            <a:noFill/>
          </a:ln>
          <a:solidFill>
            <a:srgbClr val="717175"/>
          </a:solidFill>
          <a:uFillTx/>
          <a:latin typeface="Avenir Book"/>
          <a:ea typeface="Avenir Book"/>
          <a:cs typeface="Avenir Book"/>
          <a:sym typeface="Avenir Book"/>
        </a:defRPr>
      </a:lvl8pPr>
      <a:lvl9pPr marL="0" marR="0" indent="1828800" algn="l" defTabSz="825500" rtl="0" latinLnBrk="0">
        <a:lnSpc>
          <a:spcPct val="100000"/>
        </a:lnSpc>
        <a:spcBef>
          <a:spcPts val="0"/>
        </a:spcBef>
        <a:spcAft>
          <a:spcPts val="0"/>
        </a:spcAft>
        <a:buClrTx/>
        <a:buSzTx/>
        <a:buFontTx/>
        <a:buNone/>
        <a:tabLst/>
        <a:defRPr sz="2500" b="0" i="0" u="none" strike="noStrike" cap="none" spc="0" baseline="0">
          <a:ln>
            <a:noFill/>
          </a:ln>
          <a:solidFill>
            <a:srgbClr val="717175"/>
          </a:solidFill>
          <a:uFillTx/>
          <a:latin typeface="Avenir Book"/>
          <a:ea typeface="Avenir Book"/>
          <a:cs typeface="Avenir Book"/>
          <a:sym typeface="Avenir Book"/>
        </a:defRPr>
      </a:lvl9pPr>
    </p:bodyStyle>
    <p:otherStyle>
      <a:lvl1pPr marL="0" marR="0" indent="0" algn="ctr" defTabSz="825500" rtl="0" latinLnBrk="0">
        <a:lnSpc>
          <a:spcPct val="100000"/>
        </a:lnSpc>
        <a:spcBef>
          <a:spcPts val="0"/>
        </a:spcBef>
        <a:spcAft>
          <a:spcPts val="0"/>
        </a:spcAft>
        <a:buClrTx/>
        <a:buSzTx/>
        <a:buFontTx/>
        <a:buNone/>
        <a:tabLst/>
        <a:defRPr sz="2500" b="0" i="0" u="none" strike="noStrike" cap="all" spc="500" baseline="0">
          <a:ln>
            <a:noFill/>
          </a:ln>
          <a:solidFill>
            <a:schemeClr val="tx1"/>
          </a:solidFill>
          <a:uFillTx/>
          <a:latin typeface="+mn-lt"/>
          <a:ea typeface="+mn-ea"/>
          <a:cs typeface="+mn-cs"/>
          <a:sym typeface="Bebas"/>
        </a:defRPr>
      </a:lvl1pPr>
      <a:lvl2pPr marL="0" marR="0" indent="228600" algn="ctr" defTabSz="825500" rtl="0" latinLnBrk="0">
        <a:lnSpc>
          <a:spcPct val="100000"/>
        </a:lnSpc>
        <a:spcBef>
          <a:spcPts val="0"/>
        </a:spcBef>
        <a:spcAft>
          <a:spcPts val="0"/>
        </a:spcAft>
        <a:buClrTx/>
        <a:buSzTx/>
        <a:buFontTx/>
        <a:buNone/>
        <a:tabLst/>
        <a:defRPr sz="2500" b="0" i="0" u="none" strike="noStrike" cap="all" spc="500" baseline="0">
          <a:ln>
            <a:noFill/>
          </a:ln>
          <a:solidFill>
            <a:schemeClr val="tx1"/>
          </a:solidFill>
          <a:uFillTx/>
          <a:latin typeface="+mn-lt"/>
          <a:ea typeface="+mn-ea"/>
          <a:cs typeface="+mn-cs"/>
          <a:sym typeface="Bebas"/>
        </a:defRPr>
      </a:lvl2pPr>
      <a:lvl3pPr marL="0" marR="0" indent="457200" algn="ctr" defTabSz="825500" rtl="0" latinLnBrk="0">
        <a:lnSpc>
          <a:spcPct val="100000"/>
        </a:lnSpc>
        <a:spcBef>
          <a:spcPts val="0"/>
        </a:spcBef>
        <a:spcAft>
          <a:spcPts val="0"/>
        </a:spcAft>
        <a:buClrTx/>
        <a:buSzTx/>
        <a:buFontTx/>
        <a:buNone/>
        <a:tabLst/>
        <a:defRPr sz="2500" b="0" i="0" u="none" strike="noStrike" cap="all" spc="500" baseline="0">
          <a:ln>
            <a:noFill/>
          </a:ln>
          <a:solidFill>
            <a:schemeClr val="tx1"/>
          </a:solidFill>
          <a:uFillTx/>
          <a:latin typeface="+mn-lt"/>
          <a:ea typeface="+mn-ea"/>
          <a:cs typeface="+mn-cs"/>
          <a:sym typeface="Bebas"/>
        </a:defRPr>
      </a:lvl3pPr>
      <a:lvl4pPr marL="0" marR="0" indent="685800" algn="ctr" defTabSz="825500" rtl="0" latinLnBrk="0">
        <a:lnSpc>
          <a:spcPct val="100000"/>
        </a:lnSpc>
        <a:spcBef>
          <a:spcPts val="0"/>
        </a:spcBef>
        <a:spcAft>
          <a:spcPts val="0"/>
        </a:spcAft>
        <a:buClrTx/>
        <a:buSzTx/>
        <a:buFontTx/>
        <a:buNone/>
        <a:tabLst/>
        <a:defRPr sz="2500" b="0" i="0" u="none" strike="noStrike" cap="all" spc="500" baseline="0">
          <a:ln>
            <a:noFill/>
          </a:ln>
          <a:solidFill>
            <a:schemeClr val="tx1"/>
          </a:solidFill>
          <a:uFillTx/>
          <a:latin typeface="+mn-lt"/>
          <a:ea typeface="+mn-ea"/>
          <a:cs typeface="+mn-cs"/>
          <a:sym typeface="Bebas"/>
        </a:defRPr>
      </a:lvl4pPr>
      <a:lvl5pPr marL="0" marR="0" indent="914400" algn="ctr" defTabSz="825500" rtl="0" latinLnBrk="0">
        <a:lnSpc>
          <a:spcPct val="100000"/>
        </a:lnSpc>
        <a:spcBef>
          <a:spcPts val="0"/>
        </a:spcBef>
        <a:spcAft>
          <a:spcPts val="0"/>
        </a:spcAft>
        <a:buClrTx/>
        <a:buSzTx/>
        <a:buFontTx/>
        <a:buNone/>
        <a:tabLst/>
        <a:defRPr sz="2500" b="0" i="0" u="none" strike="noStrike" cap="all" spc="500" baseline="0">
          <a:ln>
            <a:noFill/>
          </a:ln>
          <a:solidFill>
            <a:schemeClr val="tx1"/>
          </a:solidFill>
          <a:uFillTx/>
          <a:latin typeface="+mn-lt"/>
          <a:ea typeface="+mn-ea"/>
          <a:cs typeface="+mn-cs"/>
          <a:sym typeface="Bebas"/>
        </a:defRPr>
      </a:lvl5pPr>
      <a:lvl6pPr marL="0" marR="0" indent="1143000" algn="ctr" defTabSz="825500" rtl="0" latinLnBrk="0">
        <a:lnSpc>
          <a:spcPct val="100000"/>
        </a:lnSpc>
        <a:spcBef>
          <a:spcPts val="0"/>
        </a:spcBef>
        <a:spcAft>
          <a:spcPts val="0"/>
        </a:spcAft>
        <a:buClrTx/>
        <a:buSzTx/>
        <a:buFontTx/>
        <a:buNone/>
        <a:tabLst/>
        <a:defRPr sz="2500" b="0" i="0" u="none" strike="noStrike" cap="all" spc="500" baseline="0">
          <a:ln>
            <a:noFill/>
          </a:ln>
          <a:solidFill>
            <a:schemeClr val="tx1"/>
          </a:solidFill>
          <a:uFillTx/>
          <a:latin typeface="+mn-lt"/>
          <a:ea typeface="+mn-ea"/>
          <a:cs typeface="+mn-cs"/>
          <a:sym typeface="Bebas"/>
        </a:defRPr>
      </a:lvl6pPr>
      <a:lvl7pPr marL="0" marR="0" indent="1371600" algn="ctr" defTabSz="825500" rtl="0" latinLnBrk="0">
        <a:lnSpc>
          <a:spcPct val="100000"/>
        </a:lnSpc>
        <a:spcBef>
          <a:spcPts val="0"/>
        </a:spcBef>
        <a:spcAft>
          <a:spcPts val="0"/>
        </a:spcAft>
        <a:buClrTx/>
        <a:buSzTx/>
        <a:buFontTx/>
        <a:buNone/>
        <a:tabLst/>
        <a:defRPr sz="2500" b="0" i="0" u="none" strike="noStrike" cap="all" spc="500" baseline="0">
          <a:ln>
            <a:noFill/>
          </a:ln>
          <a:solidFill>
            <a:schemeClr val="tx1"/>
          </a:solidFill>
          <a:uFillTx/>
          <a:latin typeface="+mn-lt"/>
          <a:ea typeface="+mn-ea"/>
          <a:cs typeface="+mn-cs"/>
          <a:sym typeface="Bebas"/>
        </a:defRPr>
      </a:lvl7pPr>
      <a:lvl8pPr marL="0" marR="0" indent="1600200" algn="ctr" defTabSz="825500" rtl="0" latinLnBrk="0">
        <a:lnSpc>
          <a:spcPct val="100000"/>
        </a:lnSpc>
        <a:spcBef>
          <a:spcPts val="0"/>
        </a:spcBef>
        <a:spcAft>
          <a:spcPts val="0"/>
        </a:spcAft>
        <a:buClrTx/>
        <a:buSzTx/>
        <a:buFontTx/>
        <a:buNone/>
        <a:tabLst/>
        <a:defRPr sz="2500" b="0" i="0" u="none" strike="noStrike" cap="all" spc="500" baseline="0">
          <a:ln>
            <a:noFill/>
          </a:ln>
          <a:solidFill>
            <a:schemeClr val="tx1"/>
          </a:solidFill>
          <a:uFillTx/>
          <a:latin typeface="+mn-lt"/>
          <a:ea typeface="+mn-ea"/>
          <a:cs typeface="+mn-cs"/>
          <a:sym typeface="Bebas"/>
        </a:defRPr>
      </a:lvl8pPr>
      <a:lvl9pPr marL="0" marR="0" indent="1828800" algn="ctr" defTabSz="825500" rtl="0" latinLnBrk="0">
        <a:lnSpc>
          <a:spcPct val="100000"/>
        </a:lnSpc>
        <a:spcBef>
          <a:spcPts val="0"/>
        </a:spcBef>
        <a:spcAft>
          <a:spcPts val="0"/>
        </a:spcAft>
        <a:buClrTx/>
        <a:buSzTx/>
        <a:buFontTx/>
        <a:buNone/>
        <a:tabLst/>
        <a:defRPr sz="2500" b="0" i="0" u="none" strike="noStrike" cap="all" spc="500" baseline="0">
          <a:ln>
            <a:noFill/>
          </a:ln>
          <a:solidFill>
            <a:schemeClr val="tx1"/>
          </a:solidFill>
          <a:uFillTx/>
          <a:latin typeface="+mn-lt"/>
          <a:ea typeface="+mn-ea"/>
          <a:cs typeface="+mn-cs"/>
          <a:sym typeface="Beba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676400" y="730253"/>
            <a:ext cx="21031200" cy="2651126"/>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1676400" y="12712703"/>
            <a:ext cx="5486400" cy="730250"/>
          </a:xfrm>
          <a:prstGeom prst="rect">
            <a:avLst/>
          </a:prstGeom>
        </p:spPr>
        <p:txBody>
          <a:bodyPr vert="horz" lIns="91440" tIns="45720" rIns="91440" bIns="45720" rtlCol="0" anchor="ctr"/>
          <a:lstStyle>
            <a:lvl1pPr algn="l">
              <a:defRPr sz="1800">
                <a:solidFill>
                  <a:schemeClr val="tx1">
                    <a:tint val="75000"/>
                  </a:schemeClr>
                </a:solidFill>
              </a:defRPr>
            </a:lvl1pPr>
          </a:lstStyle>
          <a:p>
            <a:pPr>
              <a:defRPr/>
            </a:pPr>
            <a:fld id="{8CAE1E61-102F-4513-A6AB-000ACFF32098}" type="datetimeFigureOut">
              <a:rPr lang="en-US" smtClean="0"/>
              <a:pPr>
                <a:defRPr/>
              </a:pPr>
              <a:t>2/19/2025</a:t>
            </a:fld>
            <a:endParaRPr lang="en-US" dirty="0"/>
          </a:p>
        </p:txBody>
      </p:sp>
      <p:sp>
        <p:nvSpPr>
          <p:cNvPr id="5" name="Espace réservé du pied de page 4"/>
          <p:cNvSpPr>
            <a:spLocks noGrp="1"/>
          </p:cNvSpPr>
          <p:nvPr>
            <p:ph type="ftr" sz="quarter" idx="3"/>
          </p:nvPr>
        </p:nvSpPr>
        <p:spPr>
          <a:xfrm>
            <a:off x="8077200" y="12712703"/>
            <a:ext cx="8229600" cy="730250"/>
          </a:xfrm>
          <a:prstGeom prst="rect">
            <a:avLst/>
          </a:prstGeom>
        </p:spPr>
        <p:txBody>
          <a:bodyPr vert="horz" lIns="91440" tIns="45720" rIns="91440" bIns="45720" rtlCol="0" anchor="ctr"/>
          <a:lstStyle>
            <a:lvl1pPr algn="ctr">
              <a:defRPr sz="1800">
                <a:solidFill>
                  <a:schemeClr val="tx1">
                    <a:tint val="75000"/>
                  </a:schemeClr>
                </a:solidFill>
              </a:defRPr>
            </a:lvl1pPr>
          </a:lstStyle>
          <a:p>
            <a:pPr>
              <a:defRPr/>
            </a:pPr>
            <a:endParaRPr lang="en-US"/>
          </a:p>
        </p:txBody>
      </p:sp>
      <p:sp>
        <p:nvSpPr>
          <p:cNvPr id="6" name="Espace réservé du numéro de diapositive 5"/>
          <p:cNvSpPr>
            <a:spLocks noGrp="1"/>
          </p:cNvSpPr>
          <p:nvPr>
            <p:ph type="sldNum" sz="quarter" idx="4"/>
          </p:nvPr>
        </p:nvSpPr>
        <p:spPr>
          <a:xfrm>
            <a:off x="17221200" y="12712703"/>
            <a:ext cx="5486400" cy="730250"/>
          </a:xfrm>
          <a:prstGeom prst="rect">
            <a:avLst/>
          </a:prstGeom>
        </p:spPr>
        <p:txBody>
          <a:bodyPr vert="horz" lIns="91440" tIns="45720" rIns="91440" bIns="45720" rtlCol="0" anchor="ctr"/>
          <a:lstStyle>
            <a:lvl1pPr algn="r">
              <a:defRPr sz="1800">
                <a:solidFill>
                  <a:schemeClr val="tx1">
                    <a:tint val="75000"/>
                  </a:schemeClr>
                </a:solidFill>
              </a:defRPr>
            </a:lvl1pPr>
          </a:lstStyle>
          <a:p>
            <a:fld id="{F3A1250C-07EC-4E8E-A81B-527A13481E26}" type="slidenum">
              <a:rPr lang="fr-FR" altLang="fr-FR" smtClean="0"/>
              <a:pPr/>
              <a:t>‹N°›</a:t>
            </a:fld>
            <a:endParaRPr lang="fr-FR" altLang="fr-FR"/>
          </a:p>
        </p:txBody>
      </p:sp>
    </p:spTree>
    <p:extLst>
      <p:ext uri="{BB962C8B-B14F-4D97-AF65-F5344CB8AC3E}">
        <p14:creationId xmlns:p14="http://schemas.microsoft.com/office/powerpoint/2010/main" val="110529078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12801600"/>
            <a:ext cx="24384003"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12668631"/>
            <a:ext cx="24384003" cy="131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194560" y="573209"/>
            <a:ext cx="20116800" cy="2901514"/>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2194558" y="3691468"/>
            <a:ext cx="20116803" cy="8046720"/>
          </a:xfrm>
          <a:prstGeom prst="rect">
            <a:avLst/>
          </a:prstGeom>
        </p:spPr>
        <p:txBody>
          <a:bodyPr vert="horz" lIns="0" tIns="45720" rIns="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2194564" y="12919573"/>
            <a:ext cx="4944541" cy="730250"/>
          </a:xfrm>
          <a:prstGeom prst="rect">
            <a:avLst/>
          </a:prstGeom>
        </p:spPr>
        <p:txBody>
          <a:bodyPr vert="horz" lIns="91440" tIns="45720" rIns="91440" bIns="45720" rtlCol="0" anchor="ctr"/>
          <a:lstStyle>
            <a:lvl1pPr algn="l">
              <a:defRPr sz="1800">
                <a:solidFill>
                  <a:srgbClr val="FFFFFF"/>
                </a:solidFill>
              </a:defRPr>
            </a:lvl1pPr>
          </a:lstStyle>
          <a:p>
            <a:pPr>
              <a:defRPr/>
            </a:pPr>
            <a:fld id="{8CAE1E61-102F-4513-A6AB-000ACFF32098}" type="datetimeFigureOut">
              <a:rPr lang="en-US" smtClean="0"/>
              <a:pPr>
                <a:defRPr/>
              </a:pPr>
              <a:t>2/19/2025</a:t>
            </a:fld>
            <a:endParaRPr lang="en-US" dirty="0"/>
          </a:p>
        </p:txBody>
      </p:sp>
      <p:sp>
        <p:nvSpPr>
          <p:cNvPr id="5" name="Footer Placeholder 4"/>
          <p:cNvSpPr>
            <a:spLocks noGrp="1"/>
          </p:cNvSpPr>
          <p:nvPr>
            <p:ph type="ftr" sz="quarter" idx="3"/>
          </p:nvPr>
        </p:nvSpPr>
        <p:spPr>
          <a:xfrm>
            <a:off x="7372372" y="12919573"/>
            <a:ext cx="9645608" cy="730250"/>
          </a:xfrm>
          <a:prstGeom prst="rect">
            <a:avLst/>
          </a:prstGeom>
        </p:spPr>
        <p:txBody>
          <a:bodyPr vert="horz" lIns="91440" tIns="45720" rIns="91440" bIns="45720" rtlCol="0" anchor="ctr"/>
          <a:lstStyle>
            <a:lvl1pPr algn="ctr">
              <a:defRPr sz="18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19800919" y="12919573"/>
            <a:ext cx="2624051" cy="730250"/>
          </a:xfrm>
          <a:prstGeom prst="rect">
            <a:avLst/>
          </a:prstGeom>
        </p:spPr>
        <p:txBody>
          <a:bodyPr vert="horz" lIns="91440" tIns="45720" rIns="91440" bIns="45720" rtlCol="0" anchor="ctr"/>
          <a:lstStyle>
            <a:lvl1pPr algn="r">
              <a:defRPr sz="2100">
                <a:solidFill>
                  <a:srgbClr val="FFFFFF"/>
                </a:solidFill>
              </a:defRPr>
            </a:lvl1pPr>
          </a:lstStyle>
          <a:p>
            <a:fld id="{F3A1250C-07EC-4E8E-A81B-527A13481E26}" type="slidenum">
              <a:rPr lang="fr-FR" altLang="fr-FR" smtClean="0"/>
              <a:pPr/>
              <a:t>‹N°›</a:t>
            </a:fld>
            <a:endParaRPr lang="fr-FR" altLang="fr-FR"/>
          </a:p>
        </p:txBody>
      </p:sp>
      <p:cxnSp>
        <p:nvCxnSpPr>
          <p:cNvPr id="10" name="Straight Connector 9"/>
          <p:cNvCxnSpPr/>
          <p:nvPr/>
        </p:nvCxnSpPr>
        <p:spPr>
          <a:xfrm>
            <a:off x="2387064" y="3475690"/>
            <a:ext cx="199339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95384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1828800" rtl="0" eaLnBrk="1" latinLnBrk="0" hangingPunct="1">
        <a:lnSpc>
          <a:spcPct val="85000"/>
        </a:lnSpc>
        <a:spcBef>
          <a:spcPct val="0"/>
        </a:spcBef>
        <a:buNone/>
        <a:defRPr sz="9600" kern="1200" spc="-100" baseline="0">
          <a:solidFill>
            <a:schemeClr val="tx1">
              <a:lumMod val="75000"/>
              <a:lumOff val="25000"/>
            </a:schemeClr>
          </a:solidFill>
          <a:latin typeface="+mj-lt"/>
          <a:ea typeface="+mj-ea"/>
          <a:cs typeface="+mj-cs"/>
        </a:defRPr>
      </a:lvl1pPr>
    </p:titleStyle>
    <p:bodyStyle>
      <a:lvl1pPr marL="182880" indent="-182880" algn="l" defTabSz="1828800" rtl="0" eaLnBrk="1" latinLnBrk="0" hangingPunct="1">
        <a:lnSpc>
          <a:spcPct val="90000"/>
        </a:lnSpc>
        <a:spcBef>
          <a:spcPts val="2400"/>
        </a:spcBef>
        <a:spcAft>
          <a:spcPts val="400"/>
        </a:spcAft>
        <a:buClr>
          <a:schemeClr val="accent1"/>
        </a:buClr>
        <a:buSzPct val="100000"/>
        <a:buFont typeface="Calibri" panose="020F0502020204030204" pitchFamily="34" charset="0"/>
        <a:buChar char=" "/>
        <a:defRPr sz="4000" kern="1200">
          <a:solidFill>
            <a:schemeClr val="tx1">
              <a:lumMod val="75000"/>
              <a:lumOff val="25000"/>
            </a:schemeClr>
          </a:solidFill>
          <a:latin typeface="+mn-lt"/>
          <a:ea typeface="+mn-ea"/>
          <a:cs typeface="+mn-cs"/>
        </a:defRPr>
      </a:lvl1pPr>
      <a:lvl2pPr marL="768096" indent="-365760" algn="l" defTabSz="1828800" rtl="0" eaLnBrk="1" latinLnBrk="0" hangingPunct="1">
        <a:lnSpc>
          <a:spcPct val="90000"/>
        </a:lnSpc>
        <a:spcBef>
          <a:spcPts val="400"/>
        </a:spcBef>
        <a:spcAft>
          <a:spcPts val="800"/>
        </a:spcAft>
        <a:buClr>
          <a:schemeClr val="accent1"/>
        </a:buClr>
        <a:buFont typeface="Calibri" pitchFamily="34" charset="0"/>
        <a:buChar char="◦"/>
        <a:defRPr sz="3600" kern="1200">
          <a:solidFill>
            <a:schemeClr val="tx1">
              <a:lumMod val="75000"/>
              <a:lumOff val="25000"/>
            </a:schemeClr>
          </a:solidFill>
          <a:latin typeface="+mn-lt"/>
          <a:ea typeface="+mn-ea"/>
          <a:cs typeface="+mn-cs"/>
        </a:defRPr>
      </a:lvl2pPr>
      <a:lvl3pPr marL="1133856" indent="-365760" algn="l" defTabSz="1828800" rtl="0" eaLnBrk="1" latinLnBrk="0" hangingPunct="1">
        <a:lnSpc>
          <a:spcPct val="90000"/>
        </a:lnSpc>
        <a:spcBef>
          <a:spcPts val="400"/>
        </a:spcBef>
        <a:spcAft>
          <a:spcPts val="8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3pPr>
      <a:lvl4pPr marL="1499616" indent="-365760" algn="l" defTabSz="1828800" rtl="0" eaLnBrk="1" latinLnBrk="0" hangingPunct="1">
        <a:lnSpc>
          <a:spcPct val="90000"/>
        </a:lnSpc>
        <a:spcBef>
          <a:spcPts val="400"/>
        </a:spcBef>
        <a:spcAft>
          <a:spcPts val="8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4pPr>
      <a:lvl5pPr marL="1865376" indent="-365760" algn="l" defTabSz="1828800" rtl="0" eaLnBrk="1" latinLnBrk="0" hangingPunct="1">
        <a:lnSpc>
          <a:spcPct val="90000"/>
        </a:lnSpc>
        <a:spcBef>
          <a:spcPts val="400"/>
        </a:spcBef>
        <a:spcAft>
          <a:spcPts val="8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5pPr>
      <a:lvl6pPr marL="2200000" indent="-457200" algn="l" defTabSz="1828800" rtl="0" eaLnBrk="1" latinLnBrk="0" hangingPunct="1">
        <a:lnSpc>
          <a:spcPct val="90000"/>
        </a:lnSpc>
        <a:spcBef>
          <a:spcPts val="400"/>
        </a:spcBef>
        <a:spcAft>
          <a:spcPts val="8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6pPr>
      <a:lvl7pPr marL="2600000" indent="-457200" algn="l" defTabSz="1828800" rtl="0" eaLnBrk="1" latinLnBrk="0" hangingPunct="1">
        <a:lnSpc>
          <a:spcPct val="90000"/>
        </a:lnSpc>
        <a:spcBef>
          <a:spcPts val="400"/>
        </a:spcBef>
        <a:spcAft>
          <a:spcPts val="8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7pPr>
      <a:lvl8pPr marL="3000000" indent="-457200" algn="l" defTabSz="1828800" rtl="0" eaLnBrk="1" latinLnBrk="0" hangingPunct="1">
        <a:lnSpc>
          <a:spcPct val="90000"/>
        </a:lnSpc>
        <a:spcBef>
          <a:spcPts val="400"/>
        </a:spcBef>
        <a:spcAft>
          <a:spcPts val="8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8pPr>
      <a:lvl9pPr marL="3400000" indent="-457200" algn="l" defTabSz="1828800" rtl="0" eaLnBrk="1" latinLnBrk="0" hangingPunct="1">
        <a:lnSpc>
          <a:spcPct val="90000"/>
        </a:lnSpc>
        <a:spcBef>
          <a:spcPts val="400"/>
        </a:spcBef>
        <a:spcAft>
          <a:spcPts val="8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0.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1.xml"/><Relationship Id="rId4" Type="http://schemas.openxmlformats.org/officeDocument/2006/relationships/image" Target="../media/image18.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chart" Target="../charts/chart7.xml"/></Relationships>
</file>

<file path=ppt/slides/_rels/slide2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9162" b="19162"/>
          <a:stretch>
            <a:fillRect/>
          </a:stretch>
        </p:blipFill>
        <p:spPr>
          <a:xfrm>
            <a:off x="1736725" y="0"/>
            <a:ext cx="22647275" cy="11583988"/>
          </a:xfrm>
          <a:solidFill>
            <a:schemeClr val="bg2"/>
          </a:solidFill>
        </p:spPr>
      </p:pic>
      <p:sp>
        <p:nvSpPr>
          <p:cNvPr id="88" name="Shape 88"/>
          <p:cNvSpPr/>
          <p:nvPr/>
        </p:nvSpPr>
        <p:spPr>
          <a:xfrm>
            <a:off x="1514476" y="0"/>
            <a:ext cx="22890276" cy="11788799"/>
          </a:xfrm>
          <a:prstGeom prst="rect">
            <a:avLst/>
          </a:prstGeom>
          <a:solidFill>
            <a:srgbClr val="272727">
              <a:alpha val="41000"/>
            </a:srgbClr>
          </a:solidFill>
          <a:ln w="3175">
            <a:miter lim="400000"/>
          </a:ln>
        </p:spPr>
        <p:txBody>
          <a:bodyPr lIns="38100" tIns="38100" rIns="38100" bIns="38100" anchor="ctr"/>
          <a:lstStyle/>
          <a:p>
            <a:pPr algn="ctr">
              <a:defRPr sz="2700">
                <a:solidFill>
                  <a:srgbClr val="FFFFFF"/>
                </a:solidFill>
                <a:latin typeface="Helvetica Light"/>
                <a:ea typeface="Helvetica Light"/>
                <a:cs typeface="Helvetica Light"/>
                <a:sym typeface="Helvetica Light"/>
              </a:defRPr>
            </a:pPr>
            <a:endParaRPr/>
          </a:p>
        </p:txBody>
      </p:sp>
      <p:sp>
        <p:nvSpPr>
          <p:cNvPr id="89" name="Shape 89"/>
          <p:cNvSpPr/>
          <p:nvPr/>
        </p:nvSpPr>
        <p:spPr>
          <a:xfrm>
            <a:off x="1736822" y="7552705"/>
            <a:ext cx="15298111" cy="4707563"/>
          </a:xfrm>
          <a:prstGeom prst="rect">
            <a:avLst/>
          </a:prstGeom>
          <a:solidFill>
            <a:srgbClr val="272727"/>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90" name="Shape 90"/>
          <p:cNvSpPr/>
          <p:nvPr/>
        </p:nvSpPr>
        <p:spPr>
          <a:xfrm>
            <a:off x="1999476" y="8039223"/>
            <a:ext cx="14094503" cy="4853636"/>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chor="ctr">
            <a:spAutoFit/>
          </a:bodyPr>
          <a:lstStyle/>
          <a:p>
            <a:pPr>
              <a:lnSpc>
                <a:spcPct val="80000"/>
              </a:lnSpc>
              <a:defRPr sz="18500">
                <a:solidFill>
                  <a:srgbClr val="F6F5F3"/>
                </a:solidFill>
                <a:latin typeface="Bebas"/>
                <a:ea typeface="Bebas"/>
                <a:cs typeface="Bebas"/>
                <a:sym typeface="Bebas"/>
              </a:defRPr>
            </a:pPr>
            <a:r>
              <a:rPr lang="fr-FR" sz="8000" dirty="0" smtClean="0">
                <a:latin typeface="Barlow" panose="00000500000000000000" pitchFamily="2" charset="0"/>
              </a:rPr>
              <a:t>Atelier thématique « Racisme et discriminations »</a:t>
            </a:r>
          </a:p>
          <a:p>
            <a:pPr>
              <a:lnSpc>
                <a:spcPct val="80000"/>
              </a:lnSpc>
              <a:defRPr sz="18500">
                <a:solidFill>
                  <a:srgbClr val="F6F5F3"/>
                </a:solidFill>
                <a:latin typeface="Bebas"/>
                <a:ea typeface="Bebas"/>
                <a:cs typeface="Bebas"/>
                <a:sym typeface="Bebas"/>
              </a:defRPr>
            </a:pPr>
            <a:endParaRPr lang="fr-FR" sz="8800" dirty="0">
              <a:solidFill>
                <a:srgbClr val="C7A57F"/>
              </a:solidFill>
              <a:latin typeface="Barlow" panose="00000500000000000000" pitchFamily="2" charset="0"/>
            </a:endParaRPr>
          </a:p>
          <a:p>
            <a:pPr>
              <a:lnSpc>
                <a:spcPct val="80000"/>
              </a:lnSpc>
              <a:defRPr sz="18500">
                <a:solidFill>
                  <a:srgbClr val="F6F5F3"/>
                </a:solidFill>
                <a:latin typeface="Bebas"/>
                <a:ea typeface="Bebas"/>
                <a:cs typeface="Bebas"/>
                <a:sym typeface="Bebas"/>
              </a:defRPr>
            </a:pPr>
            <a:r>
              <a:rPr lang="fr-FR" sz="6000" i="1" dirty="0" smtClean="0">
                <a:solidFill>
                  <a:srgbClr val="CBC203"/>
                </a:solidFill>
                <a:latin typeface="Barlow" panose="00000500000000000000" pitchFamily="2" charset="0"/>
              </a:rPr>
              <a:t>Patrick Simon</a:t>
            </a:r>
            <a:endParaRPr sz="6000" i="1" dirty="0">
              <a:solidFill>
                <a:srgbClr val="CBC203"/>
              </a:solidFill>
              <a:latin typeface="Barlow" panose="00000500000000000000" pitchFamily="2" charset="0"/>
            </a:endParaRPr>
          </a:p>
        </p:txBody>
      </p:sp>
      <p:sp>
        <p:nvSpPr>
          <p:cNvPr id="91" name="Shape 91"/>
          <p:cNvSpPr/>
          <p:nvPr/>
        </p:nvSpPr>
        <p:spPr>
          <a:xfrm>
            <a:off x="22358424" y="7019828"/>
            <a:ext cx="183739" cy="183740"/>
          </a:xfrm>
          <a:prstGeom prst="ellipse">
            <a:avLst/>
          </a:prstGeom>
          <a:solidFill>
            <a:srgbClr val="272727"/>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92" name="Shape 92"/>
          <p:cNvSpPr/>
          <p:nvPr/>
        </p:nvSpPr>
        <p:spPr>
          <a:xfrm>
            <a:off x="22358424" y="7627591"/>
            <a:ext cx="183739" cy="183739"/>
          </a:xfrm>
          <a:prstGeom prst="ellipse">
            <a:avLst/>
          </a:prstGeom>
          <a:solidFill>
            <a:srgbClr val="C7A57F"/>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93" name="Shape 93"/>
          <p:cNvSpPr/>
          <p:nvPr/>
        </p:nvSpPr>
        <p:spPr>
          <a:xfrm>
            <a:off x="22358424" y="8235353"/>
            <a:ext cx="183739" cy="183740"/>
          </a:xfrm>
          <a:prstGeom prst="ellipse">
            <a:avLst/>
          </a:prstGeom>
          <a:solidFill>
            <a:srgbClr val="272727"/>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94" name="Shape 94"/>
          <p:cNvSpPr/>
          <p:nvPr/>
        </p:nvSpPr>
        <p:spPr>
          <a:xfrm>
            <a:off x="22358424" y="8843115"/>
            <a:ext cx="183739" cy="183739"/>
          </a:xfrm>
          <a:prstGeom prst="ellipse">
            <a:avLst/>
          </a:prstGeom>
          <a:solidFill>
            <a:srgbClr val="272727"/>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95" name="Shape 95"/>
          <p:cNvSpPr/>
          <p:nvPr/>
        </p:nvSpPr>
        <p:spPr>
          <a:xfrm>
            <a:off x="22283539" y="7552705"/>
            <a:ext cx="333510" cy="333511"/>
          </a:xfrm>
          <a:prstGeom prst="ellipse">
            <a:avLst/>
          </a:prstGeom>
          <a:ln w="25400">
            <a:solidFill>
              <a:srgbClr val="C7A57F"/>
            </a:solidFill>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4" name="Rectangle 3"/>
          <p:cNvSpPr/>
          <p:nvPr/>
        </p:nvSpPr>
        <p:spPr>
          <a:xfrm>
            <a:off x="17034932" y="11836361"/>
            <a:ext cx="7349067" cy="1015663"/>
          </a:xfrm>
          <a:prstGeom prst="rect">
            <a:avLst/>
          </a:prstGeom>
        </p:spPr>
        <p:txBody>
          <a:bodyPr wrap="square">
            <a:spAutoFit/>
          </a:bodyPr>
          <a:lstStyle/>
          <a:p>
            <a:r>
              <a:rPr lang="en-US" sz="2000" dirty="0">
                <a:solidFill>
                  <a:srgbClr val="9F9DA7"/>
                </a:solidFill>
                <a:latin typeface="Barlow" panose="00000500000000000000" pitchFamily="2" charset="0"/>
              </a:rPr>
              <a:t>Jean-Michel Basquiat, Defacement (The Death of Michael Stewart), </a:t>
            </a:r>
            <a:r>
              <a:rPr lang="en-US" sz="2000" dirty="0" smtClean="0">
                <a:solidFill>
                  <a:srgbClr val="9F9DA7"/>
                </a:solidFill>
                <a:latin typeface="Barlow" panose="00000500000000000000" pitchFamily="2" charset="0"/>
              </a:rPr>
              <a:t>1983 © </a:t>
            </a:r>
            <a:r>
              <a:rPr lang="en-US" sz="2000" dirty="0">
                <a:solidFill>
                  <a:srgbClr val="9F9DA7"/>
                </a:solidFill>
                <a:latin typeface="Barlow" panose="00000500000000000000" pitchFamily="2" charset="0"/>
              </a:rPr>
              <a:t>The Estate of Jean-Michel Basquiat / ADAGP, Paris / ARS, New York 2016</a:t>
            </a:r>
            <a:endParaRPr lang="fr-FR" sz="2000" dirty="0">
              <a:latin typeface="Barlow" panose="00000500000000000000" pitchFamily="2" charset="0"/>
            </a:endParaRPr>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17919" y="10916327"/>
            <a:ext cx="2305343" cy="2096089"/>
          </a:xfrm>
          <a:prstGeom prst="rect">
            <a:avLst/>
          </a:prstGeom>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p:nvPr/>
        </p:nvSpPr>
        <p:spPr>
          <a:xfrm>
            <a:off x="3357467" y="2198226"/>
            <a:ext cx="13240278" cy="1597920"/>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Autofit/>
          </a:bodyPr>
          <a:lstStyle/>
          <a:p>
            <a:pPr>
              <a:lnSpc>
                <a:spcPct val="80000"/>
              </a:lnSpc>
              <a:defRPr sz="10000">
                <a:solidFill>
                  <a:srgbClr val="3A3B39"/>
                </a:solidFill>
                <a:latin typeface="Bebas"/>
                <a:ea typeface="Bebas"/>
                <a:cs typeface="Bebas"/>
                <a:sym typeface="Bebas"/>
              </a:defRPr>
            </a:pPr>
            <a:r>
              <a:rPr lang="fr-FR" sz="6600" dirty="0">
                <a:solidFill>
                  <a:schemeClr val="tx2"/>
                </a:solidFill>
                <a:latin typeface="Barlow" panose="00000500000000000000" pitchFamily="2" charset="0"/>
              </a:rPr>
              <a:t>2</a:t>
            </a:r>
            <a:r>
              <a:rPr lang="fr-FR" sz="6600" dirty="0" smtClean="0">
                <a:solidFill>
                  <a:schemeClr val="tx2"/>
                </a:solidFill>
                <a:latin typeface="Barlow" panose="00000500000000000000" pitchFamily="2" charset="0"/>
              </a:rPr>
              <a:t>) Quelle définition ?</a:t>
            </a:r>
            <a:endParaRPr sz="6600" dirty="0">
              <a:solidFill>
                <a:schemeClr val="tx2"/>
              </a:solidFill>
              <a:latin typeface="Barlow" panose="00000500000000000000" pitchFamily="2" charset="0"/>
            </a:endParaRPr>
          </a:p>
        </p:txBody>
      </p:sp>
      <p:sp>
        <p:nvSpPr>
          <p:cNvPr id="151" name="Shape 151"/>
          <p:cNvSpPr/>
          <p:nvPr/>
        </p:nvSpPr>
        <p:spPr>
          <a:xfrm>
            <a:off x="3357467" y="4830515"/>
            <a:ext cx="15901022" cy="8359012"/>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p>
            <a:pPr marL="457200" indent="-457200" algn="just">
              <a:buClr>
                <a:srgbClr val="CBC203"/>
              </a:buClr>
              <a:buFont typeface="Barlow" panose="00000500000000000000" pitchFamily="2" charset="0"/>
              <a:buChar char="◊"/>
            </a:pPr>
            <a:r>
              <a:rPr lang="fr-FR" sz="3200" dirty="0">
                <a:latin typeface="Barlow" panose="00000500000000000000" pitchFamily="2" charset="0"/>
              </a:rPr>
              <a:t>« </a:t>
            </a:r>
            <a:r>
              <a:rPr lang="fr-FR" sz="3200" i="1" dirty="0">
                <a:latin typeface="Barlow" panose="00000500000000000000" pitchFamily="2" charset="0"/>
              </a:rPr>
              <a:t>L’islamophobie est donc une idéologie, similaire dans sa théorie, ses fonctions et ses buts, au racisme, qui construit et perpétue des représentations négatives de l’islam et des musulmans, donnant lieu à des pratiques discriminatoires et d’exclusion </a:t>
            </a:r>
            <a:r>
              <a:rPr lang="fr-FR" sz="3200" dirty="0">
                <a:latin typeface="Barlow" panose="00000500000000000000" pitchFamily="2" charset="0"/>
              </a:rPr>
              <a:t>» (Chris Allen, 2010)</a:t>
            </a:r>
          </a:p>
          <a:p>
            <a:pPr marL="457200" indent="-457200" algn="just">
              <a:buClr>
                <a:srgbClr val="CBC203"/>
              </a:buClr>
              <a:buFont typeface="Barlow" panose="00000500000000000000" pitchFamily="2" charset="0"/>
              <a:buChar char="◊"/>
            </a:pPr>
            <a:endParaRPr lang="fr-FR" sz="3200" dirty="0">
              <a:latin typeface="Barlow" panose="00000500000000000000" pitchFamily="2" charset="0"/>
            </a:endParaRPr>
          </a:p>
          <a:p>
            <a:pPr marL="457200" indent="-457200" algn="just">
              <a:buClr>
                <a:srgbClr val="CBC203"/>
              </a:buClr>
              <a:buFont typeface="Barlow" panose="00000500000000000000" pitchFamily="2" charset="0"/>
              <a:buChar char="◊"/>
            </a:pPr>
            <a:r>
              <a:rPr lang="fr-FR" sz="3200" dirty="0">
                <a:latin typeface="Barlow" panose="00000500000000000000" pitchFamily="2" charset="0"/>
              </a:rPr>
              <a:t>I</a:t>
            </a:r>
            <a:r>
              <a:rPr lang="fr-FR" sz="3200" dirty="0" smtClean="0">
                <a:latin typeface="Barlow" panose="00000500000000000000" pitchFamily="2" charset="0"/>
              </a:rPr>
              <a:t>nvestissement </a:t>
            </a:r>
            <a:r>
              <a:rPr lang="fr-FR" sz="3200" dirty="0">
                <a:latin typeface="Barlow" panose="00000500000000000000" pitchFamily="2" charset="0"/>
              </a:rPr>
              <a:t>de la question du « racisme culturel </a:t>
            </a:r>
            <a:r>
              <a:rPr lang="fr-FR" sz="3200" dirty="0" smtClean="0">
                <a:latin typeface="Barlow" panose="00000500000000000000" pitchFamily="2" charset="0"/>
              </a:rPr>
              <a:t>».</a:t>
            </a:r>
          </a:p>
          <a:p>
            <a:pPr marL="457200" indent="-457200" algn="just">
              <a:buClr>
                <a:srgbClr val="CBC203"/>
              </a:buClr>
              <a:buFont typeface="Barlow" panose="00000500000000000000" pitchFamily="2" charset="0"/>
              <a:buChar char="◊"/>
            </a:pPr>
            <a:endParaRPr lang="fr-FR" sz="3200" dirty="0">
              <a:latin typeface="Barlow" panose="00000500000000000000" pitchFamily="2" charset="0"/>
            </a:endParaRPr>
          </a:p>
          <a:p>
            <a:pPr marL="457200" indent="-457200" algn="just">
              <a:buClr>
                <a:srgbClr val="CBC203"/>
              </a:buClr>
              <a:buFont typeface="Barlow" panose="00000500000000000000" pitchFamily="2" charset="0"/>
              <a:buChar char="◊"/>
            </a:pPr>
            <a:r>
              <a:rPr lang="fr-FR" sz="3200" dirty="0" smtClean="0">
                <a:latin typeface="Barlow" panose="00000500000000000000" pitchFamily="2" charset="0"/>
              </a:rPr>
              <a:t>Question </a:t>
            </a:r>
            <a:r>
              <a:rPr lang="fr-FR" sz="3200" dirty="0">
                <a:latin typeface="Barlow" panose="00000500000000000000" pitchFamily="2" charset="0"/>
              </a:rPr>
              <a:t>de la distinction racisme anti-arabes/islamophobie</a:t>
            </a:r>
          </a:p>
          <a:p>
            <a:pPr marL="457200" indent="-457200" algn="just">
              <a:buClr>
                <a:srgbClr val="CBC203"/>
              </a:buClr>
              <a:buFont typeface="Barlow" panose="00000500000000000000" pitchFamily="2" charset="0"/>
              <a:buChar char="◊"/>
            </a:pPr>
            <a:endParaRPr lang="fr-FR" sz="3200" dirty="0">
              <a:latin typeface="Barlow" panose="00000500000000000000" pitchFamily="2" charset="0"/>
            </a:endParaRPr>
          </a:p>
          <a:p>
            <a:pPr marL="457200" indent="-457200" algn="just">
              <a:buClr>
                <a:srgbClr val="CBC203"/>
              </a:buClr>
              <a:buFont typeface="Barlow" panose="00000500000000000000" pitchFamily="2" charset="0"/>
              <a:buChar char="◊"/>
            </a:pPr>
            <a:r>
              <a:rPr lang="fr-FR" sz="3200" dirty="0">
                <a:latin typeface="Barlow" panose="00000500000000000000" pitchFamily="2" charset="0"/>
              </a:rPr>
              <a:t>« </a:t>
            </a:r>
            <a:r>
              <a:rPr lang="fr-FR" sz="3200" i="1" dirty="0">
                <a:latin typeface="Barlow" panose="00000500000000000000" pitchFamily="2" charset="0"/>
              </a:rPr>
              <a:t>Or, l’hésitation à nommer reflète la difficulté à appréhender la spécificité d’un phénomène de racisme qui vise les populations musulmanes, sur la base de leur appartenance religieuse</a:t>
            </a:r>
            <a:r>
              <a:rPr lang="fr-FR" sz="3200" dirty="0">
                <a:latin typeface="Barlow" panose="00000500000000000000" pitchFamily="2" charset="0"/>
              </a:rPr>
              <a:t>. » (conclusion, p. 25)</a:t>
            </a:r>
          </a:p>
          <a:p>
            <a:pPr marL="457200" indent="-457200" algn="just">
              <a:buClr>
                <a:srgbClr val="CBC203"/>
              </a:buClr>
              <a:buFont typeface="Barlow" panose="00000500000000000000" pitchFamily="2" charset="0"/>
              <a:buChar char="◊"/>
            </a:pPr>
            <a:endParaRPr lang="fr-FR" sz="3200" dirty="0">
              <a:latin typeface="Barlow" panose="00000500000000000000" pitchFamily="2" charset="0"/>
            </a:endParaRPr>
          </a:p>
        </p:txBody>
      </p:sp>
      <p:sp>
        <p:nvSpPr>
          <p:cNvPr id="7" name="Shape 88"/>
          <p:cNvSpPr/>
          <p:nvPr/>
        </p:nvSpPr>
        <p:spPr>
          <a:xfrm>
            <a:off x="20227636" y="0"/>
            <a:ext cx="4177116" cy="13716000"/>
          </a:xfrm>
          <a:prstGeom prst="rect">
            <a:avLst/>
          </a:prstGeom>
          <a:solidFill>
            <a:schemeClr val="tx1">
              <a:lumMod val="60000"/>
              <a:lumOff val="40000"/>
              <a:alpha val="41000"/>
            </a:schemeClr>
          </a:solidFill>
          <a:ln w="3175">
            <a:miter lim="400000"/>
          </a:ln>
        </p:spPr>
        <p:txBody>
          <a:bodyPr lIns="38100" tIns="38100" rIns="38100" bIns="38100" anchor="ctr"/>
          <a:lstStyle/>
          <a:p>
            <a:pPr algn="ctr">
              <a:defRPr sz="2700">
                <a:solidFill>
                  <a:srgbClr val="FFFFFF"/>
                </a:solidFill>
                <a:latin typeface="Helvetica Light"/>
                <a:ea typeface="Helvetica Light"/>
                <a:cs typeface="Helvetica Light"/>
                <a:sym typeface="Helvetica Light"/>
              </a:defRPr>
            </a:pPr>
            <a:endParaRPr/>
          </a:p>
        </p:txBody>
      </p:sp>
      <p:cxnSp>
        <p:nvCxnSpPr>
          <p:cNvPr id="4" name="Connecteur droit 3"/>
          <p:cNvCxnSpPr/>
          <p:nvPr/>
        </p:nvCxnSpPr>
        <p:spPr>
          <a:xfrm>
            <a:off x="20809527" y="0"/>
            <a:ext cx="3574473" cy="10418618"/>
          </a:xfrm>
          <a:prstGeom prst="line">
            <a:avLst/>
          </a:prstGeom>
          <a:noFill/>
          <a:ln w="76200" cap="flat">
            <a:solidFill>
              <a:srgbClr val="CBC203"/>
            </a:solidFill>
            <a:prstDash val="solid"/>
            <a:miter lim="400000"/>
          </a:ln>
          <a:effectLst/>
          <a:sp3d/>
        </p:spPr>
        <p:style>
          <a:lnRef idx="0">
            <a:scrgbClr r="0" g="0" b="0"/>
          </a:lnRef>
          <a:fillRef idx="0">
            <a:scrgbClr r="0" g="0" b="0"/>
          </a:fillRef>
          <a:effectRef idx="0">
            <a:scrgbClr r="0" g="0" b="0"/>
          </a:effectRef>
          <a:fontRef idx="none"/>
        </p:style>
      </p:cxnSp>
      <p:cxnSp>
        <p:nvCxnSpPr>
          <p:cNvPr id="10" name="Connecteur droit 9"/>
          <p:cNvCxnSpPr/>
          <p:nvPr/>
        </p:nvCxnSpPr>
        <p:spPr>
          <a:xfrm flipH="1">
            <a:off x="20227636" y="7259782"/>
            <a:ext cx="4156365" cy="6456218"/>
          </a:xfrm>
          <a:prstGeom prst="line">
            <a:avLst/>
          </a:prstGeom>
          <a:noFill/>
          <a:ln w="76200" cap="flat">
            <a:solidFill>
              <a:srgbClr val="CBC203"/>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323357440"/>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95056" y="549276"/>
            <a:ext cx="16726544" cy="836116"/>
          </a:xfrm>
        </p:spPr>
        <p:txBody>
          <a:bodyPr>
            <a:noAutofit/>
          </a:bodyPr>
          <a:lstStyle/>
          <a:p>
            <a:r>
              <a:rPr lang="fr-FR" sz="5600" dirty="0"/>
              <a:t>Ouverture à l’immigration </a:t>
            </a:r>
            <a:r>
              <a:rPr lang="fr-FR" sz="5600" dirty="0" smtClean="0"/>
              <a:t>par différents groupes</a:t>
            </a:r>
            <a:endParaRPr lang="fr-FR" sz="56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78" y="2102741"/>
            <a:ext cx="16268700" cy="1144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0950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80288" y="0"/>
            <a:ext cx="21896832" cy="1177800"/>
          </a:xfrm>
        </p:spPr>
        <p:txBody>
          <a:bodyPr>
            <a:noAutofit/>
          </a:bodyPr>
          <a:lstStyle/>
          <a:p>
            <a:r>
              <a:rPr lang="en-US" sz="4800" dirty="0" smtClean="0">
                <a:solidFill>
                  <a:schemeClr val="bg1">
                    <a:lumMod val="50000"/>
                  </a:schemeClr>
                </a:solidFill>
              </a:rPr>
              <a:t>Pew survey (2016) : ne pas </a:t>
            </a:r>
            <a:r>
              <a:rPr lang="en-US" sz="4800" dirty="0" err="1" smtClean="0">
                <a:solidFill>
                  <a:schemeClr val="bg1">
                    <a:lumMod val="50000"/>
                  </a:schemeClr>
                </a:solidFill>
              </a:rPr>
              <a:t>vouloir</a:t>
            </a:r>
            <a:r>
              <a:rPr lang="en-US" sz="4800" dirty="0" smtClean="0">
                <a:solidFill>
                  <a:schemeClr val="bg1">
                    <a:lumMod val="50000"/>
                  </a:schemeClr>
                </a:solidFill>
              </a:rPr>
              <a:t> de </a:t>
            </a:r>
            <a:r>
              <a:rPr lang="en-US" sz="4800" dirty="0" err="1">
                <a:solidFill>
                  <a:schemeClr val="bg1">
                    <a:lumMod val="50000"/>
                  </a:schemeClr>
                </a:solidFill>
              </a:rPr>
              <a:t>M</a:t>
            </a:r>
            <a:r>
              <a:rPr lang="en-US" sz="4800" dirty="0" err="1" smtClean="0">
                <a:solidFill>
                  <a:schemeClr val="bg1">
                    <a:lumMod val="50000"/>
                  </a:schemeClr>
                </a:solidFill>
              </a:rPr>
              <a:t>usulmans</a:t>
            </a:r>
            <a:r>
              <a:rPr lang="en-US" sz="4800" dirty="0" smtClean="0">
                <a:solidFill>
                  <a:schemeClr val="bg1">
                    <a:lumMod val="50000"/>
                  </a:schemeClr>
                </a:solidFill>
              </a:rPr>
              <a:t>/</a:t>
            </a:r>
            <a:r>
              <a:rPr lang="en-US" sz="4800" dirty="0" err="1" smtClean="0">
                <a:solidFill>
                  <a:schemeClr val="bg1">
                    <a:lumMod val="50000"/>
                  </a:schemeClr>
                </a:solidFill>
              </a:rPr>
              <a:t>Juifs</a:t>
            </a:r>
            <a:r>
              <a:rPr lang="en-US" sz="4800" dirty="0" smtClean="0">
                <a:solidFill>
                  <a:schemeClr val="bg1">
                    <a:lumMod val="50000"/>
                  </a:schemeClr>
                </a:solidFill>
              </a:rPr>
              <a:t> </a:t>
            </a:r>
            <a:r>
              <a:rPr lang="en-US" sz="4800" dirty="0" err="1" smtClean="0">
                <a:solidFill>
                  <a:schemeClr val="bg1">
                    <a:lumMod val="50000"/>
                  </a:schemeClr>
                </a:solidFill>
              </a:rPr>
              <a:t>dans</a:t>
            </a:r>
            <a:r>
              <a:rPr lang="en-US" sz="4800" dirty="0" smtClean="0">
                <a:solidFill>
                  <a:schemeClr val="bg1">
                    <a:lumMod val="50000"/>
                  </a:schemeClr>
                </a:solidFill>
              </a:rPr>
              <a:t> </a:t>
            </a:r>
            <a:r>
              <a:rPr lang="en-US" sz="4800" dirty="0" err="1" smtClean="0">
                <a:solidFill>
                  <a:schemeClr val="bg1">
                    <a:lumMod val="50000"/>
                  </a:schemeClr>
                </a:solidFill>
              </a:rPr>
              <a:t>sa</a:t>
            </a:r>
            <a:r>
              <a:rPr lang="en-US" sz="4800" dirty="0" smtClean="0">
                <a:solidFill>
                  <a:schemeClr val="bg1">
                    <a:lumMod val="50000"/>
                  </a:schemeClr>
                </a:solidFill>
              </a:rPr>
              <a:t> </a:t>
            </a:r>
            <a:r>
              <a:rPr lang="en-US" sz="4800" dirty="0" err="1" smtClean="0">
                <a:solidFill>
                  <a:schemeClr val="bg1">
                    <a:lumMod val="50000"/>
                  </a:schemeClr>
                </a:solidFill>
              </a:rPr>
              <a:t>famille</a:t>
            </a:r>
            <a:endParaRPr lang="en-US" sz="4800" dirty="0">
              <a:solidFill>
                <a:schemeClr val="bg1">
                  <a:lumMod val="50000"/>
                </a:schemeClr>
              </a:solidFill>
            </a:endParaRPr>
          </a:p>
        </p:txBody>
      </p:sp>
      <p:graphicFrame>
        <p:nvGraphicFramePr>
          <p:cNvPr id="10" name="Chart 9"/>
          <p:cNvGraphicFramePr>
            <a:graphicFrameLocks/>
          </p:cNvGraphicFramePr>
          <p:nvPr>
            <p:extLst/>
          </p:nvPr>
        </p:nvGraphicFramePr>
        <p:xfrm>
          <a:off x="2202096" y="2193924"/>
          <a:ext cx="9989904" cy="113431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12"/>
          <p:cNvGraphicFramePr>
            <a:graphicFrameLocks/>
          </p:cNvGraphicFramePr>
          <p:nvPr>
            <p:extLst/>
          </p:nvPr>
        </p:nvGraphicFramePr>
        <p:xfrm>
          <a:off x="11728704" y="2283986"/>
          <a:ext cx="9144000" cy="11125196"/>
        </p:xfrm>
        <a:graphic>
          <a:graphicData uri="http://schemas.openxmlformats.org/drawingml/2006/chart">
            <c:chart xmlns:c="http://schemas.openxmlformats.org/drawingml/2006/chart" xmlns:r="http://schemas.openxmlformats.org/officeDocument/2006/relationships" r:id="rId3"/>
          </a:graphicData>
        </a:graphic>
      </p:graphicFrame>
      <p:sp>
        <p:nvSpPr>
          <p:cNvPr id="2" name="ZoneTexte 1"/>
          <p:cNvSpPr txBox="1"/>
          <p:nvPr/>
        </p:nvSpPr>
        <p:spPr>
          <a:xfrm flipH="1">
            <a:off x="4777025" y="1534644"/>
            <a:ext cx="3178255" cy="56938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fr-FR" sz="3200" b="0" i="0" u="none" strike="noStrike" cap="none" spc="0" normalizeH="0" baseline="0" dirty="0" smtClean="0">
                <a:ln>
                  <a:noFill/>
                </a:ln>
                <a:solidFill>
                  <a:srgbClr val="717175"/>
                </a:solidFill>
                <a:effectLst/>
                <a:uFillTx/>
                <a:latin typeface="Avenir Book"/>
                <a:ea typeface="Avenir Book"/>
                <a:cs typeface="Avenir Book"/>
                <a:sym typeface="Avenir Book"/>
              </a:rPr>
              <a:t>Musulmans</a:t>
            </a:r>
            <a:endParaRPr kumimoji="0" lang="fr-FR" sz="3200" b="0" i="0" u="none" strike="noStrike" cap="none" spc="0" normalizeH="0" baseline="0" dirty="0">
              <a:ln>
                <a:noFill/>
              </a:ln>
              <a:solidFill>
                <a:srgbClr val="717175"/>
              </a:solidFill>
              <a:effectLst/>
              <a:uFillTx/>
              <a:latin typeface="Avenir Book"/>
              <a:ea typeface="Avenir Book"/>
              <a:cs typeface="Avenir Book"/>
              <a:sym typeface="Avenir Book"/>
            </a:endParaRPr>
          </a:p>
        </p:txBody>
      </p:sp>
      <p:sp>
        <p:nvSpPr>
          <p:cNvPr id="4" name="ZoneTexte 3"/>
          <p:cNvSpPr txBox="1"/>
          <p:nvPr/>
        </p:nvSpPr>
        <p:spPr>
          <a:xfrm flipH="1">
            <a:off x="14402609" y="1446199"/>
            <a:ext cx="1898095" cy="56938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fr-FR" sz="3200" b="0" i="0" u="none" strike="noStrike" cap="none" spc="0" normalizeH="0" baseline="0" dirty="0" smtClean="0">
                <a:ln>
                  <a:noFill/>
                </a:ln>
                <a:solidFill>
                  <a:srgbClr val="717175"/>
                </a:solidFill>
                <a:effectLst/>
                <a:uFillTx/>
                <a:latin typeface="Avenir Book"/>
                <a:ea typeface="Avenir Book"/>
                <a:cs typeface="Avenir Book"/>
                <a:sym typeface="Avenir Book"/>
              </a:rPr>
              <a:t>Juifs</a:t>
            </a:r>
            <a:endParaRPr kumimoji="0" lang="fr-FR" sz="3200" b="0" i="0" u="none" strike="noStrike" cap="none" spc="0" normalizeH="0" baseline="0" dirty="0">
              <a:ln>
                <a:noFill/>
              </a:ln>
              <a:solidFill>
                <a:srgbClr val="717175"/>
              </a:solidFill>
              <a:effectLst/>
              <a:uFillTx/>
              <a:latin typeface="Avenir Book"/>
              <a:ea typeface="Avenir Book"/>
              <a:cs typeface="Avenir Book"/>
              <a:sym typeface="Avenir Book"/>
            </a:endParaRPr>
          </a:p>
        </p:txBody>
      </p:sp>
    </p:spTree>
    <p:extLst>
      <p:ext uri="{BB962C8B-B14F-4D97-AF65-F5344CB8AC3E}">
        <p14:creationId xmlns:p14="http://schemas.microsoft.com/office/powerpoint/2010/main" val="324470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73374" y="1908177"/>
            <a:ext cx="18637252" cy="989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15384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7974" y="1631950"/>
            <a:ext cx="18688052" cy="1045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53952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6051" y="1241427"/>
            <a:ext cx="18649950" cy="1065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3974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95700" y="377826"/>
            <a:ext cx="5448300" cy="763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43026" y="41276"/>
            <a:ext cx="5422900" cy="760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Imag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59901" y="5562601"/>
            <a:ext cx="4467226" cy="625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0796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33800" y="1188719"/>
            <a:ext cx="4800600" cy="2357758"/>
          </a:xfrm>
        </p:spPr>
        <p:txBody>
          <a:bodyPr>
            <a:normAutofit fontScale="90000"/>
          </a:bodyPr>
          <a:lstStyle/>
          <a:p>
            <a:pPr>
              <a:defRPr/>
            </a:pPr>
            <a:r>
              <a:rPr lang="fr-FR" dirty="0"/>
              <a:t>Islamophobie littéraire : Michel Houellebecq</a:t>
            </a:r>
          </a:p>
        </p:txBody>
      </p:sp>
      <p:sp>
        <p:nvSpPr>
          <p:cNvPr id="3" name="Espace réservé du contenu 2"/>
          <p:cNvSpPr>
            <a:spLocks noGrp="1"/>
          </p:cNvSpPr>
          <p:nvPr>
            <p:ph idx="1"/>
          </p:nvPr>
        </p:nvSpPr>
        <p:spPr>
          <a:xfrm>
            <a:off x="9887743" y="2537520"/>
            <a:ext cx="11394282" cy="9848156"/>
          </a:xfrm>
        </p:spPr>
        <p:txBody>
          <a:bodyPr>
            <a:normAutofit/>
          </a:bodyPr>
          <a:lstStyle/>
          <a:p>
            <a:pPr marL="0" indent="0">
              <a:buNone/>
              <a:defRPr/>
            </a:pPr>
            <a:r>
              <a:rPr lang="fr-FR" dirty="0" smtClean="0"/>
              <a:t>Magazine Lire (2001) </a:t>
            </a:r>
          </a:p>
          <a:p>
            <a:pPr marL="0" indent="0">
              <a:buNone/>
              <a:defRPr/>
            </a:pPr>
            <a:r>
              <a:rPr lang="fr-FR" dirty="0" smtClean="0"/>
              <a:t>«La religion la plus con, c'est quand même l'islam. Quand on lit le Coran, on est effondré… effondré!» </a:t>
            </a:r>
          </a:p>
          <a:p>
            <a:pPr marL="0" indent="0">
              <a:buNone/>
              <a:defRPr/>
            </a:pPr>
            <a:r>
              <a:rPr lang="fr-FR" dirty="0" smtClean="0"/>
              <a:t>«L'islam est une religion dangereuse, et ce depuis son apparition. Heureusement, il est condamné. D'une part, parce que Dieu n'existe pas, et que même si on est con, on finit par s'en rendre compte. À long terme, la vérité triomphe. D'autre part, l'islam est miné de l'intérieur par le capitalisme. Tout ce qu'on peut souhaiter, c'est qu'il triomphe rapidement. Le matérialisme est un moindre mal. Ses valeurs sont méprisables, mais quand même moins destructrices, moins cruelles que celles de l'islam.»</a:t>
            </a:r>
          </a:p>
          <a:p>
            <a:pPr>
              <a:defRPr/>
            </a:pPr>
            <a:endParaRPr lang="fr-FR" dirty="0" smtClean="0"/>
          </a:p>
          <a:p>
            <a:pPr>
              <a:defRPr/>
            </a:pPr>
            <a:endParaRPr lang="fr-FR" dirty="0"/>
          </a:p>
        </p:txBody>
      </p:sp>
      <p:sp>
        <p:nvSpPr>
          <p:cNvPr id="32771" name="Espace réservé du texte 4"/>
          <p:cNvSpPr>
            <a:spLocks noGrp="1"/>
          </p:cNvSpPr>
          <p:nvPr>
            <p:ph type="body" sz="half" idx="2"/>
          </p:nvPr>
        </p:nvSpPr>
        <p:spPr>
          <a:xfrm>
            <a:off x="4267200" y="3505200"/>
            <a:ext cx="723900" cy="904876"/>
          </a:xfrm>
          <a:ln>
            <a:headEnd/>
            <a:tailEnd/>
          </a:ln>
        </p:spPr>
        <p:txBody>
          <a:bodyPr/>
          <a:lstStyle/>
          <a:p>
            <a:endParaRPr lang="en-US" altLang="en-US" smtClean="0">
              <a:solidFill>
                <a:srgbClr val="FFFFFF"/>
              </a:solidFill>
            </a:endParaRPr>
          </a:p>
        </p:txBody>
      </p:sp>
      <p:sp>
        <p:nvSpPr>
          <p:cNvPr id="32773" name="AutoShape 2" descr="Résultat de recherche d'images pour &quot;soumission michel houellebecq&quot;"/>
          <p:cNvSpPr>
            <a:spLocks noChangeAspect="1" noChangeArrowheads="1"/>
          </p:cNvSpPr>
          <p:nvPr/>
        </p:nvSpPr>
        <p:spPr bwMode="auto">
          <a:xfrm>
            <a:off x="3359150" y="-288925"/>
            <a:ext cx="609600" cy="609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panose="05000000000000000000" pitchFamily="2" charset="2"/>
              <a:buChar char=""/>
              <a:defRPr sz="2900">
                <a:solidFill>
                  <a:schemeClr val="tx1"/>
                </a:solidFill>
                <a:latin typeface="Tw Cen MT"/>
              </a:defRPr>
            </a:lvl1pPr>
            <a:lvl2pPr marL="742950" indent="-285750" eaLnBrk="0" hangingPunct="0">
              <a:spcBef>
                <a:spcPts val="550"/>
              </a:spcBef>
              <a:buClr>
                <a:schemeClr val="accent1"/>
              </a:buClr>
              <a:buSzPct val="70000"/>
              <a:buFont typeface="Wingdings 2" panose="05020102010507070707" pitchFamily="18" charset="2"/>
              <a:buChar char=""/>
              <a:defRPr sz="2600">
                <a:solidFill>
                  <a:schemeClr val="tx1"/>
                </a:solidFill>
                <a:latin typeface="Tw Cen MT"/>
              </a:defRPr>
            </a:lvl2pPr>
            <a:lvl3pPr marL="1143000" indent="-228600" eaLnBrk="0" hangingPunct="0">
              <a:spcBef>
                <a:spcPts val="500"/>
              </a:spcBef>
              <a:buClr>
                <a:schemeClr val="accent2"/>
              </a:buClr>
              <a:buSzPct val="75000"/>
              <a:buFont typeface="Wingdings" panose="05000000000000000000" pitchFamily="2" charset="2"/>
              <a:buChar char=""/>
              <a:defRPr sz="2300">
                <a:solidFill>
                  <a:schemeClr val="tx1"/>
                </a:solidFill>
                <a:latin typeface="Tw Cen MT"/>
              </a:defRPr>
            </a:lvl3pPr>
            <a:lvl4pPr marL="1600200" indent="-228600" eaLnBrk="0" hangingPunct="0">
              <a:spcBef>
                <a:spcPts val="400"/>
              </a:spcBef>
              <a:buClr>
                <a:srgbClr val="A5AB81"/>
              </a:buClr>
              <a:buSzPct val="75000"/>
              <a:buFont typeface="Wingdings" panose="05000000000000000000" pitchFamily="2" charset="2"/>
              <a:buChar char=""/>
              <a:defRPr sz="2000">
                <a:solidFill>
                  <a:schemeClr val="tx1"/>
                </a:solidFill>
                <a:latin typeface="Tw Cen MT"/>
              </a:defRPr>
            </a:lvl4pPr>
            <a:lvl5pPr marL="2057400" indent="-228600" eaLnBrk="0" hangingPunct="0">
              <a:spcBef>
                <a:spcPts val="400"/>
              </a:spcBef>
              <a:buClr>
                <a:srgbClr val="D8B25C"/>
              </a:buClr>
              <a:buSzPct val="65000"/>
              <a:buFont typeface="Wingdings" panose="05000000000000000000" pitchFamily="2" charset="2"/>
              <a:buChar char=""/>
              <a:defRPr sz="2000">
                <a:solidFill>
                  <a:schemeClr val="tx1"/>
                </a:solidFill>
                <a:latin typeface="Tw Cen MT"/>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a:defRPr>
            </a:lvl9pPr>
          </a:lstStyle>
          <a:p>
            <a:pPr defTabSz="1828800" eaLnBrk="1" fontAlgn="base" hangingPunct="1">
              <a:spcBef>
                <a:spcPct val="0"/>
              </a:spcBef>
              <a:spcAft>
                <a:spcPct val="0"/>
              </a:spcAft>
              <a:buClrTx/>
              <a:buSzTx/>
              <a:buNone/>
            </a:pPr>
            <a:endParaRPr lang="en-US" altLang="en-US" sz="3600" kern="1200">
              <a:solidFill>
                <a:srgbClr val="000000"/>
              </a:solidFill>
              <a:latin typeface="Arial" panose="020B0604020202020204" pitchFamily="34" charset="0"/>
              <a:ea typeface="+mn-ea"/>
              <a:cs typeface="Arial" panose="020B0604020202020204" pitchFamily="34" charset="0"/>
            </a:endParaRPr>
          </a:p>
        </p:txBody>
      </p:sp>
      <p:pic>
        <p:nvPicPr>
          <p:cNvPr id="327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4033" y="4265712"/>
            <a:ext cx="3981450" cy="6194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56496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4"/>
          <p:cNvSpPr>
            <a:spLocks noGrp="1"/>
          </p:cNvSpPr>
          <p:nvPr>
            <p:ph type="title"/>
          </p:nvPr>
        </p:nvSpPr>
        <p:spPr>
          <a:xfrm>
            <a:off x="4693920" y="573210"/>
            <a:ext cx="15087600" cy="1964312"/>
          </a:xfrm>
        </p:spPr>
        <p:txBody>
          <a:bodyPr/>
          <a:lstStyle/>
          <a:p>
            <a:r>
              <a:rPr lang="fr-FR" altLang="en-US" sz="7200" dirty="0"/>
              <a:t>Islamophobie des polémistes</a:t>
            </a:r>
            <a:endParaRPr lang="en-US" altLang="en-US" sz="7200" dirty="0"/>
          </a:p>
        </p:txBody>
      </p:sp>
      <p:sp>
        <p:nvSpPr>
          <p:cNvPr id="33795" name="Espace réservé du contenu 5"/>
          <p:cNvSpPr>
            <a:spLocks noGrp="1"/>
          </p:cNvSpPr>
          <p:nvPr>
            <p:ph idx="1"/>
          </p:nvPr>
        </p:nvSpPr>
        <p:spPr/>
        <p:txBody>
          <a:bodyPr>
            <a:normAutofit fontScale="92500" lnSpcReduction="10000"/>
          </a:bodyPr>
          <a:lstStyle/>
          <a:p>
            <a:r>
              <a:rPr lang="fr-FR" altLang="en-US" sz="4800"/>
              <a:t>Eric Zemmour dans le </a:t>
            </a:r>
            <a:r>
              <a:rPr lang="fr-FR" altLang="en-US" sz="4800" i="1"/>
              <a:t>Corriere della Sera </a:t>
            </a:r>
            <a:r>
              <a:rPr lang="fr-FR" altLang="en-US" sz="4800"/>
              <a:t>en octobre 2014</a:t>
            </a:r>
          </a:p>
          <a:p>
            <a:r>
              <a:rPr lang="fr-FR" altLang="en-US" sz="4000"/>
              <a:t>L'hypothèse de la déportation des cinq millions de musulmans français, bien que "irréaliste", peut se comparer avec "les cinq ou six millions d'Allemands qui ont dû quitter l'Europe centrale après la guerre" ou avec « l'expulsion d'un million de pieds-noirs » d'Afrique du Nord dans les années 60.</a:t>
            </a:r>
          </a:p>
          <a:p>
            <a:r>
              <a:rPr lang="fr-FR" altLang="en-US" sz="4000"/>
              <a:t>« Nous allons vers le chaos par la faute des musulmans français, qui refusent de vivre "à la française", en "mangeant par exemple du fromage" ou en "plaisantant dans les cafés et en faisant la cour aux jeunes filles". Il estime que les musulmans "vivent entre eux, dans les banlieues", que "les Français ont été obligés de les quitter" et que "cette situation d'un peuple dans le peuple, des musulmans dans le peuple français, nous conduira au chaos et à la guerre civile".</a:t>
            </a:r>
            <a:endParaRPr lang="en-US" altLang="en-US" sz="4000"/>
          </a:p>
        </p:txBody>
      </p:sp>
    </p:spTree>
    <p:extLst>
      <p:ext uri="{BB962C8B-B14F-4D97-AF65-F5344CB8AC3E}">
        <p14:creationId xmlns:p14="http://schemas.microsoft.com/office/powerpoint/2010/main" val="17404648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93920" y="573210"/>
            <a:ext cx="15087600" cy="2108328"/>
          </a:xfrm>
        </p:spPr>
        <p:txBody>
          <a:bodyPr>
            <a:normAutofit/>
          </a:bodyPr>
          <a:lstStyle/>
          <a:p>
            <a:pPr>
              <a:defRPr/>
            </a:pPr>
            <a:r>
              <a:rPr lang="fr-FR" sz="7200" dirty="0"/>
              <a:t>Islamophobie politique, tensions laïques</a:t>
            </a:r>
          </a:p>
        </p:txBody>
      </p:sp>
      <p:sp>
        <p:nvSpPr>
          <p:cNvPr id="3" name="Espace réservé du contenu 2"/>
          <p:cNvSpPr>
            <a:spLocks noGrp="1"/>
          </p:cNvSpPr>
          <p:nvPr>
            <p:ph idx="1"/>
          </p:nvPr>
        </p:nvSpPr>
        <p:spPr/>
        <p:txBody>
          <a:bodyPr>
            <a:normAutofit fontScale="92500" lnSpcReduction="20000"/>
          </a:bodyPr>
          <a:lstStyle/>
          <a:p>
            <a:pPr>
              <a:defRPr/>
            </a:pPr>
            <a:r>
              <a:rPr lang="fr-FR" sz="4000" dirty="0"/>
              <a:t>Marine Le Pen et les prières de rue (2010) : </a:t>
            </a:r>
            <a:r>
              <a:rPr lang="fr-FR" sz="4000" i="1" dirty="0"/>
              <a:t>«Je suis désolée, mais pour ceux qui aiment beaucoup parler de la Seconde Guerre mondiale, s’il s’agit de parler d’Occupation, on pourrait en parler pour le coup. Parce que ça, c’est une occupation du territoire. […] Certes, il n’y a pas de blindés, pas de soldats, mais c’est une occupation tout de même.»</a:t>
            </a:r>
          </a:p>
          <a:p>
            <a:pPr>
              <a:defRPr/>
            </a:pPr>
            <a:r>
              <a:rPr lang="fr-FR" sz="4000" dirty="0"/>
              <a:t>Oppositions à la vente de viande halal et aux menus de substitution dans les cantines scolaires</a:t>
            </a:r>
          </a:p>
          <a:p>
            <a:pPr>
              <a:defRPr/>
            </a:pPr>
            <a:r>
              <a:rPr lang="fr-FR" sz="4000" dirty="0"/>
              <a:t>Polémiques autour des plages horaires réservées aux femmes (musulmanes) dans les piscines</a:t>
            </a:r>
          </a:p>
          <a:p>
            <a:pPr>
              <a:defRPr/>
            </a:pPr>
            <a:r>
              <a:rPr lang="fr-FR" sz="4000" dirty="0"/>
              <a:t>Caricatures danoises, puis de Charlie Hebdo</a:t>
            </a:r>
          </a:p>
          <a:p>
            <a:pPr>
              <a:defRPr/>
            </a:pPr>
            <a:r>
              <a:rPr lang="fr-FR" sz="4000" dirty="0"/>
              <a:t>Circulaire Chatel sur l’accompagnement des sorties scolaires par des femmes voilées, affaire de la crèche Baby Loup, neutralité des assistantes maternelles, …</a:t>
            </a:r>
          </a:p>
          <a:p>
            <a:pPr>
              <a:defRPr/>
            </a:pPr>
            <a:endParaRPr lang="fr-FR" sz="4000" dirty="0"/>
          </a:p>
        </p:txBody>
      </p:sp>
    </p:spTree>
    <p:extLst>
      <p:ext uri="{BB962C8B-B14F-4D97-AF65-F5344CB8AC3E}">
        <p14:creationId xmlns:p14="http://schemas.microsoft.com/office/powerpoint/2010/main" val="21040027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18961" r="-1090" b="50777"/>
          <a:stretch/>
        </p:blipFill>
        <p:spPr>
          <a:xfrm>
            <a:off x="1" y="0"/>
            <a:ext cx="24384000" cy="6062134"/>
          </a:xfrm>
          <a:solidFill>
            <a:schemeClr val="bg2"/>
          </a:solidFill>
        </p:spPr>
      </p:pic>
      <p:sp>
        <p:nvSpPr>
          <p:cNvPr id="99" name="Shape 99"/>
          <p:cNvSpPr/>
          <p:nvPr/>
        </p:nvSpPr>
        <p:spPr>
          <a:xfrm>
            <a:off x="2777068" y="5879795"/>
            <a:ext cx="18829866" cy="7660559"/>
          </a:xfrm>
          <a:prstGeom prst="rect">
            <a:avLst/>
          </a:prstGeom>
          <a:ln w="3175">
            <a:miter lim="400000"/>
          </a:ln>
          <a:extLst>
            <a:ext uri="{C572A759-6A51-4108-AA02-DFA0A04FC94B}">
              <ma14:wrappingTextBoxFlag xmlns="" xmlns:ma14="http://schemas.microsoft.com/office/mac/drawingml/2011/main" val="1"/>
            </a:ext>
          </a:extLst>
        </p:spPr>
        <p:txBody>
          <a:bodyPr wrap="square" lIns="38100" tIns="38100" rIns="38100" bIns="38100" anchor="ctr">
            <a:spAutoFit/>
          </a:bodyPr>
          <a:lstStyle/>
          <a:p>
            <a:pPr algn="ctr">
              <a:lnSpc>
                <a:spcPct val="80000"/>
              </a:lnSpc>
              <a:defRPr sz="15500">
                <a:solidFill>
                  <a:srgbClr val="F6F5F3"/>
                </a:solidFill>
                <a:latin typeface="Bebas"/>
                <a:ea typeface="Bebas"/>
                <a:cs typeface="Bebas"/>
                <a:sym typeface="Bebas"/>
              </a:defRPr>
            </a:pPr>
            <a:r>
              <a:rPr lang="fr-FR" sz="8800" dirty="0" smtClean="0">
                <a:latin typeface="Barlow" panose="00000500000000000000" pitchFamily="2" charset="0"/>
              </a:rPr>
              <a:t>Séance </a:t>
            </a:r>
            <a:r>
              <a:rPr lang="fr-FR" sz="8800" dirty="0" smtClean="0">
                <a:latin typeface="Barlow" panose="00000500000000000000" pitchFamily="2" charset="0"/>
              </a:rPr>
              <a:t>3</a:t>
            </a:r>
            <a:r>
              <a:rPr sz="8800" dirty="0" smtClean="0">
                <a:latin typeface="Barlow" panose="00000500000000000000" pitchFamily="2" charset="0"/>
              </a:rPr>
              <a:t> </a:t>
            </a:r>
            <a:endParaRPr lang="fr-FR" sz="8800" dirty="0" smtClean="0">
              <a:latin typeface="Barlow" panose="00000500000000000000" pitchFamily="2" charset="0"/>
            </a:endParaRPr>
          </a:p>
          <a:p>
            <a:pPr algn="ctr">
              <a:lnSpc>
                <a:spcPct val="80000"/>
              </a:lnSpc>
              <a:defRPr sz="15500">
                <a:solidFill>
                  <a:srgbClr val="F6F5F3"/>
                </a:solidFill>
                <a:latin typeface="Bebas"/>
                <a:ea typeface="Bebas"/>
                <a:cs typeface="Bebas"/>
                <a:sym typeface="Bebas"/>
              </a:defRPr>
            </a:pPr>
            <a:endParaRPr lang="fr-FR" sz="8800" dirty="0" smtClean="0">
              <a:latin typeface="Barlow" panose="00000500000000000000" pitchFamily="2" charset="0"/>
            </a:endParaRPr>
          </a:p>
          <a:p>
            <a:pPr algn="ctr">
              <a:lnSpc>
                <a:spcPct val="80000"/>
              </a:lnSpc>
              <a:defRPr sz="15500">
                <a:solidFill>
                  <a:srgbClr val="F6F5F3"/>
                </a:solidFill>
                <a:latin typeface="Bebas"/>
                <a:ea typeface="Bebas"/>
                <a:cs typeface="Bebas"/>
                <a:sym typeface="Bebas"/>
              </a:defRPr>
            </a:pPr>
            <a:r>
              <a:rPr lang="fr-FR" sz="8800" dirty="0">
                <a:solidFill>
                  <a:srgbClr val="CBC203"/>
                </a:solidFill>
                <a:latin typeface="Barlow" panose="00000500000000000000" pitchFamily="2" charset="0"/>
              </a:rPr>
              <a:t>Un ou des racismes ? L’antiracisme et la recherche face à l’islamophobie et à l’antisémitisme</a:t>
            </a:r>
            <a:endParaRPr sz="8800" dirty="0">
              <a:solidFill>
                <a:srgbClr val="CBC203"/>
              </a:solidFill>
              <a:latin typeface="Barlow" panose="00000500000000000000" pitchFamily="2" charset="0"/>
            </a:endParaRPr>
          </a:p>
        </p:txBody>
      </p:sp>
      <p:sp>
        <p:nvSpPr>
          <p:cNvPr id="16" name="Shape 88"/>
          <p:cNvSpPr/>
          <p:nvPr/>
        </p:nvSpPr>
        <p:spPr>
          <a:xfrm>
            <a:off x="1" y="0"/>
            <a:ext cx="24404751" cy="6062134"/>
          </a:xfrm>
          <a:prstGeom prst="rect">
            <a:avLst/>
          </a:prstGeom>
          <a:solidFill>
            <a:srgbClr val="272727">
              <a:alpha val="41000"/>
            </a:srgbClr>
          </a:solidFill>
          <a:ln w="3175">
            <a:miter lim="400000"/>
          </a:ln>
        </p:spPr>
        <p:txBody>
          <a:bodyPr lIns="38100" tIns="38100" rIns="38100" bIns="38100" anchor="ctr"/>
          <a:lstStyle/>
          <a:p>
            <a:pPr algn="ctr">
              <a:defRPr sz="2700">
                <a:solidFill>
                  <a:srgbClr val="FFFFFF"/>
                </a:solidFill>
                <a:latin typeface="Helvetica Light"/>
                <a:ea typeface="Helvetica Light"/>
                <a:cs typeface="Helvetica Light"/>
                <a:sym typeface="Helvetica Light"/>
              </a:defRPr>
            </a:pPr>
            <a:endParaRPr/>
          </a:p>
        </p:txBody>
      </p:sp>
      <p:sp>
        <p:nvSpPr>
          <p:cNvPr id="17" name="Rectangle 16"/>
          <p:cNvSpPr/>
          <p:nvPr/>
        </p:nvSpPr>
        <p:spPr>
          <a:xfrm>
            <a:off x="15877309" y="6137118"/>
            <a:ext cx="8478982" cy="400110"/>
          </a:xfrm>
          <a:prstGeom prst="rect">
            <a:avLst/>
          </a:prstGeom>
        </p:spPr>
        <p:txBody>
          <a:bodyPr wrap="square">
            <a:spAutoFit/>
          </a:bodyPr>
          <a:lstStyle/>
          <a:p>
            <a:pPr algn="r"/>
            <a:r>
              <a:rPr lang="en-US" sz="2000" dirty="0">
                <a:solidFill>
                  <a:srgbClr val="9F9DA7"/>
                </a:solidFill>
                <a:latin typeface="Barlow" panose="00000500000000000000" pitchFamily="2" charset="0"/>
              </a:rPr>
              <a:t>Jean-Michel Basquiat, Defacement (The Death of Michael Stewart), </a:t>
            </a:r>
            <a:r>
              <a:rPr lang="en-US" sz="2000" dirty="0" smtClean="0">
                <a:solidFill>
                  <a:srgbClr val="9F9DA7"/>
                </a:solidFill>
                <a:latin typeface="Barlow" panose="00000500000000000000" pitchFamily="2" charset="0"/>
              </a:rPr>
              <a:t>1983</a:t>
            </a:r>
            <a:endParaRPr lang="fr-FR" sz="2000" dirty="0">
              <a:latin typeface="Barlow" panose="00000500000000000000" pitchFamily="2" charset="0"/>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p:cNvPicPr>
          <p:nvPr/>
        </p:nvPicPr>
        <p:blipFill rotWithShape="1">
          <a:blip r:embed="rId2">
            <a:extLst>
              <a:ext uri="{28A0092B-C50C-407E-A947-70E740481C1C}">
                <a14:useLocalDpi xmlns:a14="http://schemas.microsoft.com/office/drawing/2010/main" val="0"/>
              </a:ext>
            </a:extLst>
          </a:blip>
          <a:srcRect r="7832"/>
          <a:stretch/>
        </p:blipFill>
        <p:spPr>
          <a:xfrm>
            <a:off x="2052980" y="0"/>
            <a:ext cx="8913324" cy="13716000"/>
          </a:xfrm>
          <a:prstGeom prst="rect">
            <a:avLst/>
          </a:prstGeom>
        </p:spPr>
      </p:pic>
      <p:sp>
        <p:nvSpPr>
          <p:cNvPr id="8" name="Shape 385"/>
          <p:cNvSpPr/>
          <p:nvPr/>
        </p:nvSpPr>
        <p:spPr>
          <a:xfrm>
            <a:off x="11927424" y="12965102"/>
            <a:ext cx="10085191" cy="655685"/>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Autofit/>
          </a:bodyPr>
          <a:lstStyle>
            <a:lvl1pPr>
              <a:defRPr>
                <a:solidFill>
                  <a:srgbClr val="C1C0BE"/>
                </a:solidFill>
              </a:defRPr>
            </a:lvl1pPr>
          </a:lstStyle>
          <a:p>
            <a:pPr lvl="0" algn="just"/>
            <a:r>
              <a:rPr lang="fr-FR" sz="2000" dirty="0" smtClean="0">
                <a:latin typeface="Barlow" panose="00000500000000000000" pitchFamily="2" charset="0"/>
              </a:rPr>
              <a:t>Couverture de J. </a:t>
            </a:r>
            <a:r>
              <a:rPr lang="fr-FR" sz="2000" dirty="0" err="1" smtClean="0">
                <a:latin typeface="Barlow" panose="00000500000000000000" pitchFamily="2" charset="0"/>
              </a:rPr>
              <a:t>Renton</a:t>
            </a:r>
            <a:r>
              <a:rPr lang="fr-FR" sz="2000" dirty="0" smtClean="0">
                <a:latin typeface="Barlow" panose="00000500000000000000" pitchFamily="2" charset="0"/>
              </a:rPr>
              <a:t> &amp; B. </a:t>
            </a:r>
            <a:r>
              <a:rPr lang="fr-FR" sz="2000" dirty="0" err="1" smtClean="0">
                <a:latin typeface="Barlow" panose="00000500000000000000" pitchFamily="2" charset="0"/>
              </a:rPr>
              <a:t>Gidley</a:t>
            </a:r>
            <a:r>
              <a:rPr lang="fr-FR" sz="2000" dirty="0" smtClean="0">
                <a:latin typeface="Barlow" panose="00000500000000000000" pitchFamily="2" charset="0"/>
              </a:rPr>
              <a:t> (</a:t>
            </a:r>
            <a:r>
              <a:rPr lang="fr-FR" sz="2000" dirty="0" err="1" smtClean="0">
                <a:latin typeface="Barlow" panose="00000500000000000000" pitchFamily="2" charset="0"/>
              </a:rPr>
              <a:t>eds</a:t>
            </a:r>
            <a:r>
              <a:rPr lang="fr-FR" sz="2000" dirty="0" smtClean="0">
                <a:latin typeface="Barlow" panose="00000500000000000000" pitchFamily="2" charset="0"/>
              </a:rPr>
              <a:t>.), </a:t>
            </a:r>
            <a:r>
              <a:rPr lang="fr-FR" sz="2000" i="1" dirty="0" err="1" smtClean="0">
                <a:latin typeface="Barlow" panose="00000500000000000000" pitchFamily="2" charset="0"/>
              </a:rPr>
              <a:t>Antisemitism</a:t>
            </a:r>
            <a:r>
              <a:rPr lang="fr-FR" sz="2000" i="1" dirty="0" smtClean="0">
                <a:latin typeface="Barlow" panose="00000500000000000000" pitchFamily="2" charset="0"/>
              </a:rPr>
              <a:t> and </a:t>
            </a:r>
            <a:r>
              <a:rPr lang="fr-FR" sz="2000" i="1" dirty="0" err="1" smtClean="0">
                <a:latin typeface="Barlow" panose="00000500000000000000" pitchFamily="2" charset="0"/>
              </a:rPr>
              <a:t>Islamophobia</a:t>
            </a:r>
            <a:r>
              <a:rPr lang="fr-FR" sz="2000" i="1" dirty="0" smtClean="0">
                <a:latin typeface="Barlow" panose="00000500000000000000" pitchFamily="2" charset="0"/>
              </a:rPr>
              <a:t> in Europe. A </a:t>
            </a:r>
            <a:r>
              <a:rPr lang="fr-FR" sz="2000" i="1" dirty="0" err="1" smtClean="0">
                <a:latin typeface="Barlow" panose="00000500000000000000" pitchFamily="2" charset="0"/>
              </a:rPr>
              <a:t>shared</a:t>
            </a:r>
            <a:r>
              <a:rPr lang="fr-FR" sz="2000" i="1" dirty="0" smtClean="0">
                <a:latin typeface="Barlow" panose="00000500000000000000" pitchFamily="2" charset="0"/>
              </a:rPr>
              <a:t> story?</a:t>
            </a:r>
            <a:r>
              <a:rPr lang="fr-FR" sz="2000" dirty="0" smtClean="0">
                <a:latin typeface="Barlow" panose="00000500000000000000" pitchFamily="2" charset="0"/>
              </a:rPr>
              <a:t>, 2017.</a:t>
            </a:r>
            <a:endParaRPr lang="fr-FR" sz="2000" dirty="0">
              <a:latin typeface="Barlow" panose="00000500000000000000" pitchFamily="2" charset="0"/>
            </a:endParaRPr>
          </a:p>
        </p:txBody>
      </p:sp>
      <p:sp>
        <p:nvSpPr>
          <p:cNvPr id="9" name="Shape 88"/>
          <p:cNvSpPr/>
          <p:nvPr/>
        </p:nvSpPr>
        <p:spPr>
          <a:xfrm>
            <a:off x="2052980" y="106651"/>
            <a:ext cx="8912470" cy="13644899"/>
          </a:xfrm>
          <a:prstGeom prst="rect">
            <a:avLst/>
          </a:prstGeom>
          <a:solidFill>
            <a:schemeClr val="tx1">
              <a:lumMod val="60000"/>
              <a:lumOff val="40000"/>
              <a:alpha val="41000"/>
            </a:schemeClr>
          </a:solidFill>
          <a:ln w="3175">
            <a:miter lim="400000"/>
          </a:ln>
        </p:spPr>
        <p:txBody>
          <a:bodyPr lIns="38100" tIns="38100" rIns="38100" bIns="38100" anchor="ctr"/>
          <a:lstStyle/>
          <a:p>
            <a:pPr algn="ctr">
              <a:defRPr sz="2700">
                <a:solidFill>
                  <a:srgbClr val="FFFFFF"/>
                </a:solidFill>
                <a:latin typeface="Helvetica Light"/>
                <a:ea typeface="Helvetica Light"/>
                <a:cs typeface="Helvetica Light"/>
                <a:sym typeface="Helvetica Light"/>
              </a:defRPr>
            </a:pPr>
            <a:endParaRPr/>
          </a:p>
        </p:txBody>
      </p:sp>
      <p:sp>
        <p:nvSpPr>
          <p:cNvPr id="383" name="Shape 383"/>
          <p:cNvSpPr/>
          <p:nvPr/>
        </p:nvSpPr>
        <p:spPr>
          <a:xfrm>
            <a:off x="6926204" y="2451122"/>
            <a:ext cx="9975987" cy="8813756"/>
          </a:xfrm>
          <a:prstGeom prst="rect">
            <a:avLst/>
          </a:prstGeom>
          <a:solidFill>
            <a:srgbClr val="272727"/>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latin typeface="Barlow" panose="00000500000000000000" pitchFamily="2" charset="0"/>
            </a:endParaRPr>
          </a:p>
        </p:txBody>
      </p:sp>
      <p:sp>
        <p:nvSpPr>
          <p:cNvPr id="384" name="Shape 384"/>
          <p:cNvSpPr/>
          <p:nvPr/>
        </p:nvSpPr>
        <p:spPr>
          <a:xfrm>
            <a:off x="7680742" y="3106846"/>
            <a:ext cx="10228924" cy="3804792"/>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fontScale="85000" lnSpcReduction="10000"/>
          </a:bodyPr>
          <a:lstStyle/>
          <a:p>
            <a:pPr>
              <a:lnSpc>
                <a:spcPct val="80000"/>
              </a:lnSpc>
              <a:defRPr sz="10000">
                <a:solidFill>
                  <a:srgbClr val="3A3B39"/>
                </a:solidFill>
                <a:latin typeface="Bebas"/>
                <a:ea typeface="Bebas"/>
                <a:cs typeface="Bebas"/>
                <a:sym typeface="Bebas"/>
              </a:defRPr>
            </a:pPr>
            <a:r>
              <a:rPr lang="fr-FR" dirty="0" smtClean="0">
                <a:solidFill>
                  <a:srgbClr val="F6F5F3"/>
                </a:solidFill>
                <a:latin typeface="Barlow" panose="00000500000000000000" pitchFamily="2" charset="0"/>
              </a:rPr>
              <a:t>Antisémitisme et islamophobie</a:t>
            </a:r>
          </a:p>
          <a:p>
            <a:pPr>
              <a:lnSpc>
                <a:spcPct val="80000"/>
              </a:lnSpc>
              <a:defRPr sz="10000">
                <a:solidFill>
                  <a:srgbClr val="3A3B39"/>
                </a:solidFill>
                <a:latin typeface="Bebas"/>
                <a:ea typeface="Bebas"/>
                <a:cs typeface="Bebas"/>
                <a:sym typeface="Bebas"/>
              </a:defRPr>
            </a:pPr>
            <a:r>
              <a:rPr lang="fr-FR" dirty="0">
                <a:solidFill>
                  <a:srgbClr val="CBC203"/>
                </a:solidFill>
                <a:latin typeface="Barlow" panose="00000500000000000000" pitchFamily="2" charset="0"/>
              </a:rPr>
              <a:t>t</a:t>
            </a:r>
            <a:r>
              <a:rPr lang="fr-FR" dirty="0" smtClean="0">
                <a:solidFill>
                  <a:srgbClr val="CBC203"/>
                </a:solidFill>
                <a:latin typeface="Barlow" panose="00000500000000000000" pitchFamily="2" charset="0"/>
              </a:rPr>
              <a:t>exte de N. </a:t>
            </a:r>
            <a:r>
              <a:rPr lang="fr-FR" dirty="0" err="1">
                <a:solidFill>
                  <a:srgbClr val="CBC203"/>
                </a:solidFill>
                <a:latin typeface="Barlow" panose="00000500000000000000" pitchFamily="2" charset="0"/>
              </a:rPr>
              <a:t>M</a:t>
            </a:r>
            <a:r>
              <a:rPr lang="fr-FR" dirty="0" err="1" smtClean="0">
                <a:solidFill>
                  <a:srgbClr val="CBC203"/>
                </a:solidFill>
                <a:latin typeface="Barlow" panose="00000500000000000000" pitchFamily="2" charset="0"/>
              </a:rPr>
              <a:t>eer</a:t>
            </a:r>
            <a:endParaRPr dirty="0">
              <a:solidFill>
                <a:srgbClr val="CBC203"/>
              </a:solidFill>
              <a:latin typeface="Barlow" panose="00000500000000000000" pitchFamily="2" charset="0"/>
            </a:endParaRPr>
          </a:p>
        </p:txBody>
      </p:sp>
      <p:sp>
        <p:nvSpPr>
          <p:cNvPr id="385" name="Shape 385"/>
          <p:cNvSpPr/>
          <p:nvPr/>
        </p:nvSpPr>
        <p:spPr>
          <a:xfrm>
            <a:off x="7807281" y="7845996"/>
            <a:ext cx="5560375" cy="1176083"/>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Autofit/>
          </a:bodyPr>
          <a:lstStyle>
            <a:lvl1pPr>
              <a:defRPr>
                <a:solidFill>
                  <a:srgbClr val="C1C0BE"/>
                </a:solidFill>
              </a:defRPr>
            </a:lvl1pPr>
          </a:lstStyle>
          <a:p>
            <a:pPr lvl="0" algn="just"/>
            <a:r>
              <a:rPr lang="fr-FR" sz="3200" dirty="0" smtClean="0">
                <a:latin typeface="Barlow" panose="00000500000000000000" pitchFamily="2" charset="0"/>
              </a:rPr>
              <a:t>1)   Religion et biologie dans la généalogie du concept de race</a:t>
            </a:r>
            <a:endParaRPr lang="fr-FR" sz="3200" dirty="0">
              <a:latin typeface="Barlow" panose="00000500000000000000" pitchFamily="2" charset="0"/>
            </a:endParaRPr>
          </a:p>
        </p:txBody>
      </p:sp>
      <p:sp>
        <p:nvSpPr>
          <p:cNvPr id="10" name="Shape 385"/>
          <p:cNvSpPr/>
          <p:nvPr/>
        </p:nvSpPr>
        <p:spPr>
          <a:xfrm>
            <a:off x="15300960" y="7845997"/>
            <a:ext cx="7498080" cy="1534226"/>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Autofit/>
          </a:bodyPr>
          <a:lstStyle>
            <a:lvl1pPr>
              <a:defRPr>
                <a:solidFill>
                  <a:srgbClr val="C1C0BE"/>
                </a:solidFill>
              </a:defRPr>
            </a:lvl1pPr>
          </a:lstStyle>
          <a:p>
            <a:pPr lvl="0" algn="just"/>
            <a:r>
              <a:rPr lang="fr-FR" sz="3200" dirty="0">
                <a:latin typeface="Barlow" panose="00000500000000000000" pitchFamily="2" charset="0"/>
              </a:rPr>
              <a:t>2</a:t>
            </a:r>
            <a:r>
              <a:rPr lang="fr-FR" sz="3200" dirty="0" smtClean="0">
                <a:latin typeface="Barlow" panose="00000500000000000000" pitchFamily="2" charset="0"/>
              </a:rPr>
              <a:t>) La corrélation entre antisémitisme et islamophobie</a:t>
            </a:r>
            <a:endParaRPr lang="fr-FR" sz="3200" dirty="0">
              <a:latin typeface="Barlow" panose="00000500000000000000" pitchFamily="2" charset="0"/>
            </a:endParaRPr>
          </a:p>
        </p:txBody>
      </p:sp>
    </p:spTree>
    <p:extLst>
      <p:ext uri="{BB962C8B-B14F-4D97-AF65-F5344CB8AC3E}">
        <p14:creationId xmlns:p14="http://schemas.microsoft.com/office/powerpoint/2010/main" val="1501704985"/>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p:nvPr/>
        </p:nvSpPr>
        <p:spPr>
          <a:xfrm>
            <a:off x="3357467" y="2198226"/>
            <a:ext cx="13240278" cy="1597920"/>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Autofit/>
          </a:bodyPr>
          <a:lstStyle/>
          <a:p>
            <a:pPr>
              <a:lnSpc>
                <a:spcPct val="80000"/>
              </a:lnSpc>
              <a:defRPr sz="10000">
                <a:solidFill>
                  <a:srgbClr val="3A3B39"/>
                </a:solidFill>
                <a:latin typeface="Bebas"/>
                <a:ea typeface="Bebas"/>
                <a:cs typeface="Bebas"/>
                <a:sym typeface="Bebas"/>
              </a:defRPr>
            </a:pPr>
            <a:r>
              <a:rPr lang="fr-FR" sz="6600" dirty="0" smtClean="0">
                <a:solidFill>
                  <a:schemeClr val="tx2"/>
                </a:solidFill>
                <a:latin typeface="Barlow" panose="00000500000000000000" pitchFamily="2" charset="0"/>
              </a:rPr>
              <a:t>1) Religion et biologie dans la généalogie du concept de race</a:t>
            </a:r>
            <a:endParaRPr sz="6600" dirty="0">
              <a:solidFill>
                <a:schemeClr val="tx2"/>
              </a:solidFill>
              <a:latin typeface="Barlow" panose="00000500000000000000" pitchFamily="2" charset="0"/>
            </a:endParaRPr>
          </a:p>
        </p:txBody>
      </p:sp>
      <p:sp>
        <p:nvSpPr>
          <p:cNvPr id="151" name="Shape 151"/>
          <p:cNvSpPr/>
          <p:nvPr/>
        </p:nvSpPr>
        <p:spPr>
          <a:xfrm>
            <a:off x="3357467" y="4830515"/>
            <a:ext cx="15901022" cy="8359012"/>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fontScale="92500" lnSpcReduction="10000"/>
          </a:bodyPr>
          <a:lstStyle/>
          <a:p>
            <a:pPr marL="457200" indent="-457200" algn="just">
              <a:buClr>
                <a:srgbClr val="CBC203"/>
              </a:buClr>
              <a:buFont typeface="Barlow" panose="00000500000000000000" pitchFamily="2" charset="0"/>
              <a:buChar char="◊"/>
            </a:pPr>
            <a:r>
              <a:rPr lang="fr-FR" sz="3200" dirty="0">
                <a:latin typeface="Barlow" panose="00000500000000000000" pitchFamily="2" charset="0"/>
              </a:rPr>
              <a:t>« </a:t>
            </a:r>
            <a:r>
              <a:rPr lang="fr-FR" sz="3200" i="1" dirty="0">
                <a:latin typeface="Barlow" panose="00000500000000000000" pitchFamily="2" charset="0"/>
              </a:rPr>
              <a:t>Il est largement prouvé que la culture religieuse et la biologie sont considérées comme </a:t>
            </a:r>
            <a:r>
              <a:rPr lang="fr-FR" sz="3200" i="1" dirty="0" err="1">
                <a:latin typeface="Barlow" panose="00000500000000000000" pitchFamily="2" charset="0"/>
              </a:rPr>
              <a:t>co</a:t>
            </a:r>
            <a:r>
              <a:rPr lang="fr-FR" sz="3200" i="1" dirty="0">
                <a:latin typeface="Barlow" panose="00000500000000000000" pitchFamily="2" charset="0"/>
              </a:rPr>
              <a:t>-constitutives de la catégorie raciale antérieurement à son articulation dans l’esclavage atlantique et dans les rencontres coloniales inspirées par les Lumières, même antérieurement à la Reconquista </a:t>
            </a:r>
            <a:r>
              <a:rPr lang="fr-FR" sz="3200" dirty="0">
                <a:latin typeface="Barlow" panose="00000500000000000000" pitchFamily="2" charset="0"/>
              </a:rPr>
              <a:t>» (p. 387)</a:t>
            </a:r>
          </a:p>
          <a:p>
            <a:pPr marL="457200" indent="-457200" algn="just">
              <a:buClr>
                <a:srgbClr val="CBC203"/>
              </a:buClr>
              <a:buFont typeface="Barlow" panose="00000500000000000000" pitchFamily="2" charset="0"/>
              <a:buChar char="◊"/>
            </a:pPr>
            <a:endParaRPr lang="fr-FR" sz="3200" dirty="0">
              <a:latin typeface="Barlow" panose="00000500000000000000" pitchFamily="2" charset="0"/>
            </a:endParaRPr>
          </a:p>
          <a:p>
            <a:pPr marL="457200" indent="-457200" algn="just">
              <a:buClr>
                <a:srgbClr val="CBC203"/>
              </a:buClr>
              <a:buFont typeface="Barlow" panose="00000500000000000000" pitchFamily="2" charset="0"/>
              <a:buChar char="◊"/>
            </a:pPr>
            <a:r>
              <a:rPr lang="fr-FR" sz="3200" dirty="0">
                <a:latin typeface="Barlow" panose="00000500000000000000" pitchFamily="2" charset="0"/>
              </a:rPr>
              <a:t>C’est, selon </a:t>
            </a:r>
            <a:r>
              <a:rPr lang="fr-FR" sz="3200" dirty="0" err="1">
                <a:latin typeface="Barlow" panose="00000500000000000000" pitchFamily="2" charset="0"/>
              </a:rPr>
              <a:t>Meer</a:t>
            </a:r>
            <a:r>
              <a:rPr lang="fr-FR" sz="3200" dirty="0">
                <a:latin typeface="Barlow" panose="00000500000000000000" pitchFamily="2" charset="0"/>
              </a:rPr>
              <a:t>, la chrétienté qui fournit « le vocabulaire de la différence au monde occidental » =&gt; Une racialisation qui opère dès le départ selon des lignes religieuses</a:t>
            </a:r>
          </a:p>
          <a:p>
            <a:pPr marL="457200" indent="-457200" algn="just">
              <a:buClr>
                <a:srgbClr val="CBC203"/>
              </a:buClr>
              <a:buFont typeface="Barlow" panose="00000500000000000000" pitchFamily="2" charset="0"/>
              <a:buChar char="◊"/>
            </a:pPr>
            <a:endParaRPr lang="fr-FR" sz="3200" dirty="0">
              <a:latin typeface="Barlow" panose="00000500000000000000" pitchFamily="2" charset="0"/>
            </a:endParaRPr>
          </a:p>
          <a:p>
            <a:pPr marL="457200" indent="-457200" algn="just">
              <a:buClr>
                <a:srgbClr val="CBC203"/>
              </a:buClr>
              <a:buFont typeface="Barlow" panose="00000500000000000000" pitchFamily="2" charset="0"/>
              <a:buChar char="◊"/>
            </a:pPr>
            <a:r>
              <a:rPr lang="fr-FR" sz="3200" dirty="0">
                <a:latin typeface="Barlow" panose="00000500000000000000" pitchFamily="2" charset="0"/>
              </a:rPr>
              <a:t>Cf. Pape Urbain II, 1095, appel de Clermont (première croisade) : les musulmans sont décrits comme une « vile race » qu’il faut « chasser »  =&gt; les musulmans sont déjà décrits (et construits) comme des ennemis de l’Occident</a:t>
            </a:r>
          </a:p>
          <a:p>
            <a:pPr marL="457200" indent="-457200" algn="just">
              <a:buClr>
                <a:srgbClr val="CBC203"/>
              </a:buClr>
              <a:buFont typeface="Barlow" panose="00000500000000000000" pitchFamily="2" charset="0"/>
              <a:buChar char="◊"/>
            </a:pPr>
            <a:endParaRPr lang="fr-FR" sz="3200" dirty="0">
              <a:latin typeface="Barlow" panose="00000500000000000000" pitchFamily="2" charset="0"/>
            </a:endParaRPr>
          </a:p>
          <a:p>
            <a:pPr marL="457200" indent="-457200" algn="just">
              <a:buClr>
                <a:srgbClr val="CBC203"/>
              </a:buClr>
              <a:buFont typeface="Barlow" panose="00000500000000000000" pitchFamily="2" charset="0"/>
              <a:buChar char="◊"/>
            </a:pPr>
            <a:r>
              <a:rPr lang="fr-FR" sz="3200" dirty="0" err="1">
                <a:latin typeface="Barlow" panose="00000500000000000000" pitchFamily="2" charset="0"/>
              </a:rPr>
              <a:t>Altérisation</a:t>
            </a:r>
            <a:r>
              <a:rPr lang="fr-FR" sz="3200" dirty="0">
                <a:latin typeface="Barlow" panose="00000500000000000000" pitchFamily="2" charset="0"/>
              </a:rPr>
              <a:t> des individus de confession juive et musulmane &gt;&gt; la chrétienté comme rouage de la blanchité (le prophète Mohammed représenté très tôt en Europe avec une peau sombre, incarnant une menace satanique)</a:t>
            </a:r>
          </a:p>
          <a:p>
            <a:pPr marL="457200" indent="-457200" algn="just">
              <a:buClr>
                <a:srgbClr val="CBC203"/>
              </a:buClr>
              <a:buFont typeface="Barlow" panose="00000500000000000000" pitchFamily="2" charset="0"/>
              <a:buChar char="◊"/>
            </a:pPr>
            <a:endParaRPr lang="fr-FR" sz="3200" dirty="0">
              <a:latin typeface="Barlow" panose="00000500000000000000" pitchFamily="2" charset="0"/>
            </a:endParaRPr>
          </a:p>
        </p:txBody>
      </p:sp>
      <p:sp>
        <p:nvSpPr>
          <p:cNvPr id="7" name="Shape 88"/>
          <p:cNvSpPr/>
          <p:nvPr/>
        </p:nvSpPr>
        <p:spPr>
          <a:xfrm>
            <a:off x="20227636" y="0"/>
            <a:ext cx="4177116" cy="13716000"/>
          </a:xfrm>
          <a:prstGeom prst="rect">
            <a:avLst/>
          </a:prstGeom>
          <a:solidFill>
            <a:schemeClr val="tx1">
              <a:lumMod val="60000"/>
              <a:lumOff val="40000"/>
              <a:alpha val="41000"/>
            </a:schemeClr>
          </a:solidFill>
          <a:ln w="3175">
            <a:miter lim="400000"/>
          </a:ln>
        </p:spPr>
        <p:txBody>
          <a:bodyPr lIns="38100" tIns="38100" rIns="38100" bIns="38100" anchor="ctr"/>
          <a:lstStyle/>
          <a:p>
            <a:pPr algn="ctr">
              <a:defRPr sz="2700">
                <a:solidFill>
                  <a:srgbClr val="FFFFFF"/>
                </a:solidFill>
                <a:latin typeface="Helvetica Light"/>
                <a:ea typeface="Helvetica Light"/>
                <a:cs typeface="Helvetica Light"/>
                <a:sym typeface="Helvetica Light"/>
              </a:defRPr>
            </a:pPr>
            <a:endParaRPr/>
          </a:p>
        </p:txBody>
      </p:sp>
      <p:cxnSp>
        <p:nvCxnSpPr>
          <p:cNvPr id="4" name="Connecteur droit 3"/>
          <p:cNvCxnSpPr/>
          <p:nvPr/>
        </p:nvCxnSpPr>
        <p:spPr>
          <a:xfrm>
            <a:off x="20809527" y="0"/>
            <a:ext cx="3574473" cy="10418618"/>
          </a:xfrm>
          <a:prstGeom prst="line">
            <a:avLst/>
          </a:prstGeom>
          <a:noFill/>
          <a:ln w="76200" cap="flat">
            <a:solidFill>
              <a:srgbClr val="CBC203"/>
            </a:solidFill>
            <a:prstDash val="solid"/>
            <a:miter lim="400000"/>
          </a:ln>
          <a:effectLst/>
          <a:sp3d/>
        </p:spPr>
        <p:style>
          <a:lnRef idx="0">
            <a:scrgbClr r="0" g="0" b="0"/>
          </a:lnRef>
          <a:fillRef idx="0">
            <a:scrgbClr r="0" g="0" b="0"/>
          </a:fillRef>
          <a:effectRef idx="0">
            <a:scrgbClr r="0" g="0" b="0"/>
          </a:effectRef>
          <a:fontRef idx="none"/>
        </p:style>
      </p:cxnSp>
      <p:cxnSp>
        <p:nvCxnSpPr>
          <p:cNvPr id="10" name="Connecteur droit 9"/>
          <p:cNvCxnSpPr/>
          <p:nvPr/>
        </p:nvCxnSpPr>
        <p:spPr>
          <a:xfrm flipH="1">
            <a:off x="20227636" y="7259782"/>
            <a:ext cx="4156365" cy="6456218"/>
          </a:xfrm>
          <a:prstGeom prst="line">
            <a:avLst/>
          </a:prstGeom>
          <a:noFill/>
          <a:ln w="76200" cap="flat">
            <a:solidFill>
              <a:srgbClr val="CBC203"/>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250053436"/>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p:nvPr/>
        </p:nvSpPr>
        <p:spPr>
          <a:xfrm>
            <a:off x="12098214" y="5356988"/>
            <a:ext cx="10256075" cy="4587112"/>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fontScale="92500" lnSpcReduction="10000"/>
          </a:bodyPr>
          <a:lstStyle/>
          <a:p>
            <a:pPr marL="457200" indent="-457200" algn="just">
              <a:buClr>
                <a:srgbClr val="CBC203"/>
              </a:buClr>
              <a:buFont typeface="Barlow" panose="00000500000000000000" pitchFamily="2" charset="0"/>
              <a:buChar char="◊"/>
            </a:pPr>
            <a:r>
              <a:rPr lang="fr-FR" sz="3200" dirty="0" err="1" smtClean="0">
                <a:latin typeface="Barlow" panose="00000500000000000000" pitchFamily="2" charset="0"/>
              </a:rPr>
              <a:t>Pew</a:t>
            </a:r>
            <a:r>
              <a:rPr lang="fr-FR" sz="3200" dirty="0" smtClean="0">
                <a:latin typeface="Barlow" panose="00000500000000000000" pitchFamily="2" charset="0"/>
              </a:rPr>
              <a:t> </a:t>
            </a:r>
            <a:r>
              <a:rPr lang="fr-FR" sz="3200" dirty="0">
                <a:latin typeface="Barlow" panose="00000500000000000000" pitchFamily="2" charset="0"/>
              </a:rPr>
              <a:t>Global Attitudes (PRC 2008) : enquête auprès de </a:t>
            </a:r>
            <a:r>
              <a:rPr lang="fr-FR" sz="3200" dirty="0" smtClean="0">
                <a:latin typeface="Barlow" panose="00000500000000000000" pitchFamily="2" charset="0"/>
              </a:rPr>
              <a:t>25000 </a:t>
            </a:r>
            <a:r>
              <a:rPr lang="fr-FR" sz="3200" dirty="0">
                <a:latin typeface="Barlow" panose="00000500000000000000" pitchFamily="2" charset="0"/>
              </a:rPr>
              <a:t>personnes, dans 24 pays</a:t>
            </a:r>
          </a:p>
          <a:p>
            <a:pPr marL="457200" indent="-457200" algn="just">
              <a:buClr>
                <a:srgbClr val="CBC203"/>
              </a:buClr>
              <a:buFont typeface="Barlow" panose="00000500000000000000" pitchFamily="2" charset="0"/>
              <a:buChar char="◊"/>
            </a:pPr>
            <a:endParaRPr lang="fr-FR" sz="3200" dirty="0">
              <a:latin typeface="Barlow" panose="00000500000000000000" pitchFamily="2" charset="0"/>
            </a:endParaRPr>
          </a:p>
          <a:p>
            <a:pPr marL="457200" indent="-457200" algn="just">
              <a:buClr>
                <a:srgbClr val="CBC203"/>
              </a:buClr>
              <a:buFont typeface="Barlow" panose="00000500000000000000" pitchFamily="2" charset="0"/>
              <a:buChar char="◊"/>
            </a:pPr>
            <a:r>
              <a:rPr lang="fr-FR" sz="3200" dirty="0" smtClean="0">
                <a:latin typeface="Barlow" panose="00000500000000000000" pitchFamily="2" charset="0"/>
              </a:rPr>
              <a:t>Une </a:t>
            </a:r>
            <a:r>
              <a:rPr lang="fr-FR" sz="3200" dirty="0">
                <a:latin typeface="Barlow" panose="00000500000000000000" pitchFamily="2" charset="0"/>
              </a:rPr>
              <a:t>forte corrélation entre les attitudes anti-juifs et </a:t>
            </a:r>
            <a:r>
              <a:rPr lang="fr-FR" sz="3200" dirty="0" err="1">
                <a:latin typeface="Barlow" panose="00000500000000000000" pitchFamily="2" charset="0"/>
              </a:rPr>
              <a:t>anti-musulmans</a:t>
            </a:r>
            <a:r>
              <a:rPr lang="fr-FR" sz="3200" dirty="0">
                <a:latin typeface="Barlow" panose="00000500000000000000" pitchFamily="2" charset="0"/>
              </a:rPr>
              <a:t> dans les pays occidentaux </a:t>
            </a:r>
          </a:p>
          <a:p>
            <a:pPr marL="457200" indent="-457200" algn="just">
              <a:buClr>
                <a:srgbClr val="CBC203"/>
              </a:buClr>
              <a:buFont typeface="Barlow" panose="00000500000000000000" pitchFamily="2" charset="0"/>
              <a:buChar char="◊"/>
            </a:pPr>
            <a:endParaRPr lang="fr-FR" sz="3200" dirty="0" smtClean="0">
              <a:latin typeface="Barlow" panose="00000500000000000000" pitchFamily="2" charset="0"/>
            </a:endParaRPr>
          </a:p>
          <a:p>
            <a:pPr marL="457200" indent="-457200" algn="just">
              <a:buClr>
                <a:srgbClr val="CBC203"/>
              </a:buClr>
              <a:buFont typeface="Barlow" panose="00000500000000000000" pitchFamily="2" charset="0"/>
              <a:buChar char="◊"/>
            </a:pPr>
            <a:r>
              <a:rPr lang="fr-FR" sz="3200" dirty="0" smtClean="0">
                <a:latin typeface="Barlow" panose="00000500000000000000" pitchFamily="2" charset="0"/>
              </a:rPr>
              <a:t>Attention </a:t>
            </a:r>
            <a:r>
              <a:rPr lang="fr-FR" sz="3200" dirty="0">
                <a:latin typeface="Barlow" panose="00000500000000000000" pitchFamily="2" charset="0"/>
              </a:rPr>
              <a:t>donc à l’analyse qui fait de l’islamophobie un </a:t>
            </a:r>
            <a:r>
              <a:rPr lang="fr-FR" sz="3200" dirty="0" smtClean="0">
                <a:latin typeface="Barlow" panose="00000500000000000000" pitchFamily="2" charset="0"/>
              </a:rPr>
              <a:t>« nouvel </a:t>
            </a:r>
            <a:r>
              <a:rPr lang="fr-FR" sz="3200" dirty="0">
                <a:latin typeface="Barlow" panose="00000500000000000000" pitchFamily="2" charset="0"/>
              </a:rPr>
              <a:t>antisémitisme </a:t>
            </a:r>
            <a:r>
              <a:rPr lang="fr-FR" sz="3200" dirty="0" smtClean="0">
                <a:latin typeface="Barlow" panose="00000500000000000000" pitchFamily="2" charset="0"/>
              </a:rPr>
              <a:t>», ou aux analyses opposant les deux</a:t>
            </a:r>
            <a:endParaRPr lang="fr-FR" sz="3200" dirty="0">
              <a:latin typeface="Barlow" panose="00000500000000000000" pitchFamily="2" charset="0"/>
            </a:endParaRPr>
          </a:p>
          <a:p>
            <a:pPr marL="457200" indent="-457200" algn="just">
              <a:buClr>
                <a:srgbClr val="CBC203"/>
              </a:buClr>
              <a:buFont typeface="Barlow" panose="00000500000000000000" pitchFamily="2" charset="0"/>
              <a:buChar char="◊"/>
            </a:pPr>
            <a:endParaRPr lang="fr-FR" sz="3200" dirty="0" smtClean="0">
              <a:latin typeface="Barlow" panose="00000500000000000000" pitchFamily="2" charset="0"/>
            </a:endParaRPr>
          </a:p>
          <a:p>
            <a:pPr marL="457200" indent="-457200" algn="just">
              <a:buClr>
                <a:srgbClr val="CBC203"/>
              </a:buClr>
              <a:buFont typeface="Barlow" panose="00000500000000000000" pitchFamily="2" charset="0"/>
              <a:buChar char="◊"/>
            </a:pPr>
            <a:endParaRPr lang="fr-FR" sz="3200" dirty="0">
              <a:latin typeface="Barlow" panose="00000500000000000000" pitchFamily="2" charset="0"/>
            </a:endParaRPr>
          </a:p>
        </p:txBody>
      </p:sp>
      <p:cxnSp>
        <p:nvCxnSpPr>
          <p:cNvPr id="4" name="Connecteur droit 3"/>
          <p:cNvCxnSpPr/>
          <p:nvPr/>
        </p:nvCxnSpPr>
        <p:spPr>
          <a:xfrm>
            <a:off x="20809527" y="0"/>
            <a:ext cx="3574473" cy="10418618"/>
          </a:xfrm>
          <a:prstGeom prst="line">
            <a:avLst/>
          </a:prstGeom>
          <a:noFill/>
          <a:ln w="76200" cap="flat">
            <a:solidFill>
              <a:srgbClr val="CBC203"/>
            </a:solidFill>
            <a:prstDash val="solid"/>
            <a:miter lim="400000"/>
          </a:ln>
          <a:effectLst/>
          <a:sp3d/>
        </p:spPr>
        <p:style>
          <a:lnRef idx="0">
            <a:scrgbClr r="0" g="0" b="0"/>
          </a:lnRef>
          <a:fillRef idx="0">
            <a:scrgbClr r="0" g="0" b="0"/>
          </a:fillRef>
          <a:effectRef idx="0">
            <a:scrgbClr r="0" g="0" b="0"/>
          </a:effectRef>
          <a:fontRef idx="none"/>
        </p:style>
      </p:cxnSp>
      <p:cxnSp>
        <p:nvCxnSpPr>
          <p:cNvPr id="10" name="Connecteur droit 9"/>
          <p:cNvCxnSpPr/>
          <p:nvPr/>
        </p:nvCxnSpPr>
        <p:spPr>
          <a:xfrm flipH="1">
            <a:off x="20227636" y="7259782"/>
            <a:ext cx="4156365" cy="6456218"/>
          </a:xfrm>
          <a:prstGeom prst="line">
            <a:avLst/>
          </a:prstGeom>
          <a:noFill/>
          <a:ln w="76200" cap="flat">
            <a:solidFill>
              <a:srgbClr val="CBC203"/>
            </a:solidFill>
            <a:prstDash val="solid"/>
            <a:miter lim="400000"/>
          </a:ln>
          <a:effectLst/>
          <a:sp3d/>
        </p:spPr>
        <p:style>
          <a:lnRef idx="0">
            <a:scrgbClr r="0" g="0" b="0"/>
          </a:lnRef>
          <a:fillRef idx="0">
            <a:scrgbClr r="0" g="0" b="0"/>
          </a:fillRef>
          <a:effectRef idx="0">
            <a:scrgbClr r="0" g="0" b="0"/>
          </a:effectRef>
          <a:fontRef idx="none"/>
        </p:style>
      </p:cxnSp>
      <p:pic>
        <p:nvPicPr>
          <p:cNvPr id="8" name="Image 7"/>
          <p:cNvPicPr>
            <a:picLocks noChangeAspect="1"/>
          </p:cNvPicPr>
          <p:nvPr/>
        </p:nvPicPr>
        <p:blipFill rotWithShape="1">
          <a:blip r:embed="rId2"/>
          <a:srcRect l="29525" t="19185" r="27951" b="6580"/>
          <a:stretch/>
        </p:blipFill>
        <p:spPr>
          <a:xfrm>
            <a:off x="1948103" y="3435853"/>
            <a:ext cx="8754076" cy="8592024"/>
          </a:xfrm>
          <a:prstGeom prst="rect">
            <a:avLst/>
          </a:prstGeom>
        </p:spPr>
      </p:pic>
      <p:sp>
        <p:nvSpPr>
          <p:cNvPr id="150" name="Shape 150"/>
          <p:cNvSpPr/>
          <p:nvPr/>
        </p:nvSpPr>
        <p:spPr>
          <a:xfrm>
            <a:off x="12098214" y="1837933"/>
            <a:ext cx="11447585" cy="1597920"/>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Autofit/>
          </a:bodyPr>
          <a:lstStyle/>
          <a:p>
            <a:pPr>
              <a:lnSpc>
                <a:spcPct val="80000"/>
              </a:lnSpc>
              <a:defRPr sz="10000">
                <a:solidFill>
                  <a:srgbClr val="3A3B39"/>
                </a:solidFill>
                <a:latin typeface="Bebas"/>
                <a:ea typeface="Bebas"/>
                <a:cs typeface="Bebas"/>
                <a:sym typeface="Bebas"/>
              </a:defRPr>
            </a:pPr>
            <a:r>
              <a:rPr lang="fr-FR" sz="6600" dirty="0">
                <a:solidFill>
                  <a:schemeClr val="tx2"/>
                </a:solidFill>
                <a:latin typeface="Barlow" panose="00000500000000000000" pitchFamily="2" charset="0"/>
              </a:rPr>
              <a:t>2</a:t>
            </a:r>
            <a:r>
              <a:rPr lang="fr-FR" sz="6600" dirty="0" smtClean="0">
                <a:solidFill>
                  <a:schemeClr val="tx2"/>
                </a:solidFill>
                <a:latin typeface="Barlow" panose="00000500000000000000" pitchFamily="2" charset="0"/>
              </a:rPr>
              <a:t>) Corrélation entre antisémitisme et islamophobie</a:t>
            </a:r>
            <a:endParaRPr sz="6600" dirty="0">
              <a:solidFill>
                <a:schemeClr val="tx2"/>
              </a:solidFill>
              <a:latin typeface="Barlow" panose="00000500000000000000" pitchFamily="2" charset="0"/>
            </a:endParaRPr>
          </a:p>
        </p:txBody>
      </p:sp>
    </p:spTree>
    <p:extLst>
      <p:ext uri="{BB962C8B-B14F-4D97-AF65-F5344CB8AC3E}">
        <p14:creationId xmlns:p14="http://schemas.microsoft.com/office/powerpoint/2010/main" val="670135882"/>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76400" y="730251"/>
            <a:ext cx="21031200" cy="1483750"/>
          </a:xfrm>
        </p:spPr>
        <p:txBody>
          <a:bodyPr>
            <a:normAutofit/>
          </a:bodyPr>
          <a:lstStyle/>
          <a:p>
            <a:r>
              <a:rPr lang="fr-FR" sz="4800" dirty="0" smtClean="0"/>
              <a:t>Indice de tolérance des groupes exposés au racisme (sondage de la CNCDH, 2019)</a:t>
            </a:r>
            <a:endParaRPr lang="fr-FR" sz="4800" dirty="0"/>
          </a:p>
        </p:txBody>
      </p:sp>
      <p:pic>
        <p:nvPicPr>
          <p:cNvPr id="3" name="Image 2"/>
          <p:cNvPicPr>
            <a:picLocks noChangeAspect="1"/>
          </p:cNvPicPr>
          <p:nvPr/>
        </p:nvPicPr>
        <p:blipFill>
          <a:blip r:embed="rId2"/>
          <a:stretch>
            <a:fillRect/>
          </a:stretch>
        </p:blipFill>
        <p:spPr>
          <a:xfrm>
            <a:off x="1726742" y="2066926"/>
            <a:ext cx="8847074" cy="6535420"/>
          </a:xfrm>
          <a:prstGeom prst="rect">
            <a:avLst/>
          </a:prstGeom>
        </p:spPr>
      </p:pic>
      <p:pic>
        <p:nvPicPr>
          <p:cNvPr id="4" name="Image 3"/>
          <p:cNvPicPr>
            <a:picLocks noChangeAspect="1"/>
          </p:cNvPicPr>
          <p:nvPr/>
        </p:nvPicPr>
        <p:blipFill>
          <a:blip r:embed="rId3"/>
          <a:stretch>
            <a:fillRect/>
          </a:stretch>
        </p:blipFill>
        <p:spPr>
          <a:xfrm>
            <a:off x="11957608" y="1329383"/>
            <a:ext cx="9366200" cy="7202488"/>
          </a:xfrm>
          <a:prstGeom prst="rect">
            <a:avLst/>
          </a:prstGeom>
        </p:spPr>
      </p:pic>
      <p:pic>
        <p:nvPicPr>
          <p:cNvPr id="5" name="Image 4"/>
          <p:cNvPicPr>
            <a:picLocks noChangeAspect="1"/>
          </p:cNvPicPr>
          <p:nvPr/>
        </p:nvPicPr>
        <p:blipFill>
          <a:blip r:embed="rId4"/>
          <a:stretch>
            <a:fillRect/>
          </a:stretch>
        </p:blipFill>
        <p:spPr>
          <a:xfrm>
            <a:off x="6603426" y="8602346"/>
            <a:ext cx="8719633" cy="4925488"/>
          </a:xfrm>
          <a:prstGeom prst="rect">
            <a:avLst/>
          </a:prstGeom>
        </p:spPr>
      </p:pic>
    </p:spTree>
    <p:extLst>
      <p:ext uri="{BB962C8B-B14F-4D97-AF65-F5344CB8AC3E}">
        <p14:creationId xmlns:p14="http://schemas.microsoft.com/office/powerpoint/2010/main" val="2316760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p:txBody>
          <a:bodyPr/>
          <a:lstStyle/>
          <a:p>
            <a:r>
              <a:rPr lang="en-US" altLang="fr-FR" sz="7200"/>
              <a:t>Qui sont les Musulmans en France?</a:t>
            </a:r>
          </a:p>
        </p:txBody>
      </p:sp>
      <p:sp>
        <p:nvSpPr>
          <p:cNvPr id="17411" name="Espace réservé du contenu 2"/>
          <p:cNvSpPr>
            <a:spLocks noGrp="1"/>
          </p:cNvSpPr>
          <p:nvPr>
            <p:ph idx="1"/>
          </p:nvPr>
        </p:nvSpPr>
        <p:spPr/>
        <p:txBody>
          <a:bodyPr>
            <a:normAutofit lnSpcReduction="10000"/>
          </a:bodyPr>
          <a:lstStyle/>
          <a:p>
            <a:r>
              <a:rPr lang="fr-FR" altLang="fr-FR" sz="4800" dirty="0"/>
              <a:t>5,5 millions de Musulmans</a:t>
            </a:r>
            <a:endParaRPr lang="en-US" altLang="fr-FR" sz="4800" dirty="0"/>
          </a:p>
          <a:p>
            <a:r>
              <a:rPr lang="en-US" altLang="fr-FR" sz="4800" dirty="0" err="1"/>
              <a:t>Immigrés</a:t>
            </a:r>
            <a:r>
              <a:rPr lang="en-US" altLang="fr-FR" sz="4800" dirty="0"/>
              <a:t> = 55%; 2</a:t>
            </a:r>
            <a:r>
              <a:rPr lang="en-US" altLang="fr-FR" sz="4800" baseline="30000" dirty="0"/>
              <a:t>nd</a:t>
            </a:r>
            <a:r>
              <a:rPr lang="en-US" altLang="fr-FR" sz="4800" dirty="0"/>
              <a:t> Generation=39% (</a:t>
            </a:r>
            <a:r>
              <a:rPr lang="en-US" altLang="fr-FR" sz="4800" dirty="0" err="1"/>
              <a:t>dont</a:t>
            </a:r>
            <a:r>
              <a:rPr lang="en-US" altLang="fr-FR" sz="4800" dirty="0"/>
              <a:t> G2,5=5%); Population </a:t>
            </a:r>
            <a:r>
              <a:rPr lang="en-US" altLang="fr-FR" sz="4800" dirty="0" err="1"/>
              <a:t>majoritaire</a:t>
            </a:r>
            <a:r>
              <a:rPr lang="en-US" altLang="fr-FR" sz="4800" dirty="0"/>
              <a:t>=7%</a:t>
            </a:r>
          </a:p>
          <a:p>
            <a:r>
              <a:rPr lang="en-US" altLang="fr-FR" sz="4800" dirty="0" err="1"/>
              <a:t>Principalement</a:t>
            </a:r>
            <a:r>
              <a:rPr lang="en-US" altLang="fr-FR" sz="4800" dirty="0"/>
              <a:t> </a:t>
            </a:r>
            <a:r>
              <a:rPr lang="en-US" altLang="fr-FR" sz="4800" dirty="0" err="1"/>
              <a:t>Maghrébins</a:t>
            </a:r>
            <a:r>
              <a:rPr lang="en-US" altLang="fr-FR" sz="4800" dirty="0"/>
              <a:t>=65%; </a:t>
            </a:r>
            <a:r>
              <a:rPr lang="en-US" altLang="fr-FR" sz="4800" dirty="0" err="1"/>
              <a:t>Turcs</a:t>
            </a:r>
            <a:r>
              <a:rPr lang="en-US" altLang="fr-FR" sz="4800" dirty="0"/>
              <a:t>=8% et Sub-</a:t>
            </a:r>
            <a:r>
              <a:rPr lang="en-US" altLang="fr-FR" sz="4800" dirty="0" err="1"/>
              <a:t>Sahariens</a:t>
            </a:r>
            <a:r>
              <a:rPr lang="en-US" altLang="fr-FR" sz="4800" dirty="0"/>
              <a:t>=12%</a:t>
            </a:r>
          </a:p>
          <a:p>
            <a:r>
              <a:rPr lang="en-US" altLang="fr-FR" sz="4800" dirty="0" err="1"/>
              <a:t>Une</a:t>
            </a:r>
            <a:r>
              <a:rPr lang="en-US" altLang="fr-FR" sz="4800" dirty="0"/>
              <a:t> population </a:t>
            </a:r>
            <a:r>
              <a:rPr lang="en-US" altLang="fr-FR" sz="4800" dirty="0" err="1"/>
              <a:t>jeune</a:t>
            </a:r>
            <a:r>
              <a:rPr lang="en-US" altLang="fr-FR" sz="4800" dirty="0"/>
              <a:t> (65% </a:t>
            </a:r>
            <a:r>
              <a:rPr lang="en-US" altLang="fr-FR" sz="4800" dirty="0" err="1"/>
              <a:t>moins</a:t>
            </a:r>
            <a:r>
              <a:rPr lang="en-US" altLang="fr-FR" sz="4800" dirty="0"/>
              <a:t> de 35 </a:t>
            </a:r>
            <a:r>
              <a:rPr lang="en-US" altLang="fr-FR" sz="4800" dirty="0" err="1"/>
              <a:t>ans</a:t>
            </a:r>
            <a:r>
              <a:rPr lang="en-US" altLang="fr-FR" sz="4800" dirty="0"/>
              <a:t>)</a:t>
            </a:r>
          </a:p>
          <a:p>
            <a:r>
              <a:rPr lang="en-US" altLang="fr-FR" sz="4800" dirty="0"/>
              <a:t> De milieu </a:t>
            </a:r>
            <a:r>
              <a:rPr lang="en-US" altLang="fr-FR" sz="4800" dirty="0" err="1"/>
              <a:t>populaire</a:t>
            </a:r>
            <a:r>
              <a:rPr lang="en-US" altLang="fr-FR" sz="4800" dirty="0"/>
              <a:t> : </a:t>
            </a:r>
            <a:r>
              <a:rPr lang="en-US" altLang="fr-FR" sz="4800" dirty="0" err="1"/>
              <a:t>Ouvriers</a:t>
            </a:r>
            <a:r>
              <a:rPr lang="en-US" altLang="fr-FR" sz="4800" dirty="0"/>
              <a:t> et </a:t>
            </a:r>
            <a:r>
              <a:rPr lang="en-US" altLang="fr-FR" sz="4800" dirty="0" err="1"/>
              <a:t>employés</a:t>
            </a:r>
            <a:r>
              <a:rPr lang="en-US" altLang="fr-FR" sz="4800" dirty="0"/>
              <a:t> (50%) et </a:t>
            </a:r>
            <a:r>
              <a:rPr lang="en-US" altLang="fr-FR" sz="4800" dirty="0" err="1"/>
              <a:t>inactifs</a:t>
            </a:r>
            <a:r>
              <a:rPr lang="en-US" altLang="fr-FR" sz="4800" dirty="0"/>
              <a:t> (28%, </a:t>
            </a:r>
            <a:r>
              <a:rPr lang="en-US" altLang="fr-FR" sz="4800" dirty="0" err="1"/>
              <a:t>principalement</a:t>
            </a:r>
            <a:r>
              <a:rPr lang="en-US" altLang="fr-FR" sz="4800" dirty="0"/>
              <a:t> femmes)</a:t>
            </a:r>
          </a:p>
          <a:p>
            <a:r>
              <a:rPr lang="en-US" altLang="fr-FR" sz="4800" dirty="0"/>
              <a:t>Bas </a:t>
            </a:r>
            <a:r>
              <a:rPr lang="en-US" altLang="fr-FR" sz="4800" dirty="0" err="1"/>
              <a:t>niveaux</a:t>
            </a:r>
            <a:r>
              <a:rPr lang="en-US" altLang="fr-FR" sz="4800" dirty="0"/>
              <a:t> </a:t>
            </a:r>
            <a:r>
              <a:rPr lang="en-US" altLang="fr-FR" sz="4800" dirty="0" err="1"/>
              <a:t>d’éducation</a:t>
            </a:r>
            <a:r>
              <a:rPr lang="en-US" altLang="fr-FR" sz="4800" dirty="0"/>
              <a:t> : 47% avec au </a:t>
            </a:r>
            <a:r>
              <a:rPr lang="en-US" altLang="fr-FR" sz="4800" dirty="0" err="1"/>
              <a:t>mieux</a:t>
            </a:r>
            <a:r>
              <a:rPr lang="en-US" altLang="fr-FR" sz="4800" dirty="0"/>
              <a:t> un brevet des </a:t>
            </a:r>
            <a:r>
              <a:rPr lang="en-US" altLang="fr-FR" sz="4800" dirty="0" err="1"/>
              <a:t>collèges</a:t>
            </a:r>
            <a:r>
              <a:rPr lang="en-US" altLang="fr-FR" sz="4800" dirty="0"/>
              <a:t> (vs 18%); Etudes </a:t>
            </a:r>
            <a:r>
              <a:rPr lang="en-US" altLang="fr-FR" sz="4800" dirty="0" err="1"/>
              <a:t>supérieures</a:t>
            </a:r>
            <a:r>
              <a:rPr lang="en-US" altLang="fr-FR" sz="4800" dirty="0"/>
              <a:t>=23% (vs 34%)</a:t>
            </a:r>
          </a:p>
        </p:txBody>
      </p:sp>
    </p:spTree>
    <p:extLst>
      <p:ext uri="{BB962C8B-B14F-4D97-AF65-F5344CB8AC3E}">
        <p14:creationId xmlns:p14="http://schemas.microsoft.com/office/powerpoint/2010/main" val="6573002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43381" y="551811"/>
            <a:ext cx="8881226" cy="1240894"/>
          </a:xfrm>
        </p:spPr>
        <p:txBody>
          <a:bodyPr vert="horz" lIns="0" tIns="0" rIns="261240" bIns="0" rtlCol="0" anchor="ctr">
            <a:noAutofit/>
          </a:bodyPr>
          <a:lstStyle/>
          <a:p>
            <a:pPr algn="ctr"/>
            <a:r>
              <a:rPr lang="fr-FR" sz="6400" b="1" dirty="0">
                <a:solidFill>
                  <a:srgbClr val="646363"/>
                </a:solidFill>
                <a:latin typeface="Calibri" panose="020F0502020204030204" pitchFamily="34" charset="0"/>
                <a:ea typeface="Calibri" panose="020F0502020204030204" pitchFamily="34" charset="0"/>
                <a:cs typeface="Calibri" panose="020F0502020204030204" pitchFamily="34" charset="0"/>
              </a:rPr>
              <a:t>Identités Religieuses</a:t>
            </a:r>
            <a:r>
              <a:rPr lang="fr-FR" sz="5080" dirty="0">
                <a:latin typeface="Calibri" panose="020F0502020204030204" pitchFamily="34" charset="0"/>
                <a:ea typeface="Calibri" panose="020F0502020204030204" pitchFamily="34" charset="0"/>
                <a:cs typeface="Calibri" panose="020F0502020204030204" pitchFamily="34" charset="0"/>
              </a:rPr>
              <a:t> </a:t>
            </a:r>
          </a:p>
        </p:txBody>
      </p:sp>
      <p:sp>
        <p:nvSpPr>
          <p:cNvPr id="11" name="ZoneTexte 10"/>
          <p:cNvSpPr txBox="1"/>
          <p:nvPr/>
        </p:nvSpPr>
        <p:spPr>
          <a:xfrm>
            <a:off x="2524749" y="2376828"/>
            <a:ext cx="10106070" cy="1200329"/>
          </a:xfrm>
          <a:prstGeom prst="rect">
            <a:avLst/>
          </a:prstGeom>
          <a:noFill/>
        </p:spPr>
        <p:txBody>
          <a:bodyPr wrap="square" rtlCol="0">
            <a:spAutoFit/>
          </a:bodyPr>
          <a:lstStyle/>
          <a:p>
            <a:pPr algn="ctr" defTabSz="1828800" fontAlgn="base" hangingPunct="1">
              <a:spcBef>
                <a:spcPct val="0"/>
              </a:spcBef>
              <a:spcAft>
                <a:spcPct val="0"/>
              </a:spcAft>
            </a:pPr>
            <a:r>
              <a:rPr lang="fr-FR" sz="36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Place de la religion dans l’identité </a:t>
            </a:r>
          </a:p>
          <a:p>
            <a:pPr algn="ctr" defTabSz="1828800" fontAlgn="base" hangingPunct="1">
              <a:spcBef>
                <a:spcPct val="0"/>
              </a:spcBef>
              <a:spcAft>
                <a:spcPct val="0"/>
              </a:spcAft>
            </a:pPr>
            <a:r>
              <a:rPr lang="fr-FR" sz="36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en 2008-2009 et 2019-2020</a:t>
            </a:r>
          </a:p>
        </p:txBody>
      </p:sp>
      <p:graphicFrame>
        <p:nvGraphicFramePr>
          <p:cNvPr id="8" name="Graphique 7"/>
          <p:cNvGraphicFramePr/>
          <p:nvPr>
            <p:extLst/>
          </p:nvPr>
        </p:nvGraphicFramePr>
        <p:xfrm>
          <a:off x="3868614" y="5464780"/>
          <a:ext cx="16847756" cy="8251220"/>
        </p:xfrm>
        <a:graphic>
          <a:graphicData uri="http://schemas.openxmlformats.org/drawingml/2006/chart">
            <c:chart xmlns:c="http://schemas.openxmlformats.org/drawingml/2006/chart" xmlns:r="http://schemas.openxmlformats.org/officeDocument/2006/relationships" r:id="rId2"/>
          </a:graphicData>
        </a:graphic>
      </p:graphicFrame>
      <p:sp>
        <p:nvSpPr>
          <p:cNvPr id="9" name="Titre 8"/>
          <p:cNvSpPr>
            <a:spLocks noGrp="1"/>
          </p:cNvSpPr>
          <p:nvPr>
            <p:ph type="title"/>
          </p:nvPr>
        </p:nvSpPr>
        <p:spPr>
          <a:xfrm>
            <a:off x="3157623" y="2551144"/>
            <a:ext cx="8490330" cy="1293968"/>
          </a:xfrm>
        </p:spPr>
        <p:txBody>
          <a:bodyPr/>
          <a:lstStyle/>
          <a:p>
            <a:r>
              <a:rPr lang="fr-FR" dirty="0" smtClean="0"/>
              <a:t/>
            </a:r>
            <a:br>
              <a:rPr lang="fr-FR" dirty="0" smtClean="0"/>
            </a:br>
            <a:endParaRPr lang="fr-FR" dirty="0"/>
          </a:p>
        </p:txBody>
      </p:sp>
      <p:sp>
        <p:nvSpPr>
          <p:cNvPr id="3" name="ZoneTexte 2"/>
          <p:cNvSpPr txBox="1"/>
          <p:nvPr/>
        </p:nvSpPr>
        <p:spPr>
          <a:xfrm>
            <a:off x="4055805" y="4327516"/>
            <a:ext cx="1698694" cy="399468"/>
          </a:xfrm>
          <a:prstGeom prst="rect">
            <a:avLst/>
          </a:prstGeom>
          <a:noFill/>
        </p:spPr>
        <p:txBody>
          <a:bodyPr wrap="square" rtlCol="0">
            <a:spAutoFit/>
          </a:bodyPr>
          <a:lstStyle/>
          <a:p>
            <a:pPr defTabSz="1828800" fontAlgn="base" hangingPunct="1">
              <a:spcBef>
                <a:spcPct val="0"/>
              </a:spcBef>
              <a:spcAft>
                <a:spcPct val="0"/>
              </a:spcAft>
            </a:pPr>
            <a:r>
              <a:rPr lang="fr-FR" sz="1996" kern="1200" dirty="0">
                <a:solidFill>
                  <a:prstClr val="white">
                    <a:lumMod val="50000"/>
                  </a:prstClr>
                </a:solidFill>
                <a:latin typeface="Arial" panose="020B0604020202020204" pitchFamily="34" charset="0"/>
                <a:ea typeface="+mn-ea"/>
                <a:cs typeface="Arial" panose="020B0604020202020204" pitchFamily="34" charset="0"/>
              </a:rPr>
              <a:t>en %</a:t>
            </a:r>
          </a:p>
        </p:txBody>
      </p:sp>
      <p:sp>
        <p:nvSpPr>
          <p:cNvPr id="4" name="Rectangle 3"/>
          <p:cNvSpPr/>
          <p:nvPr/>
        </p:nvSpPr>
        <p:spPr>
          <a:xfrm>
            <a:off x="12937030" y="377280"/>
            <a:ext cx="9144000" cy="6740307"/>
          </a:xfrm>
          <a:prstGeom prst="rect">
            <a:avLst/>
          </a:prstGeom>
        </p:spPr>
        <p:txBody>
          <a:bodyPr>
            <a:spAutoFit/>
          </a:bodyPr>
          <a:lstStyle/>
          <a:p>
            <a:pPr defTabSz="1828800" fontAlgn="base" hangingPunct="1">
              <a:spcBef>
                <a:spcPct val="0"/>
              </a:spcBef>
              <a:spcAft>
                <a:spcPct val="0"/>
              </a:spcAft>
            </a:pPr>
            <a:r>
              <a:rPr lang="fr-FR" sz="3600" kern="1200" dirty="0">
                <a:solidFill>
                  <a:prstClr val="black"/>
                </a:solidFill>
                <a:latin typeface="Arial" panose="020B0604020202020204" pitchFamily="34" charset="0"/>
                <a:ea typeface="+mn-ea"/>
                <a:cs typeface="Arial" panose="020B0604020202020204" pitchFamily="34" charset="0"/>
              </a:rPr>
              <a:t>Une baisse de la mention de la religion pour les musulmans (33% à 30%)</a:t>
            </a:r>
          </a:p>
          <a:p>
            <a:pPr defTabSz="1828800" fontAlgn="base" hangingPunct="1">
              <a:spcBef>
                <a:spcPct val="0"/>
              </a:spcBef>
              <a:spcAft>
                <a:spcPct val="0"/>
              </a:spcAft>
            </a:pPr>
            <a:endParaRPr lang="fr-FR" sz="3600" kern="1200" dirty="0">
              <a:solidFill>
                <a:prstClr val="black"/>
              </a:solidFill>
              <a:latin typeface="Arial" panose="020B0604020202020204" pitchFamily="34" charset="0"/>
              <a:ea typeface="+mn-ea"/>
              <a:cs typeface="Arial" panose="020B0604020202020204" pitchFamily="34" charset="0"/>
            </a:endParaRPr>
          </a:p>
          <a:p>
            <a:pPr defTabSz="1828800" fontAlgn="base" hangingPunct="1">
              <a:spcBef>
                <a:spcPct val="0"/>
              </a:spcBef>
              <a:spcAft>
                <a:spcPct val="0"/>
              </a:spcAft>
            </a:pPr>
            <a:r>
              <a:rPr lang="fr-FR" sz="3600" kern="1200" dirty="0">
                <a:solidFill>
                  <a:prstClr val="black"/>
                </a:solidFill>
                <a:latin typeface="Arial" panose="020B0604020202020204" pitchFamily="34" charset="0"/>
                <a:ea typeface="+mn-ea"/>
                <a:cs typeface="Arial" panose="020B0604020202020204" pitchFamily="34" charset="0"/>
              </a:rPr>
              <a:t>Plus importante pour les jeunes (35% moins de 25 ans, 24% plus de 35 ans) </a:t>
            </a:r>
          </a:p>
          <a:p>
            <a:pPr defTabSz="1828800" fontAlgn="base" hangingPunct="1">
              <a:spcBef>
                <a:spcPct val="0"/>
              </a:spcBef>
              <a:spcAft>
                <a:spcPct val="0"/>
              </a:spcAft>
            </a:pPr>
            <a:endParaRPr lang="fr-FR" sz="3600" kern="1200" dirty="0">
              <a:solidFill>
                <a:prstClr val="black"/>
              </a:solidFill>
              <a:latin typeface="Arial" panose="020B0604020202020204" pitchFamily="34" charset="0"/>
              <a:ea typeface="+mn-ea"/>
              <a:cs typeface="Arial" panose="020B0604020202020204" pitchFamily="34" charset="0"/>
            </a:endParaRPr>
          </a:p>
          <a:p>
            <a:pPr defTabSz="1828800" fontAlgn="base" hangingPunct="1">
              <a:spcBef>
                <a:spcPct val="0"/>
              </a:spcBef>
              <a:spcAft>
                <a:spcPct val="0"/>
              </a:spcAft>
            </a:pPr>
            <a:r>
              <a:rPr lang="fr-FR" sz="3600" kern="1200" dirty="0">
                <a:solidFill>
                  <a:prstClr val="black"/>
                </a:solidFill>
                <a:latin typeface="Arial" panose="020B0604020202020204" pitchFamily="34" charset="0"/>
                <a:ea typeface="+mn-ea"/>
                <a:cs typeface="Arial" panose="020B0604020202020204" pitchFamily="34" charset="0"/>
              </a:rPr>
              <a:t>Pas de différence entre générations: G1=G2</a:t>
            </a:r>
          </a:p>
          <a:p>
            <a:pPr defTabSz="1828800" fontAlgn="base" hangingPunct="1">
              <a:spcBef>
                <a:spcPct val="0"/>
              </a:spcBef>
              <a:spcAft>
                <a:spcPct val="0"/>
              </a:spcAft>
            </a:pPr>
            <a:endParaRPr lang="fr-FR" sz="3600" kern="1200" dirty="0">
              <a:solidFill>
                <a:prstClr val="black"/>
              </a:solidFill>
              <a:latin typeface="Arial" panose="020B0604020202020204" pitchFamily="34" charset="0"/>
              <a:ea typeface="+mn-ea"/>
              <a:cs typeface="Arial" panose="020B0604020202020204" pitchFamily="34" charset="0"/>
            </a:endParaRPr>
          </a:p>
          <a:p>
            <a:pPr defTabSz="1828800" fontAlgn="base" hangingPunct="1">
              <a:spcBef>
                <a:spcPct val="0"/>
              </a:spcBef>
              <a:spcAft>
                <a:spcPct val="0"/>
              </a:spcAft>
            </a:pPr>
            <a:r>
              <a:rPr lang="fr-FR" sz="3600" kern="1200" dirty="0">
                <a:solidFill>
                  <a:prstClr val="black"/>
                </a:solidFill>
                <a:latin typeface="Arial" panose="020B0604020202020204" pitchFamily="34" charset="0"/>
                <a:ea typeface="+mn-ea"/>
                <a:cs typeface="Arial" panose="020B0604020202020204" pitchFamily="34" charset="0"/>
              </a:rPr>
              <a:t>Plus de différence de genre</a:t>
            </a:r>
          </a:p>
          <a:p>
            <a:pPr defTabSz="1828800" fontAlgn="base" hangingPunct="1">
              <a:spcBef>
                <a:spcPct val="0"/>
              </a:spcBef>
              <a:spcAft>
                <a:spcPct val="0"/>
              </a:spcAft>
            </a:pPr>
            <a:endParaRPr lang="fr-FR" sz="3600" kern="1200" dirty="0">
              <a:solidFill>
                <a:prstClr val="black"/>
              </a:solidFill>
              <a:latin typeface="Arial" panose="020B0604020202020204" pitchFamily="34" charset="0"/>
              <a:ea typeface="+mn-ea"/>
              <a:cs typeface="Arial" panose="020B0604020202020204" pitchFamily="34" charset="0"/>
            </a:endParaRPr>
          </a:p>
          <a:p>
            <a:pPr defTabSz="1828800" fontAlgn="base" hangingPunct="1">
              <a:spcBef>
                <a:spcPct val="0"/>
              </a:spcBef>
              <a:spcAft>
                <a:spcPct val="0"/>
              </a:spcAft>
            </a:pPr>
            <a:endParaRPr lang="fr-FR" sz="3600" kern="1200" dirty="0">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366678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693920" y="573210"/>
            <a:ext cx="15087600" cy="1388248"/>
          </a:xfrm>
        </p:spPr>
        <p:txBody>
          <a:bodyPr>
            <a:normAutofit/>
          </a:bodyPr>
          <a:lstStyle/>
          <a:p>
            <a:r>
              <a:rPr lang="fr-FR" sz="6400" dirty="0"/>
              <a:t>Evolution entre cohortes d’âge (2009-2019)</a:t>
            </a:r>
          </a:p>
        </p:txBody>
      </p:sp>
      <p:graphicFrame>
        <p:nvGraphicFramePr>
          <p:cNvPr id="8" name="Espace réservé du contenu 7">
            <a:extLst>
              <a:ext uri="{FF2B5EF4-FFF2-40B4-BE49-F238E27FC236}">
                <a16:creationId xmlns:a16="http://schemas.microsoft.com/office/drawing/2014/main" id="{00000000-0008-0000-0300-000006000000}"/>
              </a:ext>
            </a:extLst>
          </p:cNvPr>
          <p:cNvGraphicFramePr>
            <a:graphicFrameLocks noGrp="1"/>
          </p:cNvGraphicFramePr>
          <p:nvPr>
            <p:ph idx="1"/>
            <p:extLst/>
          </p:nvPr>
        </p:nvGraphicFramePr>
        <p:xfrm>
          <a:off x="4305300" y="3651250"/>
          <a:ext cx="15773400" cy="87026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03653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a:xfrm>
            <a:off x="4273550" y="457200"/>
            <a:ext cx="16306800" cy="1981200"/>
          </a:xfrm>
        </p:spPr>
        <p:txBody>
          <a:bodyPr/>
          <a:lstStyle/>
          <a:p>
            <a:r>
              <a:rPr lang="fr-FR" altLang="fr-FR" sz="7200"/>
              <a:t>Taux de chômage par sexe et religion</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634867517"/>
              </p:ext>
            </p:extLst>
          </p:nvPr>
        </p:nvGraphicFramePr>
        <p:xfrm>
          <a:off x="4273550" y="3200400"/>
          <a:ext cx="16306800" cy="8991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56992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5"/>
          <p:cNvSpPr>
            <a:spLocks noGrp="1"/>
          </p:cNvSpPr>
          <p:nvPr>
            <p:ph type="title"/>
          </p:nvPr>
        </p:nvSpPr>
        <p:spPr>
          <a:xfrm>
            <a:off x="4693920" y="573210"/>
            <a:ext cx="15087600" cy="2252344"/>
          </a:xfrm>
        </p:spPr>
        <p:txBody>
          <a:bodyPr/>
          <a:lstStyle/>
          <a:p>
            <a:r>
              <a:rPr lang="en-US" altLang="fr-FR" sz="7200" dirty="0" err="1"/>
              <a:t>Expériences</a:t>
            </a:r>
            <a:r>
              <a:rPr lang="en-US" altLang="fr-FR" sz="7200" dirty="0"/>
              <a:t> </a:t>
            </a:r>
            <a:r>
              <a:rPr lang="en-US" altLang="fr-FR" sz="7200" dirty="0" err="1"/>
              <a:t>d’altérisation</a:t>
            </a:r>
            <a:r>
              <a:rPr lang="en-US" altLang="fr-FR" sz="7200" dirty="0"/>
              <a:t> et de discrimination</a:t>
            </a:r>
          </a:p>
        </p:txBody>
      </p:sp>
      <p:sp>
        <p:nvSpPr>
          <p:cNvPr id="36867" name="Espace réservé du texte 6"/>
          <p:cNvSpPr>
            <a:spLocks noGrp="1"/>
          </p:cNvSpPr>
          <p:nvPr>
            <p:ph type="body" idx="1"/>
          </p:nvPr>
        </p:nvSpPr>
        <p:spPr>
          <a:xfrm>
            <a:off x="4693920" y="3545632"/>
            <a:ext cx="7406640" cy="1472564"/>
          </a:xfrm>
        </p:spPr>
        <p:txBody>
          <a:bodyPr/>
          <a:lstStyle/>
          <a:p>
            <a:pPr algn="ctr"/>
            <a:r>
              <a:rPr lang="en-US" altLang="fr-FR" b="0" dirty="0" smtClean="0"/>
              <a:t>Population </a:t>
            </a:r>
            <a:r>
              <a:rPr lang="en-US" altLang="fr-FR" b="0" dirty="0" err="1" smtClean="0"/>
              <a:t>générale</a:t>
            </a:r>
            <a:endParaRPr lang="en-US" altLang="fr-FR" b="0" dirty="0" smtClean="0"/>
          </a:p>
        </p:txBody>
      </p:sp>
      <p:graphicFrame>
        <p:nvGraphicFramePr>
          <p:cNvPr id="12" name="Espace réservé du contenu 11"/>
          <p:cNvGraphicFramePr>
            <a:graphicFrameLocks noGrp="1"/>
          </p:cNvGraphicFramePr>
          <p:nvPr>
            <p:ph sz="half" idx="2"/>
            <p:extLst>
              <p:ext uri="{D42A27DB-BD31-4B8C-83A1-F6EECF244321}">
                <p14:modId xmlns:p14="http://schemas.microsoft.com/office/powerpoint/2010/main" val="307688476"/>
              </p:ext>
            </p:extLst>
          </p:nvPr>
        </p:nvGraphicFramePr>
        <p:xfrm>
          <a:off x="4264394" y="4697760"/>
          <a:ext cx="8068816" cy="8173888"/>
        </p:xfrm>
        <a:graphic>
          <a:graphicData uri="http://schemas.openxmlformats.org/drawingml/2006/chart">
            <c:chart xmlns:c="http://schemas.openxmlformats.org/drawingml/2006/chart" xmlns:r="http://schemas.openxmlformats.org/officeDocument/2006/relationships" r:id="rId3"/>
          </a:graphicData>
        </a:graphic>
      </p:graphicFrame>
      <p:sp>
        <p:nvSpPr>
          <p:cNvPr id="8" name="Espace réservé du texte 7"/>
          <p:cNvSpPr>
            <a:spLocks noGrp="1"/>
          </p:cNvSpPr>
          <p:nvPr>
            <p:ph type="body" sz="quarter" idx="3"/>
          </p:nvPr>
        </p:nvSpPr>
        <p:spPr>
          <a:xfrm>
            <a:off x="12438540" y="3559750"/>
            <a:ext cx="7406640" cy="1472564"/>
          </a:xfrm>
        </p:spPr>
        <p:txBody>
          <a:bodyPr/>
          <a:lstStyle/>
          <a:p>
            <a:pPr algn="ctr">
              <a:defRPr/>
            </a:pPr>
            <a:r>
              <a:rPr lang="en-US" b="0" dirty="0" err="1"/>
              <a:t>Immigrés</a:t>
            </a:r>
            <a:r>
              <a:rPr lang="en-US" b="0" dirty="0"/>
              <a:t> et 2e </a:t>
            </a:r>
            <a:r>
              <a:rPr lang="en-US" b="0" dirty="0" err="1" smtClean="0"/>
              <a:t>génération</a:t>
            </a:r>
            <a:endParaRPr lang="en-US" b="0" dirty="0"/>
          </a:p>
        </p:txBody>
      </p:sp>
      <p:graphicFrame>
        <p:nvGraphicFramePr>
          <p:cNvPr id="10" name="Espace réservé du contenu 9"/>
          <p:cNvGraphicFramePr>
            <a:graphicFrameLocks noGrp="1"/>
          </p:cNvGraphicFramePr>
          <p:nvPr>
            <p:ph sz="quarter" idx="4"/>
            <p:extLst>
              <p:ext uri="{D42A27DB-BD31-4B8C-83A1-F6EECF244321}">
                <p14:modId xmlns:p14="http://schemas.microsoft.com/office/powerpoint/2010/main" val="356603286"/>
              </p:ext>
            </p:extLst>
          </p:nvPr>
        </p:nvGraphicFramePr>
        <p:xfrm>
          <a:off x="12663132" y="4698594"/>
          <a:ext cx="8183760" cy="81738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371337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p:nvPr>
        </p:nvSpPr>
        <p:spPr/>
        <p:txBody>
          <a:bodyPr>
            <a:normAutofit/>
          </a:bodyPr>
          <a:lstStyle/>
          <a:p>
            <a:pPr eaLnBrk="1" hangingPunct="1"/>
            <a:r>
              <a:rPr lang="fr-FR" altLang="fr-FR" sz="5400" dirty="0"/>
              <a:t>Etre vu comme français</a:t>
            </a:r>
          </a:p>
        </p:txBody>
      </p:sp>
      <p:graphicFrame>
        <p:nvGraphicFramePr>
          <p:cNvPr id="3" name="Graphique 2"/>
          <p:cNvGraphicFramePr>
            <a:graphicFrameLocks/>
          </p:cNvGraphicFramePr>
          <p:nvPr>
            <p:extLst>
              <p:ext uri="{D42A27DB-BD31-4B8C-83A1-F6EECF244321}">
                <p14:modId xmlns:p14="http://schemas.microsoft.com/office/powerpoint/2010/main" val="1580784887"/>
              </p:ext>
            </p:extLst>
          </p:nvPr>
        </p:nvGraphicFramePr>
        <p:xfrm>
          <a:off x="4974336" y="4265712"/>
          <a:ext cx="10890072" cy="78592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770674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l="1891" r="-1891"/>
          <a:stretch/>
        </p:blipFill>
        <p:spPr>
          <a:xfrm>
            <a:off x="2052979" y="0"/>
            <a:ext cx="9068197" cy="13716000"/>
          </a:xfrm>
          <a:prstGeom prst="rect">
            <a:avLst/>
          </a:prstGeom>
        </p:spPr>
      </p:pic>
      <p:sp>
        <p:nvSpPr>
          <p:cNvPr id="9" name="Shape 88"/>
          <p:cNvSpPr/>
          <p:nvPr/>
        </p:nvSpPr>
        <p:spPr>
          <a:xfrm>
            <a:off x="2052979" y="35550"/>
            <a:ext cx="8912470" cy="13644899"/>
          </a:xfrm>
          <a:prstGeom prst="rect">
            <a:avLst/>
          </a:prstGeom>
          <a:solidFill>
            <a:schemeClr val="tx1">
              <a:lumMod val="60000"/>
              <a:lumOff val="40000"/>
              <a:alpha val="41000"/>
            </a:schemeClr>
          </a:solidFill>
          <a:ln w="3175">
            <a:miter lim="400000"/>
          </a:ln>
        </p:spPr>
        <p:txBody>
          <a:bodyPr lIns="38100" tIns="38100" rIns="38100" bIns="38100" anchor="ctr"/>
          <a:lstStyle/>
          <a:p>
            <a:pPr algn="ctr">
              <a:defRPr sz="2700">
                <a:solidFill>
                  <a:srgbClr val="FFFFFF"/>
                </a:solidFill>
                <a:latin typeface="Helvetica Light"/>
                <a:ea typeface="Helvetica Light"/>
                <a:cs typeface="Helvetica Light"/>
                <a:sym typeface="Helvetica Light"/>
              </a:defRPr>
            </a:pPr>
            <a:endParaRPr/>
          </a:p>
        </p:txBody>
      </p:sp>
      <p:sp>
        <p:nvSpPr>
          <p:cNvPr id="383" name="Shape 383"/>
          <p:cNvSpPr/>
          <p:nvPr/>
        </p:nvSpPr>
        <p:spPr>
          <a:xfrm>
            <a:off x="6926204" y="2451122"/>
            <a:ext cx="9975987" cy="8813756"/>
          </a:xfrm>
          <a:prstGeom prst="rect">
            <a:avLst/>
          </a:prstGeom>
          <a:solidFill>
            <a:srgbClr val="272727"/>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latin typeface="Barlow" panose="00000500000000000000" pitchFamily="2" charset="0"/>
            </a:endParaRPr>
          </a:p>
        </p:txBody>
      </p:sp>
      <p:sp>
        <p:nvSpPr>
          <p:cNvPr id="384" name="Shape 384"/>
          <p:cNvSpPr/>
          <p:nvPr/>
        </p:nvSpPr>
        <p:spPr>
          <a:xfrm>
            <a:off x="7680742" y="3106846"/>
            <a:ext cx="10228924" cy="3804792"/>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fontScale="70000" lnSpcReduction="20000"/>
          </a:bodyPr>
          <a:lstStyle/>
          <a:p>
            <a:pPr>
              <a:lnSpc>
                <a:spcPct val="80000"/>
              </a:lnSpc>
              <a:defRPr sz="10000">
                <a:solidFill>
                  <a:srgbClr val="3A3B39"/>
                </a:solidFill>
                <a:latin typeface="Bebas"/>
                <a:ea typeface="Bebas"/>
                <a:cs typeface="Bebas"/>
                <a:sym typeface="Bebas"/>
              </a:defRPr>
            </a:pPr>
            <a:r>
              <a:rPr lang="fr-FR" dirty="0" smtClean="0">
                <a:solidFill>
                  <a:srgbClr val="F6F5F3"/>
                </a:solidFill>
                <a:latin typeface="Barlow" panose="00000500000000000000" pitchFamily="2" charset="0"/>
              </a:rPr>
              <a:t>La racialisation de l’islam</a:t>
            </a:r>
          </a:p>
          <a:p>
            <a:pPr>
              <a:lnSpc>
                <a:spcPct val="80000"/>
              </a:lnSpc>
              <a:defRPr sz="10000">
                <a:solidFill>
                  <a:srgbClr val="3A3B39"/>
                </a:solidFill>
                <a:latin typeface="Bebas"/>
                <a:ea typeface="Bebas"/>
                <a:cs typeface="Bebas"/>
                <a:sym typeface="Bebas"/>
              </a:defRPr>
            </a:pPr>
            <a:r>
              <a:rPr lang="fr-FR" dirty="0">
                <a:solidFill>
                  <a:srgbClr val="CBC203"/>
                </a:solidFill>
                <a:latin typeface="Barlow" panose="00000500000000000000" pitchFamily="2" charset="0"/>
              </a:rPr>
              <a:t>u</a:t>
            </a:r>
            <a:r>
              <a:rPr lang="fr-FR" dirty="0" smtClean="0">
                <a:solidFill>
                  <a:srgbClr val="CBC203"/>
                </a:solidFill>
                <a:latin typeface="Barlow" panose="00000500000000000000" pitchFamily="2" charset="0"/>
              </a:rPr>
              <a:t>ne reconfiguration contemporaine du racisme ? </a:t>
            </a:r>
            <a:endParaRPr dirty="0">
              <a:solidFill>
                <a:srgbClr val="CBC203"/>
              </a:solidFill>
              <a:latin typeface="Barlow" panose="00000500000000000000" pitchFamily="2" charset="0"/>
            </a:endParaRPr>
          </a:p>
        </p:txBody>
      </p:sp>
      <p:sp>
        <p:nvSpPr>
          <p:cNvPr id="385" name="Shape 385"/>
          <p:cNvSpPr/>
          <p:nvPr/>
        </p:nvSpPr>
        <p:spPr>
          <a:xfrm>
            <a:off x="7807281" y="7845996"/>
            <a:ext cx="6119733" cy="1176083"/>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Autofit/>
          </a:bodyPr>
          <a:lstStyle>
            <a:lvl1pPr>
              <a:defRPr>
                <a:solidFill>
                  <a:srgbClr val="C1C0BE"/>
                </a:solidFill>
              </a:defRPr>
            </a:lvl1pPr>
          </a:lstStyle>
          <a:p>
            <a:pPr lvl="0" algn="just"/>
            <a:r>
              <a:rPr lang="fr-FR" sz="3200" dirty="0" smtClean="0">
                <a:latin typeface="Barlow" panose="00000500000000000000" pitchFamily="2" charset="0"/>
              </a:rPr>
              <a:t>1)   Les contours de l’islamophobie comme racialisation du religieux</a:t>
            </a:r>
            <a:endParaRPr lang="fr-FR" sz="3200" dirty="0">
              <a:latin typeface="Barlow" panose="00000500000000000000" pitchFamily="2" charset="0"/>
            </a:endParaRPr>
          </a:p>
        </p:txBody>
      </p:sp>
      <p:sp>
        <p:nvSpPr>
          <p:cNvPr id="10" name="Shape 385"/>
          <p:cNvSpPr/>
          <p:nvPr/>
        </p:nvSpPr>
        <p:spPr>
          <a:xfrm>
            <a:off x="15300960" y="7845997"/>
            <a:ext cx="7498080" cy="1534226"/>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Autofit/>
          </a:bodyPr>
          <a:lstStyle>
            <a:lvl1pPr>
              <a:defRPr>
                <a:solidFill>
                  <a:srgbClr val="C1C0BE"/>
                </a:solidFill>
              </a:defRPr>
            </a:lvl1pPr>
          </a:lstStyle>
          <a:p>
            <a:pPr lvl="0" algn="just"/>
            <a:r>
              <a:rPr lang="fr-FR" sz="3200" dirty="0">
                <a:latin typeface="Barlow" panose="00000500000000000000" pitchFamily="2" charset="0"/>
              </a:rPr>
              <a:t>2</a:t>
            </a:r>
            <a:r>
              <a:rPr lang="fr-FR" sz="3200" dirty="0" smtClean="0">
                <a:latin typeface="Barlow" panose="00000500000000000000" pitchFamily="2" charset="0"/>
              </a:rPr>
              <a:t>) Le racisme culturel, nouveauté historique ?</a:t>
            </a:r>
            <a:endParaRPr lang="fr-FR" sz="3200" dirty="0">
              <a:latin typeface="Barlow" panose="00000500000000000000" pitchFamily="2" charset="0"/>
            </a:endParaRP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p:cNvSpPr>
            <a:spLocks noGrp="1"/>
          </p:cNvSpPr>
          <p:nvPr>
            <p:ph type="title"/>
          </p:nvPr>
        </p:nvSpPr>
        <p:spPr>
          <a:xfrm>
            <a:off x="4273550" y="457200"/>
            <a:ext cx="16306800" cy="1981200"/>
          </a:xfrm>
        </p:spPr>
        <p:txBody>
          <a:bodyPr/>
          <a:lstStyle/>
          <a:p>
            <a:r>
              <a:rPr lang="en-US" altLang="fr-FR" sz="6400"/>
              <a:t>Le cas des femmes musulmanes portant un voile</a:t>
            </a:r>
          </a:p>
        </p:txBody>
      </p:sp>
      <p:sp>
        <p:nvSpPr>
          <p:cNvPr id="27651" name="Espace réservé du contenu 2"/>
          <p:cNvSpPr>
            <a:spLocks noGrp="1"/>
          </p:cNvSpPr>
          <p:nvPr>
            <p:ph idx="1"/>
          </p:nvPr>
        </p:nvSpPr>
        <p:spPr>
          <a:xfrm>
            <a:off x="4273550" y="2537520"/>
            <a:ext cx="16306800" cy="9654480"/>
          </a:xfrm>
        </p:spPr>
        <p:txBody>
          <a:bodyPr/>
          <a:lstStyle/>
          <a:p>
            <a:r>
              <a:rPr lang="en-US" altLang="fr-FR" sz="4800" dirty="0" err="1"/>
              <a:t>Parmi</a:t>
            </a:r>
            <a:r>
              <a:rPr lang="en-US" altLang="fr-FR" sz="4800" dirty="0"/>
              <a:t> les femmes </a:t>
            </a:r>
            <a:r>
              <a:rPr lang="en-US" altLang="fr-FR" sz="4800" dirty="0" err="1"/>
              <a:t>musulmanes</a:t>
            </a:r>
            <a:r>
              <a:rPr lang="en-US" altLang="fr-FR" sz="4800" dirty="0"/>
              <a:t>, 33% des </a:t>
            </a:r>
            <a:r>
              <a:rPr lang="en-US" altLang="fr-FR" sz="4800" dirty="0" err="1"/>
              <a:t>immigrées</a:t>
            </a:r>
            <a:r>
              <a:rPr lang="en-US" altLang="fr-FR" sz="4800" dirty="0"/>
              <a:t> et 19% des G2 portent un voile (22% et 13% </a:t>
            </a:r>
            <a:r>
              <a:rPr lang="en-US" altLang="fr-FR" sz="4800" dirty="0" err="1"/>
              <a:t>en</a:t>
            </a:r>
            <a:r>
              <a:rPr lang="en-US" altLang="fr-FR" sz="4800" dirty="0"/>
              <a:t> 2008-2009)</a:t>
            </a:r>
          </a:p>
          <a:p>
            <a:r>
              <a:rPr lang="en-US" altLang="fr-FR" sz="4800" dirty="0" err="1"/>
              <a:t>Faible</a:t>
            </a:r>
            <a:r>
              <a:rPr lang="en-US" altLang="fr-FR" sz="4800" dirty="0"/>
              <a:t> participation au </a:t>
            </a:r>
            <a:r>
              <a:rPr lang="en-US" altLang="fr-FR" sz="4800" dirty="0" err="1"/>
              <a:t>marché</a:t>
            </a:r>
            <a:r>
              <a:rPr lang="en-US" altLang="fr-FR" sz="4800" dirty="0"/>
              <a:t> du travail des femmes </a:t>
            </a:r>
            <a:r>
              <a:rPr lang="en-US" altLang="fr-FR" sz="4800" dirty="0" err="1"/>
              <a:t>voilées</a:t>
            </a:r>
            <a:r>
              <a:rPr lang="en-US" altLang="fr-FR" sz="4800" dirty="0"/>
              <a:t> : 26% vs 48%, </a:t>
            </a:r>
            <a:r>
              <a:rPr lang="en-US" altLang="fr-FR" sz="4800" dirty="0" err="1"/>
              <a:t>mais</a:t>
            </a:r>
            <a:r>
              <a:rPr lang="en-US" altLang="fr-FR" sz="4800" dirty="0"/>
              <a:t> un </a:t>
            </a:r>
            <a:r>
              <a:rPr lang="en-US" altLang="fr-FR" sz="4800" dirty="0" err="1"/>
              <a:t>taux</a:t>
            </a:r>
            <a:r>
              <a:rPr lang="en-US" altLang="fr-FR" sz="4800" dirty="0"/>
              <a:t> de </a:t>
            </a:r>
            <a:r>
              <a:rPr lang="en-US" altLang="fr-FR" sz="4800" dirty="0" err="1"/>
              <a:t>chômage</a:t>
            </a:r>
            <a:r>
              <a:rPr lang="en-US" altLang="fr-FR" sz="4800" dirty="0"/>
              <a:t> </a:t>
            </a:r>
            <a:r>
              <a:rPr lang="en-US" altLang="fr-FR" sz="4800" dirty="0" err="1"/>
              <a:t>près</a:t>
            </a:r>
            <a:r>
              <a:rPr lang="en-US" altLang="fr-FR" sz="4800" dirty="0"/>
              <a:t> du double (41% vs 27%). </a:t>
            </a:r>
            <a:r>
              <a:rPr lang="en-US" altLang="fr-FR" sz="4800" dirty="0" err="1"/>
              <a:t>Taux</a:t>
            </a:r>
            <a:r>
              <a:rPr lang="en-US" altLang="fr-FR" sz="4800" dirty="0"/>
              <a:t> de </a:t>
            </a:r>
            <a:r>
              <a:rPr lang="en-US" altLang="fr-FR" sz="4800" dirty="0" err="1"/>
              <a:t>chômage</a:t>
            </a:r>
            <a:r>
              <a:rPr lang="en-US" altLang="fr-FR" sz="4800" dirty="0"/>
              <a:t> plus </a:t>
            </a:r>
            <a:r>
              <a:rPr lang="en-US" altLang="fr-FR" sz="4800" dirty="0" err="1"/>
              <a:t>élevé</a:t>
            </a:r>
            <a:r>
              <a:rPr lang="en-US" altLang="fr-FR" sz="4800" dirty="0"/>
              <a:t> pour la G2 que pour les G1</a:t>
            </a:r>
          </a:p>
          <a:p>
            <a:endParaRPr lang="en-US" altLang="fr-FR" sz="4800" dirty="0"/>
          </a:p>
          <a:p>
            <a:r>
              <a:rPr lang="en-US" altLang="fr-FR" sz="4800" dirty="0"/>
              <a:t>Les femmes </a:t>
            </a:r>
            <a:r>
              <a:rPr lang="en-US" altLang="fr-FR" sz="4800" dirty="0" err="1"/>
              <a:t>voilées</a:t>
            </a:r>
            <a:r>
              <a:rPr lang="en-US" altLang="fr-FR" sz="4800" dirty="0"/>
              <a:t> </a:t>
            </a:r>
            <a:r>
              <a:rPr lang="en-US" altLang="fr-FR" sz="4800" dirty="0" err="1"/>
              <a:t>déclarent</a:t>
            </a:r>
            <a:r>
              <a:rPr lang="en-US" altLang="fr-FR" sz="4800" dirty="0"/>
              <a:t> un </a:t>
            </a:r>
            <a:r>
              <a:rPr lang="en-US" altLang="fr-FR" sz="4800" dirty="0" err="1"/>
              <a:t>peu</a:t>
            </a:r>
            <a:r>
              <a:rPr lang="en-US" altLang="fr-FR" sz="4800" dirty="0"/>
              <a:t> plus de discrimination (34% vs 30%), et </a:t>
            </a:r>
            <a:r>
              <a:rPr lang="en-US" altLang="fr-FR" sz="4800" dirty="0" err="1"/>
              <a:t>elles</a:t>
            </a:r>
            <a:r>
              <a:rPr lang="en-US" altLang="fr-FR" sz="4800" dirty="0"/>
              <a:t> se </a:t>
            </a:r>
            <a:r>
              <a:rPr lang="en-US" altLang="fr-FR" sz="4800" dirty="0" err="1"/>
              <a:t>disent</a:t>
            </a:r>
            <a:r>
              <a:rPr lang="en-US" altLang="fr-FR" sz="4800" dirty="0"/>
              <a:t> plus </a:t>
            </a:r>
            <a:r>
              <a:rPr lang="en-US" altLang="fr-FR" sz="4800" dirty="0" err="1"/>
              <a:t>souvent</a:t>
            </a:r>
            <a:r>
              <a:rPr lang="en-US" altLang="fr-FR" sz="4800" dirty="0"/>
              <a:t> </a:t>
            </a:r>
            <a:r>
              <a:rPr lang="en-US" altLang="fr-FR" sz="4800" dirty="0" err="1"/>
              <a:t>altérisées</a:t>
            </a:r>
            <a:r>
              <a:rPr lang="en-US" altLang="fr-FR" sz="4800" dirty="0"/>
              <a:t>, </a:t>
            </a:r>
            <a:r>
              <a:rPr lang="en-US" altLang="fr-FR" sz="4800" dirty="0" err="1"/>
              <a:t>spécialement</a:t>
            </a:r>
            <a:r>
              <a:rPr lang="en-US" altLang="fr-FR" sz="4800" dirty="0"/>
              <a:t> la G2</a:t>
            </a:r>
          </a:p>
          <a:p>
            <a:endParaRPr lang="en-US" altLang="fr-FR" sz="4800" dirty="0"/>
          </a:p>
          <a:p>
            <a:endParaRPr lang="en-US" altLang="fr-FR" sz="4800" dirty="0"/>
          </a:p>
          <a:p>
            <a:endParaRPr lang="en-US" altLang="fr-FR" sz="4800" dirty="0"/>
          </a:p>
        </p:txBody>
      </p:sp>
    </p:spTree>
    <p:extLst>
      <p:ext uri="{BB962C8B-B14F-4D97-AF65-F5344CB8AC3E}">
        <p14:creationId xmlns:p14="http://schemas.microsoft.com/office/powerpoint/2010/main" val="23734363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p:txBody>
          <a:bodyPr/>
          <a:lstStyle/>
          <a:p>
            <a:r>
              <a:rPr lang="fr-FR" altLang="en-US" sz="6400"/>
              <a:t>Port du voile (femmes musulmanes) selon l’origine et la génération</a:t>
            </a:r>
            <a:endParaRPr lang="en-US" altLang="en-US" sz="6400"/>
          </a:p>
        </p:txBody>
      </p:sp>
      <p:pic>
        <p:nvPicPr>
          <p:cNvPr id="2457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95701" y="3832227"/>
            <a:ext cx="11096626" cy="6670674"/>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0" name="ZoneTexte 4"/>
          <p:cNvSpPr txBox="1">
            <a:spLocks noChangeArrowheads="1"/>
          </p:cNvSpPr>
          <p:nvPr/>
        </p:nvSpPr>
        <p:spPr bwMode="auto">
          <a:xfrm>
            <a:off x="4166871" y="10852092"/>
            <a:ext cx="1595821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anose="05000000000000000000" pitchFamily="2" charset="2"/>
              <a:buChar char=""/>
              <a:defRPr sz="2900">
                <a:solidFill>
                  <a:schemeClr val="tx1"/>
                </a:solidFill>
                <a:latin typeface="Tw Cen MT"/>
              </a:defRPr>
            </a:lvl1pPr>
            <a:lvl2pPr marL="742950" indent="-285750" eaLnBrk="0" hangingPunct="0">
              <a:spcBef>
                <a:spcPts val="550"/>
              </a:spcBef>
              <a:buClr>
                <a:schemeClr val="accent1"/>
              </a:buClr>
              <a:buSzPct val="70000"/>
              <a:buFont typeface="Wingdings 2" panose="05020102010507070707" pitchFamily="18" charset="2"/>
              <a:buChar char=""/>
              <a:defRPr sz="2600">
                <a:solidFill>
                  <a:schemeClr val="tx1"/>
                </a:solidFill>
                <a:latin typeface="Tw Cen MT"/>
              </a:defRPr>
            </a:lvl2pPr>
            <a:lvl3pPr marL="1143000" indent="-228600" eaLnBrk="0" hangingPunct="0">
              <a:spcBef>
                <a:spcPts val="500"/>
              </a:spcBef>
              <a:buClr>
                <a:schemeClr val="accent2"/>
              </a:buClr>
              <a:buSzPct val="75000"/>
              <a:buFont typeface="Wingdings" panose="05000000000000000000" pitchFamily="2" charset="2"/>
              <a:buChar char=""/>
              <a:defRPr sz="2300">
                <a:solidFill>
                  <a:schemeClr val="tx1"/>
                </a:solidFill>
                <a:latin typeface="Tw Cen MT"/>
              </a:defRPr>
            </a:lvl3pPr>
            <a:lvl4pPr marL="1600200" indent="-228600" eaLnBrk="0" hangingPunct="0">
              <a:spcBef>
                <a:spcPts val="400"/>
              </a:spcBef>
              <a:buClr>
                <a:srgbClr val="A5AB81"/>
              </a:buClr>
              <a:buSzPct val="75000"/>
              <a:buFont typeface="Wingdings" panose="05000000000000000000" pitchFamily="2" charset="2"/>
              <a:buChar char=""/>
              <a:defRPr sz="2000">
                <a:solidFill>
                  <a:schemeClr val="tx1"/>
                </a:solidFill>
                <a:latin typeface="Tw Cen MT"/>
              </a:defRPr>
            </a:lvl4pPr>
            <a:lvl5pPr marL="2057400" indent="-228600" eaLnBrk="0" hangingPunct="0">
              <a:spcBef>
                <a:spcPts val="400"/>
              </a:spcBef>
              <a:buClr>
                <a:srgbClr val="D8B25C"/>
              </a:buClr>
              <a:buSzPct val="65000"/>
              <a:buFont typeface="Wingdings" panose="05000000000000000000" pitchFamily="2" charset="2"/>
              <a:buChar char=""/>
              <a:defRPr sz="2000">
                <a:solidFill>
                  <a:schemeClr val="tx1"/>
                </a:solidFill>
                <a:latin typeface="Tw Cen MT"/>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a:defRPr>
            </a:lvl9pPr>
          </a:lstStyle>
          <a:p>
            <a:pPr eaLnBrk="1" hangingPunct="1">
              <a:spcBef>
                <a:spcPct val="0"/>
              </a:spcBef>
              <a:buClrTx/>
              <a:buSzTx/>
              <a:buFontTx/>
              <a:buNone/>
            </a:pPr>
            <a:r>
              <a:rPr lang="fr-FR" altLang="en-US" sz="3600" dirty="0">
                <a:latin typeface="Arial" panose="020B0604020202020204" pitchFamily="34" charset="0"/>
              </a:rPr>
              <a:t>Le voile est un peu plus porté par les jeunes filles de la seconde génération : </a:t>
            </a:r>
          </a:p>
          <a:p>
            <a:pPr eaLnBrk="1" hangingPunct="1">
              <a:spcBef>
                <a:spcPct val="0"/>
              </a:spcBef>
              <a:buClrTx/>
              <a:buSzTx/>
              <a:buFontTx/>
              <a:buNone/>
            </a:pPr>
            <a:r>
              <a:rPr lang="fr-FR" altLang="en-US" sz="3600" dirty="0">
                <a:latin typeface="Arial" panose="020B0604020202020204" pitchFamily="34" charset="0"/>
              </a:rPr>
              <a:t>14% moins de 25 ans et 8% plus de 35 ans</a:t>
            </a:r>
          </a:p>
          <a:p>
            <a:pPr eaLnBrk="1" hangingPunct="1">
              <a:spcBef>
                <a:spcPct val="0"/>
              </a:spcBef>
              <a:buClrTx/>
              <a:buSzTx/>
              <a:buFontTx/>
              <a:buNone/>
            </a:pPr>
            <a:r>
              <a:rPr lang="fr-FR" altLang="en-US" sz="3600" dirty="0">
                <a:latin typeface="Arial" panose="020B0604020202020204" pitchFamily="34" charset="0"/>
              </a:rPr>
              <a:t>Pas d’écarts selon l’âge chez les immigrées</a:t>
            </a:r>
            <a:endParaRPr lang="en-US" altLang="en-US" sz="3600" dirty="0">
              <a:latin typeface="Arial" panose="020B0604020202020204" pitchFamily="34" charset="0"/>
            </a:endParaRPr>
          </a:p>
        </p:txBody>
      </p:sp>
    </p:spTree>
    <p:extLst>
      <p:ext uri="{BB962C8B-B14F-4D97-AF65-F5344CB8AC3E}">
        <p14:creationId xmlns:p14="http://schemas.microsoft.com/office/powerpoint/2010/main" val="1687449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305301" y="2262191"/>
            <a:ext cx="15685226" cy="1124358"/>
          </a:xfrm>
        </p:spPr>
        <p:txBody>
          <a:bodyPr>
            <a:noAutofit/>
          </a:bodyPr>
          <a:lstStyle/>
          <a:p>
            <a:r>
              <a:rPr lang="en-US" sz="4200" dirty="0"/>
              <a:t> </a:t>
            </a:r>
            <a:r>
              <a:rPr lang="en-US" sz="4200" dirty="0" err="1"/>
              <a:t>Adida</a:t>
            </a:r>
            <a:r>
              <a:rPr lang="en-US" sz="4200" dirty="0"/>
              <a:t>, </a:t>
            </a:r>
            <a:r>
              <a:rPr lang="en-US" sz="4200" dirty="0" err="1"/>
              <a:t>Laitin</a:t>
            </a:r>
            <a:r>
              <a:rPr lang="en-US" sz="4200" dirty="0"/>
              <a:t>, </a:t>
            </a:r>
            <a:r>
              <a:rPr lang="en-US" sz="4200" dirty="0" err="1"/>
              <a:t>Valfort</a:t>
            </a:r>
            <a:r>
              <a:rPr lang="en-US" sz="4200" dirty="0"/>
              <a:t> (2010) Identifying barriers to Muslim integration in France</a:t>
            </a:r>
          </a:p>
        </p:txBody>
      </p:sp>
      <p:pic>
        <p:nvPicPr>
          <p:cNvPr id="5" name="Image 4"/>
          <p:cNvPicPr>
            <a:picLocks noChangeAspect="1"/>
          </p:cNvPicPr>
          <p:nvPr/>
        </p:nvPicPr>
        <p:blipFill>
          <a:blip r:embed="rId2"/>
          <a:stretch>
            <a:fillRect/>
          </a:stretch>
        </p:blipFill>
        <p:spPr>
          <a:xfrm>
            <a:off x="6090268" y="3492427"/>
            <a:ext cx="9667892" cy="8404534"/>
          </a:xfrm>
          <a:prstGeom prst="rect">
            <a:avLst/>
          </a:prstGeom>
        </p:spPr>
      </p:pic>
    </p:spTree>
    <p:extLst>
      <p:ext uri="{BB962C8B-B14F-4D97-AF65-F5344CB8AC3E}">
        <p14:creationId xmlns:p14="http://schemas.microsoft.com/office/powerpoint/2010/main" val="15225273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4273550" y="457200"/>
            <a:ext cx="16306800" cy="1981200"/>
          </a:xfrm>
        </p:spPr>
        <p:txBody>
          <a:bodyPr>
            <a:normAutofit fontScale="90000"/>
          </a:bodyPr>
          <a:lstStyle/>
          <a:p>
            <a:r>
              <a:rPr lang="en-US" altLang="fr-FR" sz="6400"/>
              <a:t>Abandon scolaire avant la fin du lycée par cohortes (Abdelgadir et Fouka, 2019)</a:t>
            </a:r>
          </a:p>
        </p:txBody>
      </p:sp>
      <p:pic>
        <p:nvPicPr>
          <p:cNvPr id="16387"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38576" y="4121150"/>
            <a:ext cx="16014700" cy="8064500"/>
          </a:xfrm>
        </p:spPr>
      </p:pic>
    </p:spTree>
    <p:extLst>
      <p:ext uri="{BB962C8B-B14F-4D97-AF65-F5344CB8AC3E}">
        <p14:creationId xmlns:p14="http://schemas.microsoft.com/office/powerpoint/2010/main" val="35196223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3962400" y="549276"/>
            <a:ext cx="16459200" cy="1124148"/>
          </a:xfrm>
        </p:spPr>
        <p:txBody>
          <a:bodyPr>
            <a:normAutofit fontScale="90000"/>
          </a:bodyPr>
          <a:lstStyle/>
          <a:p>
            <a:r>
              <a:rPr lang="fr-FR" sz="5600" dirty="0" err="1"/>
              <a:t>Eric</a:t>
            </a:r>
            <a:r>
              <a:rPr lang="fr-FR" sz="5600" dirty="0"/>
              <a:t> </a:t>
            </a:r>
            <a:r>
              <a:rPr lang="fr-FR" sz="5600" dirty="0" err="1"/>
              <a:t>Maurin</a:t>
            </a:r>
            <a:r>
              <a:rPr lang="fr-FR" sz="5600" dirty="0"/>
              <a:t> : Trois leçons sur l’école républicaine (2021)</a:t>
            </a:r>
          </a:p>
        </p:txBody>
      </p:sp>
      <p:pic>
        <p:nvPicPr>
          <p:cNvPr id="4" name="images1"/>
          <p:cNvPicPr/>
          <p:nvPr/>
        </p:nvPicPr>
        <p:blipFill>
          <a:blip r:embed="rId2">
            <a:lum/>
            <a:alphaModFix/>
          </a:blip>
          <a:srcRect/>
          <a:stretch>
            <a:fillRect/>
          </a:stretch>
        </p:blipFill>
        <p:spPr>
          <a:xfrm>
            <a:off x="5423248" y="1673425"/>
            <a:ext cx="11521280" cy="11101290"/>
          </a:xfrm>
          <a:prstGeom prst="rect">
            <a:avLst/>
          </a:prstGeom>
        </p:spPr>
      </p:pic>
    </p:spTree>
    <p:extLst>
      <p:ext uri="{BB962C8B-B14F-4D97-AF65-F5344CB8AC3E}">
        <p14:creationId xmlns:p14="http://schemas.microsoft.com/office/powerpoint/2010/main" val="36434760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1"/>
          <p:cNvSpPr>
            <a:spLocks noGrp="1"/>
          </p:cNvSpPr>
          <p:nvPr>
            <p:ph type="title"/>
          </p:nvPr>
        </p:nvSpPr>
        <p:spPr>
          <a:xfrm>
            <a:off x="4273551" y="457200"/>
            <a:ext cx="17062450" cy="1981200"/>
          </a:xfrm>
        </p:spPr>
        <p:txBody>
          <a:bodyPr/>
          <a:lstStyle/>
          <a:p>
            <a:r>
              <a:rPr lang="fr-FR" altLang="fr-FR" sz="6400"/>
              <a:t>Conséquences de l’expérience raciste ou islamophobe</a:t>
            </a:r>
          </a:p>
        </p:txBody>
      </p:sp>
      <p:sp>
        <p:nvSpPr>
          <p:cNvPr id="3" name="Espace réservé du contenu 2"/>
          <p:cNvSpPr>
            <a:spLocks noGrp="1"/>
          </p:cNvSpPr>
          <p:nvPr>
            <p:ph idx="1"/>
          </p:nvPr>
        </p:nvSpPr>
        <p:spPr>
          <a:xfrm>
            <a:off x="4273550" y="3200400"/>
            <a:ext cx="16306800" cy="8991600"/>
          </a:xfrm>
        </p:spPr>
        <p:txBody>
          <a:bodyPr/>
          <a:lstStyle/>
          <a:p>
            <a:pPr>
              <a:defRPr/>
            </a:pPr>
            <a:r>
              <a:rPr lang="fr-FR" sz="4800" dirty="0"/>
              <a:t>Rétraction des activités sociales, moindre engagement dans la vie civique</a:t>
            </a:r>
          </a:p>
          <a:p>
            <a:pPr>
              <a:defRPr/>
            </a:pPr>
            <a:r>
              <a:rPr lang="fr-FR" sz="4800" dirty="0"/>
              <a:t>Impact sur l’accès au marché de l’emploi en termes d’inactivité plus que de chômage par rapport aux hommes </a:t>
            </a:r>
          </a:p>
          <a:p>
            <a:pPr>
              <a:defRPr/>
            </a:pPr>
            <a:r>
              <a:rPr lang="fr-FR" sz="4800" dirty="0"/>
              <a:t>Fortes interactions entre </a:t>
            </a:r>
            <a:r>
              <a:rPr lang="fr-FR" sz="4800" dirty="0" err="1"/>
              <a:t>altérisation</a:t>
            </a:r>
            <a:r>
              <a:rPr lang="fr-FR" sz="4800" dirty="0"/>
              <a:t>, discrimination et racisme : rôle du voile qui renforce les formes d’exclusion</a:t>
            </a:r>
          </a:p>
          <a:p>
            <a:pPr>
              <a:defRPr/>
            </a:pPr>
            <a:r>
              <a:rPr lang="fr-FR" sz="4800" dirty="0"/>
              <a:t>Point de discussion : difficultés à établir des causalités directes</a:t>
            </a:r>
          </a:p>
          <a:p>
            <a:pPr>
              <a:defRPr/>
            </a:pPr>
            <a:endParaRPr lang="fr-FR" sz="4800" dirty="0"/>
          </a:p>
          <a:p>
            <a:pPr>
              <a:defRPr/>
            </a:pPr>
            <a:endParaRPr lang="fr-FR" sz="4800" dirty="0"/>
          </a:p>
        </p:txBody>
      </p:sp>
    </p:spTree>
    <p:extLst>
      <p:ext uri="{BB962C8B-B14F-4D97-AF65-F5344CB8AC3E}">
        <p14:creationId xmlns:p14="http://schemas.microsoft.com/office/powerpoint/2010/main" val="19846620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ésultat de recherche d'images pour &quot;libération lutte contre l'antisémitisme la fracture&quot;"/>
          <p:cNvPicPr>
            <a:picLocks noChangeAspect="1" noChangeArrowheads="1"/>
          </p:cNvPicPr>
          <p:nvPr/>
        </p:nvPicPr>
        <p:blipFill rotWithShape="1">
          <a:blip r:embed="rId2">
            <a:extLst>
              <a:ext uri="{28A0092B-C50C-407E-A947-70E740481C1C}">
                <a14:useLocalDpi xmlns:a14="http://schemas.microsoft.com/office/drawing/2010/main" val="0"/>
              </a:ext>
            </a:extLst>
          </a:blip>
          <a:srcRect l="8901" r="16943" b="10470"/>
          <a:stretch/>
        </p:blipFill>
        <p:spPr bwMode="auto">
          <a:xfrm>
            <a:off x="1600203" y="0"/>
            <a:ext cx="8817425" cy="13683343"/>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pour une image  2"/>
          <p:cNvSpPr>
            <a:spLocks noGrp="1"/>
          </p:cNvSpPr>
          <p:nvPr>
            <p:ph type="pic" sz="quarter" idx="11"/>
          </p:nvPr>
        </p:nvSpPr>
        <p:spPr/>
      </p:sp>
      <p:sp>
        <p:nvSpPr>
          <p:cNvPr id="21" name="Shape 88"/>
          <p:cNvSpPr/>
          <p:nvPr/>
        </p:nvSpPr>
        <p:spPr>
          <a:xfrm>
            <a:off x="1560803" y="-32664"/>
            <a:ext cx="8912470" cy="13716000"/>
          </a:xfrm>
          <a:prstGeom prst="rect">
            <a:avLst/>
          </a:prstGeom>
          <a:solidFill>
            <a:schemeClr val="tx1">
              <a:lumMod val="60000"/>
              <a:lumOff val="40000"/>
              <a:alpha val="41000"/>
            </a:schemeClr>
          </a:solidFill>
          <a:ln w="3175">
            <a:miter lim="400000"/>
          </a:ln>
        </p:spPr>
        <p:txBody>
          <a:bodyPr lIns="38100" tIns="38100" rIns="38100" bIns="38100" anchor="ctr"/>
          <a:lstStyle/>
          <a:p>
            <a:pPr algn="ctr">
              <a:defRPr sz="2700">
                <a:solidFill>
                  <a:srgbClr val="FFFFFF"/>
                </a:solidFill>
                <a:latin typeface="Helvetica Light"/>
                <a:ea typeface="Helvetica Light"/>
                <a:cs typeface="Helvetica Light"/>
                <a:sym typeface="Helvetica Light"/>
              </a:defRPr>
            </a:pPr>
            <a:endParaRPr/>
          </a:p>
        </p:txBody>
      </p:sp>
      <p:sp>
        <p:nvSpPr>
          <p:cNvPr id="383" name="Shape 383"/>
          <p:cNvSpPr/>
          <p:nvPr/>
        </p:nvSpPr>
        <p:spPr>
          <a:xfrm>
            <a:off x="6926204" y="2451122"/>
            <a:ext cx="9975987" cy="8813756"/>
          </a:xfrm>
          <a:prstGeom prst="rect">
            <a:avLst/>
          </a:prstGeom>
          <a:solidFill>
            <a:srgbClr val="272727"/>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latin typeface="Barlow" panose="00000500000000000000" pitchFamily="2" charset="0"/>
            </a:endParaRPr>
          </a:p>
        </p:txBody>
      </p:sp>
      <p:sp>
        <p:nvSpPr>
          <p:cNvPr id="384" name="Shape 384"/>
          <p:cNvSpPr/>
          <p:nvPr/>
        </p:nvSpPr>
        <p:spPr>
          <a:xfrm>
            <a:off x="7680742" y="3106845"/>
            <a:ext cx="8667622" cy="4008329"/>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fontScale="55000" lnSpcReduction="20000"/>
          </a:bodyPr>
          <a:lstStyle/>
          <a:p>
            <a:pPr>
              <a:lnSpc>
                <a:spcPct val="80000"/>
              </a:lnSpc>
              <a:defRPr sz="10000">
                <a:solidFill>
                  <a:srgbClr val="3A3B39"/>
                </a:solidFill>
                <a:latin typeface="Bebas"/>
                <a:ea typeface="Bebas"/>
                <a:cs typeface="Bebas"/>
                <a:sym typeface="Bebas"/>
              </a:defRPr>
            </a:pPr>
            <a:r>
              <a:rPr lang="fr-FR" dirty="0" smtClean="0">
                <a:solidFill>
                  <a:srgbClr val="F6F5F3"/>
                </a:solidFill>
                <a:latin typeface="Barlow" panose="00000500000000000000" pitchFamily="2" charset="0"/>
              </a:rPr>
              <a:t>Cas d’étude</a:t>
            </a:r>
          </a:p>
          <a:p>
            <a:pPr>
              <a:lnSpc>
                <a:spcPct val="80000"/>
              </a:lnSpc>
              <a:defRPr sz="10000">
                <a:solidFill>
                  <a:srgbClr val="3A3B39"/>
                </a:solidFill>
                <a:latin typeface="Bebas"/>
                <a:ea typeface="Bebas"/>
                <a:cs typeface="Bebas"/>
                <a:sym typeface="Bebas"/>
              </a:defRPr>
            </a:pPr>
            <a:r>
              <a:rPr lang="fr-FR" dirty="0">
                <a:solidFill>
                  <a:srgbClr val="CBC203"/>
                </a:solidFill>
                <a:latin typeface="Barlow" panose="00000500000000000000" pitchFamily="2" charset="0"/>
              </a:rPr>
              <a:t>i</a:t>
            </a:r>
            <a:r>
              <a:rPr lang="fr-FR" dirty="0" smtClean="0">
                <a:solidFill>
                  <a:srgbClr val="CBC203"/>
                </a:solidFill>
                <a:latin typeface="Barlow" panose="00000500000000000000" pitchFamily="2" charset="0"/>
              </a:rPr>
              <a:t>slamophobie, antisémitisme: le mouvement antiraciste sous le feu des critiques</a:t>
            </a:r>
            <a:endParaRPr dirty="0">
              <a:solidFill>
                <a:srgbClr val="CBC203"/>
              </a:solidFill>
              <a:latin typeface="Barlow" panose="00000500000000000000" pitchFamily="2" charset="0"/>
            </a:endParaRPr>
          </a:p>
        </p:txBody>
      </p:sp>
    </p:spTree>
    <p:extLst>
      <p:ext uri="{BB962C8B-B14F-4D97-AF65-F5344CB8AC3E}">
        <p14:creationId xmlns:p14="http://schemas.microsoft.com/office/powerpoint/2010/main" val="2754223548"/>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p:cNvSpPr>
            <a:spLocks noGrp="1"/>
          </p:cNvSpPr>
          <p:nvPr>
            <p:ph type="title"/>
          </p:nvPr>
        </p:nvSpPr>
        <p:spPr>
          <a:xfrm>
            <a:off x="2901434" y="2279414"/>
            <a:ext cx="18689835" cy="2176835"/>
          </a:xfrm>
        </p:spPr>
        <p:txBody>
          <a:bodyPr>
            <a:normAutofit/>
          </a:bodyPr>
          <a:lstStyle/>
          <a:p>
            <a:r>
              <a:rPr lang="fr-FR" sz="5400" dirty="0" smtClean="0"/>
              <a:t>Un </a:t>
            </a:r>
            <a:r>
              <a:rPr lang="fr-FR" sz="4800" dirty="0" smtClean="0"/>
              <a:t>clivage qui se retrouve dans l’antiracisme</a:t>
            </a:r>
            <a:endParaRPr lang="fr-FR" sz="4800" dirty="0"/>
          </a:p>
        </p:txBody>
      </p:sp>
      <p:sp>
        <p:nvSpPr>
          <p:cNvPr id="16" name="Espace réservé du contenu 15"/>
          <p:cNvSpPr>
            <a:spLocks noGrp="1"/>
          </p:cNvSpPr>
          <p:nvPr>
            <p:ph idx="1"/>
          </p:nvPr>
        </p:nvSpPr>
        <p:spPr/>
        <p:txBody>
          <a:bodyPr/>
          <a:lstStyle/>
          <a:p>
            <a:pPr marL="457200" indent="-457200" algn="just">
              <a:buClr>
                <a:srgbClr val="CBC203"/>
              </a:buClr>
              <a:buFont typeface="Barlow" panose="00000500000000000000" pitchFamily="2" charset="0"/>
              <a:buChar char="◊"/>
            </a:pPr>
            <a:r>
              <a:rPr lang="fr-FR" sz="2800" dirty="0"/>
              <a:t>Une opposition entre un « antiracisme universaliste » qui cible des comportements individuels à sanctionner et modifier par l’éducation à un « antiracisme politique » identifiant un racisme systémique, et appelant à transformer les structures profondes des institutions.</a:t>
            </a:r>
          </a:p>
          <a:p>
            <a:pPr marL="457200" indent="-457200" algn="just">
              <a:buClr>
                <a:srgbClr val="CBC203"/>
              </a:buClr>
              <a:buFont typeface="Barlow" panose="00000500000000000000" pitchFamily="2" charset="0"/>
              <a:buChar char="◊"/>
            </a:pPr>
            <a:endParaRPr lang="fr-FR" sz="2800" dirty="0"/>
          </a:p>
          <a:p>
            <a:pPr marL="457200" indent="-457200" algn="just">
              <a:buClr>
                <a:srgbClr val="CBC203"/>
              </a:buClr>
              <a:buFont typeface="Barlow" panose="00000500000000000000" pitchFamily="2" charset="0"/>
              <a:buChar char="◊"/>
            </a:pPr>
            <a:r>
              <a:rPr lang="fr-FR" sz="2800" dirty="0"/>
              <a:t>Le clivage porte sur l’analyse des formes de (</a:t>
            </a:r>
            <a:r>
              <a:rPr lang="fr-FR" sz="2800" dirty="0" err="1"/>
              <a:t>re</a:t>
            </a:r>
            <a:r>
              <a:rPr lang="fr-FR" sz="2800" dirty="0"/>
              <a:t>)production du racisme et sur les moyens de leur transformation</a:t>
            </a:r>
          </a:p>
          <a:p>
            <a:pPr marL="457200" indent="-457200" algn="just">
              <a:buClr>
                <a:srgbClr val="CBC203"/>
              </a:buClr>
              <a:buFont typeface="Barlow" panose="00000500000000000000" pitchFamily="2" charset="0"/>
              <a:buChar char="◊"/>
            </a:pPr>
            <a:endParaRPr lang="fr-FR" sz="2800" dirty="0"/>
          </a:p>
          <a:p>
            <a:pPr marL="457200" indent="-457200" algn="just">
              <a:buClr>
                <a:srgbClr val="CBC203"/>
              </a:buClr>
              <a:buFont typeface="Barlow" panose="00000500000000000000" pitchFamily="2" charset="0"/>
              <a:buChar char="◊"/>
            </a:pPr>
            <a:r>
              <a:rPr lang="fr-FR" sz="2800" dirty="0"/>
              <a:t>De nombreuses controverses et oppositions autour de la qualification du racisme : « racisme </a:t>
            </a:r>
            <a:r>
              <a:rPr lang="fr-FR" sz="2800" dirty="0" err="1"/>
              <a:t>antiblanc</a:t>
            </a:r>
            <a:r>
              <a:rPr lang="fr-FR" sz="2800" dirty="0"/>
              <a:t> », « racisme d’état », </a:t>
            </a:r>
            <a:r>
              <a:rPr lang="fr-FR" sz="2800" dirty="0" err="1"/>
              <a:t>blackface</a:t>
            </a:r>
            <a:r>
              <a:rPr lang="fr-FR" sz="2800" dirty="0"/>
              <a:t> et représentations stéréotypées</a:t>
            </a:r>
            <a:endParaRPr lang="fr-FR" dirty="0"/>
          </a:p>
        </p:txBody>
      </p:sp>
    </p:spTree>
    <p:extLst>
      <p:ext uri="{BB962C8B-B14F-4D97-AF65-F5344CB8AC3E}">
        <p14:creationId xmlns:p14="http://schemas.microsoft.com/office/powerpoint/2010/main" val="1869404338"/>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rotWithShape="1">
          <a:blip r:embed="rId2"/>
          <a:srcRect l="26786" t="30570" r="32044" b="60906"/>
          <a:stretch/>
        </p:blipFill>
        <p:spPr bwMode="auto">
          <a:xfrm>
            <a:off x="1488293" y="4378567"/>
            <a:ext cx="10609921" cy="1235738"/>
          </a:xfrm>
          <a:prstGeom prst="rect">
            <a:avLst/>
          </a:prstGeom>
          <a:ln>
            <a:noFill/>
          </a:ln>
          <a:extLst>
            <a:ext uri="{53640926-AAD7-44D8-BBD7-CCE9431645EC}">
              <a14:shadowObscured xmlns:a14="http://schemas.microsoft.com/office/drawing/2010/main"/>
            </a:ext>
          </a:extLst>
        </p:spPr>
      </p:pic>
      <p:sp>
        <p:nvSpPr>
          <p:cNvPr id="151" name="Shape 151"/>
          <p:cNvSpPr/>
          <p:nvPr/>
        </p:nvSpPr>
        <p:spPr>
          <a:xfrm>
            <a:off x="6793253" y="7259782"/>
            <a:ext cx="12833690" cy="4587112"/>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fontScale="77500" lnSpcReduction="20000"/>
          </a:bodyPr>
          <a:lstStyle/>
          <a:p>
            <a:pPr marL="457200" indent="-457200" algn="just">
              <a:buClr>
                <a:srgbClr val="CBC203"/>
              </a:buClr>
              <a:buFont typeface="Barlow" panose="00000500000000000000" pitchFamily="2" charset="0"/>
              <a:buChar char="◊"/>
            </a:pPr>
            <a:r>
              <a:rPr lang="fr-FR" sz="3200" dirty="0">
                <a:latin typeface="Barlow" panose="00000500000000000000" pitchFamily="2" charset="0"/>
              </a:rPr>
              <a:t>P.A. </a:t>
            </a:r>
            <a:r>
              <a:rPr lang="fr-FR" sz="3200" dirty="0" err="1">
                <a:latin typeface="Barlow" panose="00000500000000000000" pitchFamily="2" charset="0"/>
              </a:rPr>
              <a:t>Taguieff</a:t>
            </a:r>
            <a:r>
              <a:rPr lang="fr-FR" sz="3200" dirty="0">
                <a:latin typeface="Barlow" panose="00000500000000000000" pitchFamily="2" charset="0"/>
              </a:rPr>
              <a:t> : pour lui, le terme « islamophobie » relève d’un « terrorisme </a:t>
            </a:r>
            <a:r>
              <a:rPr lang="fr-FR" sz="3200" dirty="0" smtClean="0">
                <a:latin typeface="Barlow" panose="00000500000000000000" pitchFamily="2" charset="0"/>
              </a:rPr>
              <a:t>intellectuel » </a:t>
            </a:r>
          </a:p>
          <a:p>
            <a:pPr marL="457200" indent="-457200" algn="just">
              <a:buClr>
                <a:srgbClr val="CBC203"/>
              </a:buClr>
              <a:buFont typeface="Barlow" panose="00000500000000000000" pitchFamily="2" charset="0"/>
              <a:buChar char="◊"/>
            </a:pPr>
            <a:endParaRPr lang="fr-FR" sz="3200" dirty="0">
              <a:latin typeface="Barlow" panose="00000500000000000000" pitchFamily="2" charset="0"/>
            </a:endParaRPr>
          </a:p>
          <a:p>
            <a:pPr marL="457200" indent="-457200" algn="just">
              <a:buClr>
                <a:srgbClr val="CBC203"/>
              </a:buClr>
              <a:buFont typeface="Barlow" panose="00000500000000000000" pitchFamily="2" charset="0"/>
              <a:buChar char="◊"/>
            </a:pPr>
            <a:r>
              <a:rPr lang="fr-FR" sz="3200" dirty="0" smtClean="0">
                <a:latin typeface="Barlow" panose="00000500000000000000" pitchFamily="2" charset="0"/>
              </a:rPr>
              <a:t>Popularise </a:t>
            </a:r>
            <a:r>
              <a:rPr lang="fr-FR" sz="3200" dirty="0">
                <a:latin typeface="Barlow" panose="00000500000000000000" pitchFamily="2" charset="0"/>
              </a:rPr>
              <a:t>le terme d’ « islamo-gauchisme » dans un livre intitulé… </a:t>
            </a:r>
            <a:r>
              <a:rPr lang="fr-FR" sz="3200" i="1" dirty="0">
                <a:latin typeface="Barlow" panose="00000500000000000000" pitchFamily="2" charset="0"/>
              </a:rPr>
              <a:t>La nouvelle </a:t>
            </a:r>
            <a:r>
              <a:rPr lang="fr-FR" sz="3200" i="1" dirty="0" err="1">
                <a:latin typeface="Barlow" panose="00000500000000000000" pitchFamily="2" charset="0"/>
              </a:rPr>
              <a:t>judéophobie</a:t>
            </a:r>
            <a:r>
              <a:rPr lang="fr-FR" sz="3200" i="1" dirty="0">
                <a:latin typeface="Barlow" panose="00000500000000000000" pitchFamily="2" charset="0"/>
              </a:rPr>
              <a:t> </a:t>
            </a:r>
            <a:r>
              <a:rPr lang="fr-FR" sz="3200" dirty="0">
                <a:latin typeface="Barlow" panose="00000500000000000000" pitchFamily="2" charset="0"/>
              </a:rPr>
              <a:t>(2002). =&gt; Croisement avec </a:t>
            </a:r>
            <a:r>
              <a:rPr lang="fr-FR" sz="3200" dirty="0" smtClean="0">
                <a:latin typeface="Barlow" panose="00000500000000000000" pitchFamily="2" charset="0"/>
              </a:rPr>
              <a:t>antisémitisme</a:t>
            </a:r>
          </a:p>
          <a:p>
            <a:pPr marL="457200" indent="-457200" algn="just">
              <a:buClr>
                <a:srgbClr val="CBC203"/>
              </a:buClr>
              <a:buFont typeface="Barlow" panose="00000500000000000000" pitchFamily="2" charset="0"/>
              <a:buChar char="◊"/>
            </a:pPr>
            <a:endParaRPr lang="fr-FR" sz="3200" dirty="0">
              <a:latin typeface="Barlow" panose="00000500000000000000" pitchFamily="2" charset="0"/>
            </a:endParaRPr>
          </a:p>
          <a:p>
            <a:pPr marL="457200" indent="-457200" algn="just">
              <a:buClr>
                <a:srgbClr val="CBC203"/>
              </a:buClr>
              <a:buFont typeface="Barlow" panose="00000500000000000000" pitchFamily="2" charset="0"/>
              <a:buChar char="◊"/>
            </a:pPr>
            <a:r>
              <a:rPr lang="fr-FR" sz="3200" dirty="0" smtClean="0">
                <a:latin typeface="Barlow" panose="00000500000000000000" pitchFamily="2" charset="0"/>
              </a:rPr>
              <a:t>La catégorie « mutante » de « </a:t>
            </a:r>
            <a:r>
              <a:rPr lang="fr-FR" sz="3200" b="1" dirty="0" smtClean="0">
                <a:latin typeface="Barlow" panose="00000500000000000000" pitchFamily="2" charset="0"/>
              </a:rPr>
              <a:t>communautarisme</a:t>
            </a:r>
            <a:r>
              <a:rPr lang="fr-FR" sz="3200" dirty="0" smtClean="0">
                <a:latin typeface="Barlow" panose="00000500000000000000" pitchFamily="2" charset="0"/>
              </a:rPr>
              <a:t> » (voir F. </a:t>
            </a:r>
            <a:r>
              <a:rPr lang="fr-FR" sz="3200" dirty="0" err="1" smtClean="0">
                <a:latin typeface="Barlow" panose="00000500000000000000" pitchFamily="2" charset="0"/>
              </a:rPr>
              <a:t>Dhume</a:t>
            </a:r>
            <a:r>
              <a:rPr lang="fr-FR" sz="3200" dirty="0" smtClean="0">
                <a:latin typeface="Barlow" panose="00000500000000000000" pitchFamily="2" charset="0"/>
              </a:rPr>
              <a:t>)</a:t>
            </a:r>
          </a:p>
          <a:p>
            <a:pPr marL="457200" indent="-457200" algn="just">
              <a:buClr>
                <a:srgbClr val="CBC203"/>
              </a:buClr>
              <a:buFont typeface="Barlow" panose="00000500000000000000" pitchFamily="2" charset="0"/>
              <a:buChar char="◊"/>
            </a:pPr>
            <a:endParaRPr lang="fr-FR" sz="3200" dirty="0">
              <a:latin typeface="Barlow" panose="00000500000000000000" pitchFamily="2" charset="0"/>
            </a:endParaRPr>
          </a:p>
          <a:p>
            <a:pPr marL="457200" indent="-457200" algn="just">
              <a:buClr>
                <a:srgbClr val="CBC203"/>
              </a:buClr>
              <a:buFont typeface="Barlow" panose="00000500000000000000" pitchFamily="2" charset="0"/>
              <a:buChar char="◊"/>
            </a:pPr>
            <a:r>
              <a:rPr lang="fr-FR" sz="3200" dirty="0">
                <a:latin typeface="Barlow" panose="00000500000000000000" pitchFamily="2" charset="0"/>
              </a:rPr>
              <a:t>« </a:t>
            </a:r>
            <a:r>
              <a:rPr lang="fr-FR" sz="3200" i="1" dirty="0">
                <a:latin typeface="Barlow" panose="00000500000000000000" pitchFamily="2" charset="0"/>
              </a:rPr>
              <a:t>À la fin des années 1980, et surtout avec la polémique </a:t>
            </a:r>
            <a:r>
              <a:rPr lang="fr-FR" sz="3200" i="1" dirty="0" err="1">
                <a:latin typeface="Barlow" panose="00000500000000000000" pitchFamily="2" charset="0"/>
              </a:rPr>
              <a:t>médiatico</a:t>
            </a:r>
            <a:r>
              <a:rPr lang="fr-FR" sz="3200" i="1" dirty="0">
                <a:latin typeface="Barlow" panose="00000500000000000000" pitchFamily="2" charset="0"/>
              </a:rPr>
              <a:t>-politique sur le « foulard », la catégorie communautarisme se focalise sur l’islam, nouvelle cible du discours articulant l’essentialisation des « communautés » au thème de menace sur la civilisation</a:t>
            </a:r>
            <a:r>
              <a:rPr lang="fr-FR" sz="3200" dirty="0">
                <a:latin typeface="Barlow" panose="00000500000000000000" pitchFamily="2" charset="0"/>
              </a:rPr>
              <a:t>. »</a:t>
            </a:r>
          </a:p>
        </p:txBody>
      </p:sp>
      <p:cxnSp>
        <p:nvCxnSpPr>
          <p:cNvPr id="4" name="Connecteur droit 3"/>
          <p:cNvCxnSpPr/>
          <p:nvPr/>
        </p:nvCxnSpPr>
        <p:spPr>
          <a:xfrm>
            <a:off x="20809527" y="0"/>
            <a:ext cx="3574473" cy="10418618"/>
          </a:xfrm>
          <a:prstGeom prst="line">
            <a:avLst/>
          </a:prstGeom>
          <a:noFill/>
          <a:ln w="76200" cap="flat">
            <a:solidFill>
              <a:srgbClr val="CBC203"/>
            </a:solidFill>
            <a:prstDash val="solid"/>
            <a:miter lim="400000"/>
          </a:ln>
          <a:effectLst/>
          <a:sp3d/>
        </p:spPr>
        <p:style>
          <a:lnRef idx="0">
            <a:scrgbClr r="0" g="0" b="0"/>
          </a:lnRef>
          <a:fillRef idx="0">
            <a:scrgbClr r="0" g="0" b="0"/>
          </a:fillRef>
          <a:effectRef idx="0">
            <a:scrgbClr r="0" g="0" b="0"/>
          </a:effectRef>
          <a:fontRef idx="none"/>
        </p:style>
      </p:cxnSp>
      <p:cxnSp>
        <p:nvCxnSpPr>
          <p:cNvPr id="10" name="Connecteur droit 9"/>
          <p:cNvCxnSpPr/>
          <p:nvPr/>
        </p:nvCxnSpPr>
        <p:spPr>
          <a:xfrm flipH="1">
            <a:off x="20227636" y="7259782"/>
            <a:ext cx="4156365" cy="6456218"/>
          </a:xfrm>
          <a:prstGeom prst="line">
            <a:avLst/>
          </a:prstGeom>
          <a:noFill/>
          <a:ln w="76200" cap="flat">
            <a:solidFill>
              <a:srgbClr val="CBC203"/>
            </a:solidFill>
            <a:prstDash val="solid"/>
            <a:miter lim="400000"/>
          </a:ln>
          <a:effectLst/>
          <a:sp3d/>
        </p:spPr>
        <p:style>
          <a:lnRef idx="0">
            <a:scrgbClr r="0" g="0" b="0"/>
          </a:lnRef>
          <a:fillRef idx="0">
            <a:scrgbClr r="0" g="0" b="0"/>
          </a:fillRef>
          <a:effectRef idx="0">
            <a:scrgbClr r="0" g="0" b="0"/>
          </a:effectRef>
          <a:fontRef idx="none"/>
        </p:style>
      </p:cxnSp>
      <p:sp>
        <p:nvSpPr>
          <p:cNvPr id="11" name="Shape 151"/>
          <p:cNvSpPr/>
          <p:nvPr/>
        </p:nvSpPr>
        <p:spPr>
          <a:xfrm>
            <a:off x="1488292" y="5614305"/>
            <a:ext cx="2958463" cy="654359"/>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fontScale="77500" lnSpcReduction="20000"/>
          </a:bodyPr>
          <a:lstStyle/>
          <a:p>
            <a:pPr algn="just">
              <a:buClr>
                <a:srgbClr val="CBC203"/>
              </a:buClr>
            </a:pPr>
            <a:r>
              <a:rPr lang="fr-FR" sz="3200" i="1" dirty="0" smtClean="0">
                <a:latin typeface="Barlow" panose="00000500000000000000" pitchFamily="2" charset="0"/>
              </a:rPr>
              <a:t>Le Monde</a:t>
            </a:r>
            <a:r>
              <a:rPr lang="fr-FR" sz="3200" dirty="0" smtClean="0">
                <a:latin typeface="Barlow" panose="00000500000000000000" pitchFamily="2" charset="0"/>
              </a:rPr>
              <a:t>, 2017</a:t>
            </a:r>
            <a:endParaRPr lang="fr-FR" sz="3200" i="1" dirty="0" smtClean="0">
              <a:latin typeface="Barlow" panose="00000500000000000000" pitchFamily="2" charset="0"/>
            </a:endParaRPr>
          </a:p>
          <a:p>
            <a:pPr marL="457200" indent="-457200" algn="just">
              <a:buClr>
                <a:srgbClr val="CBC203"/>
              </a:buClr>
              <a:buFont typeface="Barlow" panose="00000500000000000000" pitchFamily="2" charset="0"/>
              <a:buChar char="◊"/>
            </a:pPr>
            <a:endParaRPr lang="fr-FR" sz="3200" dirty="0">
              <a:latin typeface="Barlow" panose="00000500000000000000" pitchFamily="2" charset="0"/>
            </a:endParaRPr>
          </a:p>
        </p:txBody>
      </p:sp>
      <p:sp>
        <p:nvSpPr>
          <p:cNvPr id="12" name="Shape 150"/>
          <p:cNvSpPr/>
          <p:nvPr/>
        </p:nvSpPr>
        <p:spPr>
          <a:xfrm>
            <a:off x="3357466" y="2198226"/>
            <a:ext cx="16596047" cy="1597920"/>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Autofit/>
          </a:bodyPr>
          <a:lstStyle/>
          <a:p>
            <a:pPr>
              <a:lnSpc>
                <a:spcPct val="80000"/>
              </a:lnSpc>
              <a:defRPr sz="10000">
                <a:solidFill>
                  <a:srgbClr val="3A3B39"/>
                </a:solidFill>
                <a:latin typeface="Bebas"/>
                <a:ea typeface="Bebas"/>
                <a:cs typeface="Bebas"/>
                <a:sym typeface="Bebas"/>
              </a:defRPr>
            </a:pPr>
            <a:r>
              <a:rPr lang="fr-FR" sz="6600" dirty="0" smtClean="0">
                <a:solidFill>
                  <a:schemeClr val="tx2"/>
                </a:solidFill>
                <a:latin typeface="Barlow" panose="00000500000000000000" pitchFamily="2" charset="0"/>
              </a:rPr>
              <a:t>Islamophobie, antisémitisme : le mouvement antiraciste sous le feu des critiques</a:t>
            </a:r>
            <a:endParaRPr sz="6600" dirty="0">
              <a:solidFill>
                <a:schemeClr val="tx2"/>
              </a:solidFill>
              <a:latin typeface="Barlow" panose="00000500000000000000" pitchFamily="2" charset="0"/>
            </a:endParaRPr>
          </a:p>
        </p:txBody>
      </p:sp>
    </p:spTree>
    <p:extLst>
      <p:ext uri="{BB962C8B-B14F-4D97-AF65-F5344CB8AC3E}">
        <p14:creationId xmlns:p14="http://schemas.microsoft.com/office/powerpoint/2010/main" val="1746628845"/>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p:nvPr/>
        </p:nvSpPr>
        <p:spPr>
          <a:xfrm>
            <a:off x="3357467" y="5519057"/>
            <a:ext cx="15901022" cy="7670470"/>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fontScale="85000" lnSpcReduction="20000"/>
          </a:bodyPr>
          <a:lstStyle/>
          <a:p>
            <a:pPr marL="457200" indent="-457200" algn="just">
              <a:buClr>
                <a:srgbClr val="CBC203"/>
              </a:buClr>
              <a:buFont typeface="Barlow" panose="00000500000000000000" pitchFamily="2" charset="0"/>
              <a:buChar char="◊"/>
            </a:pPr>
            <a:r>
              <a:rPr lang="fr-FR" sz="3200" dirty="0" smtClean="0">
                <a:latin typeface="Barlow" panose="00000500000000000000" pitchFamily="2" charset="0"/>
              </a:rPr>
              <a:t>Critique du terme d’ « islamophobie » et accusations d’antisémitisme</a:t>
            </a:r>
          </a:p>
          <a:p>
            <a:pPr marL="457200" indent="-457200" algn="just">
              <a:buClr>
                <a:srgbClr val="CBC203"/>
              </a:buClr>
              <a:buFont typeface="Barlow" panose="00000500000000000000" pitchFamily="2" charset="0"/>
              <a:buChar char="◊"/>
            </a:pPr>
            <a:endParaRPr lang="fr-FR" sz="3200" dirty="0">
              <a:latin typeface="Barlow" panose="00000500000000000000" pitchFamily="2" charset="0"/>
            </a:endParaRPr>
          </a:p>
          <a:p>
            <a:pPr marL="457200" indent="-457200" algn="just">
              <a:buClr>
                <a:srgbClr val="CBC203"/>
              </a:buClr>
              <a:buFont typeface="Barlow" panose="00000500000000000000" pitchFamily="2" charset="0"/>
              <a:buChar char="◊"/>
            </a:pPr>
            <a:endParaRPr lang="fr-FR" sz="3200" dirty="0">
              <a:latin typeface="Barlow" panose="00000500000000000000" pitchFamily="2" charset="0"/>
            </a:endParaRPr>
          </a:p>
          <a:p>
            <a:pPr marL="457200" indent="-457200" algn="just">
              <a:buClr>
                <a:srgbClr val="CBC203"/>
              </a:buClr>
              <a:buFont typeface="Barlow" panose="00000500000000000000" pitchFamily="2" charset="0"/>
              <a:buChar char="◊"/>
            </a:pPr>
            <a:r>
              <a:rPr lang="fr-FR" sz="3200" dirty="0" smtClean="0">
                <a:latin typeface="Barlow" panose="00000500000000000000" pitchFamily="2" charset="0"/>
              </a:rPr>
              <a:t>Cf. le manifeste contre le « nouvel antisémitisme » publié par </a:t>
            </a:r>
            <a:r>
              <a:rPr lang="fr-FR" sz="3200" i="1" dirty="0" smtClean="0">
                <a:latin typeface="Barlow" panose="00000500000000000000" pitchFamily="2" charset="0"/>
              </a:rPr>
              <a:t>Le Parisien </a:t>
            </a:r>
            <a:r>
              <a:rPr lang="fr-FR" sz="3200" dirty="0" smtClean="0">
                <a:latin typeface="Barlow" panose="00000500000000000000" pitchFamily="2" charset="0"/>
              </a:rPr>
              <a:t>(avril 2018) :</a:t>
            </a:r>
          </a:p>
          <a:p>
            <a:pPr marL="457200" indent="-457200" algn="just">
              <a:buClr>
                <a:srgbClr val="CBC203"/>
              </a:buClr>
              <a:buFont typeface="Barlow" panose="00000500000000000000" pitchFamily="2" charset="0"/>
              <a:buChar char="◊"/>
            </a:pPr>
            <a:endParaRPr lang="fr-FR" sz="3200" dirty="0">
              <a:latin typeface="Barlow" panose="00000500000000000000" pitchFamily="2" charset="0"/>
            </a:endParaRPr>
          </a:p>
          <a:p>
            <a:pPr algn="just">
              <a:buClr>
                <a:srgbClr val="CBC203"/>
              </a:buClr>
            </a:pPr>
            <a:r>
              <a:rPr lang="fr-FR" sz="3200" dirty="0" smtClean="0">
                <a:latin typeface="Barlow" panose="00000500000000000000" pitchFamily="2" charset="0"/>
              </a:rPr>
              <a:t>« </a:t>
            </a:r>
            <a:r>
              <a:rPr lang="fr-FR" sz="3200" i="1" dirty="0" smtClean="0">
                <a:latin typeface="Barlow" panose="00000500000000000000" pitchFamily="2" charset="0"/>
              </a:rPr>
              <a:t>Pourtant</a:t>
            </a:r>
            <a:r>
              <a:rPr lang="fr-FR" sz="3200" i="1" dirty="0">
                <a:latin typeface="Barlow" panose="00000500000000000000" pitchFamily="2" charset="0"/>
              </a:rPr>
              <a:t>, la dénonciation de l'islamophobie - qui n'est pas le racisme anti-Arabe à combattre - dissimule les chiffres du ministère de l'Intérieur : les Français juifs ont 25 fois plus de risques d'être agressés que leurs concitoyens musulmans. 10 % des citoyens juifs d'Ile-de-France - c'est-à-dire environ 50 000 personnes - ont récemment été contraints de déménager parce qu'ils n'étaient plus en sécurité dans certaines cités et parce que leurs enfants ne pouvaient plus fréquenter l'école de la République. Il s'agit d'une épuration ethnique à bas bruit au pays d'Émile Zola et de </a:t>
            </a:r>
            <a:r>
              <a:rPr lang="fr-FR" sz="3200" i="1" dirty="0" smtClean="0">
                <a:latin typeface="Barlow" panose="00000500000000000000" pitchFamily="2" charset="0"/>
              </a:rPr>
              <a:t>Clemenceau.</a:t>
            </a:r>
          </a:p>
          <a:p>
            <a:pPr algn="just">
              <a:buClr>
                <a:srgbClr val="CBC203"/>
              </a:buClr>
            </a:pPr>
            <a:r>
              <a:rPr lang="fr-FR" sz="3200" i="1" dirty="0" smtClean="0">
                <a:latin typeface="Barlow" panose="00000500000000000000" pitchFamily="2" charset="0"/>
              </a:rPr>
              <a:t>Pourquoi </a:t>
            </a:r>
            <a:r>
              <a:rPr lang="fr-FR" sz="3200" i="1" dirty="0">
                <a:latin typeface="Barlow" panose="00000500000000000000" pitchFamily="2" charset="0"/>
              </a:rPr>
              <a:t>ce silence ? Parce que la radicalisation islamiste - et l'antisémitisme qu'il véhicule - est considérée exclusivement par une partie des élites françaises comme l'expression d'une révolte </a:t>
            </a:r>
            <a:r>
              <a:rPr lang="fr-FR" sz="3200" i="1" dirty="0" smtClean="0">
                <a:latin typeface="Barlow" panose="00000500000000000000" pitchFamily="2" charset="0"/>
              </a:rPr>
              <a:t>sociale (…). Parce </a:t>
            </a:r>
            <a:r>
              <a:rPr lang="fr-FR" sz="3200" i="1" dirty="0">
                <a:latin typeface="Barlow" panose="00000500000000000000" pitchFamily="2" charset="0"/>
              </a:rPr>
              <a:t>qu'au vieil antisémitisme de l'extrême droite, s'ajoute l'antisémitisme d'une partie de la gauche radicale qui a trouvé dans l'antisionisme l'alibi pour transformer les bourreaux des Juifs en victimes de la société. Parce que la bassesse électorale calcule que le vote musulman est dix fois supérieur au vote juif</a:t>
            </a:r>
            <a:r>
              <a:rPr lang="fr-FR" sz="3200" dirty="0" smtClean="0">
                <a:latin typeface="Barlow" panose="00000500000000000000" pitchFamily="2" charset="0"/>
              </a:rPr>
              <a:t>. »</a:t>
            </a:r>
            <a:endParaRPr lang="fr-FR" sz="3200" dirty="0">
              <a:latin typeface="Barlow" panose="00000500000000000000" pitchFamily="2" charset="0"/>
            </a:endParaRPr>
          </a:p>
          <a:p>
            <a:pPr marL="457200" indent="-457200" algn="just">
              <a:buClr>
                <a:srgbClr val="CBC203"/>
              </a:buClr>
              <a:buFont typeface="Barlow" panose="00000500000000000000" pitchFamily="2" charset="0"/>
              <a:buChar char="◊"/>
            </a:pPr>
            <a:endParaRPr lang="fr-FR" sz="3200" dirty="0">
              <a:latin typeface="Barlow" panose="00000500000000000000" pitchFamily="2" charset="0"/>
            </a:endParaRPr>
          </a:p>
        </p:txBody>
      </p:sp>
      <p:sp>
        <p:nvSpPr>
          <p:cNvPr id="7" name="Shape 88"/>
          <p:cNvSpPr/>
          <p:nvPr/>
        </p:nvSpPr>
        <p:spPr>
          <a:xfrm>
            <a:off x="20227636" y="0"/>
            <a:ext cx="4177116" cy="13716000"/>
          </a:xfrm>
          <a:prstGeom prst="rect">
            <a:avLst/>
          </a:prstGeom>
          <a:solidFill>
            <a:schemeClr val="tx1">
              <a:lumMod val="60000"/>
              <a:lumOff val="40000"/>
              <a:alpha val="41000"/>
            </a:schemeClr>
          </a:solidFill>
          <a:ln w="3175">
            <a:miter lim="400000"/>
          </a:ln>
        </p:spPr>
        <p:txBody>
          <a:bodyPr lIns="38100" tIns="38100" rIns="38100" bIns="38100" anchor="ctr"/>
          <a:lstStyle/>
          <a:p>
            <a:pPr algn="ctr">
              <a:defRPr sz="2700">
                <a:solidFill>
                  <a:srgbClr val="FFFFFF"/>
                </a:solidFill>
                <a:latin typeface="Helvetica Light"/>
                <a:ea typeface="Helvetica Light"/>
                <a:cs typeface="Helvetica Light"/>
                <a:sym typeface="Helvetica Light"/>
              </a:defRPr>
            </a:pPr>
            <a:endParaRPr/>
          </a:p>
        </p:txBody>
      </p:sp>
      <p:cxnSp>
        <p:nvCxnSpPr>
          <p:cNvPr id="4" name="Connecteur droit 3"/>
          <p:cNvCxnSpPr/>
          <p:nvPr/>
        </p:nvCxnSpPr>
        <p:spPr>
          <a:xfrm>
            <a:off x="20809527" y="0"/>
            <a:ext cx="3574473" cy="10418618"/>
          </a:xfrm>
          <a:prstGeom prst="line">
            <a:avLst/>
          </a:prstGeom>
          <a:noFill/>
          <a:ln w="76200" cap="flat">
            <a:solidFill>
              <a:srgbClr val="CBC203"/>
            </a:solidFill>
            <a:prstDash val="solid"/>
            <a:miter lim="400000"/>
          </a:ln>
          <a:effectLst/>
          <a:sp3d/>
        </p:spPr>
        <p:style>
          <a:lnRef idx="0">
            <a:scrgbClr r="0" g="0" b="0"/>
          </a:lnRef>
          <a:fillRef idx="0">
            <a:scrgbClr r="0" g="0" b="0"/>
          </a:fillRef>
          <a:effectRef idx="0">
            <a:scrgbClr r="0" g="0" b="0"/>
          </a:effectRef>
          <a:fontRef idx="none"/>
        </p:style>
      </p:cxnSp>
      <p:cxnSp>
        <p:nvCxnSpPr>
          <p:cNvPr id="10" name="Connecteur droit 9"/>
          <p:cNvCxnSpPr/>
          <p:nvPr/>
        </p:nvCxnSpPr>
        <p:spPr>
          <a:xfrm flipH="1">
            <a:off x="20227636" y="7259782"/>
            <a:ext cx="4156365" cy="6456218"/>
          </a:xfrm>
          <a:prstGeom prst="line">
            <a:avLst/>
          </a:prstGeom>
          <a:noFill/>
          <a:ln w="76200" cap="flat">
            <a:solidFill>
              <a:srgbClr val="CBC203"/>
            </a:solidFill>
            <a:prstDash val="solid"/>
            <a:miter lim="400000"/>
          </a:ln>
          <a:effectLst/>
          <a:sp3d/>
        </p:spPr>
        <p:style>
          <a:lnRef idx="0">
            <a:scrgbClr r="0" g="0" b="0"/>
          </a:lnRef>
          <a:fillRef idx="0">
            <a:scrgbClr r="0" g="0" b="0"/>
          </a:fillRef>
          <a:effectRef idx="0">
            <a:scrgbClr r="0" g="0" b="0"/>
          </a:effectRef>
          <a:fontRef idx="none"/>
        </p:style>
      </p:cxnSp>
      <p:sp>
        <p:nvSpPr>
          <p:cNvPr id="8" name="Shape 150"/>
          <p:cNvSpPr/>
          <p:nvPr/>
        </p:nvSpPr>
        <p:spPr>
          <a:xfrm>
            <a:off x="3357466" y="2198226"/>
            <a:ext cx="16596047" cy="1597920"/>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Autofit/>
          </a:bodyPr>
          <a:lstStyle/>
          <a:p>
            <a:pPr>
              <a:lnSpc>
                <a:spcPct val="80000"/>
              </a:lnSpc>
              <a:defRPr sz="10000">
                <a:solidFill>
                  <a:srgbClr val="3A3B39"/>
                </a:solidFill>
                <a:latin typeface="Bebas"/>
                <a:ea typeface="Bebas"/>
                <a:cs typeface="Bebas"/>
                <a:sym typeface="Bebas"/>
              </a:defRPr>
            </a:pPr>
            <a:r>
              <a:rPr lang="fr-FR" sz="6600" dirty="0" smtClean="0">
                <a:solidFill>
                  <a:schemeClr val="tx2"/>
                </a:solidFill>
                <a:latin typeface="Barlow" panose="00000500000000000000" pitchFamily="2" charset="0"/>
              </a:rPr>
              <a:t>Islamophobie, antisémitisme : le mouvement antiraciste sous le feu des critiques</a:t>
            </a:r>
            <a:endParaRPr sz="6600" dirty="0">
              <a:solidFill>
                <a:schemeClr val="tx2"/>
              </a:solidFill>
              <a:latin typeface="Barlow" panose="00000500000000000000" pitchFamily="2" charset="0"/>
            </a:endParaRPr>
          </a:p>
        </p:txBody>
      </p:sp>
    </p:spTree>
    <p:extLst>
      <p:ext uri="{BB962C8B-B14F-4D97-AF65-F5344CB8AC3E}">
        <p14:creationId xmlns:p14="http://schemas.microsoft.com/office/powerpoint/2010/main" val="494130997"/>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9600" dirty="0">
                <a:solidFill>
                  <a:schemeClr val="tx2"/>
                </a:solidFill>
              </a:rPr>
              <a:t>Introduction : Un ou des racismes ?</a:t>
            </a:r>
            <a:r>
              <a:rPr lang="fr-FR" dirty="0">
                <a:solidFill>
                  <a:schemeClr val="tx2"/>
                </a:solidFill>
              </a:rPr>
              <a:t/>
            </a:r>
            <a:br>
              <a:rPr lang="fr-FR" dirty="0">
                <a:solidFill>
                  <a:schemeClr val="tx2"/>
                </a:solidFill>
              </a:rPr>
            </a:br>
            <a:endParaRPr lang="fr-FR" dirty="0"/>
          </a:p>
        </p:txBody>
      </p:sp>
      <p:sp>
        <p:nvSpPr>
          <p:cNvPr id="3" name="Espace réservé du contenu 2"/>
          <p:cNvSpPr>
            <a:spLocks noGrp="1"/>
          </p:cNvSpPr>
          <p:nvPr>
            <p:ph idx="1"/>
          </p:nvPr>
        </p:nvSpPr>
        <p:spPr>
          <a:xfrm>
            <a:off x="2947579" y="4630044"/>
            <a:ext cx="15637601" cy="7019293"/>
          </a:xfrm>
        </p:spPr>
        <p:txBody>
          <a:bodyPr>
            <a:normAutofit/>
          </a:bodyPr>
          <a:lstStyle/>
          <a:p>
            <a:pPr marL="342900" indent="-342900">
              <a:buFont typeface="Arial" panose="020B0604020202020204" pitchFamily="34" charset="0"/>
              <a:buChar char="•"/>
            </a:pPr>
            <a:r>
              <a:rPr lang="fr-FR" sz="3600" dirty="0" smtClean="0"/>
              <a:t>Emergence de l’islamophobie et résurgence/permanence de l’antisémitisme : la religion et la </a:t>
            </a:r>
            <a:r>
              <a:rPr lang="fr-FR" sz="3600" dirty="0" err="1" smtClean="0"/>
              <a:t>racialisation</a:t>
            </a:r>
            <a:endParaRPr lang="fr-FR" sz="3600" dirty="0" smtClean="0"/>
          </a:p>
          <a:p>
            <a:endParaRPr lang="fr-FR" sz="3600" dirty="0" smtClean="0"/>
          </a:p>
          <a:p>
            <a:pPr marL="342900" indent="-342900">
              <a:buFont typeface="Arial" panose="020B0604020202020204" pitchFamily="34" charset="0"/>
              <a:buChar char="•"/>
            </a:pPr>
            <a:r>
              <a:rPr lang="fr-FR" sz="3600" dirty="0" smtClean="0"/>
              <a:t>Racisme de couleur, racisme culturel : unification ou pluralisation du racisme ?</a:t>
            </a:r>
          </a:p>
          <a:p>
            <a:pPr marL="342900" indent="-342900">
              <a:buFont typeface="Arial" panose="020B0604020202020204" pitchFamily="34" charset="0"/>
              <a:buChar char="•"/>
            </a:pPr>
            <a:endParaRPr lang="fr-FR" sz="3600" dirty="0"/>
          </a:p>
          <a:p>
            <a:pPr marL="342900" indent="-342900">
              <a:buFont typeface="Arial" panose="020B0604020202020204" pitchFamily="34" charset="0"/>
              <a:buChar char="•"/>
            </a:pPr>
            <a:r>
              <a:rPr lang="fr-FR" sz="3600" dirty="0" smtClean="0"/>
              <a:t>Des lutte définitionnelles qui ont des conséquences sur le cadrage de l’antiracisme et les modes d’intervention politiques</a:t>
            </a:r>
          </a:p>
          <a:p>
            <a:pPr marL="342900" indent="-342900">
              <a:buFont typeface="Arial" panose="020B0604020202020204" pitchFamily="34" charset="0"/>
              <a:buChar char="•"/>
            </a:pPr>
            <a:endParaRPr lang="fr-FR" sz="3600" dirty="0"/>
          </a:p>
          <a:p>
            <a:pPr marL="342900" indent="-342900">
              <a:buFont typeface="Arial" panose="020B0604020202020204" pitchFamily="34" charset="0"/>
              <a:buChar char="•"/>
            </a:pPr>
            <a:endParaRPr lang="fr-FR" sz="3600" dirty="0" smtClean="0"/>
          </a:p>
          <a:p>
            <a:pPr marL="342900" indent="-342900">
              <a:buFont typeface="Arial" panose="020B0604020202020204" pitchFamily="34" charset="0"/>
              <a:buChar char="•"/>
            </a:pPr>
            <a:endParaRPr lang="fr-FR" sz="3600" dirty="0"/>
          </a:p>
        </p:txBody>
      </p:sp>
      <p:sp>
        <p:nvSpPr>
          <p:cNvPr id="150" name="Shape 150"/>
          <p:cNvSpPr/>
          <p:nvPr/>
        </p:nvSpPr>
        <p:spPr>
          <a:xfrm>
            <a:off x="3357467" y="2198226"/>
            <a:ext cx="13240278" cy="1597920"/>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p>
            <a:pPr>
              <a:lnSpc>
                <a:spcPct val="80000"/>
              </a:lnSpc>
              <a:defRPr sz="10000">
                <a:solidFill>
                  <a:srgbClr val="3A3B39"/>
                </a:solidFill>
                <a:latin typeface="Bebas"/>
                <a:ea typeface="Bebas"/>
                <a:cs typeface="Bebas"/>
                <a:sym typeface="Bebas"/>
              </a:defRPr>
            </a:pPr>
            <a:endParaRPr dirty="0">
              <a:solidFill>
                <a:schemeClr val="tx2"/>
              </a:solidFill>
              <a:latin typeface="Barlow" panose="00000500000000000000" pitchFamily="2" charset="0"/>
            </a:endParaRPr>
          </a:p>
        </p:txBody>
      </p:sp>
      <p:sp>
        <p:nvSpPr>
          <p:cNvPr id="151" name="Shape 151"/>
          <p:cNvSpPr/>
          <p:nvPr/>
        </p:nvSpPr>
        <p:spPr>
          <a:xfrm>
            <a:off x="3357467" y="4830515"/>
            <a:ext cx="15901022" cy="8359012"/>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p>
            <a:pPr marL="457200" indent="-457200" algn="just">
              <a:buClr>
                <a:srgbClr val="CBC203"/>
              </a:buClr>
              <a:buFont typeface="Barlow" panose="00000500000000000000" pitchFamily="2" charset="0"/>
              <a:buChar char="◊"/>
            </a:pPr>
            <a:endParaRPr lang="fr-FR" sz="3200" dirty="0">
              <a:latin typeface="Barlow" panose="00000500000000000000" pitchFamily="2" charset="0"/>
            </a:endParaRPr>
          </a:p>
          <a:p>
            <a:pPr marL="457200" indent="-457200" algn="just">
              <a:buClr>
                <a:srgbClr val="CBC203"/>
              </a:buClr>
              <a:buFont typeface="Barlow" panose="00000500000000000000" pitchFamily="2" charset="0"/>
              <a:buChar char="◊"/>
            </a:pPr>
            <a:endParaRPr lang="fr-FR" sz="3200" dirty="0">
              <a:latin typeface="Barlow" panose="00000500000000000000" pitchFamily="2" charset="0"/>
            </a:endParaRPr>
          </a:p>
        </p:txBody>
      </p:sp>
      <p:sp>
        <p:nvSpPr>
          <p:cNvPr id="7" name="Shape 88"/>
          <p:cNvSpPr/>
          <p:nvPr/>
        </p:nvSpPr>
        <p:spPr>
          <a:xfrm>
            <a:off x="20227636" y="0"/>
            <a:ext cx="4177116" cy="13716000"/>
          </a:xfrm>
          <a:prstGeom prst="rect">
            <a:avLst/>
          </a:prstGeom>
          <a:solidFill>
            <a:schemeClr val="tx1">
              <a:lumMod val="60000"/>
              <a:lumOff val="40000"/>
              <a:alpha val="41000"/>
            </a:schemeClr>
          </a:solidFill>
          <a:ln w="3175">
            <a:miter lim="400000"/>
          </a:ln>
        </p:spPr>
        <p:txBody>
          <a:bodyPr lIns="38100" tIns="38100" rIns="38100" bIns="38100" anchor="ctr"/>
          <a:lstStyle/>
          <a:p>
            <a:pPr algn="ctr">
              <a:defRPr sz="2700">
                <a:solidFill>
                  <a:srgbClr val="FFFFFF"/>
                </a:solidFill>
                <a:latin typeface="Helvetica Light"/>
                <a:ea typeface="Helvetica Light"/>
                <a:cs typeface="Helvetica Light"/>
                <a:sym typeface="Helvetica Light"/>
              </a:defRPr>
            </a:pPr>
            <a:endParaRPr/>
          </a:p>
        </p:txBody>
      </p:sp>
      <p:cxnSp>
        <p:nvCxnSpPr>
          <p:cNvPr id="4" name="Connecteur droit 3"/>
          <p:cNvCxnSpPr/>
          <p:nvPr/>
        </p:nvCxnSpPr>
        <p:spPr>
          <a:xfrm>
            <a:off x="20809527" y="0"/>
            <a:ext cx="3574473" cy="10418618"/>
          </a:xfrm>
          <a:prstGeom prst="line">
            <a:avLst/>
          </a:prstGeom>
          <a:noFill/>
          <a:ln w="76200" cap="flat">
            <a:solidFill>
              <a:srgbClr val="CBC203"/>
            </a:solidFill>
            <a:prstDash val="solid"/>
            <a:miter lim="400000"/>
          </a:ln>
          <a:effectLst/>
          <a:sp3d/>
        </p:spPr>
        <p:style>
          <a:lnRef idx="0">
            <a:scrgbClr r="0" g="0" b="0"/>
          </a:lnRef>
          <a:fillRef idx="0">
            <a:scrgbClr r="0" g="0" b="0"/>
          </a:fillRef>
          <a:effectRef idx="0">
            <a:scrgbClr r="0" g="0" b="0"/>
          </a:effectRef>
          <a:fontRef idx="none"/>
        </p:style>
      </p:cxnSp>
      <p:cxnSp>
        <p:nvCxnSpPr>
          <p:cNvPr id="10" name="Connecteur droit 9"/>
          <p:cNvCxnSpPr/>
          <p:nvPr/>
        </p:nvCxnSpPr>
        <p:spPr>
          <a:xfrm flipH="1">
            <a:off x="20227636" y="7259782"/>
            <a:ext cx="4156365" cy="6456218"/>
          </a:xfrm>
          <a:prstGeom prst="line">
            <a:avLst/>
          </a:prstGeom>
          <a:noFill/>
          <a:ln w="76200" cap="flat">
            <a:solidFill>
              <a:srgbClr val="CBC203"/>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34853366"/>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pour une image  1"/>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447" b="1447"/>
          <a:stretch>
            <a:fillRect/>
          </a:stretch>
        </p:blipFill>
        <p:spPr/>
      </p:pic>
      <p:sp>
        <p:nvSpPr>
          <p:cNvPr id="210" name="Shape 210"/>
          <p:cNvSpPr/>
          <p:nvPr/>
        </p:nvSpPr>
        <p:spPr>
          <a:xfrm>
            <a:off x="13099834" y="5180816"/>
            <a:ext cx="10260522" cy="7949934"/>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fontScale="92500" lnSpcReduction="20000"/>
          </a:bodyPr>
          <a:lstStyle/>
          <a:p>
            <a:pPr marL="457200" indent="-457200" algn="just">
              <a:buClr>
                <a:srgbClr val="CBC203"/>
              </a:buClr>
              <a:buFont typeface="Barlow" panose="00000500000000000000" pitchFamily="2" charset="0"/>
              <a:buChar char="◊"/>
            </a:pPr>
            <a:r>
              <a:rPr lang="fr-FR" sz="2800" dirty="0" smtClean="0">
                <a:latin typeface="Barlow" panose="00000500000000000000" pitchFamily="2" charset="0"/>
              </a:rPr>
              <a:t>Revient sur les contours de l’antisémitisme contemporain</a:t>
            </a:r>
          </a:p>
          <a:p>
            <a:pPr marL="457200" indent="-457200" algn="just">
              <a:buClr>
                <a:srgbClr val="CBC203"/>
              </a:buClr>
              <a:buFont typeface="Barlow" panose="00000500000000000000" pitchFamily="2" charset="0"/>
              <a:buChar char="◊"/>
            </a:pPr>
            <a:endParaRPr lang="fr-FR" sz="2800" dirty="0">
              <a:latin typeface="Barlow" panose="00000500000000000000" pitchFamily="2" charset="0"/>
            </a:endParaRPr>
          </a:p>
          <a:p>
            <a:pPr marL="457200" indent="-457200" algn="just">
              <a:buClr>
                <a:srgbClr val="CBC203"/>
              </a:buClr>
              <a:buFont typeface="Barlow" panose="00000500000000000000" pitchFamily="2" charset="0"/>
              <a:buChar char="◊"/>
            </a:pPr>
            <a:r>
              <a:rPr lang="fr-FR" sz="2800" dirty="0" smtClean="0">
                <a:latin typeface="Barlow" panose="00000500000000000000" pitchFamily="2" charset="0"/>
              </a:rPr>
              <a:t>Refuse l’argumentaire de la « nouvelle </a:t>
            </a:r>
            <a:r>
              <a:rPr lang="fr-FR" sz="2800" dirty="0" err="1" smtClean="0">
                <a:latin typeface="Barlow" panose="00000500000000000000" pitchFamily="2" charset="0"/>
              </a:rPr>
              <a:t>judéophobie</a:t>
            </a:r>
            <a:r>
              <a:rPr lang="fr-FR" sz="2800" dirty="0" smtClean="0">
                <a:latin typeface="Barlow" panose="00000500000000000000" pitchFamily="2" charset="0"/>
              </a:rPr>
              <a:t> » mais apporte aussi plus de complexité au discours qui voudrait faire de l’antisémitisme le seul apanage de l’extrême-droite</a:t>
            </a:r>
          </a:p>
          <a:p>
            <a:pPr marL="457200" indent="-457200" algn="just">
              <a:buClr>
                <a:srgbClr val="CBC203"/>
              </a:buClr>
              <a:buFont typeface="Barlow" panose="00000500000000000000" pitchFamily="2" charset="0"/>
              <a:buChar char="◊"/>
            </a:pPr>
            <a:endParaRPr lang="fr-FR" sz="2800" dirty="0" smtClean="0">
              <a:latin typeface="Barlow" panose="00000500000000000000" pitchFamily="2" charset="0"/>
            </a:endParaRPr>
          </a:p>
          <a:p>
            <a:pPr marL="457200" indent="-457200" algn="just">
              <a:buClr>
                <a:srgbClr val="CBC203"/>
              </a:buClr>
              <a:buFont typeface="Barlow" panose="00000500000000000000" pitchFamily="2" charset="0"/>
              <a:buChar char="◊"/>
            </a:pPr>
            <a:r>
              <a:rPr lang="fr-FR" sz="2800" dirty="0">
                <a:latin typeface="Barlow" panose="00000500000000000000" pitchFamily="2" charset="0"/>
              </a:rPr>
              <a:t>« Comment les Juifs en sont-ils arrivés à être « enviés » pour leur « monopole » de la souffrance ? » (p. </a:t>
            </a:r>
            <a:r>
              <a:rPr lang="fr-FR" sz="2800" dirty="0" smtClean="0">
                <a:latin typeface="Barlow" panose="00000500000000000000" pitchFamily="2" charset="0"/>
              </a:rPr>
              <a:t>113)</a:t>
            </a:r>
          </a:p>
          <a:p>
            <a:pPr marL="457200" indent="-457200" algn="just">
              <a:buClr>
                <a:srgbClr val="CBC203"/>
              </a:buClr>
              <a:buFont typeface="Barlow" panose="00000500000000000000" pitchFamily="2" charset="0"/>
              <a:buChar char="◊"/>
            </a:pPr>
            <a:endParaRPr lang="fr-FR" sz="2800" dirty="0">
              <a:latin typeface="Barlow" panose="00000500000000000000" pitchFamily="2" charset="0"/>
            </a:endParaRPr>
          </a:p>
          <a:p>
            <a:pPr marL="457200" indent="-457200" algn="just">
              <a:buClr>
                <a:srgbClr val="CBC203"/>
              </a:buClr>
              <a:buFont typeface="Barlow" panose="00000500000000000000" pitchFamily="2" charset="0"/>
              <a:buChar char="◊"/>
            </a:pPr>
            <a:r>
              <a:rPr lang="fr-FR" sz="2800" dirty="0" smtClean="0">
                <a:latin typeface="Barlow" panose="00000500000000000000" pitchFamily="2" charset="0"/>
              </a:rPr>
              <a:t>Question qui </a:t>
            </a:r>
            <a:r>
              <a:rPr lang="fr-FR" sz="2800" dirty="0">
                <a:latin typeface="Barlow" panose="00000500000000000000" pitchFamily="2" charset="0"/>
              </a:rPr>
              <a:t>renvoie à la manière </a:t>
            </a:r>
            <a:r>
              <a:rPr lang="fr-FR" sz="2800" dirty="0" smtClean="0">
                <a:latin typeface="Barlow" panose="00000500000000000000" pitchFamily="2" charset="0"/>
              </a:rPr>
              <a:t>dont les </a:t>
            </a:r>
            <a:r>
              <a:rPr lang="fr-FR" sz="2800" dirty="0">
                <a:latin typeface="Barlow" panose="00000500000000000000" pitchFamily="2" charset="0"/>
              </a:rPr>
              <a:t>Juifs (et l’État d’Israël) ont été « ralliés au camp de l’Occident » (cf. clash des </a:t>
            </a:r>
            <a:r>
              <a:rPr lang="fr-FR" sz="2800" dirty="0" smtClean="0">
                <a:latin typeface="Barlow" panose="00000500000000000000" pitchFamily="2" charset="0"/>
              </a:rPr>
              <a:t>civilisations). </a:t>
            </a:r>
          </a:p>
          <a:p>
            <a:pPr marL="457200" indent="-457200" algn="just">
              <a:buClr>
                <a:srgbClr val="CBC203"/>
              </a:buClr>
              <a:buFont typeface="Barlow" panose="00000500000000000000" pitchFamily="2" charset="0"/>
              <a:buChar char="◊"/>
            </a:pPr>
            <a:endParaRPr lang="fr-FR" sz="2800" dirty="0">
              <a:latin typeface="Barlow" panose="00000500000000000000" pitchFamily="2" charset="0"/>
            </a:endParaRPr>
          </a:p>
          <a:p>
            <a:pPr marL="457200" indent="-457200" algn="just">
              <a:buClr>
                <a:srgbClr val="CBC203"/>
              </a:buClr>
              <a:buFont typeface="Barlow" panose="00000500000000000000" pitchFamily="2" charset="0"/>
              <a:buChar char="◊"/>
            </a:pPr>
            <a:r>
              <a:rPr lang="fr-FR" sz="2800" dirty="0" smtClean="0">
                <a:latin typeface="Barlow" panose="00000500000000000000" pitchFamily="2" charset="0"/>
              </a:rPr>
              <a:t>Pose </a:t>
            </a:r>
            <a:r>
              <a:rPr lang="fr-FR" sz="2800" dirty="0">
                <a:latin typeface="Barlow" panose="00000500000000000000" pitchFamily="2" charset="0"/>
              </a:rPr>
              <a:t>la question de l’intégration des Juifs (ou d’une partie d’entre </a:t>
            </a:r>
            <a:r>
              <a:rPr lang="fr-FR" sz="2800" dirty="0" smtClean="0">
                <a:latin typeface="Barlow" panose="00000500000000000000" pitchFamily="2" charset="0"/>
              </a:rPr>
              <a:t>eux) </a:t>
            </a:r>
            <a:r>
              <a:rPr lang="fr-FR" sz="2800" dirty="0">
                <a:latin typeface="Barlow" panose="00000500000000000000" pitchFamily="2" charset="0"/>
              </a:rPr>
              <a:t>dans la blanchité (honoraire). </a:t>
            </a:r>
            <a:endParaRPr lang="fr-FR" sz="2800" dirty="0" smtClean="0">
              <a:latin typeface="Barlow" panose="00000500000000000000" pitchFamily="2" charset="0"/>
            </a:endParaRPr>
          </a:p>
          <a:p>
            <a:pPr marL="457200" indent="-457200" algn="just">
              <a:buClr>
                <a:srgbClr val="CBC203"/>
              </a:buClr>
              <a:buFont typeface="Barlow" panose="00000500000000000000" pitchFamily="2" charset="0"/>
              <a:buChar char="◊"/>
            </a:pPr>
            <a:endParaRPr lang="fr-FR" sz="2800" dirty="0">
              <a:latin typeface="Barlow" panose="00000500000000000000" pitchFamily="2" charset="0"/>
            </a:endParaRPr>
          </a:p>
          <a:p>
            <a:pPr marL="457200" indent="-457200" algn="just">
              <a:buClr>
                <a:srgbClr val="CBC203"/>
              </a:buClr>
              <a:buFont typeface="Barlow" panose="00000500000000000000" pitchFamily="2" charset="0"/>
              <a:buChar char="◊"/>
            </a:pPr>
            <a:r>
              <a:rPr lang="fr-FR" sz="2800" dirty="0" smtClean="0">
                <a:latin typeface="Barlow" panose="00000500000000000000" pitchFamily="2" charset="0"/>
              </a:rPr>
              <a:t>Voir les écrits de J. Baldwin sur les rapports entre Africains-Américains et Juifs dans les années 1960</a:t>
            </a:r>
            <a:endParaRPr lang="fr-FR" sz="2800" dirty="0">
              <a:latin typeface="Barlow" panose="00000500000000000000" pitchFamily="2" charset="0"/>
            </a:endParaRPr>
          </a:p>
        </p:txBody>
      </p:sp>
      <p:sp>
        <p:nvSpPr>
          <p:cNvPr id="212" name="Shape 212"/>
          <p:cNvSpPr/>
          <p:nvPr/>
        </p:nvSpPr>
        <p:spPr>
          <a:xfrm>
            <a:off x="10009124" y="2969653"/>
            <a:ext cx="2581900" cy="2581899"/>
          </a:xfrm>
          <a:prstGeom prst="rect">
            <a:avLst/>
          </a:prstGeom>
          <a:ln w="88900">
            <a:solidFill>
              <a:srgbClr val="CBC203"/>
            </a:solidFill>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latin typeface="Barlow" panose="00000500000000000000" pitchFamily="2" charset="0"/>
            </a:endParaRPr>
          </a:p>
        </p:txBody>
      </p:sp>
      <p:sp>
        <p:nvSpPr>
          <p:cNvPr id="213" name="Shape 213"/>
          <p:cNvSpPr/>
          <p:nvPr/>
        </p:nvSpPr>
        <p:spPr>
          <a:xfrm>
            <a:off x="3291128" y="9650372"/>
            <a:ext cx="2581900" cy="2581900"/>
          </a:xfrm>
          <a:prstGeom prst="rect">
            <a:avLst/>
          </a:prstGeom>
          <a:ln w="88900">
            <a:solidFill>
              <a:srgbClr val="CBC203"/>
            </a:solidFill>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latin typeface="Barlow" panose="00000500000000000000" pitchFamily="2" charset="0"/>
            </a:endParaRPr>
          </a:p>
        </p:txBody>
      </p:sp>
      <p:sp>
        <p:nvSpPr>
          <p:cNvPr id="214" name="Shape 214"/>
          <p:cNvSpPr/>
          <p:nvPr/>
        </p:nvSpPr>
        <p:spPr>
          <a:xfrm>
            <a:off x="6622169" y="13130750"/>
            <a:ext cx="1163430" cy="1163430"/>
          </a:xfrm>
          <a:prstGeom prst="rect">
            <a:avLst/>
          </a:prstGeom>
          <a:ln w="88900">
            <a:solidFill>
              <a:srgbClr val="CBC203"/>
            </a:solidFill>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latin typeface="Barlow" panose="00000500000000000000" pitchFamily="2" charset="0"/>
            </a:endParaRPr>
          </a:p>
        </p:txBody>
      </p:sp>
      <p:sp>
        <p:nvSpPr>
          <p:cNvPr id="215" name="Shape 215"/>
          <p:cNvSpPr/>
          <p:nvPr/>
        </p:nvSpPr>
        <p:spPr>
          <a:xfrm>
            <a:off x="5376009" y="-1707431"/>
            <a:ext cx="3104393" cy="3104393"/>
          </a:xfrm>
          <a:prstGeom prst="rect">
            <a:avLst/>
          </a:prstGeom>
          <a:ln w="88900">
            <a:solidFill>
              <a:srgbClr val="CBC203"/>
            </a:solidFill>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latin typeface="Barlow" panose="00000500000000000000" pitchFamily="2" charset="0"/>
            </a:endParaRPr>
          </a:p>
        </p:txBody>
      </p:sp>
      <p:sp>
        <p:nvSpPr>
          <p:cNvPr id="12" name="Shape 219"/>
          <p:cNvSpPr/>
          <p:nvPr/>
        </p:nvSpPr>
        <p:spPr>
          <a:xfrm>
            <a:off x="13548407" y="1379062"/>
            <a:ext cx="8318281" cy="3713677"/>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rmAutofit fontScale="70000" lnSpcReduction="20000"/>
          </a:bodyPr>
          <a:lstStyle/>
          <a:p>
            <a:pPr>
              <a:lnSpc>
                <a:spcPct val="80000"/>
              </a:lnSpc>
              <a:defRPr sz="10000">
                <a:solidFill>
                  <a:srgbClr val="3A3B39"/>
                </a:solidFill>
                <a:latin typeface="Bebas"/>
                <a:ea typeface="Bebas"/>
                <a:cs typeface="Bebas"/>
                <a:sym typeface="Bebas"/>
              </a:defRPr>
            </a:pPr>
            <a:r>
              <a:rPr lang="fr-FR" dirty="0" smtClean="0">
                <a:latin typeface="Barlow" panose="00000500000000000000" pitchFamily="2" charset="0"/>
              </a:rPr>
              <a:t>Laura </a:t>
            </a:r>
            <a:r>
              <a:rPr lang="fr-FR" dirty="0" err="1" smtClean="0">
                <a:latin typeface="Barlow" panose="00000500000000000000" pitchFamily="2" charset="0"/>
              </a:rPr>
              <a:t>Raim</a:t>
            </a:r>
            <a:endParaRPr lang="fr-FR" dirty="0" smtClean="0">
              <a:latin typeface="Barlow" panose="00000500000000000000" pitchFamily="2" charset="0"/>
            </a:endParaRPr>
          </a:p>
          <a:p>
            <a:pPr>
              <a:lnSpc>
                <a:spcPct val="80000"/>
              </a:lnSpc>
              <a:defRPr sz="10000">
                <a:solidFill>
                  <a:srgbClr val="3A3B39"/>
                </a:solidFill>
                <a:latin typeface="Bebas"/>
                <a:ea typeface="Bebas"/>
                <a:cs typeface="Bebas"/>
                <a:sym typeface="Bebas"/>
              </a:defRPr>
            </a:pPr>
            <a:r>
              <a:rPr lang="fr-FR" dirty="0" smtClean="0">
                <a:solidFill>
                  <a:srgbClr val="CBC203"/>
                </a:solidFill>
                <a:latin typeface="Barlow" panose="00000500000000000000" pitchFamily="2" charset="0"/>
              </a:rPr>
              <a:t>« Pensées et impensés du “nouvel” antisémitisme »</a:t>
            </a:r>
            <a:endParaRPr dirty="0">
              <a:solidFill>
                <a:srgbClr val="CBC203"/>
              </a:solidFill>
              <a:latin typeface="Barlow" panose="00000500000000000000" pitchFamily="2" charset="0"/>
            </a:endParaRP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p:nvPr/>
        </p:nvSpPr>
        <p:spPr>
          <a:xfrm>
            <a:off x="3357467" y="5519057"/>
            <a:ext cx="15901022" cy="7670470"/>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p>
            <a:pPr marL="457200" indent="-457200" algn="just">
              <a:buClr>
                <a:srgbClr val="CBC203"/>
              </a:buClr>
              <a:buFont typeface="Barlow" panose="00000500000000000000" pitchFamily="2" charset="0"/>
              <a:buChar char="◊"/>
            </a:pPr>
            <a:r>
              <a:rPr lang="fr-FR" sz="3200" dirty="0" smtClean="0">
                <a:latin typeface="Barlow" panose="00000500000000000000" pitchFamily="2" charset="0"/>
              </a:rPr>
              <a:t>Gordon : </a:t>
            </a:r>
            <a:r>
              <a:rPr lang="en-US" sz="3200" dirty="0">
                <a:latin typeface="Barlow" panose="00000500000000000000" pitchFamily="2" charset="0"/>
              </a:rPr>
              <a:t>“Antisemitism, Islamophobia and the Search for Common Ground in French   Antiracist Movements since 1898” </a:t>
            </a:r>
            <a:endParaRPr lang="fr-FR" sz="3200" dirty="0" smtClean="0">
              <a:latin typeface="Barlow" panose="00000500000000000000" pitchFamily="2" charset="0"/>
            </a:endParaRPr>
          </a:p>
          <a:p>
            <a:pPr marL="457200" indent="-457200" algn="just">
              <a:buClr>
                <a:srgbClr val="CBC203"/>
              </a:buClr>
              <a:buFont typeface="Barlow" panose="00000500000000000000" pitchFamily="2" charset="0"/>
              <a:buChar char="◊"/>
            </a:pPr>
            <a:endParaRPr lang="fr-FR" sz="3200" dirty="0">
              <a:latin typeface="Barlow" panose="00000500000000000000" pitchFamily="2" charset="0"/>
            </a:endParaRPr>
          </a:p>
          <a:p>
            <a:pPr marL="457200" indent="-457200" algn="just">
              <a:buClr>
                <a:srgbClr val="CBC203"/>
              </a:buClr>
              <a:buFont typeface="Barlow" panose="00000500000000000000" pitchFamily="2" charset="0"/>
              <a:buChar char="◊"/>
            </a:pPr>
            <a:endParaRPr lang="fr-FR" sz="3200" dirty="0">
              <a:latin typeface="Barlow" panose="00000500000000000000" pitchFamily="2" charset="0"/>
            </a:endParaRPr>
          </a:p>
          <a:p>
            <a:pPr marL="457200" indent="-457200" algn="just">
              <a:buClr>
                <a:srgbClr val="CBC203"/>
              </a:buClr>
              <a:buFont typeface="Barlow" panose="00000500000000000000" pitchFamily="2" charset="0"/>
              <a:buChar char="◊"/>
            </a:pPr>
            <a:r>
              <a:rPr lang="fr-FR" sz="3200" dirty="0" smtClean="0">
                <a:latin typeface="Barlow" panose="00000500000000000000" pitchFamily="2" charset="0"/>
              </a:rPr>
              <a:t>Montre que le débat a une longue histoire dans l’antiracisme français (revient sur la place du conflit israélo-palestinien et la formation des différentes organisations de l’antiracisme dit « traditionnel » en France)</a:t>
            </a:r>
          </a:p>
          <a:p>
            <a:pPr marL="457200" indent="-457200" algn="just">
              <a:buClr>
                <a:srgbClr val="CBC203"/>
              </a:buClr>
              <a:buFont typeface="Barlow" panose="00000500000000000000" pitchFamily="2" charset="0"/>
              <a:buChar char="◊"/>
            </a:pPr>
            <a:endParaRPr lang="fr-FR" sz="3200" dirty="0">
              <a:latin typeface="Barlow" panose="00000500000000000000" pitchFamily="2" charset="0"/>
            </a:endParaRPr>
          </a:p>
          <a:p>
            <a:pPr marL="457200" indent="-457200" algn="just">
              <a:buClr>
                <a:srgbClr val="CBC203"/>
              </a:buClr>
              <a:buFont typeface="Barlow" panose="00000500000000000000" pitchFamily="2" charset="0"/>
              <a:buChar char="◊"/>
            </a:pPr>
            <a:r>
              <a:rPr lang="fr-FR" sz="3200" dirty="0" smtClean="0">
                <a:latin typeface="Barlow" panose="00000500000000000000" pitchFamily="2" charset="0"/>
              </a:rPr>
              <a:t>Cf. débat organisé en 2016 par </a:t>
            </a:r>
            <a:r>
              <a:rPr lang="fr-FR" sz="3200" i="1" dirty="0" smtClean="0">
                <a:latin typeface="Barlow" panose="00000500000000000000" pitchFamily="2" charset="0"/>
              </a:rPr>
              <a:t>Respect </a:t>
            </a:r>
            <a:r>
              <a:rPr lang="fr-FR" sz="3200" i="1" dirty="0" err="1" smtClean="0">
                <a:latin typeface="Barlow" panose="00000500000000000000" pitchFamily="2" charset="0"/>
              </a:rPr>
              <a:t>Mag</a:t>
            </a:r>
            <a:r>
              <a:rPr lang="fr-FR" sz="3200" dirty="0" smtClean="0">
                <a:latin typeface="Barlow" panose="00000500000000000000" pitchFamily="2" charset="0"/>
              </a:rPr>
              <a:t> avec </a:t>
            </a:r>
            <a:r>
              <a:rPr lang="fr-FR" sz="3200" dirty="0" err="1" smtClean="0">
                <a:latin typeface="Barlow" panose="00000500000000000000" pitchFamily="2" charset="0"/>
              </a:rPr>
              <a:t>Maboula</a:t>
            </a:r>
            <a:r>
              <a:rPr lang="fr-FR" sz="3200" dirty="0" smtClean="0">
                <a:latin typeface="Barlow" panose="00000500000000000000" pitchFamily="2" charset="0"/>
              </a:rPr>
              <a:t> Soumahoro, Franco (BAN), Samy </a:t>
            </a:r>
            <a:r>
              <a:rPr lang="fr-FR" sz="3200" dirty="0" err="1" smtClean="0">
                <a:latin typeface="Barlow" panose="00000500000000000000" pitchFamily="2" charset="0"/>
              </a:rPr>
              <a:t>Debah</a:t>
            </a:r>
            <a:r>
              <a:rPr lang="fr-FR" sz="3200" dirty="0" smtClean="0">
                <a:latin typeface="Barlow" panose="00000500000000000000" pitchFamily="2" charset="0"/>
              </a:rPr>
              <a:t> (CCIF) et Antoine Beaufort (Licra) </a:t>
            </a:r>
            <a:r>
              <a:rPr lang="fr-FR" sz="3200" dirty="0" smtClean="0">
                <a:latin typeface="Barlow" panose="00000500000000000000" pitchFamily="2" charset="0"/>
                <a:sym typeface="Wingdings" panose="05000000000000000000" pitchFamily="2" charset="2"/>
              </a:rPr>
              <a:t> témoigne des fractures au sein des mouvements antiracistes</a:t>
            </a:r>
            <a:endParaRPr lang="fr-FR" sz="3200" dirty="0">
              <a:latin typeface="Barlow" panose="00000500000000000000" pitchFamily="2" charset="0"/>
            </a:endParaRPr>
          </a:p>
        </p:txBody>
      </p:sp>
      <p:sp>
        <p:nvSpPr>
          <p:cNvPr id="7" name="Shape 88"/>
          <p:cNvSpPr/>
          <p:nvPr/>
        </p:nvSpPr>
        <p:spPr>
          <a:xfrm>
            <a:off x="20227636" y="0"/>
            <a:ext cx="4177116" cy="13716000"/>
          </a:xfrm>
          <a:prstGeom prst="rect">
            <a:avLst/>
          </a:prstGeom>
          <a:solidFill>
            <a:schemeClr val="tx1">
              <a:lumMod val="60000"/>
              <a:lumOff val="40000"/>
              <a:alpha val="41000"/>
            </a:schemeClr>
          </a:solidFill>
          <a:ln w="3175">
            <a:miter lim="400000"/>
          </a:ln>
        </p:spPr>
        <p:txBody>
          <a:bodyPr lIns="38100" tIns="38100" rIns="38100" bIns="38100" anchor="ctr"/>
          <a:lstStyle/>
          <a:p>
            <a:pPr algn="ctr">
              <a:defRPr sz="2700">
                <a:solidFill>
                  <a:srgbClr val="FFFFFF"/>
                </a:solidFill>
                <a:latin typeface="Helvetica Light"/>
                <a:ea typeface="Helvetica Light"/>
                <a:cs typeface="Helvetica Light"/>
                <a:sym typeface="Helvetica Light"/>
              </a:defRPr>
            </a:pPr>
            <a:endParaRPr/>
          </a:p>
        </p:txBody>
      </p:sp>
      <p:cxnSp>
        <p:nvCxnSpPr>
          <p:cNvPr id="4" name="Connecteur droit 3"/>
          <p:cNvCxnSpPr/>
          <p:nvPr/>
        </p:nvCxnSpPr>
        <p:spPr>
          <a:xfrm>
            <a:off x="20809527" y="0"/>
            <a:ext cx="3574473" cy="10418618"/>
          </a:xfrm>
          <a:prstGeom prst="line">
            <a:avLst/>
          </a:prstGeom>
          <a:noFill/>
          <a:ln w="76200" cap="flat">
            <a:solidFill>
              <a:srgbClr val="CBC203"/>
            </a:solidFill>
            <a:prstDash val="solid"/>
            <a:miter lim="400000"/>
          </a:ln>
          <a:effectLst/>
          <a:sp3d/>
        </p:spPr>
        <p:style>
          <a:lnRef idx="0">
            <a:scrgbClr r="0" g="0" b="0"/>
          </a:lnRef>
          <a:fillRef idx="0">
            <a:scrgbClr r="0" g="0" b="0"/>
          </a:fillRef>
          <a:effectRef idx="0">
            <a:scrgbClr r="0" g="0" b="0"/>
          </a:effectRef>
          <a:fontRef idx="none"/>
        </p:style>
      </p:cxnSp>
      <p:cxnSp>
        <p:nvCxnSpPr>
          <p:cNvPr id="10" name="Connecteur droit 9"/>
          <p:cNvCxnSpPr/>
          <p:nvPr/>
        </p:nvCxnSpPr>
        <p:spPr>
          <a:xfrm flipH="1">
            <a:off x="20227636" y="7259782"/>
            <a:ext cx="4156365" cy="6456218"/>
          </a:xfrm>
          <a:prstGeom prst="line">
            <a:avLst/>
          </a:prstGeom>
          <a:noFill/>
          <a:ln w="76200" cap="flat">
            <a:solidFill>
              <a:srgbClr val="CBC203"/>
            </a:solidFill>
            <a:prstDash val="solid"/>
            <a:miter lim="400000"/>
          </a:ln>
          <a:effectLst/>
          <a:sp3d/>
        </p:spPr>
        <p:style>
          <a:lnRef idx="0">
            <a:scrgbClr r="0" g="0" b="0"/>
          </a:lnRef>
          <a:fillRef idx="0">
            <a:scrgbClr r="0" g="0" b="0"/>
          </a:fillRef>
          <a:effectRef idx="0">
            <a:scrgbClr r="0" g="0" b="0"/>
          </a:effectRef>
          <a:fontRef idx="none"/>
        </p:style>
      </p:cxnSp>
      <p:sp>
        <p:nvSpPr>
          <p:cNvPr id="8" name="Shape 150"/>
          <p:cNvSpPr/>
          <p:nvPr/>
        </p:nvSpPr>
        <p:spPr>
          <a:xfrm>
            <a:off x="3357466" y="2198226"/>
            <a:ext cx="16596047" cy="1597920"/>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Autofit/>
          </a:bodyPr>
          <a:lstStyle/>
          <a:p>
            <a:pPr>
              <a:lnSpc>
                <a:spcPct val="80000"/>
              </a:lnSpc>
              <a:defRPr sz="10000">
                <a:solidFill>
                  <a:srgbClr val="3A3B39"/>
                </a:solidFill>
                <a:latin typeface="Bebas"/>
                <a:ea typeface="Bebas"/>
                <a:cs typeface="Bebas"/>
                <a:sym typeface="Bebas"/>
              </a:defRPr>
            </a:pPr>
            <a:r>
              <a:rPr lang="fr-FR" sz="6600" dirty="0" smtClean="0">
                <a:solidFill>
                  <a:schemeClr val="tx2"/>
                </a:solidFill>
                <a:latin typeface="Barlow" panose="00000500000000000000" pitchFamily="2" charset="0"/>
              </a:rPr>
              <a:t>Islamophobie, antisémitisme : le mouvement antiraciste sous le feu des critiques</a:t>
            </a:r>
            <a:endParaRPr sz="6600" dirty="0">
              <a:solidFill>
                <a:schemeClr val="tx2"/>
              </a:solidFill>
              <a:latin typeface="Barlow" panose="00000500000000000000" pitchFamily="2" charset="0"/>
            </a:endParaRPr>
          </a:p>
        </p:txBody>
      </p:sp>
    </p:spTree>
    <p:extLst>
      <p:ext uri="{BB962C8B-B14F-4D97-AF65-F5344CB8AC3E}">
        <p14:creationId xmlns:p14="http://schemas.microsoft.com/office/powerpoint/2010/main" val="1270888910"/>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p:nvPr/>
        </p:nvSpPr>
        <p:spPr>
          <a:xfrm>
            <a:off x="3357467" y="2198226"/>
            <a:ext cx="13240278" cy="1597920"/>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fontScale="77500" lnSpcReduction="20000"/>
          </a:bodyPr>
          <a:lstStyle/>
          <a:p>
            <a:pPr>
              <a:lnSpc>
                <a:spcPct val="80000"/>
              </a:lnSpc>
              <a:defRPr sz="10000">
                <a:solidFill>
                  <a:srgbClr val="3A3B39"/>
                </a:solidFill>
                <a:latin typeface="Bebas"/>
                <a:ea typeface="Bebas"/>
                <a:cs typeface="Bebas"/>
                <a:sym typeface="Bebas"/>
              </a:defRPr>
            </a:pPr>
            <a:r>
              <a:rPr lang="fr-FR" dirty="0" smtClean="0">
                <a:solidFill>
                  <a:schemeClr val="tx2"/>
                </a:solidFill>
                <a:latin typeface="Barlow" panose="00000500000000000000" pitchFamily="2" charset="0"/>
              </a:rPr>
              <a:t>1) La racialisation de l’islam</a:t>
            </a:r>
            <a:endParaRPr dirty="0">
              <a:solidFill>
                <a:schemeClr val="tx2"/>
              </a:solidFill>
              <a:latin typeface="Barlow" panose="00000500000000000000" pitchFamily="2" charset="0"/>
            </a:endParaRPr>
          </a:p>
        </p:txBody>
      </p:sp>
      <p:sp>
        <p:nvSpPr>
          <p:cNvPr id="151" name="Shape 151"/>
          <p:cNvSpPr/>
          <p:nvPr/>
        </p:nvSpPr>
        <p:spPr>
          <a:xfrm>
            <a:off x="3357467" y="4830515"/>
            <a:ext cx="15901022" cy="8359012"/>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p>
            <a:pPr marL="457200" indent="-457200" algn="just">
              <a:buClr>
                <a:srgbClr val="CBC203"/>
              </a:buClr>
              <a:buFont typeface="Barlow" panose="00000500000000000000" pitchFamily="2" charset="0"/>
              <a:buChar char="◊"/>
            </a:pPr>
            <a:r>
              <a:rPr lang="fr-FR" sz="3200" dirty="0" smtClean="0">
                <a:latin typeface="Barlow" panose="00000500000000000000" pitchFamily="2" charset="0"/>
              </a:rPr>
              <a:t>La racialisation suppose un processus d’</a:t>
            </a:r>
            <a:r>
              <a:rPr lang="fr-FR" sz="3200" dirty="0" err="1" smtClean="0">
                <a:latin typeface="Barlow" panose="00000500000000000000" pitchFamily="2" charset="0"/>
              </a:rPr>
              <a:t>altérisation</a:t>
            </a:r>
            <a:r>
              <a:rPr lang="fr-FR" sz="3200" dirty="0">
                <a:latin typeface="Barlow" panose="00000500000000000000" pitchFamily="2" charset="0"/>
              </a:rPr>
              <a:t> </a:t>
            </a:r>
            <a:r>
              <a:rPr lang="fr-FR" sz="3200" dirty="0" smtClean="0">
                <a:latin typeface="Barlow" panose="00000500000000000000" pitchFamily="2" charset="0"/>
              </a:rPr>
              <a:t>qui peut s’appuyer sur différents marqueurs </a:t>
            </a:r>
          </a:p>
          <a:p>
            <a:pPr marL="457200" indent="-457200" algn="just">
              <a:buClr>
                <a:srgbClr val="CBC203"/>
              </a:buClr>
              <a:buFont typeface="Barlow" panose="00000500000000000000" pitchFamily="2" charset="0"/>
              <a:buChar char="◊"/>
            </a:pPr>
            <a:endParaRPr lang="fr-FR" sz="3200" dirty="0" smtClean="0">
              <a:latin typeface="Barlow" panose="00000500000000000000" pitchFamily="2" charset="0"/>
            </a:endParaRPr>
          </a:p>
          <a:p>
            <a:pPr marL="457200" indent="-457200" algn="just">
              <a:buClr>
                <a:srgbClr val="CBC203"/>
              </a:buClr>
              <a:buFont typeface="Barlow" panose="00000500000000000000" pitchFamily="2" charset="0"/>
              <a:buChar char="◊"/>
            </a:pPr>
            <a:r>
              <a:rPr lang="fr-FR" sz="3200" dirty="0">
                <a:latin typeface="Barlow" panose="00000500000000000000" pitchFamily="2" charset="0"/>
              </a:rPr>
              <a:t>« La construction de la frontière entre « Eux » et « Nous », entre l’Autre et le Même, peut s’appuyer sur une grande variété de signifiés (sexe, race, classe, religion, ethnicité, etc.) qui changent en fonction des contextes nationaux et des situations historiques. » (</a:t>
            </a:r>
            <a:r>
              <a:rPr lang="fr-FR" sz="3200" dirty="0" err="1">
                <a:latin typeface="Barlow" panose="00000500000000000000" pitchFamily="2" charset="0"/>
              </a:rPr>
              <a:t>Hajjat</a:t>
            </a:r>
            <a:r>
              <a:rPr lang="fr-FR" sz="3200" dirty="0">
                <a:latin typeface="Barlow" panose="00000500000000000000" pitchFamily="2" charset="0"/>
              </a:rPr>
              <a:t>, Mohammed, </a:t>
            </a:r>
            <a:r>
              <a:rPr lang="fr-FR" sz="3200" i="1" dirty="0" smtClean="0">
                <a:latin typeface="Barlow" panose="00000500000000000000" pitchFamily="2" charset="0"/>
              </a:rPr>
              <a:t>Islamophobie</a:t>
            </a:r>
            <a:r>
              <a:rPr lang="fr-FR" sz="3200" dirty="0" smtClean="0">
                <a:latin typeface="Barlow" panose="00000500000000000000" pitchFamily="2" charset="0"/>
              </a:rPr>
              <a:t>, p. 176)</a:t>
            </a:r>
          </a:p>
          <a:p>
            <a:pPr marL="457200" indent="-457200" algn="just">
              <a:buClr>
                <a:srgbClr val="CBC203"/>
              </a:buClr>
              <a:buFont typeface="Barlow" panose="00000500000000000000" pitchFamily="2" charset="0"/>
              <a:buChar char="◊"/>
            </a:pPr>
            <a:endParaRPr lang="fr-FR" sz="3200" dirty="0">
              <a:latin typeface="Barlow" panose="00000500000000000000" pitchFamily="2" charset="0"/>
            </a:endParaRPr>
          </a:p>
          <a:p>
            <a:pPr marL="457200" indent="-457200" algn="just">
              <a:buClr>
                <a:srgbClr val="CBC203"/>
              </a:buClr>
              <a:buFont typeface="Barlow" panose="00000500000000000000" pitchFamily="2" charset="0"/>
              <a:buChar char="◊"/>
            </a:pPr>
            <a:r>
              <a:rPr lang="fr-FR" sz="3200" dirty="0" smtClean="0">
                <a:latin typeface="Barlow" panose="00000500000000000000" pitchFamily="2" charset="0"/>
              </a:rPr>
              <a:t>Renvoie à la discussion par </a:t>
            </a:r>
            <a:r>
              <a:rPr lang="fr-FR" sz="3200" dirty="0" err="1" smtClean="0">
                <a:latin typeface="Barlow" panose="00000500000000000000" pitchFamily="2" charset="0"/>
              </a:rPr>
              <a:t>Balibar</a:t>
            </a:r>
            <a:r>
              <a:rPr lang="fr-FR" sz="3200" dirty="0" smtClean="0">
                <a:latin typeface="Barlow" panose="00000500000000000000" pitchFamily="2" charset="0"/>
              </a:rPr>
              <a:t> (et d’autres) sur le « racisme culturel » et le « racisme de l’époque de la décolonisation » (cf. séance 1)</a:t>
            </a:r>
          </a:p>
          <a:p>
            <a:pPr marL="457200" indent="-457200" algn="just">
              <a:buClr>
                <a:srgbClr val="CBC203"/>
              </a:buClr>
              <a:buFont typeface="Barlow" panose="00000500000000000000" pitchFamily="2" charset="0"/>
              <a:buChar char="◊"/>
            </a:pPr>
            <a:endParaRPr lang="fr-FR" sz="3200" dirty="0">
              <a:latin typeface="Barlow" panose="00000500000000000000" pitchFamily="2" charset="0"/>
            </a:endParaRPr>
          </a:p>
          <a:p>
            <a:pPr marL="457200" indent="-457200" algn="just">
              <a:buClr>
                <a:srgbClr val="CBC203"/>
              </a:buClr>
              <a:buFont typeface="Barlow" panose="00000500000000000000" pitchFamily="2" charset="0"/>
              <a:buChar char="◊"/>
            </a:pPr>
            <a:r>
              <a:rPr lang="fr-FR" sz="3200" dirty="0" smtClean="0">
                <a:latin typeface="Barlow" panose="00000500000000000000" pitchFamily="2" charset="0"/>
              </a:rPr>
              <a:t>Un exemple du nouveau « racisme sans races » ?</a:t>
            </a:r>
          </a:p>
          <a:p>
            <a:pPr marL="457200" indent="-457200" algn="just">
              <a:buClr>
                <a:srgbClr val="CBC203"/>
              </a:buClr>
              <a:buFont typeface="Barlow" panose="00000500000000000000" pitchFamily="2" charset="0"/>
              <a:buChar char="◊"/>
            </a:pPr>
            <a:endParaRPr lang="fr-FR" sz="3200" dirty="0">
              <a:latin typeface="Barlow" panose="00000500000000000000" pitchFamily="2" charset="0"/>
            </a:endParaRPr>
          </a:p>
        </p:txBody>
      </p:sp>
      <p:sp>
        <p:nvSpPr>
          <p:cNvPr id="7" name="Shape 88"/>
          <p:cNvSpPr/>
          <p:nvPr/>
        </p:nvSpPr>
        <p:spPr>
          <a:xfrm>
            <a:off x="20227636" y="0"/>
            <a:ext cx="4177116" cy="13716000"/>
          </a:xfrm>
          <a:prstGeom prst="rect">
            <a:avLst/>
          </a:prstGeom>
          <a:solidFill>
            <a:schemeClr val="tx1">
              <a:lumMod val="60000"/>
              <a:lumOff val="40000"/>
              <a:alpha val="41000"/>
            </a:schemeClr>
          </a:solidFill>
          <a:ln w="3175">
            <a:miter lim="400000"/>
          </a:ln>
        </p:spPr>
        <p:txBody>
          <a:bodyPr lIns="38100" tIns="38100" rIns="38100" bIns="38100" anchor="ctr"/>
          <a:lstStyle/>
          <a:p>
            <a:pPr algn="ctr">
              <a:defRPr sz="2700">
                <a:solidFill>
                  <a:srgbClr val="FFFFFF"/>
                </a:solidFill>
                <a:latin typeface="Helvetica Light"/>
                <a:ea typeface="Helvetica Light"/>
                <a:cs typeface="Helvetica Light"/>
                <a:sym typeface="Helvetica Light"/>
              </a:defRPr>
            </a:pPr>
            <a:endParaRPr/>
          </a:p>
        </p:txBody>
      </p:sp>
      <p:cxnSp>
        <p:nvCxnSpPr>
          <p:cNvPr id="4" name="Connecteur droit 3"/>
          <p:cNvCxnSpPr/>
          <p:nvPr/>
        </p:nvCxnSpPr>
        <p:spPr>
          <a:xfrm>
            <a:off x="20809527" y="0"/>
            <a:ext cx="3574473" cy="10418618"/>
          </a:xfrm>
          <a:prstGeom prst="line">
            <a:avLst/>
          </a:prstGeom>
          <a:noFill/>
          <a:ln w="76200" cap="flat">
            <a:solidFill>
              <a:srgbClr val="CBC203"/>
            </a:solidFill>
            <a:prstDash val="solid"/>
            <a:miter lim="400000"/>
          </a:ln>
          <a:effectLst/>
          <a:sp3d/>
        </p:spPr>
        <p:style>
          <a:lnRef idx="0">
            <a:scrgbClr r="0" g="0" b="0"/>
          </a:lnRef>
          <a:fillRef idx="0">
            <a:scrgbClr r="0" g="0" b="0"/>
          </a:fillRef>
          <a:effectRef idx="0">
            <a:scrgbClr r="0" g="0" b="0"/>
          </a:effectRef>
          <a:fontRef idx="none"/>
        </p:style>
      </p:cxnSp>
      <p:cxnSp>
        <p:nvCxnSpPr>
          <p:cNvPr id="10" name="Connecteur droit 9"/>
          <p:cNvCxnSpPr/>
          <p:nvPr/>
        </p:nvCxnSpPr>
        <p:spPr>
          <a:xfrm flipH="1">
            <a:off x="20227636" y="7259782"/>
            <a:ext cx="4156365" cy="6456218"/>
          </a:xfrm>
          <a:prstGeom prst="line">
            <a:avLst/>
          </a:prstGeom>
          <a:noFill/>
          <a:ln w="76200" cap="flat">
            <a:solidFill>
              <a:srgbClr val="CBC203"/>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41846240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p:nvPr/>
        </p:nvSpPr>
        <p:spPr>
          <a:xfrm>
            <a:off x="3357467" y="2198226"/>
            <a:ext cx="13240278" cy="1597920"/>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fontScale="77500" lnSpcReduction="20000"/>
          </a:bodyPr>
          <a:lstStyle/>
          <a:p>
            <a:pPr>
              <a:lnSpc>
                <a:spcPct val="80000"/>
              </a:lnSpc>
              <a:defRPr sz="10000">
                <a:solidFill>
                  <a:srgbClr val="3A3B39"/>
                </a:solidFill>
                <a:latin typeface="Bebas"/>
                <a:ea typeface="Bebas"/>
                <a:cs typeface="Bebas"/>
                <a:sym typeface="Bebas"/>
              </a:defRPr>
            </a:pPr>
            <a:r>
              <a:rPr lang="fr-FR" dirty="0">
                <a:solidFill>
                  <a:schemeClr val="tx2"/>
                </a:solidFill>
                <a:latin typeface="Barlow" panose="00000500000000000000" pitchFamily="2" charset="0"/>
              </a:rPr>
              <a:t>2</a:t>
            </a:r>
            <a:r>
              <a:rPr lang="fr-FR" dirty="0" smtClean="0">
                <a:solidFill>
                  <a:schemeClr val="tx2"/>
                </a:solidFill>
                <a:latin typeface="Barlow" panose="00000500000000000000" pitchFamily="2" charset="0"/>
              </a:rPr>
              <a:t>) Racisme culturel, racisme biologique </a:t>
            </a:r>
            <a:endParaRPr dirty="0">
              <a:solidFill>
                <a:schemeClr val="tx2"/>
              </a:solidFill>
              <a:latin typeface="Barlow" panose="00000500000000000000" pitchFamily="2" charset="0"/>
            </a:endParaRPr>
          </a:p>
        </p:txBody>
      </p:sp>
      <p:sp>
        <p:nvSpPr>
          <p:cNvPr id="151" name="Shape 151"/>
          <p:cNvSpPr/>
          <p:nvPr/>
        </p:nvSpPr>
        <p:spPr>
          <a:xfrm>
            <a:off x="3357467" y="4830515"/>
            <a:ext cx="15901022" cy="8359012"/>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fontScale="92500" lnSpcReduction="20000"/>
          </a:bodyPr>
          <a:lstStyle/>
          <a:p>
            <a:pPr marL="457200" indent="-457200" algn="just">
              <a:buClr>
                <a:srgbClr val="CBC203"/>
              </a:buClr>
              <a:buFont typeface="Barlow" panose="00000500000000000000" pitchFamily="2" charset="0"/>
              <a:buChar char="◊"/>
            </a:pPr>
            <a:r>
              <a:rPr lang="fr-FR" sz="3200" dirty="0" smtClean="0">
                <a:latin typeface="Barlow" panose="00000500000000000000" pitchFamily="2" charset="0"/>
              </a:rPr>
              <a:t>Le culturel n’est jamais seulement culturel, et vient redéfinir le biologique (</a:t>
            </a:r>
            <a:r>
              <a:rPr lang="fr-FR" sz="3200" dirty="0" err="1" smtClean="0">
                <a:latin typeface="Barlow" panose="00000500000000000000" pitchFamily="2" charset="0"/>
              </a:rPr>
              <a:t>Tariq</a:t>
            </a:r>
            <a:r>
              <a:rPr lang="fr-FR" sz="3200" dirty="0" smtClean="0">
                <a:latin typeface="Barlow" panose="00000500000000000000" pitchFamily="2" charset="0"/>
              </a:rPr>
              <a:t> </a:t>
            </a:r>
            <a:r>
              <a:rPr lang="fr-FR" sz="3200" dirty="0" err="1" smtClean="0">
                <a:latin typeface="Barlow" panose="00000500000000000000" pitchFamily="2" charset="0"/>
              </a:rPr>
              <a:t>Modood</a:t>
            </a:r>
            <a:r>
              <a:rPr lang="fr-FR" sz="3200" dirty="0" smtClean="0">
                <a:latin typeface="Barlow" panose="00000500000000000000" pitchFamily="2" charset="0"/>
              </a:rPr>
              <a:t>)</a:t>
            </a:r>
          </a:p>
          <a:p>
            <a:pPr marL="457200" indent="-457200" algn="just">
              <a:buClr>
                <a:srgbClr val="CBC203"/>
              </a:buClr>
              <a:buFont typeface="Barlow" panose="00000500000000000000" pitchFamily="2" charset="0"/>
              <a:buChar char="◊"/>
            </a:pPr>
            <a:endParaRPr lang="fr-FR" sz="3200" dirty="0" smtClean="0">
              <a:latin typeface="Barlow" panose="00000500000000000000" pitchFamily="2" charset="0"/>
            </a:endParaRPr>
          </a:p>
          <a:p>
            <a:pPr marL="457200" indent="-457200" algn="just">
              <a:buClr>
                <a:srgbClr val="CBC203"/>
              </a:buClr>
              <a:buFont typeface="Barlow" panose="00000500000000000000" pitchFamily="2" charset="0"/>
              <a:buChar char="◊"/>
            </a:pPr>
            <a:r>
              <a:rPr lang="fr-FR" sz="3200" dirty="0" smtClean="0">
                <a:latin typeface="Barlow" panose="00000500000000000000" pitchFamily="2" charset="0"/>
              </a:rPr>
              <a:t>Exemple de l’antisémitisme : </a:t>
            </a:r>
            <a:r>
              <a:rPr lang="fr-FR" sz="3200" dirty="0" err="1" smtClean="0">
                <a:latin typeface="Barlow" panose="00000500000000000000" pitchFamily="2" charset="0"/>
              </a:rPr>
              <a:t>biologisation</a:t>
            </a:r>
            <a:r>
              <a:rPr lang="fr-FR" sz="3200" dirty="0" smtClean="0">
                <a:latin typeface="Barlow" panose="00000500000000000000" pitchFamily="2" charset="0"/>
              </a:rPr>
              <a:t>/naturalisation du culturel </a:t>
            </a:r>
          </a:p>
          <a:p>
            <a:pPr marL="457200" indent="-457200" algn="just">
              <a:buClr>
                <a:srgbClr val="CBC203"/>
              </a:buClr>
              <a:buFont typeface="Barlow" panose="00000500000000000000" pitchFamily="2" charset="0"/>
              <a:buChar char="◊"/>
            </a:pPr>
            <a:endParaRPr lang="fr-FR" sz="3200" dirty="0">
              <a:latin typeface="Barlow" panose="00000500000000000000" pitchFamily="2" charset="0"/>
            </a:endParaRPr>
          </a:p>
          <a:p>
            <a:pPr marL="457200" indent="-457200" algn="just">
              <a:buClr>
                <a:srgbClr val="CBC203"/>
              </a:buClr>
              <a:buFont typeface="Barlow" panose="00000500000000000000" pitchFamily="2" charset="0"/>
              <a:buChar char="◊"/>
            </a:pPr>
            <a:r>
              <a:rPr lang="fr-FR" sz="3200" dirty="0">
                <a:latin typeface="Barlow" panose="00000500000000000000" pitchFamily="2" charset="0"/>
              </a:rPr>
              <a:t>« </a:t>
            </a:r>
            <a:r>
              <a:rPr lang="fr-FR" sz="3200" i="1" dirty="0" smtClean="0">
                <a:latin typeface="Barlow" panose="00000500000000000000" pitchFamily="2" charset="0"/>
              </a:rPr>
              <a:t>Forme </a:t>
            </a:r>
            <a:r>
              <a:rPr lang="fr-FR" sz="3200" i="1" dirty="0">
                <a:latin typeface="Barlow" panose="00000500000000000000" pitchFamily="2" charset="0"/>
              </a:rPr>
              <a:t>de persécution [ethno-]religieuse qui devient, après une longue et complexe histoire, évolutive mais contingente, non pas seulement une forme de racisme culturel, mais un racisme aux formulations biologiques hautement systématiques </a:t>
            </a:r>
            <a:r>
              <a:rPr lang="fr-FR" sz="3200" dirty="0" smtClean="0">
                <a:latin typeface="Barlow" panose="00000500000000000000" pitchFamily="2" charset="0"/>
              </a:rPr>
              <a:t>» (</a:t>
            </a:r>
            <a:r>
              <a:rPr lang="fr-FR" sz="3200" dirty="0" err="1" smtClean="0">
                <a:latin typeface="Barlow" panose="00000500000000000000" pitchFamily="2" charset="0"/>
              </a:rPr>
              <a:t>Modood</a:t>
            </a:r>
            <a:r>
              <a:rPr lang="fr-FR" sz="3200" dirty="0" smtClean="0">
                <a:latin typeface="Barlow" panose="00000500000000000000" pitchFamily="2" charset="0"/>
              </a:rPr>
              <a:t> au sujet de l’antisémitisme, 2005, p. 9-10)</a:t>
            </a:r>
          </a:p>
          <a:p>
            <a:pPr algn="just">
              <a:buClr>
                <a:srgbClr val="CBC203"/>
              </a:buClr>
            </a:pPr>
            <a:r>
              <a:rPr lang="fr-FR" sz="3200" dirty="0" smtClean="0">
                <a:latin typeface="Barlow" panose="00000500000000000000" pitchFamily="2" charset="0"/>
              </a:rPr>
              <a:t> </a:t>
            </a:r>
            <a:endParaRPr lang="fr-FR" sz="3200" dirty="0">
              <a:latin typeface="Barlow" panose="00000500000000000000" pitchFamily="2" charset="0"/>
            </a:endParaRPr>
          </a:p>
          <a:p>
            <a:pPr marL="457200" indent="-457200" algn="just">
              <a:buClr>
                <a:srgbClr val="CBC203"/>
              </a:buClr>
              <a:buFont typeface="Barlow" panose="00000500000000000000" pitchFamily="2" charset="0"/>
              <a:buChar char="◊"/>
            </a:pPr>
            <a:r>
              <a:rPr lang="fr-FR" sz="3200" dirty="0" smtClean="0">
                <a:latin typeface="Barlow" panose="00000500000000000000" pitchFamily="2" charset="0"/>
              </a:rPr>
              <a:t>Penser le racisme de manière </a:t>
            </a:r>
            <a:r>
              <a:rPr lang="fr-FR" sz="3200" b="1" dirty="0" smtClean="0">
                <a:latin typeface="Barlow" panose="00000500000000000000" pitchFamily="2" charset="0"/>
              </a:rPr>
              <a:t>dynamique </a:t>
            </a:r>
            <a:r>
              <a:rPr lang="fr-FR" sz="3200" dirty="0" smtClean="0">
                <a:latin typeface="Barlow" panose="00000500000000000000" pitchFamily="2" charset="0"/>
              </a:rPr>
              <a:t>et </a:t>
            </a:r>
            <a:r>
              <a:rPr lang="fr-FR" sz="3200" b="1" dirty="0" smtClean="0">
                <a:latin typeface="Barlow" panose="00000500000000000000" pitchFamily="2" charset="0"/>
              </a:rPr>
              <a:t>performative</a:t>
            </a:r>
          </a:p>
          <a:p>
            <a:pPr marL="457200" indent="-457200" algn="just">
              <a:buClr>
                <a:srgbClr val="CBC203"/>
              </a:buClr>
              <a:buFont typeface="Barlow" panose="00000500000000000000" pitchFamily="2" charset="0"/>
              <a:buChar char="◊"/>
            </a:pPr>
            <a:endParaRPr lang="fr-FR" sz="3200" b="1" dirty="0">
              <a:latin typeface="Barlow" panose="00000500000000000000" pitchFamily="2" charset="0"/>
            </a:endParaRPr>
          </a:p>
          <a:p>
            <a:pPr marL="457200" indent="-457200" algn="just">
              <a:buClr>
                <a:srgbClr val="CBC203"/>
              </a:buClr>
              <a:buFont typeface="Barlow" panose="00000500000000000000" pitchFamily="2" charset="0"/>
              <a:buChar char="◊"/>
            </a:pPr>
            <a:r>
              <a:rPr lang="fr-FR" sz="3200" dirty="0" smtClean="0">
                <a:latin typeface="Barlow" panose="00000500000000000000" pitchFamily="2" charset="0"/>
              </a:rPr>
              <a:t>L’apparence physique : un marqueur parmi d’autres</a:t>
            </a:r>
          </a:p>
          <a:p>
            <a:pPr marL="457200" indent="-457200" algn="just">
              <a:buClr>
                <a:srgbClr val="CBC203"/>
              </a:buClr>
              <a:buFont typeface="Barlow" panose="00000500000000000000" pitchFamily="2" charset="0"/>
              <a:buChar char="◊"/>
            </a:pPr>
            <a:endParaRPr lang="fr-FR" sz="3200" dirty="0">
              <a:latin typeface="Barlow" panose="00000500000000000000" pitchFamily="2" charset="0"/>
            </a:endParaRPr>
          </a:p>
          <a:p>
            <a:pPr marL="457200" indent="-457200" algn="just">
              <a:buClr>
                <a:srgbClr val="CBC203"/>
              </a:buClr>
              <a:buFont typeface="Barlow" panose="00000500000000000000" pitchFamily="2" charset="0"/>
              <a:buChar char="◊"/>
            </a:pPr>
            <a:r>
              <a:rPr lang="fr-FR" sz="3200" dirty="0" smtClean="0">
                <a:latin typeface="Barlow" panose="00000500000000000000" pitchFamily="2" charset="0"/>
              </a:rPr>
              <a:t>Essentialisation </a:t>
            </a:r>
            <a:r>
              <a:rPr lang="fr-FR" sz="3200" dirty="0">
                <a:latin typeface="Barlow" panose="00000500000000000000" pitchFamily="2" charset="0"/>
              </a:rPr>
              <a:t>de l’islam </a:t>
            </a:r>
            <a:r>
              <a:rPr lang="fr-FR" sz="3200" dirty="0" smtClean="0">
                <a:latin typeface="Barlow" panose="00000500000000000000" pitchFamily="2" charset="0"/>
              </a:rPr>
              <a:t>« comme </a:t>
            </a:r>
            <a:r>
              <a:rPr lang="fr-FR" sz="3200" dirty="0">
                <a:latin typeface="Barlow" panose="00000500000000000000" pitchFamily="2" charset="0"/>
              </a:rPr>
              <a:t>‘conception du monde’ incompatible avec l’</a:t>
            </a:r>
            <a:r>
              <a:rPr lang="fr-FR" sz="3200" dirty="0" err="1">
                <a:latin typeface="Barlow" panose="00000500000000000000" pitchFamily="2" charset="0"/>
              </a:rPr>
              <a:t>européité</a:t>
            </a:r>
            <a:r>
              <a:rPr lang="fr-FR" sz="3200" dirty="0">
                <a:latin typeface="Barlow" panose="00000500000000000000" pitchFamily="2" charset="0"/>
              </a:rPr>
              <a:t> et comme entreprise de domination idéologique universelle », entrainant dès lors une « confusion systématique entre l’ ‘arabité’ et l’‘islamisme’ » (</a:t>
            </a:r>
            <a:r>
              <a:rPr lang="fr-FR" sz="3200" dirty="0" err="1">
                <a:latin typeface="Barlow" panose="00000500000000000000" pitchFamily="2" charset="0"/>
              </a:rPr>
              <a:t>Balibar</a:t>
            </a:r>
            <a:r>
              <a:rPr lang="fr-FR" sz="3200" dirty="0">
                <a:latin typeface="Barlow" panose="00000500000000000000" pitchFamily="2" charset="0"/>
              </a:rPr>
              <a:t>, </a:t>
            </a:r>
            <a:r>
              <a:rPr lang="fr-FR" sz="3200" dirty="0" err="1">
                <a:latin typeface="Barlow" panose="00000500000000000000" pitchFamily="2" charset="0"/>
              </a:rPr>
              <a:t>Wallerstein</a:t>
            </a:r>
            <a:r>
              <a:rPr lang="fr-FR" sz="3200" dirty="0">
                <a:latin typeface="Barlow" panose="00000500000000000000" pitchFamily="2" charset="0"/>
              </a:rPr>
              <a:t>, </a:t>
            </a:r>
            <a:r>
              <a:rPr lang="fr-FR" sz="3200" dirty="0" smtClean="0">
                <a:latin typeface="Barlow" panose="00000500000000000000" pitchFamily="2" charset="0"/>
              </a:rPr>
              <a:t>1997, p. 37</a:t>
            </a:r>
            <a:r>
              <a:rPr lang="fr-FR" sz="3200" dirty="0">
                <a:latin typeface="Barlow" panose="00000500000000000000" pitchFamily="2" charset="0"/>
              </a:rPr>
              <a:t>)</a:t>
            </a:r>
            <a:endParaRPr lang="fr-FR" sz="3200" dirty="0" smtClean="0">
              <a:latin typeface="Barlow" panose="00000500000000000000" pitchFamily="2" charset="0"/>
            </a:endParaRPr>
          </a:p>
          <a:p>
            <a:pPr marL="457200" indent="-457200" algn="just">
              <a:buClr>
                <a:srgbClr val="CBC203"/>
              </a:buClr>
              <a:buFont typeface="Barlow" panose="00000500000000000000" pitchFamily="2" charset="0"/>
              <a:buChar char="◊"/>
            </a:pPr>
            <a:endParaRPr lang="fr-FR" sz="3200" dirty="0">
              <a:latin typeface="Barlow" panose="00000500000000000000" pitchFamily="2" charset="0"/>
            </a:endParaRPr>
          </a:p>
        </p:txBody>
      </p:sp>
      <p:sp>
        <p:nvSpPr>
          <p:cNvPr id="7" name="Shape 88"/>
          <p:cNvSpPr/>
          <p:nvPr/>
        </p:nvSpPr>
        <p:spPr>
          <a:xfrm>
            <a:off x="20227636" y="0"/>
            <a:ext cx="4177116" cy="13716000"/>
          </a:xfrm>
          <a:prstGeom prst="rect">
            <a:avLst/>
          </a:prstGeom>
          <a:solidFill>
            <a:schemeClr val="tx1">
              <a:lumMod val="60000"/>
              <a:lumOff val="40000"/>
              <a:alpha val="41000"/>
            </a:schemeClr>
          </a:solidFill>
          <a:ln w="3175">
            <a:miter lim="400000"/>
          </a:ln>
        </p:spPr>
        <p:txBody>
          <a:bodyPr lIns="38100" tIns="38100" rIns="38100" bIns="38100" anchor="ctr"/>
          <a:lstStyle/>
          <a:p>
            <a:pPr algn="ctr">
              <a:defRPr sz="2700">
                <a:solidFill>
                  <a:srgbClr val="FFFFFF"/>
                </a:solidFill>
                <a:latin typeface="Helvetica Light"/>
                <a:ea typeface="Helvetica Light"/>
                <a:cs typeface="Helvetica Light"/>
                <a:sym typeface="Helvetica Light"/>
              </a:defRPr>
            </a:pPr>
            <a:endParaRPr/>
          </a:p>
        </p:txBody>
      </p:sp>
      <p:cxnSp>
        <p:nvCxnSpPr>
          <p:cNvPr id="4" name="Connecteur droit 3"/>
          <p:cNvCxnSpPr/>
          <p:nvPr/>
        </p:nvCxnSpPr>
        <p:spPr>
          <a:xfrm>
            <a:off x="20809527" y="0"/>
            <a:ext cx="3574473" cy="10418618"/>
          </a:xfrm>
          <a:prstGeom prst="line">
            <a:avLst/>
          </a:prstGeom>
          <a:noFill/>
          <a:ln w="76200" cap="flat">
            <a:solidFill>
              <a:srgbClr val="CBC203"/>
            </a:solidFill>
            <a:prstDash val="solid"/>
            <a:miter lim="400000"/>
          </a:ln>
          <a:effectLst/>
          <a:sp3d/>
        </p:spPr>
        <p:style>
          <a:lnRef idx="0">
            <a:scrgbClr r="0" g="0" b="0"/>
          </a:lnRef>
          <a:fillRef idx="0">
            <a:scrgbClr r="0" g="0" b="0"/>
          </a:fillRef>
          <a:effectRef idx="0">
            <a:scrgbClr r="0" g="0" b="0"/>
          </a:effectRef>
          <a:fontRef idx="none"/>
        </p:style>
      </p:cxnSp>
      <p:cxnSp>
        <p:nvCxnSpPr>
          <p:cNvPr id="10" name="Connecteur droit 9"/>
          <p:cNvCxnSpPr/>
          <p:nvPr/>
        </p:nvCxnSpPr>
        <p:spPr>
          <a:xfrm flipH="1">
            <a:off x="20227636" y="7259782"/>
            <a:ext cx="4156365" cy="6456218"/>
          </a:xfrm>
          <a:prstGeom prst="line">
            <a:avLst/>
          </a:prstGeom>
          <a:noFill/>
          <a:ln w="76200" cap="flat">
            <a:solidFill>
              <a:srgbClr val="CBC203"/>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82006797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1">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1">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p:nvPr/>
        </p:nvSpPr>
        <p:spPr>
          <a:xfrm>
            <a:off x="3357467" y="2198226"/>
            <a:ext cx="13240278" cy="1597920"/>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fontScale="77500" lnSpcReduction="20000"/>
          </a:bodyPr>
          <a:lstStyle/>
          <a:p>
            <a:pPr>
              <a:lnSpc>
                <a:spcPct val="80000"/>
              </a:lnSpc>
              <a:defRPr sz="10000">
                <a:solidFill>
                  <a:srgbClr val="3A3B39"/>
                </a:solidFill>
                <a:latin typeface="Bebas"/>
                <a:ea typeface="Bebas"/>
                <a:cs typeface="Bebas"/>
                <a:sym typeface="Bebas"/>
              </a:defRPr>
            </a:pPr>
            <a:r>
              <a:rPr lang="fr-FR" dirty="0" smtClean="0">
                <a:solidFill>
                  <a:schemeClr val="tx2"/>
                </a:solidFill>
                <a:latin typeface="Barlow" panose="00000500000000000000" pitchFamily="2" charset="0"/>
              </a:rPr>
              <a:t>3) La construction de l’islam comme altérité</a:t>
            </a:r>
            <a:endParaRPr dirty="0">
              <a:solidFill>
                <a:schemeClr val="tx2"/>
              </a:solidFill>
              <a:latin typeface="Barlow" panose="00000500000000000000" pitchFamily="2" charset="0"/>
            </a:endParaRPr>
          </a:p>
        </p:txBody>
      </p:sp>
      <p:sp>
        <p:nvSpPr>
          <p:cNvPr id="151" name="Shape 151"/>
          <p:cNvSpPr/>
          <p:nvPr/>
        </p:nvSpPr>
        <p:spPr>
          <a:xfrm>
            <a:off x="3357467" y="4830515"/>
            <a:ext cx="15901022" cy="8359012"/>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fontScale="92500"/>
          </a:bodyPr>
          <a:lstStyle/>
          <a:p>
            <a:pPr marL="457200" indent="-457200" algn="just">
              <a:buClr>
                <a:srgbClr val="CBC203"/>
              </a:buClr>
              <a:buFont typeface="Barlow" panose="00000500000000000000" pitchFamily="2" charset="0"/>
              <a:buChar char="◊"/>
            </a:pPr>
            <a:r>
              <a:rPr lang="fr-FR" sz="3200" dirty="0" smtClean="0">
                <a:latin typeface="Barlow" panose="00000500000000000000" pitchFamily="2" charset="0"/>
              </a:rPr>
              <a:t>Le discrédit de l’islam s’inscrit dans le cadre du « choc des civilisations »</a:t>
            </a:r>
            <a:endParaRPr lang="fr-FR" sz="3200" dirty="0">
              <a:latin typeface="Barlow" panose="00000500000000000000" pitchFamily="2" charset="0"/>
            </a:endParaRPr>
          </a:p>
          <a:p>
            <a:pPr marL="457200" indent="-457200" algn="just">
              <a:buClr>
                <a:srgbClr val="CBC203"/>
              </a:buClr>
              <a:buFont typeface="Barlow" panose="00000500000000000000" pitchFamily="2" charset="0"/>
              <a:buChar char="◊"/>
            </a:pPr>
            <a:r>
              <a:rPr lang="fr-FR" sz="3200" dirty="0" smtClean="0">
                <a:latin typeface="Barlow" panose="00000500000000000000" pitchFamily="2" charset="0"/>
              </a:rPr>
              <a:t>En France, </a:t>
            </a:r>
            <a:r>
              <a:rPr lang="fr-FR" sz="3200" dirty="0" err="1" smtClean="0">
                <a:latin typeface="Barlow" panose="00000500000000000000" pitchFamily="2" charset="0"/>
              </a:rPr>
              <a:t>altérisation</a:t>
            </a:r>
            <a:r>
              <a:rPr lang="fr-FR" sz="3200" dirty="0" smtClean="0">
                <a:latin typeface="Barlow" panose="00000500000000000000" pitchFamily="2" charset="0"/>
              </a:rPr>
              <a:t> et subordination des musulmans a une longue histoire</a:t>
            </a:r>
          </a:p>
          <a:p>
            <a:pPr marL="457200" indent="-457200" algn="just">
              <a:buClr>
                <a:srgbClr val="CBC203"/>
              </a:buClr>
              <a:buFont typeface="Barlow" panose="00000500000000000000" pitchFamily="2" charset="0"/>
              <a:buChar char="◊"/>
            </a:pPr>
            <a:endParaRPr lang="fr-FR" sz="3200" dirty="0">
              <a:latin typeface="Barlow" panose="00000500000000000000" pitchFamily="2" charset="0"/>
            </a:endParaRPr>
          </a:p>
          <a:p>
            <a:pPr marL="457200" indent="-457200" algn="just">
              <a:buClr>
                <a:srgbClr val="CBC203"/>
              </a:buClr>
              <a:buFont typeface="Barlow" panose="00000500000000000000" pitchFamily="2" charset="0"/>
              <a:buChar char="◊"/>
            </a:pPr>
            <a:r>
              <a:rPr lang="fr-FR" sz="3200" dirty="0" smtClean="0">
                <a:latin typeface="Barlow" panose="00000500000000000000" pitchFamily="2" charset="0"/>
              </a:rPr>
              <a:t>Le mythe de la bataille de Poitiers dans la construction de la nation</a:t>
            </a:r>
          </a:p>
          <a:p>
            <a:pPr marL="457200" indent="-457200" algn="just">
              <a:buClr>
                <a:srgbClr val="CBC203"/>
              </a:buClr>
              <a:buFont typeface="Barlow" panose="00000500000000000000" pitchFamily="2" charset="0"/>
              <a:buChar char="◊"/>
            </a:pPr>
            <a:endParaRPr lang="fr-FR" sz="3200" dirty="0">
              <a:latin typeface="Barlow" panose="00000500000000000000" pitchFamily="2" charset="0"/>
            </a:endParaRPr>
          </a:p>
          <a:p>
            <a:pPr marL="457200" indent="-457200" algn="just">
              <a:buClr>
                <a:srgbClr val="CBC203"/>
              </a:buClr>
              <a:buFont typeface="Barlow" panose="00000500000000000000" pitchFamily="2" charset="0"/>
              <a:buChar char="◊"/>
            </a:pPr>
            <a:r>
              <a:rPr lang="fr-FR" sz="3200" dirty="0" smtClean="0">
                <a:latin typeface="Barlow" panose="00000500000000000000" pitchFamily="2" charset="0"/>
              </a:rPr>
              <a:t>Des formes plus ou moins brutales d’essentialisation/</a:t>
            </a:r>
            <a:r>
              <a:rPr lang="fr-FR" sz="3200" dirty="0" err="1" smtClean="0">
                <a:latin typeface="Barlow" panose="00000500000000000000" pitchFamily="2" charset="0"/>
              </a:rPr>
              <a:t>altérisation</a:t>
            </a:r>
            <a:r>
              <a:rPr lang="fr-FR" sz="3200" dirty="0" smtClean="0">
                <a:latin typeface="Barlow" panose="00000500000000000000" pitchFamily="2" charset="0"/>
              </a:rPr>
              <a:t> (colonisation, violences, mais aussi orientalisme et </a:t>
            </a:r>
            <a:r>
              <a:rPr lang="fr-FR" sz="3200" dirty="0" err="1" smtClean="0">
                <a:latin typeface="Barlow" panose="00000500000000000000" pitchFamily="2" charset="0"/>
              </a:rPr>
              <a:t>exotisation</a:t>
            </a:r>
            <a:r>
              <a:rPr lang="fr-FR" sz="3200" dirty="0" smtClean="0">
                <a:latin typeface="Barlow" panose="00000500000000000000" pitchFamily="2" charset="0"/>
              </a:rPr>
              <a:t>…)</a:t>
            </a:r>
          </a:p>
          <a:p>
            <a:pPr marL="457200" indent="-457200" algn="just">
              <a:buClr>
                <a:srgbClr val="CBC203"/>
              </a:buClr>
              <a:buFont typeface="Barlow" panose="00000500000000000000" pitchFamily="2" charset="0"/>
              <a:buChar char="◊"/>
            </a:pPr>
            <a:endParaRPr lang="fr-FR" sz="3200" dirty="0">
              <a:latin typeface="Barlow" panose="00000500000000000000" pitchFamily="2" charset="0"/>
            </a:endParaRPr>
          </a:p>
          <a:p>
            <a:pPr marL="457200" indent="-457200" algn="just">
              <a:buClr>
                <a:srgbClr val="CBC203"/>
              </a:buClr>
              <a:buFont typeface="Barlow" panose="00000500000000000000" pitchFamily="2" charset="0"/>
              <a:buChar char="◊"/>
            </a:pPr>
            <a:r>
              <a:rPr lang="fr-FR" sz="3200" dirty="0" smtClean="0">
                <a:latin typeface="Barlow" panose="00000500000000000000" pitchFamily="2" charset="0"/>
              </a:rPr>
              <a:t>Dans l’histoire de la construction de l’islam comme menace : Guerre d’Algérie, le moment 1982-83 (grève de Talbot-Poissy), puis les « affaires du foulard » qui commencent à Creil en 1989</a:t>
            </a:r>
            <a:endParaRPr lang="fr-FR" sz="3200" dirty="0">
              <a:latin typeface="Barlow" panose="00000500000000000000" pitchFamily="2" charset="0"/>
            </a:endParaRPr>
          </a:p>
          <a:p>
            <a:pPr marL="457200" indent="-457200" algn="just">
              <a:buClr>
                <a:srgbClr val="CBC203"/>
              </a:buClr>
              <a:buFont typeface="Barlow" panose="00000500000000000000" pitchFamily="2" charset="0"/>
              <a:buChar char="◊"/>
            </a:pPr>
            <a:endParaRPr lang="fr-FR" sz="3200" i="1" dirty="0" smtClean="0">
              <a:latin typeface="Barlow" panose="00000500000000000000" pitchFamily="2" charset="0"/>
            </a:endParaRPr>
          </a:p>
          <a:p>
            <a:pPr marL="2532063" indent="-457200" algn="just">
              <a:buClr>
                <a:srgbClr val="CBC203"/>
              </a:buClr>
              <a:buFont typeface="Wingdings" panose="05000000000000000000" pitchFamily="2" charset="2"/>
              <a:buChar char="Ø"/>
            </a:pPr>
            <a:r>
              <a:rPr lang="fr-FR" sz="3200" i="1" dirty="0" smtClean="0">
                <a:latin typeface="Barlow" panose="00000500000000000000" pitchFamily="2" charset="0"/>
              </a:rPr>
              <a:t>À ce sujet, voir le très bon documentaire de Jérôme Host, « Un racisme à peine voilé », en accès libre sur Dailymotion, qui revient sur la loi de 2004</a:t>
            </a:r>
            <a:endParaRPr lang="fr-FR" sz="3200" i="1" dirty="0">
              <a:latin typeface="Barlow" panose="00000500000000000000" pitchFamily="2" charset="0"/>
            </a:endParaRPr>
          </a:p>
        </p:txBody>
      </p:sp>
      <p:sp>
        <p:nvSpPr>
          <p:cNvPr id="7" name="Shape 88"/>
          <p:cNvSpPr/>
          <p:nvPr/>
        </p:nvSpPr>
        <p:spPr>
          <a:xfrm>
            <a:off x="20227636" y="0"/>
            <a:ext cx="4177116" cy="13716000"/>
          </a:xfrm>
          <a:prstGeom prst="rect">
            <a:avLst/>
          </a:prstGeom>
          <a:solidFill>
            <a:schemeClr val="tx1">
              <a:lumMod val="60000"/>
              <a:lumOff val="40000"/>
              <a:alpha val="41000"/>
            </a:schemeClr>
          </a:solidFill>
          <a:ln w="3175">
            <a:miter lim="400000"/>
          </a:ln>
        </p:spPr>
        <p:txBody>
          <a:bodyPr lIns="38100" tIns="38100" rIns="38100" bIns="38100" anchor="ctr"/>
          <a:lstStyle/>
          <a:p>
            <a:pPr algn="ctr">
              <a:defRPr sz="2700">
                <a:solidFill>
                  <a:srgbClr val="FFFFFF"/>
                </a:solidFill>
                <a:latin typeface="Helvetica Light"/>
                <a:ea typeface="Helvetica Light"/>
                <a:cs typeface="Helvetica Light"/>
                <a:sym typeface="Helvetica Light"/>
              </a:defRPr>
            </a:pPr>
            <a:endParaRPr/>
          </a:p>
        </p:txBody>
      </p:sp>
      <p:cxnSp>
        <p:nvCxnSpPr>
          <p:cNvPr id="4" name="Connecteur droit 3"/>
          <p:cNvCxnSpPr/>
          <p:nvPr/>
        </p:nvCxnSpPr>
        <p:spPr>
          <a:xfrm>
            <a:off x="20809527" y="0"/>
            <a:ext cx="3574473" cy="10418618"/>
          </a:xfrm>
          <a:prstGeom prst="line">
            <a:avLst/>
          </a:prstGeom>
          <a:noFill/>
          <a:ln w="76200" cap="flat">
            <a:solidFill>
              <a:srgbClr val="CBC203"/>
            </a:solidFill>
            <a:prstDash val="solid"/>
            <a:miter lim="400000"/>
          </a:ln>
          <a:effectLst/>
          <a:sp3d/>
        </p:spPr>
        <p:style>
          <a:lnRef idx="0">
            <a:scrgbClr r="0" g="0" b="0"/>
          </a:lnRef>
          <a:fillRef idx="0">
            <a:scrgbClr r="0" g="0" b="0"/>
          </a:fillRef>
          <a:effectRef idx="0">
            <a:scrgbClr r="0" g="0" b="0"/>
          </a:effectRef>
          <a:fontRef idx="none"/>
        </p:style>
      </p:cxnSp>
      <p:cxnSp>
        <p:nvCxnSpPr>
          <p:cNvPr id="10" name="Connecteur droit 9"/>
          <p:cNvCxnSpPr/>
          <p:nvPr/>
        </p:nvCxnSpPr>
        <p:spPr>
          <a:xfrm flipH="1">
            <a:off x="20227636" y="7259782"/>
            <a:ext cx="4156365" cy="6456218"/>
          </a:xfrm>
          <a:prstGeom prst="line">
            <a:avLst/>
          </a:prstGeom>
          <a:noFill/>
          <a:ln w="76200" cap="flat">
            <a:solidFill>
              <a:srgbClr val="CBC203"/>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0626112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1">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p:nvPr/>
        </p:nvSpPr>
        <p:spPr>
          <a:xfrm>
            <a:off x="2475567" y="2144851"/>
            <a:ext cx="12182541" cy="3804792"/>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fontScale="62500" lnSpcReduction="20000"/>
          </a:bodyPr>
          <a:lstStyle/>
          <a:p>
            <a:pPr>
              <a:lnSpc>
                <a:spcPct val="80000"/>
              </a:lnSpc>
              <a:defRPr sz="10000">
                <a:solidFill>
                  <a:srgbClr val="3A3B39"/>
                </a:solidFill>
                <a:latin typeface="Bebas"/>
                <a:ea typeface="Bebas"/>
                <a:cs typeface="Bebas"/>
                <a:sym typeface="Bebas"/>
              </a:defRPr>
            </a:pPr>
            <a:r>
              <a:rPr lang="fr-FR" dirty="0" smtClean="0">
                <a:solidFill>
                  <a:srgbClr val="F6F5F3"/>
                </a:solidFill>
                <a:latin typeface="Barlow" panose="00000500000000000000" pitchFamily="2" charset="0"/>
              </a:rPr>
              <a:t>Lecture</a:t>
            </a:r>
          </a:p>
          <a:p>
            <a:pPr>
              <a:lnSpc>
                <a:spcPct val="80000"/>
              </a:lnSpc>
              <a:defRPr sz="10000">
                <a:solidFill>
                  <a:srgbClr val="3A3B39"/>
                </a:solidFill>
                <a:latin typeface="Bebas"/>
                <a:ea typeface="Bebas"/>
                <a:cs typeface="Bebas"/>
                <a:sym typeface="Bebas"/>
              </a:defRPr>
            </a:pPr>
            <a:r>
              <a:rPr lang="fr-FR" dirty="0" smtClean="0">
                <a:solidFill>
                  <a:srgbClr val="CBC203"/>
                </a:solidFill>
                <a:latin typeface="Barlow" panose="00000500000000000000" pitchFamily="2" charset="0"/>
              </a:rPr>
              <a:t>H. </a:t>
            </a:r>
            <a:r>
              <a:rPr lang="fr-FR" dirty="0" err="1" smtClean="0">
                <a:solidFill>
                  <a:srgbClr val="CBC203"/>
                </a:solidFill>
                <a:latin typeface="Barlow" panose="00000500000000000000" pitchFamily="2" charset="0"/>
              </a:rPr>
              <a:t>Asal</a:t>
            </a:r>
            <a:r>
              <a:rPr lang="fr-FR" dirty="0">
                <a:solidFill>
                  <a:srgbClr val="CBC203"/>
                </a:solidFill>
                <a:latin typeface="Barlow" panose="00000500000000000000" pitchFamily="2" charset="0"/>
              </a:rPr>
              <a:t>, « Islamophobie : la fabrique d'un nouveau concept. État des lieux de la </a:t>
            </a:r>
            <a:r>
              <a:rPr lang="fr-FR" dirty="0" smtClean="0">
                <a:solidFill>
                  <a:srgbClr val="CBC203"/>
                </a:solidFill>
                <a:latin typeface="Barlow" panose="00000500000000000000" pitchFamily="2" charset="0"/>
              </a:rPr>
              <a:t>recherche »</a:t>
            </a:r>
            <a:endParaRPr dirty="0">
              <a:solidFill>
                <a:srgbClr val="CBC203"/>
              </a:solidFill>
              <a:latin typeface="Barlow" panose="00000500000000000000" pitchFamily="2" charset="0"/>
            </a:endParaRPr>
          </a:p>
        </p:txBody>
      </p:sp>
      <p:graphicFrame>
        <p:nvGraphicFramePr>
          <p:cNvPr id="4" name="Diagramme 3"/>
          <p:cNvGraphicFramePr/>
          <p:nvPr>
            <p:extLst>
              <p:ext uri="{D42A27DB-BD31-4B8C-83A1-F6EECF244321}">
                <p14:modId xmlns:p14="http://schemas.microsoft.com/office/powerpoint/2010/main" val="2302351704"/>
              </p:ext>
            </p:extLst>
          </p:nvPr>
        </p:nvGraphicFramePr>
        <p:xfrm>
          <a:off x="2475567" y="6733310"/>
          <a:ext cx="15443200" cy="46551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9111211"/>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p:nvPr/>
        </p:nvSpPr>
        <p:spPr>
          <a:xfrm>
            <a:off x="3357467" y="2198226"/>
            <a:ext cx="13240278" cy="1597920"/>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Autofit/>
          </a:bodyPr>
          <a:lstStyle/>
          <a:p>
            <a:pPr>
              <a:lnSpc>
                <a:spcPct val="80000"/>
              </a:lnSpc>
              <a:defRPr sz="10000">
                <a:solidFill>
                  <a:srgbClr val="3A3B39"/>
                </a:solidFill>
                <a:latin typeface="Bebas"/>
                <a:ea typeface="Bebas"/>
                <a:cs typeface="Bebas"/>
                <a:sym typeface="Bebas"/>
              </a:defRPr>
            </a:pPr>
            <a:r>
              <a:rPr lang="fr-FR" sz="6600" dirty="0" smtClean="0">
                <a:solidFill>
                  <a:schemeClr val="tx2"/>
                </a:solidFill>
                <a:latin typeface="Barlow" panose="00000500000000000000" pitchFamily="2" charset="0"/>
              </a:rPr>
              <a:t>1) Généalogie de la popularisation du terme</a:t>
            </a:r>
            <a:endParaRPr sz="6600" dirty="0">
              <a:solidFill>
                <a:schemeClr val="tx2"/>
              </a:solidFill>
              <a:latin typeface="Barlow" panose="00000500000000000000" pitchFamily="2" charset="0"/>
            </a:endParaRPr>
          </a:p>
        </p:txBody>
      </p:sp>
      <p:sp>
        <p:nvSpPr>
          <p:cNvPr id="151" name="Shape 151"/>
          <p:cNvSpPr/>
          <p:nvPr/>
        </p:nvSpPr>
        <p:spPr>
          <a:xfrm>
            <a:off x="3357467" y="4830515"/>
            <a:ext cx="15901022" cy="8359012"/>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lnSpcReduction="10000"/>
          </a:bodyPr>
          <a:lstStyle/>
          <a:p>
            <a:pPr marL="457200" indent="-457200" algn="just">
              <a:buClr>
                <a:srgbClr val="CBC203"/>
              </a:buClr>
              <a:buFont typeface="Barlow" panose="00000500000000000000" pitchFamily="2" charset="0"/>
              <a:buChar char="◊"/>
            </a:pPr>
            <a:r>
              <a:rPr lang="fr-FR" sz="3200" dirty="0" smtClean="0">
                <a:latin typeface="Barlow" panose="00000500000000000000" pitchFamily="2" charset="0"/>
              </a:rPr>
              <a:t>Diffusion contemporaine du terme : 1997, publication du rapport du </a:t>
            </a:r>
            <a:r>
              <a:rPr lang="fr-FR" sz="3200" dirty="0" err="1" smtClean="0">
                <a:latin typeface="Barlow" panose="00000500000000000000" pitchFamily="2" charset="0"/>
              </a:rPr>
              <a:t>Runnymede</a:t>
            </a:r>
            <a:r>
              <a:rPr lang="fr-FR" sz="3200" dirty="0" smtClean="0">
                <a:latin typeface="Barlow" panose="00000500000000000000" pitchFamily="2" charset="0"/>
              </a:rPr>
              <a:t> Trust, « </a:t>
            </a:r>
            <a:r>
              <a:rPr lang="fr-FR" sz="3200" dirty="0" err="1" smtClean="0">
                <a:latin typeface="Barlow" panose="00000500000000000000" pitchFamily="2" charset="0"/>
              </a:rPr>
              <a:t>Islamophobia</a:t>
            </a:r>
            <a:r>
              <a:rPr lang="fr-FR" sz="3200" dirty="0" smtClean="0">
                <a:latin typeface="Barlow" panose="00000500000000000000" pitchFamily="2" charset="0"/>
              </a:rPr>
              <a:t>: a challenge for us all »</a:t>
            </a:r>
          </a:p>
          <a:p>
            <a:pPr marL="457200" indent="-457200" algn="just">
              <a:buClr>
                <a:srgbClr val="CBC203"/>
              </a:buClr>
              <a:buFont typeface="Barlow" panose="00000500000000000000" pitchFamily="2" charset="0"/>
              <a:buChar char="◊"/>
            </a:pPr>
            <a:endParaRPr lang="fr-FR" sz="3200" dirty="0">
              <a:latin typeface="Barlow" panose="00000500000000000000" pitchFamily="2" charset="0"/>
            </a:endParaRPr>
          </a:p>
          <a:p>
            <a:pPr marL="457200" indent="-457200" algn="just">
              <a:buClr>
                <a:srgbClr val="CBC203"/>
              </a:buClr>
              <a:buFont typeface="Barlow" panose="00000500000000000000" pitchFamily="2" charset="0"/>
              <a:buChar char="◊"/>
            </a:pPr>
            <a:r>
              <a:rPr lang="fr-FR" sz="3200" dirty="0" smtClean="0">
                <a:latin typeface="Barlow" panose="00000500000000000000" pitchFamily="2" charset="0"/>
              </a:rPr>
              <a:t>Une première occurrence du terme en 1985 chez Edward Saïd</a:t>
            </a:r>
          </a:p>
          <a:p>
            <a:pPr marL="457200" indent="-457200" algn="just">
              <a:buClr>
                <a:srgbClr val="CBC203"/>
              </a:buClr>
              <a:buFont typeface="Barlow" panose="00000500000000000000" pitchFamily="2" charset="0"/>
              <a:buChar char="◊"/>
            </a:pPr>
            <a:endParaRPr lang="fr-FR" sz="3200" dirty="0">
              <a:latin typeface="Barlow" panose="00000500000000000000" pitchFamily="2" charset="0"/>
            </a:endParaRPr>
          </a:p>
          <a:p>
            <a:pPr marL="457200" indent="-457200" algn="just">
              <a:buClr>
                <a:srgbClr val="CBC203"/>
              </a:buClr>
              <a:buFont typeface="Barlow" panose="00000500000000000000" pitchFamily="2" charset="0"/>
              <a:buChar char="◊"/>
            </a:pPr>
            <a:r>
              <a:rPr lang="fr-FR" sz="3200" dirty="0" smtClean="0">
                <a:latin typeface="Barlow" panose="00000500000000000000" pitchFamily="2" charset="0"/>
              </a:rPr>
              <a:t>Le tournant de 2001</a:t>
            </a:r>
          </a:p>
          <a:p>
            <a:pPr marL="457200" indent="-457200" algn="just">
              <a:buClr>
                <a:srgbClr val="CBC203"/>
              </a:buClr>
              <a:buFont typeface="Barlow" panose="00000500000000000000" pitchFamily="2" charset="0"/>
              <a:buChar char="◊"/>
            </a:pPr>
            <a:endParaRPr lang="fr-FR" sz="3200" dirty="0">
              <a:latin typeface="Barlow" panose="00000500000000000000" pitchFamily="2" charset="0"/>
            </a:endParaRPr>
          </a:p>
          <a:p>
            <a:pPr marL="457200" indent="-457200" algn="just">
              <a:buClr>
                <a:srgbClr val="CBC203"/>
              </a:buClr>
              <a:buFont typeface="Barlow" panose="00000500000000000000" pitchFamily="2" charset="0"/>
              <a:buChar char="◊"/>
            </a:pPr>
            <a:r>
              <a:rPr lang="fr-FR" sz="3200" dirty="0">
                <a:latin typeface="Barlow" panose="00000500000000000000" pitchFamily="2" charset="0"/>
              </a:rPr>
              <a:t>« </a:t>
            </a:r>
            <a:r>
              <a:rPr lang="fr-FR" sz="3200" i="1" dirty="0" smtClean="0">
                <a:latin typeface="Barlow" panose="00000500000000000000" pitchFamily="2" charset="0"/>
              </a:rPr>
              <a:t>En </a:t>
            </a:r>
            <a:r>
              <a:rPr lang="fr-FR" sz="3200" i="1" dirty="0">
                <a:latin typeface="Barlow" panose="00000500000000000000" pitchFamily="2" charset="0"/>
              </a:rPr>
              <a:t>France, les constructions de l’islam comme menace extérieure et intérieure font coïncider les débats sur l’immigration avec la question sécuritaire qui mêle terrorisme et criminalité. </a:t>
            </a:r>
            <a:r>
              <a:rPr lang="fr-FR" sz="3200" dirty="0" smtClean="0">
                <a:latin typeface="Barlow" panose="00000500000000000000" pitchFamily="2" charset="0"/>
              </a:rPr>
              <a:t>», p. 17</a:t>
            </a:r>
          </a:p>
          <a:p>
            <a:pPr marL="457200" indent="-457200" algn="just">
              <a:buClr>
                <a:srgbClr val="CBC203"/>
              </a:buClr>
              <a:buFont typeface="Barlow" panose="00000500000000000000" pitchFamily="2" charset="0"/>
              <a:buChar char="◊"/>
            </a:pPr>
            <a:endParaRPr lang="fr-FR" sz="3200" dirty="0" smtClean="0">
              <a:latin typeface="Barlow" panose="00000500000000000000" pitchFamily="2" charset="0"/>
            </a:endParaRPr>
          </a:p>
          <a:p>
            <a:pPr marL="457200" indent="-457200" algn="just">
              <a:buClr>
                <a:srgbClr val="CBC203"/>
              </a:buClr>
              <a:buFont typeface="Barlow" panose="00000500000000000000" pitchFamily="2" charset="0"/>
              <a:buChar char="◊"/>
            </a:pPr>
            <a:endParaRPr lang="fr-FR" sz="3200" dirty="0">
              <a:latin typeface="Barlow" panose="00000500000000000000" pitchFamily="2" charset="0"/>
            </a:endParaRPr>
          </a:p>
          <a:p>
            <a:pPr marL="2532063" indent="-457200" algn="just">
              <a:buClr>
                <a:srgbClr val="CBC203"/>
              </a:buClr>
              <a:buFont typeface="Wingdings" panose="05000000000000000000" pitchFamily="2" charset="2"/>
              <a:buChar char="Ø"/>
            </a:pPr>
            <a:r>
              <a:rPr lang="fr-FR" sz="3200" dirty="0" smtClean="0">
                <a:latin typeface="Barlow" panose="00000500000000000000" pitchFamily="2" charset="0"/>
              </a:rPr>
              <a:t>Importance de faire la généalogie d’un terme fortement contesté (et dont la généalogie est elle-même soumise à beaucoup de controverses dans le débat public…)</a:t>
            </a:r>
            <a:endParaRPr lang="fr-FR" sz="3200" dirty="0">
              <a:latin typeface="Barlow" panose="00000500000000000000" pitchFamily="2" charset="0"/>
            </a:endParaRPr>
          </a:p>
          <a:p>
            <a:pPr marL="457200" indent="-457200" algn="just">
              <a:buClr>
                <a:srgbClr val="CBC203"/>
              </a:buClr>
              <a:buFont typeface="Barlow" panose="00000500000000000000" pitchFamily="2" charset="0"/>
              <a:buChar char="◊"/>
            </a:pPr>
            <a:endParaRPr lang="fr-FR" sz="3200" dirty="0" smtClean="0">
              <a:latin typeface="Barlow" panose="00000500000000000000" pitchFamily="2" charset="0"/>
            </a:endParaRPr>
          </a:p>
          <a:p>
            <a:pPr marL="457200" indent="-457200" algn="just">
              <a:buClr>
                <a:srgbClr val="CBC203"/>
              </a:buClr>
              <a:buFont typeface="Barlow" panose="00000500000000000000" pitchFamily="2" charset="0"/>
              <a:buChar char="◊"/>
            </a:pPr>
            <a:endParaRPr lang="fr-FR" sz="3200" dirty="0">
              <a:latin typeface="Barlow" panose="00000500000000000000" pitchFamily="2" charset="0"/>
            </a:endParaRPr>
          </a:p>
        </p:txBody>
      </p:sp>
      <p:sp>
        <p:nvSpPr>
          <p:cNvPr id="7" name="Shape 88"/>
          <p:cNvSpPr/>
          <p:nvPr/>
        </p:nvSpPr>
        <p:spPr>
          <a:xfrm>
            <a:off x="20227636" y="0"/>
            <a:ext cx="4177116" cy="13716000"/>
          </a:xfrm>
          <a:prstGeom prst="rect">
            <a:avLst/>
          </a:prstGeom>
          <a:solidFill>
            <a:schemeClr val="tx1">
              <a:lumMod val="60000"/>
              <a:lumOff val="40000"/>
              <a:alpha val="41000"/>
            </a:schemeClr>
          </a:solidFill>
          <a:ln w="3175">
            <a:miter lim="400000"/>
          </a:ln>
        </p:spPr>
        <p:txBody>
          <a:bodyPr lIns="38100" tIns="38100" rIns="38100" bIns="38100" anchor="ctr"/>
          <a:lstStyle/>
          <a:p>
            <a:pPr algn="ctr">
              <a:defRPr sz="2700">
                <a:solidFill>
                  <a:srgbClr val="FFFFFF"/>
                </a:solidFill>
                <a:latin typeface="Helvetica Light"/>
                <a:ea typeface="Helvetica Light"/>
                <a:cs typeface="Helvetica Light"/>
                <a:sym typeface="Helvetica Light"/>
              </a:defRPr>
            </a:pPr>
            <a:endParaRPr/>
          </a:p>
        </p:txBody>
      </p:sp>
      <p:cxnSp>
        <p:nvCxnSpPr>
          <p:cNvPr id="4" name="Connecteur droit 3"/>
          <p:cNvCxnSpPr/>
          <p:nvPr/>
        </p:nvCxnSpPr>
        <p:spPr>
          <a:xfrm>
            <a:off x="20809527" y="0"/>
            <a:ext cx="3574473" cy="10418618"/>
          </a:xfrm>
          <a:prstGeom prst="line">
            <a:avLst/>
          </a:prstGeom>
          <a:noFill/>
          <a:ln w="76200" cap="flat">
            <a:solidFill>
              <a:srgbClr val="CBC203"/>
            </a:solidFill>
            <a:prstDash val="solid"/>
            <a:miter lim="400000"/>
          </a:ln>
          <a:effectLst/>
          <a:sp3d/>
        </p:spPr>
        <p:style>
          <a:lnRef idx="0">
            <a:scrgbClr r="0" g="0" b="0"/>
          </a:lnRef>
          <a:fillRef idx="0">
            <a:scrgbClr r="0" g="0" b="0"/>
          </a:fillRef>
          <a:effectRef idx="0">
            <a:scrgbClr r="0" g="0" b="0"/>
          </a:effectRef>
          <a:fontRef idx="none"/>
        </p:style>
      </p:cxnSp>
      <p:cxnSp>
        <p:nvCxnSpPr>
          <p:cNvPr id="10" name="Connecteur droit 9"/>
          <p:cNvCxnSpPr/>
          <p:nvPr/>
        </p:nvCxnSpPr>
        <p:spPr>
          <a:xfrm flipH="1">
            <a:off x="20227636" y="7259782"/>
            <a:ext cx="4156365" cy="6456218"/>
          </a:xfrm>
          <a:prstGeom prst="line">
            <a:avLst/>
          </a:prstGeom>
          <a:noFill/>
          <a:ln w="76200" cap="flat">
            <a:solidFill>
              <a:srgbClr val="CBC203"/>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04928038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_rels/themeOverride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image" Target="../media/image19.jpeg"/></Relationships>
</file>

<file path=ppt/theme/_rels/themeOverride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image" Target="../media/image19.jpeg"/></Relationships>
</file>

<file path=ppt/theme/_rels/themeOverride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image" Target="../media/image19.jpeg"/></Relationships>
</file>

<file path=ppt/theme/_rels/themeOverride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image" Target="../media/image19.jpeg"/></Relationships>
</file>

<file path=ppt/theme/theme1.xml><?xml version="1.0" encoding="utf-8"?>
<a:theme xmlns:a="http://schemas.openxmlformats.org/drawingml/2006/main" name="White">
  <a:themeElements>
    <a:clrScheme name="Personnalisé 1">
      <a:dk1>
        <a:srgbClr val="717175"/>
      </a:dk1>
      <a:lt1>
        <a:srgbClr val="756B04"/>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CBC203"/>
      </a:hlink>
      <a:folHlink>
        <a:srgbClr val="CBC203"/>
      </a:folHlink>
    </a:clrScheme>
    <a:fontScheme name="White">
      <a:majorFont>
        <a:latin typeface="Avenir Heavy"/>
        <a:ea typeface="Avenir Heavy"/>
        <a:cs typeface="Avenir Heavy"/>
      </a:majorFont>
      <a:minorFont>
        <a:latin typeface="Montserrat-Regular"/>
        <a:ea typeface="Montserrat-Regular"/>
        <a:cs typeface="Montserrat-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127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12700" dist="12700" dir="5400000" rotWithShape="0">
            <a:srgbClr val="000000">
              <a:alpha val="50000"/>
            </a:srgbClr>
          </a:outerShdw>
        </a:effectLst>
        <a:sp3d/>
      </a:spPr>
      <a:bodyPr rot="0" spcFirstLastPara="1" vertOverflow="overflow" horzOverflow="overflow" vert="horz" wrap="square" lIns="38100" tIns="38100" rIns="38100" bIns="381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717175"/>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étrospective">
  <a:themeElements>
    <a:clrScheme name="Rétrospectiv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Montserrat-Regular"/>
        <a:ea typeface="Montserrat-Regular"/>
        <a:cs typeface="Montserrat-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127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12700" dist="12700" dir="5400000" rotWithShape="0">
            <a:srgbClr val="000000">
              <a:alpha val="50000"/>
            </a:srgbClr>
          </a:outerShdw>
        </a:effectLst>
        <a:sp3d/>
      </a:spPr>
      <a:bodyPr rot="0" spcFirstLastPara="1" vertOverflow="overflow" horzOverflow="overflow" vert="horz" wrap="square" lIns="38100" tIns="38100" rIns="38100" bIns="381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717175"/>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é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é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é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ppt/theme/themeOverride2.xml><?xml version="1.0" encoding="utf-8"?>
<a:themeOverride xmlns:a="http://schemas.openxmlformats.org/drawingml/2006/main">
  <a:clrScheme name="Mé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é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é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ppt/theme/themeOverride3.xml><?xml version="1.0" encoding="utf-8"?>
<a:themeOverride xmlns:a="http://schemas.openxmlformats.org/drawingml/2006/main">
  <a:clrScheme name="Mé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é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é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ppt/theme/themeOverride4.xml><?xml version="1.0" encoding="utf-8"?>
<a:themeOverride xmlns:a="http://schemas.openxmlformats.org/drawingml/2006/main">
  <a:clrScheme name="Mé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é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é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2913</TotalTime>
  <Words>2848</Words>
  <Application>Microsoft Office PowerPoint</Application>
  <PresentationFormat>Personnalisé</PresentationFormat>
  <Paragraphs>208</Paragraphs>
  <Slides>41</Slides>
  <Notes>4</Notes>
  <HiddenSlides>0</HiddenSlides>
  <MMClips>0</MMClips>
  <ScaleCrop>false</ScaleCrop>
  <HeadingPairs>
    <vt:vector size="6" baseType="variant">
      <vt:variant>
        <vt:lpstr>Polices utilisées</vt:lpstr>
      </vt:variant>
      <vt:variant>
        <vt:i4>15</vt:i4>
      </vt:variant>
      <vt:variant>
        <vt:lpstr>Thème</vt:lpstr>
      </vt:variant>
      <vt:variant>
        <vt:i4>3</vt:i4>
      </vt:variant>
      <vt:variant>
        <vt:lpstr>Titres des diapositives</vt:lpstr>
      </vt:variant>
      <vt:variant>
        <vt:i4>41</vt:i4>
      </vt:variant>
    </vt:vector>
  </HeadingPairs>
  <TitlesOfParts>
    <vt:vector size="59" baseType="lpstr">
      <vt:lpstr>Arial</vt:lpstr>
      <vt:lpstr>Avenir Book</vt:lpstr>
      <vt:lpstr>Barlow</vt:lpstr>
      <vt:lpstr>Bebas</vt:lpstr>
      <vt:lpstr>Calibri</vt:lpstr>
      <vt:lpstr>Calibri Light</vt:lpstr>
      <vt:lpstr>Franklin Gothic Book</vt:lpstr>
      <vt:lpstr>Helvetica Light</vt:lpstr>
      <vt:lpstr>Helvetica Neue</vt:lpstr>
      <vt:lpstr>Liberation Sans Narrow</vt:lpstr>
      <vt:lpstr>Montserrat-Regular</vt:lpstr>
      <vt:lpstr>Montserrat-SemiBold</vt:lpstr>
      <vt:lpstr>Roboto Regular</vt:lpstr>
      <vt:lpstr>Verdana</vt:lpstr>
      <vt:lpstr>Wingdings</vt:lpstr>
      <vt:lpstr>White</vt:lpstr>
      <vt:lpstr>1_Thème Office</vt:lpstr>
      <vt:lpstr>Rétrospective</vt:lpstr>
      <vt:lpstr>Présentation PowerPoint</vt:lpstr>
      <vt:lpstr>Présentation PowerPoint</vt:lpstr>
      <vt:lpstr>Présentation PowerPoint</vt:lpstr>
      <vt:lpstr>Introduction : Un ou des racismes ? </vt:lpstr>
      <vt:lpstr>Présentation PowerPoint</vt:lpstr>
      <vt:lpstr>Présentation PowerPoint</vt:lpstr>
      <vt:lpstr>Présentation PowerPoint</vt:lpstr>
      <vt:lpstr>Présentation PowerPoint</vt:lpstr>
      <vt:lpstr>Présentation PowerPoint</vt:lpstr>
      <vt:lpstr>Présentation PowerPoint</vt:lpstr>
      <vt:lpstr>Ouverture à l’immigration par différents groupes</vt:lpstr>
      <vt:lpstr>Pew survey (2016) : ne pas vouloir de Musulmans/Juifs dans sa famille</vt:lpstr>
      <vt:lpstr>Présentation PowerPoint</vt:lpstr>
      <vt:lpstr>Présentation PowerPoint</vt:lpstr>
      <vt:lpstr>Présentation PowerPoint</vt:lpstr>
      <vt:lpstr>Présentation PowerPoint</vt:lpstr>
      <vt:lpstr>Islamophobie littéraire : Michel Houellebecq</vt:lpstr>
      <vt:lpstr>Islamophobie des polémistes</vt:lpstr>
      <vt:lpstr>Islamophobie politique, tensions laïques</vt:lpstr>
      <vt:lpstr>Présentation PowerPoint</vt:lpstr>
      <vt:lpstr>Présentation PowerPoint</vt:lpstr>
      <vt:lpstr>Présentation PowerPoint</vt:lpstr>
      <vt:lpstr>Indice de tolérance des groupes exposés au racisme (sondage de la CNCDH, 2019)</vt:lpstr>
      <vt:lpstr>Qui sont les Musulmans en France?</vt:lpstr>
      <vt:lpstr>Identités Religieuses </vt:lpstr>
      <vt:lpstr>Evolution entre cohortes d’âge (2009-2019)</vt:lpstr>
      <vt:lpstr>Taux de chômage par sexe et religion</vt:lpstr>
      <vt:lpstr>Expériences d’altérisation et de discrimination</vt:lpstr>
      <vt:lpstr>Etre vu comme français</vt:lpstr>
      <vt:lpstr>Le cas des femmes musulmanes portant un voile</vt:lpstr>
      <vt:lpstr>Port du voile (femmes musulmanes) selon l’origine et la génération</vt:lpstr>
      <vt:lpstr> Adida, Laitin, Valfort (2010) Identifying barriers to Muslim integration in France</vt:lpstr>
      <vt:lpstr>Abandon scolaire avant la fin du lycée par cohortes (Abdelgadir et Fouka, 2019)</vt:lpstr>
      <vt:lpstr>Eric Maurin : Trois leçons sur l’école républicaine (2021)</vt:lpstr>
      <vt:lpstr>Conséquences de l’expérience raciste ou islamophobe</vt:lpstr>
      <vt:lpstr>Présentation PowerPoint</vt:lpstr>
      <vt:lpstr>Un clivage qui se retrouve dans l’antiracisme</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Solène Brun</dc:creator>
  <cp:lastModifiedBy>reviewer</cp:lastModifiedBy>
  <cp:revision>101</cp:revision>
  <dcterms:modified xsi:type="dcterms:W3CDTF">2025-02-19T20:54:47Z</dcterms:modified>
</cp:coreProperties>
</file>