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64" r:id="rId2"/>
    <p:sldId id="262" r:id="rId3"/>
    <p:sldId id="263"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80" r:id="rId18"/>
    <p:sldId id="282" r:id="rId19"/>
    <p:sldId id="281" r:id="rId20"/>
    <p:sldId id="283" r:id="rId21"/>
    <p:sldId id="284" r:id="rId22"/>
    <p:sldId id="288" r:id="rId23"/>
    <p:sldId id="285" r:id="rId24"/>
    <p:sldId id="286" r:id="rId25"/>
    <p:sldId id="287" r:id="rId26"/>
    <p:sldId id="29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7"/>
    <p:restoredTop sz="95878"/>
  </p:normalViewPr>
  <p:slideViewPr>
    <p:cSldViewPr snapToGrid="0" snapToObjects="1">
      <p:cViewPr varScale="1">
        <p:scale>
          <a:sx n="116" d="100"/>
          <a:sy n="116" d="100"/>
        </p:scale>
        <p:origin x="52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72B371D4-B747-0444-B36E-4FD6E75D0ACA}" type="datetimeFigureOut">
              <a:rPr lang="fr-FR" smtClean="0"/>
              <a:t>20/02/2025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152911432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B371D4-B747-0444-B36E-4FD6E75D0ACA}" type="datetimeFigureOut">
              <a:rPr lang="fr-FR" smtClean="0"/>
              <a:t>20/02/2025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3871213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B371D4-B747-0444-B36E-4FD6E75D0ACA}" type="datetimeFigureOut">
              <a:rPr lang="fr-FR" smtClean="0"/>
              <a:t>20/02/2025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188826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B371D4-B747-0444-B36E-4FD6E75D0ACA}" type="datetimeFigureOut">
              <a:rPr lang="fr-FR" smtClean="0"/>
              <a:t>20/02/2025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802886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72B371D4-B747-0444-B36E-4FD6E75D0ACA}" type="datetimeFigureOut">
              <a:rPr lang="fr-FR" smtClean="0"/>
              <a:t>20/02/2025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11437730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72B371D4-B747-0444-B36E-4FD6E75D0ACA}" type="datetimeFigureOut">
              <a:rPr lang="fr-FR" smtClean="0"/>
              <a:t>20/02/2025</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343218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72B371D4-B747-0444-B36E-4FD6E75D0ACA}" type="datetimeFigureOut">
              <a:rPr lang="fr-FR" smtClean="0"/>
              <a:t>20/02/2025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59F5B2D-B052-EC46-8F48-A94FF0B261ED}" type="slidenum">
              <a:rPr lang="fr-FR" smtClean="0"/>
              <a:t>‹#›</a:t>
            </a:fld>
            <a:endParaRPr lang="fr-FR"/>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96799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B371D4-B747-0444-B36E-4FD6E75D0ACA}" type="datetimeFigureOut">
              <a:rPr lang="fr-FR" smtClean="0"/>
              <a:t>20/02/2025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584733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B371D4-B747-0444-B36E-4FD6E75D0ACA}" type="datetimeFigureOut">
              <a:rPr lang="fr-FR" smtClean="0"/>
              <a:t>20/02/2025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1603415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B371D4-B747-0444-B36E-4FD6E75D0ACA}" type="datetimeFigureOut">
              <a:rPr lang="fr-FR" smtClean="0"/>
              <a:t>20/02/2025</a:t>
            </a:fld>
            <a:endParaRPr lang="fr-FR"/>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fr-FR"/>
          </a:p>
        </p:txBody>
      </p:sp>
      <p:sp>
        <p:nvSpPr>
          <p:cNvPr id="7" name="Slide Number Placeholder 6"/>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589709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72B371D4-B747-0444-B36E-4FD6E75D0ACA}" type="datetimeFigureOut">
              <a:rPr lang="fr-FR" smtClean="0"/>
              <a:t>20/02/2025</a:t>
            </a:fld>
            <a:endParaRPr lang="fr-FR"/>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fr-FR"/>
          </a:p>
        </p:txBody>
      </p:sp>
      <p:sp>
        <p:nvSpPr>
          <p:cNvPr id="7" name="Slide Number Placeholder 6"/>
          <p:cNvSpPr>
            <a:spLocks noGrp="1"/>
          </p:cNvSpPr>
          <p:nvPr>
            <p:ph type="sldNum" sz="quarter" idx="12"/>
          </p:nvPr>
        </p:nvSpPr>
        <p:spPr/>
        <p:txBody>
          <a:bodyPr/>
          <a:lstStyle/>
          <a:p>
            <a:fld id="{759F5B2D-B052-EC46-8F48-A94FF0B261ED}" type="slidenum">
              <a:rPr lang="fr-FR" smtClean="0"/>
              <a:t>‹#›</a:t>
            </a:fld>
            <a:endParaRPr lang="fr-FR"/>
          </a:p>
        </p:txBody>
      </p:sp>
    </p:spTree>
    <p:extLst>
      <p:ext uri="{BB962C8B-B14F-4D97-AF65-F5344CB8AC3E}">
        <p14:creationId xmlns:p14="http://schemas.microsoft.com/office/powerpoint/2010/main" val="4181788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72B371D4-B747-0444-B36E-4FD6E75D0ACA}" type="datetimeFigureOut">
              <a:rPr lang="fr-FR" smtClean="0"/>
              <a:t>20/02/2025</a:t>
            </a:fld>
            <a:endParaRPr lang="fr-F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fr-F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59F5B2D-B052-EC46-8F48-A94FF0B261ED}" type="slidenum">
              <a:rPr lang="fr-FR" smtClean="0"/>
              <a:t>‹#›</a:t>
            </a:fld>
            <a:endParaRPr lang="fr-FR"/>
          </a:p>
        </p:txBody>
      </p:sp>
    </p:spTree>
    <p:extLst>
      <p:ext uri="{BB962C8B-B14F-4D97-AF65-F5344CB8AC3E}">
        <p14:creationId xmlns:p14="http://schemas.microsoft.com/office/powerpoint/2010/main" val="6227048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A91D4-E6B2-EE4B-9171-D3D9F713156E}"/>
              </a:ext>
            </a:extLst>
          </p:cNvPr>
          <p:cNvSpPr>
            <a:spLocks noGrp="1"/>
          </p:cNvSpPr>
          <p:nvPr>
            <p:ph type="ctrTitle"/>
          </p:nvPr>
        </p:nvSpPr>
        <p:spPr/>
        <p:txBody>
          <a:bodyPr>
            <a:normAutofit fontScale="90000"/>
          </a:bodyPr>
          <a:lstStyle/>
          <a:p>
            <a:r>
              <a:rPr lang="fr-FR" dirty="0"/>
              <a:t>2. Les connecteurs propositionnels</a:t>
            </a:r>
            <a:br>
              <a:rPr lang="fr-FR" dirty="0"/>
            </a:br>
            <a:endParaRPr lang="fr-FR" dirty="0"/>
          </a:p>
        </p:txBody>
      </p:sp>
      <p:sp>
        <p:nvSpPr>
          <p:cNvPr id="3" name="Subtitle 2">
            <a:extLst>
              <a:ext uri="{FF2B5EF4-FFF2-40B4-BE49-F238E27FC236}">
                <a16:creationId xmlns:a16="http://schemas.microsoft.com/office/drawing/2014/main" id="{0F2ED31D-CC7E-094C-AF0F-A5F45F2EA42C}"/>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431566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3A676-509E-BB4C-9A22-5C8271932CCD}"/>
              </a:ext>
            </a:extLst>
          </p:cNvPr>
          <p:cNvSpPr>
            <a:spLocks noGrp="1"/>
          </p:cNvSpPr>
          <p:nvPr>
            <p:ph type="title"/>
          </p:nvPr>
        </p:nvSpPr>
        <p:spPr/>
        <p:txBody>
          <a:bodyPr>
            <a:normAutofit fontScale="90000"/>
          </a:bodyPr>
          <a:lstStyle/>
          <a:p>
            <a:r>
              <a:rPr lang="fr-FR" dirty="0"/>
              <a:t>2. Les connecteurs propositionnels: La conjonction </a:t>
            </a:r>
            <a:br>
              <a:rPr lang="fr-FR" dirty="0"/>
            </a:br>
            <a:endParaRPr lang="fr-FR" dirty="0"/>
          </a:p>
        </p:txBody>
      </p:sp>
      <p:sp>
        <p:nvSpPr>
          <p:cNvPr id="3" name="Content Placeholder 2">
            <a:extLst>
              <a:ext uri="{FF2B5EF4-FFF2-40B4-BE49-F238E27FC236}">
                <a16:creationId xmlns:a16="http://schemas.microsoft.com/office/drawing/2014/main" id="{CFDE34C7-0397-F54C-A8E4-686B04A62AA4}"/>
              </a:ext>
            </a:extLst>
          </p:cNvPr>
          <p:cNvSpPr>
            <a:spLocks noGrp="1"/>
          </p:cNvSpPr>
          <p:nvPr>
            <p:ph idx="1"/>
          </p:nvPr>
        </p:nvSpPr>
        <p:spPr/>
        <p:txBody>
          <a:bodyPr/>
          <a:lstStyle/>
          <a:p>
            <a:r>
              <a:rPr lang="fr-FR" dirty="0"/>
              <a:t>La conjonction est vraie seulement dans un cas, c’est-à-dire lorsque p et q sont vrais tous les deux. </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E72E076B-F259-924E-8DF8-263A02FE0D38}"/>
                  </a:ext>
                </a:extLst>
              </p:cNvPr>
              <p:cNvGraphicFramePr>
                <a:graphicFrameLocks noGrp="1"/>
              </p:cNvGraphicFramePr>
              <p:nvPr>
                <p:extLst>
                  <p:ext uri="{D42A27DB-BD31-4B8C-83A1-F6EECF244321}">
                    <p14:modId xmlns:p14="http://schemas.microsoft.com/office/powerpoint/2010/main" val="3109971863"/>
                  </p:ext>
                </p:extLst>
              </p:nvPr>
            </p:nvGraphicFramePr>
            <p:xfrm>
              <a:off x="2569802" y="3391475"/>
              <a:ext cx="5671086" cy="1595120"/>
            </p:xfrm>
            <a:graphic>
              <a:graphicData uri="http://schemas.openxmlformats.org/drawingml/2006/table">
                <a:tbl>
                  <a:tblPr firstRow="1" bandRow="1">
                    <a:tableStyleId>{616DA210-FB5B-4158-B5E0-FEB733F419BA}</a:tableStyleId>
                  </a:tblPr>
                  <a:tblGrid>
                    <a:gridCol w="1890362">
                      <a:extLst>
                        <a:ext uri="{9D8B030D-6E8A-4147-A177-3AD203B41FA5}">
                          <a16:colId xmlns:a16="http://schemas.microsoft.com/office/drawing/2014/main" val="4206843830"/>
                        </a:ext>
                      </a:extLst>
                    </a:gridCol>
                    <a:gridCol w="1890362">
                      <a:extLst>
                        <a:ext uri="{9D8B030D-6E8A-4147-A177-3AD203B41FA5}">
                          <a16:colId xmlns:a16="http://schemas.microsoft.com/office/drawing/2014/main" val="1024050717"/>
                        </a:ext>
                      </a:extLst>
                    </a:gridCol>
                    <a:gridCol w="1890362">
                      <a:extLst>
                        <a:ext uri="{9D8B030D-6E8A-4147-A177-3AD203B41FA5}">
                          <a16:colId xmlns:a16="http://schemas.microsoft.com/office/drawing/2014/main" val="4125036620"/>
                        </a:ext>
                      </a:extLst>
                    </a:gridCol>
                  </a:tblGrid>
                  <a:tr h="406400">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372874221"/>
                      </a:ext>
                    </a:extLst>
                  </a:tr>
                  <a:tr h="960164">
                    <a:tc>
                      <a:txBody>
                        <a:bodyPr/>
                        <a:lstStyle/>
                        <a:p>
                          <a:r>
                            <a:rPr lang="fr-FR" dirty="0">
                              <a:solidFill>
                                <a:srgbClr val="FF0000"/>
                              </a:solidFill>
                            </a:rPr>
                            <a:t>V</a:t>
                          </a:r>
                        </a:p>
                        <a:p>
                          <a:r>
                            <a:rPr lang="fr-FR" dirty="0"/>
                            <a:t>V</a:t>
                          </a:r>
                        </a:p>
                        <a:p>
                          <a:r>
                            <a:rPr lang="fr-FR" dirty="0"/>
                            <a:t>F</a:t>
                          </a:r>
                        </a:p>
                        <a:p>
                          <a:r>
                            <a:rPr lang="fr-FR" dirty="0"/>
                            <a:t>F</a:t>
                          </a:r>
                        </a:p>
                      </a:txBody>
                      <a:tcPr/>
                    </a:tc>
                    <a:tc>
                      <a:txBody>
                        <a:bodyPr/>
                        <a:lstStyle/>
                        <a:p>
                          <a:r>
                            <a:rPr lang="fr-FR" dirty="0">
                              <a:solidFill>
                                <a:srgbClr val="FF0000"/>
                              </a:solidFill>
                            </a:rPr>
                            <a:t>V</a:t>
                          </a:r>
                        </a:p>
                        <a:p>
                          <a:r>
                            <a:rPr lang="fr-FR" dirty="0"/>
                            <a:t>F</a:t>
                          </a:r>
                        </a:p>
                        <a:p>
                          <a:r>
                            <a:rPr lang="fr-FR" dirty="0"/>
                            <a:t>V</a:t>
                          </a:r>
                        </a:p>
                        <a:p>
                          <a:r>
                            <a:rPr lang="fr-FR" dirty="0"/>
                            <a:t>F</a:t>
                          </a:r>
                        </a:p>
                      </a:txBody>
                      <a:tcPr/>
                    </a:tc>
                    <a:tc>
                      <a:txBody>
                        <a:bodyPr/>
                        <a:lstStyle/>
                        <a:p>
                          <a:r>
                            <a:rPr lang="fr-FR" dirty="0">
                              <a:solidFill>
                                <a:srgbClr val="FF0000"/>
                              </a:solidFill>
                            </a:rPr>
                            <a:t>V</a:t>
                          </a:r>
                        </a:p>
                        <a:p>
                          <a:r>
                            <a:rPr lang="fr-FR" dirty="0"/>
                            <a:t>F</a:t>
                          </a:r>
                        </a:p>
                        <a:p>
                          <a:r>
                            <a:rPr lang="fr-FR" dirty="0"/>
                            <a:t>F</a:t>
                          </a:r>
                        </a:p>
                        <a:p>
                          <a:r>
                            <a:rPr lang="fr-FR" dirty="0"/>
                            <a:t>F</a:t>
                          </a:r>
                        </a:p>
                      </a:txBody>
                      <a:tcPr/>
                    </a:tc>
                    <a:extLst>
                      <a:ext uri="{0D108BD9-81ED-4DB2-BD59-A6C34878D82A}">
                        <a16:rowId xmlns:a16="http://schemas.microsoft.com/office/drawing/2014/main" val="2365107086"/>
                      </a:ext>
                    </a:extLst>
                  </a:tr>
                </a:tbl>
              </a:graphicData>
            </a:graphic>
          </p:graphicFrame>
        </mc:Choice>
        <mc:Fallback xmlns="">
          <p:graphicFrame>
            <p:nvGraphicFramePr>
              <p:cNvPr id="4" name="Table 3">
                <a:extLst>
                  <a:ext uri="{FF2B5EF4-FFF2-40B4-BE49-F238E27FC236}">
                    <a16:creationId xmlns:a16="http://schemas.microsoft.com/office/drawing/2014/main" id="{E72E076B-F259-924E-8DF8-263A02FE0D38}"/>
                  </a:ext>
                </a:extLst>
              </p:cNvPr>
              <p:cNvGraphicFramePr>
                <a:graphicFrameLocks noGrp="1"/>
              </p:cNvGraphicFramePr>
              <p:nvPr>
                <p:extLst>
                  <p:ext uri="{D42A27DB-BD31-4B8C-83A1-F6EECF244321}">
                    <p14:modId xmlns:p14="http://schemas.microsoft.com/office/powerpoint/2010/main" val="3109971863"/>
                  </p:ext>
                </p:extLst>
              </p:nvPr>
            </p:nvGraphicFramePr>
            <p:xfrm>
              <a:off x="2569802" y="3391475"/>
              <a:ext cx="5671086" cy="1595120"/>
            </p:xfrm>
            <a:graphic>
              <a:graphicData uri="http://schemas.openxmlformats.org/drawingml/2006/table">
                <a:tbl>
                  <a:tblPr firstRow="1" bandRow="1">
                    <a:tableStyleId>{616DA210-FB5B-4158-B5E0-FEB733F419BA}</a:tableStyleId>
                  </a:tblPr>
                  <a:tblGrid>
                    <a:gridCol w="1890362">
                      <a:extLst>
                        <a:ext uri="{9D8B030D-6E8A-4147-A177-3AD203B41FA5}">
                          <a16:colId xmlns:a16="http://schemas.microsoft.com/office/drawing/2014/main" val="4206843830"/>
                        </a:ext>
                      </a:extLst>
                    </a:gridCol>
                    <a:gridCol w="1890362">
                      <a:extLst>
                        <a:ext uri="{9D8B030D-6E8A-4147-A177-3AD203B41FA5}">
                          <a16:colId xmlns:a16="http://schemas.microsoft.com/office/drawing/2014/main" val="1024050717"/>
                        </a:ext>
                      </a:extLst>
                    </a:gridCol>
                    <a:gridCol w="1890362">
                      <a:extLst>
                        <a:ext uri="{9D8B030D-6E8A-4147-A177-3AD203B41FA5}">
                          <a16:colId xmlns:a16="http://schemas.microsoft.com/office/drawing/2014/main" val="4125036620"/>
                        </a:ext>
                      </a:extLst>
                    </a:gridCol>
                  </a:tblGrid>
                  <a:tr h="406400">
                    <a:tc>
                      <a:txBody>
                        <a:bodyPr/>
                        <a:lstStyle/>
                        <a:p>
                          <a:endParaRPr lang="en-US"/>
                        </a:p>
                      </a:txBody>
                      <a:tcPr>
                        <a:blipFill>
                          <a:blip r:embed="rId2"/>
                          <a:stretch>
                            <a:fillRect l="-671" t="-3125" r="-200671" b="-312500"/>
                          </a:stretch>
                        </a:blipFill>
                      </a:tcPr>
                    </a:tc>
                    <a:tc>
                      <a:txBody>
                        <a:bodyPr/>
                        <a:lstStyle/>
                        <a:p>
                          <a:endParaRPr lang="en-US"/>
                        </a:p>
                      </a:txBody>
                      <a:tcPr>
                        <a:blipFill>
                          <a:blip r:embed="rId2"/>
                          <a:stretch>
                            <a:fillRect l="-100671" t="-3125" r="-100671" b="-312500"/>
                          </a:stretch>
                        </a:blipFill>
                      </a:tcPr>
                    </a:tc>
                    <a:tc>
                      <a:txBody>
                        <a:bodyPr/>
                        <a:lstStyle/>
                        <a:p>
                          <a:endParaRPr lang="en-US"/>
                        </a:p>
                      </a:txBody>
                      <a:tcPr>
                        <a:blipFill>
                          <a:blip r:embed="rId2"/>
                          <a:stretch>
                            <a:fillRect l="-200671" t="-3125" r="-671" b="-312500"/>
                          </a:stretch>
                        </a:blipFill>
                      </a:tcPr>
                    </a:tc>
                    <a:extLst>
                      <a:ext uri="{0D108BD9-81ED-4DB2-BD59-A6C34878D82A}">
                        <a16:rowId xmlns:a16="http://schemas.microsoft.com/office/drawing/2014/main" val="372874221"/>
                      </a:ext>
                    </a:extLst>
                  </a:tr>
                  <a:tr h="1188720">
                    <a:tc>
                      <a:txBody>
                        <a:bodyPr/>
                        <a:lstStyle/>
                        <a:p>
                          <a:r>
                            <a:rPr lang="fr-FR" dirty="0">
                              <a:solidFill>
                                <a:srgbClr val="FF0000"/>
                              </a:solidFill>
                            </a:rPr>
                            <a:t>V</a:t>
                          </a:r>
                        </a:p>
                        <a:p>
                          <a:r>
                            <a:rPr lang="fr-FR" dirty="0"/>
                            <a:t>V</a:t>
                          </a:r>
                        </a:p>
                        <a:p>
                          <a:r>
                            <a:rPr lang="fr-FR" dirty="0"/>
                            <a:t>F</a:t>
                          </a:r>
                        </a:p>
                        <a:p>
                          <a:r>
                            <a:rPr lang="fr-FR" dirty="0"/>
                            <a:t>F</a:t>
                          </a:r>
                        </a:p>
                      </a:txBody>
                      <a:tcPr/>
                    </a:tc>
                    <a:tc>
                      <a:txBody>
                        <a:bodyPr/>
                        <a:lstStyle/>
                        <a:p>
                          <a:r>
                            <a:rPr lang="fr-FR" dirty="0">
                              <a:solidFill>
                                <a:srgbClr val="FF0000"/>
                              </a:solidFill>
                            </a:rPr>
                            <a:t>V</a:t>
                          </a:r>
                        </a:p>
                        <a:p>
                          <a:r>
                            <a:rPr lang="fr-FR" dirty="0"/>
                            <a:t>F</a:t>
                          </a:r>
                        </a:p>
                        <a:p>
                          <a:r>
                            <a:rPr lang="fr-FR" dirty="0"/>
                            <a:t>V</a:t>
                          </a:r>
                        </a:p>
                        <a:p>
                          <a:r>
                            <a:rPr lang="fr-FR" dirty="0"/>
                            <a:t>F</a:t>
                          </a:r>
                        </a:p>
                      </a:txBody>
                      <a:tcPr/>
                    </a:tc>
                    <a:tc>
                      <a:txBody>
                        <a:bodyPr/>
                        <a:lstStyle/>
                        <a:p>
                          <a:r>
                            <a:rPr lang="fr-FR" dirty="0">
                              <a:solidFill>
                                <a:srgbClr val="FF0000"/>
                              </a:solidFill>
                            </a:rPr>
                            <a:t>V</a:t>
                          </a:r>
                        </a:p>
                        <a:p>
                          <a:r>
                            <a:rPr lang="fr-FR" dirty="0"/>
                            <a:t>F</a:t>
                          </a:r>
                        </a:p>
                        <a:p>
                          <a:r>
                            <a:rPr lang="fr-FR" dirty="0"/>
                            <a:t>F</a:t>
                          </a:r>
                        </a:p>
                        <a:p>
                          <a:r>
                            <a:rPr lang="fr-FR" dirty="0"/>
                            <a:t>F</a:t>
                          </a:r>
                        </a:p>
                      </a:txBody>
                      <a:tcPr/>
                    </a:tc>
                    <a:extLst>
                      <a:ext uri="{0D108BD9-81ED-4DB2-BD59-A6C34878D82A}">
                        <a16:rowId xmlns:a16="http://schemas.microsoft.com/office/drawing/2014/main" val="2365107086"/>
                      </a:ext>
                    </a:extLst>
                  </a:tr>
                </a:tbl>
              </a:graphicData>
            </a:graphic>
          </p:graphicFrame>
        </mc:Fallback>
      </mc:AlternateContent>
    </p:spTree>
    <p:extLst>
      <p:ext uri="{BB962C8B-B14F-4D97-AF65-F5344CB8AC3E}">
        <p14:creationId xmlns:p14="http://schemas.microsoft.com/office/powerpoint/2010/main" val="2670393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41E0-9BCD-A343-B0D8-30B3A78ABCAB}"/>
              </a:ext>
            </a:extLst>
          </p:cNvPr>
          <p:cNvSpPr>
            <a:spLocks noGrp="1"/>
          </p:cNvSpPr>
          <p:nvPr>
            <p:ph type="title"/>
          </p:nvPr>
        </p:nvSpPr>
        <p:spPr/>
        <p:txBody>
          <a:bodyPr>
            <a:normAutofit fontScale="90000"/>
          </a:bodyPr>
          <a:lstStyle/>
          <a:p>
            <a:r>
              <a:rPr lang="fr-FR" dirty="0"/>
              <a:t>2. Les connecteurs propositionnels: La conjonction </a:t>
            </a:r>
            <a:br>
              <a:rPr lang="fr-FR" dirty="0"/>
            </a:br>
            <a:endParaRPr lang="fr-FR" dirty="0"/>
          </a:p>
        </p:txBody>
      </p:sp>
      <p:sp>
        <p:nvSpPr>
          <p:cNvPr id="3" name="Content Placeholder 2">
            <a:extLst>
              <a:ext uri="{FF2B5EF4-FFF2-40B4-BE49-F238E27FC236}">
                <a16:creationId xmlns:a16="http://schemas.microsoft.com/office/drawing/2014/main" id="{8EDB320B-5D77-1349-842D-4C713C4639C7}"/>
              </a:ext>
            </a:extLst>
          </p:cNvPr>
          <p:cNvSpPr>
            <a:spLocks noGrp="1"/>
          </p:cNvSpPr>
          <p:nvPr>
            <p:ph idx="1"/>
          </p:nvPr>
        </p:nvSpPr>
        <p:spPr/>
        <p:txBody>
          <a:bodyPr/>
          <a:lstStyle/>
          <a:p>
            <a:r>
              <a:rPr lang="fr-FR" dirty="0"/>
              <a:t>Des exemples:</a:t>
            </a:r>
          </a:p>
          <a:p>
            <a:pPr lvl="1"/>
            <a:r>
              <a:rPr lang="fr-FR" dirty="0"/>
              <a:t>Camille lit un livre bien qu’elle n’aime pas lire. </a:t>
            </a:r>
          </a:p>
          <a:p>
            <a:pPr lvl="1"/>
            <a:r>
              <a:rPr lang="fr-FR" dirty="0"/>
              <a:t>On a deux énoncés simples: Camille lit un livre, Elle n’aime pas lire. </a:t>
            </a:r>
          </a:p>
          <a:p>
            <a:pPr lvl="1"/>
            <a:r>
              <a:rPr lang="fr-FR" dirty="0"/>
              <a:t>« Bien que » agit comme « Et » dans cet exemple</a:t>
            </a:r>
          </a:p>
          <a:p>
            <a:pPr lvl="1"/>
            <a:endParaRPr lang="fr-FR" dirty="0"/>
          </a:p>
          <a:p>
            <a:pPr lvl="1"/>
            <a:r>
              <a:rPr lang="fr-FR" dirty="0"/>
              <a:t>Camille lit un livre, mais la lecture l’ennuie.</a:t>
            </a:r>
          </a:p>
          <a:p>
            <a:pPr lvl="1"/>
            <a:r>
              <a:rPr lang="fr-FR" dirty="0"/>
              <a:t>On a deux énoncés simples: « Camille lit un livre », « La lecture l’ennuie »</a:t>
            </a:r>
          </a:p>
          <a:p>
            <a:pPr lvl="1"/>
            <a:r>
              <a:rPr lang="fr-FR" dirty="0"/>
              <a:t>« Mais » agit comme « Et » et comme « Bien que » dans cet exemple</a:t>
            </a:r>
          </a:p>
        </p:txBody>
      </p:sp>
    </p:spTree>
    <p:extLst>
      <p:ext uri="{BB962C8B-B14F-4D97-AF65-F5344CB8AC3E}">
        <p14:creationId xmlns:p14="http://schemas.microsoft.com/office/powerpoint/2010/main" val="2664961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762A8-09D8-3549-B30F-646B4380E95D}"/>
              </a:ext>
            </a:extLst>
          </p:cNvPr>
          <p:cNvSpPr>
            <a:spLocks noGrp="1"/>
          </p:cNvSpPr>
          <p:nvPr>
            <p:ph type="title"/>
          </p:nvPr>
        </p:nvSpPr>
        <p:spPr/>
        <p:txBody>
          <a:bodyPr>
            <a:normAutofit fontScale="90000"/>
          </a:bodyPr>
          <a:lstStyle/>
          <a:p>
            <a:r>
              <a:rPr lang="fr-FR" dirty="0"/>
              <a:t>2. Les connecteurs propositionnels: La conjonction </a:t>
            </a:r>
            <a:br>
              <a:rPr lang="fr-FR" dirty="0"/>
            </a:br>
            <a:endParaRPr lang="fr-FR" dirty="0"/>
          </a:p>
        </p:txBody>
      </p:sp>
      <p:sp>
        <p:nvSpPr>
          <p:cNvPr id="3" name="Content Placeholder 2">
            <a:extLst>
              <a:ext uri="{FF2B5EF4-FFF2-40B4-BE49-F238E27FC236}">
                <a16:creationId xmlns:a16="http://schemas.microsoft.com/office/drawing/2014/main" id="{EA40EF56-739C-CD4E-B079-48695CF37149}"/>
              </a:ext>
            </a:extLst>
          </p:cNvPr>
          <p:cNvSpPr>
            <a:spLocks noGrp="1"/>
          </p:cNvSpPr>
          <p:nvPr>
            <p:ph idx="1"/>
          </p:nvPr>
        </p:nvSpPr>
        <p:spPr>
          <a:xfrm>
            <a:off x="2257778" y="2592888"/>
            <a:ext cx="7729728" cy="3101983"/>
          </a:xfrm>
        </p:spPr>
        <p:txBody>
          <a:bodyPr/>
          <a:lstStyle/>
          <a:p>
            <a:r>
              <a:rPr lang="fr-FR" dirty="0"/>
              <a:t>Certaines phrases avec ces mêmes mots </a:t>
            </a:r>
            <a:r>
              <a:rPr lang="fr-FR" b="1" dirty="0"/>
              <a:t>ne peuvent pas </a:t>
            </a:r>
            <a:r>
              <a:rPr lang="fr-FR" dirty="0"/>
              <a:t>être transformées dans le langage formel: </a:t>
            </a:r>
          </a:p>
          <a:p>
            <a:pPr lvl="1"/>
            <a:r>
              <a:rPr lang="fr-FR" dirty="0"/>
              <a:t>Jules et Jim se querellent.</a:t>
            </a:r>
          </a:p>
          <a:p>
            <a:pPr lvl="1"/>
            <a:r>
              <a:rPr lang="fr-FR" dirty="0"/>
              <a:t>Léa et Sam ont soulevé le piano.</a:t>
            </a:r>
          </a:p>
          <a:p>
            <a:pPr lvl="1"/>
            <a:r>
              <a:rPr lang="fr-FR" dirty="0"/>
              <a:t>Certains restaurants sont excellents bien que peu onéreux.</a:t>
            </a:r>
          </a:p>
          <a:p>
            <a:pPr lvl="1"/>
            <a:endParaRPr lang="fr-FR" dirty="0"/>
          </a:p>
        </p:txBody>
      </p:sp>
    </p:spTree>
    <p:extLst>
      <p:ext uri="{BB962C8B-B14F-4D97-AF65-F5344CB8AC3E}">
        <p14:creationId xmlns:p14="http://schemas.microsoft.com/office/powerpoint/2010/main" val="1942220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82D5-5903-0145-989F-6DC7E9CEB9EE}"/>
              </a:ext>
            </a:extLst>
          </p:cNvPr>
          <p:cNvSpPr>
            <a:spLocks noGrp="1"/>
          </p:cNvSpPr>
          <p:nvPr>
            <p:ph type="title"/>
          </p:nvPr>
        </p:nvSpPr>
        <p:spPr/>
        <p:txBody>
          <a:bodyPr>
            <a:normAutofit fontScale="90000"/>
          </a:bodyPr>
          <a:lstStyle/>
          <a:p>
            <a:r>
              <a:rPr lang="fr-FR" dirty="0"/>
              <a:t>2. Les connecteurs propositionnels: La disjonction</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5B8A8C3-8DC5-9443-B027-B951C5C7F69E}"/>
                  </a:ext>
                </a:extLst>
              </p:cNvPr>
              <p:cNvSpPr>
                <a:spLocks noGrp="1"/>
              </p:cNvSpPr>
              <p:nvPr>
                <p:ph idx="1"/>
              </p:nvPr>
            </p:nvSpPr>
            <p:spPr>
              <a:xfrm>
                <a:off x="2231135" y="2638044"/>
                <a:ext cx="8064331" cy="3886934"/>
              </a:xfrm>
            </p:spPr>
            <p:txBody>
              <a:bodyPr>
                <a:normAutofit fontScale="92500" lnSpcReduction="10000"/>
              </a:bodyPr>
              <a:lstStyle/>
              <a:p>
                <a:r>
                  <a:rPr lang="fr-FR" dirty="0"/>
                  <a:t>La </a:t>
                </a:r>
                <a:r>
                  <a:rPr lang="fr-FR" b="1" dirty="0"/>
                  <a:t>disjonction</a:t>
                </a:r>
                <a:r>
                  <a:rPr lang="fr-FR" dirty="0"/>
                  <a:t> permet aussi de lier deux énoncés entre eux. </a:t>
                </a:r>
              </a:p>
              <a:p>
                <a:endParaRPr lang="fr-FR" dirty="0"/>
              </a:p>
              <a:p>
                <a:r>
                  <a:rPr lang="fr-FR" dirty="0"/>
                  <a:t>Si nous avons:</a:t>
                </a:r>
              </a:p>
              <a:p>
                <a:r>
                  <a:rPr lang="fr-FR" dirty="0"/>
                  <a:t>p: Otto deviendra philosophe.</a:t>
                </a:r>
              </a:p>
              <a:p>
                <a:r>
                  <a:rPr lang="fr-FR" dirty="0"/>
                  <a:t>q: Otto entrera dans les ordres.</a:t>
                </a:r>
              </a:p>
              <a:p>
                <a:r>
                  <a:rPr lang="fr-FR" dirty="0"/>
                  <a:t>Alors on a que p ou q représente l’énoncé suivant: Otto deviendra philosophe </a:t>
                </a:r>
                <a:r>
                  <a:rPr lang="fr-FR" b="1" dirty="0"/>
                  <a:t>ou</a:t>
                </a:r>
                <a:r>
                  <a:rPr lang="fr-FR" dirty="0"/>
                  <a:t> il entrera dans les ordres.</a:t>
                </a:r>
              </a:p>
              <a:p>
                <a:endParaRPr lang="fr-FR" dirty="0"/>
              </a:p>
              <a:p>
                <a:r>
                  <a:rPr lang="fr-FR" dirty="0"/>
                  <a:t>Un connecteur propositionnel binaire.</a:t>
                </a:r>
              </a:p>
              <a:p>
                <a:r>
                  <a:rPr lang="fr-FR" dirty="0"/>
                  <a:t>On utilise le signe suivant dans les langages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0</m:t>
                        </m:r>
                      </m:sub>
                    </m:sSub>
                  </m:oMath>
                </a14:m>
                <a:r>
                  <a:rPr lang="fr-FR" dirty="0"/>
                  <a:t> et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1</m:t>
                        </m:r>
                      </m:sub>
                    </m:sSub>
                    <m:r>
                      <a:rPr lang="fr-CA" i="1">
                        <a:latin typeface="Cambria Math" panose="02040503050406030204" pitchFamily="18" charset="0"/>
                        <a:ea typeface="Cambria Math" panose="02040503050406030204" pitchFamily="18" charset="0"/>
                      </a:rPr>
                      <m:t> </m:t>
                    </m:r>
                  </m:oMath>
                </a14:m>
                <a:r>
                  <a:rPr lang="fr-FR" dirty="0"/>
                  <a:t>pour la disjonction: </a:t>
                </a:r>
              </a:p>
              <a:p>
                <a:pPr lvl="1"/>
                <a14:m>
                  <m:oMath xmlns:m="http://schemas.openxmlformats.org/officeDocument/2006/math">
                    <m:r>
                      <a:rPr lang="fr-CA" i="1">
                        <a:latin typeface="Cambria Math" panose="02040503050406030204" pitchFamily="18" charset="0"/>
                      </a:rPr>
                      <m:t>𝑝</m:t>
                    </m:r>
                    <m:r>
                      <a:rPr lang="fr-CA" i="1">
                        <a:latin typeface="Cambria Math" panose="02040503050406030204" pitchFamily="18" charset="0"/>
                      </a:rPr>
                      <m:t> ∨</m:t>
                    </m:r>
                    <m:r>
                      <a:rPr lang="fr-CA" i="1">
                        <a:latin typeface="Cambria Math" panose="02040503050406030204" pitchFamily="18" charset="0"/>
                        <a:ea typeface="Cambria Math" panose="02040503050406030204" pitchFamily="18" charset="0"/>
                      </a:rPr>
                      <m:t>𝑞</m:t>
                    </m:r>
                  </m:oMath>
                </a14:m>
                <a:endParaRPr lang="fr-FR" dirty="0"/>
              </a:p>
              <a:p>
                <a:endParaRPr lang="fr-FR" dirty="0"/>
              </a:p>
              <a:p>
                <a:endParaRPr lang="fr-FR" dirty="0"/>
              </a:p>
              <a:p>
                <a:endParaRPr lang="fr-FR" dirty="0"/>
              </a:p>
            </p:txBody>
          </p:sp>
        </mc:Choice>
        <mc:Fallback xmlns="">
          <p:sp>
            <p:nvSpPr>
              <p:cNvPr id="3" name="Content Placeholder 2">
                <a:extLst>
                  <a:ext uri="{FF2B5EF4-FFF2-40B4-BE49-F238E27FC236}">
                    <a16:creationId xmlns:a16="http://schemas.microsoft.com/office/drawing/2014/main" id="{15B8A8C3-8DC5-9443-B027-B951C5C7F69E}"/>
                  </a:ext>
                </a:extLst>
              </p:cNvPr>
              <p:cNvSpPr>
                <a:spLocks noGrp="1" noRot="1" noChangeAspect="1" noMove="1" noResize="1" noEditPoints="1" noAdjustHandles="1" noChangeArrowheads="1" noChangeShapeType="1" noTextEdit="1"/>
              </p:cNvSpPr>
              <p:nvPr>
                <p:ph idx="1"/>
              </p:nvPr>
            </p:nvSpPr>
            <p:spPr>
              <a:xfrm>
                <a:off x="2231135" y="2638044"/>
                <a:ext cx="8064331" cy="3886934"/>
              </a:xfrm>
              <a:blipFill>
                <a:blip r:embed="rId2"/>
                <a:stretch>
                  <a:fillRect l="-314" t="-977"/>
                </a:stretch>
              </a:blipFill>
            </p:spPr>
            <p:txBody>
              <a:bodyPr/>
              <a:lstStyle/>
              <a:p>
                <a:r>
                  <a:rPr lang="fr-FR">
                    <a:noFill/>
                  </a:rPr>
                  <a:t> </a:t>
                </a:r>
              </a:p>
            </p:txBody>
          </p:sp>
        </mc:Fallback>
      </mc:AlternateContent>
    </p:spTree>
    <p:extLst>
      <p:ext uri="{BB962C8B-B14F-4D97-AF65-F5344CB8AC3E}">
        <p14:creationId xmlns:p14="http://schemas.microsoft.com/office/powerpoint/2010/main" val="81087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1E450-69E1-884F-B986-D091CC37FA55}"/>
              </a:ext>
            </a:extLst>
          </p:cNvPr>
          <p:cNvSpPr>
            <a:spLocks noGrp="1"/>
          </p:cNvSpPr>
          <p:nvPr>
            <p:ph type="title"/>
          </p:nvPr>
        </p:nvSpPr>
        <p:spPr/>
        <p:txBody>
          <a:bodyPr>
            <a:normAutofit fontScale="90000"/>
          </a:bodyPr>
          <a:lstStyle/>
          <a:p>
            <a:r>
              <a:rPr lang="fr-FR" dirty="0"/>
              <a:t>2. Les connecteurs propositionnels: La disjonction</a:t>
            </a:r>
            <a:br>
              <a:rPr lang="fr-FR" dirty="0"/>
            </a:br>
            <a:endParaRPr lang="fr-FR" dirty="0"/>
          </a:p>
        </p:txBody>
      </p:sp>
      <p:sp>
        <p:nvSpPr>
          <p:cNvPr id="3" name="Content Placeholder 2">
            <a:extLst>
              <a:ext uri="{FF2B5EF4-FFF2-40B4-BE49-F238E27FC236}">
                <a16:creationId xmlns:a16="http://schemas.microsoft.com/office/drawing/2014/main" id="{EB05D654-D349-614D-B9A9-56C4A97A168E}"/>
              </a:ext>
            </a:extLst>
          </p:cNvPr>
          <p:cNvSpPr>
            <a:spLocks noGrp="1"/>
          </p:cNvSpPr>
          <p:nvPr>
            <p:ph idx="1"/>
          </p:nvPr>
        </p:nvSpPr>
        <p:spPr/>
        <p:txBody>
          <a:bodyPr/>
          <a:lstStyle/>
          <a:p>
            <a:r>
              <a:rPr lang="fr-FR" dirty="0"/>
              <a:t>Les quatre possibilités de la disjonction: </a:t>
            </a:r>
          </a:p>
          <a:p>
            <a:pPr lvl="1"/>
            <a:r>
              <a:rPr lang="fr-FR" dirty="0"/>
              <a:t>p est vrai ou q est vrai</a:t>
            </a:r>
          </a:p>
          <a:p>
            <a:pPr lvl="1"/>
            <a:r>
              <a:rPr lang="fr-FR" dirty="0"/>
              <a:t>p est vrai ou q est faux</a:t>
            </a:r>
          </a:p>
          <a:p>
            <a:pPr lvl="1"/>
            <a:r>
              <a:rPr lang="fr-FR" dirty="0"/>
              <a:t>p est faux ou q est vrai</a:t>
            </a:r>
          </a:p>
          <a:p>
            <a:pPr lvl="1"/>
            <a:r>
              <a:rPr lang="fr-FR" dirty="0"/>
              <a:t>p est faux ou q est faux </a:t>
            </a:r>
          </a:p>
          <a:p>
            <a:pPr lvl="1"/>
            <a:endParaRPr lang="fr-FR" dirty="0"/>
          </a:p>
          <a:p>
            <a:r>
              <a:rPr lang="fr-FR" dirty="0"/>
              <a:t>La </a:t>
            </a:r>
            <a:r>
              <a:rPr lang="fr-FR" b="1" dirty="0"/>
              <a:t>table de vérité </a:t>
            </a:r>
            <a:r>
              <a:rPr lang="fr-FR" dirty="0"/>
              <a:t>de la disjonction:</a:t>
            </a:r>
          </a:p>
          <a:p>
            <a:pPr lvl="1"/>
            <a:endParaRPr lang="fr-FR" dirty="0"/>
          </a:p>
          <a:p>
            <a:endParaRPr lang="fr-FR" dirty="0"/>
          </a:p>
          <a:p>
            <a:endParaRPr lang="fr-FR"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CB3CAD04-02BA-8743-B140-472771C71E38}"/>
                  </a:ext>
                </a:extLst>
              </p:cNvPr>
              <p:cNvGraphicFramePr>
                <a:graphicFrameLocks noGrp="1"/>
              </p:cNvGraphicFramePr>
              <p:nvPr>
                <p:extLst>
                  <p:ext uri="{D42A27DB-BD31-4B8C-83A1-F6EECF244321}">
                    <p14:modId xmlns:p14="http://schemas.microsoft.com/office/powerpoint/2010/main" val="3674251611"/>
                  </p:ext>
                </p:extLst>
              </p:nvPr>
            </p:nvGraphicFramePr>
            <p:xfrm>
              <a:off x="2231136" y="5218850"/>
              <a:ext cx="4451887" cy="1554480"/>
            </p:xfrm>
            <a:graphic>
              <a:graphicData uri="http://schemas.openxmlformats.org/drawingml/2006/table">
                <a:tbl>
                  <a:tblPr firstRow="1" bandRow="1">
                    <a:tableStyleId>{616DA210-FB5B-4158-B5E0-FEB733F419BA}</a:tableStyleId>
                  </a:tblPr>
                  <a:tblGrid>
                    <a:gridCol w="1549920">
                      <a:extLst>
                        <a:ext uri="{9D8B030D-6E8A-4147-A177-3AD203B41FA5}">
                          <a16:colId xmlns:a16="http://schemas.microsoft.com/office/drawing/2014/main" val="2755234298"/>
                        </a:ext>
                      </a:extLst>
                    </a:gridCol>
                    <a:gridCol w="1549920">
                      <a:extLst>
                        <a:ext uri="{9D8B030D-6E8A-4147-A177-3AD203B41FA5}">
                          <a16:colId xmlns:a16="http://schemas.microsoft.com/office/drawing/2014/main" val="2895486878"/>
                        </a:ext>
                      </a:extLst>
                    </a:gridCol>
                    <a:gridCol w="1352047">
                      <a:extLst>
                        <a:ext uri="{9D8B030D-6E8A-4147-A177-3AD203B41FA5}">
                          <a16:colId xmlns:a16="http://schemas.microsoft.com/office/drawing/2014/main" val="44897309"/>
                        </a:ext>
                      </a:extLst>
                    </a:gridCol>
                  </a:tblGrid>
                  <a:tr h="286075">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0"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rPr>
                                  <m:t> ∨</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028529021"/>
                      </a:ext>
                    </a:extLst>
                  </a:tr>
                  <a:tr h="929742">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V</a:t>
                          </a:r>
                        </a:p>
                        <a:p>
                          <a:r>
                            <a:rPr lang="fr-FR" dirty="0"/>
                            <a:t>V</a:t>
                          </a:r>
                        </a:p>
                        <a:p>
                          <a:r>
                            <a:rPr lang="fr-FR" dirty="0"/>
                            <a:t>F</a:t>
                          </a:r>
                        </a:p>
                      </a:txBody>
                      <a:tcPr/>
                    </a:tc>
                    <a:extLst>
                      <a:ext uri="{0D108BD9-81ED-4DB2-BD59-A6C34878D82A}">
                        <a16:rowId xmlns:a16="http://schemas.microsoft.com/office/drawing/2014/main" val="468266923"/>
                      </a:ext>
                    </a:extLst>
                  </a:tr>
                </a:tbl>
              </a:graphicData>
            </a:graphic>
          </p:graphicFrame>
        </mc:Choice>
        <mc:Fallback xmlns="">
          <p:graphicFrame>
            <p:nvGraphicFramePr>
              <p:cNvPr id="4" name="Table 3">
                <a:extLst>
                  <a:ext uri="{FF2B5EF4-FFF2-40B4-BE49-F238E27FC236}">
                    <a16:creationId xmlns:a16="http://schemas.microsoft.com/office/drawing/2014/main" id="{CB3CAD04-02BA-8743-B140-472771C71E38}"/>
                  </a:ext>
                </a:extLst>
              </p:cNvPr>
              <p:cNvGraphicFramePr>
                <a:graphicFrameLocks noGrp="1"/>
              </p:cNvGraphicFramePr>
              <p:nvPr>
                <p:extLst>
                  <p:ext uri="{D42A27DB-BD31-4B8C-83A1-F6EECF244321}">
                    <p14:modId xmlns:p14="http://schemas.microsoft.com/office/powerpoint/2010/main" val="3674251611"/>
                  </p:ext>
                </p:extLst>
              </p:nvPr>
            </p:nvGraphicFramePr>
            <p:xfrm>
              <a:off x="2231136" y="5218850"/>
              <a:ext cx="4451887" cy="1554480"/>
            </p:xfrm>
            <a:graphic>
              <a:graphicData uri="http://schemas.openxmlformats.org/drawingml/2006/table">
                <a:tbl>
                  <a:tblPr firstRow="1" bandRow="1">
                    <a:tableStyleId>{616DA210-FB5B-4158-B5E0-FEB733F419BA}</a:tableStyleId>
                  </a:tblPr>
                  <a:tblGrid>
                    <a:gridCol w="1549920">
                      <a:extLst>
                        <a:ext uri="{9D8B030D-6E8A-4147-A177-3AD203B41FA5}">
                          <a16:colId xmlns:a16="http://schemas.microsoft.com/office/drawing/2014/main" val="2755234298"/>
                        </a:ext>
                      </a:extLst>
                    </a:gridCol>
                    <a:gridCol w="1549920">
                      <a:extLst>
                        <a:ext uri="{9D8B030D-6E8A-4147-A177-3AD203B41FA5}">
                          <a16:colId xmlns:a16="http://schemas.microsoft.com/office/drawing/2014/main" val="2895486878"/>
                        </a:ext>
                      </a:extLst>
                    </a:gridCol>
                    <a:gridCol w="1352047">
                      <a:extLst>
                        <a:ext uri="{9D8B030D-6E8A-4147-A177-3AD203B41FA5}">
                          <a16:colId xmlns:a16="http://schemas.microsoft.com/office/drawing/2014/main" val="44897309"/>
                        </a:ext>
                      </a:extLst>
                    </a:gridCol>
                  </a:tblGrid>
                  <a:tr h="365760">
                    <a:tc>
                      <a:txBody>
                        <a:bodyPr/>
                        <a:lstStyle/>
                        <a:p>
                          <a:endParaRPr lang="en-US"/>
                        </a:p>
                      </a:txBody>
                      <a:tcPr>
                        <a:blipFill>
                          <a:blip r:embed="rId2"/>
                          <a:stretch>
                            <a:fillRect l="-813" r="-186992" b="-348276"/>
                          </a:stretch>
                        </a:blipFill>
                      </a:tcPr>
                    </a:tc>
                    <a:tc>
                      <a:txBody>
                        <a:bodyPr/>
                        <a:lstStyle/>
                        <a:p>
                          <a:endParaRPr lang="en-US"/>
                        </a:p>
                      </a:txBody>
                      <a:tcPr>
                        <a:blipFill>
                          <a:blip r:embed="rId2"/>
                          <a:stretch>
                            <a:fillRect l="-101639" r="-88525" b="-348276"/>
                          </a:stretch>
                        </a:blipFill>
                      </a:tcPr>
                    </a:tc>
                    <a:tc>
                      <a:txBody>
                        <a:bodyPr/>
                        <a:lstStyle/>
                        <a:p>
                          <a:endParaRPr lang="en-US"/>
                        </a:p>
                      </a:txBody>
                      <a:tcPr>
                        <a:blipFill>
                          <a:blip r:embed="rId2"/>
                          <a:stretch>
                            <a:fillRect l="-229907" r="-935" b="-348276"/>
                          </a:stretch>
                        </a:blipFill>
                      </a:tcPr>
                    </a:tc>
                    <a:extLst>
                      <a:ext uri="{0D108BD9-81ED-4DB2-BD59-A6C34878D82A}">
                        <a16:rowId xmlns:a16="http://schemas.microsoft.com/office/drawing/2014/main" val="1028529021"/>
                      </a:ext>
                    </a:extLst>
                  </a:tr>
                  <a:tr h="1188720">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V</a:t>
                          </a:r>
                        </a:p>
                        <a:p>
                          <a:r>
                            <a:rPr lang="fr-FR" dirty="0"/>
                            <a:t>V</a:t>
                          </a:r>
                        </a:p>
                        <a:p>
                          <a:r>
                            <a:rPr lang="fr-FR" dirty="0"/>
                            <a:t>F</a:t>
                          </a:r>
                        </a:p>
                      </a:txBody>
                      <a:tcPr/>
                    </a:tc>
                    <a:extLst>
                      <a:ext uri="{0D108BD9-81ED-4DB2-BD59-A6C34878D82A}">
                        <a16:rowId xmlns:a16="http://schemas.microsoft.com/office/drawing/2014/main" val="468266923"/>
                      </a:ext>
                    </a:extLst>
                  </a:tr>
                </a:tbl>
              </a:graphicData>
            </a:graphic>
          </p:graphicFrame>
        </mc:Fallback>
      </mc:AlternateContent>
    </p:spTree>
    <p:extLst>
      <p:ext uri="{BB962C8B-B14F-4D97-AF65-F5344CB8AC3E}">
        <p14:creationId xmlns:p14="http://schemas.microsoft.com/office/powerpoint/2010/main" val="251215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7EB97-FD7C-F441-8203-7582DDBB5D5E}"/>
              </a:ext>
            </a:extLst>
          </p:cNvPr>
          <p:cNvSpPr>
            <a:spLocks noGrp="1"/>
          </p:cNvSpPr>
          <p:nvPr>
            <p:ph type="title"/>
          </p:nvPr>
        </p:nvSpPr>
        <p:spPr/>
        <p:txBody>
          <a:bodyPr>
            <a:normAutofit fontScale="90000"/>
          </a:bodyPr>
          <a:lstStyle/>
          <a:p>
            <a:r>
              <a:rPr lang="fr-FR" dirty="0"/>
              <a:t>2. Les connecteurs propositionnels: La disjonction</a:t>
            </a:r>
            <a:br>
              <a:rPr lang="fr-FR" dirty="0"/>
            </a:br>
            <a:endParaRPr lang="fr-FR" dirty="0"/>
          </a:p>
        </p:txBody>
      </p:sp>
      <p:sp>
        <p:nvSpPr>
          <p:cNvPr id="3" name="Content Placeholder 2">
            <a:extLst>
              <a:ext uri="{FF2B5EF4-FFF2-40B4-BE49-F238E27FC236}">
                <a16:creationId xmlns:a16="http://schemas.microsoft.com/office/drawing/2014/main" id="{EB488AF7-556F-B940-A1BB-89C934F35180}"/>
              </a:ext>
            </a:extLst>
          </p:cNvPr>
          <p:cNvSpPr>
            <a:spLocks noGrp="1"/>
          </p:cNvSpPr>
          <p:nvPr>
            <p:ph idx="1"/>
          </p:nvPr>
        </p:nvSpPr>
        <p:spPr/>
        <p:txBody>
          <a:bodyPr/>
          <a:lstStyle/>
          <a:p>
            <a:r>
              <a:rPr lang="fr-FR" dirty="0"/>
              <a:t>La disjonction est vraie dans tous les cas où soit p, soit q, soit les deux sont vrais. En d’autres mots, il suffit que l’un ou l’autre des énoncés élémentaires soit vrai pour que l’énoncé soit vrai.</a:t>
            </a:r>
          </a:p>
          <a:p>
            <a:endParaRPr lang="fr-FR"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56D43F00-61F7-D14F-A0F7-626B7DED175A}"/>
                  </a:ext>
                </a:extLst>
              </p:cNvPr>
              <p:cNvGraphicFramePr>
                <a:graphicFrameLocks noGrp="1"/>
              </p:cNvGraphicFramePr>
              <p:nvPr>
                <p:extLst>
                  <p:ext uri="{D42A27DB-BD31-4B8C-83A1-F6EECF244321}">
                    <p14:modId xmlns:p14="http://schemas.microsoft.com/office/powerpoint/2010/main" val="1481931106"/>
                  </p:ext>
                </p:extLst>
              </p:nvPr>
            </p:nvGraphicFramePr>
            <p:xfrm>
              <a:off x="2456914" y="3672935"/>
              <a:ext cx="4451887" cy="1554480"/>
            </p:xfrm>
            <a:graphic>
              <a:graphicData uri="http://schemas.openxmlformats.org/drawingml/2006/table">
                <a:tbl>
                  <a:tblPr firstRow="1" bandRow="1">
                    <a:tableStyleId>{616DA210-FB5B-4158-B5E0-FEB733F419BA}</a:tableStyleId>
                  </a:tblPr>
                  <a:tblGrid>
                    <a:gridCol w="1549920">
                      <a:extLst>
                        <a:ext uri="{9D8B030D-6E8A-4147-A177-3AD203B41FA5}">
                          <a16:colId xmlns:a16="http://schemas.microsoft.com/office/drawing/2014/main" val="2755234298"/>
                        </a:ext>
                      </a:extLst>
                    </a:gridCol>
                    <a:gridCol w="1549920">
                      <a:extLst>
                        <a:ext uri="{9D8B030D-6E8A-4147-A177-3AD203B41FA5}">
                          <a16:colId xmlns:a16="http://schemas.microsoft.com/office/drawing/2014/main" val="2895486878"/>
                        </a:ext>
                      </a:extLst>
                    </a:gridCol>
                    <a:gridCol w="1352047">
                      <a:extLst>
                        <a:ext uri="{9D8B030D-6E8A-4147-A177-3AD203B41FA5}">
                          <a16:colId xmlns:a16="http://schemas.microsoft.com/office/drawing/2014/main" val="44897309"/>
                        </a:ext>
                      </a:extLst>
                    </a:gridCol>
                  </a:tblGrid>
                  <a:tr h="286075">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0"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rPr>
                                  <m:t> ∨</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028529021"/>
                      </a:ext>
                    </a:extLst>
                  </a:tr>
                  <a:tr h="929742">
                    <a:tc>
                      <a:txBody>
                        <a:bodyPr/>
                        <a:lstStyle/>
                        <a:p>
                          <a:r>
                            <a:rPr lang="fr-FR" dirty="0">
                              <a:solidFill>
                                <a:srgbClr val="FF0000"/>
                              </a:solidFill>
                            </a:rPr>
                            <a:t>V</a:t>
                          </a:r>
                        </a:p>
                        <a:p>
                          <a:r>
                            <a:rPr lang="fr-FR" dirty="0">
                              <a:solidFill>
                                <a:srgbClr val="FF0000"/>
                              </a:solidFill>
                            </a:rPr>
                            <a:t>V</a:t>
                          </a:r>
                        </a:p>
                        <a:p>
                          <a:r>
                            <a:rPr lang="fr-FR" dirty="0">
                              <a:solidFill>
                                <a:srgbClr val="FF0000"/>
                              </a:solidFill>
                            </a:rPr>
                            <a:t>F</a:t>
                          </a:r>
                        </a:p>
                        <a:p>
                          <a:r>
                            <a:rPr lang="fr-FR" dirty="0"/>
                            <a:t>F</a:t>
                          </a:r>
                        </a:p>
                      </a:txBody>
                      <a:tcPr/>
                    </a:tc>
                    <a:tc>
                      <a:txBody>
                        <a:bodyPr/>
                        <a:lstStyle/>
                        <a:p>
                          <a:r>
                            <a:rPr lang="fr-FR" dirty="0">
                              <a:solidFill>
                                <a:srgbClr val="FF0000"/>
                              </a:solidFill>
                            </a:rPr>
                            <a:t>V</a:t>
                          </a:r>
                        </a:p>
                        <a:p>
                          <a:r>
                            <a:rPr lang="fr-FR" dirty="0">
                              <a:solidFill>
                                <a:srgbClr val="FF0000"/>
                              </a:solidFill>
                            </a:rPr>
                            <a:t>F</a:t>
                          </a:r>
                        </a:p>
                        <a:p>
                          <a:r>
                            <a:rPr lang="fr-FR" dirty="0">
                              <a:solidFill>
                                <a:srgbClr val="FF0000"/>
                              </a:solidFill>
                            </a:rPr>
                            <a:t>V</a:t>
                          </a:r>
                        </a:p>
                        <a:p>
                          <a:r>
                            <a:rPr lang="fr-FR" dirty="0"/>
                            <a:t>F</a:t>
                          </a:r>
                        </a:p>
                      </a:txBody>
                      <a:tcPr/>
                    </a:tc>
                    <a:tc>
                      <a:txBody>
                        <a:bodyPr/>
                        <a:lstStyle/>
                        <a:p>
                          <a:r>
                            <a:rPr lang="fr-FR" dirty="0">
                              <a:solidFill>
                                <a:srgbClr val="FF0000"/>
                              </a:solidFill>
                            </a:rPr>
                            <a:t>V</a:t>
                          </a:r>
                        </a:p>
                        <a:p>
                          <a:r>
                            <a:rPr lang="fr-FR" dirty="0">
                              <a:solidFill>
                                <a:srgbClr val="FF0000"/>
                              </a:solidFill>
                            </a:rPr>
                            <a:t>V</a:t>
                          </a:r>
                        </a:p>
                        <a:p>
                          <a:r>
                            <a:rPr lang="fr-FR" dirty="0">
                              <a:solidFill>
                                <a:srgbClr val="FF0000"/>
                              </a:solidFill>
                            </a:rPr>
                            <a:t>V</a:t>
                          </a:r>
                        </a:p>
                        <a:p>
                          <a:r>
                            <a:rPr lang="fr-FR" dirty="0"/>
                            <a:t>F</a:t>
                          </a:r>
                        </a:p>
                      </a:txBody>
                      <a:tcPr/>
                    </a:tc>
                    <a:extLst>
                      <a:ext uri="{0D108BD9-81ED-4DB2-BD59-A6C34878D82A}">
                        <a16:rowId xmlns:a16="http://schemas.microsoft.com/office/drawing/2014/main" val="468266923"/>
                      </a:ext>
                    </a:extLst>
                  </a:tr>
                </a:tbl>
              </a:graphicData>
            </a:graphic>
          </p:graphicFrame>
        </mc:Choice>
        <mc:Fallback xmlns="">
          <p:graphicFrame>
            <p:nvGraphicFramePr>
              <p:cNvPr id="4" name="Table 3">
                <a:extLst>
                  <a:ext uri="{FF2B5EF4-FFF2-40B4-BE49-F238E27FC236}">
                    <a16:creationId xmlns:a16="http://schemas.microsoft.com/office/drawing/2014/main" id="{56D43F00-61F7-D14F-A0F7-626B7DED175A}"/>
                  </a:ext>
                </a:extLst>
              </p:cNvPr>
              <p:cNvGraphicFramePr>
                <a:graphicFrameLocks noGrp="1"/>
              </p:cNvGraphicFramePr>
              <p:nvPr>
                <p:extLst>
                  <p:ext uri="{D42A27DB-BD31-4B8C-83A1-F6EECF244321}">
                    <p14:modId xmlns:p14="http://schemas.microsoft.com/office/powerpoint/2010/main" val="1481931106"/>
                  </p:ext>
                </p:extLst>
              </p:nvPr>
            </p:nvGraphicFramePr>
            <p:xfrm>
              <a:off x="2456914" y="3672935"/>
              <a:ext cx="4451887" cy="1554480"/>
            </p:xfrm>
            <a:graphic>
              <a:graphicData uri="http://schemas.openxmlformats.org/drawingml/2006/table">
                <a:tbl>
                  <a:tblPr firstRow="1" bandRow="1">
                    <a:tableStyleId>{616DA210-FB5B-4158-B5E0-FEB733F419BA}</a:tableStyleId>
                  </a:tblPr>
                  <a:tblGrid>
                    <a:gridCol w="1549920">
                      <a:extLst>
                        <a:ext uri="{9D8B030D-6E8A-4147-A177-3AD203B41FA5}">
                          <a16:colId xmlns:a16="http://schemas.microsoft.com/office/drawing/2014/main" val="2755234298"/>
                        </a:ext>
                      </a:extLst>
                    </a:gridCol>
                    <a:gridCol w="1549920">
                      <a:extLst>
                        <a:ext uri="{9D8B030D-6E8A-4147-A177-3AD203B41FA5}">
                          <a16:colId xmlns:a16="http://schemas.microsoft.com/office/drawing/2014/main" val="2895486878"/>
                        </a:ext>
                      </a:extLst>
                    </a:gridCol>
                    <a:gridCol w="1352047">
                      <a:extLst>
                        <a:ext uri="{9D8B030D-6E8A-4147-A177-3AD203B41FA5}">
                          <a16:colId xmlns:a16="http://schemas.microsoft.com/office/drawing/2014/main" val="44897309"/>
                        </a:ext>
                      </a:extLst>
                    </a:gridCol>
                  </a:tblGrid>
                  <a:tr h="365760">
                    <a:tc>
                      <a:txBody>
                        <a:bodyPr/>
                        <a:lstStyle/>
                        <a:p>
                          <a:endParaRPr lang="en-US"/>
                        </a:p>
                      </a:txBody>
                      <a:tcPr>
                        <a:blipFill>
                          <a:blip r:embed="rId2"/>
                          <a:stretch>
                            <a:fillRect l="-813" t="-3448" r="-186179" b="-348276"/>
                          </a:stretch>
                        </a:blipFill>
                      </a:tcPr>
                    </a:tc>
                    <a:tc>
                      <a:txBody>
                        <a:bodyPr/>
                        <a:lstStyle/>
                        <a:p>
                          <a:endParaRPr lang="en-US"/>
                        </a:p>
                      </a:txBody>
                      <a:tcPr>
                        <a:blipFill>
                          <a:blip r:embed="rId2"/>
                          <a:stretch>
                            <a:fillRect l="-101639" t="-3448" r="-87705" b="-348276"/>
                          </a:stretch>
                        </a:blipFill>
                      </a:tcPr>
                    </a:tc>
                    <a:tc>
                      <a:txBody>
                        <a:bodyPr/>
                        <a:lstStyle/>
                        <a:p>
                          <a:endParaRPr lang="en-US"/>
                        </a:p>
                      </a:txBody>
                      <a:tcPr>
                        <a:blipFill>
                          <a:blip r:embed="rId2"/>
                          <a:stretch>
                            <a:fillRect l="-229907" t="-3448" b="-348276"/>
                          </a:stretch>
                        </a:blipFill>
                      </a:tcPr>
                    </a:tc>
                    <a:extLst>
                      <a:ext uri="{0D108BD9-81ED-4DB2-BD59-A6C34878D82A}">
                        <a16:rowId xmlns:a16="http://schemas.microsoft.com/office/drawing/2014/main" val="1028529021"/>
                      </a:ext>
                    </a:extLst>
                  </a:tr>
                  <a:tr h="1188720">
                    <a:tc>
                      <a:txBody>
                        <a:bodyPr/>
                        <a:lstStyle/>
                        <a:p>
                          <a:r>
                            <a:rPr lang="fr-FR" dirty="0">
                              <a:solidFill>
                                <a:srgbClr val="FF0000"/>
                              </a:solidFill>
                            </a:rPr>
                            <a:t>V</a:t>
                          </a:r>
                        </a:p>
                        <a:p>
                          <a:r>
                            <a:rPr lang="fr-FR" dirty="0">
                              <a:solidFill>
                                <a:srgbClr val="FF0000"/>
                              </a:solidFill>
                            </a:rPr>
                            <a:t>V</a:t>
                          </a:r>
                        </a:p>
                        <a:p>
                          <a:r>
                            <a:rPr lang="fr-FR" dirty="0">
                              <a:solidFill>
                                <a:srgbClr val="FF0000"/>
                              </a:solidFill>
                            </a:rPr>
                            <a:t>F</a:t>
                          </a:r>
                        </a:p>
                        <a:p>
                          <a:r>
                            <a:rPr lang="fr-FR" dirty="0"/>
                            <a:t>F</a:t>
                          </a:r>
                        </a:p>
                      </a:txBody>
                      <a:tcPr/>
                    </a:tc>
                    <a:tc>
                      <a:txBody>
                        <a:bodyPr/>
                        <a:lstStyle/>
                        <a:p>
                          <a:r>
                            <a:rPr lang="fr-FR" dirty="0">
                              <a:solidFill>
                                <a:srgbClr val="FF0000"/>
                              </a:solidFill>
                            </a:rPr>
                            <a:t>V</a:t>
                          </a:r>
                        </a:p>
                        <a:p>
                          <a:r>
                            <a:rPr lang="fr-FR" dirty="0">
                              <a:solidFill>
                                <a:srgbClr val="FF0000"/>
                              </a:solidFill>
                            </a:rPr>
                            <a:t>F</a:t>
                          </a:r>
                        </a:p>
                        <a:p>
                          <a:r>
                            <a:rPr lang="fr-FR" dirty="0">
                              <a:solidFill>
                                <a:srgbClr val="FF0000"/>
                              </a:solidFill>
                            </a:rPr>
                            <a:t>V</a:t>
                          </a:r>
                        </a:p>
                        <a:p>
                          <a:r>
                            <a:rPr lang="fr-FR" dirty="0"/>
                            <a:t>F</a:t>
                          </a:r>
                        </a:p>
                      </a:txBody>
                      <a:tcPr/>
                    </a:tc>
                    <a:tc>
                      <a:txBody>
                        <a:bodyPr/>
                        <a:lstStyle/>
                        <a:p>
                          <a:r>
                            <a:rPr lang="fr-FR" dirty="0">
                              <a:solidFill>
                                <a:srgbClr val="FF0000"/>
                              </a:solidFill>
                            </a:rPr>
                            <a:t>V</a:t>
                          </a:r>
                        </a:p>
                        <a:p>
                          <a:r>
                            <a:rPr lang="fr-FR" dirty="0">
                              <a:solidFill>
                                <a:srgbClr val="FF0000"/>
                              </a:solidFill>
                            </a:rPr>
                            <a:t>V</a:t>
                          </a:r>
                        </a:p>
                        <a:p>
                          <a:r>
                            <a:rPr lang="fr-FR" dirty="0">
                              <a:solidFill>
                                <a:srgbClr val="FF0000"/>
                              </a:solidFill>
                            </a:rPr>
                            <a:t>V</a:t>
                          </a:r>
                        </a:p>
                        <a:p>
                          <a:r>
                            <a:rPr lang="fr-FR" dirty="0"/>
                            <a:t>F</a:t>
                          </a:r>
                        </a:p>
                      </a:txBody>
                      <a:tcPr/>
                    </a:tc>
                    <a:extLst>
                      <a:ext uri="{0D108BD9-81ED-4DB2-BD59-A6C34878D82A}">
                        <a16:rowId xmlns:a16="http://schemas.microsoft.com/office/drawing/2014/main" val="468266923"/>
                      </a:ext>
                    </a:extLst>
                  </a:tr>
                </a:tbl>
              </a:graphicData>
            </a:graphic>
          </p:graphicFrame>
        </mc:Fallback>
      </mc:AlternateContent>
    </p:spTree>
    <p:extLst>
      <p:ext uri="{BB962C8B-B14F-4D97-AF65-F5344CB8AC3E}">
        <p14:creationId xmlns:p14="http://schemas.microsoft.com/office/powerpoint/2010/main" val="685214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633CA-2C83-2A4A-A482-5EF4DAABC0BF}"/>
              </a:ext>
            </a:extLst>
          </p:cNvPr>
          <p:cNvSpPr>
            <a:spLocks noGrp="1"/>
          </p:cNvSpPr>
          <p:nvPr>
            <p:ph type="title"/>
          </p:nvPr>
        </p:nvSpPr>
        <p:spPr/>
        <p:txBody>
          <a:bodyPr>
            <a:normAutofit fontScale="90000"/>
          </a:bodyPr>
          <a:lstStyle/>
          <a:p>
            <a:r>
              <a:rPr lang="fr-FR" dirty="0"/>
              <a:t>2. Les connecteurs propositionnels: La disjonction</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AD605F0-B396-2740-B521-60D5B816B143}"/>
                  </a:ext>
                </a:extLst>
              </p:cNvPr>
              <p:cNvSpPr>
                <a:spLocks noGrp="1"/>
              </p:cNvSpPr>
              <p:nvPr>
                <p:ph idx="1"/>
              </p:nvPr>
            </p:nvSpPr>
            <p:spPr/>
            <p:txBody>
              <a:bodyPr>
                <a:normAutofit lnSpcReduction="10000"/>
              </a:bodyPr>
              <a:lstStyle/>
              <a:p>
                <a:r>
                  <a:rPr lang="fr-FR" dirty="0"/>
                  <a:t>Il se peut que le mot « ou » ait un sens différent et que l’on donne à la proposition composée de la valeur faux dans le cas où p et q prennent tous les deux la valeur vrai. Le « ou » est dans ce cas </a:t>
                </a:r>
                <a:r>
                  <a:rPr lang="fr-FR" b="1" dirty="0"/>
                  <a:t>exclusif</a:t>
                </a:r>
                <a:r>
                  <a:rPr lang="fr-FR" dirty="0"/>
                  <a:t>. Nous pouvons exprimer ce cas ainsi:</a:t>
                </a:r>
              </a:p>
              <a:p>
                <a:pPr lvl="1"/>
                <a14:m>
                  <m:oMath xmlns:m="http://schemas.openxmlformats.org/officeDocument/2006/math">
                    <m:d>
                      <m:dPr>
                        <m:ctrlPr>
                          <a:rPr lang="fr-CA" b="0" i="1" smtClean="0">
                            <a:latin typeface="Cambria Math" panose="02040503050406030204" pitchFamily="18" charset="0"/>
                          </a:rPr>
                        </m:ctrlPr>
                      </m:dPr>
                      <m:e>
                        <m:d>
                          <m:dPr>
                            <m:ctrlPr>
                              <a:rPr lang="fr-CA" b="0" i="1" smtClean="0">
                                <a:latin typeface="Cambria Math" panose="02040503050406030204" pitchFamily="18" charset="0"/>
                              </a:rPr>
                            </m:ctrlPr>
                          </m:dPr>
                          <m:e>
                            <m:r>
                              <a:rPr lang="fr-CA" b="0" i="1" smtClean="0">
                                <a:latin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e>
                        </m:d>
                        <m:r>
                          <a:rPr lang="fr-CA" b="0" i="1" smtClean="0">
                            <a:latin typeface="Cambria Math" panose="02040503050406030204" pitchFamily="18" charset="0"/>
                            <a:ea typeface="Cambria Math" panose="02040503050406030204" pitchFamily="18" charset="0"/>
                          </a:rPr>
                          <m:t>∧¬</m:t>
                        </m:r>
                        <m:d>
                          <m:dPr>
                            <m:ctrlPr>
                              <a:rPr lang="fr-CA" b="0" i="1" smtClean="0">
                                <a:latin typeface="Cambria Math" panose="02040503050406030204" pitchFamily="18" charset="0"/>
                                <a:ea typeface="Cambria Math" panose="02040503050406030204" pitchFamily="18" charset="0"/>
                              </a:rPr>
                            </m:ctrlPr>
                          </m:dPr>
                          <m:e>
                            <m:r>
                              <a:rPr lang="fr-CA" b="0" i="1" smtClean="0">
                                <a:latin typeface="Cambria Math" panose="02040503050406030204" pitchFamily="18" charset="0"/>
                                <a:ea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e>
                        </m:d>
                      </m:e>
                    </m:d>
                  </m:oMath>
                </a14:m>
                <a:endParaRPr lang="fr-CA" b="0" dirty="0">
                  <a:ea typeface="Cambria Math" panose="02040503050406030204" pitchFamily="18" charset="0"/>
                </a:endParaRPr>
              </a:p>
              <a:p>
                <a:pPr lvl="1"/>
                <a:r>
                  <a:rPr lang="fr-FR" dirty="0"/>
                  <a:t>p ou q, mais non (p et q)</a:t>
                </a:r>
              </a:p>
              <a:p>
                <a:pPr lvl="1"/>
                <a:r>
                  <a:rPr lang="fr-FR" dirty="0"/>
                  <a:t>C’est-à-dire que si p et q sont vrais, alors p ou q est faux.</a:t>
                </a:r>
              </a:p>
              <a:p>
                <a:pPr lvl="1"/>
                <a:endParaRPr lang="fr-FR" dirty="0"/>
              </a:p>
              <a:p>
                <a:r>
                  <a:rPr lang="fr-FR" dirty="0"/>
                  <a:t>Ces cas sont rares, et en règle générale, lorsqu’il y a un « ou », c’est inclusif.</a:t>
                </a:r>
              </a:p>
            </p:txBody>
          </p:sp>
        </mc:Choice>
        <mc:Fallback xmlns="">
          <p:sp>
            <p:nvSpPr>
              <p:cNvPr id="3" name="Content Placeholder 2">
                <a:extLst>
                  <a:ext uri="{FF2B5EF4-FFF2-40B4-BE49-F238E27FC236}">
                    <a16:creationId xmlns:a16="http://schemas.microsoft.com/office/drawing/2014/main" id="{4AD605F0-B396-2740-B521-60D5B816B143}"/>
                  </a:ext>
                </a:extLst>
              </p:cNvPr>
              <p:cNvSpPr>
                <a:spLocks noGrp="1" noRot="1" noChangeAspect="1" noMove="1" noResize="1" noEditPoints="1" noAdjustHandles="1" noChangeArrowheads="1" noChangeShapeType="1" noTextEdit="1"/>
              </p:cNvSpPr>
              <p:nvPr>
                <p:ph idx="1"/>
              </p:nvPr>
            </p:nvSpPr>
            <p:spPr>
              <a:blipFill>
                <a:blip r:embed="rId2"/>
                <a:stretch>
                  <a:fillRect l="-493" t="-1633" r="-1314"/>
                </a:stretch>
              </a:blipFill>
            </p:spPr>
            <p:txBody>
              <a:bodyPr/>
              <a:lstStyle/>
              <a:p>
                <a:r>
                  <a:rPr lang="fr-FR">
                    <a:noFill/>
                  </a:rPr>
                  <a:t> </a:t>
                </a:r>
              </a:p>
            </p:txBody>
          </p:sp>
        </mc:Fallback>
      </mc:AlternateContent>
    </p:spTree>
    <p:extLst>
      <p:ext uri="{BB962C8B-B14F-4D97-AF65-F5344CB8AC3E}">
        <p14:creationId xmlns:p14="http://schemas.microsoft.com/office/powerpoint/2010/main" val="258640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04F3B-C6CF-CA46-9D37-97B99BE417C4}"/>
              </a:ext>
            </a:extLst>
          </p:cNvPr>
          <p:cNvSpPr>
            <a:spLocks noGrp="1"/>
          </p:cNvSpPr>
          <p:nvPr>
            <p:ph type="title"/>
          </p:nvPr>
        </p:nvSpPr>
        <p:spPr/>
        <p:txBody>
          <a:bodyPr>
            <a:normAutofit fontScale="90000"/>
          </a:bodyPr>
          <a:lstStyle/>
          <a:p>
            <a:r>
              <a:rPr lang="fr-FR" dirty="0"/>
              <a:t>2. Les connecteurs propositionnels: L’implication matérielle</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33CBBAC-7D0E-4B46-ACF0-5E0E81B6C31A}"/>
                  </a:ext>
                </a:extLst>
              </p:cNvPr>
              <p:cNvSpPr>
                <a:spLocks noGrp="1"/>
              </p:cNvSpPr>
              <p:nvPr>
                <p:ph idx="1"/>
              </p:nvPr>
            </p:nvSpPr>
            <p:spPr>
              <a:xfrm>
                <a:off x="2231136" y="2638044"/>
                <a:ext cx="8290108" cy="3864356"/>
              </a:xfrm>
            </p:spPr>
            <p:txBody>
              <a:bodyPr>
                <a:normAutofit fontScale="85000" lnSpcReduction="20000"/>
              </a:bodyPr>
              <a:lstStyle/>
              <a:p>
                <a:r>
                  <a:rPr lang="fr-FR" b="1" dirty="0"/>
                  <a:t>L’implication matérielle r</a:t>
                </a:r>
                <a:r>
                  <a:rPr lang="fr-FR" dirty="0"/>
                  <a:t>eprésente les phrases qui utilisent l’expression « si… alors »</a:t>
                </a:r>
              </a:p>
              <a:p>
                <a:endParaRPr lang="fr-FR" dirty="0"/>
              </a:p>
              <a:p>
                <a:r>
                  <a:rPr lang="fr-FR" dirty="0"/>
                  <a:t>Si nous avons l’énoncé suivant: </a:t>
                </a:r>
              </a:p>
              <a:p>
                <a:r>
                  <a:rPr lang="fr-FR" dirty="0"/>
                  <a:t>Si Léa va au Japon, elle apprendra le japonais.</a:t>
                </a:r>
              </a:p>
              <a:p>
                <a:r>
                  <a:rPr lang="fr-FR" dirty="0"/>
                  <a:t>Cet énoncé est composé des énoncés élémentaires suivants:</a:t>
                </a:r>
              </a:p>
              <a:p>
                <a:pPr lvl="1"/>
                <a:r>
                  <a:rPr lang="fr-FR" dirty="0"/>
                  <a:t>p: Léa ira au Japon.</a:t>
                </a:r>
              </a:p>
              <a:p>
                <a:pPr lvl="1"/>
                <a:r>
                  <a:rPr lang="fr-FR" dirty="0"/>
                  <a:t>q: Léa apprendra le japonais.</a:t>
                </a:r>
              </a:p>
              <a:p>
                <a:r>
                  <a:rPr lang="fr-FR" dirty="0"/>
                  <a:t>On le représente ainsi: si p alors q</a:t>
                </a:r>
              </a:p>
              <a:p>
                <a:endParaRPr lang="fr-FR" dirty="0"/>
              </a:p>
              <a:p>
                <a:r>
                  <a:rPr lang="fr-FR" dirty="0"/>
                  <a:t>On utilise le signe suivant </a:t>
                </a:r>
                <a14:m>
                  <m:oMath xmlns:m="http://schemas.openxmlformats.org/officeDocument/2006/math">
                    <m:r>
                      <a:rPr lang="fr-FR"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 </m:t>
                    </m:r>
                  </m:oMath>
                </a14:m>
                <a:r>
                  <a:rPr lang="fr-FR" dirty="0"/>
                  <a:t>dans les langages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0</m:t>
                        </m:r>
                      </m:sub>
                    </m:sSub>
                  </m:oMath>
                </a14:m>
                <a:r>
                  <a:rPr lang="fr-FR" dirty="0"/>
                  <a:t> et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1</m:t>
                        </m:r>
                      </m:sub>
                    </m:sSub>
                    <m:r>
                      <a:rPr lang="fr-CA" i="1">
                        <a:latin typeface="Cambria Math" panose="02040503050406030204" pitchFamily="18" charset="0"/>
                        <a:ea typeface="Cambria Math" panose="02040503050406030204" pitchFamily="18" charset="0"/>
                      </a:rPr>
                      <m:t> </m:t>
                    </m:r>
                  </m:oMath>
                </a14:m>
                <a:r>
                  <a:rPr lang="fr-FR" dirty="0"/>
                  <a:t>pour l’implication matérielle: </a:t>
                </a:r>
              </a:p>
              <a:p>
                <a:pPr lvl="1"/>
                <a14:m>
                  <m:oMath xmlns:m="http://schemas.openxmlformats.org/officeDocument/2006/math">
                    <m:r>
                      <a:rPr lang="fr-CA" i="1">
                        <a:latin typeface="Cambria Math" panose="02040503050406030204" pitchFamily="18" charset="0"/>
                      </a:rPr>
                      <m:t>𝑝</m:t>
                    </m:r>
                    <m:r>
                      <a:rPr lang="fr-CA" i="1">
                        <a:latin typeface="Cambria Math" panose="02040503050406030204" pitchFamily="18" charset="0"/>
                      </a:rPr>
                      <m:t> →</m:t>
                    </m:r>
                    <m:r>
                      <a:rPr lang="fr-CA" i="1">
                        <a:latin typeface="Cambria Math" panose="02040503050406030204" pitchFamily="18" charset="0"/>
                        <a:ea typeface="Cambria Math" panose="02040503050406030204" pitchFamily="18" charset="0"/>
                      </a:rPr>
                      <m:t>𝑞</m:t>
                    </m:r>
                  </m:oMath>
                </a14:m>
                <a:r>
                  <a:rPr lang="fr-FR" dirty="0"/>
                  <a:t> pour l’exemple précédent</a:t>
                </a:r>
              </a:p>
              <a:p>
                <a:pPr lvl="1"/>
                <a:r>
                  <a:rPr lang="fr-FR" dirty="0"/>
                  <a:t>L’antécédent est à gauche de la flèche, et le conséquent est à droite de la flèche</a:t>
                </a:r>
              </a:p>
              <a:p>
                <a:endParaRPr lang="fr-FR" dirty="0"/>
              </a:p>
              <a:p>
                <a:pPr lvl="1"/>
                <a:endParaRPr lang="fr-FR" dirty="0"/>
              </a:p>
              <a:p>
                <a:pPr lvl="1"/>
                <a:endParaRPr lang="fr-FR" dirty="0"/>
              </a:p>
            </p:txBody>
          </p:sp>
        </mc:Choice>
        <mc:Fallback xmlns="">
          <p:sp>
            <p:nvSpPr>
              <p:cNvPr id="3" name="Content Placeholder 2">
                <a:extLst>
                  <a:ext uri="{FF2B5EF4-FFF2-40B4-BE49-F238E27FC236}">
                    <a16:creationId xmlns:a16="http://schemas.microsoft.com/office/drawing/2014/main" id="{933CBBAC-7D0E-4B46-ACF0-5E0E81B6C31A}"/>
                  </a:ext>
                </a:extLst>
              </p:cNvPr>
              <p:cNvSpPr>
                <a:spLocks noGrp="1" noRot="1" noChangeAspect="1" noMove="1" noResize="1" noEditPoints="1" noAdjustHandles="1" noChangeArrowheads="1" noChangeShapeType="1" noTextEdit="1"/>
              </p:cNvSpPr>
              <p:nvPr>
                <p:ph idx="1"/>
              </p:nvPr>
            </p:nvSpPr>
            <p:spPr>
              <a:xfrm>
                <a:off x="2231136" y="2638044"/>
                <a:ext cx="8290108" cy="3864356"/>
              </a:xfrm>
              <a:blipFill>
                <a:blip r:embed="rId2"/>
                <a:stretch>
                  <a:fillRect l="-153" t="-1311"/>
                </a:stretch>
              </a:blipFill>
            </p:spPr>
            <p:txBody>
              <a:bodyPr/>
              <a:lstStyle/>
              <a:p>
                <a:r>
                  <a:rPr lang="fr-FR">
                    <a:noFill/>
                  </a:rPr>
                  <a:t> </a:t>
                </a:r>
              </a:p>
            </p:txBody>
          </p:sp>
        </mc:Fallback>
      </mc:AlternateContent>
    </p:spTree>
    <p:extLst>
      <p:ext uri="{BB962C8B-B14F-4D97-AF65-F5344CB8AC3E}">
        <p14:creationId xmlns:p14="http://schemas.microsoft.com/office/powerpoint/2010/main" val="3733349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B08A-3CD5-5F40-B0A4-AFBF43DCD035}"/>
              </a:ext>
            </a:extLst>
          </p:cNvPr>
          <p:cNvSpPr>
            <a:spLocks noGrp="1"/>
          </p:cNvSpPr>
          <p:nvPr>
            <p:ph type="title"/>
          </p:nvPr>
        </p:nvSpPr>
        <p:spPr/>
        <p:txBody>
          <a:bodyPr>
            <a:normAutofit fontScale="90000"/>
          </a:bodyPr>
          <a:lstStyle/>
          <a:p>
            <a:r>
              <a:rPr lang="fr-FR" dirty="0"/>
              <a:t>2. Les connecteurs propositionnels: L’implication matérielle</a:t>
            </a:r>
            <a:br>
              <a:rPr lang="fr-FR" dirty="0"/>
            </a:br>
            <a:endParaRPr lang="fr-FR" dirty="0"/>
          </a:p>
        </p:txBody>
      </p:sp>
      <p:sp>
        <p:nvSpPr>
          <p:cNvPr id="3" name="Content Placeholder 2">
            <a:extLst>
              <a:ext uri="{FF2B5EF4-FFF2-40B4-BE49-F238E27FC236}">
                <a16:creationId xmlns:a16="http://schemas.microsoft.com/office/drawing/2014/main" id="{2A027172-4288-BC40-A4C6-A9253C0C1985}"/>
              </a:ext>
            </a:extLst>
          </p:cNvPr>
          <p:cNvSpPr>
            <a:spLocks noGrp="1"/>
          </p:cNvSpPr>
          <p:nvPr>
            <p:ph idx="1"/>
          </p:nvPr>
        </p:nvSpPr>
        <p:spPr/>
        <p:txBody>
          <a:bodyPr/>
          <a:lstStyle/>
          <a:p>
            <a:r>
              <a:rPr lang="fr-FR" dirty="0"/>
              <a:t>Les quatre possibilités de l’implication matérielle: </a:t>
            </a:r>
          </a:p>
          <a:p>
            <a:pPr lvl="1"/>
            <a:r>
              <a:rPr lang="fr-FR" dirty="0"/>
              <a:t>p est vrai ou q est vrai</a:t>
            </a:r>
          </a:p>
          <a:p>
            <a:pPr lvl="1"/>
            <a:r>
              <a:rPr lang="fr-FR" dirty="0"/>
              <a:t>p est vrai ou q est faux</a:t>
            </a:r>
          </a:p>
          <a:p>
            <a:pPr lvl="1"/>
            <a:r>
              <a:rPr lang="fr-FR" dirty="0"/>
              <a:t>p est faux ou q est vrai</a:t>
            </a:r>
          </a:p>
          <a:p>
            <a:pPr lvl="1"/>
            <a:r>
              <a:rPr lang="fr-FR" dirty="0"/>
              <a:t>p est faux ou q est faux </a:t>
            </a:r>
          </a:p>
          <a:p>
            <a:pPr lvl="1"/>
            <a:endParaRPr lang="fr-FR" dirty="0"/>
          </a:p>
          <a:p>
            <a:r>
              <a:rPr lang="fr-FR" dirty="0"/>
              <a:t>La </a:t>
            </a:r>
            <a:r>
              <a:rPr lang="fr-FR" b="1" dirty="0"/>
              <a:t>table de vérité </a:t>
            </a:r>
            <a:r>
              <a:rPr lang="fr-FR" dirty="0"/>
              <a:t>de l’implication matérielle: </a:t>
            </a:r>
          </a:p>
          <a:p>
            <a:endParaRPr lang="fr-FR" dirty="0"/>
          </a:p>
          <a:p>
            <a:endParaRPr lang="fr-FR"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8D1D4C63-9C7A-5B43-A558-3B4BB4DC0C19}"/>
                  </a:ext>
                </a:extLst>
              </p:cNvPr>
              <p:cNvGraphicFramePr>
                <a:graphicFrameLocks noGrp="1"/>
              </p:cNvGraphicFramePr>
              <p:nvPr>
                <p:extLst>
                  <p:ext uri="{D42A27DB-BD31-4B8C-83A1-F6EECF244321}">
                    <p14:modId xmlns:p14="http://schemas.microsoft.com/office/powerpoint/2010/main" val="3382254648"/>
                  </p:ext>
                </p:extLst>
              </p:nvPr>
            </p:nvGraphicFramePr>
            <p:xfrm>
              <a:off x="2231136" y="5199854"/>
              <a:ext cx="6167796" cy="1554480"/>
            </p:xfrm>
            <a:graphic>
              <a:graphicData uri="http://schemas.openxmlformats.org/drawingml/2006/table">
                <a:tbl>
                  <a:tblPr firstRow="1" bandRow="1">
                    <a:tableStyleId>{616DA210-FB5B-4158-B5E0-FEB733F419BA}</a:tableStyleId>
                  </a:tblPr>
                  <a:tblGrid>
                    <a:gridCol w="2055932">
                      <a:extLst>
                        <a:ext uri="{9D8B030D-6E8A-4147-A177-3AD203B41FA5}">
                          <a16:colId xmlns:a16="http://schemas.microsoft.com/office/drawing/2014/main" val="1327810412"/>
                        </a:ext>
                      </a:extLst>
                    </a:gridCol>
                    <a:gridCol w="2055932">
                      <a:extLst>
                        <a:ext uri="{9D8B030D-6E8A-4147-A177-3AD203B41FA5}">
                          <a16:colId xmlns:a16="http://schemas.microsoft.com/office/drawing/2014/main" val="789399136"/>
                        </a:ext>
                      </a:extLst>
                    </a:gridCol>
                    <a:gridCol w="2055932">
                      <a:extLst>
                        <a:ext uri="{9D8B030D-6E8A-4147-A177-3AD203B41FA5}">
                          <a16:colId xmlns:a16="http://schemas.microsoft.com/office/drawing/2014/main" val="1263193744"/>
                        </a:ext>
                      </a:extLst>
                    </a:gridCol>
                  </a:tblGrid>
                  <a:tr h="359606">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309503941"/>
                      </a:ext>
                    </a:extLst>
                  </a:tr>
                  <a:tr h="1168718">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br>
                            <a:rPr lang="fr-FR" dirty="0"/>
                          </a:br>
                          <a:r>
                            <a:rPr lang="fr-FR" dirty="0"/>
                            <a:t>F</a:t>
                          </a:r>
                        </a:p>
                      </a:txBody>
                      <a:tcPr/>
                    </a:tc>
                    <a:tc>
                      <a:txBody>
                        <a:bodyPr/>
                        <a:lstStyle/>
                        <a:p>
                          <a:r>
                            <a:rPr lang="fr-FR" dirty="0"/>
                            <a:t>V</a:t>
                          </a:r>
                        </a:p>
                        <a:p>
                          <a:r>
                            <a:rPr lang="fr-FR" dirty="0"/>
                            <a:t>F</a:t>
                          </a:r>
                        </a:p>
                        <a:p>
                          <a:r>
                            <a:rPr lang="fr-FR" dirty="0"/>
                            <a:t>V</a:t>
                          </a:r>
                        </a:p>
                        <a:p>
                          <a:r>
                            <a:rPr lang="fr-FR" dirty="0"/>
                            <a:t>V</a:t>
                          </a:r>
                        </a:p>
                      </a:txBody>
                      <a:tcPr/>
                    </a:tc>
                    <a:extLst>
                      <a:ext uri="{0D108BD9-81ED-4DB2-BD59-A6C34878D82A}">
                        <a16:rowId xmlns:a16="http://schemas.microsoft.com/office/drawing/2014/main" val="3283620060"/>
                      </a:ext>
                    </a:extLst>
                  </a:tr>
                </a:tbl>
              </a:graphicData>
            </a:graphic>
          </p:graphicFrame>
        </mc:Choice>
        <mc:Fallback xmlns="">
          <p:graphicFrame>
            <p:nvGraphicFramePr>
              <p:cNvPr id="4" name="Table 3">
                <a:extLst>
                  <a:ext uri="{FF2B5EF4-FFF2-40B4-BE49-F238E27FC236}">
                    <a16:creationId xmlns:a16="http://schemas.microsoft.com/office/drawing/2014/main" id="{8D1D4C63-9C7A-5B43-A558-3B4BB4DC0C19}"/>
                  </a:ext>
                </a:extLst>
              </p:cNvPr>
              <p:cNvGraphicFramePr>
                <a:graphicFrameLocks noGrp="1"/>
              </p:cNvGraphicFramePr>
              <p:nvPr>
                <p:extLst>
                  <p:ext uri="{D42A27DB-BD31-4B8C-83A1-F6EECF244321}">
                    <p14:modId xmlns:p14="http://schemas.microsoft.com/office/powerpoint/2010/main" val="3382254648"/>
                  </p:ext>
                </p:extLst>
              </p:nvPr>
            </p:nvGraphicFramePr>
            <p:xfrm>
              <a:off x="2231136" y="5199854"/>
              <a:ext cx="6167796" cy="1554480"/>
            </p:xfrm>
            <a:graphic>
              <a:graphicData uri="http://schemas.openxmlformats.org/drawingml/2006/table">
                <a:tbl>
                  <a:tblPr firstRow="1" bandRow="1">
                    <a:tableStyleId>{616DA210-FB5B-4158-B5E0-FEB733F419BA}</a:tableStyleId>
                  </a:tblPr>
                  <a:tblGrid>
                    <a:gridCol w="2055932">
                      <a:extLst>
                        <a:ext uri="{9D8B030D-6E8A-4147-A177-3AD203B41FA5}">
                          <a16:colId xmlns:a16="http://schemas.microsoft.com/office/drawing/2014/main" val="1327810412"/>
                        </a:ext>
                      </a:extLst>
                    </a:gridCol>
                    <a:gridCol w="2055932">
                      <a:extLst>
                        <a:ext uri="{9D8B030D-6E8A-4147-A177-3AD203B41FA5}">
                          <a16:colId xmlns:a16="http://schemas.microsoft.com/office/drawing/2014/main" val="789399136"/>
                        </a:ext>
                      </a:extLst>
                    </a:gridCol>
                    <a:gridCol w="2055932">
                      <a:extLst>
                        <a:ext uri="{9D8B030D-6E8A-4147-A177-3AD203B41FA5}">
                          <a16:colId xmlns:a16="http://schemas.microsoft.com/office/drawing/2014/main" val="1263193744"/>
                        </a:ext>
                      </a:extLst>
                    </a:gridCol>
                  </a:tblGrid>
                  <a:tr h="365760">
                    <a:tc>
                      <a:txBody>
                        <a:bodyPr/>
                        <a:lstStyle/>
                        <a:p>
                          <a:endParaRPr lang="en-US"/>
                        </a:p>
                      </a:txBody>
                      <a:tcPr>
                        <a:blipFill>
                          <a:blip r:embed="rId2"/>
                          <a:stretch>
                            <a:fillRect l="-617" t="-3448" r="-200617" b="-348276"/>
                          </a:stretch>
                        </a:blipFill>
                      </a:tcPr>
                    </a:tc>
                    <a:tc>
                      <a:txBody>
                        <a:bodyPr/>
                        <a:lstStyle/>
                        <a:p>
                          <a:endParaRPr lang="en-US"/>
                        </a:p>
                      </a:txBody>
                      <a:tcPr>
                        <a:blipFill>
                          <a:blip r:embed="rId2"/>
                          <a:stretch>
                            <a:fillRect l="-100000" t="-3448" r="-99387" b="-348276"/>
                          </a:stretch>
                        </a:blipFill>
                      </a:tcPr>
                    </a:tc>
                    <a:tc>
                      <a:txBody>
                        <a:bodyPr/>
                        <a:lstStyle/>
                        <a:p>
                          <a:endParaRPr lang="en-US"/>
                        </a:p>
                      </a:txBody>
                      <a:tcPr>
                        <a:blipFill>
                          <a:blip r:embed="rId2"/>
                          <a:stretch>
                            <a:fillRect l="-201235" t="-3448" b="-348276"/>
                          </a:stretch>
                        </a:blipFill>
                      </a:tcPr>
                    </a:tc>
                    <a:extLst>
                      <a:ext uri="{0D108BD9-81ED-4DB2-BD59-A6C34878D82A}">
                        <a16:rowId xmlns:a16="http://schemas.microsoft.com/office/drawing/2014/main" val="1309503941"/>
                      </a:ext>
                    </a:extLst>
                  </a:tr>
                  <a:tr h="1188720">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br>
                            <a:rPr lang="fr-FR" dirty="0"/>
                          </a:br>
                          <a:r>
                            <a:rPr lang="fr-FR" dirty="0"/>
                            <a:t>F</a:t>
                          </a:r>
                        </a:p>
                      </a:txBody>
                      <a:tcPr/>
                    </a:tc>
                    <a:tc>
                      <a:txBody>
                        <a:bodyPr/>
                        <a:lstStyle/>
                        <a:p>
                          <a:r>
                            <a:rPr lang="fr-FR" dirty="0"/>
                            <a:t>V</a:t>
                          </a:r>
                        </a:p>
                        <a:p>
                          <a:r>
                            <a:rPr lang="fr-FR" dirty="0"/>
                            <a:t>F</a:t>
                          </a:r>
                        </a:p>
                        <a:p>
                          <a:r>
                            <a:rPr lang="fr-FR" dirty="0"/>
                            <a:t>V</a:t>
                          </a:r>
                        </a:p>
                        <a:p>
                          <a:r>
                            <a:rPr lang="fr-FR" dirty="0"/>
                            <a:t>V</a:t>
                          </a:r>
                        </a:p>
                      </a:txBody>
                      <a:tcPr/>
                    </a:tc>
                    <a:extLst>
                      <a:ext uri="{0D108BD9-81ED-4DB2-BD59-A6C34878D82A}">
                        <a16:rowId xmlns:a16="http://schemas.microsoft.com/office/drawing/2014/main" val="3283620060"/>
                      </a:ext>
                    </a:extLst>
                  </a:tr>
                </a:tbl>
              </a:graphicData>
            </a:graphic>
          </p:graphicFrame>
        </mc:Fallback>
      </mc:AlternateContent>
    </p:spTree>
    <p:extLst>
      <p:ext uri="{BB962C8B-B14F-4D97-AF65-F5344CB8AC3E}">
        <p14:creationId xmlns:p14="http://schemas.microsoft.com/office/powerpoint/2010/main" val="246450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6BB6E-EC54-E740-9D02-D324D9E1930C}"/>
              </a:ext>
            </a:extLst>
          </p:cNvPr>
          <p:cNvSpPr>
            <a:spLocks noGrp="1"/>
          </p:cNvSpPr>
          <p:nvPr>
            <p:ph type="title"/>
          </p:nvPr>
        </p:nvSpPr>
        <p:spPr/>
        <p:txBody>
          <a:bodyPr>
            <a:normAutofit fontScale="90000"/>
          </a:bodyPr>
          <a:lstStyle/>
          <a:p>
            <a:r>
              <a:rPr lang="fr-FR" dirty="0"/>
              <a:t>2. Les connecteurs propositionnels: L’implication matérielle</a:t>
            </a:r>
            <a:br>
              <a:rPr lang="fr-FR" dirty="0"/>
            </a:br>
            <a:endParaRPr lang="fr-FR" dirty="0"/>
          </a:p>
        </p:txBody>
      </p:sp>
      <p:sp>
        <p:nvSpPr>
          <p:cNvPr id="3" name="Content Placeholder 2">
            <a:extLst>
              <a:ext uri="{FF2B5EF4-FFF2-40B4-BE49-F238E27FC236}">
                <a16:creationId xmlns:a16="http://schemas.microsoft.com/office/drawing/2014/main" id="{D97C4782-CDDC-9647-9CDB-D29C2E24BAB9}"/>
              </a:ext>
            </a:extLst>
          </p:cNvPr>
          <p:cNvSpPr>
            <a:spLocks noGrp="1"/>
          </p:cNvSpPr>
          <p:nvPr>
            <p:ph idx="1"/>
          </p:nvPr>
        </p:nvSpPr>
        <p:spPr/>
        <p:txBody>
          <a:bodyPr/>
          <a:lstStyle/>
          <a:p>
            <a:r>
              <a:rPr lang="fr-FR" dirty="0"/>
              <a:t>L’implication matérielle est vraie lorsque p est faux ou q est vrai, et elle est fausse lorsque p est vrai et q est faux. En d’autres mots, si l’énoncé est vrai, cela exclu le cas où p serait vrai mais pas q.</a:t>
            </a:r>
          </a:p>
          <a:p>
            <a:r>
              <a:rPr lang="fr-FR" dirty="0"/>
              <a:t>Pour reprendre l’exemple précédent:</a:t>
            </a:r>
          </a:p>
          <a:p>
            <a:pPr lvl="1"/>
            <a:r>
              <a:rPr lang="fr-FR" dirty="0"/>
              <a:t>Il est exclu que Léa aille au Japon (p) et qu’elle n’apprenne pas le japonais (non p).</a:t>
            </a:r>
          </a:p>
          <a:p>
            <a:r>
              <a:rPr lang="fr-FR" dirty="0"/>
              <a:t>La </a:t>
            </a:r>
            <a:r>
              <a:rPr lang="fr-FR" b="1" dirty="0"/>
              <a:t>table de vérité: </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B7CCAE58-534F-114E-BC09-77145A5B1B5C}"/>
                  </a:ext>
                </a:extLst>
              </p:cNvPr>
              <p:cNvGraphicFramePr>
                <a:graphicFrameLocks noGrp="1"/>
              </p:cNvGraphicFramePr>
              <p:nvPr>
                <p:extLst>
                  <p:ext uri="{D42A27DB-BD31-4B8C-83A1-F6EECF244321}">
                    <p14:modId xmlns:p14="http://schemas.microsoft.com/office/powerpoint/2010/main" val="2912306332"/>
                  </p:ext>
                </p:extLst>
              </p:nvPr>
            </p:nvGraphicFramePr>
            <p:xfrm>
              <a:off x="2513358" y="4861187"/>
              <a:ext cx="6167796" cy="1554480"/>
            </p:xfrm>
            <a:graphic>
              <a:graphicData uri="http://schemas.openxmlformats.org/drawingml/2006/table">
                <a:tbl>
                  <a:tblPr firstRow="1" bandRow="1">
                    <a:tableStyleId>{616DA210-FB5B-4158-B5E0-FEB733F419BA}</a:tableStyleId>
                  </a:tblPr>
                  <a:tblGrid>
                    <a:gridCol w="2055932">
                      <a:extLst>
                        <a:ext uri="{9D8B030D-6E8A-4147-A177-3AD203B41FA5}">
                          <a16:colId xmlns:a16="http://schemas.microsoft.com/office/drawing/2014/main" val="1327810412"/>
                        </a:ext>
                      </a:extLst>
                    </a:gridCol>
                    <a:gridCol w="2055932">
                      <a:extLst>
                        <a:ext uri="{9D8B030D-6E8A-4147-A177-3AD203B41FA5}">
                          <a16:colId xmlns:a16="http://schemas.microsoft.com/office/drawing/2014/main" val="789399136"/>
                        </a:ext>
                      </a:extLst>
                    </a:gridCol>
                    <a:gridCol w="2055932">
                      <a:extLst>
                        <a:ext uri="{9D8B030D-6E8A-4147-A177-3AD203B41FA5}">
                          <a16:colId xmlns:a16="http://schemas.microsoft.com/office/drawing/2014/main" val="1263193744"/>
                        </a:ext>
                      </a:extLst>
                    </a:gridCol>
                  </a:tblGrid>
                  <a:tr h="359606">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309503941"/>
                      </a:ext>
                    </a:extLst>
                  </a:tr>
                  <a:tr h="1168718">
                    <a:tc>
                      <a:txBody>
                        <a:bodyPr/>
                        <a:lstStyle/>
                        <a:p>
                          <a:r>
                            <a:rPr lang="fr-FR" dirty="0">
                              <a:solidFill>
                                <a:srgbClr val="FF0000"/>
                              </a:solidFill>
                            </a:rPr>
                            <a:t>V</a:t>
                          </a:r>
                        </a:p>
                        <a:p>
                          <a:r>
                            <a:rPr lang="fr-FR" dirty="0"/>
                            <a:t>V</a:t>
                          </a:r>
                        </a:p>
                        <a:p>
                          <a:r>
                            <a:rPr lang="fr-FR" dirty="0">
                              <a:solidFill>
                                <a:srgbClr val="FF0000"/>
                              </a:solidFill>
                            </a:rPr>
                            <a:t>F</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solidFill>
                                <a:srgbClr val="FF0000"/>
                              </a:solidFill>
                            </a:rPr>
                            <a:t>V</a:t>
                          </a:r>
                          <a:br>
                            <a:rPr lang="fr-FR" dirty="0">
                              <a:solidFill>
                                <a:srgbClr val="FF0000"/>
                              </a:solidFill>
                            </a:rPr>
                          </a:br>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solidFill>
                                <a:srgbClr val="FF0000"/>
                              </a:solidFill>
                            </a:rPr>
                            <a:t>V</a:t>
                          </a:r>
                        </a:p>
                        <a:p>
                          <a:r>
                            <a:rPr lang="fr-FR" dirty="0">
                              <a:solidFill>
                                <a:srgbClr val="FF0000"/>
                              </a:solidFill>
                            </a:rPr>
                            <a:t>V</a:t>
                          </a:r>
                        </a:p>
                      </a:txBody>
                      <a:tcPr/>
                    </a:tc>
                    <a:extLst>
                      <a:ext uri="{0D108BD9-81ED-4DB2-BD59-A6C34878D82A}">
                        <a16:rowId xmlns:a16="http://schemas.microsoft.com/office/drawing/2014/main" val="3283620060"/>
                      </a:ext>
                    </a:extLst>
                  </a:tr>
                </a:tbl>
              </a:graphicData>
            </a:graphic>
          </p:graphicFrame>
        </mc:Choice>
        <mc:Fallback xmlns="">
          <p:graphicFrame>
            <p:nvGraphicFramePr>
              <p:cNvPr id="4" name="Table 3">
                <a:extLst>
                  <a:ext uri="{FF2B5EF4-FFF2-40B4-BE49-F238E27FC236}">
                    <a16:creationId xmlns:a16="http://schemas.microsoft.com/office/drawing/2014/main" id="{B7CCAE58-534F-114E-BC09-77145A5B1B5C}"/>
                  </a:ext>
                </a:extLst>
              </p:cNvPr>
              <p:cNvGraphicFramePr>
                <a:graphicFrameLocks noGrp="1"/>
              </p:cNvGraphicFramePr>
              <p:nvPr>
                <p:extLst>
                  <p:ext uri="{D42A27DB-BD31-4B8C-83A1-F6EECF244321}">
                    <p14:modId xmlns:p14="http://schemas.microsoft.com/office/powerpoint/2010/main" val="2912306332"/>
                  </p:ext>
                </p:extLst>
              </p:nvPr>
            </p:nvGraphicFramePr>
            <p:xfrm>
              <a:off x="2513358" y="4861187"/>
              <a:ext cx="6167796" cy="1554480"/>
            </p:xfrm>
            <a:graphic>
              <a:graphicData uri="http://schemas.openxmlformats.org/drawingml/2006/table">
                <a:tbl>
                  <a:tblPr firstRow="1" bandRow="1">
                    <a:tableStyleId>{616DA210-FB5B-4158-B5E0-FEB733F419BA}</a:tableStyleId>
                  </a:tblPr>
                  <a:tblGrid>
                    <a:gridCol w="2055932">
                      <a:extLst>
                        <a:ext uri="{9D8B030D-6E8A-4147-A177-3AD203B41FA5}">
                          <a16:colId xmlns:a16="http://schemas.microsoft.com/office/drawing/2014/main" val="1327810412"/>
                        </a:ext>
                      </a:extLst>
                    </a:gridCol>
                    <a:gridCol w="2055932">
                      <a:extLst>
                        <a:ext uri="{9D8B030D-6E8A-4147-A177-3AD203B41FA5}">
                          <a16:colId xmlns:a16="http://schemas.microsoft.com/office/drawing/2014/main" val="789399136"/>
                        </a:ext>
                      </a:extLst>
                    </a:gridCol>
                    <a:gridCol w="2055932">
                      <a:extLst>
                        <a:ext uri="{9D8B030D-6E8A-4147-A177-3AD203B41FA5}">
                          <a16:colId xmlns:a16="http://schemas.microsoft.com/office/drawing/2014/main" val="1263193744"/>
                        </a:ext>
                      </a:extLst>
                    </a:gridCol>
                  </a:tblGrid>
                  <a:tr h="365760">
                    <a:tc>
                      <a:txBody>
                        <a:bodyPr/>
                        <a:lstStyle/>
                        <a:p>
                          <a:endParaRPr lang="en-US"/>
                        </a:p>
                      </a:txBody>
                      <a:tcPr>
                        <a:blipFill>
                          <a:blip r:embed="rId2"/>
                          <a:stretch>
                            <a:fillRect r="-201235" b="-348276"/>
                          </a:stretch>
                        </a:blipFill>
                      </a:tcPr>
                    </a:tc>
                    <a:tc>
                      <a:txBody>
                        <a:bodyPr/>
                        <a:lstStyle/>
                        <a:p>
                          <a:endParaRPr lang="en-US"/>
                        </a:p>
                      </a:txBody>
                      <a:tcPr>
                        <a:blipFill>
                          <a:blip r:embed="rId2"/>
                          <a:stretch>
                            <a:fillRect l="-99387" r="-100000" b="-348276"/>
                          </a:stretch>
                        </a:blipFill>
                      </a:tcPr>
                    </a:tc>
                    <a:tc>
                      <a:txBody>
                        <a:bodyPr/>
                        <a:lstStyle/>
                        <a:p>
                          <a:endParaRPr lang="en-US"/>
                        </a:p>
                      </a:txBody>
                      <a:tcPr>
                        <a:blipFill>
                          <a:blip r:embed="rId2"/>
                          <a:stretch>
                            <a:fillRect l="-200617" r="-617" b="-348276"/>
                          </a:stretch>
                        </a:blipFill>
                      </a:tcPr>
                    </a:tc>
                    <a:extLst>
                      <a:ext uri="{0D108BD9-81ED-4DB2-BD59-A6C34878D82A}">
                        <a16:rowId xmlns:a16="http://schemas.microsoft.com/office/drawing/2014/main" val="1309503941"/>
                      </a:ext>
                    </a:extLst>
                  </a:tr>
                  <a:tr h="1188720">
                    <a:tc>
                      <a:txBody>
                        <a:bodyPr/>
                        <a:lstStyle/>
                        <a:p>
                          <a:r>
                            <a:rPr lang="fr-FR" dirty="0">
                              <a:solidFill>
                                <a:srgbClr val="FF0000"/>
                              </a:solidFill>
                            </a:rPr>
                            <a:t>V</a:t>
                          </a:r>
                        </a:p>
                        <a:p>
                          <a:r>
                            <a:rPr lang="fr-FR" dirty="0"/>
                            <a:t>V</a:t>
                          </a:r>
                        </a:p>
                        <a:p>
                          <a:r>
                            <a:rPr lang="fr-FR" dirty="0">
                              <a:solidFill>
                                <a:srgbClr val="FF0000"/>
                              </a:solidFill>
                            </a:rPr>
                            <a:t>F</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solidFill>
                                <a:srgbClr val="FF0000"/>
                              </a:solidFill>
                            </a:rPr>
                            <a:t>V</a:t>
                          </a:r>
                          <a:br>
                            <a:rPr lang="fr-FR" dirty="0">
                              <a:solidFill>
                                <a:srgbClr val="FF0000"/>
                              </a:solidFill>
                            </a:rPr>
                          </a:br>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solidFill>
                                <a:srgbClr val="FF0000"/>
                              </a:solidFill>
                            </a:rPr>
                            <a:t>V</a:t>
                          </a:r>
                        </a:p>
                        <a:p>
                          <a:r>
                            <a:rPr lang="fr-FR" dirty="0">
                              <a:solidFill>
                                <a:srgbClr val="FF0000"/>
                              </a:solidFill>
                            </a:rPr>
                            <a:t>V</a:t>
                          </a:r>
                        </a:p>
                      </a:txBody>
                      <a:tcPr/>
                    </a:tc>
                    <a:extLst>
                      <a:ext uri="{0D108BD9-81ED-4DB2-BD59-A6C34878D82A}">
                        <a16:rowId xmlns:a16="http://schemas.microsoft.com/office/drawing/2014/main" val="3283620060"/>
                      </a:ext>
                    </a:extLst>
                  </a:tr>
                </a:tbl>
              </a:graphicData>
            </a:graphic>
          </p:graphicFrame>
        </mc:Fallback>
      </mc:AlternateContent>
    </p:spTree>
    <p:extLst>
      <p:ext uri="{BB962C8B-B14F-4D97-AF65-F5344CB8AC3E}">
        <p14:creationId xmlns:p14="http://schemas.microsoft.com/office/powerpoint/2010/main" val="327361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4C20B-B7D5-4D46-9C96-489910655191}"/>
              </a:ext>
            </a:extLst>
          </p:cNvPr>
          <p:cNvSpPr>
            <a:spLocks noGrp="1"/>
          </p:cNvSpPr>
          <p:nvPr>
            <p:ph type="title"/>
          </p:nvPr>
        </p:nvSpPr>
        <p:spPr/>
        <p:txBody>
          <a:bodyPr>
            <a:normAutofit fontScale="90000"/>
          </a:bodyPr>
          <a:lstStyle/>
          <a:p>
            <a:r>
              <a:rPr lang="fr-FR" dirty="0"/>
              <a:t>1. Le projet d’une formalisation des raisonnements</a:t>
            </a:r>
            <a:br>
              <a:rPr lang="fr-FR" b="1" dirty="0"/>
            </a:br>
            <a:endParaRPr lang="fr-FR" dirty="0"/>
          </a:p>
        </p:txBody>
      </p:sp>
      <p:sp>
        <p:nvSpPr>
          <p:cNvPr id="3" name="Content Placeholder 2">
            <a:extLst>
              <a:ext uri="{FF2B5EF4-FFF2-40B4-BE49-F238E27FC236}">
                <a16:creationId xmlns:a16="http://schemas.microsoft.com/office/drawing/2014/main" id="{7AF45BE9-35C9-D24E-9A2D-DC410AD51CE6}"/>
              </a:ext>
            </a:extLst>
          </p:cNvPr>
          <p:cNvSpPr>
            <a:spLocks noGrp="1"/>
          </p:cNvSpPr>
          <p:nvPr>
            <p:ph idx="1"/>
          </p:nvPr>
        </p:nvSpPr>
        <p:spPr>
          <a:xfrm>
            <a:off x="2231136" y="2638044"/>
            <a:ext cx="8414286" cy="3988534"/>
          </a:xfrm>
        </p:spPr>
        <p:txBody>
          <a:bodyPr>
            <a:normAutofit/>
          </a:bodyPr>
          <a:lstStyle/>
          <a:p>
            <a:r>
              <a:rPr lang="fr-FR" dirty="0"/>
              <a:t>Formaliser une inférence, c’est donc de transcrire les prémisses et la conclusion dans un langage formel, afin de mettre en évidence </a:t>
            </a:r>
            <a:r>
              <a:rPr lang="fr-FR" b="1" dirty="0"/>
              <a:t>sa forme logique</a:t>
            </a:r>
            <a:r>
              <a:rPr lang="fr-FR" dirty="0"/>
              <a:t>. </a:t>
            </a:r>
          </a:p>
          <a:p>
            <a:pPr lvl="1"/>
            <a:r>
              <a:rPr lang="fr-FR" dirty="0"/>
              <a:t>Tout ce qui appartient à la singularité du lexique et de la grammaire des langues naturelles et qui n’est pas essentiel d’un point de vue logique est alors pour ainsi dire effacé.</a:t>
            </a:r>
          </a:p>
          <a:p>
            <a:endParaRPr lang="fr-FR" dirty="0"/>
          </a:p>
          <a:p>
            <a:r>
              <a:rPr lang="fr-FR" dirty="0"/>
              <a:t>On distingue deux </a:t>
            </a:r>
            <a:r>
              <a:rPr lang="fr-FR" b="1" dirty="0"/>
              <a:t>étapes</a:t>
            </a:r>
            <a:r>
              <a:rPr lang="fr-FR" dirty="0"/>
              <a:t> de la construction d’un langage: </a:t>
            </a:r>
          </a:p>
          <a:p>
            <a:pPr lvl="1"/>
            <a:r>
              <a:rPr lang="fr-FR" dirty="0"/>
              <a:t>La définition syntaxique du langage </a:t>
            </a:r>
          </a:p>
          <a:p>
            <a:pPr lvl="1"/>
            <a:r>
              <a:rPr lang="fr-FR" dirty="0"/>
              <a:t>L’interprétation du langage, qui donne aux signes et aux formules une signification</a:t>
            </a:r>
          </a:p>
          <a:p>
            <a:pPr lvl="1"/>
            <a:endParaRPr lang="fr-FR" dirty="0"/>
          </a:p>
          <a:p>
            <a:pPr lvl="2"/>
            <a:r>
              <a:rPr lang="fr-FR" dirty="0"/>
              <a:t>Cela diffère du projet de Frege, puisque l’idéographie de Frege est construite comme un langage interprété et il n’est pas question d’une réinterprétation possible de signes utilisés.</a:t>
            </a:r>
          </a:p>
        </p:txBody>
      </p:sp>
    </p:spTree>
    <p:extLst>
      <p:ext uri="{BB962C8B-B14F-4D97-AF65-F5344CB8AC3E}">
        <p14:creationId xmlns:p14="http://schemas.microsoft.com/office/powerpoint/2010/main" val="2853503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84E92-3CD2-2C4F-8222-7B41497FF43D}"/>
              </a:ext>
            </a:extLst>
          </p:cNvPr>
          <p:cNvSpPr>
            <a:spLocks noGrp="1"/>
          </p:cNvSpPr>
          <p:nvPr>
            <p:ph type="title"/>
          </p:nvPr>
        </p:nvSpPr>
        <p:spPr/>
        <p:txBody>
          <a:bodyPr>
            <a:normAutofit fontScale="90000"/>
          </a:bodyPr>
          <a:lstStyle/>
          <a:p>
            <a:r>
              <a:rPr lang="fr-FR" dirty="0"/>
              <a:t>2. Les connecteurs propositionnels: L’implication matérielle</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1057DCE-E3C3-B34F-8FCF-8E6F1759CCAF}"/>
                  </a:ext>
                </a:extLst>
              </p:cNvPr>
              <p:cNvSpPr>
                <a:spLocks noGrp="1"/>
              </p:cNvSpPr>
              <p:nvPr>
                <p:ph idx="1"/>
              </p:nvPr>
            </p:nvSpPr>
            <p:spPr>
              <a:xfrm>
                <a:off x="2231136" y="2638044"/>
                <a:ext cx="8290108" cy="3988534"/>
              </a:xfrm>
            </p:spPr>
            <p:txBody>
              <a:bodyPr>
                <a:normAutofit fontScale="85000" lnSpcReduction="20000"/>
              </a:bodyPr>
              <a:lstStyle/>
              <a:p>
                <a:r>
                  <a:rPr lang="fr-FR" dirty="0"/>
                  <a:t>Attention: l’expression « implication » est </a:t>
                </a:r>
                <a:r>
                  <a:rPr lang="fr-FR" b="1" dirty="0"/>
                  <a:t>à ne pas prendre à la lettre</a:t>
                </a:r>
                <a:r>
                  <a:rPr lang="fr-FR" dirty="0"/>
                  <a:t>. Il ne s’agit pas de dire que p implique q dans le sens de dire que le conséquent est impliqué par l’antécédent. On s’intéresse toujours aux valeurs de vérité des propositions.</a:t>
                </a:r>
              </a:p>
              <a:p>
                <a:endParaRPr lang="fr-FR" dirty="0"/>
              </a:p>
              <a:p>
                <a:r>
                  <a:rPr lang="fr-FR" dirty="0"/>
                  <a:t>Il y a également ce qu’on appelle les </a:t>
                </a:r>
                <a:r>
                  <a:rPr lang="fr-FR" b="1" dirty="0"/>
                  <a:t>paradoxes</a:t>
                </a:r>
                <a:r>
                  <a:rPr lang="fr-FR" dirty="0"/>
                  <a:t> de l’implication: </a:t>
                </a:r>
              </a:p>
              <a:p>
                <a:r>
                  <a:rPr lang="fr-FR" dirty="0"/>
                  <a:t>Si </a:t>
                </a:r>
                <a14:m>
                  <m:oMath xmlns:m="http://schemas.openxmlformats.org/officeDocument/2006/math">
                    <m:r>
                      <a:rPr lang="fr-CA" i="1">
                        <a:latin typeface="Cambria Math" panose="02040503050406030204" pitchFamily="18" charset="0"/>
                      </a:rPr>
                      <m:t>2+2=5</m:t>
                    </m:r>
                  </m:oMath>
                </a14:m>
                <a:r>
                  <a:rPr lang="fr-CA" dirty="0"/>
                  <a:t>, alors la Lune est verte.</a:t>
                </a:r>
                <a:endParaRPr lang="fr-FR" dirty="0"/>
              </a:p>
              <a:p>
                <a:pPr lvl="1"/>
                <a14:m>
                  <m:oMath xmlns:m="http://schemas.openxmlformats.org/officeDocument/2006/math">
                    <m:r>
                      <a:rPr lang="fr-CA" b="0" i="1" smtClean="0">
                        <a:latin typeface="Cambria Math" panose="02040503050406030204" pitchFamily="18" charset="0"/>
                      </a:rPr>
                      <m:t>𝑝</m:t>
                    </m:r>
                    <m:r>
                      <a:rPr lang="fr-CA" b="0" i="1" smtClean="0">
                        <a:latin typeface="Cambria Math" panose="02040503050406030204" pitchFamily="18" charset="0"/>
                      </a:rPr>
                      <m:t>:2+2=5</m:t>
                    </m:r>
                  </m:oMath>
                </a14:m>
                <a:endParaRPr lang="fr-CA" b="0" dirty="0"/>
              </a:p>
              <a:p>
                <a:pPr lvl="1"/>
                <a14:m>
                  <m:oMath xmlns:m="http://schemas.openxmlformats.org/officeDocument/2006/math">
                    <m:r>
                      <a:rPr lang="fr-CA" b="0" i="1" smtClean="0">
                        <a:latin typeface="Cambria Math" panose="02040503050406030204" pitchFamily="18" charset="0"/>
                      </a:rPr>
                      <m:t>𝑞</m:t>
                    </m:r>
                    <m:r>
                      <a:rPr lang="fr-CA" b="0" i="1" smtClean="0">
                        <a:latin typeface="Cambria Math" panose="02040503050406030204" pitchFamily="18" charset="0"/>
                      </a:rPr>
                      <m:t>:</m:t>
                    </m:r>
                    <m:r>
                      <a:rPr lang="fr-CA" b="0" i="1" smtClean="0">
                        <a:latin typeface="Cambria Math" panose="02040503050406030204" pitchFamily="18" charset="0"/>
                      </a:rPr>
                      <m:t>𝐿𝑎</m:t>
                    </m:r>
                    <m:r>
                      <a:rPr lang="fr-CA" b="0" i="1" smtClean="0">
                        <a:latin typeface="Cambria Math" panose="02040503050406030204" pitchFamily="18" charset="0"/>
                      </a:rPr>
                      <m:t> </m:t>
                    </m:r>
                    <m:r>
                      <a:rPr lang="fr-CA" b="0" i="1" smtClean="0">
                        <a:latin typeface="Cambria Math" panose="02040503050406030204" pitchFamily="18" charset="0"/>
                      </a:rPr>
                      <m:t>𝐿𝑢𝑛𝑒</m:t>
                    </m:r>
                    <m:r>
                      <a:rPr lang="fr-CA" b="0" i="1" smtClean="0">
                        <a:latin typeface="Cambria Math" panose="02040503050406030204" pitchFamily="18" charset="0"/>
                      </a:rPr>
                      <m:t> </m:t>
                    </m:r>
                    <m:r>
                      <a:rPr lang="fr-CA" b="0" i="1" smtClean="0">
                        <a:latin typeface="Cambria Math" panose="02040503050406030204" pitchFamily="18" charset="0"/>
                      </a:rPr>
                      <m:t>𝑒𝑠𝑡</m:t>
                    </m:r>
                    <m:r>
                      <a:rPr lang="fr-CA" b="0" i="1" smtClean="0">
                        <a:latin typeface="Cambria Math" panose="02040503050406030204" pitchFamily="18" charset="0"/>
                      </a:rPr>
                      <m:t> </m:t>
                    </m:r>
                    <m:r>
                      <a:rPr lang="fr-CA" b="0" i="1" smtClean="0">
                        <a:latin typeface="Cambria Math" panose="02040503050406030204" pitchFamily="18" charset="0"/>
                      </a:rPr>
                      <m:t>𝑣𝑒𝑟𝑡𝑒</m:t>
                    </m:r>
                    <m:r>
                      <a:rPr lang="fr-CA" b="0" i="1" smtClean="0">
                        <a:latin typeface="Cambria Math" panose="02040503050406030204" pitchFamily="18" charset="0"/>
                      </a:rPr>
                      <m:t>.</m:t>
                    </m:r>
                  </m:oMath>
                </a14:m>
                <a:endParaRPr lang="fr-FR" dirty="0"/>
              </a:p>
              <a:p>
                <a:pPr lvl="1"/>
                <a14:m>
                  <m:oMath xmlns:m="http://schemas.openxmlformats.org/officeDocument/2006/math">
                    <m:r>
                      <a:rPr lang="fr-CA" b="0" i="1" smtClean="0">
                        <a:latin typeface="Cambria Math" panose="02040503050406030204" pitchFamily="18" charset="0"/>
                      </a:rPr>
                      <m:t>(</m:t>
                    </m:r>
                    <m:r>
                      <a:rPr lang="fr-CA" b="0" i="1" smtClean="0">
                        <a:latin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r>
                      <a:rPr lang="fr-CA" b="0" i="1" smtClean="0">
                        <a:latin typeface="Cambria Math" panose="02040503050406030204" pitchFamily="18" charset="0"/>
                        <a:ea typeface="Cambria Math" panose="02040503050406030204" pitchFamily="18" charset="0"/>
                      </a:rPr>
                      <m:t>)</m:t>
                    </m:r>
                  </m:oMath>
                </a14:m>
                <a:endParaRPr lang="fr-FR" dirty="0"/>
              </a:p>
              <a:p>
                <a:pPr lvl="1"/>
                <a:r>
                  <a:rPr lang="fr-FR" dirty="0"/>
                  <a:t>On aurait dans cet exemple que l’implication est vraie lorsque p et q sont faux. </a:t>
                </a:r>
              </a:p>
              <a:p>
                <a:pPr lvl="1"/>
                <a:endParaRPr lang="fr-FR" dirty="0"/>
              </a:p>
              <a:p>
                <a:r>
                  <a:rPr lang="fr-FR" dirty="0"/>
                  <a:t>On ne retient qu’un sens de l’expression « si…alors »: </a:t>
                </a:r>
                <a:r>
                  <a:rPr lang="fr-FR" b="1" dirty="0"/>
                  <a:t>on n’a pas à la fois p vrai et q faux. </a:t>
                </a:r>
                <a:r>
                  <a:rPr lang="fr-FR" dirty="0"/>
                  <a:t>Que p et q n’aient pas de rapport de signification ne détermine pas la valeur de vérité de l’implication </a:t>
                </a:r>
                <a14:m>
                  <m:oMath xmlns:m="http://schemas.openxmlformats.org/officeDocument/2006/math">
                    <m:r>
                      <a:rPr lang="fr-CA" i="1">
                        <a:latin typeface="Cambria Math" panose="02040503050406030204" pitchFamily="18" charset="0"/>
                      </a:rPr>
                      <m:t>(</m:t>
                    </m:r>
                    <m:r>
                      <a:rPr lang="fr-CA" i="1">
                        <a:latin typeface="Cambria Math" panose="02040503050406030204" pitchFamily="18" charset="0"/>
                      </a:rPr>
                      <m:t>𝑝</m:t>
                    </m:r>
                    <m:r>
                      <a:rPr lang="fr-CA" i="1">
                        <a:latin typeface="Cambria Math" panose="02040503050406030204" pitchFamily="18" charset="0"/>
                        <a:ea typeface="Cambria Math" panose="02040503050406030204" pitchFamily="18" charset="0"/>
                      </a:rPr>
                      <m:t>→</m:t>
                    </m:r>
                    <m:r>
                      <a:rPr lang="fr-CA" i="1">
                        <a:latin typeface="Cambria Math" panose="02040503050406030204" pitchFamily="18" charset="0"/>
                        <a:ea typeface="Cambria Math" panose="02040503050406030204" pitchFamily="18" charset="0"/>
                      </a:rPr>
                      <m:t>𝑞</m:t>
                    </m:r>
                    <m:r>
                      <a:rPr lang="fr-CA" i="1">
                        <a:latin typeface="Cambria Math" panose="02040503050406030204" pitchFamily="18" charset="0"/>
                        <a:ea typeface="Cambria Math" panose="02040503050406030204" pitchFamily="18" charset="0"/>
                      </a:rPr>
                      <m:t>)</m:t>
                    </m:r>
                  </m:oMath>
                </a14:m>
                <a:r>
                  <a:rPr lang="fr-FR" dirty="0"/>
                  <a:t>. </a:t>
                </a:r>
              </a:p>
              <a:p>
                <a:endParaRPr lang="fr-FR" dirty="0"/>
              </a:p>
              <a:p>
                <a:endParaRPr lang="fr-FR" dirty="0"/>
              </a:p>
            </p:txBody>
          </p:sp>
        </mc:Choice>
        <mc:Fallback xmlns="">
          <p:sp>
            <p:nvSpPr>
              <p:cNvPr id="3" name="Content Placeholder 2">
                <a:extLst>
                  <a:ext uri="{FF2B5EF4-FFF2-40B4-BE49-F238E27FC236}">
                    <a16:creationId xmlns:a16="http://schemas.microsoft.com/office/drawing/2014/main" id="{71057DCE-E3C3-B34F-8FCF-8E6F1759CCAF}"/>
                  </a:ext>
                </a:extLst>
              </p:cNvPr>
              <p:cNvSpPr>
                <a:spLocks noGrp="1" noRot="1" noChangeAspect="1" noMove="1" noResize="1" noEditPoints="1" noAdjustHandles="1" noChangeArrowheads="1" noChangeShapeType="1" noTextEdit="1"/>
              </p:cNvSpPr>
              <p:nvPr>
                <p:ph idx="1"/>
              </p:nvPr>
            </p:nvSpPr>
            <p:spPr>
              <a:xfrm>
                <a:off x="2231136" y="2638044"/>
                <a:ext cx="8290108" cy="3988534"/>
              </a:xfrm>
              <a:blipFill>
                <a:blip r:embed="rId2"/>
                <a:stretch>
                  <a:fillRect l="-153" t="-1270" r="-459"/>
                </a:stretch>
              </a:blipFill>
            </p:spPr>
            <p:txBody>
              <a:bodyPr/>
              <a:lstStyle/>
              <a:p>
                <a:r>
                  <a:rPr lang="fr-FR">
                    <a:noFill/>
                  </a:rPr>
                  <a:t> </a:t>
                </a:r>
              </a:p>
            </p:txBody>
          </p:sp>
        </mc:Fallback>
      </mc:AlternateContent>
    </p:spTree>
    <p:extLst>
      <p:ext uri="{BB962C8B-B14F-4D97-AF65-F5344CB8AC3E}">
        <p14:creationId xmlns:p14="http://schemas.microsoft.com/office/powerpoint/2010/main" val="1807648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0DD47-7C01-F74D-B693-F20A4A65E51A}"/>
              </a:ext>
            </a:extLst>
          </p:cNvPr>
          <p:cNvSpPr>
            <a:spLocks noGrp="1"/>
          </p:cNvSpPr>
          <p:nvPr>
            <p:ph type="title"/>
          </p:nvPr>
        </p:nvSpPr>
        <p:spPr/>
        <p:txBody>
          <a:bodyPr>
            <a:normAutofit fontScale="90000"/>
          </a:bodyPr>
          <a:lstStyle/>
          <a:p>
            <a:r>
              <a:rPr lang="fr-FR" dirty="0"/>
              <a:t>2. Les connecteurs propositionnels: L’implication matérielle</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BD350D9-A99D-E44F-A515-C8B55E3E8278}"/>
                  </a:ext>
                </a:extLst>
              </p:cNvPr>
              <p:cNvSpPr>
                <a:spLocks noGrp="1"/>
              </p:cNvSpPr>
              <p:nvPr>
                <p:ph idx="1"/>
              </p:nvPr>
            </p:nvSpPr>
            <p:spPr>
              <a:xfrm>
                <a:off x="2043289" y="2153411"/>
                <a:ext cx="8647289" cy="4868277"/>
              </a:xfrm>
            </p:spPr>
            <p:txBody>
              <a:bodyPr>
                <a:normAutofit/>
              </a:bodyPr>
              <a:lstStyle/>
              <a:p>
                <a:r>
                  <a:rPr lang="fr-FR" dirty="0"/>
                  <a:t>Des </a:t>
                </a:r>
                <a:r>
                  <a:rPr lang="fr-FR" b="1" dirty="0"/>
                  <a:t>exemples, </a:t>
                </a:r>
                <a:r>
                  <a:rPr lang="fr-FR" dirty="0"/>
                  <a:t>qui se rapportent tous au même énoncé: </a:t>
                </a:r>
              </a:p>
              <a:p>
                <a:pPr lvl="1"/>
                <a:r>
                  <a:rPr lang="fr-FR" dirty="0"/>
                  <a:t>Roger a le droit de voter seulement s’il a plus de dix-huit ans. </a:t>
                </a:r>
              </a:p>
              <a:p>
                <a:pPr lvl="1"/>
                <a:r>
                  <a:rPr lang="fr-FR" dirty="0"/>
                  <a:t>Pour que Roger ait le droit de voter, il faut qu’il ait plus de dix-huit ans. </a:t>
                </a:r>
              </a:p>
              <a:p>
                <a:pPr lvl="1"/>
                <a:r>
                  <a:rPr lang="fr-FR" dirty="0"/>
                  <a:t>Il est faux que Roger ait le droit de voter sans avoir dix-huit ans. </a:t>
                </a:r>
              </a:p>
              <a:p>
                <a:pPr lvl="1"/>
                <a:r>
                  <a:rPr lang="fr-FR" dirty="0"/>
                  <a:t>Pour que Roger ait le droit de voter, il est nécessaire qu’il ait plus de 18 ans.</a:t>
                </a:r>
              </a:p>
              <a:p>
                <a:pPr lvl="1"/>
                <a:endParaRPr lang="fr-FR" dirty="0"/>
              </a:p>
              <a:p>
                <a:pPr lvl="2"/>
                <a:r>
                  <a:rPr lang="fr-FR" dirty="0"/>
                  <a:t>p: Roger a le droit de voter</a:t>
                </a:r>
              </a:p>
              <a:p>
                <a:pPr lvl="2"/>
                <a:r>
                  <a:rPr lang="fr-FR" dirty="0"/>
                  <a:t>q: Roger a plus de dix-huit ans.</a:t>
                </a:r>
              </a:p>
              <a:p>
                <a:pPr lvl="2"/>
                <a14:m>
                  <m:oMath xmlns:m="http://schemas.openxmlformats.org/officeDocument/2006/math">
                    <m:r>
                      <a:rPr lang="fr-CA" b="0" i="1" smtClean="0">
                        <a:latin typeface="Cambria Math" panose="02040503050406030204" pitchFamily="18" charset="0"/>
                      </a:rPr>
                      <m:t>(</m:t>
                    </m:r>
                    <m:r>
                      <a:rPr lang="fr-CA" b="0" i="1" smtClean="0">
                        <a:latin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r>
                      <a:rPr lang="fr-CA" b="0" i="1" smtClean="0">
                        <a:latin typeface="Cambria Math" panose="02040503050406030204" pitchFamily="18" charset="0"/>
                        <a:ea typeface="Cambria Math" panose="02040503050406030204" pitchFamily="18" charset="0"/>
                      </a:rPr>
                      <m:t>)</m:t>
                    </m:r>
                  </m:oMath>
                </a14:m>
                <a:r>
                  <a:rPr lang="fr-FR" dirty="0"/>
                  <a:t> </a:t>
                </a:r>
              </a:p>
              <a:p>
                <a:pPr lvl="2"/>
                <a:endParaRPr lang="fr-FR" dirty="0"/>
              </a:p>
              <a:p>
                <a:pPr lvl="2"/>
                <a:r>
                  <a:rPr lang="fr-FR" dirty="0"/>
                  <a:t>Ici, q est une condition </a:t>
                </a:r>
                <a:r>
                  <a:rPr lang="fr-FR" b="1" dirty="0"/>
                  <a:t>nécessaire</a:t>
                </a:r>
                <a:r>
                  <a:rPr lang="fr-FR" dirty="0"/>
                  <a:t> à p. </a:t>
                </a:r>
              </a:p>
              <a:p>
                <a:pPr lvl="1"/>
                <a:endParaRPr lang="fr-FR" dirty="0"/>
              </a:p>
              <a:p>
                <a:pPr lvl="1"/>
                <a:endParaRPr lang="fr-FR" dirty="0"/>
              </a:p>
            </p:txBody>
          </p:sp>
        </mc:Choice>
        <mc:Fallback xmlns="">
          <p:sp>
            <p:nvSpPr>
              <p:cNvPr id="3" name="Content Placeholder 2">
                <a:extLst>
                  <a:ext uri="{FF2B5EF4-FFF2-40B4-BE49-F238E27FC236}">
                    <a16:creationId xmlns:a16="http://schemas.microsoft.com/office/drawing/2014/main" id="{5BD350D9-A99D-E44F-A515-C8B55E3E8278}"/>
                  </a:ext>
                </a:extLst>
              </p:cNvPr>
              <p:cNvSpPr>
                <a:spLocks noGrp="1" noRot="1" noChangeAspect="1" noMove="1" noResize="1" noEditPoints="1" noAdjustHandles="1" noChangeArrowheads="1" noChangeShapeType="1" noTextEdit="1"/>
              </p:cNvSpPr>
              <p:nvPr>
                <p:ph idx="1"/>
              </p:nvPr>
            </p:nvSpPr>
            <p:spPr>
              <a:xfrm>
                <a:off x="2043289" y="2153411"/>
                <a:ext cx="8647289" cy="4868277"/>
              </a:xfrm>
              <a:blipFill>
                <a:blip r:embed="rId2"/>
                <a:stretch>
                  <a:fillRect l="-440" t="-521"/>
                </a:stretch>
              </a:blipFill>
            </p:spPr>
            <p:txBody>
              <a:bodyPr/>
              <a:lstStyle/>
              <a:p>
                <a:r>
                  <a:rPr lang="fr-FR">
                    <a:noFill/>
                  </a:rPr>
                  <a:t> </a:t>
                </a:r>
              </a:p>
            </p:txBody>
          </p:sp>
        </mc:Fallback>
      </mc:AlternateContent>
    </p:spTree>
    <p:extLst>
      <p:ext uri="{BB962C8B-B14F-4D97-AF65-F5344CB8AC3E}">
        <p14:creationId xmlns:p14="http://schemas.microsoft.com/office/powerpoint/2010/main" val="2413962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C2A12-6D7F-0A41-AE82-2C8785E6A1D9}"/>
              </a:ext>
            </a:extLst>
          </p:cNvPr>
          <p:cNvSpPr>
            <a:spLocks noGrp="1"/>
          </p:cNvSpPr>
          <p:nvPr>
            <p:ph type="title"/>
          </p:nvPr>
        </p:nvSpPr>
        <p:spPr/>
        <p:txBody>
          <a:bodyPr>
            <a:normAutofit fontScale="90000"/>
          </a:bodyPr>
          <a:lstStyle/>
          <a:p>
            <a:r>
              <a:rPr lang="fr-FR" dirty="0"/>
              <a:t>2. Les connecteurs propositionnels: L’implication matérielle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CA7214A-99C2-D749-8675-153503CB74E4}"/>
                  </a:ext>
                </a:extLst>
              </p:cNvPr>
              <p:cNvSpPr>
                <a:spLocks noGrp="1"/>
              </p:cNvSpPr>
              <p:nvPr>
                <p:ph idx="1"/>
              </p:nvPr>
            </p:nvSpPr>
            <p:spPr>
              <a:xfrm>
                <a:off x="2231136" y="2638044"/>
                <a:ext cx="8132064" cy="3875645"/>
              </a:xfrm>
            </p:spPr>
            <p:txBody>
              <a:bodyPr>
                <a:normAutofit lnSpcReduction="10000"/>
              </a:bodyPr>
              <a:lstStyle/>
              <a:p>
                <a:r>
                  <a:rPr lang="fr-FR" dirty="0"/>
                  <a:t>Des </a:t>
                </a:r>
                <a:r>
                  <a:rPr lang="fr-FR" b="1" dirty="0"/>
                  <a:t>exemples</a:t>
                </a:r>
                <a:r>
                  <a:rPr lang="fr-FR" dirty="0"/>
                  <a:t> qui se rapportent tous au même énoncé: </a:t>
                </a:r>
              </a:p>
              <a:p>
                <a:pPr lvl="1"/>
                <a:r>
                  <a:rPr lang="fr-FR" dirty="0"/>
                  <a:t>Que Roger ait plus de dix-huit ans est une condition suffisante pour qu’il ait le droit de voter.</a:t>
                </a:r>
              </a:p>
              <a:p>
                <a:pPr lvl="1"/>
                <a:r>
                  <a:rPr lang="fr-FR" dirty="0"/>
                  <a:t>Pour que Roger ait le droit de voter, il suffit qu’il ait plus de dix-huit ans.</a:t>
                </a:r>
              </a:p>
              <a:p>
                <a:pPr lvl="1"/>
                <a:r>
                  <a:rPr lang="fr-FR" dirty="0"/>
                  <a:t>Si Roger a plus de dix-huit ans, alors il a le droit de vote.</a:t>
                </a:r>
              </a:p>
              <a:p>
                <a:pPr lvl="1"/>
                <a:endParaRPr lang="fr-FR" dirty="0"/>
              </a:p>
              <a:p>
                <a:pPr lvl="2"/>
                <a:r>
                  <a:rPr lang="fr-FR" dirty="0"/>
                  <a:t>p: Roger a le droit de voter</a:t>
                </a:r>
              </a:p>
              <a:p>
                <a:pPr lvl="2"/>
                <a:r>
                  <a:rPr lang="fr-FR" dirty="0"/>
                  <a:t>q: Roger a plus de dix-huit ans.</a:t>
                </a:r>
              </a:p>
              <a:p>
                <a:pPr lvl="2"/>
                <a14:m>
                  <m:oMath xmlns:m="http://schemas.openxmlformats.org/officeDocument/2006/math">
                    <m:r>
                      <a:rPr lang="fr-CA" i="1">
                        <a:latin typeface="Cambria Math" panose="02040503050406030204" pitchFamily="18" charset="0"/>
                      </a:rPr>
                      <m:t>(</m:t>
                    </m:r>
                    <m:r>
                      <a:rPr lang="fr-CA" i="1">
                        <a:latin typeface="Cambria Math" panose="02040503050406030204" pitchFamily="18" charset="0"/>
                      </a:rPr>
                      <m:t>𝑞</m:t>
                    </m:r>
                    <m:r>
                      <a:rPr lang="fr-CA" i="1">
                        <a:latin typeface="Cambria Math" panose="02040503050406030204" pitchFamily="18" charset="0"/>
                        <a:ea typeface="Cambria Math" panose="02040503050406030204" pitchFamily="18" charset="0"/>
                      </a:rPr>
                      <m:t>→</m:t>
                    </m:r>
                    <m:r>
                      <a:rPr lang="fr-CA" i="1">
                        <a:latin typeface="Cambria Math" panose="02040503050406030204" pitchFamily="18" charset="0"/>
                        <a:ea typeface="Cambria Math" panose="02040503050406030204" pitchFamily="18" charset="0"/>
                      </a:rPr>
                      <m:t>𝑝</m:t>
                    </m:r>
                    <m:r>
                      <a:rPr lang="fr-CA" i="1">
                        <a:latin typeface="Cambria Math" panose="02040503050406030204" pitchFamily="18" charset="0"/>
                        <a:ea typeface="Cambria Math" panose="02040503050406030204" pitchFamily="18" charset="0"/>
                      </a:rPr>
                      <m:t>)</m:t>
                    </m:r>
                  </m:oMath>
                </a14:m>
                <a:r>
                  <a:rPr lang="fr-FR" dirty="0"/>
                  <a:t> </a:t>
                </a:r>
              </a:p>
              <a:p>
                <a:pPr lvl="2"/>
                <a:endParaRPr lang="fr-FR" dirty="0"/>
              </a:p>
              <a:p>
                <a:pPr lvl="2"/>
                <a:r>
                  <a:rPr lang="fr-FR" dirty="0"/>
                  <a:t>Ici, q est une condition </a:t>
                </a:r>
                <a:r>
                  <a:rPr lang="fr-FR" b="1" dirty="0"/>
                  <a:t>suffisante</a:t>
                </a:r>
                <a:r>
                  <a:rPr lang="fr-FR" dirty="0"/>
                  <a:t> à p.</a:t>
                </a:r>
              </a:p>
              <a:p>
                <a:endParaRPr lang="fr-FR" dirty="0"/>
              </a:p>
            </p:txBody>
          </p:sp>
        </mc:Choice>
        <mc:Fallback xmlns="">
          <p:sp>
            <p:nvSpPr>
              <p:cNvPr id="3" name="Content Placeholder 2">
                <a:extLst>
                  <a:ext uri="{FF2B5EF4-FFF2-40B4-BE49-F238E27FC236}">
                    <a16:creationId xmlns:a16="http://schemas.microsoft.com/office/drawing/2014/main" id="{DCA7214A-99C2-D749-8675-153503CB74E4}"/>
                  </a:ext>
                </a:extLst>
              </p:cNvPr>
              <p:cNvSpPr>
                <a:spLocks noGrp="1" noRot="1" noChangeAspect="1" noMove="1" noResize="1" noEditPoints="1" noAdjustHandles="1" noChangeArrowheads="1" noChangeShapeType="1" noTextEdit="1"/>
              </p:cNvSpPr>
              <p:nvPr>
                <p:ph idx="1"/>
              </p:nvPr>
            </p:nvSpPr>
            <p:spPr>
              <a:xfrm>
                <a:off x="2231136" y="2638044"/>
                <a:ext cx="8132064" cy="3875645"/>
              </a:xfrm>
              <a:blipFill>
                <a:blip r:embed="rId2"/>
                <a:stretch>
                  <a:fillRect l="-468" t="-1307"/>
                </a:stretch>
              </a:blipFill>
            </p:spPr>
            <p:txBody>
              <a:bodyPr/>
              <a:lstStyle/>
              <a:p>
                <a:r>
                  <a:rPr lang="fr-FR">
                    <a:noFill/>
                  </a:rPr>
                  <a:t> </a:t>
                </a:r>
              </a:p>
            </p:txBody>
          </p:sp>
        </mc:Fallback>
      </mc:AlternateContent>
    </p:spTree>
    <p:extLst>
      <p:ext uri="{BB962C8B-B14F-4D97-AF65-F5344CB8AC3E}">
        <p14:creationId xmlns:p14="http://schemas.microsoft.com/office/powerpoint/2010/main" val="39404551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5F23-BA95-1843-9A67-8F47B7F64BCE}"/>
              </a:ext>
            </a:extLst>
          </p:cNvPr>
          <p:cNvSpPr>
            <a:spLocks noGrp="1"/>
          </p:cNvSpPr>
          <p:nvPr>
            <p:ph type="title"/>
          </p:nvPr>
        </p:nvSpPr>
        <p:spPr/>
        <p:txBody>
          <a:bodyPr>
            <a:normAutofit fontScale="90000"/>
          </a:bodyPr>
          <a:lstStyle/>
          <a:p>
            <a:r>
              <a:rPr lang="fr-FR" dirty="0"/>
              <a:t>2. Les connecteurs propositionnels: L’équivalence matérielle</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1E1A2C3-4D04-1F4F-A236-5A7785BD0DB0}"/>
                  </a:ext>
                </a:extLst>
              </p:cNvPr>
              <p:cNvSpPr>
                <a:spLocks noGrp="1"/>
              </p:cNvSpPr>
              <p:nvPr>
                <p:ph idx="1"/>
              </p:nvPr>
            </p:nvSpPr>
            <p:spPr>
              <a:xfrm>
                <a:off x="2231136" y="2308449"/>
                <a:ext cx="7729728" cy="3101983"/>
              </a:xfrm>
            </p:spPr>
            <p:txBody>
              <a:bodyPr/>
              <a:lstStyle/>
              <a:p>
                <a:r>
                  <a:rPr lang="fr-FR" dirty="0"/>
                  <a:t>Nous voulons exprimer:</a:t>
                </a:r>
              </a:p>
              <a:p>
                <a14:m>
                  <m:oMath xmlns:m="http://schemas.openxmlformats.org/officeDocument/2006/math">
                    <m:r>
                      <a:rPr lang="fr-CA" b="0" i="1" smtClean="0">
                        <a:latin typeface="Cambria Math" panose="02040503050406030204" pitchFamily="18" charset="0"/>
                      </a:rPr>
                      <m:t>𝑝</m:t>
                    </m:r>
                    <m:r>
                      <a:rPr lang="fr-CA" b="0" i="1" smtClean="0">
                        <a:latin typeface="Cambria Math" panose="02040503050406030204" pitchFamily="18" charset="0"/>
                      </a:rPr>
                      <m:t> </m:t>
                    </m:r>
                    <m:r>
                      <a:rPr lang="fr-CA" b="0" i="1" smtClean="0">
                        <a:latin typeface="Cambria Math" panose="02040503050406030204" pitchFamily="18" charset="0"/>
                      </a:rPr>
                      <m:t>𝑠𝑒𝑢𝑙𝑒𝑚𝑒𝑛𝑡</m:t>
                    </m:r>
                    <m:r>
                      <a:rPr lang="fr-CA" b="0" i="1" smtClean="0">
                        <a:latin typeface="Cambria Math" panose="02040503050406030204" pitchFamily="18" charset="0"/>
                      </a:rPr>
                      <m:t> </m:t>
                    </m:r>
                    <m:r>
                      <a:rPr lang="fr-CA" b="0" i="1" smtClean="0">
                        <a:latin typeface="Cambria Math" panose="02040503050406030204" pitchFamily="18" charset="0"/>
                      </a:rPr>
                      <m:t>𝑠𝑖</m:t>
                    </m:r>
                    <m:r>
                      <a:rPr lang="fr-CA" b="0" i="1" smtClean="0">
                        <a:latin typeface="Cambria Math" panose="02040503050406030204" pitchFamily="18" charset="0"/>
                      </a:rPr>
                      <m:t> </m:t>
                    </m:r>
                    <m:r>
                      <a:rPr lang="fr-CA" b="0" i="1" smtClean="0">
                        <a:latin typeface="Cambria Math" panose="02040503050406030204" pitchFamily="18" charset="0"/>
                      </a:rPr>
                      <m:t>𝑞</m:t>
                    </m:r>
                    <m:r>
                      <a:rPr lang="fr-CA" b="0" i="1" smtClean="0">
                        <a:latin typeface="Cambria Math" panose="02040503050406030204" pitchFamily="18" charset="0"/>
                      </a:rPr>
                      <m:t> </m:t>
                    </m:r>
                    <m:r>
                      <a:rPr lang="fr-CA" b="0" i="1" smtClean="0">
                        <a:latin typeface="Cambria Math" panose="02040503050406030204" pitchFamily="18" charset="0"/>
                      </a:rPr>
                      <m:t>𝑒𝑡</m:t>
                    </m:r>
                    <m:r>
                      <a:rPr lang="fr-CA" b="0" i="1" smtClean="0">
                        <a:latin typeface="Cambria Math" panose="02040503050406030204" pitchFamily="18" charset="0"/>
                      </a:rPr>
                      <m:t> </m:t>
                    </m:r>
                    <m:r>
                      <a:rPr lang="fr-CA" b="0" i="1" smtClean="0">
                        <a:latin typeface="Cambria Math" panose="02040503050406030204" pitchFamily="18" charset="0"/>
                      </a:rPr>
                      <m:t>𝑠𝑖</m:t>
                    </m:r>
                    <m:r>
                      <a:rPr lang="fr-CA" b="0" i="1" smtClean="0">
                        <a:latin typeface="Cambria Math" panose="02040503050406030204" pitchFamily="18" charset="0"/>
                      </a:rPr>
                      <m:t> </m:t>
                    </m:r>
                    <m:r>
                      <a:rPr lang="fr-CA" b="0" i="1" smtClean="0">
                        <a:latin typeface="Cambria Math" panose="02040503050406030204" pitchFamily="18" charset="0"/>
                      </a:rPr>
                      <m:t>𝑞</m:t>
                    </m:r>
                    <m:r>
                      <a:rPr lang="fr-CA" b="0" i="1" smtClean="0">
                        <a:latin typeface="Cambria Math" panose="02040503050406030204" pitchFamily="18" charset="0"/>
                      </a:rPr>
                      <m:t> </m:t>
                    </m:r>
                    <m:r>
                      <a:rPr lang="fr-CA" b="0" i="1" smtClean="0">
                        <a:latin typeface="Cambria Math" panose="02040503050406030204" pitchFamily="18" charset="0"/>
                      </a:rPr>
                      <m:t>𝑎𝑙𝑜𝑟𝑠</m:t>
                    </m:r>
                    <m:r>
                      <a:rPr lang="fr-CA" b="0" i="1" smtClean="0">
                        <a:latin typeface="Cambria Math" panose="02040503050406030204" pitchFamily="18" charset="0"/>
                      </a:rPr>
                      <m:t> </m:t>
                    </m:r>
                    <m:r>
                      <a:rPr lang="fr-CA" b="0" i="1" smtClean="0">
                        <a:latin typeface="Cambria Math" panose="02040503050406030204" pitchFamily="18" charset="0"/>
                      </a:rPr>
                      <m:t>𝑝</m:t>
                    </m:r>
                  </m:oMath>
                </a14:m>
                <a:endParaRPr lang="fr-CA" b="0" dirty="0"/>
              </a:p>
              <a:p>
                <a:r>
                  <a:rPr lang="fr-CA" dirty="0"/>
                  <a:t>On utilise la formule suivante pour l’exprimer:</a:t>
                </a:r>
              </a:p>
              <a:p>
                <a:pPr lvl="1"/>
                <a14:m>
                  <m:oMath xmlns:m="http://schemas.openxmlformats.org/officeDocument/2006/math">
                    <m:d>
                      <m:dPr>
                        <m:ctrlPr>
                          <a:rPr lang="fr-CA" b="0" i="1" smtClean="0">
                            <a:latin typeface="Cambria Math" panose="02040503050406030204" pitchFamily="18" charset="0"/>
                          </a:rPr>
                        </m:ctrlPr>
                      </m:dPr>
                      <m:e>
                        <m:d>
                          <m:dPr>
                            <m:ctrlPr>
                              <a:rPr lang="fr-CA" b="0" i="1" smtClean="0">
                                <a:latin typeface="Cambria Math" panose="02040503050406030204" pitchFamily="18" charset="0"/>
                              </a:rPr>
                            </m:ctrlPr>
                          </m:dPr>
                          <m:e>
                            <m:r>
                              <a:rPr lang="fr-CA" b="0" i="1" smtClean="0">
                                <a:latin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e>
                        </m:d>
                        <m:r>
                          <a:rPr lang="fr-CA" b="0" i="1" smtClean="0">
                            <a:latin typeface="Cambria Math" panose="02040503050406030204" pitchFamily="18" charset="0"/>
                            <a:ea typeface="Cambria Math" panose="02040503050406030204" pitchFamily="18" charset="0"/>
                          </a:rPr>
                          <m:t>∧</m:t>
                        </m:r>
                        <m:d>
                          <m:dPr>
                            <m:ctrlPr>
                              <a:rPr lang="fr-CA" b="0" i="1" smtClean="0">
                                <a:latin typeface="Cambria Math" panose="02040503050406030204" pitchFamily="18" charset="0"/>
                                <a:ea typeface="Cambria Math" panose="02040503050406030204" pitchFamily="18" charset="0"/>
                              </a:rPr>
                            </m:ctrlPr>
                          </m:dPr>
                          <m:e>
                            <m:r>
                              <a:rPr lang="fr-CA" b="0" i="1" smtClean="0">
                                <a:latin typeface="Cambria Math" panose="02040503050406030204" pitchFamily="18" charset="0"/>
                                <a:ea typeface="Cambria Math" panose="02040503050406030204" pitchFamily="18" charset="0"/>
                              </a:rPr>
                              <m:t>𝑞</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𝑝</m:t>
                            </m:r>
                          </m:e>
                        </m:d>
                      </m:e>
                    </m:d>
                  </m:oMath>
                </a14:m>
                <a:endParaRPr lang="fr-CA" b="0" dirty="0">
                  <a:ea typeface="Cambria Math" panose="02040503050406030204" pitchFamily="18" charset="0"/>
                </a:endParaRPr>
              </a:p>
              <a:p>
                <a:r>
                  <a:rPr lang="fr-CA" dirty="0"/>
                  <a:t>O</a:t>
                </a:r>
                <a:r>
                  <a:rPr lang="fr-CA" b="0" dirty="0"/>
                  <a:t>u encore le connecteur binaire appelé </a:t>
                </a:r>
                <a:r>
                  <a:rPr lang="fr-CA" b="1" dirty="0"/>
                  <a:t>équivalence</a:t>
                </a:r>
                <a:r>
                  <a:rPr lang="fr-CA" b="0" dirty="0"/>
                  <a:t>:</a:t>
                </a:r>
              </a:p>
              <a:p>
                <a:pPr lvl="1"/>
                <a14:m>
                  <m:oMath xmlns:m="http://schemas.openxmlformats.org/officeDocument/2006/math">
                    <m:d>
                      <m:dPr>
                        <m:ctrlPr>
                          <a:rPr lang="fr-CA" b="0" i="1" smtClean="0">
                            <a:latin typeface="Cambria Math" panose="02040503050406030204" pitchFamily="18" charset="0"/>
                          </a:rPr>
                        </m:ctrlPr>
                      </m:dPr>
                      <m:e>
                        <m:r>
                          <a:rPr lang="fr-CA" b="0" i="1" smtClean="0">
                            <a:latin typeface="Cambria Math" panose="02040503050406030204" pitchFamily="18" charset="0"/>
                          </a:rPr>
                          <m:t>𝑝</m:t>
                        </m:r>
                        <m:r>
                          <a:rPr lang="fr-CA" b="0" i="1" smtClean="0">
                            <a:latin typeface="Cambria Math" panose="02040503050406030204" pitchFamily="18" charset="0"/>
                            <a:ea typeface="Cambria Math" panose="02040503050406030204" pitchFamily="18" charset="0"/>
                          </a:rPr>
                          <m:t>↔</m:t>
                        </m:r>
                        <m:r>
                          <a:rPr lang="fr-CA" b="0" i="1" smtClean="0">
                            <a:latin typeface="Cambria Math" panose="02040503050406030204" pitchFamily="18" charset="0"/>
                            <a:ea typeface="Cambria Math" panose="02040503050406030204" pitchFamily="18" charset="0"/>
                          </a:rPr>
                          <m:t>𝑞</m:t>
                        </m:r>
                      </m:e>
                    </m:d>
                  </m:oMath>
                </a14:m>
                <a:endParaRPr lang="fr-CA" b="0" dirty="0">
                  <a:ea typeface="Cambria Math" panose="02040503050406030204" pitchFamily="18" charset="0"/>
                </a:endParaRPr>
              </a:p>
              <a:p>
                <a:r>
                  <a:rPr lang="fr-CA" b="0" dirty="0">
                    <a:ea typeface="Cambria Math" panose="02040503050406030204" pitchFamily="18" charset="0"/>
                  </a:rPr>
                  <a:t>Voici sa </a:t>
                </a:r>
                <a:r>
                  <a:rPr lang="fr-CA" b="1" dirty="0">
                    <a:ea typeface="Cambria Math" panose="02040503050406030204" pitchFamily="18" charset="0"/>
                  </a:rPr>
                  <a:t>table de vérité</a:t>
                </a:r>
                <a:r>
                  <a:rPr lang="fr-CA" b="0" dirty="0">
                    <a:ea typeface="Cambria Math" panose="02040503050406030204" pitchFamily="18" charset="0"/>
                  </a:rPr>
                  <a:t>:</a:t>
                </a:r>
              </a:p>
              <a:p>
                <a:endParaRPr lang="fr-CA" b="0" dirty="0">
                  <a:ea typeface="Cambria Math" panose="02040503050406030204" pitchFamily="18" charset="0"/>
                </a:endParaRPr>
              </a:p>
              <a:p>
                <a:pPr lvl="1"/>
                <a:endParaRPr lang="fr-CA" b="0" dirty="0"/>
              </a:p>
              <a:p>
                <a:pPr lvl="1"/>
                <a:endParaRPr lang="fr-CA" b="0" dirty="0"/>
              </a:p>
              <a:p>
                <a:endParaRPr lang="fr-FR" dirty="0"/>
              </a:p>
              <a:p>
                <a:endParaRPr lang="fr-FR" dirty="0"/>
              </a:p>
            </p:txBody>
          </p:sp>
        </mc:Choice>
        <mc:Fallback xmlns="">
          <p:sp>
            <p:nvSpPr>
              <p:cNvPr id="3" name="Content Placeholder 2">
                <a:extLst>
                  <a:ext uri="{FF2B5EF4-FFF2-40B4-BE49-F238E27FC236}">
                    <a16:creationId xmlns:a16="http://schemas.microsoft.com/office/drawing/2014/main" id="{C1E1A2C3-4D04-1F4F-A236-5A7785BD0DB0}"/>
                  </a:ext>
                </a:extLst>
              </p:cNvPr>
              <p:cNvSpPr>
                <a:spLocks noGrp="1" noRot="1" noChangeAspect="1" noMove="1" noResize="1" noEditPoints="1" noAdjustHandles="1" noChangeArrowheads="1" noChangeShapeType="1" noTextEdit="1"/>
              </p:cNvSpPr>
              <p:nvPr>
                <p:ph idx="1"/>
              </p:nvPr>
            </p:nvSpPr>
            <p:spPr>
              <a:xfrm>
                <a:off x="2231136" y="2308449"/>
                <a:ext cx="7729728" cy="3101983"/>
              </a:xfrm>
              <a:blipFill>
                <a:blip r:embed="rId2"/>
                <a:stretch>
                  <a:fillRect l="-493" t="-816"/>
                </a:stretch>
              </a:blipFill>
            </p:spPr>
            <p:txBody>
              <a:bodyPr/>
              <a:lstStyle/>
              <a:p>
                <a:r>
                  <a:rPr lang="fr-FR">
                    <a:noFill/>
                  </a:rPr>
                  <a:t> </a:t>
                </a:r>
              </a:p>
            </p:txBody>
          </p:sp>
        </mc:Fallback>
      </mc:AlternateContent>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F9844946-4ABB-DD4F-B32B-0E9F470091E3}"/>
                  </a:ext>
                </a:extLst>
              </p:cNvPr>
              <p:cNvGraphicFramePr>
                <a:graphicFrameLocks noGrp="1"/>
              </p:cNvGraphicFramePr>
              <p:nvPr>
                <p:extLst>
                  <p:ext uri="{D42A27DB-BD31-4B8C-83A1-F6EECF244321}">
                    <p14:modId xmlns:p14="http://schemas.microsoft.com/office/powerpoint/2010/main" val="3332816707"/>
                  </p:ext>
                </p:extLst>
              </p:nvPr>
            </p:nvGraphicFramePr>
            <p:xfrm>
              <a:off x="2332736" y="5071765"/>
              <a:ext cx="3232686" cy="1554480"/>
            </p:xfrm>
            <a:graphic>
              <a:graphicData uri="http://schemas.openxmlformats.org/drawingml/2006/table">
                <a:tbl>
                  <a:tblPr firstRow="1" bandRow="1">
                    <a:tableStyleId>{616DA210-FB5B-4158-B5E0-FEB733F419BA}</a:tableStyleId>
                  </a:tblPr>
                  <a:tblGrid>
                    <a:gridCol w="1077562">
                      <a:extLst>
                        <a:ext uri="{9D8B030D-6E8A-4147-A177-3AD203B41FA5}">
                          <a16:colId xmlns:a16="http://schemas.microsoft.com/office/drawing/2014/main" val="1811966288"/>
                        </a:ext>
                      </a:extLst>
                    </a:gridCol>
                    <a:gridCol w="1077562">
                      <a:extLst>
                        <a:ext uri="{9D8B030D-6E8A-4147-A177-3AD203B41FA5}">
                          <a16:colId xmlns:a16="http://schemas.microsoft.com/office/drawing/2014/main" val="1662294249"/>
                        </a:ext>
                      </a:extLst>
                    </a:gridCol>
                    <a:gridCol w="1077562">
                      <a:extLst>
                        <a:ext uri="{9D8B030D-6E8A-4147-A177-3AD203B41FA5}">
                          <a16:colId xmlns:a16="http://schemas.microsoft.com/office/drawing/2014/main" val="8284441"/>
                        </a:ext>
                      </a:extLst>
                    </a:gridCol>
                  </a:tblGrid>
                  <a:tr h="279168">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905512568"/>
                      </a:ext>
                    </a:extLst>
                  </a:tr>
                  <a:tr h="760310">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F</a:t>
                          </a:r>
                        </a:p>
                        <a:p>
                          <a:r>
                            <a:rPr lang="fr-FR" dirty="0"/>
                            <a:t>F</a:t>
                          </a:r>
                        </a:p>
                        <a:p>
                          <a:r>
                            <a:rPr lang="fr-FR" dirty="0"/>
                            <a:t>V</a:t>
                          </a:r>
                        </a:p>
                      </a:txBody>
                      <a:tcPr/>
                    </a:tc>
                    <a:extLst>
                      <a:ext uri="{0D108BD9-81ED-4DB2-BD59-A6C34878D82A}">
                        <a16:rowId xmlns:a16="http://schemas.microsoft.com/office/drawing/2014/main" val="174276511"/>
                      </a:ext>
                    </a:extLst>
                  </a:tr>
                </a:tbl>
              </a:graphicData>
            </a:graphic>
          </p:graphicFrame>
        </mc:Choice>
        <mc:Fallback xmlns="">
          <p:graphicFrame>
            <p:nvGraphicFramePr>
              <p:cNvPr id="4" name="Table 3">
                <a:extLst>
                  <a:ext uri="{FF2B5EF4-FFF2-40B4-BE49-F238E27FC236}">
                    <a16:creationId xmlns:a16="http://schemas.microsoft.com/office/drawing/2014/main" id="{F9844946-4ABB-DD4F-B32B-0E9F470091E3}"/>
                  </a:ext>
                </a:extLst>
              </p:cNvPr>
              <p:cNvGraphicFramePr>
                <a:graphicFrameLocks noGrp="1"/>
              </p:cNvGraphicFramePr>
              <p:nvPr>
                <p:extLst>
                  <p:ext uri="{D42A27DB-BD31-4B8C-83A1-F6EECF244321}">
                    <p14:modId xmlns:p14="http://schemas.microsoft.com/office/powerpoint/2010/main" val="3332816707"/>
                  </p:ext>
                </p:extLst>
              </p:nvPr>
            </p:nvGraphicFramePr>
            <p:xfrm>
              <a:off x="2332736" y="5071765"/>
              <a:ext cx="3232686" cy="1554480"/>
            </p:xfrm>
            <a:graphic>
              <a:graphicData uri="http://schemas.openxmlformats.org/drawingml/2006/table">
                <a:tbl>
                  <a:tblPr firstRow="1" bandRow="1">
                    <a:tableStyleId>{616DA210-FB5B-4158-B5E0-FEB733F419BA}</a:tableStyleId>
                  </a:tblPr>
                  <a:tblGrid>
                    <a:gridCol w="1077562">
                      <a:extLst>
                        <a:ext uri="{9D8B030D-6E8A-4147-A177-3AD203B41FA5}">
                          <a16:colId xmlns:a16="http://schemas.microsoft.com/office/drawing/2014/main" val="1811966288"/>
                        </a:ext>
                      </a:extLst>
                    </a:gridCol>
                    <a:gridCol w="1077562">
                      <a:extLst>
                        <a:ext uri="{9D8B030D-6E8A-4147-A177-3AD203B41FA5}">
                          <a16:colId xmlns:a16="http://schemas.microsoft.com/office/drawing/2014/main" val="1662294249"/>
                        </a:ext>
                      </a:extLst>
                    </a:gridCol>
                    <a:gridCol w="1077562">
                      <a:extLst>
                        <a:ext uri="{9D8B030D-6E8A-4147-A177-3AD203B41FA5}">
                          <a16:colId xmlns:a16="http://schemas.microsoft.com/office/drawing/2014/main" val="8284441"/>
                        </a:ext>
                      </a:extLst>
                    </a:gridCol>
                  </a:tblGrid>
                  <a:tr h="365760">
                    <a:tc>
                      <a:txBody>
                        <a:bodyPr/>
                        <a:lstStyle/>
                        <a:p>
                          <a:endParaRPr lang="en-US"/>
                        </a:p>
                      </a:txBody>
                      <a:tcPr>
                        <a:blipFill>
                          <a:blip r:embed="rId3"/>
                          <a:stretch>
                            <a:fillRect l="-1176" t="-3448" r="-202353" b="-344828"/>
                          </a:stretch>
                        </a:blipFill>
                      </a:tcPr>
                    </a:tc>
                    <a:tc>
                      <a:txBody>
                        <a:bodyPr/>
                        <a:lstStyle/>
                        <a:p>
                          <a:endParaRPr lang="en-US"/>
                        </a:p>
                      </a:txBody>
                      <a:tcPr>
                        <a:blipFill>
                          <a:blip r:embed="rId3"/>
                          <a:stretch>
                            <a:fillRect l="-100000" t="-3448" r="-100000" b="-344828"/>
                          </a:stretch>
                        </a:blipFill>
                      </a:tcPr>
                    </a:tc>
                    <a:tc>
                      <a:txBody>
                        <a:bodyPr/>
                        <a:lstStyle/>
                        <a:p>
                          <a:endParaRPr lang="en-US"/>
                        </a:p>
                      </a:txBody>
                      <a:tcPr>
                        <a:blipFill>
                          <a:blip r:embed="rId3"/>
                          <a:stretch>
                            <a:fillRect l="-202353" t="-3448" r="-1176" b="-344828"/>
                          </a:stretch>
                        </a:blipFill>
                      </a:tcPr>
                    </a:tc>
                    <a:extLst>
                      <a:ext uri="{0D108BD9-81ED-4DB2-BD59-A6C34878D82A}">
                        <a16:rowId xmlns:a16="http://schemas.microsoft.com/office/drawing/2014/main" val="1905512568"/>
                      </a:ext>
                    </a:extLst>
                  </a:tr>
                  <a:tr h="1188720">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F</a:t>
                          </a:r>
                        </a:p>
                        <a:p>
                          <a:r>
                            <a:rPr lang="fr-FR" dirty="0"/>
                            <a:t>F</a:t>
                          </a:r>
                        </a:p>
                        <a:p>
                          <a:r>
                            <a:rPr lang="fr-FR" dirty="0"/>
                            <a:t>V</a:t>
                          </a:r>
                        </a:p>
                      </a:txBody>
                      <a:tcPr/>
                    </a:tc>
                    <a:extLst>
                      <a:ext uri="{0D108BD9-81ED-4DB2-BD59-A6C34878D82A}">
                        <a16:rowId xmlns:a16="http://schemas.microsoft.com/office/drawing/2014/main" val="174276511"/>
                      </a:ext>
                    </a:extLst>
                  </a:tr>
                </a:tbl>
              </a:graphicData>
            </a:graphic>
          </p:graphicFrame>
        </mc:Fallback>
      </mc:AlternateContent>
    </p:spTree>
    <p:extLst>
      <p:ext uri="{BB962C8B-B14F-4D97-AF65-F5344CB8AC3E}">
        <p14:creationId xmlns:p14="http://schemas.microsoft.com/office/powerpoint/2010/main" val="681069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0B59A-9A5C-AE41-9D25-EFD41F9A0010}"/>
              </a:ext>
            </a:extLst>
          </p:cNvPr>
          <p:cNvSpPr>
            <a:spLocks noGrp="1"/>
          </p:cNvSpPr>
          <p:nvPr>
            <p:ph type="title"/>
          </p:nvPr>
        </p:nvSpPr>
        <p:spPr/>
        <p:txBody>
          <a:bodyPr>
            <a:normAutofit fontScale="90000"/>
          </a:bodyPr>
          <a:lstStyle/>
          <a:p>
            <a:r>
              <a:rPr lang="fr-FR" dirty="0"/>
              <a:t>2. Les connecteurs propositionnels: L’équivalence matérielle</a:t>
            </a:r>
            <a:br>
              <a:rPr lang="fr-FR" dirty="0"/>
            </a:br>
            <a:endParaRPr lang="fr-FR" dirty="0"/>
          </a:p>
        </p:txBody>
      </p:sp>
      <p:sp>
        <p:nvSpPr>
          <p:cNvPr id="3" name="Content Placeholder 2">
            <a:extLst>
              <a:ext uri="{FF2B5EF4-FFF2-40B4-BE49-F238E27FC236}">
                <a16:creationId xmlns:a16="http://schemas.microsoft.com/office/drawing/2014/main" id="{A91EC89B-D4FE-864B-ADDF-50E444CE1D5D}"/>
              </a:ext>
            </a:extLst>
          </p:cNvPr>
          <p:cNvSpPr>
            <a:spLocks noGrp="1"/>
          </p:cNvSpPr>
          <p:nvPr>
            <p:ph idx="1"/>
          </p:nvPr>
        </p:nvSpPr>
        <p:spPr/>
        <p:txBody>
          <a:bodyPr/>
          <a:lstStyle/>
          <a:p>
            <a:r>
              <a:rPr lang="fr-FR" dirty="0"/>
              <a:t>L’équivalence matérielle ne prend la valeur vrai si, et seulement si, p et q ont la même valeur de vérité.</a:t>
            </a:r>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1C118207-3623-7744-8E2A-ECD4E7372D0C}"/>
                  </a:ext>
                </a:extLst>
              </p:cNvPr>
              <p:cNvGraphicFramePr>
                <a:graphicFrameLocks noGrp="1"/>
              </p:cNvGraphicFramePr>
              <p:nvPr>
                <p:extLst>
                  <p:ext uri="{D42A27DB-BD31-4B8C-83A1-F6EECF244321}">
                    <p14:modId xmlns:p14="http://schemas.microsoft.com/office/powerpoint/2010/main" val="1173638680"/>
                  </p:ext>
                </p:extLst>
              </p:nvPr>
            </p:nvGraphicFramePr>
            <p:xfrm>
              <a:off x="2366602" y="3411795"/>
              <a:ext cx="3232686" cy="1554480"/>
            </p:xfrm>
            <a:graphic>
              <a:graphicData uri="http://schemas.openxmlformats.org/drawingml/2006/table">
                <a:tbl>
                  <a:tblPr firstRow="1" bandRow="1">
                    <a:tableStyleId>{616DA210-FB5B-4158-B5E0-FEB733F419BA}</a:tableStyleId>
                  </a:tblPr>
                  <a:tblGrid>
                    <a:gridCol w="1077562">
                      <a:extLst>
                        <a:ext uri="{9D8B030D-6E8A-4147-A177-3AD203B41FA5}">
                          <a16:colId xmlns:a16="http://schemas.microsoft.com/office/drawing/2014/main" val="1811966288"/>
                        </a:ext>
                      </a:extLst>
                    </a:gridCol>
                    <a:gridCol w="1077562">
                      <a:extLst>
                        <a:ext uri="{9D8B030D-6E8A-4147-A177-3AD203B41FA5}">
                          <a16:colId xmlns:a16="http://schemas.microsoft.com/office/drawing/2014/main" val="1662294249"/>
                        </a:ext>
                      </a:extLst>
                    </a:gridCol>
                    <a:gridCol w="1077562">
                      <a:extLst>
                        <a:ext uri="{9D8B030D-6E8A-4147-A177-3AD203B41FA5}">
                          <a16:colId xmlns:a16="http://schemas.microsoft.com/office/drawing/2014/main" val="8284441"/>
                        </a:ext>
                      </a:extLst>
                    </a:gridCol>
                  </a:tblGrid>
                  <a:tr h="279168">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1905512568"/>
                      </a:ext>
                    </a:extLst>
                  </a:tr>
                  <a:tr h="760310">
                    <a:tc>
                      <a:txBody>
                        <a:bodyPr/>
                        <a:lstStyle/>
                        <a:p>
                          <a:r>
                            <a:rPr lang="fr-FR" dirty="0">
                              <a:solidFill>
                                <a:srgbClr val="FF0000"/>
                              </a:solidFill>
                            </a:rPr>
                            <a:t>V</a:t>
                          </a:r>
                        </a:p>
                        <a:p>
                          <a:r>
                            <a:rPr lang="fr-FR" dirty="0"/>
                            <a:t>V</a:t>
                          </a:r>
                        </a:p>
                        <a:p>
                          <a:r>
                            <a:rPr lang="fr-FR" dirty="0"/>
                            <a:t>F</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t>V</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t>F</a:t>
                          </a:r>
                        </a:p>
                        <a:p>
                          <a:r>
                            <a:rPr lang="fr-FR" dirty="0">
                              <a:solidFill>
                                <a:srgbClr val="FF0000"/>
                              </a:solidFill>
                            </a:rPr>
                            <a:t>V</a:t>
                          </a:r>
                        </a:p>
                      </a:txBody>
                      <a:tcPr/>
                    </a:tc>
                    <a:extLst>
                      <a:ext uri="{0D108BD9-81ED-4DB2-BD59-A6C34878D82A}">
                        <a16:rowId xmlns:a16="http://schemas.microsoft.com/office/drawing/2014/main" val="174276511"/>
                      </a:ext>
                    </a:extLst>
                  </a:tr>
                </a:tbl>
              </a:graphicData>
            </a:graphic>
          </p:graphicFrame>
        </mc:Choice>
        <mc:Fallback xmlns="">
          <p:graphicFrame>
            <p:nvGraphicFramePr>
              <p:cNvPr id="4" name="Table 3">
                <a:extLst>
                  <a:ext uri="{FF2B5EF4-FFF2-40B4-BE49-F238E27FC236}">
                    <a16:creationId xmlns:a16="http://schemas.microsoft.com/office/drawing/2014/main" id="{1C118207-3623-7744-8E2A-ECD4E7372D0C}"/>
                  </a:ext>
                </a:extLst>
              </p:cNvPr>
              <p:cNvGraphicFramePr>
                <a:graphicFrameLocks noGrp="1"/>
              </p:cNvGraphicFramePr>
              <p:nvPr>
                <p:extLst>
                  <p:ext uri="{D42A27DB-BD31-4B8C-83A1-F6EECF244321}">
                    <p14:modId xmlns:p14="http://schemas.microsoft.com/office/powerpoint/2010/main" val="1173638680"/>
                  </p:ext>
                </p:extLst>
              </p:nvPr>
            </p:nvGraphicFramePr>
            <p:xfrm>
              <a:off x="2366602" y="3411795"/>
              <a:ext cx="3232686" cy="1554480"/>
            </p:xfrm>
            <a:graphic>
              <a:graphicData uri="http://schemas.openxmlformats.org/drawingml/2006/table">
                <a:tbl>
                  <a:tblPr firstRow="1" bandRow="1">
                    <a:tableStyleId>{616DA210-FB5B-4158-B5E0-FEB733F419BA}</a:tableStyleId>
                  </a:tblPr>
                  <a:tblGrid>
                    <a:gridCol w="1077562">
                      <a:extLst>
                        <a:ext uri="{9D8B030D-6E8A-4147-A177-3AD203B41FA5}">
                          <a16:colId xmlns:a16="http://schemas.microsoft.com/office/drawing/2014/main" val="1811966288"/>
                        </a:ext>
                      </a:extLst>
                    </a:gridCol>
                    <a:gridCol w="1077562">
                      <a:extLst>
                        <a:ext uri="{9D8B030D-6E8A-4147-A177-3AD203B41FA5}">
                          <a16:colId xmlns:a16="http://schemas.microsoft.com/office/drawing/2014/main" val="1662294249"/>
                        </a:ext>
                      </a:extLst>
                    </a:gridCol>
                    <a:gridCol w="1077562">
                      <a:extLst>
                        <a:ext uri="{9D8B030D-6E8A-4147-A177-3AD203B41FA5}">
                          <a16:colId xmlns:a16="http://schemas.microsoft.com/office/drawing/2014/main" val="8284441"/>
                        </a:ext>
                      </a:extLst>
                    </a:gridCol>
                  </a:tblGrid>
                  <a:tr h="365760">
                    <a:tc>
                      <a:txBody>
                        <a:bodyPr/>
                        <a:lstStyle/>
                        <a:p>
                          <a:endParaRPr lang="en-US"/>
                        </a:p>
                      </a:txBody>
                      <a:tcPr>
                        <a:blipFill>
                          <a:blip r:embed="rId2"/>
                          <a:stretch>
                            <a:fillRect l="-1176" t="-3448" r="-201176" b="-348276"/>
                          </a:stretch>
                        </a:blipFill>
                      </a:tcPr>
                    </a:tc>
                    <a:tc>
                      <a:txBody>
                        <a:bodyPr/>
                        <a:lstStyle/>
                        <a:p>
                          <a:endParaRPr lang="en-US"/>
                        </a:p>
                      </a:txBody>
                      <a:tcPr>
                        <a:blipFill>
                          <a:blip r:embed="rId2"/>
                          <a:stretch>
                            <a:fillRect l="-101176" t="-3448" r="-101176" b="-348276"/>
                          </a:stretch>
                        </a:blipFill>
                      </a:tcPr>
                    </a:tc>
                    <a:tc>
                      <a:txBody>
                        <a:bodyPr/>
                        <a:lstStyle/>
                        <a:p>
                          <a:endParaRPr lang="en-US"/>
                        </a:p>
                      </a:txBody>
                      <a:tcPr>
                        <a:blipFill>
                          <a:blip r:embed="rId2"/>
                          <a:stretch>
                            <a:fillRect l="-201176" t="-3448" r="-1176" b="-348276"/>
                          </a:stretch>
                        </a:blipFill>
                      </a:tcPr>
                    </a:tc>
                    <a:extLst>
                      <a:ext uri="{0D108BD9-81ED-4DB2-BD59-A6C34878D82A}">
                        <a16:rowId xmlns:a16="http://schemas.microsoft.com/office/drawing/2014/main" val="1905512568"/>
                      </a:ext>
                    </a:extLst>
                  </a:tr>
                  <a:tr h="1188720">
                    <a:tc>
                      <a:txBody>
                        <a:bodyPr/>
                        <a:lstStyle/>
                        <a:p>
                          <a:r>
                            <a:rPr lang="fr-FR" dirty="0">
                              <a:solidFill>
                                <a:srgbClr val="FF0000"/>
                              </a:solidFill>
                            </a:rPr>
                            <a:t>V</a:t>
                          </a:r>
                        </a:p>
                        <a:p>
                          <a:r>
                            <a:rPr lang="fr-FR" dirty="0"/>
                            <a:t>V</a:t>
                          </a:r>
                        </a:p>
                        <a:p>
                          <a:r>
                            <a:rPr lang="fr-FR" dirty="0"/>
                            <a:t>F</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t>V</a:t>
                          </a:r>
                        </a:p>
                        <a:p>
                          <a:r>
                            <a:rPr lang="fr-FR" dirty="0">
                              <a:solidFill>
                                <a:srgbClr val="FF0000"/>
                              </a:solidFill>
                            </a:rPr>
                            <a:t>F</a:t>
                          </a:r>
                        </a:p>
                      </a:txBody>
                      <a:tcPr/>
                    </a:tc>
                    <a:tc>
                      <a:txBody>
                        <a:bodyPr/>
                        <a:lstStyle/>
                        <a:p>
                          <a:r>
                            <a:rPr lang="fr-FR" dirty="0">
                              <a:solidFill>
                                <a:srgbClr val="FF0000"/>
                              </a:solidFill>
                            </a:rPr>
                            <a:t>V</a:t>
                          </a:r>
                        </a:p>
                        <a:p>
                          <a:r>
                            <a:rPr lang="fr-FR" dirty="0"/>
                            <a:t>F</a:t>
                          </a:r>
                        </a:p>
                        <a:p>
                          <a:r>
                            <a:rPr lang="fr-FR" dirty="0"/>
                            <a:t>F</a:t>
                          </a:r>
                        </a:p>
                        <a:p>
                          <a:r>
                            <a:rPr lang="fr-FR" dirty="0">
                              <a:solidFill>
                                <a:srgbClr val="FF0000"/>
                              </a:solidFill>
                            </a:rPr>
                            <a:t>V</a:t>
                          </a:r>
                        </a:p>
                      </a:txBody>
                      <a:tcPr/>
                    </a:tc>
                    <a:extLst>
                      <a:ext uri="{0D108BD9-81ED-4DB2-BD59-A6C34878D82A}">
                        <a16:rowId xmlns:a16="http://schemas.microsoft.com/office/drawing/2014/main" val="174276511"/>
                      </a:ext>
                    </a:extLst>
                  </a:tr>
                </a:tbl>
              </a:graphicData>
            </a:graphic>
          </p:graphicFrame>
        </mc:Fallback>
      </mc:AlternateContent>
    </p:spTree>
    <p:extLst>
      <p:ext uri="{BB962C8B-B14F-4D97-AF65-F5344CB8AC3E}">
        <p14:creationId xmlns:p14="http://schemas.microsoft.com/office/powerpoint/2010/main" val="19259762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E9A9B-3368-EE41-A482-B796A2A25003}"/>
              </a:ext>
            </a:extLst>
          </p:cNvPr>
          <p:cNvSpPr>
            <a:spLocks noGrp="1"/>
          </p:cNvSpPr>
          <p:nvPr>
            <p:ph type="title"/>
          </p:nvPr>
        </p:nvSpPr>
        <p:spPr/>
        <p:txBody>
          <a:bodyPr>
            <a:normAutofit fontScale="90000"/>
          </a:bodyPr>
          <a:lstStyle/>
          <a:p>
            <a:r>
              <a:rPr lang="fr-FR" dirty="0"/>
              <a:t>2. Les connecteurs propositionnels: L’équivalence matérielle</a:t>
            </a:r>
            <a:br>
              <a:rPr lang="fr-FR" dirty="0"/>
            </a:br>
            <a:endParaRPr lang="fr-FR" dirty="0"/>
          </a:p>
        </p:txBody>
      </p:sp>
      <p:sp>
        <p:nvSpPr>
          <p:cNvPr id="3" name="Content Placeholder 2">
            <a:extLst>
              <a:ext uri="{FF2B5EF4-FFF2-40B4-BE49-F238E27FC236}">
                <a16:creationId xmlns:a16="http://schemas.microsoft.com/office/drawing/2014/main" id="{3091AFA3-FAEE-E149-A597-9936BBFB0C07}"/>
              </a:ext>
            </a:extLst>
          </p:cNvPr>
          <p:cNvSpPr>
            <a:spLocks noGrp="1"/>
          </p:cNvSpPr>
          <p:nvPr>
            <p:ph idx="1"/>
          </p:nvPr>
        </p:nvSpPr>
        <p:spPr/>
        <p:txBody>
          <a:bodyPr>
            <a:normAutofit fontScale="92500" lnSpcReduction="10000"/>
          </a:bodyPr>
          <a:lstStyle/>
          <a:p>
            <a:r>
              <a:rPr lang="fr-FR" dirty="0"/>
              <a:t>Des </a:t>
            </a:r>
            <a:r>
              <a:rPr lang="fr-FR" b="1" dirty="0"/>
              <a:t>exemples</a:t>
            </a:r>
            <a:r>
              <a:rPr lang="fr-FR" dirty="0"/>
              <a:t> d’équivalence matérielle: </a:t>
            </a:r>
          </a:p>
          <a:p>
            <a:pPr lvl="1"/>
            <a:r>
              <a:rPr lang="fr-FR" dirty="0"/>
              <a:t>Que Jeanine achète un vélo est une condition nécessaire et suffisante au fait qu’elle ait un vélo. </a:t>
            </a:r>
          </a:p>
          <a:p>
            <a:pPr lvl="1"/>
            <a:r>
              <a:rPr lang="fr-FR" dirty="0"/>
              <a:t>L’appartement sera propre si et seulement tu fais le ménage.</a:t>
            </a:r>
          </a:p>
          <a:p>
            <a:pPr lvl="1"/>
            <a:r>
              <a:rPr lang="fr-FR" dirty="0"/>
              <a:t>Pour que la thèse soit rédigée, il faut que tu l’écrives, et pour que la thèse soit rédigée, il suffit que tu l’écrives.</a:t>
            </a:r>
          </a:p>
          <a:p>
            <a:pPr lvl="1"/>
            <a:r>
              <a:rPr lang="fr-FR" dirty="0"/>
              <a:t>Tu gagneras le concours seulement si tu participes, et tu gagneras le concours si tu participes.</a:t>
            </a:r>
          </a:p>
          <a:p>
            <a:pPr lvl="1"/>
            <a:endParaRPr lang="fr-FR" dirty="0"/>
          </a:p>
          <a:p>
            <a:r>
              <a:rPr lang="fr-FR" dirty="0"/>
              <a:t>De la forme:  p seulement si q, et p si q</a:t>
            </a:r>
          </a:p>
        </p:txBody>
      </p:sp>
    </p:spTree>
    <p:extLst>
      <p:ext uri="{BB962C8B-B14F-4D97-AF65-F5344CB8AC3E}">
        <p14:creationId xmlns:p14="http://schemas.microsoft.com/office/powerpoint/2010/main" val="22952704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5C12B-F810-FB4E-9129-6091FDA46759}"/>
              </a:ext>
            </a:extLst>
          </p:cNvPr>
          <p:cNvSpPr>
            <a:spLocks noGrp="1"/>
          </p:cNvSpPr>
          <p:nvPr>
            <p:ph type="title"/>
          </p:nvPr>
        </p:nvSpPr>
        <p:spPr/>
        <p:txBody>
          <a:bodyPr>
            <a:normAutofit fontScale="90000"/>
          </a:bodyPr>
          <a:lstStyle/>
          <a:p>
            <a:r>
              <a:rPr lang="fr-FR" dirty="0"/>
              <a:t>2. Les connecteurs propositionnels: L’équivalence matérielle</a:t>
            </a:r>
            <a:br>
              <a:rPr lang="fr-FR" dirty="0"/>
            </a:br>
            <a:endParaRPr lang="fr-FR" dirty="0"/>
          </a:p>
        </p:txBody>
      </p:sp>
      <p:sp>
        <p:nvSpPr>
          <p:cNvPr id="3" name="Content Placeholder 2">
            <a:extLst>
              <a:ext uri="{FF2B5EF4-FFF2-40B4-BE49-F238E27FC236}">
                <a16:creationId xmlns:a16="http://schemas.microsoft.com/office/drawing/2014/main" id="{AB27E751-DB97-F74C-A9E4-7946110AB2F4}"/>
              </a:ext>
            </a:extLst>
          </p:cNvPr>
          <p:cNvSpPr>
            <a:spLocks noGrp="1"/>
          </p:cNvSpPr>
          <p:nvPr>
            <p:ph idx="1"/>
          </p:nvPr>
        </p:nvSpPr>
        <p:spPr/>
        <p:txBody>
          <a:bodyPr/>
          <a:lstStyle/>
          <a:p>
            <a:r>
              <a:rPr lang="fr-FR" dirty="0"/>
              <a:t>D’autres façons de vouloir exprimer l’équivalence matérielle: </a:t>
            </a:r>
          </a:p>
          <a:p>
            <a:pPr lvl="1"/>
            <a:r>
              <a:rPr lang="fr-FR" dirty="0"/>
              <a:t>q est condition nécessaire de p et q est condition suffisante de p</a:t>
            </a:r>
          </a:p>
          <a:p>
            <a:pPr lvl="1"/>
            <a:r>
              <a:rPr lang="fr-FR" dirty="0"/>
              <a:t>q est condition nécessaire et suffisante de p</a:t>
            </a:r>
          </a:p>
          <a:p>
            <a:pPr lvl="1"/>
            <a:r>
              <a:rPr lang="fr-FR" dirty="0"/>
              <a:t>Pour que p il faut que q et pour que p il suffit que q</a:t>
            </a:r>
          </a:p>
          <a:p>
            <a:pPr lvl="1"/>
            <a:r>
              <a:rPr lang="fr-FR" dirty="0"/>
              <a:t>Pour que p il faut et il suffit que q</a:t>
            </a:r>
          </a:p>
          <a:p>
            <a:pPr lvl="1"/>
            <a:r>
              <a:rPr lang="fr-FR" dirty="0"/>
              <a:t>p seulement si q, et p si q</a:t>
            </a:r>
          </a:p>
          <a:p>
            <a:pPr lvl="1"/>
            <a:r>
              <a:rPr lang="fr-FR" dirty="0"/>
              <a:t>p si, et seulement si, q</a:t>
            </a:r>
          </a:p>
        </p:txBody>
      </p:sp>
    </p:spTree>
    <p:extLst>
      <p:ext uri="{BB962C8B-B14F-4D97-AF65-F5344CB8AC3E}">
        <p14:creationId xmlns:p14="http://schemas.microsoft.com/office/powerpoint/2010/main" val="526930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164C6-279C-9C4E-A436-A725563D7CAF}"/>
              </a:ext>
            </a:extLst>
          </p:cNvPr>
          <p:cNvSpPr>
            <a:spLocks noGrp="1"/>
          </p:cNvSpPr>
          <p:nvPr>
            <p:ph type="title"/>
          </p:nvPr>
        </p:nvSpPr>
        <p:spPr/>
        <p:txBody>
          <a:bodyPr>
            <a:normAutofit fontScale="90000"/>
          </a:bodyPr>
          <a:lstStyle/>
          <a:p>
            <a:r>
              <a:rPr lang="fr-FR" dirty="0"/>
              <a:t>2. Les connecteurs propositionnels</a:t>
            </a:r>
            <a:br>
              <a:rPr lang="fr-FR" dirty="0"/>
            </a:br>
            <a:endParaRPr lang="fr-FR" dirty="0"/>
          </a:p>
        </p:txBody>
      </p:sp>
      <p:sp>
        <p:nvSpPr>
          <p:cNvPr id="3" name="Content Placeholder 2">
            <a:extLst>
              <a:ext uri="{FF2B5EF4-FFF2-40B4-BE49-F238E27FC236}">
                <a16:creationId xmlns:a16="http://schemas.microsoft.com/office/drawing/2014/main" id="{A7A666B6-9761-2C42-A126-853A8FF35BEE}"/>
              </a:ext>
            </a:extLst>
          </p:cNvPr>
          <p:cNvSpPr>
            <a:spLocks noGrp="1"/>
          </p:cNvSpPr>
          <p:nvPr>
            <p:ph idx="1"/>
          </p:nvPr>
        </p:nvSpPr>
        <p:spPr>
          <a:xfrm>
            <a:off x="2231136" y="2638044"/>
            <a:ext cx="7951442" cy="3909512"/>
          </a:xfrm>
        </p:spPr>
        <p:txBody>
          <a:bodyPr>
            <a:normAutofit fontScale="92500"/>
          </a:bodyPr>
          <a:lstStyle/>
          <a:p>
            <a:r>
              <a:rPr lang="fr-FR" dirty="0"/>
              <a:t>On distingue les expressions qui </a:t>
            </a:r>
            <a:r>
              <a:rPr lang="fr-FR" b="1" dirty="0"/>
              <a:t>lient</a:t>
            </a:r>
            <a:r>
              <a:rPr lang="fr-FR" dirty="0"/>
              <a:t> entre eux des énoncés et les expressions qui servent à</a:t>
            </a:r>
            <a:r>
              <a:rPr lang="fr-FR" b="1" dirty="0"/>
              <a:t> introduire </a:t>
            </a:r>
            <a:r>
              <a:rPr lang="fr-FR" dirty="0"/>
              <a:t>une conclusion ou une nouvelle prémisse dans le raisonnement.</a:t>
            </a:r>
          </a:p>
          <a:p>
            <a:pPr lvl="1"/>
            <a:r>
              <a:rPr lang="fr-FR" dirty="0"/>
              <a:t>Et, ou, mais, ne pas, bien que, sauf si, seulement si, si… alors, ou bien… ou bien, à moins que… </a:t>
            </a:r>
          </a:p>
          <a:p>
            <a:pPr lvl="1"/>
            <a:r>
              <a:rPr lang="fr-FR" dirty="0"/>
              <a:t>Or, donc, par conséquent… </a:t>
            </a:r>
          </a:p>
          <a:p>
            <a:pPr lvl="1"/>
            <a:endParaRPr lang="fr-FR" dirty="0"/>
          </a:p>
          <a:p>
            <a:r>
              <a:rPr lang="fr-FR" b="1" dirty="0"/>
              <a:t>Exemples</a:t>
            </a:r>
            <a:r>
              <a:rPr lang="fr-FR" dirty="0"/>
              <a:t>: </a:t>
            </a:r>
          </a:p>
          <a:p>
            <a:pPr lvl="1"/>
            <a:r>
              <a:rPr lang="fr-FR" dirty="0"/>
              <a:t>Il faut beau et je me promène. VS Il fait beau. Donc, je me promène.</a:t>
            </a:r>
          </a:p>
          <a:p>
            <a:pPr lvl="1"/>
            <a:r>
              <a:rPr lang="fr-FR" dirty="0"/>
              <a:t>Si son cœur bat, alors il est vivant. VS Son cœur bat, donc il est vivant.</a:t>
            </a:r>
          </a:p>
          <a:p>
            <a:pPr lvl="1"/>
            <a:endParaRPr lang="fr-FR" dirty="0"/>
          </a:p>
          <a:p>
            <a:r>
              <a:rPr lang="fr-FR" b="1" dirty="0"/>
              <a:t>Sans conclusion</a:t>
            </a:r>
            <a:r>
              <a:rPr lang="fr-FR" dirty="0"/>
              <a:t>, on ne peut pas parler d’une inférence, mais seulement d’un énoncé déclaratif.</a:t>
            </a:r>
          </a:p>
          <a:p>
            <a:pPr marL="228600" lvl="1" indent="0">
              <a:buNone/>
            </a:pPr>
            <a:endParaRPr lang="fr-FR" dirty="0"/>
          </a:p>
        </p:txBody>
      </p:sp>
    </p:spTree>
    <p:extLst>
      <p:ext uri="{BB962C8B-B14F-4D97-AF65-F5344CB8AC3E}">
        <p14:creationId xmlns:p14="http://schemas.microsoft.com/office/powerpoint/2010/main" val="405278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AA03E-C910-C648-B4A4-C6258DF1FA7A}"/>
              </a:ext>
            </a:extLst>
          </p:cNvPr>
          <p:cNvSpPr>
            <a:spLocks noGrp="1"/>
          </p:cNvSpPr>
          <p:nvPr>
            <p:ph type="title"/>
          </p:nvPr>
        </p:nvSpPr>
        <p:spPr/>
        <p:txBody>
          <a:bodyPr>
            <a:normAutofit fontScale="90000"/>
          </a:bodyPr>
          <a:lstStyle/>
          <a:p>
            <a:r>
              <a:rPr lang="fr-FR" dirty="0"/>
              <a:t>2. Les connecteurs propositionnels</a:t>
            </a:r>
            <a:br>
              <a:rPr lang="fr-FR" dirty="0"/>
            </a:br>
            <a:endParaRPr lang="fr-FR" dirty="0"/>
          </a:p>
        </p:txBody>
      </p:sp>
      <p:sp>
        <p:nvSpPr>
          <p:cNvPr id="3" name="Content Placeholder 2">
            <a:extLst>
              <a:ext uri="{FF2B5EF4-FFF2-40B4-BE49-F238E27FC236}">
                <a16:creationId xmlns:a16="http://schemas.microsoft.com/office/drawing/2014/main" id="{C5C128B1-DE5E-D94A-BB9E-8EB3999CDAD4}"/>
              </a:ext>
            </a:extLst>
          </p:cNvPr>
          <p:cNvSpPr>
            <a:spLocks noGrp="1"/>
          </p:cNvSpPr>
          <p:nvPr>
            <p:ph idx="1"/>
          </p:nvPr>
        </p:nvSpPr>
        <p:spPr/>
        <p:txBody>
          <a:bodyPr/>
          <a:lstStyle/>
          <a:p>
            <a:r>
              <a:rPr lang="fr-FR" dirty="0"/>
              <a:t>La barre horizontale dans l’inférence </a:t>
            </a:r>
            <a:r>
              <a:rPr lang="fr-FR" b="1" dirty="0"/>
              <a:t>n’est pas </a:t>
            </a:r>
            <a:r>
              <a:rPr lang="fr-FR" dirty="0"/>
              <a:t>à confondre avec les mots introduisant les conclusions (donc, par conséquent, </a:t>
            </a:r>
            <a:r>
              <a:rPr lang="fr-FR" dirty="0" err="1"/>
              <a:t>etc</a:t>
            </a:r>
            <a:r>
              <a:rPr lang="fr-FR" dirty="0"/>
              <a:t>):</a:t>
            </a:r>
          </a:p>
          <a:p>
            <a:pPr lvl="1"/>
            <a:r>
              <a:rPr lang="fr-FR" dirty="0"/>
              <a:t>Les mots comme </a:t>
            </a:r>
            <a:r>
              <a:rPr lang="fr-FR" i="1" dirty="0"/>
              <a:t>donc</a:t>
            </a:r>
            <a:r>
              <a:rPr lang="fr-FR" dirty="0"/>
              <a:t> sous-entendent généralement qu’on affirme la vérité des prémisses, ce qui n’est pas le cas avec la barre horizontale.</a:t>
            </a:r>
          </a:p>
          <a:p>
            <a:pPr lvl="1"/>
            <a:r>
              <a:rPr lang="fr-FR" dirty="0"/>
              <a:t>On affirme implicitement avec les mots comme </a:t>
            </a:r>
            <a:r>
              <a:rPr lang="fr-FR" i="1" dirty="0"/>
              <a:t>donc</a:t>
            </a:r>
            <a:r>
              <a:rPr lang="fr-FR" dirty="0"/>
              <a:t> que l’inférence est valide, ce qui n’est pas le cas avec la barre horizontale, laquelle ne se prononce pas sur la validité ou l’invalidité de l’inférence, qui reste à analyser.</a:t>
            </a:r>
          </a:p>
        </p:txBody>
      </p:sp>
    </p:spTree>
    <p:extLst>
      <p:ext uri="{BB962C8B-B14F-4D97-AF65-F5344CB8AC3E}">
        <p14:creationId xmlns:p14="http://schemas.microsoft.com/office/powerpoint/2010/main" val="174081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5D33F-2726-B746-BCC1-6A53323567FF}"/>
              </a:ext>
            </a:extLst>
          </p:cNvPr>
          <p:cNvSpPr>
            <a:spLocks noGrp="1"/>
          </p:cNvSpPr>
          <p:nvPr>
            <p:ph type="title"/>
          </p:nvPr>
        </p:nvSpPr>
        <p:spPr/>
        <p:txBody>
          <a:bodyPr>
            <a:normAutofit fontScale="90000"/>
          </a:bodyPr>
          <a:lstStyle/>
          <a:p>
            <a:r>
              <a:rPr lang="fr-FR" dirty="0"/>
              <a:t>2. Les connecteurs propositionnels: La négation </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D58557B-2C04-D941-95E1-8F3FB0E9DE1A}"/>
                  </a:ext>
                </a:extLst>
              </p:cNvPr>
              <p:cNvSpPr>
                <a:spLocks noGrp="1"/>
              </p:cNvSpPr>
              <p:nvPr>
                <p:ph idx="1"/>
              </p:nvPr>
            </p:nvSpPr>
            <p:spPr>
              <a:xfrm>
                <a:off x="2231136" y="2638044"/>
                <a:ext cx="8109486" cy="3796623"/>
              </a:xfrm>
            </p:spPr>
            <p:txBody>
              <a:bodyPr>
                <a:normAutofit/>
              </a:bodyPr>
              <a:lstStyle/>
              <a:p>
                <a:r>
                  <a:rPr lang="fr-FR" dirty="0"/>
                  <a:t>L’énoncé suivant </a:t>
                </a:r>
                <a:r>
                  <a:rPr lang="fr-FR" b="1" dirty="0"/>
                  <a:t>n’est pas </a:t>
                </a:r>
                <a:r>
                  <a:rPr lang="fr-FR" dirty="0"/>
                  <a:t>un énoncé élémentaire: Caroline n’est pas ponctuelle.</a:t>
                </a:r>
              </a:p>
              <a:p>
                <a:pPr lvl="1"/>
                <a:r>
                  <a:rPr lang="fr-FR" dirty="0"/>
                  <a:t>On peut considérer qu’il a été construit à partie de l’énoncé plus simple suivant « Caroline est ponctuelle » et le connecteur logique « ne pas ».</a:t>
                </a:r>
              </a:p>
              <a:p>
                <a:pPr lvl="1"/>
                <a:r>
                  <a:rPr lang="fr-FR" dirty="0"/>
                  <a:t>Si P représente l’énoncé simple, alors non P représente l’énoncé complexe exprimé dans l’exemple.</a:t>
                </a:r>
              </a:p>
              <a:p>
                <a:pPr lvl="1"/>
                <a:endParaRPr lang="fr-FR" dirty="0"/>
              </a:p>
              <a:p>
                <a:r>
                  <a:rPr lang="fr-FR" dirty="0"/>
                  <a:t>Dans les langages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0</m:t>
                        </m:r>
                      </m:sub>
                    </m:sSub>
                  </m:oMath>
                </a14:m>
                <a:r>
                  <a:rPr lang="fr-FR" dirty="0"/>
                  <a:t> et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b="0" i="1" smtClean="0">
                            <a:latin typeface="Cambria Math" panose="02040503050406030204" pitchFamily="18" charset="0"/>
                            <a:ea typeface="Cambria Math" panose="02040503050406030204" pitchFamily="18" charset="0"/>
                          </a:rPr>
                          <m:t>1</m:t>
                        </m:r>
                      </m:sub>
                    </m:sSub>
                  </m:oMath>
                </a14:m>
                <a:r>
                  <a:rPr lang="fr-FR" dirty="0"/>
                  <a:t>, on utilisera la notation </a:t>
                </a:r>
                <a14:m>
                  <m:oMath xmlns:m="http://schemas.openxmlformats.org/officeDocument/2006/math">
                    <m:r>
                      <a:rPr lang="fr-FR"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 </m:t>
                    </m:r>
                  </m:oMath>
                </a14:m>
                <a:r>
                  <a:rPr lang="fr-FR" dirty="0"/>
                  <a:t>pour exprimer la </a:t>
                </a:r>
                <a:r>
                  <a:rPr lang="fr-FR" b="1" dirty="0"/>
                  <a:t>négation</a:t>
                </a:r>
                <a:r>
                  <a:rPr lang="fr-FR" dirty="0"/>
                  <a:t> </a:t>
                </a:r>
              </a:p>
              <a:p>
                <a:pPr lvl="1"/>
                <a14:m>
                  <m:oMath xmlns:m="http://schemas.openxmlformats.org/officeDocument/2006/math">
                    <m:r>
                      <a:rPr lang="fr-FR" i="1">
                        <a:latin typeface="Cambria Math" panose="02040503050406030204" pitchFamily="18" charset="0"/>
                        <a:ea typeface="Cambria Math" panose="02040503050406030204" pitchFamily="18" charset="0"/>
                      </a:rPr>
                      <m:t>¬</m:t>
                    </m:r>
                  </m:oMath>
                </a14:m>
                <a:r>
                  <a:rPr lang="fr-FR" dirty="0"/>
                  <a:t> p</a:t>
                </a:r>
              </a:p>
              <a:p>
                <a:pPr lvl="1"/>
                <a:r>
                  <a:rPr lang="fr-FR" dirty="0"/>
                  <a:t>Connecteur propositionnel unaire</a:t>
                </a:r>
                <a:br>
                  <a:rPr lang="fr-FR" dirty="0"/>
                </a:br>
                <a:endParaRPr lang="fr-FR" dirty="0"/>
              </a:p>
            </p:txBody>
          </p:sp>
        </mc:Choice>
        <mc:Fallback xmlns="">
          <p:sp>
            <p:nvSpPr>
              <p:cNvPr id="3" name="Content Placeholder 2">
                <a:extLst>
                  <a:ext uri="{FF2B5EF4-FFF2-40B4-BE49-F238E27FC236}">
                    <a16:creationId xmlns:a16="http://schemas.microsoft.com/office/drawing/2014/main" id="{4D58557B-2C04-D941-95E1-8F3FB0E9DE1A}"/>
                  </a:ext>
                </a:extLst>
              </p:cNvPr>
              <p:cNvSpPr>
                <a:spLocks noGrp="1" noRot="1" noChangeAspect="1" noMove="1" noResize="1" noEditPoints="1" noAdjustHandles="1" noChangeArrowheads="1" noChangeShapeType="1" noTextEdit="1"/>
              </p:cNvSpPr>
              <p:nvPr>
                <p:ph idx="1"/>
              </p:nvPr>
            </p:nvSpPr>
            <p:spPr>
              <a:xfrm>
                <a:off x="2231136" y="2638044"/>
                <a:ext cx="8109486" cy="3796623"/>
              </a:xfrm>
              <a:blipFill>
                <a:blip r:embed="rId2"/>
                <a:stretch>
                  <a:fillRect l="-469" t="-667"/>
                </a:stretch>
              </a:blipFill>
            </p:spPr>
            <p:txBody>
              <a:bodyPr/>
              <a:lstStyle/>
              <a:p>
                <a:r>
                  <a:rPr lang="fr-FR">
                    <a:noFill/>
                  </a:rPr>
                  <a:t> </a:t>
                </a:r>
              </a:p>
            </p:txBody>
          </p:sp>
        </mc:Fallback>
      </mc:AlternateContent>
    </p:spTree>
    <p:extLst>
      <p:ext uri="{BB962C8B-B14F-4D97-AF65-F5344CB8AC3E}">
        <p14:creationId xmlns:p14="http://schemas.microsoft.com/office/powerpoint/2010/main" val="1882968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2BE39-2958-964E-A287-4771CE091AF8}"/>
              </a:ext>
            </a:extLst>
          </p:cNvPr>
          <p:cNvSpPr>
            <a:spLocks noGrp="1"/>
          </p:cNvSpPr>
          <p:nvPr>
            <p:ph type="title"/>
          </p:nvPr>
        </p:nvSpPr>
        <p:spPr/>
        <p:txBody>
          <a:bodyPr>
            <a:normAutofit fontScale="90000"/>
          </a:bodyPr>
          <a:lstStyle/>
          <a:p>
            <a:r>
              <a:rPr lang="fr-FR" dirty="0"/>
              <a:t>2. Les connecteurs propositionnels: La négation </a:t>
            </a:r>
            <a:br>
              <a:rPr lang="fr-FR" dirty="0"/>
            </a:br>
            <a:endParaRPr lang="fr-FR" dirty="0"/>
          </a:p>
        </p:txBody>
      </p:sp>
      <p:sp>
        <p:nvSpPr>
          <p:cNvPr id="3" name="Content Placeholder 2">
            <a:extLst>
              <a:ext uri="{FF2B5EF4-FFF2-40B4-BE49-F238E27FC236}">
                <a16:creationId xmlns:a16="http://schemas.microsoft.com/office/drawing/2014/main" id="{F2039A5B-45C7-7449-92E3-7D70F187A71B}"/>
              </a:ext>
            </a:extLst>
          </p:cNvPr>
          <p:cNvSpPr>
            <a:spLocks noGrp="1"/>
          </p:cNvSpPr>
          <p:nvPr>
            <p:ph idx="1"/>
          </p:nvPr>
        </p:nvSpPr>
        <p:spPr>
          <a:xfrm>
            <a:off x="2231136" y="2638044"/>
            <a:ext cx="8132064" cy="4067556"/>
          </a:xfrm>
        </p:spPr>
        <p:txBody>
          <a:bodyPr/>
          <a:lstStyle/>
          <a:p>
            <a:r>
              <a:rPr lang="fr-FR" dirty="0"/>
              <a:t>D’après le </a:t>
            </a:r>
            <a:r>
              <a:rPr lang="fr-FR" b="1" dirty="0"/>
              <a:t>principe de bivalence</a:t>
            </a:r>
            <a:r>
              <a:rPr lang="fr-FR" dirty="0"/>
              <a:t>, tout énoncé est vrai ou faux. Pour définir l’opérateur logique de la négation, nous posons que son effet est d’inverser la valeur de vérité de l’énoncé auquel il est impliqué: </a:t>
            </a:r>
          </a:p>
          <a:p>
            <a:pPr lvl="1"/>
            <a:r>
              <a:rPr lang="fr-FR" dirty="0"/>
              <a:t>Si p est vrai, non p est faux</a:t>
            </a:r>
          </a:p>
          <a:p>
            <a:pPr lvl="1"/>
            <a:r>
              <a:rPr lang="fr-FR" dirty="0"/>
              <a:t>Si p est faux, non p est vrai</a:t>
            </a:r>
          </a:p>
          <a:p>
            <a:pPr lvl="1"/>
            <a:endParaRPr lang="fr-FR" dirty="0"/>
          </a:p>
          <a:p>
            <a:r>
              <a:rPr lang="fr-FR" dirty="0"/>
              <a:t>La négation est définie par le </a:t>
            </a:r>
            <a:r>
              <a:rPr lang="fr-FR" b="1" dirty="0"/>
              <a:t>tableau suivant, </a:t>
            </a:r>
            <a:r>
              <a:rPr lang="fr-FR" dirty="0"/>
              <a:t>où V et F représentent les deux valeurs de vérité (vrai ou faux). </a:t>
            </a:r>
          </a:p>
          <a:p>
            <a:endParaRPr lang="fr-FR"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3A15664E-7A90-B743-96F7-924861B56F49}"/>
                  </a:ext>
                </a:extLst>
              </p:cNvPr>
              <p:cNvGraphicFramePr>
                <a:graphicFrameLocks noGrp="1"/>
              </p:cNvGraphicFramePr>
              <p:nvPr>
                <p:extLst>
                  <p:ext uri="{D42A27DB-BD31-4B8C-83A1-F6EECF244321}">
                    <p14:modId xmlns:p14="http://schemas.microsoft.com/office/powerpoint/2010/main" val="1941568"/>
                  </p:ext>
                </p:extLst>
              </p:nvPr>
            </p:nvGraphicFramePr>
            <p:xfrm>
              <a:off x="3642247" y="5519329"/>
              <a:ext cx="1719976" cy="1005840"/>
            </p:xfrm>
            <a:graphic>
              <a:graphicData uri="http://schemas.openxmlformats.org/drawingml/2006/table">
                <a:tbl>
                  <a:tblPr firstRow="1" bandRow="1">
                    <a:tableStyleId>{616DA210-FB5B-4158-B5E0-FEB733F419BA}</a:tableStyleId>
                  </a:tblPr>
                  <a:tblGrid>
                    <a:gridCol w="859988">
                      <a:extLst>
                        <a:ext uri="{9D8B030D-6E8A-4147-A177-3AD203B41FA5}">
                          <a16:colId xmlns:a16="http://schemas.microsoft.com/office/drawing/2014/main" val="1157675305"/>
                        </a:ext>
                      </a:extLst>
                    </a:gridCol>
                    <a:gridCol w="859988">
                      <a:extLst>
                        <a:ext uri="{9D8B030D-6E8A-4147-A177-3AD203B41FA5}">
                          <a16:colId xmlns:a16="http://schemas.microsoft.com/office/drawing/2014/main" val="1530434705"/>
                        </a:ext>
                      </a:extLst>
                    </a:gridCol>
                  </a:tblGrid>
                  <a:tr h="362817">
                    <a:tc>
                      <a:txBody>
                        <a:bodyPr/>
                        <a:lstStyle/>
                        <a:p>
                          <a:r>
                            <a:rPr lang="fr-FR" dirty="0"/>
                            <a:t>p</a:t>
                          </a:r>
                        </a:p>
                      </a:txBody>
                      <a:tcPr/>
                    </a:tc>
                    <a:tc>
                      <a:txBody>
                        <a:bodyPr/>
                        <a:lstStyle/>
                        <a:p>
                          <a14:m>
                            <m:oMath xmlns:m="http://schemas.openxmlformats.org/officeDocument/2006/math">
                              <m:r>
                                <a:rPr lang="fr-FR" i="1" smtClean="0">
                                  <a:latin typeface="Cambria Math" panose="02040503050406030204" pitchFamily="18" charset="0"/>
                                  <a:ea typeface="Cambria Math" panose="02040503050406030204" pitchFamily="18" charset="0"/>
                                </a:rPr>
                                <m:t>¬</m:t>
                              </m:r>
                            </m:oMath>
                          </a14:m>
                          <a:r>
                            <a:rPr lang="fr-FR" dirty="0"/>
                            <a:t>p</a:t>
                          </a:r>
                        </a:p>
                      </a:txBody>
                      <a:tcPr/>
                    </a:tc>
                    <a:extLst>
                      <a:ext uri="{0D108BD9-81ED-4DB2-BD59-A6C34878D82A}">
                        <a16:rowId xmlns:a16="http://schemas.microsoft.com/office/drawing/2014/main" val="3374545022"/>
                      </a:ext>
                    </a:extLst>
                  </a:tr>
                  <a:tr h="634929">
                    <a:tc>
                      <a:txBody>
                        <a:bodyPr/>
                        <a:lstStyle/>
                        <a:p>
                          <a:r>
                            <a:rPr lang="fr-FR" dirty="0"/>
                            <a:t>V</a:t>
                          </a:r>
                        </a:p>
                        <a:p>
                          <a:r>
                            <a:rPr lang="fr-FR" dirty="0"/>
                            <a:t>F</a:t>
                          </a:r>
                        </a:p>
                      </a:txBody>
                      <a:tcPr/>
                    </a:tc>
                    <a:tc>
                      <a:txBody>
                        <a:bodyPr/>
                        <a:lstStyle/>
                        <a:p>
                          <a:r>
                            <a:rPr lang="fr-FR" dirty="0"/>
                            <a:t>F</a:t>
                          </a:r>
                        </a:p>
                        <a:p>
                          <a:r>
                            <a:rPr lang="fr-FR" dirty="0"/>
                            <a:t>V</a:t>
                          </a:r>
                        </a:p>
                      </a:txBody>
                      <a:tcPr/>
                    </a:tc>
                    <a:extLst>
                      <a:ext uri="{0D108BD9-81ED-4DB2-BD59-A6C34878D82A}">
                        <a16:rowId xmlns:a16="http://schemas.microsoft.com/office/drawing/2014/main" val="3676433772"/>
                      </a:ext>
                    </a:extLst>
                  </a:tr>
                </a:tbl>
              </a:graphicData>
            </a:graphic>
          </p:graphicFrame>
        </mc:Choice>
        <mc:Fallback xmlns="">
          <p:graphicFrame>
            <p:nvGraphicFramePr>
              <p:cNvPr id="4" name="Table 3">
                <a:extLst>
                  <a:ext uri="{FF2B5EF4-FFF2-40B4-BE49-F238E27FC236}">
                    <a16:creationId xmlns:a16="http://schemas.microsoft.com/office/drawing/2014/main" id="{3A15664E-7A90-B743-96F7-924861B56F49}"/>
                  </a:ext>
                </a:extLst>
              </p:cNvPr>
              <p:cNvGraphicFramePr>
                <a:graphicFrameLocks noGrp="1"/>
              </p:cNvGraphicFramePr>
              <p:nvPr>
                <p:extLst>
                  <p:ext uri="{D42A27DB-BD31-4B8C-83A1-F6EECF244321}">
                    <p14:modId xmlns:p14="http://schemas.microsoft.com/office/powerpoint/2010/main" val="1941568"/>
                  </p:ext>
                </p:extLst>
              </p:nvPr>
            </p:nvGraphicFramePr>
            <p:xfrm>
              <a:off x="3642247" y="5519329"/>
              <a:ext cx="1719976" cy="1005840"/>
            </p:xfrm>
            <a:graphic>
              <a:graphicData uri="http://schemas.openxmlformats.org/drawingml/2006/table">
                <a:tbl>
                  <a:tblPr firstRow="1" bandRow="1">
                    <a:tableStyleId>{616DA210-FB5B-4158-B5E0-FEB733F419BA}</a:tableStyleId>
                  </a:tblPr>
                  <a:tblGrid>
                    <a:gridCol w="859988">
                      <a:extLst>
                        <a:ext uri="{9D8B030D-6E8A-4147-A177-3AD203B41FA5}">
                          <a16:colId xmlns:a16="http://schemas.microsoft.com/office/drawing/2014/main" val="1157675305"/>
                        </a:ext>
                      </a:extLst>
                    </a:gridCol>
                    <a:gridCol w="859988">
                      <a:extLst>
                        <a:ext uri="{9D8B030D-6E8A-4147-A177-3AD203B41FA5}">
                          <a16:colId xmlns:a16="http://schemas.microsoft.com/office/drawing/2014/main" val="1530434705"/>
                        </a:ext>
                      </a:extLst>
                    </a:gridCol>
                  </a:tblGrid>
                  <a:tr h="365760">
                    <a:tc>
                      <a:txBody>
                        <a:bodyPr/>
                        <a:lstStyle/>
                        <a:p>
                          <a:r>
                            <a:rPr lang="fr-FR" dirty="0"/>
                            <a:t>p</a:t>
                          </a:r>
                        </a:p>
                      </a:txBody>
                      <a:tcPr/>
                    </a:tc>
                    <a:tc>
                      <a:txBody>
                        <a:bodyPr/>
                        <a:lstStyle/>
                        <a:p>
                          <a:endParaRPr lang="en-US"/>
                        </a:p>
                      </a:txBody>
                      <a:tcPr>
                        <a:blipFill>
                          <a:blip r:embed="rId2"/>
                          <a:stretch>
                            <a:fillRect l="-101471" t="-6897" b="-200000"/>
                          </a:stretch>
                        </a:blipFill>
                      </a:tcPr>
                    </a:tc>
                    <a:extLst>
                      <a:ext uri="{0D108BD9-81ED-4DB2-BD59-A6C34878D82A}">
                        <a16:rowId xmlns:a16="http://schemas.microsoft.com/office/drawing/2014/main" val="3374545022"/>
                      </a:ext>
                    </a:extLst>
                  </a:tr>
                  <a:tr h="640080">
                    <a:tc>
                      <a:txBody>
                        <a:bodyPr/>
                        <a:lstStyle/>
                        <a:p>
                          <a:r>
                            <a:rPr lang="fr-FR" dirty="0"/>
                            <a:t>V</a:t>
                          </a:r>
                        </a:p>
                        <a:p>
                          <a:r>
                            <a:rPr lang="fr-FR" dirty="0"/>
                            <a:t>F</a:t>
                          </a:r>
                        </a:p>
                      </a:txBody>
                      <a:tcPr/>
                    </a:tc>
                    <a:tc>
                      <a:txBody>
                        <a:bodyPr/>
                        <a:lstStyle/>
                        <a:p>
                          <a:r>
                            <a:rPr lang="fr-FR" dirty="0"/>
                            <a:t>F</a:t>
                          </a:r>
                        </a:p>
                        <a:p>
                          <a:r>
                            <a:rPr lang="fr-FR" dirty="0"/>
                            <a:t>V</a:t>
                          </a:r>
                        </a:p>
                      </a:txBody>
                      <a:tcPr/>
                    </a:tc>
                    <a:extLst>
                      <a:ext uri="{0D108BD9-81ED-4DB2-BD59-A6C34878D82A}">
                        <a16:rowId xmlns:a16="http://schemas.microsoft.com/office/drawing/2014/main" val="3676433772"/>
                      </a:ext>
                    </a:extLst>
                  </a:tr>
                </a:tbl>
              </a:graphicData>
            </a:graphic>
          </p:graphicFrame>
        </mc:Fallback>
      </mc:AlternateContent>
    </p:spTree>
    <p:extLst>
      <p:ext uri="{BB962C8B-B14F-4D97-AF65-F5344CB8AC3E}">
        <p14:creationId xmlns:p14="http://schemas.microsoft.com/office/powerpoint/2010/main" val="2634019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5C086-CCAC-4A47-AD73-1725A97DB916}"/>
              </a:ext>
            </a:extLst>
          </p:cNvPr>
          <p:cNvSpPr>
            <a:spLocks noGrp="1"/>
          </p:cNvSpPr>
          <p:nvPr>
            <p:ph type="title"/>
          </p:nvPr>
        </p:nvSpPr>
        <p:spPr/>
        <p:txBody>
          <a:bodyPr>
            <a:normAutofit fontScale="90000"/>
          </a:bodyPr>
          <a:lstStyle/>
          <a:p>
            <a:r>
              <a:rPr lang="fr-FR" dirty="0"/>
              <a:t>2. Les connecteurs propositionnels: La négation </a:t>
            </a:r>
            <a:br>
              <a:rPr lang="fr-FR" dirty="0"/>
            </a:br>
            <a:endParaRPr lang="fr-FR" dirty="0"/>
          </a:p>
        </p:txBody>
      </p:sp>
      <p:sp>
        <p:nvSpPr>
          <p:cNvPr id="3" name="Content Placeholder 2">
            <a:extLst>
              <a:ext uri="{FF2B5EF4-FFF2-40B4-BE49-F238E27FC236}">
                <a16:creationId xmlns:a16="http://schemas.microsoft.com/office/drawing/2014/main" id="{3C81C67F-D472-FE44-9FEB-57E745E4E4A5}"/>
              </a:ext>
            </a:extLst>
          </p:cNvPr>
          <p:cNvSpPr>
            <a:spLocks noGrp="1"/>
          </p:cNvSpPr>
          <p:nvPr>
            <p:ph idx="1"/>
          </p:nvPr>
        </p:nvSpPr>
        <p:spPr>
          <a:xfrm>
            <a:off x="2231136" y="2638044"/>
            <a:ext cx="8109486" cy="4090134"/>
          </a:xfrm>
        </p:spPr>
        <p:txBody>
          <a:bodyPr>
            <a:normAutofit fontScale="92500" lnSpcReduction="10000"/>
          </a:bodyPr>
          <a:lstStyle/>
          <a:p>
            <a:r>
              <a:rPr lang="fr-FR" dirty="0"/>
              <a:t>Une négation grammaticale </a:t>
            </a:r>
            <a:r>
              <a:rPr lang="fr-FR" b="1" dirty="0"/>
              <a:t>n’exprime pas </a:t>
            </a:r>
            <a:r>
              <a:rPr lang="fr-FR" dirty="0"/>
              <a:t>toujours une négation au sens logique: </a:t>
            </a:r>
          </a:p>
          <a:p>
            <a:pPr lvl="1"/>
            <a:r>
              <a:rPr lang="fr-FR" dirty="0"/>
              <a:t>Certains philosophes sont musiciens.</a:t>
            </a:r>
          </a:p>
          <a:p>
            <a:pPr lvl="1"/>
            <a:r>
              <a:rPr lang="fr-FR" dirty="0"/>
              <a:t>Certains philosophes ne sont pas musiciens. </a:t>
            </a:r>
          </a:p>
          <a:p>
            <a:pPr lvl="1"/>
            <a:r>
              <a:rPr lang="fr-FR" dirty="0"/>
              <a:t>Ici, il s’agit de la négation de la première phrase, mais elle n’en est </a:t>
            </a:r>
            <a:r>
              <a:rPr lang="fr-FR" b="1" dirty="0"/>
              <a:t>pas une négation logique</a:t>
            </a:r>
            <a:r>
              <a:rPr lang="fr-FR" dirty="0"/>
              <a:t>, car les deux phrases sont vraies.</a:t>
            </a:r>
          </a:p>
          <a:p>
            <a:pPr lvl="1"/>
            <a:r>
              <a:rPr lang="fr-FR" dirty="0"/>
              <a:t>La négation logique de la première est:  Aucun philosophe n’est musicien.</a:t>
            </a:r>
          </a:p>
          <a:p>
            <a:pPr lvl="1"/>
            <a:endParaRPr lang="fr-FR" dirty="0"/>
          </a:p>
          <a:p>
            <a:r>
              <a:rPr lang="fr-FR" dirty="0"/>
              <a:t>Autre exemple:</a:t>
            </a:r>
          </a:p>
          <a:p>
            <a:pPr lvl="1"/>
            <a:r>
              <a:rPr lang="fr-FR" dirty="0"/>
              <a:t>Tous les philosophes sont musiciens.</a:t>
            </a:r>
          </a:p>
          <a:p>
            <a:pPr lvl="1"/>
            <a:r>
              <a:rPr lang="fr-FR" dirty="0"/>
              <a:t>Aucun philosophe n’est musicien.</a:t>
            </a:r>
          </a:p>
          <a:p>
            <a:pPr lvl="1"/>
            <a:r>
              <a:rPr lang="fr-FR" dirty="0"/>
              <a:t>Ici les deux phrases sont fausses, donc la deuxième n’est pas la négation logique de la première.</a:t>
            </a:r>
          </a:p>
          <a:p>
            <a:pPr lvl="1"/>
            <a:r>
              <a:rPr lang="fr-FR" dirty="0"/>
              <a:t>La négation logique de la première serait ceci: Certains philosophes ne sont pas musiciens.</a:t>
            </a:r>
          </a:p>
          <a:p>
            <a:endParaRPr lang="fr-FR" dirty="0"/>
          </a:p>
          <a:p>
            <a:endParaRPr lang="fr-FR" dirty="0"/>
          </a:p>
        </p:txBody>
      </p:sp>
    </p:spTree>
    <p:extLst>
      <p:ext uri="{BB962C8B-B14F-4D97-AF65-F5344CB8AC3E}">
        <p14:creationId xmlns:p14="http://schemas.microsoft.com/office/powerpoint/2010/main" val="140696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25FBF-08A5-EE48-A058-C99161E62C4A}"/>
              </a:ext>
            </a:extLst>
          </p:cNvPr>
          <p:cNvSpPr>
            <a:spLocks noGrp="1"/>
          </p:cNvSpPr>
          <p:nvPr>
            <p:ph type="title"/>
          </p:nvPr>
        </p:nvSpPr>
        <p:spPr/>
        <p:txBody>
          <a:bodyPr>
            <a:normAutofit fontScale="90000"/>
          </a:bodyPr>
          <a:lstStyle/>
          <a:p>
            <a:r>
              <a:rPr lang="fr-FR" dirty="0"/>
              <a:t>2. Les connecteurs propositionnels: La conjonction </a:t>
            </a:r>
            <a:br>
              <a:rPr lang="fr-FR" dirty="0"/>
            </a:br>
            <a:endParaRPr lang="fr-FR"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966BFB-54A6-C14B-ABFF-7CE0FAF40333}"/>
                  </a:ext>
                </a:extLst>
              </p:cNvPr>
              <p:cNvSpPr>
                <a:spLocks noGrp="1"/>
              </p:cNvSpPr>
              <p:nvPr>
                <p:ph idx="1"/>
              </p:nvPr>
            </p:nvSpPr>
            <p:spPr>
              <a:xfrm>
                <a:off x="2231135" y="2638044"/>
                <a:ext cx="8651353" cy="4219956"/>
              </a:xfrm>
            </p:spPr>
            <p:txBody>
              <a:bodyPr>
                <a:normAutofit lnSpcReduction="10000"/>
              </a:bodyPr>
              <a:lstStyle/>
              <a:p>
                <a:r>
                  <a:rPr lang="fr-FR" dirty="0"/>
                  <a:t>La </a:t>
                </a:r>
                <a:r>
                  <a:rPr lang="fr-FR" b="1" dirty="0"/>
                  <a:t>conjonction</a:t>
                </a:r>
                <a:r>
                  <a:rPr lang="fr-FR" dirty="0"/>
                  <a:t> permet de lier deux énoncés pour en former un troisième.</a:t>
                </a:r>
              </a:p>
              <a:p>
                <a:endParaRPr lang="fr-FR" dirty="0"/>
              </a:p>
              <a:p>
                <a:r>
                  <a:rPr lang="fr-FR" dirty="0"/>
                  <a:t>Si nous avons: </a:t>
                </a:r>
              </a:p>
              <a:p>
                <a:r>
                  <a:rPr lang="fr-FR" dirty="0"/>
                  <a:t>p: la terre est une planète</a:t>
                </a:r>
              </a:p>
              <a:p>
                <a:r>
                  <a:rPr lang="fr-FR" dirty="0"/>
                  <a:t>q: la lune est un satellite de la Terre</a:t>
                </a:r>
              </a:p>
              <a:p>
                <a:r>
                  <a:rPr lang="fr-FR" dirty="0"/>
                  <a:t>Alors p </a:t>
                </a:r>
                <a:r>
                  <a:rPr lang="fr-FR" b="1" dirty="0"/>
                  <a:t>et</a:t>
                </a:r>
                <a:r>
                  <a:rPr lang="fr-FR" dirty="0"/>
                  <a:t> q représente l’énoncé suivant: la terre est une planète et la Lune est un satellite de la Terre</a:t>
                </a:r>
              </a:p>
              <a:p>
                <a:endParaRPr lang="fr-FR" dirty="0"/>
              </a:p>
              <a:p>
                <a:r>
                  <a:rPr lang="fr-FR" dirty="0"/>
                  <a:t>Un connecteur propositionnel binaire, car il lie entre eux deux énoncés.</a:t>
                </a:r>
              </a:p>
              <a:p>
                <a:r>
                  <a:rPr lang="fr-FR" dirty="0"/>
                  <a:t>On utilise le signe suivant dans les langages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0</m:t>
                        </m:r>
                      </m:sub>
                    </m:sSub>
                  </m:oMath>
                </a14:m>
                <a:r>
                  <a:rPr lang="fr-FR" dirty="0"/>
                  <a:t> et </a:t>
                </a:r>
                <a14:m>
                  <m:oMath xmlns:m="http://schemas.openxmlformats.org/officeDocument/2006/math">
                    <m:sSub>
                      <m:sSubPr>
                        <m:ctrlPr>
                          <a:rPr lang="fr-FR" i="1">
                            <a:latin typeface="Cambria Math" panose="02040503050406030204" pitchFamily="18" charset="0"/>
                            <a:ea typeface="Cambria Math" panose="02040503050406030204" pitchFamily="18" charset="0"/>
                          </a:rPr>
                        </m:ctrlPr>
                      </m:sSubPr>
                      <m:e>
                        <m:r>
                          <a:rPr lang="fr-FR" i="1">
                            <a:latin typeface="Cambria Math" panose="02040503050406030204" pitchFamily="18" charset="0"/>
                            <a:ea typeface="Cambria Math" panose="02040503050406030204" pitchFamily="18" charset="0"/>
                          </a:rPr>
                          <m:t>ℒ</m:t>
                        </m:r>
                      </m:e>
                      <m:sub>
                        <m:r>
                          <a:rPr lang="fr-CA" i="1">
                            <a:latin typeface="Cambria Math" panose="02040503050406030204" pitchFamily="18" charset="0"/>
                            <a:ea typeface="Cambria Math" panose="02040503050406030204" pitchFamily="18" charset="0"/>
                          </a:rPr>
                          <m:t>1</m:t>
                        </m:r>
                      </m:sub>
                    </m:sSub>
                    <m:r>
                      <a:rPr lang="fr-CA" i="1">
                        <a:latin typeface="Cambria Math" panose="02040503050406030204" pitchFamily="18" charset="0"/>
                        <a:ea typeface="Cambria Math" panose="02040503050406030204" pitchFamily="18" charset="0"/>
                      </a:rPr>
                      <m:t> </m:t>
                    </m:r>
                  </m:oMath>
                </a14:m>
                <a:r>
                  <a:rPr lang="fr-FR" dirty="0"/>
                  <a:t>pour la conjonction: </a:t>
                </a:r>
              </a:p>
              <a:p>
                <a:pPr lvl="1"/>
                <a14:m>
                  <m:oMath xmlns:m="http://schemas.openxmlformats.org/officeDocument/2006/math">
                    <m:r>
                      <a:rPr lang="fr-CA" b="0" i="1" smtClean="0">
                        <a:latin typeface="Cambria Math" panose="02040503050406030204" pitchFamily="18" charset="0"/>
                      </a:rPr>
                      <m:t>𝑝</m:t>
                    </m:r>
                    <m:r>
                      <a:rPr lang="fr-CA" b="0" i="1" smtClean="0">
                        <a:latin typeface="Cambria Math" panose="02040503050406030204" pitchFamily="18" charset="0"/>
                      </a:rPr>
                      <m:t> ∧</m:t>
                    </m:r>
                    <m:r>
                      <a:rPr lang="fr-CA" b="0" i="1" smtClean="0">
                        <a:latin typeface="Cambria Math" panose="02040503050406030204" pitchFamily="18" charset="0"/>
                        <a:ea typeface="Cambria Math" panose="02040503050406030204" pitchFamily="18" charset="0"/>
                      </a:rPr>
                      <m:t>𝑞</m:t>
                    </m:r>
                  </m:oMath>
                </a14:m>
                <a:endParaRPr lang="fr-FR" dirty="0"/>
              </a:p>
              <a:p>
                <a:endParaRPr lang="fr-FR" dirty="0"/>
              </a:p>
              <a:p>
                <a:endParaRPr lang="fr-FR" dirty="0"/>
              </a:p>
            </p:txBody>
          </p:sp>
        </mc:Choice>
        <mc:Fallback xmlns="">
          <p:sp>
            <p:nvSpPr>
              <p:cNvPr id="3" name="Content Placeholder 2">
                <a:extLst>
                  <a:ext uri="{FF2B5EF4-FFF2-40B4-BE49-F238E27FC236}">
                    <a16:creationId xmlns:a16="http://schemas.microsoft.com/office/drawing/2014/main" id="{51966BFB-54A6-C14B-ABFF-7CE0FAF40333}"/>
                  </a:ext>
                </a:extLst>
              </p:cNvPr>
              <p:cNvSpPr>
                <a:spLocks noGrp="1" noRot="1" noChangeAspect="1" noMove="1" noResize="1" noEditPoints="1" noAdjustHandles="1" noChangeArrowheads="1" noChangeShapeType="1" noTextEdit="1"/>
              </p:cNvSpPr>
              <p:nvPr>
                <p:ph idx="1"/>
              </p:nvPr>
            </p:nvSpPr>
            <p:spPr>
              <a:xfrm>
                <a:off x="2231135" y="2638044"/>
                <a:ext cx="8651353" cy="4219956"/>
              </a:xfrm>
              <a:blipFill>
                <a:blip r:embed="rId2"/>
                <a:stretch>
                  <a:fillRect l="-440" t="-1201"/>
                </a:stretch>
              </a:blipFill>
            </p:spPr>
            <p:txBody>
              <a:bodyPr/>
              <a:lstStyle/>
              <a:p>
                <a:r>
                  <a:rPr lang="fr-FR">
                    <a:noFill/>
                  </a:rPr>
                  <a:t> </a:t>
                </a:r>
              </a:p>
            </p:txBody>
          </p:sp>
        </mc:Fallback>
      </mc:AlternateContent>
    </p:spTree>
    <p:extLst>
      <p:ext uri="{BB962C8B-B14F-4D97-AF65-F5344CB8AC3E}">
        <p14:creationId xmlns:p14="http://schemas.microsoft.com/office/powerpoint/2010/main" val="3149058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6C6C2-3E7E-FE41-A70E-A31D68CD06E8}"/>
              </a:ext>
            </a:extLst>
          </p:cNvPr>
          <p:cNvSpPr>
            <a:spLocks noGrp="1"/>
          </p:cNvSpPr>
          <p:nvPr>
            <p:ph type="title"/>
          </p:nvPr>
        </p:nvSpPr>
        <p:spPr/>
        <p:txBody>
          <a:bodyPr>
            <a:normAutofit fontScale="90000"/>
          </a:bodyPr>
          <a:lstStyle/>
          <a:p>
            <a:r>
              <a:rPr lang="fr-FR" dirty="0"/>
              <a:t>2. Les connecteurs propositionnels: La conjonction </a:t>
            </a:r>
            <a:br>
              <a:rPr lang="fr-FR" dirty="0"/>
            </a:br>
            <a:endParaRPr lang="fr-FR" dirty="0"/>
          </a:p>
        </p:txBody>
      </p:sp>
      <p:sp>
        <p:nvSpPr>
          <p:cNvPr id="3" name="Content Placeholder 2">
            <a:extLst>
              <a:ext uri="{FF2B5EF4-FFF2-40B4-BE49-F238E27FC236}">
                <a16:creationId xmlns:a16="http://schemas.microsoft.com/office/drawing/2014/main" id="{B22C59EF-BC16-BE4D-B7B3-03C79578E55F}"/>
              </a:ext>
            </a:extLst>
          </p:cNvPr>
          <p:cNvSpPr>
            <a:spLocks noGrp="1"/>
          </p:cNvSpPr>
          <p:nvPr>
            <p:ph idx="1"/>
          </p:nvPr>
        </p:nvSpPr>
        <p:spPr>
          <a:xfrm>
            <a:off x="2231136" y="2434844"/>
            <a:ext cx="7729728" cy="3101983"/>
          </a:xfrm>
        </p:spPr>
        <p:txBody>
          <a:bodyPr/>
          <a:lstStyle/>
          <a:p>
            <a:r>
              <a:rPr lang="fr-FR" dirty="0"/>
              <a:t>Les quatre possibilités de la conjonction: </a:t>
            </a:r>
          </a:p>
          <a:p>
            <a:pPr lvl="1"/>
            <a:r>
              <a:rPr lang="fr-FR" dirty="0"/>
              <a:t>p est vrai et q est vrai</a:t>
            </a:r>
          </a:p>
          <a:p>
            <a:pPr lvl="1"/>
            <a:r>
              <a:rPr lang="fr-FR" dirty="0"/>
              <a:t>p est vrai et q est faux</a:t>
            </a:r>
          </a:p>
          <a:p>
            <a:pPr lvl="1"/>
            <a:r>
              <a:rPr lang="fr-FR" dirty="0"/>
              <a:t>p est faux et q est vrai</a:t>
            </a:r>
          </a:p>
          <a:p>
            <a:pPr lvl="1"/>
            <a:r>
              <a:rPr lang="fr-FR" dirty="0"/>
              <a:t>p est faux et q est faux </a:t>
            </a:r>
          </a:p>
          <a:p>
            <a:pPr lvl="1"/>
            <a:endParaRPr lang="fr-FR" dirty="0"/>
          </a:p>
          <a:p>
            <a:r>
              <a:rPr lang="fr-FR" dirty="0"/>
              <a:t>La </a:t>
            </a:r>
            <a:r>
              <a:rPr lang="fr-FR" b="1" dirty="0"/>
              <a:t>table de vérité </a:t>
            </a:r>
            <a:r>
              <a:rPr lang="fr-FR" dirty="0"/>
              <a:t>de la conjonction: </a:t>
            </a:r>
          </a:p>
          <a:p>
            <a:pPr lvl="1"/>
            <a:endParaRPr lang="fr-FR" dirty="0"/>
          </a:p>
          <a:p>
            <a:endParaRPr lang="fr-FR" dirty="0"/>
          </a:p>
        </p:txBody>
      </p:sp>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3C46F949-C174-6E46-A1A1-F9885927E121}"/>
                  </a:ext>
                </a:extLst>
              </p:cNvPr>
              <p:cNvGraphicFramePr>
                <a:graphicFrameLocks noGrp="1"/>
              </p:cNvGraphicFramePr>
              <p:nvPr>
                <p:extLst>
                  <p:ext uri="{D42A27DB-BD31-4B8C-83A1-F6EECF244321}">
                    <p14:modId xmlns:p14="http://schemas.microsoft.com/office/powerpoint/2010/main" val="3988935682"/>
                  </p:ext>
                </p:extLst>
              </p:nvPr>
            </p:nvGraphicFramePr>
            <p:xfrm>
              <a:off x="2231136" y="5020699"/>
              <a:ext cx="5671086" cy="1595120"/>
            </p:xfrm>
            <a:graphic>
              <a:graphicData uri="http://schemas.openxmlformats.org/drawingml/2006/table">
                <a:tbl>
                  <a:tblPr firstRow="1" bandRow="1">
                    <a:tableStyleId>{616DA210-FB5B-4158-B5E0-FEB733F419BA}</a:tableStyleId>
                  </a:tblPr>
                  <a:tblGrid>
                    <a:gridCol w="1890362">
                      <a:extLst>
                        <a:ext uri="{9D8B030D-6E8A-4147-A177-3AD203B41FA5}">
                          <a16:colId xmlns:a16="http://schemas.microsoft.com/office/drawing/2014/main" val="4206843830"/>
                        </a:ext>
                      </a:extLst>
                    </a:gridCol>
                    <a:gridCol w="1890362">
                      <a:extLst>
                        <a:ext uri="{9D8B030D-6E8A-4147-A177-3AD203B41FA5}">
                          <a16:colId xmlns:a16="http://schemas.microsoft.com/office/drawing/2014/main" val="1024050717"/>
                        </a:ext>
                      </a:extLst>
                    </a:gridCol>
                    <a:gridCol w="1890362">
                      <a:extLst>
                        <a:ext uri="{9D8B030D-6E8A-4147-A177-3AD203B41FA5}">
                          <a16:colId xmlns:a16="http://schemas.microsoft.com/office/drawing/2014/main" val="4125036620"/>
                        </a:ext>
                      </a:extLst>
                    </a:gridCol>
                  </a:tblGrid>
                  <a:tr h="406400">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𝒑</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𝒒</m:t>
                                </m:r>
                              </m:oMath>
                            </m:oMathPara>
                          </a14:m>
                          <a:endParaRPr lang="fr-FR" dirty="0"/>
                        </a:p>
                      </a:txBody>
                      <a:tcPr/>
                    </a:tc>
                    <a:tc>
                      <a:txBody>
                        <a:bodyPr/>
                        <a:lstStyle/>
                        <a:p>
                          <a:pPr/>
                          <a14:m>
                            <m:oMathPara xmlns:m="http://schemas.openxmlformats.org/officeDocument/2006/math">
                              <m:oMathParaPr>
                                <m:jc m:val="centerGroup"/>
                              </m:oMathParaPr>
                              <m:oMath xmlns:m="http://schemas.openxmlformats.org/officeDocument/2006/math">
                                <m:r>
                                  <a:rPr lang="fr-CA" b="1" i="1" smtClean="0">
                                    <a:latin typeface="Cambria Math" panose="02040503050406030204" pitchFamily="18" charset="0"/>
                                  </a:rPr>
                                  <m:t>(</m:t>
                                </m:r>
                                <m:r>
                                  <a:rPr lang="fr-CA" b="1" i="1" smtClean="0">
                                    <a:latin typeface="Cambria Math" panose="02040503050406030204" pitchFamily="18" charset="0"/>
                                  </a:rPr>
                                  <m:t>𝒑</m:t>
                                </m:r>
                                <m:r>
                                  <a:rPr lang="fr-CA" b="1" i="1" smtClean="0">
                                    <a:latin typeface="Cambria Math" panose="02040503050406030204" pitchFamily="18" charset="0"/>
                                    <a:ea typeface="Cambria Math" panose="02040503050406030204" pitchFamily="18" charset="0"/>
                                  </a:rPr>
                                  <m:t>∧</m:t>
                                </m:r>
                                <m:r>
                                  <a:rPr lang="fr-CA" b="1" i="1" smtClean="0">
                                    <a:latin typeface="Cambria Math" panose="02040503050406030204" pitchFamily="18" charset="0"/>
                                    <a:ea typeface="Cambria Math" panose="02040503050406030204" pitchFamily="18" charset="0"/>
                                  </a:rPr>
                                  <m:t>𝒒</m:t>
                                </m:r>
                                <m:r>
                                  <a:rPr lang="fr-CA" b="1" i="1" smtClean="0">
                                    <a:latin typeface="Cambria Math" panose="02040503050406030204" pitchFamily="18" charset="0"/>
                                    <a:ea typeface="Cambria Math" panose="02040503050406030204" pitchFamily="18" charset="0"/>
                                  </a:rPr>
                                  <m:t>)</m:t>
                                </m:r>
                              </m:oMath>
                            </m:oMathPara>
                          </a14:m>
                          <a:endParaRPr lang="fr-FR" dirty="0"/>
                        </a:p>
                      </a:txBody>
                      <a:tcPr/>
                    </a:tc>
                    <a:extLst>
                      <a:ext uri="{0D108BD9-81ED-4DB2-BD59-A6C34878D82A}">
                        <a16:rowId xmlns:a16="http://schemas.microsoft.com/office/drawing/2014/main" val="372874221"/>
                      </a:ext>
                    </a:extLst>
                  </a:tr>
                  <a:tr h="960164">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F</a:t>
                          </a:r>
                        </a:p>
                        <a:p>
                          <a:r>
                            <a:rPr lang="fr-FR" dirty="0"/>
                            <a:t>F</a:t>
                          </a:r>
                        </a:p>
                        <a:p>
                          <a:r>
                            <a:rPr lang="fr-FR" dirty="0"/>
                            <a:t>F</a:t>
                          </a:r>
                        </a:p>
                      </a:txBody>
                      <a:tcPr/>
                    </a:tc>
                    <a:extLst>
                      <a:ext uri="{0D108BD9-81ED-4DB2-BD59-A6C34878D82A}">
                        <a16:rowId xmlns:a16="http://schemas.microsoft.com/office/drawing/2014/main" val="2365107086"/>
                      </a:ext>
                    </a:extLst>
                  </a:tr>
                </a:tbl>
              </a:graphicData>
            </a:graphic>
          </p:graphicFrame>
        </mc:Choice>
        <mc:Fallback xmlns="">
          <p:graphicFrame>
            <p:nvGraphicFramePr>
              <p:cNvPr id="4" name="Table 3">
                <a:extLst>
                  <a:ext uri="{FF2B5EF4-FFF2-40B4-BE49-F238E27FC236}">
                    <a16:creationId xmlns:a16="http://schemas.microsoft.com/office/drawing/2014/main" id="{3C46F949-C174-6E46-A1A1-F9885927E121}"/>
                  </a:ext>
                </a:extLst>
              </p:cNvPr>
              <p:cNvGraphicFramePr>
                <a:graphicFrameLocks noGrp="1"/>
              </p:cNvGraphicFramePr>
              <p:nvPr>
                <p:extLst>
                  <p:ext uri="{D42A27DB-BD31-4B8C-83A1-F6EECF244321}">
                    <p14:modId xmlns:p14="http://schemas.microsoft.com/office/powerpoint/2010/main" val="3988935682"/>
                  </p:ext>
                </p:extLst>
              </p:nvPr>
            </p:nvGraphicFramePr>
            <p:xfrm>
              <a:off x="2231136" y="5020699"/>
              <a:ext cx="5671086" cy="1595120"/>
            </p:xfrm>
            <a:graphic>
              <a:graphicData uri="http://schemas.openxmlformats.org/drawingml/2006/table">
                <a:tbl>
                  <a:tblPr firstRow="1" bandRow="1">
                    <a:tableStyleId>{616DA210-FB5B-4158-B5E0-FEB733F419BA}</a:tableStyleId>
                  </a:tblPr>
                  <a:tblGrid>
                    <a:gridCol w="1890362">
                      <a:extLst>
                        <a:ext uri="{9D8B030D-6E8A-4147-A177-3AD203B41FA5}">
                          <a16:colId xmlns:a16="http://schemas.microsoft.com/office/drawing/2014/main" val="4206843830"/>
                        </a:ext>
                      </a:extLst>
                    </a:gridCol>
                    <a:gridCol w="1890362">
                      <a:extLst>
                        <a:ext uri="{9D8B030D-6E8A-4147-A177-3AD203B41FA5}">
                          <a16:colId xmlns:a16="http://schemas.microsoft.com/office/drawing/2014/main" val="1024050717"/>
                        </a:ext>
                      </a:extLst>
                    </a:gridCol>
                    <a:gridCol w="1890362">
                      <a:extLst>
                        <a:ext uri="{9D8B030D-6E8A-4147-A177-3AD203B41FA5}">
                          <a16:colId xmlns:a16="http://schemas.microsoft.com/office/drawing/2014/main" val="4125036620"/>
                        </a:ext>
                      </a:extLst>
                    </a:gridCol>
                  </a:tblGrid>
                  <a:tr h="406400">
                    <a:tc>
                      <a:txBody>
                        <a:bodyPr/>
                        <a:lstStyle/>
                        <a:p>
                          <a:endParaRPr lang="en-US"/>
                        </a:p>
                      </a:txBody>
                      <a:tcPr>
                        <a:blipFill>
                          <a:blip r:embed="rId2"/>
                          <a:stretch>
                            <a:fillRect l="-671" t="-3125" r="-201342" b="-315625"/>
                          </a:stretch>
                        </a:blipFill>
                      </a:tcPr>
                    </a:tc>
                    <a:tc>
                      <a:txBody>
                        <a:bodyPr/>
                        <a:lstStyle/>
                        <a:p>
                          <a:endParaRPr lang="en-US"/>
                        </a:p>
                      </a:txBody>
                      <a:tcPr>
                        <a:blipFill>
                          <a:blip r:embed="rId2"/>
                          <a:stretch>
                            <a:fillRect l="-100000" t="-3125" r="-100000" b="-315625"/>
                          </a:stretch>
                        </a:blipFill>
                      </a:tcPr>
                    </a:tc>
                    <a:tc>
                      <a:txBody>
                        <a:bodyPr/>
                        <a:lstStyle/>
                        <a:p>
                          <a:endParaRPr lang="en-US"/>
                        </a:p>
                      </a:txBody>
                      <a:tcPr>
                        <a:blipFill>
                          <a:blip r:embed="rId2"/>
                          <a:stretch>
                            <a:fillRect l="-201342" t="-3125" r="-671" b="-315625"/>
                          </a:stretch>
                        </a:blipFill>
                      </a:tcPr>
                    </a:tc>
                    <a:extLst>
                      <a:ext uri="{0D108BD9-81ED-4DB2-BD59-A6C34878D82A}">
                        <a16:rowId xmlns:a16="http://schemas.microsoft.com/office/drawing/2014/main" val="372874221"/>
                      </a:ext>
                    </a:extLst>
                  </a:tr>
                  <a:tr h="1188720">
                    <a:tc>
                      <a:txBody>
                        <a:bodyPr/>
                        <a:lstStyle/>
                        <a:p>
                          <a:r>
                            <a:rPr lang="fr-FR" dirty="0"/>
                            <a:t>V</a:t>
                          </a:r>
                        </a:p>
                        <a:p>
                          <a:r>
                            <a:rPr lang="fr-FR" dirty="0"/>
                            <a:t>V</a:t>
                          </a:r>
                        </a:p>
                        <a:p>
                          <a:r>
                            <a:rPr lang="fr-FR" dirty="0"/>
                            <a:t>F</a:t>
                          </a:r>
                        </a:p>
                        <a:p>
                          <a:r>
                            <a:rPr lang="fr-FR" dirty="0"/>
                            <a:t>F</a:t>
                          </a:r>
                        </a:p>
                      </a:txBody>
                      <a:tcPr/>
                    </a:tc>
                    <a:tc>
                      <a:txBody>
                        <a:bodyPr/>
                        <a:lstStyle/>
                        <a:p>
                          <a:r>
                            <a:rPr lang="fr-FR" dirty="0"/>
                            <a:t>V</a:t>
                          </a:r>
                        </a:p>
                        <a:p>
                          <a:r>
                            <a:rPr lang="fr-FR" dirty="0"/>
                            <a:t>F</a:t>
                          </a:r>
                        </a:p>
                        <a:p>
                          <a:r>
                            <a:rPr lang="fr-FR" dirty="0"/>
                            <a:t>V</a:t>
                          </a:r>
                        </a:p>
                        <a:p>
                          <a:r>
                            <a:rPr lang="fr-FR" dirty="0"/>
                            <a:t>F</a:t>
                          </a:r>
                        </a:p>
                      </a:txBody>
                      <a:tcPr/>
                    </a:tc>
                    <a:tc>
                      <a:txBody>
                        <a:bodyPr/>
                        <a:lstStyle/>
                        <a:p>
                          <a:r>
                            <a:rPr lang="fr-FR" dirty="0"/>
                            <a:t>V</a:t>
                          </a:r>
                        </a:p>
                        <a:p>
                          <a:r>
                            <a:rPr lang="fr-FR" dirty="0"/>
                            <a:t>F</a:t>
                          </a:r>
                        </a:p>
                        <a:p>
                          <a:r>
                            <a:rPr lang="fr-FR" dirty="0"/>
                            <a:t>F</a:t>
                          </a:r>
                        </a:p>
                        <a:p>
                          <a:r>
                            <a:rPr lang="fr-FR" dirty="0"/>
                            <a:t>F</a:t>
                          </a:r>
                        </a:p>
                      </a:txBody>
                      <a:tcPr/>
                    </a:tc>
                    <a:extLst>
                      <a:ext uri="{0D108BD9-81ED-4DB2-BD59-A6C34878D82A}">
                        <a16:rowId xmlns:a16="http://schemas.microsoft.com/office/drawing/2014/main" val="2365107086"/>
                      </a:ext>
                    </a:extLst>
                  </a:tr>
                </a:tbl>
              </a:graphicData>
            </a:graphic>
          </p:graphicFrame>
        </mc:Fallback>
      </mc:AlternateContent>
    </p:spTree>
    <p:extLst>
      <p:ext uri="{BB962C8B-B14F-4D97-AF65-F5344CB8AC3E}">
        <p14:creationId xmlns:p14="http://schemas.microsoft.com/office/powerpoint/2010/main" val="2925832233"/>
      </p:ext>
    </p:extLst>
  </p:cSld>
  <p:clrMapOvr>
    <a:masterClrMapping/>
  </p:clrMapOvr>
</p:sld>
</file>

<file path=ppt/theme/theme1.xml><?xml version="1.0" encoding="utf-8"?>
<a:theme xmlns:a="http://schemas.openxmlformats.org/drawingml/2006/main" name="Parcel">
  <a:themeElements>
    <a:clrScheme name="Custom 48">
      <a:dk1>
        <a:srgbClr val="000000"/>
      </a:dk1>
      <a:lt1>
        <a:srgbClr val="FFFFFF"/>
      </a:lt1>
      <a:dk2>
        <a:srgbClr val="5E5E5E"/>
      </a:dk2>
      <a:lt2>
        <a:srgbClr val="FDCCA9"/>
      </a:lt2>
      <a:accent1>
        <a:srgbClr val="A6B727"/>
      </a:accent1>
      <a:accent2>
        <a:srgbClr val="EF7D3A"/>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{72E74483-4457-6E45-AB32-C975D5665AC2}tf10001120</Template>
  <TotalTime>861</TotalTime>
  <Words>2323</Words>
  <Application>Microsoft Macintosh PowerPoint</Application>
  <PresentationFormat>Widescreen</PresentationFormat>
  <Paragraphs>329</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Cambria Math</vt:lpstr>
      <vt:lpstr>Gill Sans MT</vt:lpstr>
      <vt:lpstr>Parcel</vt:lpstr>
      <vt:lpstr>2. Les connecteurs propositionnels </vt:lpstr>
      <vt:lpstr>1. Le projet d’une formalisation des raisonnements </vt:lpstr>
      <vt:lpstr>2. Les connecteurs propositionnels </vt:lpstr>
      <vt:lpstr>2. Les connecteurs propositionnels </vt:lpstr>
      <vt:lpstr>2. Les connecteurs propositionnels: La négation  </vt:lpstr>
      <vt:lpstr>2. Les connecteurs propositionnels: La négation  </vt:lpstr>
      <vt:lpstr>2. Les connecteurs propositionnels: La négation  </vt:lpstr>
      <vt:lpstr>2. Les connecteurs propositionnels: La conjonction  </vt:lpstr>
      <vt:lpstr>2. Les connecteurs propositionnels: La conjonction  </vt:lpstr>
      <vt:lpstr>2. Les connecteurs propositionnels: La conjonction  </vt:lpstr>
      <vt:lpstr>2. Les connecteurs propositionnels: La conjonction  </vt:lpstr>
      <vt:lpstr>2. Les connecteurs propositionnels: La conjonction  </vt:lpstr>
      <vt:lpstr>2. Les connecteurs propositionnels: La disjonction </vt:lpstr>
      <vt:lpstr>2. Les connecteurs propositionnels: La disjonction </vt:lpstr>
      <vt:lpstr>2. Les connecteurs propositionnels: La disjonction </vt:lpstr>
      <vt:lpstr>2. Les connecteurs propositionnels: La disjonction </vt:lpstr>
      <vt:lpstr>2. Les connecteurs propositionnels: L’implication matérielle </vt:lpstr>
      <vt:lpstr>2. Les connecteurs propositionnels: L’implication matérielle </vt:lpstr>
      <vt:lpstr>2. Les connecteurs propositionnels: L’implication matérielle </vt:lpstr>
      <vt:lpstr>2. Les connecteurs propositionnels: L’implication matérielle </vt:lpstr>
      <vt:lpstr>2. Les connecteurs propositionnels: L’implication matérielle </vt:lpstr>
      <vt:lpstr>2. Les connecteurs propositionnels: L’implication matérielle</vt:lpstr>
      <vt:lpstr>2. Les connecteurs propositionnels: L’équivalence matérielle </vt:lpstr>
      <vt:lpstr>2. Les connecteurs propositionnels: L’équivalence matérielle </vt:lpstr>
      <vt:lpstr>2. Les connecteurs propositionnels: L’équivalence matérielle </vt:lpstr>
      <vt:lpstr>2. Les connecteurs propositionnels: L’équivalence matérielle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Logique – Semaine 3</dc:title>
  <dc:creator>Eric Frenette Manon Carrier</dc:creator>
  <cp:lastModifiedBy>Rachel Frenette</cp:lastModifiedBy>
  <cp:revision>110</cp:revision>
  <dcterms:created xsi:type="dcterms:W3CDTF">2023-01-07T14:32:53Z</dcterms:created>
  <dcterms:modified xsi:type="dcterms:W3CDTF">2025-02-20T15:18:06Z</dcterms:modified>
</cp:coreProperties>
</file>