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65" r:id="rId5"/>
    <p:sldId id="267" r:id="rId6"/>
    <p:sldId id="259" r:id="rId7"/>
    <p:sldId id="264" r:id="rId8"/>
    <p:sldId id="260" r:id="rId9"/>
    <p:sldId id="266" r:id="rId10"/>
    <p:sldId id="261" r:id="rId11"/>
    <p:sldId id="262" r:id="rId12"/>
    <p:sldId id="263"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6E4A5-E302-364D-BE57-5068DFA502D8}" type="datetimeFigureOut">
              <a:rPr lang="fr-FR" smtClean="0"/>
              <a:t>21/02/2025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C37E3-20BA-DD4A-8691-A6F4283C7E2D}" type="slidenum">
              <a:rPr lang="fr-FR" smtClean="0"/>
              <a:t>‹N°›</a:t>
            </a:fld>
            <a:endParaRPr lang="fr-FR"/>
          </a:p>
        </p:txBody>
      </p:sp>
    </p:spTree>
    <p:extLst>
      <p:ext uri="{BB962C8B-B14F-4D97-AF65-F5344CB8AC3E}">
        <p14:creationId xmlns:p14="http://schemas.microsoft.com/office/powerpoint/2010/main" val="1329996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A768A1-D8D5-BD10-C5BB-29476B9998F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ED695E3-595D-4831-F1CA-11E93DEBA0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024D523-7704-7864-D892-974EE7253585}"/>
              </a:ext>
            </a:extLst>
          </p:cNvPr>
          <p:cNvSpPr>
            <a:spLocks noGrp="1"/>
          </p:cNvSpPr>
          <p:nvPr>
            <p:ph type="dt" sz="half" idx="10"/>
          </p:nvPr>
        </p:nvSpPr>
        <p:spPr/>
        <p:txBody>
          <a:bodyPr/>
          <a:lstStyle/>
          <a:p>
            <a:fld id="{AABF50FB-8277-154C-8881-5830B01FE3CE}" type="datetime1">
              <a:rPr lang="fr-FR" smtClean="0"/>
              <a:t>21/02/2025</a:t>
            </a:fld>
            <a:endParaRPr lang="fr-FR"/>
          </a:p>
        </p:txBody>
      </p:sp>
      <p:sp>
        <p:nvSpPr>
          <p:cNvPr id="5" name="Espace réservé du pied de page 4">
            <a:extLst>
              <a:ext uri="{FF2B5EF4-FFF2-40B4-BE49-F238E27FC236}">
                <a16:creationId xmlns:a16="http://schemas.microsoft.com/office/drawing/2014/main" id="{F90528E3-B116-F85F-48B0-DD747E763F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05D1811-1557-FF8D-6994-F5A58C1BF1C2}"/>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608533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103FB3-D5DE-A57A-2028-E12219EF211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3AC8C97-8204-7DEC-2225-138632FD1D8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7DC5DD-B9D6-C2BA-D564-ECA381A9DA0F}"/>
              </a:ext>
            </a:extLst>
          </p:cNvPr>
          <p:cNvSpPr>
            <a:spLocks noGrp="1"/>
          </p:cNvSpPr>
          <p:nvPr>
            <p:ph type="dt" sz="half" idx="10"/>
          </p:nvPr>
        </p:nvSpPr>
        <p:spPr/>
        <p:txBody>
          <a:bodyPr/>
          <a:lstStyle/>
          <a:p>
            <a:fld id="{BBFE851B-FA9A-3A47-8B04-E595B90CC496}" type="datetime1">
              <a:rPr lang="fr-FR" smtClean="0"/>
              <a:t>21/02/2025</a:t>
            </a:fld>
            <a:endParaRPr lang="fr-FR"/>
          </a:p>
        </p:txBody>
      </p:sp>
      <p:sp>
        <p:nvSpPr>
          <p:cNvPr id="5" name="Espace réservé du pied de page 4">
            <a:extLst>
              <a:ext uri="{FF2B5EF4-FFF2-40B4-BE49-F238E27FC236}">
                <a16:creationId xmlns:a16="http://schemas.microsoft.com/office/drawing/2014/main" id="{CC09FFFD-E664-5B87-312D-FC332D46F80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24DB5C-2827-F499-952D-03DEE3F63DB1}"/>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367671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8DC563C-6AB9-534D-28DE-223CB689E50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5B9B2FB-E501-E174-16ED-D1299FAB51B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85EEAAE-6195-CDBF-A2AD-CC0297780001}"/>
              </a:ext>
            </a:extLst>
          </p:cNvPr>
          <p:cNvSpPr>
            <a:spLocks noGrp="1"/>
          </p:cNvSpPr>
          <p:nvPr>
            <p:ph type="dt" sz="half" idx="10"/>
          </p:nvPr>
        </p:nvSpPr>
        <p:spPr/>
        <p:txBody>
          <a:bodyPr/>
          <a:lstStyle/>
          <a:p>
            <a:fld id="{BEBB00ED-547C-6E4D-9AC2-839C89CA9219}" type="datetime1">
              <a:rPr lang="fr-FR" smtClean="0"/>
              <a:t>21/02/2025</a:t>
            </a:fld>
            <a:endParaRPr lang="fr-FR"/>
          </a:p>
        </p:txBody>
      </p:sp>
      <p:sp>
        <p:nvSpPr>
          <p:cNvPr id="5" name="Espace réservé du pied de page 4">
            <a:extLst>
              <a:ext uri="{FF2B5EF4-FFF2-40B4-BE49-F238E27FC236}">
                <a16:creationId xmlns:a16="http://schemas.microsoft.com/office/drawing/2014/main" id="{374DC129-DB01-4A1E-039B-DF2F377731D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FB1898-C9F4-BBFB-9D20-F13A071C0DDB}"/>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421847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22EC29-3357-4CE6-36EA-B7953E602CE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C6158CC-6F59-56C5-DF2C-4FD995986D5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ECA3945-E44E-1C70-8EB0-CB3EEE17FDA8}"/>
              </a:ext>
            </a:extLst>
          </p:cNvPr>
          <p:cNvSpPr>
            <a:spLocks noGrp="1"/>
          </p:cNvSpPr>
          <p:nvPr>
            <p:ph type="dt" sz="half" idx="10"/>
          </p:nvPr>
        </p:nvSpPr>
        <p:spPr/>
        <p:txBody>
          <a:bodyPr/>
          <a:lstStyle/>
          <a:p>
            <a:fld id="{32AFA1FB-8817-9645-A55F-9597760BDDF7}" type="datetime1">
              <a:rPr lang="fr-FR" smtClean="0"/>
              <a:t>21/02/2025</a:t>
            </a:fld>
            <a:endParaRPr lang="fr-FR"/>
          </a:p>
        </p:txBody>
      </p:sp>
      <p:sp>
        <p:nvSpPr>
          <p:cNvPr id="5" name="Espace réservé du pied de page 4">
            <a:extLst>
              <a:ext uri="{FF2B5EF4-FFF2-40B4-BE49-F238E27FC236}">
                <a16:creationId xmlns:a16="http://schemas.microsoft.com/office/drawing/2014/main" id="{928C76A5-BB5C-709C-F2E5-CAC5D6DFE3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B61DEB-D080-4372-798E-3B24688F9789}"/>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324115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E5A4E3-252D-5918-9D33-8F32682E7E3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DDAD0A5-F013-66EB-F189-9A38332700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C5350AF-8212-1FF5-1090-FA1E7488F73D}"/>
              </a:ext>
            </a:extLst>
          </p:cNvPr>
          <p:cNvSpPr>
            <a:spLocks noGrp="1"/>
          </p:cNvSpPr>
          <p:nvPr>
            <p:ph type="dt" sz="half" idx="10"/>
          </p:nvPr>
        </p:nvSpPr>
        <p:spPr/>
        <p:txBody>
          <a:bodyPr/>
          <a:lstStyle/>
          <a:p>
            <a:fld id="{2ED03C4F-3FE2-DB48-9175-98525FF72C26}" type="datetime1">
              <a:rPr lang="fr-FR" smtClean="0"/>
              <a:t>21/02/2025</a:t>
            </a:fld>
            <a:endParaRPr lang="fr-FR"/>
          </a:p>
        </p:txBody>
      </p:sp>
      <p:sp>
        <p:nvSpPr>
          <p:cNvPr id="5" name="Espace réservé du pied de page 4">
            <a:extLst>
              <a:ext uri="{FF2B5EF4-FFF2-40B4-BE49-F238E27FC236}">
                <a16:creationId xmlns:a16="http://schemas.microsoft.com/office/drawing/2014/main" id="{35AD7BB1-5DA7-C726-5D01-8BB55AE0E82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32992A2-E9C4-50EE-2C9E-44D2EEEEBA7C}"/>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376873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7A90F6-494B-84F2-1892-7A332804506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FEBB550-4FBC-B927-644E-E13A5A5BCB3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FDBC9E4-5844-472C-37C5-53F0C1726BA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4CFB893-F08B-068E-145D-E86BD3422085}"/>
              </a:ext>
            </a:extLst>
          </p:cNvPr>
          <p:cNvSpPr>
            <a:spLocks noGrp="1"/>
          </p:cNvSpPr>
          <p:nvPr>
            <p:ph type="dt" sz="half" idx="10"/>
          </p:nvPr>
        </p:nvSpPr>
        <p:spPr/>
        <p:txBody>
          <a:bodyPr/>
          <a:lstStyle/>
          <a:p>
            <a:fld id="{1DFD3F34-43CC-0542-B617-E50F90D3D5F7}" type="datetime1">
              <a:rPr lang="fr-FR" smtClean="0"/>
              <a:t>21/02/2025</a:t>
            </a:fld>
            <a:endParaRPr lang="fr-FR"/>
          </a:p>
        </p:txBody>
      </p:sp>
      <p:sp>
        <p:nvSpPr>
          <p:cNvPr id="6" name="Espace réservé du pied de page 5">
            <a:extLst>
              <a:ext uri="{FF2B5EF4-FFF2-40B4-BE49-F238E27FC236}">
                <a16:creationId xmlns:a16="http://schemas.microsoft.com/office/drawing/2014/main" id="{FAE2C2D9-2AB7-41DA-5A46-8CB8D0A22F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BE37106-042D-4926-DCDC-AD11260ABA5C}"/>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405240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C210EE-B202-AFAF-59C8-78EE6C097DD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25F7975-F2AC-B76B-F618-783DC9BACD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16DEC3E-91E9-50E3-FFE6-91305F6EA64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44CADDA-2A19-8C68-7FE1-C34422DF6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8A9F6AC-6E02-1523-E709-FB3B77F3BAC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B0DD5D3-31E4-6DB1-A86B-19D4C0064BE8}"/>
              </a:ext>
            </a:extLst>
          </p:cNvPr>
          <p:cNvSpPr>
            <a:spLocks noGrp="1"/>
          </p:cNvSpPr>
          <p:nvPr>
            <p:ph type="dt" sz="half" idx="10"/>
          </p:nvPr>
        </p:nvSpPr>
        <p:spPr/>
        <p:txBody>
          <a:bodyPr/>
          <a:lstStyle/>
          <a:p>
            <a:fld id="{9C984F5B-1237-AD49-8D10-B5418C44528B}" type="datetime1">
              <a:rPr lang="fr-FR" smtClean="0"/>
              <a:t>21/02/2025</a:t>
            </a:fld>
            <a:endParaRPr lang="fr-FR"/>
          </a:p>
        </p:txBody>
      </p:sp>
      <p:sp>
        <p:nvSpPr>
          <p:cNvPr id="8" name="Espace réservé du pied de page 7">
            <a:extLst>
              <a:ext uri="{FF2B5EF4-FFF2-40B4-BE49-F238E27FC236}">
                <a16:creationId xmlns:a16="http://schemas.microsoft.com/office/drawing/2014/main" id="{CC01CBE9-0D39-4F01-EB23-E2B1BE1E461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035ABC9-E7BE-0851-7C7A-4BCF56A780A9}"/>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133141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F0D8FE-5955-80E3-9C5F-FD4A757FAB5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3651B13-6C24-624A-155B-009876ADF4FF}"/>
              </a:ext>
            </a:extLst>
          </p:cNvPr>
          <p:cNvSpPr>
            <a:spLocks noGrp="1"/>
          </p:cNvSpPr>
          <p:nvPr>
            <p:ph type="dt" sz="half" idx="10"/>
          </p:nvPr>
        </p:nvSpPr>
        <p:spPr/>
        <p:txBody>
          <a:bodyPr/>
          <a:lstStyle/>
          <a:p>
            <a:fld id="{C6DB59DD-C6A6-0540-8F25-F72A2B6C4BD2}" type="datetime1">
              <a:rPr lang="fr-FR" smtClean="0"/>
              <a:t>21/02/2025</a:t>
            </a:fld>
            <a:endParaRPr lang="fr-FR"/>
          </a:p>
        </p:txBody>
      </p:sp>
      <p:sp>
        <p:nvSpPr>
          <p:cNvPr id="4" name="Espace réservé du pied de page 3">
            <a:extLst>
              <a:ext uri="{FF2B5EF4-FFF2-40B4-BE49-F238E27FC236}">
                <a16:creationId xmlns:a16="http://schemas.microsoft.com/office/drawing/2014/main" id="{3E44E4FA-3A96-435B-C599-C37486D681E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42A2DFD-314F-EA81-71FB-AFB3E5F448C1}"/>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243801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094B8B7-1B30-C54C-E3CD-F94FD2795AE8}"/>
              </a:ext>
            </a:extLst>
          </p:cNvPr>
          <p:cNvSpPr>
            <a:spLocks noGrp="1"/>
          </p:cNvSpPr>
          <p:nvPr>
            <p:ph type="dt" sz="half" idx="10"/>
          </p:nvPr>
        </p:nvSpPr>
        <p:spPr/>
        <p:txBody>
          <a:bodyPr/>
          <a:lstStyle/>
          <a:p>
            <a:fld id="{404AD470-A3AB-B145-A332-0719F33C74DB}" type="datetime1">
              <a:rPr lang="fr-FR" smtClean="0"/>
              <a:t>21/02/2025</a:t>
            </a:fld>
            <a:endParaRPr lang="fr-FR"/>
          </a:p>
        </p:txBody>
      </p:sp>
      <p:sp>
        <p:nvSpPr>
          <p:cNvPr id="3" name="Espace réservé du pied de page 2">
            <a:extLst>
              <a:ext uri="{FF2B5EF4-FFF2-40B4-BE49-F238E27FC236}">
                <a16:creationId xmlns:a16="http://schemas.microsoft.com/office/drawing/2014/main" id="{A3079266-F47F-B574-10B0-337608A56BF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20B71F7-055E-2BBE-6D57-5140C364C2CB}"/>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3897098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FF7E6C-198A-D52B-4CB9-53BC0184930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608C714-70B8-D7BB-F576-06CF4FE56D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B03E307-B1DA-836D-B3FF-D91992B57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75CD478-5ABC-9AF7-38F2-AB112D0CA3FC}"/>
              </a:ext>
            </a:extLst>
          </p:cNvPr>
          <p:cNvSpPr>
            <a:spLocks noGrp="1"/>
          </p:cNvSpPr>
          <p:nvPr>
            <p:ph type="dt" sz="half" idx="10"/>
          </p:nvPr>
        </p:nvSpPr>
        <p:spPr/>
        <p:txBody>
          <a:bodyPr/>
          <a:lstStyle/>
          <a:p>
            <a:fld id="{0478B29C-3BE7-444A-B021-33A663A232C9}" type="datetime1">
              <a:rPr lang="fr-FR" smtClean="0"/>
              <a:t>21/02/2025</a:t>
            </a:fld>
            <a:endParaRPr lang="fr-FR"/>
          </a:p>
        </p:txBody>
      </p:sp>
      <p:sp>
        <p:nvSpPr>
          <p:cNvPr id="6" name="Espace réservé du pied de page 5">
            <a:extLst>
              <a:ext uri="{FF2B5EF4-FFF2-40B4-BE49-F238E27FC236}">
                <a16:creationId xmlns:a16="http://schemas.microsoft.com/office/drawing/2014/main" id="{E0F21726-5E48-CB4F-49EB-085285008F1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CCDC70-A665-518B-D4C8-B22A114DC1A8}"/>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197109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B1DDDE-1FBF-0E72-4263-27343EBE410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DCAA5BA-9472-8BD1-9DC2-F24B082B8B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24E2C9E-8C53-2402-7BE9-6CEE498DB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D6AEDD7-ED9F-C6A4-5DAD-DCFF965C22D7}"/>
              </a:ext>
            </a:extLst>
          </p:cNvPr>
          <p:cNvSpPr>
            <a:spLocks noGrp="1"/>
          </p:cNvSpPr>
          <p:nvPr>
            <p:ph type="dt" sz="half" idx="10"/>
          </p:nvPr>
        </p:nvSpPr>
        <p:spPr/>
        <p:txBody>
          <a:bodyPr/>
          <a:lstStyle/>
          <a:p>
            <a:fld id="{55EFABA1-BE1F-224F-84C2-11A853AC066A}" type="datetime1">
              <a:rPr lang="fr-FR" smtClean="0"/>
              <a:t>21/02/2025</a:t>
            </a:fld>
            <a:endParaRPr lang="fr-FR"/>
          </a:p>
        </p:txBody>
      </p:sp>
      <p:sp>
        <p:nvSpPr>
          <p:cNvPr id="6" name="Espace réservé du pied de page 5">
            <a:extLst>
              <a:ext uri="{FF2B5EF4-FFF2-40B4-BE49-F238E27FC236}">
                <a16:creationId xmlns:a16="http://schemas.microsoft.com/office/drawing/2014/main" id="{FE999EF3-8366-839E-31AA-ABDF4AF31F1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B65F5D5-907B-9FC8-0FA1-D57C437345C9}"/>
              </a:ext>
            </a:extLst>
          </p:cNvPr>
          <p:cNvSpPr>
            <a:spLocks noGrp="1"/>
          </p:cNvSpPr>
          <p:nvPr>
            <p:ph type="sldNum" sz="quarter" idx="12"/>
          </p:nvPr>
        </p:nvSpPr>
        <p:spPr/>
        <p:txBody>
          <a:bodyPr/>
          <a:lstStyle/>
          <a:p>
            <a:fld id="{250F64C1-83E1-2640-8ABA-742052958E73}" type="slidenum">
              <a:rPr lang="fr-FR" smtClean="0"/>
              <a:t>‹N°›</a:t>
            </a:fld>
            <a:endParaRPr lang="fr-FR"/>
          </a:p>
        </p:txBody>
      </p:sp>
    </p:spTree>
    <p:extLst>
      <p:ext uri="{BB962C8B-B14F-4D97-AF65-F5344CB8AC3E}">
        <p14:creationId xmlns:p14="http://schemas.microsoft.com/office/powerpoint/2010/main" val="57923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B222553-3C0E-7449-7986-643E5ECF9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2C36F27-132B-A5BC-83FA-721C0010D9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B86E3D9-9BCF-8F47-4D16-76533010C7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B7AEB-C623-0C49-8119-5A83F6D33646}" type="datetime1">
              <a:rPr lang="fr-FR" smtClean="0"/>
              <a:t>21/02/2025</a:t>
            </a:fld>
            <a:endParaRPr lang="fr-FR"/>
          </a:p>
        </p:txBody>
      </p:sp>
      <p:sp>
        <p:nvSpPr>
          <p:cNvPr id="5" name="Espace réservé du pied de page 4">
            <a:extLst>
              <a:ext uri="{FF2B5EF4-FFF2-40B4-BE49-F238E27FC236}">
                <a16:creationId xmlns:a16="http://schemas.microsoft.com/office/drawing/2014/main" id="{670E3F3F-518C-FBE6-2EE9-B33C95689C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9E5D463-BCA3-E493-2D7F-CC622687B0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F64C1-83E1-2640-8ABA-742052958E73}" type="slidenum">
              <a:rPr lang="fr-FR" smtClean="0"/>
              <a:t>‹N°›</a:t>
            </a:fld>
            <a:endParaRPr lang="fr-FR"/>
          </a:p>
        </p:txBody>
      </p:sp>
    </p:spTree>
    <p:extLst>
      <p:ext uri="{BB962C8B-B14F-4D97-AF65-F5344CB8AC3E}">
        <p14:creationId xmlns:p14="http://schemas.microsoft.com/office/powerpoint/2010/main" val="3258214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164&amp;idArticle=LEGIARTI000039011914&amp;dateTexte=&amp;categorieLien=cid" TargetMode="External"/><Relationship Id="rId2" Type="http://schemas.openxmlformats.org/officeDocument/2006/relationships/hyperlink" Target="https://www.legifrance.gouv.fr/affichCodeArticle.do?cidTexte=LEGITEXT000006071164&amp;idArticle=LEGIARTI000039011906&amp;dateTexte=&amp;categorieLien=ci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37AA27EE-0AAF-C478-57E0-C5BBCB642879}"/>
              </a:ext>
            </a:extLst>
          </p:cNvPr>
          <p:cNvSpPr>
            <a:spLocks noGrp="1"/>
          </p:cNvSpPr>
          <p:nvPr>
            <p:ph type="subTitle" idx="1"/>
          </p:nvPr>
        </p:nvSpPr>
        <p:spPr>
          <a:xfrm>
            <a:off x="567558" y="417403"/>
            <a:ext cx="9144000" cy="6183093"/>
          </a:xfrm>
        </p:spPr>
        <p:txBody>
          <a:bodyPr>
            <a:normAutofit fontScale="92500" lnSpcReduction="10000"/>
          </a:bodyPr>
          <a:lstStyle/>
          <a:p>
            <a:r>
              <a:rPr lang="fr-FR" sz="3200" b="1" dirty="0">
                <a:effectLst/>
                <a:latin typeface="Times New Roman" panose="02020603050405020304" pitchFamily="18" charset="0"/>
                <a:ea typeface="Times New Roman" panose="02020603050405020304" pitchFamily="18" charset="0"/>
              </a:rPr>
              <a:t>DEUXIÈME PARTIE : L’ACCÈS AU PROCES CIVIL</a:t>
            </a:r>
            <a:r>
              <a:rPr lang="fr-FR" sz="3200" dirty="0">
                <a:effectLst/>
                <a:latin typeface="Times New Roman" panose="02020603050405020304" pitchFamily="18" charset="0"/>
                <a:ea typeface="Times New Roman" panose="02020603050405020304" pitchFamily="18" charset="0"/>
              </a:rPr>
              <a:t> </a:t>
            </a:r>
          </a:p>
          <a:p>
            <a:pPr algn="just"/>
            <a:r>
              <a:rPr lang="fr-FR" sz="1800" dirty="0">
                <a:effectLst/>
                <a:latin typeface="Times New Roman" panose="02020603050405020304" pitchFamily="18" charset="0"/>
                <a:ea typeface="Times New Roman" panose="02020603050405020304" pitchFamily="18" charset="0"/>
              </a:rPr>
              <a:t>Le droit d’agir en justice</a:t>
            </a:r>
          </a:p>
          <a:p>
            <a:pPr algn="just"/>
            <a:endParaRPr lang="fr-FR" sz="1800" dirty="0">
              <a:effectLst/>
              <a:latin typeface="Times New Roman" panose="02020603050405020304" pitchFamily="18" charset="0"/>
              <a:ea typeface="Times New Roman" panose="02020603050405020304" pitchFamily="18" charset="0"/>
            </a:endParaRPr>
          </a:p>
          <a:p>
            <a:pPr algn="just"/>
            <a:r>
              <a:rPr lang="fr-FR" sz="1800" b="1" dirty="0">
                <a:effectLst/>
                <a:latin typeface="Times New Roman" panose="02020603050405020304" pitchFamily="18" charset="0"/>
                <a:ea typeface="Times New Roman" panose="02020603050405020304" pitchFamily="18" charset="0"/>
              </a:rPr>
              <a:t>SECTION 1 : LA NATURE DU DROIT D’AGIR</a:t>
            </a:r>
            <a:r>
              <a:rPr lang="fr-FR" sz="1800" b="1" dirty="0">
                <a:solidFill>
                  <a:srgbClr val="000000"/>
                </a:solidFill>
                <a:effectLst/>
                <a:latin typeface="Times New Roman" panose="02020603050405020304" pitchFamily="18" charset="0"/>
                <a:ea typeface="Times New Roman" panose="02020603050405020304" pitchFamily="18" charset="0"/>
              </a:rPr>
              <a:t> </a:t>
            </a:r>
          </a:p>
          <a:p>
            <a:pPr indent="136525" algn="just">
              <a:lnSpc>
                <a:spcPct val="110000"/>
              </a:lnSpc>
            </a:pPr>
            <a:r>
              <a:rPr lang="fr-FR" sz="1800" dirty="0">
                <a:solidFill>
                  <a:srgbClr val="000000"/>
                </a:solidFill>
                <a:effectLst/>
                <a:latin typeface="Times New Roman" panose="02020603050405020304" pitchFamily="18" charset="0"/>
                <a:ea typeface="Times New Roman" panose="02020603050405020304" pitchFamily="18" charset="0"/>
              </a:rPr>
              <a:t>Le droit d’agir en justice a la nature d’un droit fondamental (§ 1), ce qui invite à s’interroger sur son caractère disponible (§ 2).</a:t>
            </a:r>
          </a:p>
          <a:p>
            <a:pPr indent="136525" algn="just">
              <a:lnSpc>
                <a:spcPct val="110000"/>
              </a:lnSpc>
            </a:pPr>
            <a:r>
              <a:rPr lang="fr-FR" sz="1800" dirty="0">
                <a:solidFill>
                  <a:srgbClr val="000000"/>
                </a:solidFill>
                <a:effectLst/>
                <a:latin typeface="Times New Roman" panose="02020603050405020304" pitchFamily="18" charset="0"/>
                <a:ea typeface="Times New Roman" panose="02020603050405020304" pitchFamily="18" charset="0"/>
              </a:rPr>
              <a:t> </a:t>
            </a:r>
          </a:p>
          <a:p>
            <a:pPr indent="136525" algn="just">
              <a:lnSpc>
                <a:spcPts val="1125"/>
              </a:lnSpc>
            </a:pPr>
            <a:r>
              <a:rPr lang="fr-FR" sz="1800" dirty="0">
                <a:solidFill>
                  <a:srgbClr val="000000"/>
                </a:solidFill>
                <a:effectLst/>
                <a:latin typeface="Times New Roman" panose="02020603050405020304" pitchFamily="18" charset="0"/>
                <a:ea typeface="Times New Roman" panose="02020603050405020304" pitchFamily="18" charset="0"/>
              </a:rPr>
              <a:t>§ 1.- Un droit fondamental</a:t>
            </a:r>
          </a:p>
          <a:p>
            <a:pPr marL="449580" indent="136525" algn="just">
              <a:lnSpc>
                <a:spcPts val="1125"/>
              </a:lnSpc>
            </a:pPr>
            <a:r>
              <a:rPr lang="fr-FR" sz="1800" dirty="0">
                <a:solidFill>
                  <a:srgbClr val="000000"/>
                </a:solidFill>
                <a:effectLst/>
                <a:latin typeface="Times New Roman" panose="02020603050405020304" pitchFamily="18" charset="0"/>
                <a:ea typeface="Times New Roman" panose="02020603050405020304" pitchFamily="18" charset="0"/>
              </a:rPr>
              <a:t>Conséquence de la qualification</a:t>
            </a:r>
          </a:p>
          <a:p>
            <a:pPr marL="449580" indent="136525" algn="just">
              <a:lnSpc>
                <a:spcPts val="1125"/>
              </a:lnSpc>
            </a:pPr>
            <a:r>
              <a:rPr lang="fr-FR" sz="1800" dirty="0">
                <a:solidFill>
                  <a:srgbClr val="000000"/>
                </a:solidFill>
                <a:effectLst/>
                <a:latin typeface="Times New Roman" panose="02020603050405020304" pitchFamily="18" charset="0"/>
                <a:ea typeface="Times New Roman" panose="02020603050405020304" pitchFamily="18" charset="0"/>
              </a:rPr>
              <a:t>Caractère absolu ?</a:t>
            </a:r>
          </a:p>
          <a:p>
            <a:pPr marL="449580" indent="136525" algn="just">
              <a:lnSpc>
                <a:spcPts val="1125"/>
              </a:lnSpc>
            </a:pPr>
            <a:endParaRPr lang="fr-FR" sz="1800" dirty="0">
              <a:solidFill>
                <a:srgbClr val="000000"/>
              </a:solidFill>
              <a:effectLst/>
              <a:latin typeface="Times New Roman" panose="02020603050405020304" pitchFamily="18" charset="0"/>
              <a:ea typeface="Times New Roman" panose="02020603050405020304" pitchFamily="18" charset="0"/>
            </a:endParaRPr>
          </a:p>
          <a:p>
            <a:pPr indent="136525" algn="just">
              <a:lnSpc>
                <a:spcPts val="1125"/>
              </a:lnSpc>
            </a:pPr>
            <a:r>
              <a:rPr lang="fr-FR" sz="1800" dirty="0">
                <a:solidFill>
                  <a:srgbClr val="000000"/>
                </a:solidFill>
                <a:effectLst/>
                <a:latin typeface="Times New Roman" panose="02020603050405020304" pitchFamily="18" charset="0"/>
                <a:ea typeface="Times New Roman" panose="02020603050405020304" pitchFamily="18" charset="0"/>
              </a:rPr>
              <a:t>§ 2. - Un droit disponible ?</a:t>
            </a:r>
          </a:p>
          <a:p>
            <a:pPr marL="449580" algn="just"/>
            <a:r>
              <a:rPr lang="fr-FR" sz="1800" dirty="0">
                <a:effectLst/>
                <a:latin typeface="Times New Roman" panose="02020603050405020304" pitchFamily="18" charset="0"/>
                <a:ea typeface="Times New Roman" panose="02020603050405020304" pitchFamily="18" charset="0"/>
              </a:rPr>
              <a:t>Intérêt pratique de la question : la place réservée aux Modes alternatifs de règlements des litiges (MARL)</a:t>
            </a:r>
          </a:p>
          <a:p>
            <a:pPr marL="449580" algn="just"/>
            <a:r>
              <a:rPr lang="fr-FR" sz="1800" dirty="0">
                <a:effectLst/>
                <a:latin typeface="Times New Roman" panose="02020603050405020304" pitchFamily="18" charset="0"/>
                <a:ea typeface="Times New Roman" panose="02020603050405020304" pitchFamily="18" charset="0"/>
              </a:rPr>
              <a:t>Avantages et inconvénients des MARL</a:t>
            </a:r>
          </a:p>
          <a:p>
            <a:pPr marL="449580" algn="just"/>
            <a:r>
              <a:rPr lang="fr-FR" sz="1800" dirty="0">
                <a:effectLst/>
                <a:latin typeface="Times New Roman" panose="02020603050405020304" pitchFamily="18" charset="0"/>
                <a:ea typeface="Times New Roman" panose="02020603050405020304" pitchFamily="18" charset="0"/>
              </a:rPr>
              <a:t>Validité des MARL</a:t>
            </a:r>
          </a:p>
          <a:p>
            <a:pPr marL="449580" algn="just"/>
            <a:r>
              <a:rPr lang="fr-FR" sz="1800" dirty="0">
                <a:effectLst/>
                <a:latin typeface="Times New Roman" panose="02020603050405020304" pitchFamily="18" charset="0"/>
                <a:ea typeface="Times New Roman" panose="02020603050405020304" pitchFamily="18" charset="0"/>
              </a:rPr>
              <a:t>Modalités des MARL</a:t>
            </a:r>
          </a:p>
          <a:p>
            <a:pPr marL="449580" algn="just"/>
            <a:r>
              <a:rPr lang="fr-FR" sz="1800" dirty="0">
                <a:effectLst/>
                <a:latin typeface="Times New Roman" panose="02020603050405020304" pitchFamily="18" charset="0"/>
                <a:ea typeface="Times New Roman" panose="02020603050405020304" pitchFamily="18" charset="0"/>
              </a:rPr>
              <a:t>Méthodes</a:t>
            </a:r>
          </a:p>
          <a:p>
            <a:endParaRPr lang="fr-FR" dirty="0"/>
          </a:p>
        </p:txBody>
      </p:sp>
      <p:sp>
        <p:nvSpPr>
          <p:cNvPr id="4" name="Espace réservé du numéro de diapositive 3">
            <a:extLst>
              <a:ext uri="{FF2B5EF4-FFF2-40B4-BE49-F238E27FC236}">
                <a16:creationId xmlns:a16="http://schemas.microsoft.com/office/drawing/2014/main" id="{DD9F39AE-5C11-C06E-E8F1-2F893946E1AC}"/>
              </a:ext>
            </a:extLst>
          </p:cNvPr>
          <p:cNvSpPr>
            <a:spLocks noGrp="1"/>
          </p:cNvSpPr>
          <p:nvPr>
            <p:ph type="sldNum" sz="quarter" idx="12"/>
          </p:nvPr>
        </p:nvSpPr>
        <p:spPr/>
        <p:txBody>
          <a:bodyPr/>
          <a:lstStyle/>
          <a:p>
            <a:fld id="{250F64C1-83E1-2640-8ABA-742052958E73}" type="slidenum">
              <a:rPr lang="fr-FR" smtClean="0"/>
              <a:t>1</a:t>
            </a:fld>
            <a:endParaRPr lang="fr-FR"/>
          </a:p>
        </p:txBody>
      </p:sp>
    </p:spTree>
    <p:extLst>
      <p:ext uri="{BB962C8B-B14F-4D97-AF65-F5344CB8AC3E}">
        <p14:creationId xmlns:p14="http://schemas.microsoft.com/office/powerpoint/2010/main" val="201124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00EAF2-0DFA-C71F-AA2C-A692A211B5BD}"/>
              </a:ext>
            </a:extLst>
          </p:cNvPr>
          <p:cNvSpPr>
            <a:spLocks noGrp="1"/>
          </p:cNvSpPr>
          <p:nvPr>
            <p:ph type="title"/>
          </p:nvPr>
        </p:nvSpPr>
        <p:spPr>
          <a:xfrm>
            <a:off x="861848" y="319088"/>
            <a:ext cx="10550570" cy="763478"/>
          </a:xfrm>
        </p:spPr>
        <p:txBody>
          <a:bodyPr>
            <a:normAutofit/>
          </a:bodyPr>
          <a:lstStyle/>
          <a:p>
            <a:r>
              <a:rPr lang="fr-FR" sz="2800" b="1" dirty="0">
                <a:effectLst/>
                <a:latin typeface="Calibri" panose="020F0502020204030204" pitchFamily="34" charset="0"/>
                <a:ea typeface="Calibri" panose="020F0502020204030204" pitchFamily="34" charset="0"/>
                <a:cs typeface="Times New Roman" panose="02020603050405020304" pitchFamily="18" charset="0"/>
              </a:rPr>
              <a:t>Cass. ch. mixte, 14 févr. 2003, </a:t>
            </a:r>
            <a:r>
              <a:rPr lang="fr-FR" sz="2800" b="1" i="1" dirty="0">
                <a:effectLst/>
                <a:latin typeface="Calibri" panose="020F0502020204030204" pitchFamily="34" charset="0"/>
                <a:ea typeface="Calibri" panose="020F0502020204030204" pitchFamily="34" charset="0"/>
                <a:cs typeface="Times New Roman" panose="02020603050405020304" pitchFamily="18" charset="0"/>
              </a:rPr>
              <a:t>P. n° 00-19.423</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P.</a:t>
            </a:r>
            <a:endParaRPr lang="fr-FR" sz="2800" b="1" dirty="0"/>
          </a:p>
        </p:txBody>
      </p:sp>
      <p:sp>
        <p:nvSpPr>
          <p:cNvPr id="3" name="Espace réservé du contenu 2">
            <a:extLst>
              <a:ext uri="{FF2B5EF4-FFF2-40B4-BE49-F238E27FC236}">
                <a16:creationId xmlns:a16="http://schemas.microsoft.com/office/drawing/2014/main" id="{56E825FC-E0AA-5737-4500-13768AABDB4E}"/>
              </a:ext>
            </a:extLst>
          </p:cNvPr>
          <p:cNvSpPr>
            <a:spLocks noGrp="1"/>
          </p:cNvSpPr>
          <p:nvPr>
            <p:ph idx="1"/>
          </p:nvPr>
        </p:nvSpPr>
        <p:spPr>
          <a:xfrm>
            <a:off x="879333" y="1082566"/>
            <a:ext cx="10515600" cy="1778872"/>
          </a:xfrm>
        </p:spPr>
        <p:txBody>
          <a:bodyPr>
            <a:normAutofit/>
          </a:bodyPr>
          <a:lstStyle/>
          <a:p>
            <a:pPr marL="0" indent="0" algn="just">
              <a:buNone/>
            </a:pPr>
            <a:r>
              <a:rPr lang="fr-FR" sz="3600" dirty="0">
                <a:effectLst/>
                <a:latin typeface="Calibri" panose="020F0502020204030204" pitchFamily="34" charset="0"/>
                <a:ea typeface="Calibri" panose="020F0502020204030204" pitchFamily="34" charset="0"/>
                <a:cs typeface="Times New Roman" panose="02020603050405020304" pitchFamily="18" charset="0"/>
              </a:rPr>
              <a:t> </a:t>
            </a: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Licite, la clause d’un contrat instituant une procédure de conciliation obligatoire et préalable à la saisine du juge, dont la mise en œuvre suspend jusqu’à son issue le cours de la prescription, constitue une fin de non-recevoir qui s’impose au juge si les parties l’invoquent </a:t>
            </a:r>
            <a:r>
              <a:rPr lang="fr-FR" dirty="0">
                <a:effectLst/>
                <a:latin typeface="Calibri" panose="020F0502020204030204" pitchFamily="34" charset="0"/>
                <a:ea typeface="Calibri" panose="020F0502020204030204" pitchFamily="34" charset="0"/>
                <a:cs typeface="Times New Roman" panose="02020603050405020304" pitchFamily="18" charset="0"/>
              </a:rPr>
              <a:t>»</a:t>
            </a:r>
            <a:r>
              <a:rPr lang="fr-FR" dirty="0">
                <a:effectLst/>
              </a:rPr>
              <a:t> </a:t>
            </a:r>
            <a:endParaRPr lang="fr-FR" dirty="0"/>
          </a:p>
        </p:txBody>
      </p:sp>
      <p:sp>
        <p:nvSpPr>
          <p:cNvPr id="4" name="Espace réservé du numéro de diapositive 3">
            <a:extLst>
              <a:ext uri="{FF2B5EF4-FFF2-40B4-BE49-F238E27FC236}">
                <a16:creationId xmlns:a16="http://schemas.microsoft.com/office/drawing/2014/main" id="{BB12E8CD-928B-1A4B-2446-ABD5194C8859}"/>
              </a:ext>
            </a:extLst>
          </p:cNvPr>
          <p:cNvSpPr>
            <a:spLocks noGrp="1"/>
          </p:cNvSpPr>
          <p:nvPr>
            <p:ph type="sldNum" sz="quarter" idx="12"/>
          </p:nvPr>
        </p:nvSpPr>
        <p:spPr/>
        <p:txBody>
          <a:bodyPr/>
          <a:lstStyle/>
          <a:p>
            <a:fld id="{250F64C1-83E1-2640-8ABA-742052958E73}" type="slidenum">
              <a:rPr lang="fr-FR" smtClean="0"/>
              <a:t>10</a:t>
            </a:fld>
            <a:endParaRPr lang="fr-FR"/>
          </a:p>
        </p:txBody>
      </p:sp>
      <p:sp>
        <p:nvSpPr>
          <p:cNvPr id="7" name="ZoneTexte 6">
            <a:extLst>
              <a:ext uri="{FF2B5EF4-FFF2-40B4-BE49-F238E27FC236}">
                <a16:creationId xmlns:a16="http://schemas.microsoft.com/office/drawing/2014/main" id="{3A19FE66-408D-ABB0-C7BE-1704D8F5F5AF}"/>
              </a:ext>
            </a:extLst>
          </p:cNvPr>
          <p:cNvSpPr txBox="1"/>
          <p:nvPr/>
        </p:nvSpPr>
        <p:spPr>
          <a:xfrm>
            <a:off x="879333" y="3347010"/>
            <a:ext cx="10992946" cy="2523768"/>
          </a:xfrm>
          <a:prstGeom prst="rect">
            <a:avLst/>
          </a:prstGeom>
          <a:noFill/>
        </p:spPr>
        <p:txBody>
          <a:bodyPr wrap="none" rtlCol="0">
            <a:spAutoFit/>
          </a:bodyPr>
          <a:lstStyle/>
          <a:p>
            <a:pPr marL="0" indent="0">
              <a:buNone/>
            </a:pPr>
            <a:r>
              <a:rPr lang="fr-FR" sz="2800" b="1" dirty="0"/>
              <a:t>Article 612-1 du code de la consommation</a:t>
            </a:r>
          </a:p>
          <a:p>
            <a:pPr marL="0" indent="0" algn="just">
              <a:buNone/>
            </a:pPr>
            <a:r>
              <a:rPr lang="fr-FR" sz="2800" dirty="0"/>
              <a:t>« </a:t>
            </a:r>
            <a:r>
              <a:rPr lang="fr-FR" sz="2800" i="1" dirty="0">
                <a:solidFill>
                  <a:srgbClr val="0070C0"/>
                </a:solidFill>
              </a:rPr>
              <a:t>Tout consommateur a </a:t>
            </a:r>
            <a:r>
              <a:rPr lang="fr-FR" sz="2800" b="1" i="1" dirty="0">
                <a:solidFill>
                  <a:srgbClr val="0070C0"/>
                </a:solidFill>
              </a:rPr>
              <a:t>le droit de recourir gratuitement à un médiateur </a:t>
            </a:r>
          </a:p>
          <a:p>
            <a:pPr marL="0" indent="0" algn="just">
              <a:buNone/>
            </a:pPr>
            <a:r>
              <a:rPr lang="fr-FR" sz="2800" b="1" i="1" dirty="0">
                <a:solidFill>
                  <a:srgbClr val="0070C0"/>
                </a:solidFill>
              </a:rPr>
              <a:t>de la consommation</a:t>
            </a:r>
            <a:r>
              <a:rPr lang="fr-FR" sz="2800" i="1" dirty="0">
                <a:solidFill>
                  <a:srgbClr val="0070C0"/>
                </a:solidFill>
              </a:rPr>
              <a:t> en vue de la résolution amiable du litige qui l'oppose </a:t>
            </a:r>
          </a:p>
          <a:p>
            <a:pPr marL="0" indent="0" algn="just">
              <a:buNone/>
            </a:pPr>
            <a:r>
              <a:rPr lang="fr-FR" sz="2800" i="1" dirty="0">
                <a:solidFill>
                  <a:srgbClr val="0070C0"/>
                </a:solidFill>
              </a:rPr>
              <a:t>à un professionnel. A cet effet, le professionnel garantit au consommateur </a:t>
            </a:r>
          </a:p>
          <a:p>
            <a:pPr marL="0" indent="0" algn="just">
              <a:buNone/>
            </a:pPr>
            <a:r>
              <a:rPr lang="fr-FR" sz="2800" i="1" dirty="0">
                <a:solidFill>
                  <a:srgbClr val="0070C0"/>
                </a:solidFill>
              </a:rPr>
              <a:t>le recours effectif à un dispositif de médiation de la consommation. </a:t>
            </a:r>
            <a:r>
              <a:rPr lang="fr-FR" sz="2800" dirty="0"/>
              <a:t>»</a:t>
            </a:r>
          </a:p>
          <a:p>
            <a:endParaRPr lang="fr-FR" dirty="0"/>
          </a:p>
        </p:txBody>
      </p:sp>
    </p:spTree>
    <p:extLst>
      <p:ext uri="{BB962C8B-B14F-4D97-AF65-F5344CB8AC3E}">
        <p14:creationId xmlns:p14="http://schemas.microsoft.com/office/powerpoint/2010/main" val="55654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F7DCBDB-6C41-6758-AC49-3DB3CE9206E2}"/>
              </a:ext>
            </a:extLst>
          </p:cNvPr>
          <p:cNvSpPr txBox="1"/>
          <p:nvPr/>
        </p:nvSpPr>
        <p:spPr>
          <a:xfrm>
            <a:off x="693682" y="1042962"/>
            <a:ext cx="10047889" cy="5829801"/>
          </a:xfrm>
          <a:prstGeom prst="rect">
            <a:avLst/>
          </a:prstGeom>
          <a:noFill/>
        </p:spPr>
        <p:txBody>
          <a:bodyPr wrap="square">
            <a:spAutoFit/>
          </a:bodyPr>
          <a:lstStyle/>
          <a:p>
            <a:pPr algn="just"/>
            <a:r>
              <a:rPr lang="fr-FR" sz="3200" b="1" dirty="0">
                <a:effectLst/>
                <a:latin typeface="Times New Roman" panose="02020603050405020304" pitchFamily="18" charset="0"/>
                <a:ea typeface="Times New Roman" panose="02020603050405020304" pitchFamily="18" charset="0"/>
              </a:rPr>
              <a:t>DEUXIÈME PARTIE : L’ACCÈS AU PROCES CIVIL</a:t>
            </a:r>
          </a:p>
          <a:p>
            <a:pPr algn="just"/>
            <a:r>
              <a:rPr lang="fr-FR" sz="1800" dirty="0">
                <a:effectLst/>
                <a:latin typeface="Times New Roman" panose="02020603050405020304" pitchFamily="18" charset="0"/>
                <a:ea typeface="Times New Roman" panose="02020603050405020304" pitchFamily="18" charset="0"/>
              </a:rPr>
              <a:t> </a:t>
            </a:r>
          </a:p>
          <a:p>
            <a:pPr algn="just"/>
            <a:r>
              <a:rPr lang="fr-FR" sz="2400" dirty="0">
                <a:effectLst/>
                <a:latin typeface="Times New Roman" panose="02020603050405020304" pitchFamily="18" charset="0"/>
                <a:ea typeface="Times New Roman" panose="02020603050405020304" pitchFamily="18" charset="0"/>
              </a:rPr>
              <a:t> </a:t>
            </a:r>
          </a:p>
          <a:p>
            <a:pPr algn="just"/>
            <a:r>
              <a:rPr lang="fr-FR" sz="2400" dirty="0">
                <a:effectLst/>
                <a:latin typeface="Times New Roman" panose="02020603050405020304" pitchFamily="18" charset="0"/>
                <a:ea typeface="Times New Roman" panose="02020603050405020304" pitchFamily="18" charset="0"/>
              </a:rPr>
              <a:t>SECTION 1 : LA NATURE DU DROIT D’AGIR</a:t>
            </a:r>
          </a:p>
          <a:p>
            <a:pPr algn="just"/>
            <a:r>
              <a:rPr lang="fr-FR" sz="2400" dirty="0">
                <a:effectLst/>
                <a:latin typeface="Times New Roman" panose="02020603050405020304" pitchFamily="18" charset="0"/>
                <a:ea typeface="Times New Roman" panose="02020603050405020304" pitchFamily="18" charset="0"/>
              </a:rPr>
              <a:t>SECTION 2 : LES CONDITIONS D’EXISTENCE DU DROIT D’AGIR</a:t>
            </a:r>
          </a:p>
          <a:p>
            <a:pPr algn="just">
              <a:lnSpc>
                <a:spcPts val="1125"/>
              </a:lnSpc>
              <a:spcBef>
                <a:spcPts val="995"/>
              </a:spcBef>
            </a:pPr>
            <a:r>
              <a:rPr lang="fr-FR" sz="2400" dirty="0">
                <a:solidFill>
                  <a:srgbClr val="000000"/>
                </a:solidFill>
                <a:effectLst/>
                <a:latin typeface="Times New Roman" panose="02020603050405020304" pitchFamily="18" charset="0"/>
                <a:ea typeface="Times New Roman" panose="02020603050405020304" pitchFamily="18" charset="0"/>
              </a:rPr>
              <a:t> </a:t>
            </a:r>
          </a:p>
          <a:p>
            <a:pPr lvl="1" algn="just">
              <a:spcBef>
                <a:spcPts val="995"/>
              </a:spcBef>
            </a:pPr>
            <a:r>
              <a:rPr lang="fr-FR" sz="2400" dirty="0">
                <a:solidFill>
                  <a:srgbClr val="000000"/>
                </a:solidFill>
                <a:effectLst/>
                <a:latin typeface="Times New Roman" panose="02020603050405020304" pitchFamily="18" charset="0"/>
                <a:ea typeface="Times New Roman" panose="02020603050405020304" pitchFamily="18" charset="0"/>
              </a:rPr>
              <a:t>§ 1.- L’intérêt à agir</a:t>
            </a:r>
          </a:p>
          <a:p>
            <a:pPr lvl="2" indent="136525" algn="just">
              <a:spcBef>
                <a:spcPts val="600"/>
              </a:spcBef>
            </a:pPr>
            <a:r>
              <a:rPr lang="fr-FR" sz="2400" i="1" dirty="0">
                <a:solidFill>
                  <a:srgbClr val="000000"/>
                </a:solidFill>
                <a:effectLst/>
                <a:latin typeface="Times New Roman" panose="02020603050405020304" pitchFamily="18" charset="0"/>
                <a:ea typeface="Times New Roman" panose="02020603050405020304" pitchFamily="18" charset="0"/>
              </a:rPr>
              <a:t>I.- Un intérêt légitime </a:t>
            </a:r>
            <a:endParaRPr lang="fr-FR" sz="2400" dirty="0">
              <a:solidFill>
                <a:srgbClr val="000000"/>
              </a:solidFill>
              <a:latin typeface="Times New Roman" panose="02020603050405020304" pitchFamily="18" charset="0"/>
              <a:ea typeface="Times New Roman" panose="02020603050405020304" pitchFamily="18" charset="0"/>
            </a:endParaRPr>
          </a:p>
          <a:p>
            <a:pPr lvl="2" indent="136525" algn="just">
              <a:spcBef>
                <a:spcPts val="600"/>
              </a:spcBef>
            </a:pPr>
            <a:r>
              <a:rPr lang="fr-FR" sz="2400" b="0" i="1" spc="5" dirty="0">
                <a:solidFill>
                  <a:srgbClr val="000000"/>
                </a:solidFill>
                <a:effectLst/>
                <a:latin typeface="Times New Roman" panose="02020603050405020304" pitchFamily="18" charset="0"/>
                <a:ea typeface="Times New Roman" panose="02020603050405020304" pitchFamily="18" charset="0"/>
                <a:cs typeface="HelveticaNeueLT Std"/>
              </a:rPr>
              <a:t>II.- Un intérêt né et actuel</a:t>
            </a:r>
            <a:endParaRPr lang="fr-FR" sz="2400" b="1" spc="5" dirty="0">
              <a:solidFill>
                <a:srgbClr val="000000"/>
              </a:solidFill>
              <a:effectLst/>
              <a:latin typeface="Arial" panose="020B0604020202020204" pitchFamily="34" charset="0"/>
              <a:ea typeface="Times New Roman" panose="02020603050405020304" pitchFamily="18" charset="0"/>
              <a:cs typeface="HelveticaNeueLT Std"/>
            </a:endParaRPr>
          </a:p>
          <a:p>
            <a:pPr lvl="2" indent="136525" algn="just">
              <a:spcBef>
                <a:spcPts val="600"/>
              </a:spcBef>
            </a:pPr>
            <a:r>
              <a:rPr lang="fr-FR" sz="2400" i="1" dirty="0">
                <a:solidFill>
                  <a:srgbClr val="000000"/>
                </a:solidFill>
                <a:effectLst/>
                <a:latin typeface="Times New Roman" panose="02020603050405020304" pitchFamily="18" charset="0"/>
                <a:ea typeface="Times New Roman" panose="02020603050405020304" pitchFamily="18" charset="0"/>
              </a:rPr>
              <a:t>III.- Un intérêt direct et personnel </a:t>
            </a:r>
            <a:endParaRPr lang="fr-FR" sz="2400" dirty="0">
              <a:solidFill>
                <a:srgbClr val="000000"/>
              </a:solidFill>
              <a:effectLst/>
              <a:latin typeface="Times New Roman" panose="02020603050405020304" pitchFamily="18" charset="0"/>
              <a:ea typeface="Times New Roman" panose="02020603050405020304" pitchFamily="18" charset="0"/>
            </a:endParaRPr>
          </a:p>
          <a:p>
            <a:pPr lvl="1" indent="136525" algn="just"/>
            <a:r>
              <a:rPr lang="fr-FR" sz="2400" dirty="0">
                <a:solidFill>
                  <a:srgbClr val="000000"/>
                </a:solidFill>
                <a:effectLst/>
                <a:latin typeface="Times New Roman" panose="02020603050405020304" pitchFamily="18" charset="0"/>
                <a:ea typeface="Times New Roman" panose="02020603050405020304" pitchFamily="18" charset="0"/>
              </a:rPr>
              <a:t> </a:t>
            </a:r>
          </a:p>
          <a:p>
            <a:pPr lvl="1" indent="136525" algn="just"/>
            <a:r>
              <a:rPr lang="fr-FR" sz="2400" dirty="0">
                <a:solidFill>
                  <a:srgbClr val="000000"/>
                </a:solidFill>
                <a:effectLst/>
                <a:latin typeface="Times New Roman" panose="02020603050405020304" pitchFamily="18" charset="0"/>
                <a:ea typeface="Times New Roman" panose="02020603050405020304" pitchFamily="18" charset="0"/>
              </a:rPr>
              <a:t>§ 2.- La qualité à agir</a:t>
            </a:r>
          </a:p>
          <a:p>
            <a:pPr lvl="1" indent="136525" algn="just"/>
            <a:endParaRPr lang="fr-FR" sz="2400" dirty="0">
              <a:solidFill>
                <a:srgbClr val="000000"/>
              </a:solidFill>
              <a:latin typeface="Times New Roman" panose="02020603050405020304" pitchFamily="18" charset="0"/>
              <a:ea typeface="Times New Roman" panose="02020603050405020304" pitchFamily="18" charset="0"/>
            </a:endParaRPr>
          </a:p>
          <a:p>
            <a:pPr lvl="1" indent="136525" algn="just"/>
            <a:r>
              <a:rPr lang="fr-FR" sz="2400" dirty="0">
                <a:effectLst/>
                <a:latin typeface="Times New Roman" panose="02020603050405020304" pitchFamily="18" charset="0"/>
                <a:ea typeface="Times New Roman" panose="02020603050405020304" pitchFamily="18" charset="0"/>
              </a:rPr>
              <a:t>§ 3.- L’absence de prescription ou de forclusion</a:t>
            </a:r>
          </a:p>
          <a:p>
            <a:pPr algn="just"/>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22DDDC4-B8C4-83CF-D07F-D8545DC5654D}"/>
              </a:ext>
            </a:extLst>
          </p:cNvPr>
          <p:cNvSpPr>
            <a:spLocks noGrp="1"/>
          </p:cNvSpPr>
          <p:nvPr>
            <p:ph type="sldNum" sz="quarter" idx="12"/>
          </p:nvPr>
        </p:nvSpPr>
        <p:spPr/>
        <p:txBody>
          <a:bodyPr/>
          <a:lstStyle/>
          <a:p>
            <a:fld id="{250F64C1-83E1-2640-8ABA-742052958E73}" type="slidenum">
              <a:rPr lang="fr-FR" smtClean="0"/>
              <a:t>11</a:t>
            </a:fld>
            <a:endParaRPr lang="fr-FR"/>
          </a:p>
        </p:txBody>
      </p:sp>
    </p:spTree>
    <p:extLst>
      <p:ext uri="{BB962C8B-B14F-4D97-AF65-F5344CB8AC3E}">
        <p14:creationId xmlns:p14="http://schemas.microsoft.com/office/powerpoint/2010/main" val="973190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A2D3A7D-54D3-3C37-FC50-18D690D42737}"/>
              </a:ext>
            </a:extLst>
          </p:cNvPr>
          <p:cNvSpPr>
            <a:spLocks noGrp="1"/>
          </p:cNvSpPr>
          <p:nvPr>
            <p:ph idx="1"/>
          </p:nvPr>
        </p:nvSpPr>
        <p:spPr>
          <a:xfrm>
            <a:off x="743607" y="522342"/>
            <a:ext cx="10515600" cy="5834007"/>
          </a:xfrm>
        </p:spPr>
        <p:txBody>
          <a:bodyPr>
            <a:noAutofit/>
          </a:bodyPr>
          <a:lstStyle/>
          <a:p>
            <a:pPr marL="0" lvl="0" indent="0" algn="just">
              <a:lnSpc>
                <a:spcPct val="100000"/>
              </a:lnSpc>
              <a:spcBef>
                <a:spcPts val="995"/>
              </a:spcBef>
              <a:buNone/>
            </a:pPr>
            <a:r>
              <a:rPr lang="fr-FR" dirty="0">
                <a:solidFill>
                  <a:srgbClr val="000000"/>
                </a:solidFill>
                <a:effectLst/>
                <a:latin typeface="Calibri" panose="020F0502020204030204" pitchFamily="34" charset="0"/>
                <a:ea typeface="Times New Roman" panose="02020603050405020304" pitchFamily="18" charset="0"/>
              </a:rPr>
              <a:t>L’article 31 du code de procédure civile </a:t>
            </a:r>
          </a:p>
          <a:p>
            <a:pPr marL="0" lvl="0" indent="0" algn="just">
              <a:lnSpc>
                <a:spcPct val="100000"/>
              </a:lnSpc>
              <a:spcBef>
                <a:spcPts val="995"/>
              </a:spcBef>
              <a:buNone/>
            </a:pPr>
            <a:r>
              <a:rPr lang="fr-FR" dirty="0">
                <a:solidFill>
                  <a:srgbClr val="000000"/>
                </a:solidFill>
                <a:effectLst/>
                <a:latin typeface="Calibri" panose="020F0502020204030204" pitchFamily="34" charset="0"/>
                <a:ea typeface="Times New Roman" panose="02020603050405020304" pitchFamily="18" charset="0"/>
              </a:rPr>
              <a:t>« </a:t>
            </a:r>
            <a:r>
              <a:rPr lang="fr-FR" i="1" dirty="0">
                <a:solidFill>
                  <a:srgbClr val="0070C0"/>
                </a:solidFill>
                <a:latin typeface="Calibri" panose="020F0502020204030204" pitchFamily="34" charset="0"/>
                <a:ea typeface="Times New Roman" panose="02020603050405020304" pitchFamily="18" charset="0"/>
              </a:rPr>
              <a:t>L</a:t>
            </a:r>
            <a:r>
              <a:rPr lang="fr-FR" i="1" dirty="0">
                <a:solidFill>
                  <a:srgbClr val="0070C0"/>
                </a:solidFill>
                <a:effectLst/>
                <a:latin typeface="Calibri" panose="020F0502020204030204" pitchFamily="34" charset="0"/>
                <a:ea typeface="Times New Roman" panose="02020603050405020304" pitchFamily="18" charset="0"/>
              </a:rPr>
              <a:t>’action est ouverte à tous ceux qui ont </a:t>
            </a:r>
            <a:r>
              <a:rPr lang="fr-FR" i="1" u="sng" dirty="0">
                <a:solidFill>
                  <a:srgbClr val="0070C0"/>
                </a:solidFill>
                <a:effectLst/>
                <a:latin typeface="Calibri" panose="020F0502020204030204" pitchFamily="34" charset="0"/>
                <a:ea typeface="Times New Roman" panose="02020603050405020304" pitchFamily="18" charset="0"/>
              </a:rPr>
              <a:t>un intérêt légitime</a:t>
            </a:r>
            <a:r>
              <a:rPr lang="fr-FR" i="1" dirty="0">
                <a:solidFill>
                  <a:srgbClr val="0070C0"/>
                </a:solidFill>
                <a:effectLst/>
                <a:latin typeface="Calibri" panose="020F0502020204030204" pitchFamily="34" charset="0"/>
                <a:ea typeface="Times New Roman" panose="02020603050405020304" pitchFamily="18" charset="0"/>
              </a:rPr>
              <a:t> au succès ou au rejet d’une prétention, </a:t>
            </a:r>
            <a:r>
              <a:rPr lang="fr-FR" i="1" u="sng" dirty="0">
                <a:solidFill>
                  <a:srgbClr val="0070C0"/>
                </a:solidFill>
                <a:effectLst/>
                <a:latin typeface="Calibri" panose="020F0502020204030204" pitchFamily="34" charset="0"/>
                <a:ea typeface="Times New Roman" panose="02020603050405020304" pitchFamily="18" charset="0"/>
              </a:rPr>
              <a:t>sous réserve</a:t>
            </a:r>
            <a:r>
              <a:rPr lang="fr-FR" i="1" dirty="0">
                <a:solidFill>
                  <a:srgbClr val="0070C0"/>
                </a:solidFill>
                <a:effectLst/>
                <a:latin typeface="Calibri" panose="020F0502020204030204" pitchFamily="34" charset="0"/>
                <a:ea typeface="Times New Roman" panose="02020603050405020304" pitchFamily="18" charset="0"/>
              </a:rPr>
              <a:t> des cas dans lesquels la loi attribue le droit d’agir </a:t>
            </a:r>
            <a:r>
              <a:rPr lang="fr-FR" i="1" u="sng" dirty="0">
                <a:solidFill>
                  <a:srgbClr val="0070C0"/>
                </a:solidFill>
                <a:effectLst/>
                <a:latin typeface="Calibri" panose="020F0502020204030204" pitchFamily="34" charset="0"/>
                <a:ea typeface="Times New Roman" panose="02020603050405020304" pitchFamily="18" charset="0"/>
              </a:rPr>
              <a:t>aux seules personnes qu’elle qualifie</a:t>
            </a:r>
            <a:r>
              <a:rPr lang="fr-FR" i="1" dirty="0">
                <a:solidFill>
                  <a:srgbClr val="0070C0"/>
                </a:solidFill>
                <a:effectLst/>
                <a:latin typeface="Calibri" panose="020F0502020204030204" pitchFamily="34" charset="0"/>
                <a:ea typeface="Times New Roman" panose="02020603050405020304" pitchFamily="18" charset="0"/>
              </a:rPr>
              <a:t> pour élever ou combattre une prétention ou pour défendre un intérêt déterminé</a:t>
            </a:r>
            <a:r>
              <a:rPr lang="fr-FR" dirty="0">
                <a:solidFill>
                  <a:srgbClr val="0070C0"/>
                </a:solidFill>
                <a:effectLst/>
                <a:latin typeface="Calibri" panose="020F0502020204030204" pitchFamily="34" charset="0"/>
                <a:ea typeface="Times New Roman" panose="02020603050405020304" pitchFamily="18" charset="0"/>
              </a:rPr>
              <a:t> </a:t>
            </a:r>
            <a:r>
              <a:rPr lang="fr-FR" dirty="0">
                <a:solidFill>
                  <a:srgbClr val="000000"/>
                </a:solidFill>
                <a:effectLst/>
                <a:latin typeface="Calibri" panose="020F0502020204030204" pitchFamily="34" charset="0"/>
                <a:ea typeface="Times New Roman" panose="02020603050405020304" pitchFamily="18" charset="0"/>
              </a:rPr>
              <a:t>».</a:t>
            </a:r>
          </a:p>
          <a:p>
            <a:pPr marL="0" lvl="0" indent="0" algn="just">
              <a:lnSpc>
                <a:spcPct val="100000"/>
              </a:lnSpc>
              <a:spcBef>
                <a:spcPts val="995"/>
              </a:spcBef>
              <a:buNone/>
            </a:pPr>
            <a:endParaRPr lang="fr-FR" dirty="0">
              <a:solidFill>
                <a:srgbClr val="000000"/>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fr-FR" dirty="0">
                <a:effectLst/>
                <a:latin typeface="Calibri" panose="020F0502020204030204" pitchFamily="34" charset="0"/>
                <a:ea typeface="Calibri" panose="020F0502020204030204" pitchFamily="34" charset="0"/>
              </a:rPr>
              <a:t>L’article 122 du </a:t>
            </a:r>
            <a:r>
              <a:rPr lang="fr-FR" dirty="0">
                <a:solidFill>
                  <a:srgbClr val="000000"/>
                </a:solidFill>
                <a:effectLst/>
                <a:latin typeface="Calibri" panose="020F0502020204030204" pitchFamily="34" charset="0"/>
                <a:ea typeface="Times New Roman" panose="02020603050405020304" pitchFamily="18" charset="0"/>
              </a:rPr>
              <a:t>code de procédure civile </a:t>
            </a:r>
            <a:r>
              <a:rPr lang="fr-FR" dirty="0">
                <a:effectLst/>
                <a:latin typeface="Calibri" panose="020F0502020204030204" pitchFamily="34" charset="0"/>
                <a:ea typeface="Calibri" panose="020F0502020204030204" pitchFamily="34" charset="0"/>
              </a:rPr>
              <a:t>: </a:t>
            </a:r>
          </a:p>
          <a:p>
            <a:pPr marL="0" indent="0" algn="just">
              <a:lnSpc>
                <a:spcPct val="100000"/>
              </a:lnSpc>
              <a:buNone/>
            </a:pPr>
            <a:r>
              <a:rPr lang="fr-FR" dirty="0">
                <a:effectLst/>
                <a:latin typeface="Calibri" panose="020F0502020204030204" pitchFamily="34" charset="0"/>
                <a:ea typeface="Calibri" panose="020F0502020204030204" pitchFamily="34" charset="0"/>
              </a:rPr>
              <a:t>« </a:t>
            </a:r>
            <a:r>
              <a:rPr lang="fr-FR" i="1" dirty="0">
                <a:solidFill>
                  <a:srgbClr val="0070C0"/>
                </a:solidFill>
                <a:effectLst/>
                <a:latin typeface="Calibri" panose="020F0502020204030204" pitchFamily="34" charset="0"/>
                <a:ea typeface="Calibri" panose="020F0502020204030204" pitchFamily="34" charset="0"/>
              </a:rPr>
              <a:t>Constitue une fin de non-recevoir tout moyen qui tend à faire déclarer l'adversaire irrecevable en sa demande, sans examen au fond, pour défaut de droit d'agir, tel le </a:t>
            </a:r>
            <a:r>
              <a:rPr lang="fr-FR" b="1" i="1" dirty="0">
                <a:solidFill>
                  <a:srgbClr val="0070C0"/>
                </a:solidFill>
                <a:effectLst/>
                <a:latin typeface="Calibri" panose="020F0502020204030204" pitchFamily="34" charset="0"/>
                <a:ea typeface="Calibri" panose="020F0502020204030204" pitchFamily="34" charset="0"/>
              </a:rPr>
              <a:t>défaut de qualité</a:t>
            </a:r>
            <a:r>
              <a:rPr lang="fr-FR" i="1" dirty="0">
                <a:solidFill>
                  <a:srgbClr val="0070C0"/>
                </a:solidFill>
                <a:effectLst/>
                <a:latin typeface="Calibri" panose="020F0502020204030204" pitchFamily="34" charset="0"/>
                <a:ea typeface="Calibri" panose="020F0502020204030204" pitchFamily="34" charset="0"/>
              </a:rPr>
              <a:t>, le défaut </a:t>
            </a:r>
            <a:r>
              <a:rPr lang="fr-FR" b="1" i="1" dirty="0">
                <a:solidFill>
                  <a:srgbClr val="0070C0"/>
                </a:solidFill>
                <a:effectLst/>
                <a:latin typeface="Calibri" panose="020F0502020204030204" pitchFamily="34" charset="0"/>
                <a:ea typeface="Calibri" panose="020F0502020204030204" pitchFamily="34" charset="0"/>
              </a:rPr>
              <a:t>d'intérêt</a:t>
            </a:r>
            <a:r>
              <a:rPr lang="fr-FR" i="1" dirty="0">
                <a:solidFill>
                  <a:srgbClr val="0070C0"/>
                </a:solidFill>
                <a:effectLst/>
                <a:latin typeface="Calibri" panose="020F0502020204030204" pitchFamily="34" charset="0"/>
                <a:ea typeface="Calibri" panose="020F0502020204030204" pitchFamily="34" charset="0"/>
              </a:rPr>
              <a:t>, la </a:t>
            </a:r>
            <a:r>
              <a:rPr lang="fr-FR" b="1" i="1" dirty="0">
                <a:solidFill>
                  <a:srgbClr val="0070C0"/>
                </a:solidFill>
                <a:effectLst/>
                <a:latin typeface="Calibri" panose="020F0502020204030204" pitchFamily="34" charset="0"/>
                <a:ea typeface="Calibri" panose="020F0502020204030204" pitchFamily="34" charset="0"/>
              </a:rPr>
              <a:t>prescription</a:t>
            </a:r>
            <a:r>
              <a:rPr lang="fr-FR" i="1" dirty="0">
                <a:solidFill>
                  <a:srgbClr val="0070C0"/>
                </a:solidFill>
                <a:effectLst/>
                <a:latin typeface="Calibri" panose="020F0502020204030204" pitchFamily="34" charset="0"/>
                <a:ea typeface="Calibri" panose="020F0502020204030204" pitchFamily="34" charset="0"/>
              </a:rPr>
              <a:t>, le délai préfix, la </a:t>
            </a:r>
            <a:r>
              <a:rPr lang="fr-FR" b="1" i="1" dirty="0">
                <a:solidFill>
                  <a:srgbClr val="0070C0"/>
                </a:solidFill>
                <a:effectLst/>
                <a:latin typeface="Calibri" panose="020F0502020204030204" pitchFamily="34" charset="0"/>
                <a:ea typeface="Calibri" panose="020F0502020204030204" pitchFamily="34" charset="0"/>
              </a:rPr>
              <a:t>chose jugée</a:t>
            </a:r>
            <a:r>
              <a:rPr lang="fr-FR" b="1" dirty="0">
                <a:solidFill>
                  <a:srgbClr val="0070C0"/>
                </a:solidFill>
                <a:effectLst/>
                <a:latin typeface="Calibri" panose="020F0502020204030204" pitchFamily="34" charset="0"/>
                <a:ea typeface="Calibri" panose="020F0502020204030204" pitchFamily="34" charset="0"/>
              </a:rPr>
              <a:t> </a:t>
            </a:r>
            <a:r>
              <a:rPr lang="fr-FR" dirty="0">
                <a:effectLst/>
                <a:latin typeface="Calibri" panose="020F0502020204030204" pitchFamily="34" charset="0"/>
                <a:ea typeface="Calibri" panose="020F0502020204030204" pitchFamily="34" charset="0"/>
              </a:rPr>
              <a:t>».</a:t>
            </a:r>
            <a:r>
              <a:rPr lang="fr-FR" dirty="0">
                <a:effectLst/>
              </a:rPr>
              <a:t> </a:t>
            </a:r>
            <a:endParaRPr lang="fr-FR" dirty="0"/>
          </a:p>
        </p:txBody>
      </p:sp>
      <p:sp>
        <p:nvSpPr>
          <p:cNvPr id="4" name="Espace réservé du numéro de diapositive 3">
            <a:extLst>
              <a:ext uri="{FF2B5EF4-FFF2-40B4-BE49-F238E27FC236}">
                <a16:creationId xmlns:a16="http://schemas.microsoft.com/office/drawing/2014/main" id="{A9BBBEA6-F80C-1874-4B36-01AF49CE2333}"/>
              </a:ext>
            </a:extLst>
          </p:cNvPr>
          <p:cNvSpPr>
            <a:spLocks noGrp="1"/>
          </p:cNvSpPr>
          <p:nvPr>
            <p:ph type="sldNum" sz="quarter" idx="12"/>
          </p:nvPr>
        </p:nvSpPr>
        <p:spPr/>
        <p:txBody>
          <a:bodyPr/>
          <a:lstStyle/>
          <a:p>
            <a:fld id="{250F64C1-83E1-2640-8ABA-742052958E73}" type="slidenum">
              <a:rPr lang="fr-FR" smtClean="0"/>
              <a:t>12</a:t>
            </a:fld>
            <a:endParaRPr lang="fr-FR"/>
          </a:p>
        </p:txBody>
      </p:sp>
    </p:spTree>
    <p:extLst>
      <p:ext uri="{BB962C8B-B14F-4D97-AF65-F5344CB8AC3E}">
        <p14:creationId xmlns:p14="http://schemas.microsoft.com/office/powerpoint/2010/main" val="118622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D2E3CD-AACA-A6A0-BEF6-A40317EC0105}"/>
              </a:ext>
            </a:extLst>
          </p:cNvPr>
          <p:cNvSpPr>
            <a:spLocks noGrp="1"/>
          </p:cNvSpPr>
          <p:nvPr>
            <p:ph type="title"/>
          </p:nvPr>
        </p:nvSpPr>
        <p:spPr>
          <a:xfrm>
            <a:off x="838200" y="365126"/>
            <a:ext cx="10515600" cy="748972"/>
          </a:xfrm>
        </p:spPr>
        <p:txBody>
          <a:bodyPr>
            <a:normAutofit/>
          </a:bodyPr>
          <a:lstStyle/>
          <a:p>
            <a:r>
              <a:rPr lang="fr-FR" sz="4000" b="1" dirty="0"/>
              <a:t>LE DROIT D’AGIR EN JUSTICE</a:t>
            </a:r>
          </a:p>
        </p:txBody>
      </p:sp>
      <p:sp>
        <p:nvSpPr>
          <p:cNvPr id="3" name="Espace réservé du contenu 2">
            <a:extLst>
              <a:ext uri="{FF2B5EF4-FFF2-40B4-BE49-F238E27FC236}">
                <a16:creationId xmlns:a16="http://schemas.microsoft.com/office/drawing/2014/main" id="{ED5478A0-3F4A-F640-B1E2-5752835888AC}"/>
              </a:ext>
            </a:extLst>
          </p:cNvPr>
          <p:cNvSpPr>
            <a:spLocks noGrp="1"/>
          </p:cNvSpPr>
          <p:nvPr>
            <p:ph idx="1"/>
          </p:nvPr>
        </p:nvSpPr>
        <p:spPr/>
        <p:txBody>
          <a:bodyPr/>
          <a:lstStyle/>
          <a:p>
            <a:pPr marL="0" indent="0">
              <a:buNone/>
            </a:pPr>
            <a:r>
              <a:rPr lang="fr-FR" b="1" dirty="0"/>
              <a:t>Article 30 du code de procédure civile</a:t>
            </a:r>
            <a:r>
              <a:rPr lang="fr-FR" dirty="0"/>
              <a:t> :</a:t>
            </a:r>
          </a:p>
          <a:p>
            <a:pPr marL="0" indent="0">
              <a:buNone/>
            </a:pPr>
            <a:r>
              <a:rPr lang="fr-FR" dirty="0"/>
              <a:t>« </a:t>
            </a:r>
            <a:r>
              <a:rPr lang="fr-FR" i="1" dirty="0">
                <a:solidFill>
                  <a:srgbClr val="0070C0"/>
                </a:solidFill>
              </a:rPr>
              <a:t>L'action est le droit, pour l'auteur d'une prétention, d'être entendu sur le fond de celle-ci afin que le juge la dise bien ou mal </a:t>
            </a:r>
            <a:r>
              <a:rPr lang="fr-FR" i="1" dirty="0" err="1">
                <a:solidFill>
                  <a:srgbClr val="0070C0"/>
                </a:solidFill>
              </a:rPr>
              <a:t>fondée.Pour</a:t>
            </a:r>
            <a:r>
              <a:rPr lang="fr-FR" i="1" dirty="0">
                <a:solidFill>
                  <a:srgbClr val="0070C0"/>
                </a:solidFill>
              </a:rPr>
              <a:t> l'adversaire, l'action est le droit de discuter le bien-fondé de cette prétention. </a:t>
            </a:r>
            <a:r>
              <a:rPr lang="fr-FR" dirty="0"/>
              <a:t>»</a:t>
            </a:r>
          </a:p>
          <a:p>
            <a:pPr marL="0" indent="0">
              <a:buNone/>
            </a:pPr>
            <a:endParaRPr lang="fr-FR" dirty="0"/>
          </a:p>
          <a:p>
            <a:pPr marL="0" indent="0">
              <a:buNone/>
            </a:pPr>
            <a:r>
              <a:rPr lang="fr-FR" b="1" dirty="0"/>
              <a:t>Article 32 du code de procédure civile </a:t>
            </a:r>
            <a:r>
              <a:rPr lang="fr-FR" dirty="0"/>
              <a:t>:</a:t>
            </a:r>
          </a:p>
          <a:p>
            <a:pPr marL="0" indent="0">
              <a:buNone/>
            </a:pPr>
            <a:r>
              <a:rPr lang="fr-FR" dirty="0"/>
              <a:t>«  </a:t>
            </a:r>
            <a:r>
              <a:rPr lang="fr-FR" i="1" dirty="0">
                <a:solidFill>
                  <a:srgbClr val="0070C0"/>
                </a:solidFill>
              </a:rPr>
              <a:t>Est irrecevable toute prétention émise par ou contre une personne dépourvue du droit d'agir. </a:t>
            </a:r>
            <a:r>
              <a:rPr lang="fr-FR" dirty="0"/>
              <a:t>»</a:t>
            </a:r>
          </a:p>
        </p:txBody>
      </p:sp>
      <p:sp>
        <p:nvSpPr>
          <p:cNvPr id="4" name="Espace réservé du numéro de diapositive 3">
            <a:extLst>
              <a:ext uri="{FF2B5EF4-FFF2-40B4-BE49-F238E27FC236}">
                <a16:creationId xmlns:a16="http://schemas.microsoft.com/office/drawing/2014/main" id="{05959208-45DF-2E77-1CE0-4A6151ED860B}"/>
              </a:ext>
            </a:extLst>
          </p:cNvPr>
          <p:cNvSpPr>
            <a:spLocks noGrp="1"/>
          </p:cNvSpPr>
          <p:nvPr>
            <p:ph type="sldNum" sz="quarter" idx="12"/>
          </p:nvPr>
        </p:nvSpPr>
        <p:spPr/>
        <p:txBody>
          <a:bodyPr/>
          <a:lstStyle/>
          <a:p>
            <a:fld id="{250F64C1-83E1-2640-8ABA-742052958E73}" type="slidenum">
              <a:rPr lang="fr-FR" smtClean="0"/>
              <a:t>2</a:t>
            </a:fld>
            <a:endParaRPr lang="fr-FR"/>
          </a:p>
        </p:txBody>
      </p:sp>
    </p:spTree>
    <p:extLst>
      <p:ext uri="{BB962C8B-B14F-4D97-AF65-F5344CB8AC3E}">
        <p14:creationId xmlns:p14="http://schemas.microsoft.com/office/powerpoint/2010/main" val="3953065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D1A795-5031-B4C9-C9E4-CCD7EC8F2067}"/>
              </a:ext>
            </a:extLst>
          </p:cNvPr>
          <p:cNvSpPr>
            <a:spLocks noGrp="1"/>
          </p:cNvSpPr>
          <p:nvPr>
            <p:ph type="title"/>
          </p:nvPr>
        </p:nvSpPr>
        <p:spPr>
          <a:xfrm>
            <a:off x="430924" y="365125"/>
            <a:ext cx="10922876" cy="780503"/>
          </a:xfrm>
        </p:spPr>
        <p:txBody>
          <a:bodyPr>
            <a:normAutofit fontScale="90000"/>
          </a:bodyPr>
          <a:lstStyle/>
          <a:p>
            <a:r>
              <a:rPr lang="fr-FR" sz="3600" b="1" dirty="0"/>
              <a:t>CEDH 5 avril 2018, Aff. </a:t>
            </a:r>
            <a:r>
              <a:rPr lang="fr-FR" sz="3600" b="1" dirty="0" err="1"/>
              <a:t>Zubac</a:t>
            </a:r>
            <a:r>
              <a:rPr lang="fr-FR" sz="3600" b="1" dirty="0"/>
              <a:t> c. Croatie, Req. n° 40160/12</a:t>
            </a:r>
          </a:p>
        </p:txBody>
      </p:sp>
      <p:sp>
        <p:nvSpPr>
          <p:cNvPr id="3" name="Espace réservé du contenu 2">
            <a:extLst>
              <a:ext uri="{FF2B5EF4-FFF2-40B4-BE49-F238E27FC236}">
                <a16:creationId xmlns:a16="http://schemas.microsoft.com/office/drawing/2014/main" id="{1F0D0C8E-10BD-22E4-C8A7-648E6D85D99D}"/>
              </a:ext>
            </a:extLst>
          </p:cNvPr>
          <p:cNvSpPr>
            <a:spLocks noGrp="1"/>
          </p:cNvSpPr>
          <p:nvPr>
            <p:ph idx="1"/>
          </p:nvPr>
        </p:nvSpPr>
        <p:spPr>
          <a:xfrm>
            <a:off x="430924" y="1072054"/>
            <a:ext cx="10515600" cy="5644055"/>
          </a:xfrm>
        </p:spPr>
        <p:txBody>
          <a:bodyPr>
            <a:normAutofit lnSpcReduction="10000"/>
          </a:bodyPr>
          <a:lstStyle/>
          <a:p>
            <a:pPr marL="0" indent="0" algn="just">
              <a:buNone/>
            </a:pPr>
            <a:r>
              <a:rPr lang="fr-FR" dirty="0"/>
              <a:t>§ 76 : «  </a:t>
            </a:r>
            <a:r>
              <a:rPr lang="fr-FR" i="1" dirty="0">
                <a:solidFill>
                  <a:srgbClr val="0070C0"/>
                </a:solidFill>
              </a:rPr>
              <a:t>Le droit d’accès à un tribunal doit être « </a:t>
            </a:r>
            <a:r>
              <a:rPr lang="fr-FR" b="1" i="1" u="sng" dirty="0">
                <a:solidFill>
                  <a:srgbClr val="0070C0"/>
                </a:solidFill>
              </a:rPr>
              <a:t>concret et effectif </a:t>
            </a:r>
            <a:r>
              <a:rPr lang="fr-FR" i="1" dirty="0">
                <a:solidFill>
                  <a:srgbClr val="0070C0"/>
                </a:solidFill>
              </a:rPr>
              <a:t>» et non « théorique et illusoire » (voir en ce sens Bellet c. France, 4 décembre 1995, § 36, série A no 333-B). </a:t>
            </a:r>
            <a:r>
              <a:rPr lang="fr-FR" dirty="0"/>
              <a:t>»</a:t>
            </a:r>
          </a:p>
          <a:p>
            <a:pPr marL="0" indent="0" algn="just">
              <a:buNone/>
            </a:pPr>
            <a:r>
              <a:rPr lang="fr-FR" dirty="0"/>
              <a:t>§78 : «  </a:t>
            </a:r>
            <a:r>
              <a:rPr lang="fr-FR" i="1" dirty="0">
                <a:solidFill>
                  <a:srgbClr val="0070C0"/>
                </a:solidFill>
              </a:rPr>
              <a:t>Le droit d’accès aux tribunaux n’étant toutefois </a:t>
            </a:r>
            <a:r>
              <a:rPr lang="fr-FR" b="1" i="1" u="sng" dirty="0">
                <a:solidFill>
                  <a:srgbClr val="0070C0"/>
                </a:solidFill>
              </a:rPr>
              <a:t>pas absolu</a:t>
            </a:r>
            <a:r>
              <a:rPr lang="fr-FR" i="1" dirty="0">
                <a:solidFill>
                  <a:srgbClr val="0070C0"/>
                </a:solidFill>
              </a:rPr>
              <a:t>, il peut donner lieu à des limitations implicitement admises car il appelle de par sa nature même une réglementation par l’État (…). </a:t>
            </a:r>
            <a:r>
              <a:rPr lang="fr-FR" dirty="0"/>
              <a:t>»</a:t>
            </a:r>
          </a:p>
          <a:p>
            <a:pPr marL="0" indent="0" algn="just">
              <a:buNone/>
            </a:pPr>
            <a:r>
              <a:rPr lang="fr-FR" dirty="0"/>
              <a:t>§ 97 : «  </a:t>
            </a:r>
            <a:r>
              <a:rPr lang="fr-FR" i="1" dirty="0">
                <a:solidFill>
                  <a:srgbClr val="0070C0"/>
                </a:solidFill>
              </a:rPr>
              <a:t>Il est toutefois bien établi dans la jurisprudence de la Cour qu’un « </a:t>
            </a:r>
            <a:r>
              <a:rPr lang="fr-FR" b="1" i="1" u="sng" dirty="0">
                <a:solidFill>
                  <a:srgbClr val="0070C0"/>
                </a:solidFill>
              </a:rPr>
              <a:t>formalisme excessif </a:t>
            </a:r>
            <a:r>
              <a:rPr lang="fr-FR" i="1" dirty="0">
                <a:solidFill>
                  <a:srgbClr val="0070C0"/>
                </a:solidFill>
              </a:rPr>
              <a:t>» peut nuire à la garantie d’un droit « concret et effectif » d’accès à un tribunal découlant de l’article 6 § 1 de la Convention (paragraphe 77 ci-dessus). Pareil formalisme peut résulter d’une interprétation particulièrement rigoureuse d’une règle procédurale, qui empêche l’examen au fond de l’action d’un requérant et constitue un élément de nature à emporter violation du droit à une protection effective par les cours et tribunaux </a:t>
            </a:r>
            <a:r>
              <a:rPr lang="fr-FR" dirty="0"/>
              <a:t>»</a:t>
            </a:r>
          </a:p>
        </p:txBody>
      </p:sp>
      <p:sp>
        <p:nvSpPr>
          <p:cNvPr id="4" name="Espace réservé du numéro de diapositive 3">
            <a:extLst>
              <a:ext uri="{FF2B5EF4-FFF2-40B4-BE49-F238E27FC236}">
                <a16:creationId xmlns:a16="http://schemas.microsoft.com/office/drawing/2014/main" id="{886C504B-7761-FE87-D021-C108A649EB3D}"/>
              </a:ext>
            </a:extLst>
          </p:cNvPr>
          <p:cNvSpPr>
            <a:spLocks noGrp="1"/>
          </p:cNvSpPr>
          <p:nvPr>
            <p:ph type="sldNum" sz="quarter" idx="12"/>
          </p:nvPr>
        </p:nvSpPr>
        <p:spPr/>
        <p:txBody>
          <a:bodyPr/>
          <a:lstStyle/>
          <a:p>
            <a:fld id="{250F64C1-83E1-2640-8ABA-742052958E73}" type="slidenum">
              <a:rPr lang="fr-FR" smtClean="0"/>
              <a:t>3</a:t>
            </a:fld>
            <a:endParaRPr lang="fr-FR"/>
          </a:p>
        </p:txBody>
      </p:sp>
    </p:spTree>
    <p:extLst>
      <p:ext uri="{BB962C8B-B14F-4D97-AF65-F5344CB8AC3E}">
        <p14:creationId xmlns:p14="http://schemas.microsoft.com/office/powerpoint/2010/main" val="12589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0DB9C-63DA-F277-63C1-71160010CF08}"/>
              </a:ext>
            </a:extLst>
          </p:cNvPr>
          <p:cNvSpPr>
            <a:spLocks noGrp="1"/>
          </p:cNvSpPr>
          <p:nvPr>
            <p:ph type="title"/>
          </p:nvPr>
        </p:nvSpPr>
        <p:spPr>
          <a:xfrm>
            <a:off x="262759" y="365125"/>
            <a:ext cx="11091041" cy="780503"/>
          </a:xfrm>
        </p:spPr>
        <p:txBody>
          <a:bodyPr>
            <a:noAutofit/>
          </a:bodyPr>
          <a:lstStyle/>
          <a:p>
            <a:r>
              <a:rPr lang="fr-FR" sz="2800" b="1" dirty="0">
                <a:effectLst/>
                <a:latin typeface="Calibri" panose="020F0502020204030204" pitchFamily="34" charset="0"/>
                <a:ea typeface="Calibri" panose="020F0502020204030204" pitchFamily="34" charset="0"/>
                <a:cs typeface="Times New Roman" panose="02020603050405020304" pitchFamily="18" charset="0"/>
              </a:rPr>
              <a:t>CEDH 22 oct. 1996, </a:t>
            </a:r>
            <a:r>
              <a:rPr lang="fr-FR" sz="2800" b="1" i="1" dirty="0" err="1">
                <a:effectLst/>
                <a:latin typeface="Calibri" panose="020F0502020204030204" pitchFamily="34" charset="0"/>
                <a:ea typeface="Calibri" panose="020F0502020204030204" pitchFamily="34" charset="0"/>
                <a:cs typeface="Times New Roman" panose="02020603050405020304" pitchFamily="18" charset="0"/>
              </a:rPr>
              <a:t>Stubbings</a:t>
            </a:r>
            <a:r>
              <a:rPr lang="fr-FR" sz="2800" b="1" i="1" dirty="0">
                <a:effectLst/>
                <a:latin typeface="Calibri" panose="020F0502020204030204" pitchFamily="34" charset="0"/>
                <a:ea typeface="Calibri" panose="020F0502020204030204" pitchFamily="34" charset="0"/>
                <a:cs typeface="Times New Roman" panose="02020603050405020304" pitchFamily="18" charset="0"/>
              </a:rPr>
              <a:t> et autres c/Royaume-Uni</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a:t>
            </a:r>
            <a:r>
              <a:rPr lang="fr-FR" sz="2800" b="1" dirty="0" err="1">
                <a:effectLst/>
                <a:latin typeface="Calibri" panose="020F0502020204030204" pitchFamily="34" charset="0"/>
                <a:ea typeface="Calibri" panose="020F0502020204030204" pitchFamily="34" charset="0"/>
                <a:cs typeface="Times New Roman" panose="02020603050405020304" pitchFamily="18" charset="0"/>
              </a:rPr>
              <a:t>req</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n</a:t>
            </a:r>
            <a:r>
              <a:rPr lang="fr-FR" sz="2800" b="1" baseline="30000" dirty="0">
                <a:effectLst/>
                <a:latin typeface="Calibri" panose="020F0502020204030204" pitchFamily="34" charset="0"/>
                <a:ea typeface="Calibri" panose="020F0502020204030204" pitchFamily="34" charset="0"/>
                <a:cs typeface="Times New Roman" panose="02020603050405020304" pitchFamily="18" charset="0"/>
              </a:rPr>
              <a:t>o</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22083/93</a:t>
            </a:r>
            <a:r>
              <a:rPr lang="fr-FR" sz="2800" b="1" dirty="0">
                <a:effectLst/>
              </a:rPr>
              <a:t> </a:t>
            </a:r>
            <a:endParaRPr lang="fr-FR" sz="2800" b="1" dirty="0"/>
          </a:p>
        </p:txBody>
      </p:sp>
      <p:sp>
        <p:nvSpPr>
          <p:cNvPr id="3" name="Espace réservé du contenu 2">
            <a:extLst>
              <a:ext uri="{FF2B5EF4-FFF2-40B4-BE49-F238E27FC236}">
                <a16:creationId xmlns:a16="http://schemas.microsoft.com/office/drawing/2014/main" id="{169B1BE1-1619-9081-78B5-F10B8C2621A5}"/>
              </a:ext>
            </a:extLst>
          </p:cNvPr>
          <p:cNvSpPr>
            <a:spLocks noGrp="1"/>
          </p:cNvSpPr>
          <p:nvPr>
            <p:ph idx="1"/>
          </p:nvPr>
        </p:nvSpPr>
        <p:spPr>
          <a:xfrm>
            <a:off x="396766" y="1253330"/>
            <a:ext cx="10807262" cy="5389207"/>
          </a:xfrm>
        </p:spPr>
        <p:txBody>
          <a:bodyPr>
            <a:normAutofit lnSpcReduction="10000"/>
          </a:bodyPr>
          <a:lstStyle/>
          <a:p>
            <a:pPr marL="0" indent="0" algn="just">
              <a:buNone/>
            </a:pPr>
            <a:r>
              <a:rPr lang="fr-FR" i="1" dirty="0">
                <a:solidFill>
                  <a:srgbClr val="0070C0"/>
                </a:solidFill>
              </a:rPr>
              <a:t>§ 50. (…) le droit de saisir le tribunal (…) n’est pas absolu; il se prête à des limitations implicitement admises car il appelle de par sa nature même une réglementation par l’Etat. (…) La Cour doit se convaincre que les limitations appliquées ne restreignent pas l’accès ouvert à l’individu d’une manière où à un point tels que le droit s’en trouve atteint dans sa substance même. En outre, pareille limitation ne se concilie avec l’article 6 par. 1 (art. 6-1) que si elle tend à un </a:t>
            </a:r>
            <a:r>
              <a:rPr lang="fr-FR" b="1" i="1" u="sng" dirty="0">
                <a:solidFill>
                  <a:srgbClr val="0070C0"/>
                </a:solidFill>
              </a:rPr>
              <a:t>but légitime </a:t>
            </a:r>
            <a:r>
              <a:rPr lang="fr-FR" i="1" dirty="0">
                <a:solidFill>
                  <a:srgbClr val="0070C0"/>
                </a:solidFill>
              </a:rPr>
              <a:t>et s’il existe un </a:t>
            </a:r>
            <a:r>
              <a:rPr lang="fr-FR" b="1" i="1" u="sng" dirty="0">
                <a:solidFill>
                  <a:srgbClr val="0070C0"/>
                </a:solidFill>
              </a:rPr>
              <a:t>rapport raisonnable de proportionnalité</a:t>
            </a:r>
            <a:r>
              <a:rPr lang="fr-FR" i="1" dirty="0">
                <a:solidFill>
                  <a:srgbClr val="0070C0"/>
                </a:solidFill>
              </a:rPr>
              <a:t> entre les moyens employés et le but visé;</a:t>
            </a:r>
          </a:p>
          <a:p>
            <a:pPr marL="0" indent="0" algn="just">
              <a:buNone/>
            </a:pPr>
            <a:r>
              <a:rPr lang="fr-FR" i="1" dirty="0">
                <a:solidFill>
                  <a:srgbClr val="0070C0"/>
                </a:solidFill>
              </a:rPr>
              <a:t>§ 51. Les délais de prescription ont plusieurs finalités importantes, à savoir (…) </a:t>
            </a:r>
            <a:r>
              <a:rPr lang="fr-FR" b="1" i="1" u="sng" dirty="0">
                <a:solidFill>
                  <a:srgbClr val="0070C0"/>
                </a:solidFill>
              </a:rPr>
              <a:t>empêcher l’injustice </a:t>
            </a:r>
            <a:r>
              <a:rPr lang="fr-FR" i="1" dirty="0">
                <a:solidFill>
                  <a:srgbClr val="0070C0"/>
                </a:solidFill>
              </a:rPr>
              <a:t>qui pourrait se produire si les tribunaux étaient appelés à se prononcer sur des </a:t>
            </a:r>
            <a:r>
              <a:rPr lang="fr-FR" b="1" i="1" u="sng" dirty="0">
                <a:solidFill>
                  <a:srgbClr val="0070C0"/>
                </a:solidFill>
              </a:rPr>
              <a:t>événements survenus loin dans le passé </a:t>
            </a:r>
            <a:r>
              <a:rPr lang="fr-FR" i="1" dirty="0">
                <a:solidFill>
                  <a:srgbClr val="0070C0"/>
                </a:solidFill>
              </a:rPr>
              <a:t>à partir </a:t>
            </a:r>
            <a:r>
              <a:rPr lang="fr-FR" b="1" i="1" u="sng" dirty="0">
                <a:solidFill>
                  <a:srgbClr val="0070C0"/>
                </a:solidFill>
              </a:rPr>
              <a:t>d’éléments de preuve </a:t>
            </a:r>
            <a:r>
              <a:rPr lang="fr-FR" i="1" dirty="0">
                <a:solidFill>
                  <a:srgbClr val="0070C0"/>
                </a:solidFill>
              </a:rPr>
              <a:t>auxquels on ne pourrait plus ajouter </a:t>
            </a:r>
            <a:r>
              <a:rPr lang="fr-FR" b="1" i="1" u="sng" dirty="0">
                <a:solidFill>
                  <a:srgbClr val="0070C0"/>
                </a:solidFill>
              </a:rPr>
              <a:t>foi</a:t>
            </a:r>
            <a:r>
              <a:rPr lang="fr-FR" i="1" dirty="0">
                <a:solidFill>
                  <a:srgbClr val="0070C0"/>
                </a:solidFill>
              </a:rPr>
              <a:t> et qui seraient </a:t>
            </a:r>
            <a:r>
              <a:rPr lang="fr-FR" b="1" i="1" u="sng" dirty="0">
                <a:solidFill>
                  <a:srgbClr val="0070C0"/>
                </a:solidFill>
              </a:rPr>
              <a:t>incomplets</a:t>
            </a:r>
            <a:r>
              <a:rPr lang="fr-FR" i="1" dirty="0">
                <a:solidFill>
                  <a:srgbClr val="0070C0"/>
                </a:solidFill>
              </a:rPr>
              <a:t> en raison du </a:t>
            </a:r>
            <a:r>
              <a:rPr lang="fr-FR" b="1" i="1" u="sng" dirty="0">
                <a:solidFill>
                  <a:srgbClr val="0070C0"/>
                </a:solidFill>
              </a:rPr>
              <a:t>temps écoulé </a:t>
            </a:r>
            <a:r>
              <a:rPr lang="fr-FR" i="1" dirty="0">
                <a:solidFill>
                  <a:srgbClr val="0070C0"/>
                </a:solidFill>
              </a:rPr>
              <a:t>»</a:t>
            </a:r>
          </a:p>
        </p:txBody>
      </p:sp>
      <p:sp>
        <p:nvSpPr>
          <p:cNvPr id="4" name="Espace réservé du numéro de diapositive 3">
            <a:extLst>
              <a:ext uri="{FF2B5EF4-FFF2-40B4-BE49-F238E27FC236}">
                <a16:creationId xmlns:a16="http://schemas.microsoft.com/office/drawing/2014/main" id="{DC90BB2B-6AC5-A04F-5F1E-50459BADDA98}"/>
              </a:ext>
            </a:extLst>
          </p:cNvPr>
          <p:cNvSpPr>
            <a:spLocks noGrp="1"/>
          </p:cNvSpPr>
          <p:nvPr>
            <p:ph type="sldNum" sz="quarter" idx="12"/>
          </p:nvPr>
        </p:nvSpPr>
        <p:spPr/>
        <p:txBody>
          <a:bodyPr/>
          <a:lstStyle/>
          <a:p>
            <a:fld id="{250F64C1-83E1-2640-8ABA-742052958E73}" type="slidenum">
              <a:rPr lang="fr-FR" smtClean="0"/>
              <a:t>4</a:t>
            </a:fld>
            <a:endParaRPr lang="fr-FR"/>
          </a:p>
        </p:txBody>
      </p:sp>
    </p:spTree>
    <p:extLst>
      <p:ext uri="{BB962C8B-B14F-4D97-AF65-F5344CB8AC3E}">
        <p14:creationId xmlns:p14="http://schemas.microsoft.com/office/powerpoint/2010/main" val="174395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8C39C50-E493-C534-D3B1-E9A3F3D69DF5}"/>
              </a:ext>
            </a:extLst>
          </p:cNvPr>
          <p:cNvSpPr>
            <a:spLocks noGrp="1"/>
          </p:cNvSpPr>
          <p:nvPr>
            <p:ph type="sldNum" sz="quarter" idx="12"/>
          </p:nvPr>
        </p:nvSpPr>
        <p:spPr/>
        <p:txBody>
          <a:bodyPr/>
          <a:lstStyle/>
          <a:p>
            <a:fld id="{250F64C1-83E1-2640-8ABA-742052958E73}" type="slidenum">
              <a:rPr lang="fr-FR" smtClean="0"/>
              <a:t>5</a:t>
            </a:fld>
            <a:endParaRPr lang="fr-FR"/>
          </a:p>
        </p:txBody>
      </p:sp>
      <p:sp>
        <p:nvSpPr>
          <p:cNvPr id="3" name="ZoneTexte 2">
            <a:extLst>
              <a:ext uri="{FF2B5EF4-FFF2-40B4-BE49-F238E27FC236}">
                <a16:creationId xmlns:a16="http://schemas.microsoft.com/office/drawing/2014/main" id="{5C427D9D-2C6F-128F-DDD7-2BCFDE25CC7E}"/>
              </a:ext>
            </a:extLst>
          </p:cNvPr>
          <p:cNvSpPr txBox="1"/>
          <p:nvPr/>
        </p:nvSpPr>
        <p:spPr>
          <a:xfrm>
            <a:off x="692068" y="319722"/>
            <a:ext cx="10807864" cy="6832640"/>
          </a:xfrm>
          <a:prstGeom prst="rect">
            <a:avLst/>
          </a:prstGeom>
          <a:noFill/>
        </p:spPr>
        <p:txBody>
          <a:bodyPr wrap="square" rtlCol="0">
            <a:spAutoFit/>
          </a:bodyPr>
          <a:lstStyle/>
          <a:p>
            <a:pPr marL="449580" algn="just"/>
            <a:r>
              <a:rPr lang="fr-FR" sz="2800" dirty="0">
                <a:effectLst/>
                <a:latin typeface="Times New Roman" panose="02020603050405020304" pitchFamily="18" charset="0"/>
                <a:ea typeface="Times New Roman" panose="02020603050405020304" pitchFamily="18" charset="0"/>
              </a:rPr>
              <a:t>1.- Avantages et inconvénients des MARL</a:t>
            </a:r>
          </a:p>
          <a:p>
            <a:pPr marL="449580" algn="just"/>
            <a:endParaRPr lang="fr-FR" sz="2800" dirty="0">
              <a:effectLst/>
              <a:latin typeface="Times New Roman" panose="02020603050405020304" pitchFamily="18" charset="0"/>
              <a:ea typeface="Times New Roman" panose="02020603050405020304" pitchFamily="18" charset="0"/>
            </a:endParaRPr>
          </a:p>
          <a:p>
            <a:pPr marL="449580" algn="just"/>
            <a:r>
              <a:rPr lang="fr-FR" sz="2800" dirty="0">
                <a:effectLst/>
                <a:latin typeface="Times New Roman" panose="02020603050405020304" pitchFamily="18" charset="0"/>
                <a:ea typeface="Times New Roman" panose="02020603050405020304" pitchFamily="18" charset="0"/>
              </a:rPr>
              <a:t>2.- Validité des MARL</a:t>
            </a:r>
          </a:p>
          <a:p>
            <a:pPr marL="449580" algn="just"/>
            <a:r>
              <a:rPr lang="fr-FR" sz="2800" dirty="0">
                <a:latin typeface="Times New Roman" panose="02020603050405020304" pitchFamily="18" charset="0"/>
                <a:ea typeface="Times New Roman" panose="02020603050405020304" pitchFamily="18" charset="0"/>
              </a:rPr>
              <a:t>		Validité de principe</a:t>
            </a:r>
          </a:p>
          <a:p>
            <a:pPr marL="449580" algn="just"/>
            <a:r>
              <a:rPr lang="fr-FR" sz="2800" dirty="0">
                <a:effectLst/>
                <a:latin typeface="Times New Roman" panose="02020603050405020304" pitchFamily="18" charset="0"/>
                <a:ea typeface="Times New Roman" panose="02020603050405020304" pitchFamily="18" charset="0"/>
              </a:rPr>
              <a:t>		Tempéraments : indisponibilité, impérativité</a:t>
            </a:r>
          </a:p>
          <a:p>
            <a:pPr marL="449580" algn="just"/>
            <a:endParaRPr lang="fr-FR" sz="2800" dirty="0">
              <a:latin typeface="Times New Roman" panose="02020603050405020304" pitchFamily="18" charset="0"/>
              <a:ea typeface="Times New Roman" panose="02020603050405020304" pitchFamily="18" charset="0"/>
            </a:endParaRPr>
          </a:p>
          <a:p>
            <a:pPr marL="449580" algn="just"/>
            <a:r>
              <a:rPr lang="fr-FR" sz="2800" dirty="0">
                <a:latin typeface="Times New Roman" panose="02020603050405020304" pitchFamily="18" charset="0"/>
                <a:ea typeface="Times New Roman" panose="02020603050405020304" pitchFamily="18" charset="0"/>
              </a:rPr>
              <a:t>3.- </a:t>
            </a:r>
            <a:r>
              <a:rPr lang="fr-FR" sz="2800" dirty="0">
                <a:effectLst/>
                <a:latin typeface="Times New Roman" panose="02020603050405020304" pitchFamily="18" charset="0"/>
                <a:ea typeface="Times New Roman" panose="02020603050405020304" pitchFamily="18" charset="0"/>
              </a:rPr>
              <a:t>Modalités des MARL</a:t>
            </a:r>
          </a:p>
          <a:p>
            <a:pPr marL="1363980" lvl="2" algn="just"/>
            <a:r>
              <a:rPr lang="fr-FR" sz="2800" dirty="0">
                <a:latin typeface="Times New Roman" panose="02020603050405020304" pitchFamily="18" charset="0"/>
                <a:ea typeface="Times New Roman" panose="02020603050405020304" pitchFamily="18" charset="0"/>
              </a:rPr>
              <a:t>Renonciations temporaires et renonciations définitives</a:t>
            </a:r>
          </a:p>
          <a:p>
            <a:pPr marL="1363980" lvl="2" algn="just"/>
            <a:r>
              <a:rPr lang="fr-FR" sz="2800" dirty="0">
                <a:effectLst/>
                <a:latin typeface="Times New Roman" panose="02020603050405020304" pitchFamily="18" charset="0"/>
                <a:ea typeface="Times New Roman" panose="02020603050405020304" pitchFamily="18" charset="0"/>
              </a:rPr>
              <a:t>Médiations à l’initiative du juge</a:t>
            </a:r>
          </a:p>
          <a:p>
            <a:pPr marL="1363980" lvl="2" algn="just"/>
            <a:r>
              <a:rPr lang="fr-FR" sz="2800" dirty="0">
                <a:latin typeface="Times New Roman" panose="02020603050405020304" pitchFamily="18" charset="0"/>
                <a:ea typeface="Times New Roman" panose="02020603050405020304" pitchFamily="18" charset="0"/>
              </a:rPr>
              <a:t>Médiations à l’initiative des parties</a:t>
            </a:r>
            <a:endParaRPr lang="fr-FR" sz="2800" dirty="0">
              <a:effectLst/>
              <a:latin typeface="Times New Roman" panose="02020603050405020304" pitchFamily="18" charset="0"/>
              <a:ea typeface="Times New Roman" panose="02020603050405020304" pitchFamily="18" charset="0"/>
            </a:endParaRPr>
          </a:p>
          <a:p>
            <a:pPr marL="449580" algn="just"/>
            <a:endParaRPr lang="fr-FR" sz="2800" dirty="0">
              <a:latin typeface="Times New Roman" panose="02020603050405020304" pitchFamily="18" charset="0"/>
              <a:ea typeface="Times New Roman" panose="02020603050405020304" pitchFamily="18" charset="0"/>
            </a:endParaRPr>
          </a:p>
          <a:p>
            <a:pPr marL="449580" algn="just"/>
            <a:r>
              <a:rPr lang="fr-FR" sz="2800" dirty="0">
                <a:effectLst/>
                <a:latin typeface="Times New Roman" panose="02020603050405020304" pitchFamily="18" charset="0"/>
                <a:ea typeface="Times New Roman" panose="02020603050405020304" pitchFamily="18" charset="0"/>
              </a:rPr>
              <a:t>4.- Méthodes</a:t>
            </a:r>
          </a:p>
          <a:p>
            <a:pPr marL="449580" algn="just"/>
            <a:r>
              <a:rPr lang="fr-FR" sz="2800" dirty="0">
                <a:latin typeface="Times New Roman" panose="02020603050405020304" pitchFamily="18" charset="0"/>
                <a:ea typeface="Times New Roman" panose="02020603050405020304" pitchFamily="18" charset="0"/>
              </a:rPr>
              <a:t>Médiation et procédure participative</a:t>
            </a:r>
          </a:p>
          <a:p>
            <a:pPr marL="449580" algn="just"/>
            <a:r>
              <a:rPr lang="fr-FR" sz="2800" dirty="0">
                <a:latin typeface="Times New Roman" panose="02020603050405020304" pitchFamily="18" charset="0"/>
                <a:ea typeface="Times New Roman" panose="02020603050405020304" pitchFamily="18" charset="0"/>
              </a:rPr>
              <a:t>Méthode expertale et méthode conciliatoire</a:t>
            </a:r>
          </a:p>
          <a:p>
            <a:pPr marL="449580" algn="just"/>
            <a:endParaRPr lang="fr-FR" sz="2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16132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9240A-9082-1E86-1121-5A9162C4B09E}"/>
              </a:ext>
            </a:extLst>
          </p:cNvPr>
          <p:cNvSpPr>
            <a:spLocks noGrp="1"/>
          </p:cNvSpPr>
          <p:nvPr>
            <p:ph type="title"/>
          </p:nvPr>
        </p:nvSpPr>
        <p:spPr>
          <a:xfrm>
            <a:off x="441434" y="365125"/>
            <a:ext cx="11004332" cy="990709"/>
          </a:xfrm>
        </p:spPr>
        <p:txBody>
          <a:bodyPr>
            <a:normAutofit fontScale="90000"/>
          </a:bodyPr>
          <a:lstStyle/>
          <a:p>
            <a:r>
              <a:rPr lang="fr-FR" sz="3400" b="1" dirty="0">
                <a:latin typeface="+mn-lt"/>
              </a:rPr>
              <a:t>CEDH 27 février 1980, Aff. </a:t>
            </a:r>
            <a:r>
              <a:rPr lang="fr-FR" sz="3400" b="1" dirty="0" err="1">
                <a:latin typeface="+mn-lt"/>
              </a:rPr>
              <a:t>Deweer</a:t>
            </a:r>
            <a:r>
              <a:rPr lang="fr-FR" sz="3400" b="1" dirty="0">
                <a:latin typeface="+mn-lt"/>
              </a:rPr>
              <a:t> c/ Belgique, Req. n° 6903/75</a:t>
            </a:r>
          </a:p>
        </p:txBody>
      </p:sp>
      <p:sp>
        <p:nvSpPr>
          <p:cNvPr id="3" name="Espace réservé du contenu 2">
            <a:extLst>
              <a:ext uri="{FF2B5EF4-FFF2-40B4-BE49-F238E27FC236}">
                <a16:creationId xmlns:a16="http://schemas.microsoft.com/office/drawing/2014/main" id="{252BE3A1-888B-9F12-5AEE-0E3CA5A685D9}"/>
              </a:ext>
            </a:extLst>
          </p:cNvPr>
          <p:cNvSpPr>
            <a:spLocks noGrp="1"/>
          </p:cNvSpPr>
          <p:nvPr>
            <p:ph idx="1"/>
          </p:nvPr>
        </p:nvSpPr>
        <p:spPr>
          <a:xfrm>
            <a:off x="838200" y="1825625"/>
            <a:ext cx="10515600" cy="3324444"/>
          </a:xfrm>
        </p:spPr>
        <p:txBody>
          <a:bodyPr>
            <a:normAutofit/>
          </a:bodyPr>
          <a:lstStyle/>
          <a:p>
            <a:pPr marL="0" indent="0" algn="just">
              <a:buNone/>
            </a:pPr>
            <a:r>
              <a:rPr lang="fr-FR" sz="3200" dirty="0"/>
              <a:t>§ 49 : « </a:t>
            </a:r>
            <a:r>
              <a:rPr lang="fr-FR" sz="3200" i="1" dirty="0">
                <a:solidFill>
                  <a:srgbClr val="0070C0"/>
                </a:solidFill>
              </a:rPr>
              <a:t>Dans le système juridique interne des États contractants pareille </a:t>
            </a:r>
            <a:r>
              <a:rPr lang="fr-FR" sz="3200" b="1" i="1" dirty="0">
                <a:solidFill>
                  <a:srgbClr val="0070C0"/>
                </a:solidFill>
              </a:rPr>
              <a:t>renonciation</a:t>
            </a:r>
            <a:r>
              <a:rPr lang="fr-FR" sz="3200" i="1" dirty="0">
                <a:solidFill>
                  <a:srgbClr val="0070C0"/>
                </a:solidFill>
              </a:rPr>
              <a:t> </a:t>
            </a:r>
            <a:r>
              <a:rPr lang="fr-FR" sz="3200" dirty="0"/>
              <a:t>(au droit à un tribunal) </a:t>
            </a:r>
            <a:r>
              <a:rPr lang="fr-FR" sz="3200" i="1" dirty="0">
                <a:solidFill>
                  <a:srgbClr val="0070C0"/>
                </a:solidFill>
              </a:rPr>
              <a:t>se rencontre fréquemment au civil, notamment sous la forme de clauses contractuelles d’arbitrage (…). Présentant pour les intéressés comme pour l’administration de la justice des avantages indéniables, elle ne se heurte pas en principe à la Convention </a:t>
            </a:r>
            <a:r>
              <a:rPr lang="fr-FR" sz="3200" dirty="0"/>
              <a:t>».</a:t>
            </a:r>
          </a:p>
        </p:txBody>
      </p:sp>
      <p:sp>
        <p:nvSpPr>
          <p:cNvPr id="4" name="Espace réservé du numéro de diapositive 3">
            <a:extLst>
              <a:ext uri="{FF2B5EF4-FFF2-40B4-BE49-F238E27FC236}">
                <a16:creationId xmlns:a16="http://schemas.microsoft.com/office/drawing/2014/main" id="{D596D98D-2F45-4024-912C-3FB206591837}"/>
              </a:ext>
            </a:extLst>
          </p:cNvPr>
          <p:cNvSpPr>
            <a:spLocks noGrp="1"/>
          </p:cNvSpPr>
          <p:nvPr>
            <p:ph type="sldNum" sz="quarter" idx="12"/>
          </p:nvPr>
        </p:nvSpPr>
        <p:spPr/>
        <p:txBody>
          <a:bodyPr/>
          <a:lstStyle/>
          <a:p>
            <a:fld id="{250F64C1-83E1-2640-8ABA-742052958E73}" type="slidenum">
              <a:rPr lang="fr-FR" smtClean="0"/>
              <a:t>6</a:t>
            </a:fld>
            <a:endParaRPr lang="fr-FR"/>
          </a:p>
        </p:txBody>
      </p:sp>
    </p:spTree>
    <p:extLst>
      <p:ext uri="{BB962C8B-B14F-4D97-AF65-F5344CB8AC3E}">
        <p14:creationId xmlns:p14="http://schemas.microsoft.com/office/powerpoint/2010/main" val="336376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EABF7E9-67FF-8325-8FF4-EF295CE7E3C4}"/>
              </a:ext>
            </a:extLst>
          </p:cNvPr>
          <p:cNvSpPr>
            <a:spLocks noGrp="1"/>
          </p:cNvSpPr>
          <p:nvPr>
            <p:ph type="sldNum" sz="quarter" idx="12"/>
          </p:nvPr>
        </p:nvSpPr>
        <p:spPr/>
        <p:txBody>
          <a:bodyPr/>
          <a:lstStyle/>
          <a:p>
            <a:fld id="{250F64C1-83E1-2640-8ABA-742052958E73}" type="slidenum">
              <a:rPr lang="fr-FR" smtClean="0"/>
              <a:t>7</a:t>
            </a:fld>
            <a:endParaRPr lang="fr-FR"/>
          </a:p>
        </p:txBody>
      </p:sp>
      <p:sp>
        <p:nvSpPr>
          <p:cNvPr id="3" name="ZoneTexte 2">
            <a:extLst>
              <a:ext uri="{FF2B5EF4-FFF2-40B4-BE49-F238E27FC236}">
                <a16:creationId xmlns:a16="http://schemas.microsoft.com/office/drawing/2014/main" id="{72798E24-794F-122C-CCAF-3403F7E1C01F}"/>
              </a:ext>
            </a:extLst>
          </p:cNvPr>
          <p:cNvSpPr txBox="1"/>
          <p:nvPr/>
        </p:nvSpPr>
        <p:spPr>
          <a:xfrm>
            <a:off x="483427" y="1450428"/>
            <a:ext cx="10859127" cy="4247317"/>
          </a:xfrm>
          <a:prstGeom prst="rect">
            <a:avLst/>
          </a:prstGeom>
          <a:noFill/>
        </p:spPr>
        <p:txBody>
          <a:bodyPr wrap="none" rtlCol="0">
            <a:spAutoFit/>
          </a:bodyPr>
          <a:lstStyle/>
          <a:p>
            <a:pPr algn="just"/>
            <a:r>
              <a:rPr lang="fr-FR" sz="2800" b="1" dirty="0"/>
              <a:t>Article 21 du code de procédure civile </a:t>
            </a:r>
            <a:r>
              <a:rPr lang="fr-FR" sz="2800" dirty="0"/>
              <a:t>: </a:t>
            </a:r>
          </a:p>
          <a:p>
            <a:pPr algn="just"/>
            <a:r>
              <a:rPr lang="fr-FR" sz="2800" dirty="0"/>
              <a:t>« </a:t>
            </a:r>
            <a:r>
              <a:rPr lang="fr-FR" sz="2800" i="1" dirty="0">
                <a:solidFill>
                  <a:srgbClr val="0070C0"/>
                </a:solidFill>
              </a:rPr>
              <a:t>Il entre dans la mission du juge de concilier les parties. </a:t>
            </a:r>
            <a:r>
              <a:rPr lang="fr-FR" sz="2800" dirty="0"/>
              <a:t>»</a:t>
            </a:r>
          </a:p>
          <a:p>
            <a:pPr algn="just"/>
            <a:endParaRPr lang="fr-FR" sz="2800" dirty="0"/>
          </a:p>
          <a:p>
            <a:pPr algn="just"/>
            <a:r>
              <a:rPr lang="fr-FR" sz="2800" b="1" dirty="0"/>
              <a:t>Article 131-1 du code de procédure civile </a:t>
            </a:r>
            <a:r>
              <a:rPr lang="fr-FR" sz="2800" dirty="0"/>
              <a:t>:</a:t>
            </a:r>
          </a:p>
          <a:p>
            <a:pPr algn="just"/>
            <a:r>
              <a:rPr lang="fr-FR" sz="2800" dirty="0"/>
              <a:t>« </a:t>
            </a:r>
            <a:r>
              <a:rPr lang="fr-FR" sz="2800" i="1" dirty="0">
                <a:solidFill>
                  <a:srgbClr val="0070C0"/>
                </a:solidFill>
              </a:rPr>
              <a:t>Le juge saisi d'un litige peut, après avoir recueilli l'accord des parties, </a:t>
            </a:r>
          </a:p>
          <a:p>
            <a:pPr algn="just"/>
            <a:r>
              <a:rPr lang="fr-FR" sz="2800" i="1" dirty="0">
                <a:solidFill>
                  <a:srgbClr val="0070C0"/>
                </a:solidFill>
              </a:rPr>
              <a:t>ordonner une médiation.</a:t>
            </a:r>
          </a:p>
          <a:p>
            <a:pPr algn="just"/>
            <a:r>
              <a:rPr lang="fr-FR" sz="2800" i="1" dirty="0">
                <a:solidFill>
                  <a:srgbClr val="0070C0"/>
                </a:solidFill>
              </a:rPr>
              <a:t>Le médiateur désigné par le juge a pour mission d'entendre les parties et </a:t>
            </a:r>
          </a:p>
          <a:p>
            <a:pPr algn="just"/>
            <a:r>
              <a:rPr lang="fr-FR" sz="2800" i="1" dirty="0">
                <a:solidFill>
                  <a:srgbClr val="0070C0"/>
                </a:solidFill>
              </a:rPr>
              <a:t>de confronter leurs points de vue pour leur permettre de trouver </a:t>
            </a:r>
          </a:p>
          <a:p>
            <a:pPr algn="just"/>
            <a:r>
              <a:rPr lang="fr-FR" sz="2800" i="1" dirty="0">
                <a:solidFill>
                  <a:srgbClr val="0070C0"/>
                </a:solidFill>
              </a:rPr>
              <a:t>une solution au conflit qui les oppose</a:t>
            </a:r>
            <a:r>
              <a:rPr lang="fr-FR" sz="2800" dirty="0"/>
              <a:t>. »</a:t>
            </a:r>
          </a:p>
          <a:p>
            <a:endParaRPr lang="fr-FR" dirty="0"/>
          </a:p>
        </p:txBody>
      </p:sp>
      <p:sp>
        <p:nvSpPr>
          <p:cNvPr id="4" name="ZoneTexte 3">
            <a:extLst>
              <a:ext uri="{FF2B5EF4-FFF2-40B4-BE49-F238E27FC236}">
                <a16:creationId xmlns:a16="http://schemas.microsoft.com/office/drawing/2014/main" id="{0B9F6730-3E40-D58B-E9CB-F5A4E6E6E134}"/>
              </a:ext>
            </a:extLst>
          </p:cNvPr>
          <p:cNvSpPr txBox="1"/>
          <p:nvPr/>
        </p:nvSpPr>
        <p:spPr>
          <a:xfrm>
            <a:off x="483427" y="452369"/>
            <a:ext cx="7679475" cy="707886"/>
          </a:xfrm>
          <a:prstGeom prst="rect">
            <a:avLst/>
          </a:prstGeom>
          <a:noFill/>
        </p:spPr>
        <p:txBody>
          <a:bodyPr wrap="none" rtlCol="0">
            <a:spAutoFit/>
          </a:bodyPr>
          <a:lstStyle/>
          <a:p>
            <a:pPr algn="just"/>
            <a:r>
              <a:rPr lang="fr-FR" sz="4000" b="1" dirty="0"/>
              <a:t>Les médiations à l’initiative du juge</a:t>
            </a:r>
          </a:p>
        </p:txBody>
      </p:sp>
    </p:spTree>
    <p:extLst>
      <p:ext uri="{BB962C8B-B14F-4D97-AF65-F5344CB8AC3E}">
        <p14:creationId xmlns:p14="http://schemas.microsoft.com/office/powerpoint/2010/main" val="326367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D7D9BD0-E62B-1F60-0D1E-2141990295A9}"/>
              </a:ext>
            </a:extLst>
          </p:cNvPr>
          <p:cNvSpPr>
            <a:spLocks noGrp="1"/>
          </p:cNvSpPr>
          <p:nvPr>
            <p:ph idx="1"/>
          </p:nvPr>
        </p:nvSpPr>
        <p:spPr>
          <a:xfrm>
            <a:off x="838200" y="1783584"/>
            <a:ext cx="10515600" cy="4351338"/>
          </a:xfrm>
        </p:spPr>
        <p:txBody>
          <a:bodyPr>
            <a:normAutofit/>
          </a:bodyPr>
          <a:lstStyle/>
          <a:p>
            <a:pPr marL="0" indent="0" algn="just">
              <a:buNone/>
            </a:pPr>
            <a:r>
              <a:rPr lang="fr-FR" b="1" dirty="0"/>
              <a:t>Article 774-1 du code de procédure civile</a:t>
            </a:r>
          </a:p>
          <a:p>
            <a:pPr marL="0" indent="0" algn="just">
              <a:buNone/>
            </a:pPr>
            <a:r>
              <a:rPr lang="fr-FR" dirty="0"/>
              <a:t>« </a:t>
            </a:r>
            <a:r>
              <a:rPr lang="fr-FR" i="1" dirty="0">
                <a:solidFill>
                  <a:srgbClr val="0070C0"/>
                </a:solidFill>
              </a:rPr>
              <a:t>Le juge saisi d'un litige portant sur des droits dont les parties ont la libre disposition peut, à la demande de l'une des parties ou d'office après avoir recueilli leur avis, décider qu'elles seront convoquées à une </a:t>
            </a:r>
            <a:r>
              <a:rPr lang="fr-FR" b="1" i="1" dirty="0">
                <a:solidFill>
                  <a:srgbClr val="0070C0"/>
                </a:solidFill>
              </a:rPr>
              <a:t>audience de règlement amiable </a:t>
            </a:r>
            <a:r>
              <a:rPr lang="fr-FR" i="1" dirty="0">
                <a:solidFill>
                  <a:srgbClr val="0070C0"/>
                </a:solidFill>
              </a:rPr>
              <a:t>tenue par un juge qui ne siège pas dans la formation de jugement (…) </a:t>
            </a:r>
            <a:r>
              <a:rPr lang="fr-FR" dirty="0"/>
              <a:t>». </a:t>
            </a:r>
          </a:p>
        </p:txBody>
      </p:sp>
      <p:sp>
        <p:nvSpPr>
          <p:cNvPr id="4" name="Espace réservé du numéro de diapositive 3">
            <a:extLst>
              <a:ext uri="{FF2B5EF4-FFF2-40B4-BE49-F238E27FC236}">
                <a16:creationId xmlns:a16="http://schemas.microsoft.com/office/drawing/2014/main" id="{0808FDAC-2BC4-A06B-C13A-782F2132B5B9}"/>
              </a:ext>
            </a:extLst>
          </p:cNvPr>
          <p:cNvSpPr>
            <a:spLocks noGrp="1"/>
          </p:cNvSpPr>
          <p:nvPr>
            <p:ph type="sldNum" sz="quarter" idx="12"/>
          </p:nvPr>
        </p:nvSpPr>
        <p:spPr/>
        <p:txBody>
          <a:bodyPr/>
          <a:lstStyle/>
          <a:p>
            <a:fld id="{250F64C1-83E1-2640-8ABA-742052958E73}" type="slidenum">
              <a:rPr lang="fr-FR" smtClean="0"/>
              <a:t>8</a:t>
            </a:fld>
            <a:endParaRPr lang="fr-FR"/>
          </a:p>
        </p:txBody>
      </p:sp>
    </p:spTree>
    <p:extLst>
      <p:ext uri="{BB962C8B-B14F-4D97-AF65-F5344CB8AC3E}">
        <p14:creationId xmlns:p14="http://schemas.microsoft.com/office/powerpoint/2010/main" val="748776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494C5E-0FF4-2AC3-F636-235D5E69686A}"/>
              </a:ext>
            </a:extLst>
          </p:cNvPr>
          <p:cNvSpPr>
            <a:spLocks noGrp="1"/>
          </p:cNvSpPr>
          <p:nvPr>
            <p:ph type="title"/>
          </p:nvPr>
        </p:nvSpPr>
        <p:spPr>
          <a:xfrm>
            <a:off x="764628" y="315311"/>
            <a:ext cx="10515600" cy="924910"/>
          </a:xfrm>
        </p:spPr>
        <p:txBody>
          <a:bodyPr>
            <a:normAutofit fontScale="90000"/>
          </a:bodyPr>
          <a:lstStyle/>
          <a:p>
            <a:r>
              <a:rPr lang="fr-FR" sz="4400" b="1" dirty="0">
                <a:latin typeface="+mn-lt"/>
              </a:rPr>
              <a:t>Les médiations à l’initiative des parties</a:t>
            </a:r>
            <a:br>
              <a:rPr lang="fr-FR" sz="4400" b="1" dirty="0">
                <a:latin typeface="+mn-lt"/>
              </a:rPr>
            </a:br>
            <a:endParaRPr lang="fr-FR" dirty="0">
              <a:latin typeface="+mn-lt"/>
            </a:endParaRPr>
          </a:p>
        </p:txBody>
      </p:sp>
      <p:sp>
        <p:nvSpPr>
          <p:cNvPr id="3" name="Espace réservé du contenu 2">
            <a:extLst>
              <a:ext uri="{FF2B5EF4-FFF2-40B4-BE49-F238E27FC236}">
                <a16:creationId xmlns:a16="http://schemas.microsoft.com/office/drawing/2014/main" id="{B791D854-5704-057C-68F5-5F9DB0D2C01D}"/>
              </a:ext>
            </a:extLst>
          </p:cNvPr>
          <p:cNvSpPr>
            <a:spLocks noGrp="1"/>
          </p:cNvSpPr>
          <p:nvPr>
            <p:ph idx="1"/>
          </p:nvPr>
        </p:nvSpPr>
        <p:spPr>
          <a:xfrm>
            <a:off x="764628" y="1240220"/>
            <a:ext cx="10515600" cy="5481255"/>
          </a:xfrm>
        </p:spPr>
        <p:txBody>
          <a:bodyPr>
            <a:normAutofit fontScale="92500" lnSpcReduction="10000"/>
          </a:bodyPr>
          <a:lstStyle/>
          <a:p>
            <a:pPr marL="0" indent="0">
              <a:buNone/>
            </a:pPr>
            <a:r>
              <a:rPr lang="fr-FR" sz="2800" b="1" dirty="0"/>
              <a:t>Article 1528 du code de procédure civile</a:t>
            </a:r>
          </a:p>
          <a:p>
            <a:pPr marL="0" indent="0" algn="just">
              <a:lnSpc>
                <a:spcPct val="110000"/>
              </a:lnSpc>
              <a:spcBef>
                <a:spcPts val="0"/>
              </a:spcBef>
              <a:buNone/>
            </a:pPr>
            <a:r>
              <a:rPr lang="fr-FR" sz="2800" dirty="0"/>
              <a:t>« </a:t>
            </a:r>
            <a:r>
              <a:rPr lang="fr-FR" sz="2800" i="1" dirty="0">
                <a:solidFill>
                  <a:srgbClr val="0070C0"/>
                </a:solidFill>
              </a:rPr>
              <a:t>Les parties à un différend peuvent, à leur initiative et dans les conditions </a:t>
            </a:r>
          </a:p>
          <a:p>
            <a:pPr marL="0" indent="0" algn="just">
              <a:lnSpc>
                <a:spcPct val="110000"/>
              </a:lnSpc>
              <a:spcBef>
                <a:spcPts val="0"/>
              </a:spcBef>
              <a:buNone/>
            </a:pPr>
            <a:r>
              <a:rPr lang="fr-FR" sz="2800" i="1" dirty="0">
                <a:solidFill>
                  <a:srgbClr val="0070C0"/>
                </a:solidFill>
              </a:rPr>
              <a:t>prévues par le présent livre, tenter de le résoudre de façon </a:t>
            </a:r>
            <a:r>
              <a:rPr lang="fr-FR" sz="2800" b="1" i="1" dirty="0">
                <a:solidFill>
                  <a:srgbClr val="0070C0"/>
                </a:solidFill>
              </a:rPr>
              <a:t>amiable</a:t>
            </a:r>
            <a:r>
              <a:rPr lang="fr-FR" sz="2800" i="1" dirty="0">
                <a:solidFill>
                  <a:srgbClr val="0070C0"/>
                </a:solidFill>
              </a:rPr>
              <a:t> </a:t>
            </a:r>
          </a:p>
          <a:p>
            <a:pPr marL="0" indent="0" algn="just">
              <a:lnSpc>
                <a:spcPct val="110000"/>
              </a:lnSpc>
              <a:spcBef>
                <a:spcPts val="0"/>
              </a:spcBef>
              <a:buNone/>
            </a:pPr>
            <a:r>
              <a:rPr lang="fr-FR" sz="2800" i="1" dirty="0">
                <a:solidFill>
                  <a:srgbClr val="0070C0"/>
                </a:solidFill>
              </a:rPr>
              <a:t>avec l'assistance d'un médiateur, d'un conciliateur de justice ou, </a:t>
            </a:r>
          </a:p>
          <a:p>
            <a:pPr marL="0" indent="0" algn="just">
              <a:lnSpc>
                <a:spcPct val="110000"/>
              </a:lnSpc>
              <a:spcBef>
                <a:spcPts val="0"/>
              </a:spcBef>
              <a:buNone/>
            </a:pPr>
            <a:r>
              <a:rPr lang="fr-FR" sz="2800" i="1" dirty="0">
                <a:solidFill>
                  <a:srgbClr val="0070C0"/>
                </a:solidFill>
              </a:rPr>
              <a:t>dans le cadre d'une procédure participative, de leurs avocats</a:t>
            </a:r>
            <a:r>
              <a:rPr lang="fr-FR" sz="2800" dirty="0"/>
              <a:t>. »</a:t>
            </a:r>
          </a:p>
          <a:p>
            <a:pPr marL="0" indent="0">
              <a:buNone/>
            </a:pPr>
            <a:endParaRPr lang="fr-FR" b="1" dirty="0"/>
          </a:p>
          <a:p>
            <a:pPr marL="0" indent="0">
              <a:buNone/>
            </a:pPr>
            <a:r>
              <a:rPr lang="fr-FR" b="1" dirty="0"/>
              <a:t>Article 750-1 du code de procédure civile</a:t>
            </a:r>
          </a:p>
          <a:p>
            <a:pPr marL="0" indent="0" algn="just">
              <a:buNone/>
            </a:pPr>
            <a:r>
              <a:rPr lang="fr-FR" dirty="0"/>
              <a:t>« </a:t>
            </a:r>
            <a:r>
              <a:rPr lang="fr-FR" i="1" dirty="0">
                <a:solidFill>
                  <a:srgbClr val="0070C0"/>
                </a:solidFill>
              </a:rPr>
              <a:t>(…) </a:t>
            </a:r>
            <a:r>
              <a:rPr lang="fr-FR" b="1" i="1" dirty="0">
                <a:solidFill>
                  <a:srgbClr val="0070C0"/>
                </a:solidFill>
              </a:rPr>
              <a:t>à peine d'irrecevabilité</a:t>
            </a:r>
            <a:r>
              <a:rPr lang="fr-FR" i="1" dirty="0">
                <a:solidFill>
                  <a:srgbClr val="0070C0"/>
                </a:solidFill>
              </a:rPr>
              <a:t> que le juge peut prononcer d'office, </a:t>
            </a:r>
            <a:r>
              <a:rPr lang="fr-FR" b="1" i="1" dirty="0">
                <a:solidFill>
                  <a:srgbClr val="0070C0"/>
                </a:solidFill>
              </a:rPr>
              <a:t>la demande en justice est précédée</a:t>
            </a:r>
            <a:r>
              <a:rPr lang="fr-FR" i="1" dirty="0">
                <a:solidFill>
                  <a:srgbClr val="0070C0"/>
                </a:solidFill>
              </a:rPr>
              <a:t>, au choix des parties, </a:t>
            </a:r>
            <a:r>
              <a:rPr lang="fr-FR" b="1" i="1" dirty="0">
                <a:solidFill>
                  <a:srgbClr val="0070C0"/>
                </a:solidFill>
              </a:rPr>
              <a:t>d'une tentative de conciliation </a:t>
            </a:r>
            <a:r>
              <a:rPr lang="fr-FR" i="1" dirty="0">
                <a:solidFill>
                  <a:srgbClr val="0070C0"/>
                </a:solidFill>
              </a:rPr>
              <a:t>menée par un conciliateur de justice, d'une tentative de médiation ou d'une tentative de procédure participative, lorsqu'elle tend au paiement d'une somme n'excédant pas 5 000 euros ou lorsqu'elle est relative à l'une des actions mentionnées aux articles </a:t>
            </a:r>
            <a:r>
              <a:rPr lang="fr-FR" i="1" dirty="0">
                <a:solidFill>
                  <a:srgbClr val="0070C0"/>
                </a:solidFill>
                <a:hlinkClick r:id="rId2" tooltip="Code de l'organisation judiciaire - art. R211-3-4 (V)">
                  <a:extLst>
                    <a:ext uri="{A12FA001-AC4F-418D-AE19-62706E023703}">
                      <ahyp:hlinkClr xmlns:ahyp="http://schemas.microsoft.com/office/drawing/2018/hyperlinkcolor" val="tx"/>
                    </a:ext>
                  </a:extLst>
                </a:hlinkClick>
              </a:rPr>
              <a:t>R. 211-3-4 </a:t>
            </a:r>
            <a:r>
              <a:rPr lang="fr-FR" i="1" dirty="0">
                <a:solidFill>
                  <a:srgbClr val="0070C0"/>
                </a:solidFill>
              </a:rPr>
              <a:t>et </a:t>
            </a:r>
            <a:r>
              <a:rPr lang="fr-FR" i="1" dirty="0">
                <a:solidFill>
                  <a:srgbClr val="0070C0"/>
                </a:solidFill>
                <a:hlinkClick r:id="rId3" tooltip="Code de l'organisation judiciaire - art. R211-3-8 (V)">
                  <a:extLst>
                    <a:ext uri="{A12FA001-AC4F-418D-AE19-62706E023703}">
                      <ahyp:hlinkClr xmlns:ahyp="http://schemas.microsoft.com/office/drawing/2018/hyperlinkcolor" val="tx"/>
                    </a:ext>
                  </a:extLst>
                </a:hlinkClick>
              </a:rPr>
              <a:t>R. 211-3-8 </a:t>
            </a:r>
            <a:r>
              <a:rPr lang="fr-FR" i="1" dirty="0">
                <a:solidFill>
                  <a:srgbClr val="0070C0"/>
                </a:solidFill>
              </a:rPr>
              <a:t>du code de l'organisation judiciaire ou à un trouble anormal de voisinage</a:t>
            </a:r>
            <a:r>
              <a:rPr lang="fr-FR" dirty="0"/>
              <a:t>. » </a:t>
            </a:r>
          </a:p>
        </p:txBody>
      </p:sp>
      <p:sp>
        <p:nvSpPr>
          <p:cNvPr id="4" name="Espace réservé du numéro de diapositive 3">
            <a:extLst>
              <a:ext uri="{FF2B5EF4-FFF2-40B4-BE49-F238E27FC236}">
                <a16:creationId xmlns:a16="http://schemas.microsoft.com/office/drawing/2014/main" id="{D03ED417-EEEA-29F4-DA64-EE2717336D94}"/>
              </a:ext>
            </a:extLst>
          </p:cNvPr>
          <p:cNvSpPr>
            <a:spLocks noGrp="1"/>
          </p:cNvSpPr>
          <p:nvPr>
            <p:ph type="sldNum" sz="quarter" idx="12"/>
          </p:nvPr>
        </p:nvSpPr>
        <p:spPr/>
        <p:txBody>
          <a:bodyPr/>
          <a:lstStyle/>
          <a:p>
            <a:fld id="{250F64C1-83E1-2640-8ABA-742052958E73}" type="slidenum">
              <a:rPr lang="fr-FR" smtClean="0"/>
              <a:t>9</a:t>
            </a:fld>
            <a:endParaRPr lang="fr-FR"/>
          </a:p>
        </p:txBody>
      </p:sp>
    </p:spTree>
    <p:extLst>
      <p:ext uri="{BB962C8B-B14F-4D97-AF65-F5344CB8AC3E}">
        <p14:creationId xmlns:p14="http://schemas.microsoft.com/office/powerpoint/2010/main" val="29417802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1340</Words>
  <Application>Microsoft Macintosh PowerPoint</Application>
  <PresentationFormat>Grand écran</PresentationFormat>
  <Paragraphs>104</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Times New Roman</vt:lpstr>
      <vt:lpstr>Thème Office</vt:lpstr>
      <vt:lpstr>Présentation PowerPoint</vt:lpstr>
      <vt:lpstr>LE DROIT D’AGIR EN JUSTICE</vt:lpstr>
      <vt:lpstr>CEDH 5 avril 2018, Aff. Zubac c. Croatie, Req. n° 40160/12</vt:lpstr>
      <vt:lpstr>CEDH 22 oct. 1996, Stubbings et autres c/Royaume-Uni, req. no 22083/93 </vt:lpstr>
      <vt:lpstr>Présentation PowerPoint</vt:lpstr>
      <vt:lpstr>CEDH 27 février 1980, Aff. Deweer c/ Belgique, Req. n° 6903/75</vt:lpstr>
      <vt:lpstr>Présentation PowerPoint</vt:lpstr>
      <vt:lpstr>Présentation PowerPoint</vt:lpstr>
      <vt:lpstr>Les médiations à l’initiative des parties </vt:lpstr>
      <vt:lpstr>Cass. ch. mixte, 14 févr. 2003, P. n° 00-19.423, P.</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Xavier Lagarde</cp:lastModifiedBy>
  <cp:revision>4</cp:revision>
  <cp:lastPrinted>2025-02-19T14:03:59Z</cp:lastPrinted>
  <dcterms:created xsi:type="dcterms:W3CDTF">2025-02-19T12:49:58Z</dcterms:created>
  <dcterms:modified xsi:type="dcterms:W3CDTF">2025-02-21T10:18:32Z</dcterms:modified>
</cp:coreProperties>
</file>