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0" r:id="rId2"/>
    <p:sldId id="321" r:id="rId3"/>
    <p:sldId id="330" r:id="rId4"/>
    <p:sldId id="331" r:id="rId5"/>
    <p:sldId id="333" r:id="rId6"/>
    <p:sldId id="342" r:id="rId7"/>
    <p:sldId id="328" r:id="rId8"/>
    <p:sldId id="332" r:id="rId9"/>
    <p:sldId id="334" r:id="rId10"/>
    <p:sldId id="401" r:id="rId11"/>
    <p:sldId id="386" r:id="rId12"/>
    <p:sldId id="395" r:id="rId13"/>
    <p:sldId id="322" r:id="rId14"/>
    <p:sldId id="326" r:id="rId15"/>
    <p:sldId id="385" r:id="rId16"/>
    <p:sldId id="393" r:id="rId17"/>
    <p:sldId id="396" r:id="rId18"/>
    <p:sldId id="397" r:id="rId19"/>
    <p:sldId id="398" r:id="rId20"/>
    <p:sldId id="394" r:id="rId21"/>
    <p:sldId id="402" r:id="rId22"/>
    <p:sldId id="403" r:id="rId23"/>
    <p:sldId id="404" r:id="rId24"/>
    <p:sldId id="405" r:id="rId25"/>
    <p:sldId id="406" r:id="rId26"/>
    <p:sldId id="407" r:id="rId27"/>
    <p:sldId id="409" r:id="rId28"/>
    <p:sldId id="410" r:id="rId29"/>
    <p:sldId id="411" r:id="rId30"/>
    <p:sldId id="412" r:id="rId31"/>
    <p:sldId id="413" r:id="rId32"/>
    <p:sldId id="408" r:id="rId33"/>
    <p:sldId id="457" r:id="rId34"/>
    <p:sldId id="458" r:id="rId35"/>
    <p:sldId id="459" r:id="rId36"/>
    <p:sldId id="414" r:id="rId37"/>
    <p:sldId id="434" r:id="rId38"/>
    <p:sldId id="440" r:id="rId39"/>
    <p:sldId id="441" r:id="rId40"/>
    <p:sldId id="442" r:id="rId41"/>
    <p:sldId id="448" r:id="rId42"/>
    <p:sldId id="447" r:id="rId43"/>
    <p:sldId id="450" r:id="rId44"/>
    <p:sldId id="452" r:id="rId45"/>
    <p:sldId id="453" r:id="rId46"/>
    <p:sldId id="454" r:id="rId47"/>
    <p:sldId id="455" r:id="rId48"/>
    <p:sldId id="456" r:id="rId49"/>
    <p:sldId id="451" r:id="rId50"/>
    <p:sldId id="340" r:id="rId51"/>
    <p:sldId id="391" r:id="rId52"/>
    <p:sldId id="387" r:id="rId53"/>
    <p:sldId id="388" r:id="rId54"/>
    <p:sldId id="390" r:id="rId55"/>
    <p:sldId id="392" r:id="rId56"/>
    <p:sldId id="439" r:id="rId57"/>
  </p:sldIdLst>
  <p:sldSz cx="12192000" cy="6858000"/>
  <p:notesSz cx="6858000" cy="9144000"/>
  <p:defaultTextStyle>
    <a:defPPr>
      <a:defRPr lang="fr-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30"/>
    <p:restoredTop sz="95680"/>
  </p:normalViewPr>
  <p:slideViewPr>
    <p:cSldViewPr snapToGrid="0">
      <p:cViewPr varScale="1">
        <p:scale>
          <a:sx n="121" d="100"/>
          <a:sy n="121" d="100"/>
        </p:scale>
        <p:origin x="5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35779E-0152-9CF3-6A8A-1DCF1834197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PL"/>
          </a:p>
        </p:txBody>
      </p:sp>
      <p:sp>
        <p:nvSpPr>
          <p:cNvPr id="3" name="Sous-titre 2">
            <a:extLst>
              <a:ext uri="{FF2B5EF4-FFF2-40B4-BE49-F238E27FC236}">
                <a16:creationId xmlns:a16="http://schemas.microsoft.com/office/drawing/2014/main" id="{7153B552-B8A1-4486-4890-FE8FF116BF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PL"/>
          </a:p>
        </p:txBody>
      </p:sp>
      <p:sp>
        <p:nvSpPr>
          <p:cNvPr id="4" name="Espace réservé de la date 3">
            <a:extLst>
              <a:ext uri="{FF2B5EF4-FFF2-40B4-BE49-F238E27FC236}">
                <a16:creationId xmlns:a16="http://schemas.microsoft.com/office/drawing/2014/main" id="{F46E5B74-F6E0-7256-41D7-3DFECCB8463B}"/>
              </a:ext>
            </a:extLst>
          </p:cNvPr>
          <p:cNvSpPr>
            <a:spLocks noGrp="1"/>
          </p:cNvSpPr>
          <p:nvPr>
            <p:ph type="dt" sz="half" idx="10"/>
          </p:nvPr>
        </p:nvSpPr>
        <p:spPr/>
        <p:txBody>
          <a:bodyPr/>
          <a:lstStyle/>
          <a:p>
            <a:fld id="{49A677CA-CF3A-FA44-A79B-2A6FFB100A67}" type="datetimeFigureOut">
              <a:rPr lang="fr-PL" smtClean="0"/>
              <a:t>3/3/25</a:t>
            </a:fld>
            <a:endParaRPr lang="fr-PL"/>
          </a:p>
        </p:txBody>
      </p:sp>
      <p:sp>
        <p:nvSpPr>
          <p:cNvPr id="5" name="Espace réservé du pied de page 4">
            <a:extLst>
              <a:ext uri="{FF2B5EF4-FFF2-40B4-BE49-F238E27FC236}">
                <a16:creationId xmlns:a16="http://schemas.microsoft.com/office/drawing/2014/main" id="{3B923200-348B-E462-B7A4-C341908DAF63}"/>
              </a:ext>
            </a:extLst>
          </p:cNvPr>
          <p:cNvSpPr>
            <a:spLocks noGrp="1"/>
          </p:cNvSpPr>
          <p:nvPr>
            <p:ph type="ftr" sz="quarter" idx="11"/>
          </p:nvPr>
        </p:nvSpPr>
        <p:spPr/>
        <p:txBody>
          <a:bodyPr/>
          <a:lstStyle/>
          <a:p>
            <a:endParaRPr lang="fr-PL"/>
          </a:p>
        </p:txBody>
      </p:sp>
      <p:sp>
        <p:nvSpPr>
          <p:cNvPr id="6" name="Espace réservé du numéro de diapositive 5">
            <a:extLst>
              <a:ext uri="{FF2B5EF4-FFF2-40B4-BE49-F238E27FC236}">
                <a16:creationId xmlns:a16="http://schemas.microsoft.com/office/drawing/2014/main" id="{067E0788-7397-C11B-FACD-F5521618F883}"/>
              </a:ext>
            </a:extLst>
          </p:cNvPr>
          <p:cNvSpPr>
            <a:spLocks noGrp="1"/>
          </p:cNvSpPr>
          <p:nvPr>
            <p:ph type="sldNum" sz="quarter" idx="12"/>
          </p:nvPr>
        </p:nvSpPr>
        <p:spPr/>
        <p:txBody>
          <a:bodyPr/>
          <a:lstStyle/>
          <a:p>
            <a:fld id="{C7D4C2F5-D5C8-314E-B6EA-2449A3C25577}" type="slidenum">
              <a:rPr lang="fr-PL" smtClean="0"/>
              <a:t>‹N°›</a:t>
            </a:fld>
            <a:endParaRPr lang="fr-PL"/>
          </a:p>
        </p:txBody>
      </p:sp>
    </p:spTree>
    <p:extLst>
      <p:ext uri="{BB962C8B-B14F-4D97-AF65-F5344CB8AC3E}">
        <p14:creationId xmlns:p14="http://schemas.microsoft.com/office/powerpoint/2010/main" val="2264153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E7E6F-241B-1CBA-FAC9-FE6C592C5079}"/>
              </a:ext>
            </a:extLst>
          </p:cNvPr>
          <p:cNvSpPr>
            <a:spLocks noGrp="1"/>
          </p:cNvSpPr>
          <p:nvPr>
            <p:ph type="title"/>
          </p:nvPr>
        </p:nvSpPr>
        <p:spPr/>
        <p:txBody>
          <a:bodyPr/>
          <a:lstStyle/>
          <a:p>
            <a:r>
              <a:rPr lang="fr-FR"/>
              <a:t>Modifiez le style du titre</a:t>
            </a:r>
            <a:endParaRPr lang="fr-PL"/>
          </a:p>
        </p:txBody>
      </p:sp>
      <p:sp>
        <p:nvSpPr>
          <p:cNvPr id="3" name="Espace réservé du texte vertical 2">
            <a:extLst>
              <a:ext uri="{FF2B5EF4-FFF2-40B4-BE49-F238E27FC236}">
                <a16:creationId xmlns:a16="http://schemas.microsoft.com/office/drawing/2014/main" id="{6CB7ECA9-9BF2-F83E-C2FE-3C0EFD15C00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PL"/>
          </a:p>
        </p:txBody>
      </p:sp>
      <p:sp>
        <p:nvSpPr>
          <p:cNvPr id="4" name="Espace réservé de la date 3">
            <a:extLst>
              <a:ext uri="{FF2B5EF4-FFF2-40B4-BE49-F238E27FC236}">
                <a16:creationId xmlns:a16="http://schemas.microsoft.com/office/drawing/2014/main" id="{81C2EDB8-1C2A-57A3-738C-DC1F507981D4}"/>
              </a:ext>
            </a:extLst>
          </p:cNvPr>
          <p:cNvSpPr>
            <a:spLocks noGrp="1"/>
          </p:cNvSpPr>
          <p:nvPr>
            <p:ph type="dt" sz="half" idx="10"/>
          </p:nvPr>
        </p:nvSpPr>
        <p:spPr/>
        <p:txBody>
          <a:bodyPr/>
          <a:lstStyle/>
          <a:p>
            <a:fld id="{49A677CA-CF3A-FA44-A79B-2A6FFB100A67}" type="datetimeFigureOut">
              <a:rPr lang="fr-PL" smtClean="0"/>
              <a:t>3/3/25</a:t>
            </a:fld>
            <a:endParaRPr lang="fr-PL"/>
          </a:p>
        </p:txBody>
      </p:sp>
      <p:sp>
        <p:nvSpPr>
          <p:cNvPr id="5" name="Espace réservé du pied de page 4">
            <a:extLst>
              <a:ext uri="{FF2B5EF4-FFF2-40B4-BE49-F238E27FC236}">
                <a16:creationId xmlns:a16="http://schemas.microsoft.com/office/drawing/2014/main" id="{D4A74322-A985-6215-2E7A-624A9E80A6B2}"/>
              </a:ext>
            </a:extLst>
          </p:cNvPr>
          <p:cNvSpPr>
            <a:spLocks noGrp="1"/>
          </p:cNvSpPr>
          <p:nvPr>
            <p:ph type="ftr" sz="quarter" idx="11"/>
          </p:nvPr>
        </p:nvSpPr>
        <p:spPr/>
        <p:txBody>
          <a:bodyPr/>
          <a:lstStyle/>
          <a:p>
            <a:endParaRPr lang="fr-PL"/>
          </a:p>
        </p:txBody>
      </p:sp>
      <p:sp>
        <p:nvSpPr>
          <p:cNvPr id="6" name="Espace réservé du numéro de diapositive 5">
            <a:extLst>
              <a:ext uri="{FF2B5EF4-FFF2-40B4-BE49-F238E27FC236}">
                <a16:creationId xmlns:a16="http://schemas.microsoft.com/office/drawing/2014/main" id="{7D86768B-6193-0DE7-9BF8-1F33CE60331A}"/>
              </a:ext>
            </a:extLst>
          </p:cNvPr>
          <p:cNvSpPr>
            <a:spLocks noGrp="1"/>
          </p:cNvSpPr>
          <p:nvPr>
            <p:ph type="sldNum" sz="quarter" idx="12"/>
          </p:nvPr>
        </p:nvSpPr>
        <p:spPr/>
        <p:txBody>
          <a:bodyPr/>
          <a:lstStyle/>
          <a:p>
            <a:fld id="{C7D4C2F5-D5C8-314E-B6EA-2449A3C25577}" type="slidenum">
              <a:rPr lang="fr-PL" smtClean="0"/>
              <a:t>‹N°›</a:t>
            </a:fld>
            <a:endParaRPr lang="fr-PL"/>
          </a:p>
        </p:txBody>
      </p:sp>
    </p:spTree>
    <p:extLst>
      <p:ext uri="{BB962C8B-B14F-4D97-AF65-F5344CB8AC3E}">
        <p14:creationId xmlns:p14="http://schemas.microsoft.com/office/powerpoint/2010/main" val="226139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2976AA3-84EC-2999-DA8A-E472A16DFA72}"/>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PL"/>
          </a:p>
        </p:txBody>
      </p:sp>
      <p:sp>
        <p:nvSpPr>
          <p:cNvPr id="3" name="Espace réservé du texte vertical 2">
            <a:extLst>
              <a:ext uri="{FF2B5EF4-FFF2-40B4-BE49-F238E27FC236}">
                <a16:creationId xmlns:a16="http://schemas.microsoft.com/office/drawing/2014/main" id="{F47741F0-B929-807A-0230-AA0F279566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PL"/>
          </a:p>
        </p:txBody>
      </p:sp>
      <p:sp>
        <p:nvSpPr>
          <p:cNvPr id="4" name="Espace réservé de la date 3">
            <a:extLst>
              <a:ext uri="{FF2B5EF4-FFF2-40B4-BE49-F238E27FC236}">
                <a16:creationId xmlns:a16="http://schemas.microsoft.com/office/drawing/2014/main" id="{1F0EFBEB-A021-8764-F70A-B181BF9B287E}"/>
              </a:ext>
            </a:extLst>
          </p:cNvPr>
          <p:cNvSpPr>
            <a:spLocks noGrp="1"/>
          </p:cNvSpPr>
          <p:nvPr>
            <p:ph type="dt" sz="half" idx="10"/>
          </p:nvPr>
        </p:nvSpPr>
        <p:spPr/>
        <p:txBody>
          <a:bodyPr/>
          <a:lstStyle/>
          <a:p>
            <a:fld id="{49A677CA-CF3A-FA44-A79B-2A6FFB100A67}" type="datetimeFigureOut">
              <a:rPr lang="fr-PL" smtClean="0"/>
              <a:t>3/3/25</a:t>
            </a:fld>
            <a:endParaRPr lang="fr-PL"/>
          </a:p>
        </p:txBody>
      </p:sp>
      <p:sp>
        <p:nvSpPr>
          <p:cNvPr id="5" name="Espace réservé du pied de page 4">
            <a:extLst>
              <a:ext uri="{FF2B5EF4-FFF2-40B4-BE49-F238E27FC236}">
                <a16:creationId xmlns:a16="http://schemas.microsoft.com/office/drawing/2014/main" id="{487F8041-59F4-AF05-D0DC-EB1E6849E172}"/>
              </a:ext>
            </a:extLst>
          </p:cNvPr>
          <p:cNvSpPr>
            <a:spLocks noGrp="1"/>
          </p:cNvSpPr>
          <p:nvPr>
            <p:ph type="ftr" sz="quarter" idx="11"/>
          </p:nvPr>
        </p:nvSpPr>
        <p:spPr/>
        <p:txBody>
          <a:bodyPr/>
          <a:lstStyle/>
          <a:p>
            <a:endParaRPr lang="fr-PL"/>
          </a:p>
        </p:txBody>
      </p:sp>
      <p:sp>
        <p:nvSpPr>
          <p:cNvPr id="6" name="Espace réservé du numéro de diapositive 5">
            <a:extLst>
              <a:ext uri="{FF2B5EF4-FFF2-40B4-BE49-F238E27FC236}">
                <a16:creationId xmlns:a16="http://schemas.microsoft.com/office/drawing/2014/main" id="{9A662CFB-8969-5603-305A-B3B1C14060EC}"/>
              </a:ext>
            </a:extLst>
          </p:cNvPr>
          <p:cNvSpPr>
            <a:spLocks noGrp="1"/>
          </p:cNvSpPr>
          <p:nvPr>
            <p:ph type="sldNum" sz="quarter" idx="12"/>
          </p:nvPr>
        </p:nvSpPr>
        <p:spPr/>
        <p:txBody>
          <a:bodyPr/>
          <a:lstStyle/>
          <a:p>
            <a:fld id="{C7D4C2F5-D5C8-314E-B6EA-2449A3C25577}" type="slidenum">
              <a:rPr lang="fr-PL" smtClean="0"/>
              <a:t>‹N°›</a:t>
            </a:fld>
            <a:endParaRPr lang="fr-PL"/>
          </a:p>
        </p:txBody>
      </p:sp>
    </p:spTree>
    <p:extLst>
      <p:ext uri="{BB962C8B-B14F-4D97-AF65-F5344CB8AC3E}">
        <p14:creationId xmlns:p14="http://schemas.microsoft.com/office/powerpoint/2010/main" val="374812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19DE10-55C8-B04B-1E58-19384A065DCB}"/>
              </a:ext>
            </a:extLst>
          </p:cNvPr>
          <p:cNvSpPr>
            <a:spLocks noGrp="1"/>
          </p:cNvSpPr>
          <p:nvPr>
            <p:ph type="title"/>
          </p:nvPr>
        </p:nvSpPr>
        <p:spPr/>
        <p:txBody>
          <a:bodyPr/>
          <a:lstStyle/>
          <a:p>
            <a:r>
              <a:rPr lang="fr-FR"/>
              <a:t>Modifiez le style du titre</a:t>
            </a:r>
            <a:endParaRPr lang="fr-PL"/>
          </a:p>
        </p:txBody>
      </p:sp>
      <p:sp>
        <p:nvSpPr>
          <p:cNvPr id="3" name="Espace réservé du contenu 2">
            <a:extLst>
              <a:ext uri="{FF2B5EF4-FFF2-40B4-BE49-F238E27FC236}">
                <a16:creationId xmlns:a16="http://schemas.microsoft.com/office/drawing/2014/main" id="{5C10B8AE-070D-7B42-7818-0FAB9AA7524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PL"/>
          </a:p>
        </p:txBody>
      </p:sp>
      <p:sp>
        <p:nvSpPr>
          <p:cNvPr id="4" name="Espace réservé de la date 3">
            <a:extLst>
              <a:ext uri="{FF2B5EF4-FFF2-40B4-BE49-F238E27FC236}">
                <a16:creationId xmlns:a16="http://schemas.microsoft.com/office/drawing/2014/main" id="{B94A2D0C-0E9D-4D72-3DBA-C9C2D1CF2A64}"/>
              </a:ext>
            </a:extLst>
          </p:cNvPr>
          <p:cNvSpPr>
            <a:spLocks noGrp="1"/>
          </p:cNvSpPr>
          <p:nvPr>
            <p:ph type="dt" sz="half" idx="10"/>
          </p:nvPr>
        </p:nvSpPr>
        <p:spPr/>
        <p:txBody>
          <a:bodyPr/>
          <a:lstStyle/>
          <a:p>
            <a:fld id="{49A677CA-CF3A-FA44-A79B-2A6FFB100A67}" type="datetimeFigureOut">
              <a:rPr lang="fr-PL" smtClean="0"/>
              <a:t>3/3/25</a:t>
            </a:fld>
            <a:endParaRPr lang="fr-PL"/>
          </a:p>
        </p:txBody>
      </p:sp>
      <p:sp>
        <p:nvSpPr>
          <p:cNvPr id="5" name="Espace réservé du pied de page 4">
            <a:extLst>
              <a:ext uri="{FF2B5EF4-FFF2-40B4-BE49-F238E27FC236}">
                <a16:creationId xmlns:a16="http://schemas.microsoft.com/office/drawing/2014/main" id="{06E3004F-0FDF-6AAB-D4AF-71338DC451AA}"/>
              </a:ext>
            </a:extLst>
          </p:cNvPr>
          <p:cNvSpPr>
            <a:spLocks noGrp="1"/>
          </p:cNvSpPr>
          <p:nvPr>
            <p:ph type="ftr" sz="quarter" idx="11"/>
          </p:nvPr>
        </p:nvSpPr>
        <p:spPr/>
        <p:txBody>
          <a:bodyPr/>
          <a:lstStyle/>
          <a:p>
            <a:endParaRPr lang="fr-PL"/>
          </a:p>
        </p:txBody>
      </p:sp>
      <p:sp>
        <p:nvSpPr>
          <p:cNvPr id="6" name="Espace réservé du numéro de diapositive 5">
            <a:extLst>
              <a:ext uri="{FF2B5EF4-FFF2-40B4-BE49-F238E27FC236}">
                <a16:creationId xmlns:a16="http://schemas.microsoft.com/office/drawing/2014/main" id="{BBAA4193-77A7-0836-D818-E63E11E9A42D}"/>
              </a:ext>
            </a:extLst>
          </p:cNvPr>
          <p:cNvSpPr>
            <a:spLocks noGrp="1"/>
          </p:cNvSpPr>
          <p:nvPr>
            <p:ph type="sldNum" sz="quarter" idx="12"/>
          </p:nvPr>
        </p:nvSpPr>
        <p:spPr/>
        <p:txBody>
          <a:bodyPr/>
          <a:lstStyle/>
          <a:p>
            <a:fld id="{C7D4C2F5-D5C8-314E-B6EA-2449A3C25577}" type="slidenum">
              <a:rPr lang="fr-PL" smtClean="0"/>
              <a:t>‹N°›</a:t>
            </a:fld>
            <a:endParaRPr lang="fr-PL"/>
          </a:p>
        </p:txBody>
      </p:sp>
    </p:spTree>
    <p:extLst>
      <p:ext uri="{BB962C8B-B14F-4D97-AF65-F5344CB8AC3E}">
        <p14:creationId xmlns:p14="http://schemas.microsoft.com/office/powerpoint/2010/main" val="221535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C63085-8949-2565-7188-1F17D64D784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PL"/>
          </a:p>
        </p:txBody>
      </p:sp>
      <p:sp>
        <p:nvSpPr>
          <p:cNvPr id="3" name="Espace réservé du texte 2">
            <a:extLst>
              <a:ext uri="{FF2B5EF4-FFF2-40B4-BE49-F238E27FC236}">
                <a16:creationId xmlns:a16="http://schemas.microsoft.com/office/drawing/2014/main" id="{B59C541F-FFF4-E4C1-E5C3-7A538D868F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340FAE0-AF0E-F8FA-6816-5174A34884FB}"/>
              </a:ext>
            </a:extLst>
          </p:cNvPr>
          <p:cNvSpPr>
            <a:spLocks noGrp="1"/>
          </p:cNvSpPr>
          <p:nvPr>
            <p:ph type="dt" sz="half" idx="10"/>
          </p:nvPr>
        </p:nvSpPr>
        <p:spPr/>
        <p:txBody>
          <a:bodyPr/>
          <a:lstStyle/>
          <a:p>
            <a:fld id="{49A677CA-CF3A-FA44-A79B-2A6FFB100A67}" type="datetimeFigureOut">
              <a:rPr lang="fr-PL" smtClean="0"/>
              <a:t>3/3/25</a:t>
            </a:fld>
            <a:endParaRPr lang="fr-PL"/>
          </a:p>
        </p:txBody>
      </p:sp>
      <p:sp>
        <p:nvSpPr>
          <p:cNvPr id="5" name="Espace réservé du pied de page 4">
            <a:extLst>
              <a:ext uri="{FF2B5EF4-FFF2-40B4-BE49-F238E27FC236}">
                <a16:creationId xmlns:a16="http://schemas.microsoft.com/office/drawing/2014/main" id="{F0E5FB0D-519D-6C91-C570-C0B0DFF20FFB}"/>
              </a:ext>
            </a:extLst>
          </p:cNvPr>
          <p:cNvSpPr>
            <a:spLocks noGrp="1"/>
          </p:cNvSpPr>
          <p:nvPr>
            <p:ph type="ftr" sz="quarter" idx="11"/>
          </p:nvPr>
        </p:nvSpPr>
        <p:spPr/>
        <p:txBody>
          <a:bodyPr/>
          <a:lstStyle/>
          <a:p>
            <a:endParaRPr lang="fr-PL"/>
          </a:p>
        </p:txBody>
      </p:sp>
      <p:sp>
        <p:nvSpPr>
          <p:cNvPr id="6" name="Espace réservé du numéro de diapositive 5">
            <a:extLst>
              <a:ext uri="{FF2B5EF4-FFF2-40B4-BE49-F238E27FC236}">
                <a16:creationId xmlns:a16="http://schemas.microsoft.com/office/drawing/2014/main" id="{908136CB-FD6E-CEC2-03A1-83BA1EBB747F}"/>
              </a:ext>
            </a:extLst>
          </p:cNvPr>
          <p:cNvSpPr>
            <a:spLocks noGrp="1"/>
          </p:cNvSpPr>
          <p:nvPr>
            <p:ph type="sldNum" sz="quarter" idx="12"/>
          </p:nvPr>
        </p:nvSpPr>
        <p:spPr/>
        <p:txBody>
          <a:bodyPr/>
          <a:lstStyle/>
          <a:p>
            <a:fld id="{C7D4C2F5-D5C8-314E-B6EA-2449A3C25577}" type="slidenum">
              <a:rPr lang="fr-PL" smtClean="0"/>
              <a:t>‹N°›</a:t>
            </a:fld>
            <a:endParaRPr lang="fr-PL"/>
          </a:p>
        </p:txBody>
      </p:sp>
    </p:spTree>
    <p:extLst>
      <p:ext uri="{BB962C8B-B14F-4D97-AF65-F5344CB8AC3E}">
        <p14:creationId xmlns:p14="http://schemas.microsoft.com/office/powerpoint/2010/main" val="217107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1F80C8-66CB-4914-EB4E-ABBE7E7AE315}"/>
              </a:ext>
            </a:extLst>
          </p:cNvPr>
          <p:cNvSpPr>
            <a:spLocks noGrp="1"/>
          </p:cNvSpPr>
          <p:nvPr>
            <p:ph type="title"/>
          </p:nvPr>
        </p:nvSpPr>
        <p:spPr/>
        <p:txBody>
          <a:bodyPr/>
          <a:lstStyle/>
          <a:p>
            <a:r>
              <a:rPr lang="fr-FR"/>
              <a:t>Modifiez le style du titre</a:t>
            </a:r>
            <a:endParaRPr lang="fr-PL"/>
          </a:p>
        </p:txBody>
      </p:sp>
      <p:sp>
        <p:nvSpPr>
          <p:cNvPr id="3" name="Espace réservé du contenu 2">
            <a:extLst>
              <a:ext uri="{FF2B5EF4-FFF2-40B4-BE49-F238E27FC236}">
                <a16:creationId xmlns:a16="http://schemas.microsoft.com/office/drawing/2014/main" id="{F7CFA9A9-F6BF-D96D-1F7B-3705F98B800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PL"/>
          </a:p>
        </p:txBody>
      </p:sp>
      <p:sp>
        <p:nvSpPr>
          <p:cNvPr id="4" name="Espace réservé du contenu 3">
            <a:extLst>
              <a:ext uri="{FF2B5EF4-FFF2-40B4-BE49-F238E27FC236}">
                <a16:creationId xmlns:a16="http://schemas.microsoft.com/office/drawing/2014/main" id="{92CDC424-452E-9575-BED6-B453C51A6AC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PL"/>
          </a:p>
        </p:txBody>
      </p:sp>
      <p:sp>
        <p:nvSpPr>
          <p:cNvPr id="5" name="Espace réservé de la date 4">
            <a:extLst>
              <a:ext uri="{FF2B5EF4-FFF2-40B4-BE49-F238E27FC236}">
                <a16:creationId xmlns:a16="http://schemas.microsoft.com/office/drawing/2014/main" id="{BFB2364E-0CD4-BBC0-0B51-A41E5B5FACDA}"/>
              </a:ext>
            </a:extLst>
          </p:cNvPr>
          <p:cNvSpPr>
            <a:spLocks noGrp="1"/>
          </p:cNvSpPr>
          <p:nvPr>
            <p:ph type="dt" sz="half" idx="10"/>
          </p:nvPr>
        </p:nvSpPr>
        <p:spPr/>
        <p:txBody>
          <a:bodyPr/>
          <a:lstStyle/>
          <a:p>
            <a:fld id="{49A677CA-CF3A-FA44-A79B-2A6FFB100A67}" type="datetimeFigureOut">
              <a:rPr lang="fr-PL" smtClean="0"/>
              <a:t>3/3/25</a:t>
            </a:fld>
            <a:endParaRPr lang="fr-PL"/>
          </a:p>
        </p:txBody>
      </p:sp>
      <p:sp>
        <p:nvSpPr>
          <p:cNvPr id="6" name="Espace réservé du pied de page 5">
            <a:extLst>
              <a:ext uri="{FF2B5EF4-FFF2-40B4-BE49-F238E27FC236}">
                <a16:creationId xmlns:a16="http://schemas.microsoft.com/office/drawing/2014/main" id="{81A0C30E-E2BC-C1FA-DFB7-A6A4AE617026}"/>
              </a:ext>
            </a:extLst>
          </p:cNvPr>
          <p:cNvSpPr>
            <a:spLocks noGrp="1"/>
          </p:cNvSpPr>
          <p:nvPr>
            <p:ph type="ftr" sz="quarter" idx="11"/>
          </p:nvPr>
        </p:nvSpPr>
        <p:spPr/>
        <p:txBody>
          <a:bodyPr/>
          <a:lstStyle/>
          <a:p>
            <a:endParaRPr lang="fr-PL"/>
          </a:p>
        </p:txBody>
      </p:sp>
      <p:sp>
        <p:nvSpPr>
          <p:cNvPr id="7" name="Espace réservé du numéro de diapositive 6">
            <a:extLst>
              <a:ext uri="{FF2B5EF4-FFF2-40B4-BE49-F238E27FC236}">
                <a16:creationId xmlns:a16="http://schemas.microsoft.com/office/drawing/2014/main" id="{56858433-48B8-AAA2-6290-3CD0262585DC}"/>
              </a:ext>
            </a:extLst>
          </p:cNvPr>
          <p:cNvSpPr>
            <a:spLocks noGrp="1"/>
          </p:cNvSpPr>
          <p:nvPr>
            <p:ph type="sldNum" sz="quarter" idx="12"/>
          </p:nvPr>
        </p:nvSpPr>
        <p:spPr/>
        <p:txBody>
          <a:bodyPr/>
          <a:lstStyle/>
          <a:p>
            <a:fld id="{C7D4C2F5-D5C8-314E-B6EA-2449A3C25577}" type="slidenum">
              <a:rPr lang="fr-PL" smtClean="0"/>
              <a:t>‹N°›</a:t>
            </a:fld>
            <a:endParaRPr lang="fr-PL"/>
          </a:p>
        </p:txBody>
      </p:sp>
    </p:spTree>
    <p:extLst>
      <p:ext uri="{BB962C8B-B14F-4D97-AF65-F5344CB8AC3E}">
        <p14:creationId xmlns:p14="http://schemas.microsoft.com/office/powerpoint/2010/main" val="221933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73019C-5C00-B50A-2219-498AD38842E8}"/>
              </a:ext>
            </a:extLst>
          </p:cNvPr>
          <p:cNvSpPr>
            <a:spLocks noGrp="1"/>
          </p:cNvSpPr>
          <p:nvPr>
            <p:ph type="title"/>
          </p:nvPr>
        </p:nvSpPr>
        <p:spPr>
          <a:xfrm>
            <a:off x="839788" y="365125"/>
            <a:ext cx="10515600" cy="1325563"/>
          </a:xfrm>
        </p:spPr>
        <p:txBody>
          <a:bodyPr/>
          <a:lstStyle/>
          <a:p>
            <a:r>
              <a:rPr lang="fr-FR"/>
              <a:t>Modifiez le style du titre</a:t>
            </a:r>
            <a:endParaRPr lang="fr-PL"/>
          </a:p>
        </p:txBody>
      </p:sp>
      <p:sp>
        <p:nvSpPr>
          <p:cNvPr id="3" name="Espace réservé du texte 2">
            <a:extLst>
              <a:ext uri="{FF2B5EF4-FFF2-40B4-BE49-F238E27FC236}">
                <a16:creationId xmlns:a16="http://schemas.microsoft.com/office/drawing/2014/main" id="{AE692FD4-0A35-EC74-5826-170FA4AC19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5FA3D69-BE21-1143-31E1-D6D05D95BBB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PL"/>
          </a:p>
        </p:txBody>
      </p:sp>
      <p:sp>
        <p:nvSpPr>
          <p:cNvPr id="5" name="Espace réservé du texte 4">
            <a:extLst>
              <a:ext uri="{FF2B5EF4-FFF2-40B4-BE49-F238E27FC236}">
                <a16:creationId xmlns:a16="http://schemas.microsoft.com/office/drawing/2014/main" id="{50E7EC01-A585-FA6A-4800-124E344643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04C973-CE32-B051-40A9-B3BE3551D6F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PL"/>
          </a:p>
        </p:txBody>
      </p:sp>
      <p:sp>
        <p:nvSpPr>
          <p:cNvPr id="7" name="Espace réservé de la date 6">
            <a:extLst>
              <a:ext uri="{FF2B5EF4-FFF2-40B4-BE49-F238E27FC236}">
                <a16:creationId xmlns:a16="http://schemas.microsoft.com/office/drawing/2014/main" id="{0FCD746C-7922-097D-5B72-E7CB522ED414}"/>
              </a:ext>
            </a:extLst>
          </p:cNvPr>
          <p:cNvSpPr>
            <a:spLocks noGrp="1"/>
          </p:cNvSpPr>
          <p:nvPr>
            <p:ph type="dt" sz="half" idx="10"/>
          </p:nvPr>
        </p:nvSpPr>
        <p:spPr/>
        <p:txBody>
          <a:bodyPr/>
          <a:lstStyle/>
          <a:p>
            <a:fld id="{49A677CA-CF3A-FA44-A79B-2A6FFB100A67}" type="datetimeFigureOut">
              <a:rPr lang="fr-PL" smtClean="0"/>
              <a:t>3/3/25</a:t>
            </a:fld>
            <a:endParaRPr lang="fr-PL"/>
          </a:p>
        </p:txBody>
      </p:sp>
      <p:sp>
        <p:nvSpPr>
          <p:cNvPr id="8" name="Espace réservé du pied de page 7">
            <a:extLst>
              <a:ext uri="{FF2B5EF4-FFF2-40B4-BE49-F238E27FC236}">
                <a16:creationId xmlns:a16="http://schemas.microsoft.com/office/drawing/2014/main" id="{2E29ED4B-9CB6-C61C-BBDB-965DA38CA8E1}"/>
              </a:ext>
            </a:extLst>
          </p:cNvPr>
          <p:cNvSpPr>
            <a:spLocks noGrp="1"/>
          </p:cNvSpPr>
          <p:nvPr>
            <p:ph type="ftr" sz="quarter" idx="11"/>
          </p:nvPr>
        </p:nvSpPr>
        <p:spPr/>
        <p:txBody>
          <a:bodyPr/>
          <a:lstStyle/>
          <a:p>
            <a:endParaRPr lang="fr-PL"/>
          </a:p>
        </p:txBody>
      </p:sp>
      <p:sp>
        <p:nvSpPr>
          <p:cNvPr id="9" name="Espace réservé du numéro de diapositive 8">
            <a:extLst>
              <a:ext uri="{FF2B5EF4-FFF2-40B4-BE49-F238E27FC236}">
                <a16:creationId xmlns:a16="http://schemas.microsoft.com/office/drawing/2014/main" id="{1D19BC31-6AE2-BB64-C614-C2B9B96AD9A3}"/>
              </a:ext>
            </a:extLst>
          </p:cNvPr>
          <p:cNvSpPr>
            <a:spLocks noGrp="1"/>
          </p:cNvSpPr>
          <p:nvPr>
            <p:ph type="sldNum" sz="quarter" idx="12"/>
          </p:nvPr>
        </p:nvSpPr>
        <p:spPr/>
        <p:txBody>
          <a:bodyPr/>
          <a:lstStyle/>
          <a:p>
            <a:fld id="{C7D4C2F5-D5C8-314E-B6EA-2449A3C25577}" type="slidenum">
              <a:rPr lang="fr-PL" smtClean="0"/>
              <a:t>‹N°›</a:t>
            </a:fld>
            <a:endParaRPr lang="fr-PL"/>
          </a:p>
        </p:txBody>
      </p:sp>
    </p:spTree>
    <p:extLst>
      <p:ext uri="{BB962C8B-B14F-4D97-AF65-F5344CB8AC3E}">
        <p14:creationId xmlns:p14="http://schemas.microsoft.com/office/powerpoint/2010/main" val="303144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4907BD-7963-E4E4-7367-CB5A8AFD912C}"/>
              </a:ext>
            </a:extLst>
          </p:cNvPr>
          <p:cNvSpPr>
            <a:spLocks noGrp="1"/>
          </p:cNvSpPr>
          <p:nvPr>
            <p:ph type="title"/>
          </p:nvPr>
        </p:nvSpPr>
        <p:spPr/>
        <p:txBody>
          <a:bodyPr/>
          <a:lstStyle/>
          <a:p>
            <a:r>
              <a:rPr lang="fr-FR"/>
              <a:t>Modifiez le style du titre</a:t>
            </a:r>
            <a:endParaRPr lang="fr-PL"/>
          </a:p>
        </p:txBody>
      </p:sp>
      <p:sp>
        <p:nvSpPr>
          <p:cNvPr id="3" name="Espace réservé de la date 2">
            <a:extLst>
              <a:ext uri="{FF2B5EF4-FFF2-40B4-BE49-F238E27FC236}">
                <a16:creationId xmlns:a16="http://schemas.microsoft.com/office/drawing/2014/main" id="{2BBE21A4-29B9-AEF7-C100-A29695AAF138}"/>
              </a:ext>
            </a:extLst>
          </p:cNvPr>
          <p:cNvSpPr>
            <a:spLocks noGrp="1"/>
          </p:cNvSpPr>
          <p:nvPr>
            <p:ph type="dt" sz="half" idx="10"/>
          </p:nvPr>
        </p:nvSpPr>
        <p:spPr/>
        <p:txBody>
          <a:bodyPr/>
          <a:lstStyle/>
          <a:p>
            <a:fld id="{49A677CA-CF3A-FA44-A79B-2A6FFB100A67}" type="datetimeFigureOut">
              <a:rPr lang="fr-PL" smtClean="0"/>
              <a:t>3/3/25</a:t>
            </a:fld>
            <a:endParaRPr lang="fr-PL"/>
          </a:p>
        </p:txBody>
      </p:sp>
      <p:sp>
        <p:nvSpPr>
          <p:cNvPr id="4" name="Espace réservé du pied de page 3">
            <a:extLst>
              <a:ext uri="{FF2B5EF4-FFF2-40B4-BE49-F238E27FC236}">
                <a16:creationId xmlns:a16="http://schemas.microsoft.com/office/drawing/2014/main" id="{5EA369AF-D7F5-434D-11AD-6E22B12E4E9C}"/>
              </a:ext>
            </a:extLst>
          </p:cNvPr>
          <p:cNvSpPr>
            <a:spLocks noGrp="1"/>
          </p:cNvSpPr>
          <p:nvPr>
            <p:ph type="ftr" sz="quarter" idx="11"/>
          </p:nvPr>
        </p:nvSpPr>
        <p:spPr/>
        <p:txBody>
          <a:bodyPr/>
          <a:lstStyle/>
          <a:p>
            <a:endParaRPr lang="fr-PL"/>
          </a:p>
        </p:txBody>
      </p:sp>
      <p:sp>
        <p:nvSpPr>
          <p:cNvPr id="5" name="Espace réservé du numéro de diapositive 4">
            <a:extLst>
              <a:ext uri="{FF2B5EF4-FFF2-40B4-BE49-F238E27FC236}">
                <a16:creationId xmlns:a16="http://schemas.microsoft.com/office/drawing/2014/main" id="{6726E810-E768-CB23-D88D-213FB91DDA95}"/>
              </a:ext>
            </a:extLst>
          </p:cNvPr>
          <p:cNvSpPr>
            <a:spLocks noGrp="1"/>
          </p:cNvSpPr>
          <p:nvPr>
            <p:ph type="sldNum" sz="quarter" idx="12"/>
          </p:nvPr>
        </p:nvSpPr>
        <p:spPr/>
        <p:txBody>
          <a:bodyPr/>
          <a:lstStyle/>
          <a:p>
            <a:fld id="{C7D4C2F5-D5C8-314E-B6EA-2449A3C25577}" type="slidenum">
              <a:rPr lang="fr-PL" smtClean="0"/>
              <a:t>‹N°›</a:t>
            </a:fld>
            <a:endParaRPr lang="fr-PL"/>
          </a:p>
        </p:txBody>
      </p:sp>
    </p:spTree>
    <p:extLst>
      <p:ext uri="{BB962C8B-B14F-4D97-AF65-F5344CB8AC3E}">
        <p14:creationId xmlns:p14="http://schemas.microsoft.com/office/powerpoint/2010/main" val="1554816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B323657-91BC-D761-1BBC-0D4D2530B231}"/>
              </a:ext>
            </a:extLst>
          </p:cNvPr>
          <p:cNvSpPr>
            <a:spLocks noGrp="1"/>
          </p:cNvSpPr>
          <p:nvPr>
            <p:ph type="dt" sz="half" idx="10"/>
          </p:nvPr>
        </p:nvSpPr>
        <p:spPr/>
        <p:txBody>
          <a:bodyPr/>
          <a:lstStyle/>
          <a:p>
            <a:fld id="{49A677CA-CF3A-FA44-A79B-2A6FFB100A67}" type="datetimeFigureOut">
              <a:rPr lang="fr-PL" smtClean="0"/>
              <a:t>3/3/25</a:t>
            </a:fld>
            <a:endParaRPr lang="fr-PL"/>
          </a:p>
        </p:txBody>
      </p:sp>
      <p:sp>
        <p:nvSpPr>
          <p:cNvPr id="3" name="Espace réservé du pied de page 2">
            <a:extLst>
              <a:ext uri="{FF2B5EF4-FFF2-40B4-BE49-F238E27FC236}">
                <a16:creationId xmlns:a16="http://schemas.microsoft.com/office/drawing/2014/main" id="{7DF856B5-8D9A-0B41-5E32-5A0FA3BAB715}"/>
              </a:ext>
            </a:extLst>
          </p:cNvPr>
          <p:cNvSpPr>
            <a:spLocks noGrp="1"/>
          </p:cNvSpPr>
          <p:nvPr>
            <p:ph type="ftr" sz="quarter" idx="11"/>
          </p:nvPr>
        </p:nvSpPr>
        <p:spPr/>
        <p:txBody>
          <a:bodyPr/>
          <a:lstStyle/>
          <a:p>
            <a:endParaRPr lang="fr-PL"/>
          </a:p>
        </p:txBody>
      </p:sp>
      <p:sp>
        <p:nvSpPr>
          <p:cNvPr id="4" name="Espace réservé du numéro de diapositive 3">
            <a:extLst>
              <a:ext uri="{FF2B5EF4-FFF2-40B4-BE49-F238E27FC236}">
                <a16:creationId xmlns:a16="http://schemas.microsoft.com/office/drawing/2014/main" id="{94E68890-1E41-5347-14B4-D32CC7DAD36B}"/>
              </a:ext>
            </a:extLst>
          </p:cNvPr>
          <p:cNvSpPr>
            <a:spLocks noGrp="1"/>
          </p:cNvSpPr>
          <p:nvPr>
            <p:ph type="sldNum" sz="quarter" idx="12"/>
          </p:nvPr>
        </p:nvSpPr>
        <p:spPr/>
        <p:txBody>
          <a:bodyPr/>
          <a:lstStyle/>
          <a:p>
            <a:fld id="{C7D4C2F5-D5C8-314E-B6EA-2449A3C25577}" type="slidenum">
              <a:rPr lang="fr-PL" smtClean="0"/>
              <a:t>‹N°›</a:t>
            </a:fld>
            <a:endParaRPr lang="fr-PL"/>
          </a:p>
        </p:txBody>
      </p:sp>
    </p:spTree>
    <p:extLst>
      <p:ext uri="{BB962C8B-B14F-4D97-AF65-F5344CB8AC3E}">
        <p14:creationId xmlns:p14="http://schemas.microsoft.com/office/powerpoint/2010/main" val="3853908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629476-4284-799E-E3E0-B7D6ED94E32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PL"/>
          </a:p>
        </p:txBody>
      </p:sp>
      <p:sp>
        <p:nvSpPr>
          <p:cNvPr id="3" name="Espace réservé du contenu 2">
            <a:extLst>
              <a:ext uri="{FF2B5EF4-FFF2-40B4-BE49-F238E27FC236}">
                <a16:creationId xmlns:a16="http://schemas.microsoft.com/office/drawing/2014/main" id="{72C69262-1418-0869-2179-E319942BC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PL"/>
          </a:p>
        </p:txBody>
      </p:sp>
      <p:sp>
        <p:nvSpPr>
          <p:cNvPr id="4" name="Espace réservé du texte 3">
            <a:extLst>
              <a:ext uri="{FF2B5EF4-FFF2-40B4-BE49-F238E27FC236}">
                <a16:creationId xmlns:a16="http://schemas.microsoft.com/office/drawing/2014/main" id="{16FD857B-C0C7-7288-5669-D7A732AFD3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DE699AC-6F12-248E-D232-21188744202A}"/>
              </a:ext>
            </a:extLst>
          </p:cNvPr>
          <p:cNvSpPr>
            <a:spLocks noGrp="1"/>
          </p:cNvSpPr>
          <p:nvPr>
            <p:ph type="dt" sz="half" idx="10"/>
          </p:nvPr>
        </p:nvSpPr>
        <p:spPr/>
        <p:txBody>
          <a:bodyPr/>
          <a:lstStyle/>
          <a:p>
            <a:fld id="{49A677CA-CF3A-FA44-A79B-2A6FFB100A67}" type="datetimeFigureOut">
              <a:rPr lang="fr-PL" smtClean="0"/>
              <a:t>3/3/25</a:t>
            </a:fld>
            <a:endParaRPr lang="fr-PL"/>
          </a:p>
        </p:txBody>
      </p:sp>
      <p:sp>
        <p:nvSpPr>
          <p:cNvPr id="6" name="Espace réservé du pied de page 5">
            <a:extLst>
              <a:ext uri="{FF2B5EF4-FFF2-40B4-BE49-F238E27FC236}">
                <a16:creationId xmlns:a16="http://schemas.microsoft.com/office/drawing/2014/main" id="{4C036B5B-E4C8-3066-320F-CC051DFAB523}"/>
              </a:ext>
            </a:extLst>
          </p:cNvPr>
          <p:cNvSpPr>
            <a:spLocks noGrp="1"/>
          </p:cNvSpPr>
          <p:nvPr>
            <p:ph type="ftr" sz="quarter" idx="11"/>
          </p:nvPr>
        </p:nvSpPr>
        <p:spPr/>
        <p:txBody>
          <a:bodyPr/>
          <a:lstStyle/>
          <a:p>
            <a:endParaRPr lang="fr-PL"/>
          </a:p>
        </p:txBody>
      </p:sp>
      <p:sp>
        <p:nvSpPr>
          <p:cNvPr id="7" name="Espace réservé du numéro de diapositive 6">
            <a:extLst>
              <a:ext uri="{FF2B5EF4-FFF2-40B4-BE49-F238E27FC236}">
                <a16:creationId xmlns:a16="http://schemas.microsoft.com/office/drawing/2014/main" id="{5835426B-DA10-E0BC-135C-8DC677655AE4}"/>
              </a:ext>
            </a:extLst>
          </p:cNvPr>
          <p:cNvSpPr>
            <a:spLocks noGrp="1"/>
          </p:cNvSpPr>
          <p:nvPr>
            <p:ph type="sldNum" sz="quarter" idx="12"/>
          </p:nvPr>
        </p:nvSpPr>
        <p:spPr/>
        <p:txBody>
          <a:bodyPr/>
          <a:lstStyle/>
          <a:p>
            <a:fld id="{C7D4C2F5-D5C8-314E-B6EA-2449A3C25577}" type="slidenum">
              <a:rPr lang="fr-PL" smtClean="0"/>
              <a:t>‹N°›</a:t>
            </a:fld>
            <a:endParaRPr lang="fr-PL"/>
          </a:p>
        </p:txBody>
      </p:sp>
    </p:spTree>
    <p:extLst>
      <p:ext uri="{BB962C8B-B14F-4D97-AF65-F5344CB8AC3E}">
        <p14:creationId xmlns:p14="http://schemas.microsoft.com/office/powerpoint/2010/main" val="247117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BB466E-5628-CED9-A0E5-12CBECF84D9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PL"/>
          </a:p>
        </p:txBody>
      </p:sp>
      <p:sp>
        <p:nvSpPr>
          <p:cNvPr id="3" name="Espace réservé pour une image  2">
            <a:extLst>
              <a:ext uri="{FF2B5EF4-FFF2-40B4-BE49-F238E27FC236}">
                <a16:creationId xmlns:a16="http://schemas.microsoft.com/office/drawing/2014/main" id="{30F1277F-5037-219F-3F54-3D31DC9374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PL"/>
          </a:p>
        </p:txBody>
      </p:sp>
      <p:sp>
        <p:nvSpPr>
          <p:cNvPr id="4" name="Espace réservé du texte 3">
            <a:extLst>
              <a:ext uri="{FF2B5EF4-FFF2-40B4-BE49-F238E27FC236}">
                <a16:creationId xmlns:a16="http://schemas.microsoft.com/office/drawing/2014/main" id="{2DA3D1AD-6BCF-6D4C-222C-4A161E9E9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A7C1EE6-CADB-B3A7-5B70-1E9E3C3E95E9}"/>
              </a:ext>
            </a:extLst>
          </p:cNvPr>
          <p:cNvSpPr>
            <a:spLocks noGrp="1"/>
          </p:cNvSpPr>
          <p:nvPr>
            <p:ph type="dt" sz="half" idx="10"/>
          </p:nvPr>
        </p:nvSpPr>
        <p:spPr/>
        <p:txBody>
          <a:bodyPr/>
          <a:lstStyle/>
          <a:p>
            <a:fld id="{49A677CA-CF3A-FA44-A79B-2A6FFB100A67}" type="datetimeFigureOut">
              <a:rPr lang="fr-PL" smtClean="0"/>
              <a:t>3/3/25</a:t>
            </a:fld>
            <a:endParaRPr lang="fr-PL"/>
          </a:p>
        </p:txBody>
      </p:sp>
      <p:sp>
        <p:nvSpPr>
          <p:cNvPr id="6" name="Espace réservé du pied de page 5">
            <a:extLst>
              <a:ext uri="{FF2B5EF4-FFF2-40B4-BE49-F238E27FC236}">
                <a16:creationId xmlns:a16="http://schemas.microsoft.com/office/drawing/2014/main" id="{4A52650D-EBB2-BF6B-961C-CB61451F2855}"/>
              </a:ext>
            </a:extLst>
          </p:cNvPr>
          <p:cNvSpPr>
            <a:spLocks noGrp="1"/>
          </p:cNvSpPr>
          <p:nvPr>
            <p:ph type="ftr" sz="quarter" idx="11"/>
          </p:nvPr>
        </p:nvSpPr>
        <p:spPr/>
        <p:txBody>
          <a:bodyPr/>
          <a:lstStyle/>
          <a:p>
            <a:endParaRPr lang="fr-PL"/>
          </a:p>
        </p:txBody>
      </p:sp>
      <p:sp>
        <p:nvSpPr>
          <p:cNvPr id="7" name="Espace réservé du numéro de diapositive 6">
            <a:extLst>
              <a:ext uri="{FF2B5EF4-FFF2-40B4-BE49-F238E27FC236}">
                <a16:creationId xmlns:a16="http://schemas.microsoft.com/office/drawing/2014/main" id="{671BF9A6-CE6D-B4AE-D8BB-E0954AECEEFA}"/>
              </a:ext>
            </a:extLst>
          </p:cNvPr>
          <p:cNvSpPr>
            <a:spLocks noGrp="1"/>
          </p:cNvSpPr>
          <p:nvPr>
            <p:ph type="sldNum" sz="quarter" idx="12"/>
          </p:nvPr>
        </p:nvSpPr>
        <p:spPr/>
        <p:txBody>
          <a:bodyPr/>
          <a:lstStyle/>
          <a:p>
            <a:fld id="{C7D4C2F5-D5C8-314E-B6EA-2449A3C25577}" type="slidenum">
              <a:rPr lang="fr-PL" smtClean="0"/>
              <a:t>‹N°›</a:t>
            </a:fld>
            <a:endParaRPr lang="fr-PL"/>
          </a:p>
        </p:txBody>
      </p:sp>
    </p:spTree>
    <p:extLst>
      <p:ext uri="{BB962C8B-B14F-4D97-AF65-F5344CB8AC3E}">
        <p14:creationId xmlns:p14="http://schemas.microsoft.com/office/powerpoint/2010/main" val="330608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F124D0A-15E0-535D-AAEF-578257C24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PL"/>
          </a:p>
        </p:txBody>
      </p:sp>
      <p:sp>
        <p:nvSpPr>
          <p:cNvPr id="3" name="Espace réservé du texte 2">
            <a:extLst>
              <a:ext uri="{FF2B5EF4-FFF2-40B4-BE49-F238E27FC236}">
                <a16:creationId xmlns:a16="http://schemas.microsoft.com/office/drawing/2014/main" id="{575C5177-CD9A-B02B-B60D-B43CC893E6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PL"/>
          </a:p>
        </p:txBody>
      </p:sp>
      <p:sp>
        <p:nvSpPr>
          <p:cNvPr id="4" name="Espace réservé de la date 3">
            <a:extLst>
              <a:ext uri="{FF2B5EF4-FFF2-40B4-BE49-F238E27FC236}">
                <a16:creationId xmlns:a16="http://schemas.microsoft.com/office/drawing/2014/main" id="{FF563C1C-CAFD-8011-5489-65366676D8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677CA-CF3A-FA44-A79B-2A6FFB100A67}" type="datetimeFigureOut">
              <a:rPr lang="fr-PL" smtClean="0"/>
              <a:t>3/3/25</a:t>
            </a:fld>
            <a:endParaRPr lang="fr-PL"/>
          </a:p>
        </p:txBody>
      </p:sp>
      <p:sp>
        <p:nvSpPr>
          <p:cNvPr id="5" name="Espace réservé du pied de page 4">
            <a:extLst>
              <a:ext uri="{FF2B5EF4-FFF2-40B4-BE49-F238E27FC236}">
                <a16:creationId xmlns:a16="http://schemas.microsoft.com/office/drawing/2014/main" id="{B240D41E-6A38-DBAF-ABC7-5DA066BEFA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PL"/>
          </a:p>
        </p:txBody>
      </p:sp>
      <p:sp>
        <p:nvSpPr>
          <p:cNvPr id="6" name="Espace réservé du numéro de diapositive 5">
            <a:extLst>
              <a:ext uri="{FF2B5EF4-FFF2-40B4-BE49-F238E27FC236}">
                <a16:creationId xmlns:a16="http://schemas.microsoft.com/office/drawing/2014/main" id="{42567BDA-B292-EA65-06A5-38D2760707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4C2F5-D5C8-314E-B6EA-2449A3C25577}" type="slidenum">
              <a:rPr lang="fr-PL" smtClean="0"/>
              <a:t>‹N°›</a:t>
            </a:fld>
            <a:endParaRPr lang="fr-PL"/>
          </a:p>
        </p:txBody>
      </p:sp>
    </p:spTree>
    <p:extLst>
      <p:ext uri="{BB962C8B-B14F-4D97-AF65-F5344CB8AC3E}">
        <p14:creationId xmlns:p14="http://schemas.microsoft.com/office/powerpoint/2010/main" val="3002143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ZKmOKHj1uI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socialeurope.eu/"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Ry-5FdRz7Dg" TargetMode="External"/><Relationship Id="rId2" Type="http://schemas.openxmlformats.org/officeDocument/2006/relationships/hyperlink" Target="https://www.youtube.com/watch?v=kYsrjj0p4M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IUwelQswa20&amp;t=212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F-GA81I-L4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citizens-initiative.europa.eu/_e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2ELOk24Rgp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F61E21-7DDB-119D-B92C-0522A7A10ECF}"/>
              </a:ext>
            </a:extLst>
          </p:cNvPr>
          <p:cNvSpPr>
            <a:spLocks noGrp="1"/>
          </p:cNvSpPr>
          <p:nvPr>
            <p:ph type="title"/>
          </p:nvPr>
        </p:nvSpPr>
        <p:spPr>
          <a:xfrm>
            <a:off x="838200" y="1813914"/>
            <a:ext cx="10515600" cy="1325563"/>
          </a:xfrm>
        </p:spPr>
        <p:txBody>
          <a:bodyPr/>
          <a:lstStyle/>
          <a:p>
            <a:r>
              <a:rPr lang="fr-PL" b="1">
                <a:latin typeface="Garamond" panose="02020404030301010803" pitchFamily="18" charset="0"/>
              </a:rPr>
              <a:t>Chapter </a:t>
            </a:r>
            <a:r>
              <a:rPr lang="fr-FR" b="1" dirty="0">
                <a:latin typeface="Garamond" panose="02020404030301010803" pitchFamily="18" charset="0"/>
              </a:rPr>
              <a:t>1</a:t>
            </a:r>
            <a:r>
              <a:rPr lang="fr-PL" b="1">
                <a:latin typeface="Garamond" panose="02020404030301010803" pitchFamily="18" charset="0"/>
              </a:rPr>
              <a:t>: </a:t>
            </a:r>
            <a:r>
              <a:rPr lang="fr-FR" b="1" dirty="0">
                <a:latin typeface="Garamond" panose="02020404030301010803" pitchFamily="18" charset="0"/>
              </a:rPr>
              <a:t>Transnational society, transnational </a:t>
            </a:r>
            <a:r>
              <a:rPr lang="fr-FR" b="1" dirty="0" err="1">
                <a:latin typeface="Garamond" panose="02020404030301010803" pitchFamily="18" charset="0"/>
              </a:rPr>
              <a:t>politics</a:t>
            </a:r>
            <a:endParaRPr lang="fr-PL" b="1" dirty="0">
              <a:latin typeface="Garamond" panose="02020404030301010803" pitchFamily="18" charset="0"/>
            </a:endParaRPr>
          </a:p>
        </p:txBody>
      </p:sp>
    </p:spTree>
    <p:extLst>
      <p:ext uri="{BB962C8B-B14F-4D97-AF65-F5344CB8AC3E}">
        <p14:creationId xmlns:p14="http://schemas.microsoft.com/office/powerpoint/2010/main" val="1211856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804B2-449D-0C42-E930-B6C8DDFB9542}"/>
              </a:ext>
            </a:extLst>
          </p:cNvPr>
          <p:cNvSpPr>
            <a:spLocks noGrp="1"/>
          </p:cNvSpPr>
          <p:nvPr>
            <p:ph idx="1"/>
          </p:nvPr>
        </p:nvSpPr>
        <p:spPr>
          <a:xfrm>
            <a:off x="838200" y="665018"/>
            <a:ext cx="10936705" cy="5511945"/>
          </a:xfrm>
        </p:spPr>
        <p:txBody>
          <a:bodyPr>
            <a:normAutofit/>
          </a:bodyPr>
          <a:lstStyle/>
          <a:p>
            <a:pPr marL="0" indent="0" algn="ctr">
              <a:lnSpc>
                <a:spcPct val="130000"/>
              </a:lnSpc>
              <a:spcBef>
                <a:spcPts val="0"/>
              </a:spcBef>
              <a:buNone/>
            </a:pPr>
            <a:endParaRPr lang="en-US" b="1" u="sng" dirty="0">
              <a:latin typeface="Merriweather" pitchFamily="2" charset="77"/>
              <a:ea typeface="Calibri" panose="020F0502020204030204" pitchFamily="34" charset="0"/>
              <a:cs typeface="Times New Roman" panose="02020603050405020304" pitchFamily="18" charset="0"/>
            </a:endParaRPr>
          </a:p>
          <a:p>
            <a:pPr marL="0" indent="0" algn="ctr">
              <a:lnSpc>
                <a:spcPct val="130000"/>
              </a:lnSpc>
              <a:spcBef>
                <a:spcPts val="0"/>
              </a:spcBef>
              <a:buNone/>
            </a:pPr>
            <a:endParaRPr lang="en-US" b="1" u="sng" dirty="0">
              <a:latin typeface="Merriweather" pitchFamily="2" charset="77"/>
              <a:ea typeface="Calibri" panose="020F0502020204030204" pitchFamily="34" charset="0"/>
              <a:cs typeface="Times New Roman" panose="02020603050405020304" pitchFamily="18" charset="0"/>
            </a:endParaRPr>
          </a:p>
          <a:p>
            <a:pPr marL="0" indent="0" algn="ctr">
              <a:lnSpc>
                <a:spcPct val="130000"/>
              </a:lnSpc>
              <a:spcBef>
                <a:spcPts val="0"/>
              </a:spcBef>
              <a:buNone/>
            </a:pPr>
            <a:endParaRPr lang="en-US" b="1" u="sng" dirty="0">
              <a:latin typeface="Merriweather" pitchFamily="2" charset="77"/>
              <a:ea typeface="Calibri" panose="020F0502020204030204" pitchFamily="34" charset="0"/>
              <a:cs typeface="Times New Roman" panose="02020603050405020304" pitchFamily="18" charset="0"/>
            </a:endParaRPr>
          </a:p>
          <a:p>
            <a:pPr marL="0" indent="0" algn="ctr">
              <a:lnSpc>
                <a:spcPct val="130000"/>
              </a:lnSpc>
              <a:spcBef>
                <a:spcPts val="0"/>
              </a:spcBef>
              <a:buNone/>
            </a:pPr>
            <a:r>
              <a:rPr lang="en-US" sz="3200" b="1" u="sng" dirty="0">
                <a:latin typeface="Garamond" panose="02020404030301010803" pitchFamily="18" charset="0"/>
                <a:ea typeface="Calibri" panose="020F0502020204030204" pitchFamily="34" charset="0"/>
                <a:cs typeface="Times New Roman" panose="02020603050405020304" pitchFamily="18" charset="0"/>
              </a:rPr>
              <a:t>II</a:t>
            </a:r>
            <a:r>
              <a:rPr lang="en-US" sz="3200" b="1" u="sng">
                <a:latin typeface="Garamond" panose="02020404030301010803" pitchFamily="18" charset="0"/>
                <a:ea typeface="Calibri" panose="020F0502020204030204" pitchFamily="34" charset="0"/>
                <a:cs typeface="Times New Roman" panose="02020603050405020304" pitchFamily="18" charset="0"/>
              </a:rPr>
              <a:t>/ Transnational </a:t>
            </a:r>
            <a:r>
              <a:rPr lang="en-US" sz="3200" b="1" u="sng" dirty="0">
                <a:latin typeface="Garamond" panose="02020404030301010803" pitchFamily="18" charset="0"/>
                <a:ea typeface="Calibri" panose="020F0502020204030204" pitchFamily="34" charset="0"/>
                <a:cs typeface="Times New Roman" panose="02020603050405020304" pitchFamily="18" charset="0"/>
              </a:rPr>
              <a:t>politics</a:t>
            </a:r>
          </a:p>
          <a:p>
            <a:pPr marL="0" indent="0" algn="just">
              <a:lnSpc>
                <a:spcPct val="130000"/>
              </a:lnSpc>
              <a:spcBef>
                <a:spcPts val="0"/>
              </a:spcBef>
              <a:buNone/>
            </a:pPr>
            <a:endParaRPr lang="en-US" sz="2300" dirty="0">
              <a:latin typeface="Merriweather" pitchFamily="2" charset="77"/>
              <a:ea typeface="Calibri" panose="020F0502020204030204" pitchFamily="34" charset="0"/>
              <a:cs typeface="Times New Roman" panose="02020603050405020304" pitchFamily="18" charset="0"/>
            </a:endParaRPr>
          </a:p>
          <a:p>
            <a:pPr marL="0" indent="0">
              <a:buNone/>
            </a:pPr>
            <a:endParaRPr lang="en-US" sz="2300" dirty="0">
              <a:latin typeface="Merriweather" pitchFamily="2" charset="77"/>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522277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899AC-3767-376E-C1E4-E0C8546387EB}"/>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5B0477E-B533-E6AE-9017-FCAA3DC2EB08}"/>
              </a:ext>
            </a:extLst>
          </p:cNvPr>
          <p:cNvSpPr>
            <a:spLocks noGrp="1"/>
          </p:cNvSpPr>
          <p:nvPr>
            <p:ph idx="1"/>
          </p:nvPr>
        </p:nvSpPr>
        <p:spPr>
          <a:xfrm>
            <a:off x="838200" y="665018"/>
            <a:ext cx="10936705" cy="5511945"/>
          </a:xfrm>
        </p:spPr>
        <p:txBody>
          <a:bodyPr>
            <a:normAutofit/>
          </a:bodyPr>
          <a:lstStyle/>
          <a:p>
            <a:pPr marL="0" indent="0" algn="just">
              <a:lnSpc>
                <a:spcPct val="130000"/>
              </a:lnSpc>
              <a:spcBef>
                <a:spcPts val="0"/>
              </a:spcBef>
              <a:buNone/>
            </a:pPr>
            <a:r>
              <a:rPr lang="en-US" sz="2300" b="1" dirty="0">
                <a:latin typeface="Garamond" panose="02020404030301010803" pitchFamily="18" charset="0"/>
                <a:ea typeface="Calibri" panose="020F0502020204030204" pitchFamily="34" charset="0"/>
                <a:cs typeface="Times New Roman" panose="02020603050405020304" pitchFamily="18" charset="0"/>
              </a:rPr>
              <a:t>Transnational vs international.</a:t>
            </a:r>
          </a:p>
          <a:p>
            <a:pPr marL="0" indent="0" algn="just">
              <a:lnSpc>
                <a:spcPct val="130000"/>
              </a:lnSpc>
              <a:spcBef>
                <a:spcPts val="0"/>
              </a:spcBef>
              <a:buNone/>
            </a:pPr>
            <a:r>
              <a:rPr lang="en-US" sz="2300" dirty="0">
                <a:latin typeface="Garamond" panose="02020404030301010803" pitchFamily="18" charset="0"/>
                <a:ea typeface="Calibri" panose="020F0502020204030204" pitchFamily="34" charset="0"/>
                <a:cs typeface="Times New Roman" panose="02020603050405020304" pitchFamily="18" charset="0"/>
              </a:rPr>
              <a:t>“Transnational” = links, relations, between non-state actors.</a:t>
            </a:r>
          </a:p>
          <a:p>
            <a:pPr marL="0" indent="0">
              <a:lnSpc>
                <a:spcPct val="130000"/>
              </a:lnSpc>
              <a:spcBef>
                <a:spcPts val="0"/>
              </a:spcBef>
              <a:buNone/>
            </a:pPr>
            <a:endParaRPr lang="en-US" sz="2300" dirty="0">
              <a:latin typeface="Garamond" panose="02020404030301010803" pitchFamily="18" charset="0"/>
            </a:endParaRPr>
          </a:p>
          <a:p>
            <a:pPr marL="0" indent="0">
              <a:lnSpc>
                <a:spcPct val="130000"/>
              </a:lnSpc>
              <a:spcBef>
                <a:spcPts val="0"/>
              </a:spcBef>
              <a:buNone/>
            </a:pPr>
            <a:r>
              <a:rPr lang="en-US" sz="2300" dirty="0">
                <a:latin typeface="Garamond" panose="02020404030301010803" pitchFamily="18" charset="0"/>
              </a:rPr>
              <a:t>Nye, Joseph S., and Robert O. Keohane. “Transnational Relations and World Politics: An Introduction.” </a:t>
            </a:r>
            <a:r>
              <a:rPr lang="en-US" sz="2300" i="1" dirty="0">
                <a:latin typeface="Garamond" panose="02020404030301010803" pitchFamily="18" charset="0"/>
              </a:rPr>
              <a:t>International Organization</a:t>
            </a:r>
            <a:r>
              <a:rPr lang="en-US" sz="2300" dirty="0">
                <a:latin typeface="Garamond" panose="02020404030301010803" pitchFamily="18" charset="0"/>
              </a:rPr>
              <a:t>, vol. 25, no. 3, 1971, pp. 329–49.</a:t>
            </a:r>
          </a:p>
          <a:p>
            <a:pPr marL="0" indent="0">
              <a:lnSpc>
                <a:spcPct val="130000"/>
              </a:lnSpc>
              <a:spcBef>
                <a:spcPts val="0"/>
              </a:spcBef>
              <a:buNone/>
            </a:pPr>
            <a:r>
              <a:rPr lang="en-US" sz="2300" b="1" dirty="0">
                <a:latin typeface="Garamond" panose="02020404030301010803" pitchFamily="18" charset="0"/>
              </a:rPr>
              <a:t>“Transnational relations = contacts, coalitions and interactions across state boundaries that are not controlled by the central foreign policy organs of governments.”</a:t>
            </a:r>
          </a:p>
          <a:p>
            <a:pPr marL="0" indent="0">
              <a:lnSpc>
                <a:spcPct val="130000"/>
              </a:lnSpc>
              <a:spcBef>
                <a:spcPts val="0"/>
              </a:spcBef>
              <a:buNone/>
            </a:pPr>
            <a:endParaRPr lang="en-US" sz="2300" dirty="0">
              <a:latin typeface="Garamond" panose="02020404030301010803" pitchFamily="18" charset="0"/>
            </a:endParaRPr>
          </a:p>
          <a:p>
            <a:pPr marL="0" indent="0">
              <a:lnSpc>
                <a:spcPct val="130000"/>
              </a:lnSpc>
              <a:spcBef>
                <a:spcPts val="0"/>
              </a:spcBef>
              <a:buNone/>
            </a:pPr>
            <a:r>
              <a:rPr lang="en-US" sz="2300" dirty="0">
                <a:latin typeface="Garamond" panose="02020404030301010803" pitchFamily="18" charset="0"/>
              </a:rPr>
              <a:t>Examples of transnational phenomena: “multinational business enterprises and revolutionary movements; trade unions and scientific networks; international air transport cartels and communication activities in outer space.”</a:t>
            </a:r>
          </a:p>
          <a:p>
            <a:pPr marL="0" indent="0">
              <a:lnSpc>
                <a:spcPct val="130000"/>
              </a:lnSpc>
              <a:spcBef>
                <a:spcPts val="0"/>
              </a:spcBef>
              <a:buNone/>
            </a:pPr>
            <a:endParaRPr lang="en-US" sz="2300" dirty="0">
              <a:latin typeface="Merriweather" pitchFamily="2" charset="77"/>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59275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70AA5-ED06-096F-D222-C78F0CC8A0CF}"/>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8B8BC90-E204-5707-4D22-D90F76446860}"/>
              </a:ext>
            </a:extLst>
          </p:cNvPr>
          <p:cNvSpPr>
            <a:spLocks noGrp="1"/>
          </p:cNvSpPr>
          <p:nvPr>
            <p:ph idx="1"/>
          </p:nvPr>
        </p:nvSpPr>
        <p:spPr>
          <a:xfrm>
            <a:off x="838200" y="665018"/>
            <a:ext cx="10936705" cy="5511945"/>
          </a:xfrm>
        </p:spPr>
        <p:txBody>
          <a:bodyPr>
            <a:normAutofit fontScale="92500"/>
          </a:bodyPr>
          <a:lstStyle/>
          <a:p>
            <a:pPr marL="0" indent="0">
              <a:lnSpc>
                <a:spcPct val="130000"/>
              </a:lnSpc>
              <a:spcBef>
                <a:spcPts val="0"/>
              </a:spcBef>
              <a:buNone/>
            </a:pPr>
            <a:r>
              <a:rPr lang="en-US" sz="2000" b="1" dirty="0">
                <a:latin typeface="Garamond" panose="02020404030301010803" pitchFamily="18" charset="0"/>
              </a:rPr>
              <a:t>Transnational relations AND interstate system as centrally important to the understanding of contemporary world politics.</a:t>
            </a:r>
          </a:p>
          <a:p>
            <a:pPr marL="0" indent="0">
              <a:buNone/>
            </a:pPr>
            <a:endParaRPr lang="en-GB" sz="2400" dirty="0">
              <a:latin typeface="Garamond" panose="02020404030301010803" pitchFamily="18" charset="0"/>
            </a:endParaRPr>
          </a:p>
          <a:p>
            <a:pPr marL="0" indent="0">
              <a:buNone/>
            </a:pPr>
            <a:r>
              <a:rPr lang="en-GB" sz="2400" dirty="0">
                <a:latin typeface="Garamond" panose="02020404030301010803" pitchFamily="18" charset="0"/>
              </a:rPr>
              <a:t>=&gt; Nye and Keohane were reacting against the “realist” paradigm in international relations (emphasis on states as the only important actors in international politics).</a:t>
            </a:r>
          </a:p>
          <a:p>
            <a:pPr marL="0" indent="0">
              <a:lnSpc>
                <a:spcPct val="130000"/>
              </a:lnSpc>
              <a:spcBef>
                <a:spcPts val="0"/>
              </a:spcBef>
              <a:buNone/>
            </a:pPr>
            <a:endParaRPr lang="en-US" sz="2300" dirty="0">
              <a:latin typeface="Garamond" panose="02020404030301010803" pitchFamily="18" charset="0"/>
            </a:endParaRPr>
          </a:p>
          <a:p>
            <a:pPr marL="0" indent="0">
              <a:lnSpc>
                <a:spcPct val="130000"/>
              </a:lnSpc>
              <a:spcBef>
                <a:spcPts val="0"/>
              </a:spcBef>
              <a:buNone/>
            </a:pPr>
            <a:r>
              <a:rPr lang="en-US" sz="2300" dirty="0">
                <a:latin typeface="Garamond" panose="02020404030301010803" pitchFamily="18" charset="0"/>
              </a:rPr>
              <a:t>Initially, scholars of transnational politics focused on economic relations (multinational corporations).</a:t>
            </a:r>
          </a:p>
          <a:p>
            <a:pPr marL="0" indent="0">
              <a:lnSpc>
                <a:spcPct val="130000"/>
              </a:lnSpc>
              <a:spcBef>
                <a:spcPts val="0"/>
              </a:spcBef>
              <a:buNone/>
            </a:pPr>
            <a:endParaRPr lang="en-US" sz="2300" dirty="0">
              <a:latin typeface="Garamond" panose="02020404030301010803" pitchFamily="18" charset="0"/>
            </a:endParaRPr>
          </a:p>
          <a:p>
            <a:pPr marL="0" indent="0">
              <a:lnSpc>
                <a:spcPct val="130000"/>
              </a:lnSpc>
              <a:spcBef>
                <a:spcPts val="0"/>
              </a:spcBef>
              <a:buNone/>
            </a:pPr>
            <a:r>
              <a:rPr lang="en-US" sz="2300" dirty="0">
                <a:latin typeface="Garamond" panose="02020404030301010803" pitchFamily="18" charset="0"/>
              </a:rPr>
              <a:t>However, ‘much of transnational organizing deals with political and humanitarian issues such as refugees, violence against women and children, and human rights – and not economics per se.’</a:t>
            </a:r>
          </a:p>
          <a:p>
            <a:pPr marL="0" indent="0">
              <a:lnSpc>
                <a:spcPct val="130000"/>
              </a:lnSpc>
              <a:spcBef>
                <a:spcPts val="0"/>
              </a:spcBef>
              <a:buNone/>
            </a:pPr>
            <a:r>
              <a:rPr lang="en-US" sz="1700" dirty="0">
                <a:latin typeface="Garamond" panose="02020404030301010803" pitchFamily="18" charset="0"/>
              </a:rPr>
              <a:t>(Sidney </a:t>
            </a:r>
            <a:r>
              <a:rPr lang="en-US" sz="1700" dirty="0" err="1">
                <a:latin typeface="Garamond" panose="02020404030301010803" pitchFamily="18" charset="0"/>
              </a:rPr>
              <a:t>Tarrow</a:t>
            </a:r>
            <a:r>
              <a:rPr lang="en-US" sz="1700" dirty="0">
                <a:latin typeface="Garamond" panose="02020404030301010803" pitchFamily="18" charset="0"/>
              </a:rPr>
              <a:t>, ‘Transnational politics: Contention and Institutions in International Politics’, </a:t>
            </a:r>
            <a:r>
              <a:rPr lang="en-US" sz="1700" i="1" dirty="0">
                <a:latin typeface="Garamond" panose="02020404030301010803" pitchFamily="18" charset="0"/>
              </a:rPr>
              <a:t>Annual Review of Political Science</a:t>
            </a:r>
            <a:r>
              <a:rPr lang="en-US" sz="1700" dirty="0">
                <a:latin typeface="Garamond" panose="02020404030301010803" pitchFamily="18" charset="0"/>
              </a:rPr>
              <a:t>, 2001).</a:t>
            </a:r>
          </a:p>
          <a:p>
            <a:pPr marL="0" indent="0">
              <a:lnSpc>
                <a:spcPct val="130000"/>
              </a:lnSpc>
              <a:spcBef>
                <a:spcPts val="0"/>
              </a:spcBef>
              <a:buNone/>
            </a:pPr>
            <a:endParaRPr lang="en-US" sz="2300" dirty="0">
              <a:latin typeface="Merriweather" pitchFamily="2" charset="77"/>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589817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804B2-449D-0C42-E930-B6C8DDFB9542}"/>
              </a:ext>
            </a:extLst>
          </p:cNvPr>
          <p:cNvSpPr>
            <a:spLocks noGrp="1"/>
          </p:cNvSpPr>
          <p:nvPr>
            <p:ph idx="1"/>
          </p:nvPr>
        </p:nvSpPr>
        <p:spPr>
          <a:xfrm>
            <a:off x="838200" y="665018"/>
            <a:ext cx="10936705" cy="5511945"/>
          </a:xfrm>
        </p:spPr>
        <p:txBody>
          <a:bodyPr>
            <a:noAutofit/>
          </a:bodyPr>
          <a:lstStyle/>
          <a:p>
            <a:pPr marL="0" indent="0">
              <a:lnSpc>
                <a:spcPct val="130000"/>
              </a:lnSpc>
              <a:spcBef>
                <a:spcPts val="0"/>
              </a:spcBef>
              <a:buNone/>
            </a:pPr>
            <a:r>
              <a:rPr lang="en-GB" sz="1600" b="1" noProof="0" dirty="0">
                <a:latin typeface="Garamond" panose="02020404030301010803" pitchFamily="18" charset="0"/>
              </a:rPr>
              <a:t>Link with contentious politics: social movements not confined to nation-states</a:t>
            </a:r>
            <a:r>
              <a:rPr lang="en-GB" sz="1600" noProof="0" dirty="0">
                <a:latin typeface="Garamond" panose="02020404030301010803" pitchFamily="18" charset="0"/>
              </a:rPr>
              <a:t>:</a:t>
            </a:r>
          </a:p>
          <a:p>
            <a:pPr>
              <a:lnSpc>
                <a:spcPct val="130000"/>
              </a:lnSpc>
              <a:spcBef>
                <a:spcPts val="0"/>
              </a:spcBef>
            </a:pPr>
            <a:r>
              <a:rPr lang="en-GB" sz="1600" noProof="0" dirty="0">
                <a:latin typeface="Garamond" panose="02020404030301010803" pitchFamily="18" charset="0"/>
              </a:rPr>
              <a:t>Transnational </a:t>
            </a:r>
            <a:r>
              <a:rPr lang="en-GB" sz="1600" b="1" noProof="0" dirty="0">
                <a:latin typeface="Garamond" panose="02020404030301010803" pitchFamily="18" charset="0"/>
              </a:rPr>
              <a:t>stakes</a:t>
            </a:r>
            <a:r>
              <a:rPr lang="en-GB" sz="1600" noProof="0" dirty="0">
                <a:latin typeface="Garamond" panose="02020404030301010803" pitchFamily="18" charset="0"/>
              </a:rPr>
              <a:t> cf. anti/alter globalism; climate change.</a:t>
            </a:r>
          </a:p>
          <a:p>
            <a:pPr>
              <a:lnSpc>
                <a:spcPct val="130000"/>
              </a:lnSpc>
              <a:spcBef>
                <a:spcPts val="0"/>
              </a:spcBef>
            </a:pPr>
            <a:r>
              <a:rPr lang="en-GB" sz="1600" noProof="0" dirty="0">
                <a:latin typeface="Garamond" panose="02020404030301010803" pitchFamily="18" charset="0"/>
              </a:rPr>
              <a:t>Transnational </a:t>
            </a:r>
            <a:r>
              <a:rPr lang="en-GB" sz="1600" b="1" noProof="0" dirty="0">
                <a:latin typeface="Garamond" panose="02020404030301010803" pitchFamily="18" charset="0"/>
              </a:rPr>
              <a:t>NGOs</a:t>
            </a:r>
            <a:r>
              <a:rPr lang="en-GB" sz="1600" noProof="0" dirty="0">
                <a:latin typeface="Garamond" panose="02020404030301010803" pitchFamily="18" charset="0"/>
              </a:rPr>
              <a:t> (including Churches!), etc.</a:t>
            </a:r>
          </a:p>
          <a:p>
            <a:pPr marL="0" indent="0">
              <a:lnSpc>
                <a:spcPct val="130000"/>
              </a:lnSpc>
              <a:spcBef>
                <a:spcPts val="0"/>
              </a:spcBef>
              <a:buNone/>
            </a:pPr>
            <a:endParaRPr lang="en-GB" sz="1600" noProof="0" dirty="0">
              <a:latin typeface="Garamond" panose="02020404030301010803" pitchFamily="18" charset="0"/>
            </a:endParaRPr>
          </a:p>
          <a:p>
            <a:pPr marL="0" indent="0">
              <a:lnSpc>
                <a:spcPct val="130000"/>
              </a:lnSpc>
              <a:spcBef>
                <a:spcPts val="0"/>
              </a:spcBef>
              <a:buNone/>
            </a:pPr>
            <a:r>
              <a:rPr lang="en-GB" sz="1600" b="1" noProof="0" dirty="0">
                <a:latin typeface="Garamond" panose="02020404030301010803" pitchFamily="18" charset="0"/>
              </a:rPr>
              <a:t>Not a new phenomenon</a:t>
            </a:r>
            <a:r>
              <a:rPr lang="en-GB" sz="1600" noProof="0" dirty="0">
                <a:latin typeface="Garamond" panose="02020404030301010803" pitchFamily="18" charset="0"/>
              </a:rPr>
              <a:t>: movements against slavery, workers’ movements in the 19</a:t>
            </a:r>
            <a:r>
              <a:rPr lang="en-GB" sz="1600" baseline="30000" noProof="0" dirty="0">
                <a:latin typeface="Garamond" panose="02020404030301010803" pitchFamily="18" charset="0"/>
              </a:rPr>
              <a:t>th</a:t>
            </a:r>
            <a:r>
              <a:rPr lang="en-GB" sz="1600" noProof="0" dirty="0">
                <a:latin typeface="Garamond" panose="02020404030301010803" pitchFamily="18" charset="0"/>
              </a:rPr>
              <a:t> century, etc.</a:t>
            </a:r>
          </a:p>
          <a:p>
            <a:pPr marL="0" indent="0">
              <a:lnSpc>
                <a:spcPct val="130000"/>
              </a:lnSpc>
              <a:spcBef>
                <a:spcPts val="0"/>
              </a:spcBef>
              <a:buNone/>
            </a:pPr>
            <a:r>
              <a:rPr lang="en-GB" sz="1600" noProof="0" dirty="0">
                <a:latin typeface="Garamond" panose="02020404030301010803" pitchFamily="18" charset="0"/>
              </a:rPr>
              <a:t>-&gt; Springtime of the Peoples/Springtime of Nations (Revolutions of 1848).</a:t>
            </a:r>
          </a:p>
          <a:p>
            <a:pPr marL="0" indent="0">
              <a:lnSpc>
                <a:spcPct val="130000"/>
              </a:lnSpc>
              <a:spcBef>
                <a:spcPts val="0"/>
              </a:spcBef>
              <a:buNone/>
            </a:pPr>
            <a:r>
              <a:rPr lang="en-GB" sz="1600" noProof="0" dirty="0">
                <a:latin typeface="Garamond" panose="02020404030301010803" pitchFamily="18" charset="0"/>
              </a:rPr>
              <a:t>-&gt; International Workingmen’s Association (“First International”), 1864.</a:t>
            </a:r>
          </a:p>
          <a:p>
            <a:pPr marL="0" indent="0">
              <a:lnSpc>
                <a:spcPct val="130000"/>
              </a:lnSpc>
              <a:spcBef>
                <a:spcPts val="0"/>
              </a:spcBef>
              <a:buNone/>
            </a:pPr>
            <a:endParaRPr lang="en-GB" sz="1600" noProof="0" dirty="0">
              <a:latin typeface="Garamond" panose="02020404030301010803" pitchFamily="18" charset="0"/>
            </a:endParaRPr>
          </a:p>
          <a:p>
            <a:pPr marL="0" indent="0">
              <a:lnSpc>
                <a:spcPct val="130000"/>
              </a:lnSpc>
              <a:buNone/>
            </a:pPr>
            <a:r>
              <a:rPr lang="en-GB" sz="1600" noProof="0" dirty="0">
                <a:solidFill>
                  <a:srgbClr val="000000"/>
                </a:solidFill>
                <a:latin typeface="Garamond" panose="02020404030301010803" pitchFamily="18" charset="0"/>
              </a:rPr>
              <a:t>Transnational mobilisations</a:t>
            </a:r>
            <a:r>
              <a:rPr lang="en-GB" sz="1600" b="0" i="0" u="none" strike="noStrike" noProof="0" dirty="0">
                <a:solidFill>
                  <a:srgbClr val="000000"/>
                </a:solidFill>
                <a:effectLst/>
                <a:latin typeface="Garamond" panose="02020404030301010803" pitchFamily="18" charset="0"/>
              </a:rPr>
              <a:t> can be: </a:t>
            </a:r>
            <a:r>
              <a:rPr lang="en-GB" sz="1600" b="1" i="0" u="none" strike="noStrike" noProof="0" dirty="0">
                <a:solidFill>
                  <a:srgbClr val="000000"/>
                </a:solidFill>
                <a:effectLst/>
                <a:latin typeface="Garamond" panose="02020404030301010803" pitchFamily="18" charset="0"/>
              </a:rPr>
              <a:t>simultaneous or coordinated action in various states </a:t>
            </a:r>
            <a:r>
              <a:rPr lang="en-GB" sz="1600" b="0" i="0" u="none" strike="noStrike" noProof="0" dirty="0">
                <a:solidFill>
                  <a:srgbClr val="000000"/>
                </a:solidFill>
                <a:effectLst/>
                <a:latin typeface="Garamond" panose="02020404030301010803" pitchFamily="18" charset="0"/>
              </a:rPr>
              <a:t>(May Day celebrations), processes of </a:t>
            </a:r>
            <a:r>
              <a:rPr lang="en-GB" sz="1600" b="1" i="0" u="none" strike="noStrike" noProof="0" dirty="0">
                <a:solidFill>
                  <a:srgbClr val="000000"/>
                </a:solidFill>
                <a:effectLst/>
                <a:latin typeface="Garamond" panose="02020404030301010803" pitchFamily="18" charset="0"/>
              </a:rPr>
              <a:t>imitation</a:t>
            </a:r>
            <a:r>
              <a:rPr lang="en-GB" sz="1600" b="0" i="0" u="none" strike="noStrike" noProof="0" dirty="0">
                <a:solidFill>
                  <a:srgbClr val="000000"/>
                </a:solidFill>
                <a:effectLst/>
                <a:latin typeface="Garamond" panose="02020404030301010803" pitchFamily="18" charset="0"/>
              </a:rPr>
              <a:t> and </a:t>
            </a:r>
            <a:r>
              <a:rPr lang="en-GB" sz="1600" b="1" i="0" u="none" strike="noStrike" noProof="0" dirty="0">
                <a:solidFill>
                  <a:srgbClr val="000000"/>
                </a:solidFill>
                <a:effectLst/>
                <a:latin typeface="Garamond" panose="02020404030301010803" pitchFamily="18" charset="0"/>
              </a:rPr>
              <a:t>transformation</a:t>
            </a:r>
            <a:r>
              <a:rPr lang="en-GB" sz="1600" b="0" i="0" u="none" strike="noStrike" noProof="0" dirty="0">
                <a:solidFill>
                  <a:srgbClr val="000000"/>
                </a:solidFill>
                <a:effectLst/>
                <a:latin typeface="Garamond" panose="02020404030301010803" pitchFamily="18" charset="0"/>
              </a:rPr>
              <a:t> of a movement’s strategies due to mobilizations abroad (decolonization, collapse of Eastern regimes... ), the </a:t>
            </a:r>
            <a:r>
              <a:rPr lang="en-GB" sz="1600" b="1" i="0" u="none" strike="noStrike" noProof="0" dirty="0">
                <a:solidFill>
                  <a:srgbClr val="000000"/>
                </a:solidFill>
                <a:effectLst/>
                <a:latin typeface="Garamond" panose="02020404030301010803" pitchFamily="18" charset="0"/>
              </a:rPr>
              <a:t>transfer</a:t>
            </a:r>
            <a:r>
              <a:rPr lang="en-GB" sz="1600" b="0" i="0" u="none" strike="noStrike" noProof="0" dirty="0">
                <a:solidFill>
                  <a:srgbClr val="000000"/>
                </a:solidFill>
                <a:effectLst/>
                <a:latin typeface="Garamond" panose="02020404030301010803" pitchFamily="18" charset="0"/>
              </a:rPr>
              <a:t> of resources, the construction and consolidation of </a:t>
            </a:r>
            <a:r>
              <a:rPr lang="en-GB" sz="1600" b="1" i="0" u="none" strike="noStrike" noProof="0" dirty="0">
                <a:solidFill>
                  <a:srgbClr val="000000"/>
                </a:solidFill>
                <a:effectLst/>
                <a:latin typeface="Garamond" panose="02020404030301010803" pitchFamily="18" charset="0"/>
              </a:rPr>
              <a:t>organizations</a:t>
            </a:r>
            <a:r>
              <a:rPr lang="en-GB" sz="1600" b="0" i="0" u="none" strike="noStrike" noProof="0" dirty="0">
                <a:solidFill>
                  <a:srgbClr val="000000"/>
                </a:solidFill>
                <a:effectLst/>
                <a:latin typeface="Garamond" panose="02020404030301010803" pitchFamily="18" charset="0"/>
              </a:rPr>
              <a:t> with an international dimension, the physical </a:t>
            </a:r>
            <a:r>
              <a:rPr lang="en-GB" sz="1600" b="1" i="0" u="none" strike="noStrike" noProof="0" dirty="0">
                <a:solidFill>
                  <a:srgbClr val="000000"/>
                </a:solidFill>
                <a:effectLst/>
                <a:latin typeface="Garamond" panose="02020404030301010803" pitchFamily="18" charset="0"/>
              </a:rPr>
              <a:t>commitment</a:t>
            </a:r>
            <a:r>
              <a:rPr lang="en-GB" sz="1600" b="0" i="0" u="none" strike="noStrike" noProof="0" dirty="0">
                <a:solidFill>
                  <a:srgbClr val="000000"/>
                </a:solidFill>
                <a:effectLst/>
                <a:latin typeface="Garamond" panose="02020404030301010803" pitchFamily="18" charset="0"/>
              </a:rPr>
              <a:t> to a cause far away or the struggle against practices (of States, peoples or companies) that are far away and questionable (child labour...).</a:t>
            </a:r>
          </a:p>
          <a:p>
            <a:pPr marL="0" indent="0">
              <a:lnSpc>
                <a:spcPct val="130000"/>
              </a:lnSpc>
              <a:buNone/>
            </a:pPr>
            <a:br>
              <a:rPr lang="en-GB" sz="1600" noProof="0" dirty="0">
                <a:latin typeface="Garamond" panose="02020404030301010803" pitchFamily="18" charset="0"/>
              </a:rPr>
            </a:br>
            <a:r>
              <a:rPr lang="en-GB" sz="1600" b="0" i="0" u="none" strike="noStrike" noProof="0" dirty="0">
                <a:solidFill>
                  <a:srgbClr val="000000"/>
                </a:solidFill>
                <a:effectLst/>
                <a:latin typeface="Garamond" panose="02020404030301010803" pitchFamily="18" charset="0"/>
              </a:rPr>
              <a:t>This activism can also bring together non-governmental and administrative actors in the framework of sectoral </a:t>
            </a:r>
            <a:r>
              <a:rPr lang="en-GB" sz="1600" b="1" i="0" u="none" strike="noStrike" noProof="0" dirty="0">
                <a:solidFill>
                  <a:srgbClr val="000000"/>
                </a:solidFill>
                <a:effectLst/>
                <a:latin typeface="Garamond" panose="02020404030301010803" pitchFamily="18" charset="0"/>
              </a:rPr>
              <a:t>alliances</a:t>
            </a:r>
            <a:r>
              <a:rPr lang="en-GB" sz="1600" b="0" i="0" u="none" strike="noStrike" noProof="0" dirty="0">
                <a:solidFill>
                  <a:srgbClr val="000000"/>
                </a:solidFill>
                <a:effectLst/>
                <a:latin typeface="Garamond" panose="02020404030301010803" pitchFamily="18" charset="0"/>
              </a:rPr>
              <a:t> within international organizations.</a:t>
            </a:r>
            <a:endParaRPr lang="en-GB" sz="1600" noProof="0" dirty="0">
              <a:latin typeface="Garamond" panose="02020404030301010803" pitchFamily="18" charset="0"/>
            </a:endParaRPr>
          </a:p>
        </p:txBody>
      </p:sp>
    </p:spTree>
    <p:extLst>
      <p:ext uri="{BB962C8B-B14F-4D97-AF65-F5344CB8AC3E}">
        <p14:creationId xmlns:p14="http://schemas.microsoft.com/office/powerpoint/2010/main" val="2776204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804B2-449D-0C42-E930-B6C8DDFB9542}"/>
              </a:ext>
            </a:extLst>
          </p:cNvPr>
          <p:cNvSpPr>
            <a:spLocks noGrp="1"/>
          </p:cNvSpPr>
          <p:nvPr>
            <p:ph idx="1"/>
          </p:nvPr>
        </p:nvSpPr>
        <p:spPr>
          <a:xfrm>
            <a:off x="838200" y="665018"/>
            <a:ext cx="10936705" cy="5511945"/>
          </a:xfrm>
        </p:spPr>
        <p:txBody>
          <a:bodyPr>
            <a:normAutofit/>
          </a:bodyPr>
          <a:lstStyle/>
          <a:p>
            <a:pPr marL="0" indent="0">
              <a:buNone/>
            </a:pPr>
            <a:r>
              <a:rPr lang="en-US" sz="1800" b="0" i="0" u="none" strike="noStrike" dirty="0">
                <a:solidFill>
                  <a:srgbClr val="000000"/>
                </a:solidFill>
                <a:effectLst/>
                <a:latin typeface="Garamond" panose="02020404030301010803" pitchFamily="18" charset="0"/>
              </a:rPr>
              <a:t>Donatella Della Porta and Sidney </a:t>
            </a:r>
            <a:r>
              <a:rPr lang="en-US" sz="1800" b="0" i="0" u="none" strike="noStrike" dirty="0" err="1">
                <a:solidFill>
                  <a:srgbClr val="000000"/>
                </a:solidFill>
                <a:effectLst/>
                <a:latin typeface="Garamond" panose="02020404030301010803" pitchFamily="18" charset="0"/>
              </a:rPr>
              <a:t>Tarrow</a:t>
            </a:r>
            <a:r>
              <a:rPr lang="en-US" sz="1800" b="0" i="0" u="none" strike="noStrike" dirty="0">
                <a:solidFill>
                  <a:srgbClr val="000000"/>
                </a:solidFill>
                <a:effectLst/>
                <a:latin typeface="Garamond" panose="02020404030301010803" pitchFamily="18" charset="0"/>
              </a:rPr>
              <a:t> (eds), </a:t>
            </a:r>
            <a:r>
              <a:rPr lang="en-US" sz="1800" b="0" i="1" u="none" strike="noStrike" dirty="0">
                <a:solidFill>
                  <a:srgbClr val="000000"/>
                </a:solidFill>
                <a:effectLst/>
                <a:latin typeface="Garamond" panose="02020404030301010803" pitchFamily="18" charset="0"/>
              </a:rPr>
              <a:t>Transnational Protest </a:t>
            </a:r>
            <a:r>
              <a:rPr lang="en-US" sz="1800" i="1" dirty="0">
                <a:solidFill>
                  <a:srgbClr val="000000"/>
                </a:solidFill>
                <a:latin typeface="Garamond" panose="02020404030301010803" pitchFamily="18" charset="0"/>
              </a:rPr>
              <a:t>&amp; Global Activism</a:t>
            </a:r>
            <a:r>
              <a:rPr lang="en-US" sz="1800" dirty="0">
                <a:solidFill>
                  <a:srgbClr val="000000"/>
                </a:solidFill>
                <a:latin typeface="Garamond" panose="02020404030301010803" pitchFamily="18" charset="0"/>
              </a:rPr>
              <a:t>, Rowman &amp; Littlefield, 2005.</a:t>
            </a:r>
          </a:p>
          <a:p>
            <a:pPr marL="0" indent="0">
              <a:buNone/>
            </a:pPr>
            <a:endParaRPr lang="en-GB" sz="1800" dirty="0">
              <a:latin typeface="Garamond" panose="02020404030301010803" pitchFamily="18" charset="0"/>
            </a:endParaRPr>
          </a:p>
          <a:p>
            <a:pPr marL="0" indent="0">
              <a:buNone/>
            </a:pPr>
            <a:r>
              <a:rPr lang="en-GB" sz="1800" dirty="0">
                <a:latin typeface="Garamond" panose="02020404030301010803" pitchFamily="18" charset="0"/>
              </a:rPr>
              <a:t>Identify main reasons for the development of transnational movements and activism:</a:t>
            </a:r>
          </a:p>
          <a:p>
            <a:pPr marL="0" indent="0">
              <a:buNone/>
            </a:pPr>
            <a:endParaRPr lang="en-GB" sz="1800" dirty="0">
              <a:latin typeface="Garamond" panose="02020404030301010803" pitchFamily="18" charset="0"/>
            </a:endParaRPr>
          </a:p>
          <a:p>
            <a:r>
              <a:rPr lang="en-GB" sz="1800" b="1" dirty="0">
                <a:latin typeface="Garamond" panose="02020404030301010803" pitchFamily="18" charset="0"/>
              </a:rPr>
              <a:t>Shift in the locus of institutional power</a:t>
            </a:r>
            <a:r>
              <a:rPr lang="en-GB" sz="1800" dirty="0">
                <a:latin typeface="Garamond" panose="02020404030301010803" pitchFamily="18" charset="0"/>
              </a:rPr>
              <a:t>, from the national to the supranational and the regional levels: World Bank, International Monetary Fund, World Trade Organization, …; European Union, North American Free Trade Agreement, …</a:t>
            </a:r>
          </a:p>
          <a:p>
            <a:pPr marL="0" indent="0">
              <a:buNone/>
            </a:pPr>
            <a:endParaRPr lang="en-GB" sz="1800" dirty="0">
              <a:latin typeface="Garamond" panose="02020404030301010803" pitchFamily="18" charset="0"/>
            </a:endParaRPr>
          </a:p>
          <a:p>
            <a:r>
              <a:rPr lang="en-GB" sz="1800" b="1" dirty="0">
                <a:latin typeface="Garamond" panose="02020404030301010803" pitchFamily="18" charset="0"/>
              </a:rPr>
              <a:t>Transnational coalitions of NGOs </a:t>
            </a:r>
            <a:r>
              <a:rPr lang="en-GB" sz="1800" dirty="0">
                <a:latin typeface="Garamond" panose="02020404030301010803" pitchFamily="18" charset="0"/>
              </a:rPr>
              <a:t>in areas such as Human rights, environment and peace.</a:t>
            </a:r>
          </a:p>
          <a:p>
            <a:pPr marL="0" indent="0">
              <a:buNone/>
            </a:pPr>
            <a:endParaRPr lang="en-GB" sz="1800" dirty="0">
              <a:latin typeface="Garamond" panose="02020404030301010803" pitchFamily="18" charset="0"/>
            </a:endParaRPr>
          </a:p>
          <a:p>
            <a:r>
              <a:rPr lang="en-GB" sz="1800" b="1" dirty="0">
                <a:latin typeface="Garamond" panose="02020404030301010803" pitchFamily="18" charset="0"/>
              </a:rPr>
              <a:t>Shift in the axis of power from politics to market </a:t>
            </a:r>
            <a:r>
              <a:rPr lang="en-GB" sz="1800" dirty="0">
                <a:latin typeface="Garamond" panose="02020404030301010803" pitchFamily="18" charset="0"/>
              </a:rPr>
              <a:t>(neoliberalism): increase of the power of multinational corporations.</a:t>
            </a:r>
          </a:p>
          <a:p>
            <a:pPr marL="0" indent="0">
              <a:buNone/>
            </a:pPr>
            <a:endParaRPr lang="en-GB" sz="1800" dirty="0">
              <a:latin typeface="Merriweather" pitchFamily="2" charset="77"/>
            </a:endParaRPr>
          </a:p>
          <a:p>
            <a:pPr marL="0" indent="0">
              <a:buNone/>
            </a:pPr>
            <a:endParaRPr lang="en-GB" sz="1800" dirty="0">
              <a:latin typeface="Merriweather" pitchFamily="2" charset="77"/>
            </a:endParaRPr>
          </a:p>
          <a:p>
            <a:pPr marL="0" indent="0">
              <a:buNone/>
            </a:pPr>
            <a:endParaRPr lang="en-GB" sz="1800" dirty="0">
              <a:latin typeface="Merriweather" pitchFamily="2" charset="77"/>
            </a:endParaRPr>
          </a:p>
        </p:txBody>
      </p:sp>
    </p:spTree>
    <p:extLst>
      <p:ext uri="{BB962C8B-B14F-4D97-AF65-F5344CB8AC3E}">
        <p14:creationId xmlns:p14="http://schemas.microsoft.com/office/powerpoint/2010/main" val="2848338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804B2-449D-0C42-E930-B6C8DDFB9542}"/>
              </a:ext>
            </a:extLst>
          </p:cNvPr>
          <p:cNvSpPr>
            <a:spLocks noGrp="1"/>
          </p:cNvSpPr>
          <p:nvPr>
            <p:ph idx="1"/>
          </p:nvPr>
        </p:nvSpPr>
        <p:spPr>
          <a:xfrm>
            <a:off x="838200" y="665018"/>
            <a:ext cx="10936705" cy="5511945"/>
          </a:xfrm>
        </p:spPr>
        <p:txBody>
          <a:bodyPr>
            <a:normAutofit/>
          </a:bodyPr>
          <a:lstStyle/>
          <a:p>
            <a:pPr marL="0" indent="0">
              <a:buNone/>
            </a:pPr>
            <a:r>
              <a:rPr lang="en-GB" sz="2000" b="0" i="0" u="none" strike="noStrike" noProof="0" dirty="0">
                <a:solidFill>
                  <a:srgbClr val="000000"/>
                </a:solidFill>
                <a:effectLst/>
                <a:latin typeface="Garamond" panose="02020404030301010803" pitchFamily="18" charset="0"/>
              </a:rPr>
              <a:t>Della Porta and </a:t>
            </a:r>
            <a:r>
              <a:rPr lang="en-GB" sz="2000" b="0" i="0" u="none" strike="noStrike" noProof="0" dirty="0" err="1">
                <a:solidFill>
                  <a:srgbClr val="000000"/>
                </a:solidFill>
                <a:effectLst/>
                <a:latin typeface="Garamond" panose="02020404030301010803" pitchFamily="18" charset="0"/>
              </a:rPr>
              <a:t>Tarrow</a:t>
            </a:r>
            <a:r>
              <a:rPr lang="en-GB" sz="2000" b="0" i="0" u="none" strike="noStrike" noProof="0" dirty="0">
                <a:solidFill>
                  <a:srgbClr val="000000"/>
                </a:solidFill>
                <a:effectLst/>
                <a:latin typeface="Garamond" panose="02020404030301010803" pitchFamily="18" charset="0"/>
              </a:rPr>
              <a:t> (2005, p. 2-3) distinguish between 3 processes of </a:t>
            </a:r>
            <a:r>
              <a:rPr lang="en-GB" sz="2000" b="0" i="0" u="none" strike="noStrike" noProof="0" dirty="0" err="1">
                <a:solidFill>
                  <a:srgbClr val="000000"/>
                </a:solidFill>
                <a:effectLst/>
                <a:latin typeface="Garamond" panose="02020404030301010803" pitchFamily="18" charset="0"/>
              </a:rPr>
              <a:t>transnationalization</a:t>
            </a:r>
            <a:r>
              <a:rPr lang="en-GB" sz="2000" noProof="0" dirty="0">
                <a:solidFill>
                  <a:srgbClr val="000000"/>
                </a:solidFill>
                <a:latin typeface="Garamond" panose="02020404030301010803" pitchFamily="18" charset="0"/>
              </a:rPr>
              <a:t>:</a:t>
            </a:r>
          </a:p>
          <a:p>
            <a:pPr marL="0" indent="0">
              <a:buNone/>
            </a:pPr>
            <a:endParaRPr lang="en-GB" sz="2000" b="0" i="0" u="none" strike="noStrike" noProof="0" dirty="0">
              <a:solidFill>
                <a:srgbClr val="000000"/>
              </a:solidFill>
              <a:effectLst/>
              <a:latin typeface="Garamond" panose="02020404030301010803" pitchFamily="18" charset="0"/>
            </a:endParaRPr>
          </a:p>
          <a:p>
            <a:pPr marL="0" indent="0">
              <a:buNone/>
            </a:pPr>
            <a:r>
              <a:rPr lang="en-GB" sz="2000" b="0" i="0" u="none" strike="noStrike" noProof="0" dirty="0">
                <a:solidFill>
                  <a:srgbClr val="000000"/>
                </a:solidFill>
                <a:effectLst/>
                <a:latin typeface="Garamond" panose="02020404030301010803" pitchFamily="18" charset="0"/>
              </a:rPr>
              <a:t>1/ </a:t>
            </a:r>
            <a:r>
              <a:rPr lang="en-GB" sz="2000" b="1" i="0" u="none" strike="noStrike" noProof="0" dirty="0">
                <a:solidFill>
                  <a:srgbClr val="000000"/>
                </a:solidFill>
                <a:effectLst/>
                <a:latin typeface="Garamond" panose="02020404030301010803" pitchFamily="18" charset="0"/>
              </a:rPr>
              <a:t>Diffusion</a:t>
            </a:r>
            <a:r>
              <a:rPr lang="en-GB" sz="2000" noProof="0" dirty="0">
                <a:solidFill>
                  <a:srgbClr val="000000"/>
                </a:solidFill>
                <a:latin typeface="Garamond" panose="02020404030301010803" pitchFamily="18" charset="0"/>
              </a:rPr>
              <a:t>: spread of movement ideas, practices, and frames from one country to another (ex. diffusion of practices of mobilizations, such as sit-ins or black blocks)</a:t>
            </a:r>
            <a:r>
              <a:rPr lang="en-GB" sz="2000" b="0" i="0" u="none" strike="noStrike" noProof="0" dirty="0">
                <a:solidFill>
                  <a:srgbClr val="000000"/>
                </a:solidFill>
                <a:effectLst/>
                <a:latin typeface="Garamond" panose="02020404030301010803" pitchFamily="18" charset="0"/>
              </a:rPr>
              <a:t>.</a:t>
            </a:r>
          </a:p>
          <a:p>
            <a:pPr marL="0" indent="0">
              <a:buNone/>
            </a:pPr>
            <a:r>
              <a:rPr lang="en-GB" sz="2000" noProof="0" dirty="0">
                <a:solidFill>
                  <a:srgbClr val="000000"/>
                </a:solidFill>
                <a:latin typeface="Garamond" panose="02020404030301010803" pitchFamily="18" charset="0"/>
              </a:rPr>
              <a:t>2/</a:t>
            </a:r>
            <a:r>
              <a:rPr lang="en-GB" sz="2000" b="0" i="0" u="none" strike="noStrike" noProof="0" dirty="0">
                <a:solidFill>
                  <a:srgbClr val="000000"/>
                </a:solidFill>
                <a:effectLst/>
                <a:latin typeface="Garamond" panose="02020404030301010803" pitchFamily="18" charset="0"/>
              </a:rPr>
              <a:t> </a:t>
            </a:r>
            <a:r>
              <a:rPr lang="en-GB" sz="2000" b="1" noProof="0" dirty="0">
                <a:solidFill>
                  <a:srgbClr val="000000"/>
                </a:solidFill>
                <a:latin typeface="Garamond" panose="02020404030301010803" pitchFamily="18" charset="0"/>
              </a:rPr>
              <a:t>D</a:t>
            </a:r>
            <a:r>
              <a:rPr lang="en-GB" sz="2000" b="1" i="0" u="none" strike="noStrike" noProof="0" dirty="0">
                <a:solidFill>
                  <a:srgbClr val="000000"/>
                </a:solidFill>
                <a:effectLst/>
                <a:latin typeface="Garamond" panose="02020404030301010803" pitchFamily="18" charset="0"/>
              </a:rPr>
              <a:t>omestication</a:t>
            </a:r>
            <a:r>
              <a:rPr lang="en-GB" sz="2000" i="0" u="none" strike="noStrike" noProof="0" dirty="0">
                <a:solidFill>
                  <a:srgbClr val="000000"/>
                </a:solidFill>
                <a:effectLst/>
                <a:latin typeface="Garamond" panose="02020404030301010803" pitchFamily="18" charset="0"/>
              </a:rPr>
              <a:t>: </a:t>
            </a:r>
            <a:r>
              <a:rPr lang="en-GB" sz="2000" noProof="0" dirty="0">
                <a:solidFill>
                  <a:srgbClr val="000000"/>
                </a:solidFill>
                <a:latin typeface="Garamond" panose="02020404030301010803" pitchFamily="18" charset="0"/>
              </a:rPr>
              <a:t>the playing out on domestic territory of conflicts that have their origin externally (ex.: mobilizations of European farmers against national governments).</a:t>
            </a:r>
            <a:endParaRPr lang="en-GB" sz="2000" b="0" i="0" u="none" strike="noStrike" noProof="0" dirty="0">
              <a:solidFill>
                <a:srgbClr val="000000"/>
              </a:solidFill>
              <a:effectLst/>
              <a:latin typeface="Garamond" panose="02020404030301010803" pitchFamily="18" charset="0"/>
            </a:endParaRPr>
          </a:p>
          <a:p>
            <a:pPr marL="0" indent="0">
              <a:buNone/>
            </a:pPr>
            <a:r>
              <a:rPr lang="en-GB" sz="2000" b="0" i="0" u="none" strike="noStrike" noProof="0" dirty="0">
                <a:solidFill>
                  <a:srgbClr val="000000"/>
                </a:solidFill>
                <a:effectLst/>
                <a:latin typeface="Garamond" panose="02020404030301010803" pitchFamily="18" charset="0"/>
              </a:rPr>
              <a:t>3/ </a:t>
            </a:r>
            <a:r>
              <a:rPr lang="en-GB" sz="2000" b="1" noProof="0" dirty="0">
                <a:solidFill>
                  <a:srgbClr val="000000"/>
                </a:solidFill>
                <a:latin typeface="Garamond" panose="02020404030301010803" pitchFamily="18" charset="0"/>
              </a:rPr>
              <a:t>E</a:t>
            </a:r>
            <a:r>
              <a:rPr lang="en-GB" sz="2000" b="1" i="0" u="none" strike="noStrike" noProof="0" dirty="0">
                <a:solidFill>
                  <a:srgbClr val="000000"/>
                </a:solidFill>
                <a:effectLst/>
                <a:latin typeface="Garamond" panose="02020404030301010803" pitchFamily="18" charset="0"/>
              </a:rPr>
              <a:t>xternalization</a:t>
            </a:r>
            <a:r>
              <a:rPr lang="en-GB" sz="2000" noProof="0" dirty="0">
                <a:solidFill>
                  <a:srgbClr val="000000"/>
                </a:solidFill>
                <a:latin typeface="Garamond" panose="02020404030301010803" pitchFamily="18" charset="0"/>
              </a:rPr>
              <a:t>: the challenge to supranational institutions to intervene in domestic problems or conflicts (ex.: mobilizations directly targeting EU institutions, the UN, …)</a:t>
            </a:r>
            <a:r>
              <a:rPr lang="en-GB" sz="2000" b="0" i="0" u="none" strike="noStrike" noProof="0" dirty="0">
                <a:solidFill>
                  <a:srgbClr val="000000"/>
                </a:solidFill>
                <a:effectLst/>
                <a:latin typeface="Garamond" panose="02020404030301010803" pitchFamily="18" charset="0"/>
              </a:rPr>
              <a:t>.</a:t>
            </a:r>
            <a:endParaRPr lang="en-GB" sz="2000" noProof="0" dirty="0">
              <a:latin typeface="Garamond" panose="02020404030301010803" pitchFamily="18" charset="0"/>
            </a:endParaRPr>
          </a:p>
          <a:p>
            <a:pPr marL="0" indent="0">
              <a:buNone/>
            </a:pPr>
            <a:endParaRPr lang="en-GB" sz="2000" noProof="0" dirty="0">
              <a:latin typeface="Garamond" panose="02020404030301010803" pitchFamily="18" charset="0"/>
            </a:endParaRPr>
          </a:p>
          <a:p>
            <a:pPr marL="0" indent="0">
              <a:buNone/>
            </a:pPr>
            <a:r>
              <a:rPr lang="en-GB" sz="2000" noProof="0" dirty="0">
                <a:latin typeface="Garamond" panose="02020404030301010803" pitchFamily="18" charset="0"/>
              </a:rPr>
              <a:t>In practice, the processes can be intertwined, cf. farmers’ protest in 2024, which combines the three:</a:t>
            </a:r>
          </a:p>
          <a:p>
            <a:pPr marL="0" indent="0">
              <a:buNone/>
            </a:pPr>
            <a:r>
              <a:rPr lang="en-GB" sz="2000" noProof="0" dirty="0">
                <a:latin typeface="Garamond" panose="02020404030301010803" pitchFamily="18" charset="0"/>
                <a:hlinkClick r:id="rId2"/>
              </a:rPr>
              <a:t>https://www.youtube.com/watch?v=ZKmOKHj1uII</a:t>
            </a:r>
            <a:endParaRPr lang="en-GB" sz="2000" noProof="0" dirty="0">
              <a:latin typeface="Garamond" panose="02020404030301010803" pitchFamily="18" charset="0"/>
            </a:endParaRPr>
          </a:p>
          <a:p>
            <a:pPr marL="0" indent="0">
              <a:buNone/>
            </a:pPr>
            <a:endParaRPr lang="en-US" sz="1800" dirty="0">
              <a:latin typeface="Merriweather" pitchFamily="2" charset="77"/>
            </a:endParaRPr>
          </a:p>
        </p:txBody>
      </p:sp>
    </p:spTree>
    <p:extLst>
      <p:ext uri="{BB962C8B-B14F-4D97-AF65-F5344CB8AC3E}">
        <p14:creationId xmlns:p14="http://schemas.microsoft.com/office/powerpoint/2010/main" val="2105961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a:bodyPr>
          <a:lstStyle/>
          <a:p>
            <a:pPr marL="0" indent="0">
              <a:buNone/>
            </a:pPr>
            <a:r>
              <a:rPr lang="en-US" sz="1800" b="1" dirty="0">
                <a:latin typeface="Garamond" panose="02020404030301010803" pitchFamily="18" charset="0"/>
              </a:rPr>
              <a:t>Transnational Collective Action </a:t>
            </a:r>
            <a:r>
              <a:rPr lang="en-US" sz="1800" dirty="0">
                <a:latin typeface="Garamond" panose="02020404030301010803" pitchFamily="18" charset="0"/>
              </a:rPr>
              <a:t>= coordinated international campaigns on the part of networks of activists against international actors, other states, or international institutions.</a:t>
            </a:r>
          </a:p>
          <a:p>
            <a:pPr marL="0" indent="0">
              <a:buNone/>
            </a:pPr>
            <a:endParaRPr lang="en-US" sz="1800" dirty="0">
              <a:latin typeface="Garamond" panose="02020404030301010803" pitchFamily="18" charset="0"/>
            </a:endParaRPr>
          </a:p>
          <a:p>
            <a:pPr marL="0" indent="0">
              <a:buNone/>
            </a:pPr>
            <a:r>
              <a:rPr lang="en-US" sz="1800" b="0" i="0" u="none" strike="noStrike" dirty="0">
                <a:solidFill>
                  <a:srgbClr val="000000"/>
                </a:solidFill>
                <a:effectLst/>
                <a:latin typeface="Garamond" panose="02020404030301010803" pitchFamily="18" charset="0"/>
              </a:rPr>
              <a:t>But transnational mobilizations are not limited to these organizations, they also include </a:t>
            </a:r>
            <a:r>
              <a:rPr lang="en-US" sz="1800" b="1" i="0" u="none" strike="noStrike" dirty="0">
                <a:solidFill>
                  <a:srgbClr val="000000"/>
                </a:solidFill>
                <a:effectLst/>
                <a:latin typeface="Garamond" panose="02020404030301010803" pitchFamily="18" charset="0"/>
              </a:rPr>
              <a:t>trade unions</a:t>
            </a:r>
            <a:r>
              <a:rPr lang="en-US" sz="1800" b="0" i="0" u="none" strike="noStrike" dirty="0">
                <a:solidFill>
                  <a:srgbClr val="000000"/>
                </a:solidFill>
                <a:effectLst/>
                <a:latin typeface="Garamond" panose="02020404030301010803" pitchFamily="18" charset="0"/>
              </a:rPr>
              <a:t>, </a:t>
            </a:r>
            <a:r>
              <a:rPr lang="en-US" sz="1800" b="1" i="0" u="none" strike="noStrike" dirty="0">
                <a:solidFill>
                  <a:srgbClr val="000000"/>
                </a:solidFill>
                <a:effectLst/>
                <a:latin typeface="Garamond" panose="02020404030301010803" pitchFamily="18" charset="0"/>
              </a:rPr>
              <a:t>foundations</a:t>
            </a:r>
            <a:r>
              <a:rPr lang="en-US" sz="1800" b="0" i="0" u="none" strike="noStrike" dirty="0">
                <a:solidFill>
                  <a:srgbClr val="000000"/>
                </a:solidFill>
                <a:effectLst/>
                <a:latin typeface="Garamond" panose="02020404030301010803" pitchFamily="18" charset="0"/>
              </a:rPr>
              <a:t>, </a:t>
            </a:r>
            <a:r>
              <a:rPr lang="en-US" sz="1800" b="1" i="0" u="none" strike="noStrike" dirty="0">
                <a:solidFill>
                  <a:srgbClr val="000000"/>
                </a:solidFill>
                <a:effectLst/>
                <a:latin typeface="Garamond" panose="02020404030301010803" pitchFamily="18" charset="0"/>
              </a:rPr>
              <a:t>religious organizations </a:t>
            </a:r>
            <a:r>
              <a:rPr lang="en-US" sz="1800" b="0" i="0" u="none" strike="noStrike" dirty="0">
                <a:solidFill>
                  <a:srgbClr val="000000"/>
                </a:solidFill>
                <a:effectLst/>
                <a:latin typeface="Garamond" panose="02020404030301010803" pitchFamily="18" charset="0"/>
              </a:rPr>
              <a:t>(the Catholic Church, Sunni Islam, or Pentecostal Churches), contributing strongly to the consolidation of </a:t>
            </a:r>
            <a:r>
              <a:rPr lang="en-US" sz="1800" b="1" i="0" u="none" strike="noStrike" dirty="0">
                <a:solidFill>
                  <a:srgbClr val="000000"/>
                </a:solidFill>
                <a:effectLst/>
                <a:latin typeface="Garamond" panose="02020404030301010803" pitchFamily="18" charset="0"/>
              </a:rPr>
              <a:t>networks</a:t>
            </a:r>
            <a:r>
              <a:rPr lang="en-US" sz="1800" b="0" i="0" u="none" strike="noStrike" dirty="0">
                <a:solidFill>
                  <a:srgbClr val="000000"/>
                </a:solidFill>
                <a:effectLst/>
                <a:latin typeface="Garamond" panose="02020404030301010803" pitchFamily="18" charset="0"/>
              </a:rPr>
              <a:t> and </a:t>
            </a:r>
            <a:r>
              <a:rPr lang="en-US" sz="1800" b="1" i="0" u="none" strike="noStrike" dirty="0">
                <a:solidFill>
                  <a:srgbClr val="000000"/>
                </a:solidFill>
                <a:effectLst/>
                <a:latin typeface="Garamond" panose="02020404030301010803" pitchFamily="18" charset="0"/>
              </a:rPr>
              <a:t>identifications</a:t>
            </a:r>
            <a:r>
              <a:rPr lang="en-US" sz="1800" b="0" i="0" u="none" strike="noStrike" dirty="0">
                <a:solidFill>
                  <a:srgbClr val="000000"/>
                </a:solidFill>
                <a:effectLst/>
                <a:latin typeface="Garamond" panose="02020404030301010803" pitchFamily="18" charset="0"/>
              </a:rPr>
              <a:t> of transnational collective action.</a:t>
            </a:r>
          </a:p>
          <a:p>
            <a:pPr marL="0" indent="0">
              <a:buNone/>
            </a:pPr>
            <a:r>
              <a:rPr lang="en-US" sz="1800" b="1" i="0" u="none" strike="noStrike" dirty="0">
                <a:solidFill>
                  <a:srgbClr val="000000"/>
                </a:solidFill>
                <a:effectLst/>
                <a:latin typeface="Garamond" panose="02020404030301010803" pitchFamily="18" charset="0"/>
              </a:rPr>
              <a:t>Not all organizations that contribute to transnational social movements are transnational structures.</a:t>
            </a:r>
            <a:endParaRPr lang="en-GB" sz="1800" dirty="0">
              <a:latin typeface="Garamond" panose="02020404030301010803" pitchFamily="18" charset="0"/>
            </a:endParaRPr>
          </a:p>
          <a:p>
            <a:pPr marL="0" indent="0">
              <a:buNone/>
            </a:pPr>
            <a:endParaRPr lang="en-US" sz="1800" b="1" i="0" u="none" strike="noStrike" dirty="0">
              <a:solidFill>
                <a:srgbClr val="000000"/>
              </a:solidFill>
              <a:effectLst/>
              <a:latin typeface="Garamond" panose="02020404030301010803" pitchFamily="18" charset="0"/>
            </a:endParaRPr>
          </a:p>
          <a:p>
            <a:pPr marL="0" indent="0">
              <a:buNone/>
            </a:pPr>
            <a:r>
              <a:rPr lang="en-US" sz="1800" b="1" i="0" u="none" strike="noStrike" dirty="0" err="1">
                <a:solidFill>
                  <a:srgbClr val="000000"/>
                </a:solidFill>
                <a:effectLst/>
                <a:latin typeface="Garamond" panose="02020404030301010803" pitchFamily="18" charset="0"/>
              </a:rPr>
              <a:t>Tarrow</a:t>
            </a:r>
            <a:r>
              <a:rPr lang="en-US" sz="1800" b="1" i="0" u="none" strike="noStrike" dirty="0">
                <a:solidFill>
                  <a:srgbClr val="000000"/>
                </a:solidFill>
                <a:effectLst/>
                <a:latin typeface="Garamond" panose="02020404030301010803" pitchFamily="18" charset="0"/>
              </a:rPr>
              <a:t>, (‘Transnational politics’ 2001) </a:t>
            </a:r>
            <a:r>
              <a:rPr lang="en-US" sz="1800" i="0" u="none" strike="noStrike" dirty="0">
                <a:solidFill>
                  <a:srgbClr val="000000"/>
                </a:solidFill>
                <a:effectLst/>
                <a:latin typeface="Garamond" panose="02020404030301010803" pitchFamily="18" charset="0"/>
              </a:rPr>
              <a:t>c</a:t>
            </a:r>
            <a:r>
              <a:rPr lang="en-US" sz="1800" dirty="0">
                <a:solidFill>
                  <a:srgbClr val="000000"/>
                </a:solidFill>
                <a:latin typeface="Garamond" panose="02020404030301010803" pitchFamily="18" charset="0"/>
              </a:rPr>
              <a:t>riticizes the transfer of the category ‘social movement’ to activities that would be more recognizable as lobbying, communication, and educational and service activity if they were observed at home.</a:t>
            </a:r>
          </a:p>
          <a:p>
            <a:pPr marL="0" indent="0">
              <a:buNone/>
            </a:pPr>
            <a:endParaRPr lang="en-US" sz="1800" dirty="0">
              <a:solidFill>
                <a:srgbClr val="000000"/>
              </a:solidFill>
              <a:latin typeface="Garamond" panose="02020404030301010803" pitchFamily="18" charset="0"/>
            </a:endParaRPr>
          </a:p>
          <a:p>
            <a:pPr marL="0" indent="0">
              <a:buNone/>
            </a:pPr>
            <a:r>
              <a:rPr lang="en-US" sz="1800" dirty="0">
                <a:solidFill>
                  <a:srgbClr val="000000"/>
                </a:solidFill>
                <a:latin typeface="Garamond" panose="02020404030301010803" pitchFamily="18" charset="0"/>
              </a:rPr>
              <a:t>Distinguish:</a:t>
            </a:r>
          </a:p>
          <a:p>
            <a:pPr marL="0" indent="0">
              <a:buNone/>
            </a:pPr>
            <a:r>
              <a:rPr lang="en-US" sz="1800" dirty="0">
                <a:solidFill>
                  <a:srgbClr val="000000"/>
                </a:solidFill>
                <a:latin typeface="Garamond" panose="02020404030301010803" pitchFamily="18" charset="0"/>
              </a:rPr>
              <a:t>- social movements;</a:t>
            </a:r>
          </a:p>
          <a:p>
            <a:pPr marL="0" indent="0">
              <a:buNone/>
            </a:pPr>
            <a:r>
              <a:rPr lang="en-US" sz="1800" dirty="0">
                <a:solidFill>
                  <a:srgbClr val="000000"/>
                </a:solidFill>
                <a:latin typeface="Garamond" panose="02020404030301010803" pitchFamily="18" charset="0"/>
              </a:rPr>
              <a:t>- NGOs (INGOs)</a:t>
            </a:r>
            <a:r>
              <a:rPr lang="en-GB" sz="1800" dirty="0">
                <a:solidFill>
                  <a:srgbClr val="000000"/>
                </a:solidFill>
                <a:latin typeface="Garamond" panose="02020404030301010803" pitchFamily="18" charset="0"/>
              </a:rPr>
              <a:t>;</a:t>
            </a:r>
          </a:p>
          <a:p>
            <a:pPr marL="0" indent="0">
              <a:buNone/>
            </a:pPr>
            <a:r>
              <a:rPr lang="en-GB" sz="1800" dirty="0">
                <a:solidFill>
                  <a:srgbClr val="000000"/>
                </a:solidFill>
                <a:latin typeface="Garamond" panose="02020404030301010803" pitchFamily="18" charset="0"/>
              </a:rPr>
              <a:t>- Transnational networks.</a:t>
            </a:r>
          </a:p>
          <a:p>
            <a:pPr marL="0" indent="0">
              <a:buNone/>
            </a:pPr>
            <a:endParaRPr lang="en-US" sz="1800" dirty="0">
              <a:solidFill>
                <a:srgbClr val="000000"/>
              </a:solidFill>
              <a:latin typeface="Merriweather" pitchFamily="2" charset="77"/>
            </a:endParaRPr>
          </a:p>
        </p:txBody>
      </p:sp>
    </p:spTree>
    <p:extLst>
      <p:ext uri="{BB962C8B-B14F-4D97-AF65-F5344CB8AC3E}">
        <p14:creationId xmlns:p14="http://schemas.microsoft.com/office/powerpoint/2010/main" val="3675106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D3A06-439E-5559-B1DA-B9D80CDCF10A}"/>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3A1123A-B864-796E-BA13-F138E773AD54}"/>
              </a:ext>
            </a:extLst>
          </p:cNvPr>
          <p:cNvSpPr>
            <a:spLocks noGrp="1"/>
          </p:cNvSpPr>
          <p:nvPr>
            <p:ph idx="1"/>
          </p:nvPr>
        </p:nvSpPr>
        <p:spPr>
          <a:xfrm>
            <a:off x="838200" y="665018"/>
            <a:ext cx="10936705" cy="5511945"/>
          </a:xfrm>
        </p:spPr>
        <p:txBody>
          <a:bodyPr>
            <a:normAutofit/>
          </a:bodyPr>
          <a:lstStyle/>
          <a:p>
            <a:pPr marL="0" indent="0" algn="ctr">
              <a:buNone/>
            </a:pPr>
            <a:r>
              <a:rPr lang="en-US" sz="1800" b="1" u="sng" dirty="0">
                <a:solidFill>
                  <a:srgbClr val="000000"/>
                </a:solidFill>
                <a:latin typeface="Garamond" panose="02020404030301010803" pitchFamily="18" charset="0"/>
              </a:rPr>
              <a:t>Social movements</a:t>
            </a:r>
          </a:p>
          <a:p>
            <a:pPr marL="0" indent="0">
              <a:buNone/>
            </a:pPr>
            <a:endParaRPr lang="en-GB" sz="1800" dirty="0">
              <a:solidFill>
                <a:srgbClr val="000000"/>
              </a:solidFill>
              <a:latin typeface="Garamond" panose="02020404030301010803" pitchFamily="18" charset="0"/>
            </a:endParaRPr>
          </a:p>
          <a:p>
            <a:pPr marL="0" indent="0">
              <a:buNone/>
            </a:pPr>
            <a:r>
              <a:rPr lang="en-GB" sz="1800" dirty="0">
                <a:solidFill>
                  <a:srgbClr val="000000"/>
                </a:solidFill>
                <a:latin typeface="Garamond" panose="02020404030301010803" pitchFamily="18" charset="0"/>
              </a:rPr>
              <a:t>European social movements operating in Brussels are often EU-subsidized lobbies (ETUC).</a:t>
            </a:r>
          </a:p>
          <a:p>
            <a:pPr marL="0" indent="0">
              <a:buNone/>
            </a:pPr>
            <a:endParaRPr lang="en-GB" sz="1800" dirty="0">
              <a:solidFill>
                <a:srgbClr val="000000"/>
              </a:solidFill>
              <a:latin typeface="Garamond" panose="02020404030301010803" pitchFamily="18" charset="0"/>
            </a:endParaRPr>
          </a:p>
          <a:p>
            <a:pPr marL="0" indent="0">
              <a:buNone/>
            </a:pPr>
            <a:r>
              <a:rPr lang="en-GB" sz="1800" dirty="0">
                <a:solidFill>
                  <a:srgbClr val="000000"/>
                </a:solidFill>
                <a:latin typeface="Garamond" panose="02020404030301010803" pitchFamily="18" charset="0"/>
              </a:rPr>
              <a:t>Identify social movements not by their goals, “which they share with many non-social movements”, but by the kind of actions in which they routinely engage, i.e., </a:t>
            </a:r>
            <a:r>
              <a:rPr lang="en-GB" sz="1800" b="1" dirty="0">
                <a:solidFill>
                  <a:srgbClr val="000000"/>
                </a:solidFill>
                <a:latin typeface="Garamond" panose="02020404030301010803" pitchFamily="18" charset="0"/>
              </a:rPr>
              <a:t>contentious politics</a:t>
            </a:r>
            <a:r>
              <a:rPr lang="en-GB" sz="1800" dirty="0">
                <a:solidFill>
                  <a:srgbClr val="000000"/>
                </a:solidFill>
                <a:latin typeface="Garamond" panose="02020404030301010803" pitchFamily="18" charset="0"/>
              </a:rPr>
              <a:t>.</a:t>
            </a:r>
          </a:p>
          <a:p>
            <a:pPr marL="0" indent="0">
              <a:buNone/>
            </a:pPr>
            <a:endParaRPr lang="en-US" sz="1800" dirty="0">
              <a:solidFill>
                <a:srgbClr val="000000"/>
              </a:solidFill>
              <a:latin typeface="Merriweather" pitchFamily="2" charset="77"/>
            </a:endParaRPr>
          </a:p>
        </p:txBody>
      </p:sp>
      <p:pic>
        <p:nvPicPr>
          <p:cNvPr id="4" name="Image 3">
            <a:extLst>
              <a:ext uri="{FF2B5EF4-FFF2-40B4-BE49-F238E27FC236}">
                <a16:creationId xmlns:a16="http://schemas.microsoft.com/office/drawing/2014/main" id="{5FDA0E6B-4510-CB91-8DFC-2F53B17C367B}"/>
              </a:ext>
            </a:extLst>
          </p:cNvPr>
          <p:cNvPicPr>
            <a:picLocks noChangeAspect="1"/>
          </p:cNvPicPr>
          <p:nvPr/>
        </p:nvPicPr>
        <p:blipFill>
          <a:blip r:embed="rId2"/>
          <a:stretch>
            <a:fillRect/>
          </a:stretch>
        </p:blipFill>
        <p:spPr>
          <a:xfrm>
            <a:off x="1764643" y="3429000"/>
            <a:ext cx="7772400" cy="1792919"/>
          </a:xfrm>
          <a:prstGeom prst="rect">
            <a:avLst/>
          </a:prstGeom>
        </p:spPr>
      </p:pic>
    </p:spTree>
    <p:extLst>
      <p:ext uri="{BB962C8B-B14F-4D97-AF65-F5344CB8AC3E}">
        <p14:creationId xmlns:p14="http://schemas.microsoft.com/office/powerpoint/2010/main" val="1952970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82C30-6C66-D719-2E93-2F108913334C}"/>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E25E337-CFDC-5AB6-BB88-4730A76F802C}"/>
              </a:ext>
            </a:extLst>
          </p:cNvPr>
          <p:cNvSpPr>
            <a:spLocks noGrp="1"/>
          </p:cNvSpPr>
          <p:nvPr>
            <p:ph idx="1"/>
          </p:nvPr>
        </p:nvSpPr>
        <p:spPr>
          <a:xfrm>
            <a:off x="838200" y="665018"/>
            <a:ext cx="10936705" cy="5511945"/>
          </a:xfrm>
        </p:spPr>
        <p:txBody>
          <a:bodyPr>
            <a:normAutofit/>
          </a:bodyPr>
          <a:lstStyle/>
          <a:p>
            <a:pPr marL="0" indent="0" algn="ctr">
              <a:buNone/>
            </a:pPr>
            <a:r>
              <a:rPr lang="en-US" sz="1800" b="1" u="sng" dirty="0">
                <a:solidFill>
                  <a:srgbClr val="000000"/>
                </a:solidFill>
                <a:latin typeface="Garamond" panose="02020404030301010803" pitchFamily="18" charset="0"/>
              </a:rPr>
              <a:t>International Nongovernmental Organizations</a:t>
            </a:r>
          </a:p>
          <a:p>
            <a:pPr marL="0" indent="0">
              <a:buNone/>
            </a:pPr>
            <a:endParaRPr lang="en-GB" sz="1800" dirty="0">
              <a:solidFill>
                <a:srgbClr val="000000"/>
              </a:solidFill>
              <a:latin typeface="Merriweather" pitchFamily="2" charset="77"/>
            </a:endParaRPr>
          </a:p>
          <a:p>
            <a:pPr marL="0" indent="0">
              <a:buNone/>
            </a:pPr>
            <a:endParaRPr lang="en-US" sz="1800" dirty="0">
              <a:solidFill>
                <a:srgbClr val="000000"/>
              </a:solidFill>
              <a:latin typeface="Merriweather" pitchFamily="2" charset="77"/>
            </a:endParaRPr>
          </a:p>
        </p:txBody>
      </p:sp>
      <p:pic>
        <p:nvPicPr>
          <p:cNvPr id="5" name="Image 4">
            <a:extLst>
              <a:ext uri="{FF2B5EF4-FFF2-40B4-BE49-F238E27FC236}">
                <a16:creationId xmlns:a16="http://schemas.microsoft.com/office/drawing/2014/main" id="{ABD5AD82-A328-9CD9-47A8-7F47D118BF2B}"/>
              </a:ext>
            </a:extLst>
          </p:cNvPr>
          <p:cNvPicPr>
            <a:picLocks noChangeAspect="1"/>
          </p:cNvPicPr>
          <p:nvPr/>
        </p:nvPicPr>
        <p:blipFill>
          <a:blip r:embed="rId2"/>
          <a:stretch>
            <a:fillRect/>
          </a:stretch>
        </p:blipFill>
        <p:spPr>
          <a:xfrm>
            <a:off x="2209800" y="1720489"/>
            <a:ext cx="7772400" cy="3401002"/>
          </a:xfrm>
          <a:prstGeom prst="rect">
            <a:avLst/>
          </a:prstGeom>
        </p:spPr>
      </p:pic>
    </p:spTree>
    <p:extLst>
      <p:ext uri="{BB962C8B-B14F-4D97-AF65-F5344CB8AC3E}">
        <p14:creationId xmlns:p14="http://schemas.microsoft.com/office/powerpoint/2010/main" val="2820101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4FCB7-D1A3-2014-4DBC-7C8B10B52A79}"/>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CB3F450-E7FF-CAE0-1882-98027C942F53}"/>
              </a:ext>
            </a:extLst>
          </p:cNvPr>
          <p:cNvSpPr>
            <a:spLocks noGrp="1"/>
          </p:cNvSpPr>
          <p:nvPr>
            <p:ph idx="1"/>
          </p:nvPr>
        </p:nvSpPr>
        <p:spPr>
          <a:xfrm>
            <a:off x="838200" y="665018"/>
            <a:ext cx="10936705" cy="5511945"/>
          </a:xfrm>
        </p:spPr>
        <p:txBody>
          <a:bodyPr>
            <a:normAutofit/>
          </a:bodyPr>
          <a:lstStyle/>
          <a:p>
            <a:pPr marL="0" indent="0" algn="ctr">
              <a:buNone/>
            </a:pPr>
            <a:r>
              <a:rPr lang="en-US" sz="1800" b="1" u="sng" dirty="0">
                <a:solidFill>
                  <a:srgbClr val="000000"/>
                </a:solidFill>
                <a:latin typeface="Garamond" panose="02020404030301010803" pitchFamily="18" charset="0"/>
              </a:rPr>
              <a:t>Transnational Activist Networks</a:t>
            </a:r>
          </a:p>
          <a:p>
            <a:pPr marL="0" indent="0">
              <a:buNone/>
            </a:pPr>
            <a:endParaRPr lang="en-GB" sz="1800" dirty="0">
              <a:solidFill>
                <a:srgbClr val="000000"/>
              </a:solidFill>
              <a:latin typeface="Merriweather" pitchFamily="2" charset="77"/>
            </a:endParaRPr>
          </a:p>
          <a:p>
            <a:pPr marL="0" indent="0">
              <a:buNone/>
            </a:pPr>
            <a:endParaRPr lang="en-US" sz="1800" dirty="0">
              <a:solidFill>
                <a:srgbClr val="000000"/>
              </a:solidFill>
              <a:latin typeface="Merriweather" pitchFamily="2" charset="77"/>
            </a:endParaRPr>
          </a:p>
        </p:txBody>
      </p:sp>
      <p:pic>
        <p:nvPicPr>
          <p:cNvPr id="4" name="Image 3">
            <a:extLst>
              <a:ext uri="{FF2B5EF4-FFF2-40B4-BE49-F238E27FC236}">
                <a16:creationId xmlns:a16="http://schemas.microsoft.com/office/drawing/2014/main" id="{F8D73734-66D5-9CBD-BCF0-CB307109F6F4}"/>
              </a:ext>
            </a:extLst>
          </p:cNvPr>
          <p:cNvPicPr>
            <a:picLocks noChangeAspect="1"/>
          </p:cNvPicPr>
          <p:nvPr/>
        </p:nvPicPr>
        <p:blipFill>
          <a:blip r:embed="rId2"/>
          <a:stretch>
            <a:fillRect/>
          </a:stretch>
        </p:blipFill>
        <p:spPr>
          <a:xfrm>
            <a:off x="1901277" y="1400503"/>
            <a:ext cx="7772400" cy="887218"/>
          </a:xfrm>
          <a:prstGeom prst="rect">
            <a:avLst/>
          </a:prstGeom>
        </p:spPr>
      </p:pic>
      <p:pic>
        <p:nvPicPr>
          <p:cNvPr id="8" name="Image 7">
            <a:extLst>
              <a:ext uri="{FF2B5EF4-FFF2-40B4-BE49-F238E27FC236}">
                <a16:creationId xmlns:a16="http://schemas.microsoft.com/office/drawing/2014/main" id="{AE817FB8-B5E9-F601-CB63-02865F8C5AE5}"/>
              </a:ext>
            </a:extLst>
          </p:cNvPr>
          <p:cNvPicPr>
            <a:picLocks noChangeAspect="1"/>
          </p:cNvPicPr>
          <p:nvPr/>
        </p:nvPicPr>
        <p:blipFill>
          <a:blip r:embed="rId3"/>
          <a:stretch>
            <a:fillRect/>
          </a:stretch>
        </p:blipFill>
        <p:spPr>
          <a:xfrm>
            <a:off x="1754132" y="2658894"/>
            <a:ext cx="7772400" cy="1118264"/>
          </a:xfrm>
          <a:prstGeom prst="rect">
            <a:avLst/>
          </a:prstGeom>
        </p:spPr>
      </p:pic>
      <p:pic>
        <p:nvPicPr>
          <p:cNvPr id="10" name="Image 9">
            <a:extLst>
              <a:ext uri="{FF2B5EF4-FFF2-40B4-BE49-F238E27FC236}">
                <a16:creationId xmlns:a16="http://schemas.microsoft.com/office/drawing/2014/main" id="{1CC9835D-0EB0-8008-15C4-0CD7351C03FF}"/>
              </a:ext>
            </a:extLst>
          </p:cNvPr>
          <p:cNvPicPr>
            <a:picLocks noChangeAspect="1"/>
          </p:cNvPicPr>
          <p:nvPr/>
        </p:nvPicPr>
        <p:blipFill>
          <a:blip r:embed="rId4"/>
          <a:stretch>
            <a:fillRect/>
          </a:stretch>
        </p:blipFill>
        <p:spPr>
          <a:xfrm>
            <a:off x="1754132" y="4148331"/>
            <a:ext cx="7772400" cy="2319705"/>
          </a:xfrm>
          <a:prstGeom prst="rect">
            <a:avLst/>
          </a:prstGeom>
        </p:spPr>
      </p:pic>
    </p:spTree>
    <p:extLst>
      <p:ext uri="{BB962C8B-B14F-4D97-AF65-F5344CB8AC3E}">
        <p14:creationId xmlns:p14="http://schemas.microsoft.com/office/powerpoint/2010/main" val="2222752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C604FA-7450-2CD8-3A58-78169EC48C73}"/>
              </a:ext>
            </a:extLst>
          </p:cNvPr>
          <p:cNvSpPr>
            <a:spLocks noGrp="1"/>
          </p:cNvSpPr>
          <p:nvPr>
            <p:ph idx="1"/>
          </p:nvPr>
        </p:nvSpPr>
        <p:spPr>
          <a:xfrm>
            <a:off x="836675" y="446004"/>
            <a:ext cx="10515600" cy="6275638"/>
          </a:xfrm>
        </p:spPr>
        <p:txBody>
          <a:bodyPr>
            <a:normAutofit/>
          </a:bodyPr>
          <a:lstStyle/>
          <a:p>
            <a:pPr marL="0" indent="0">
              <a:buNone/>
            </a:pPr>
            <a:r>
              <a:rPr lang="en-US" sz="2600" b="1" u="sng" dirty="0">
                <a:latin typeface="Garamond" panose="02020404030301010803" pitchFamily="18" charset="0"/>
              </a:rPr>
              <a:t>I/ Follow-up: Tilly and </a:t>
            </a:r>
            <a:r>
              <a:rPr lang="en-US" sz="2600" b="1" u="sng" dirty="0" err="1">
                <a:latin typeface="Garamond" panose="02020404030301010803" pitchFamily="18" charset="0"/>
              </a:rPr>
              <a:t>Tarrow</a:t>
            </a:r>
            <a:r>
              <a:rPr lang="en-US" sz="2600" b="1" u="sng" dirty="0">
                <a:latin typeface="Garamond" panose="02020404030301010803" pitchFamily="18" charset="0"/>
              </a:rPr>
              <a:t>, </a:t>
            </a:r>
            <a:r>
              <a:rPr lang="en-US" sz="2600" b="1" i="1" u="sng" dirty="0">
                <a:latin typeface="Garamond" panose="02020404030301010803" pitchFamily="18" charset="0"/>
              </a:rPr>
              <a:t>Contentious Politics</a:t>
            </a:r>
            <a:r>
              <a:rPr lang="en-US" sz="2600" b="1" u="sng" dirty="0">
                <a:latin typeface="Garamond" panose="02020404030301010803" pitchFamily="18" charset="0"/>
              </a:rPr>
              <a:t> (2015)</a:t>
            </a:r>
            <a:endParaRPr lang="en-US" i="1" u="sng" dirty="0">
              <a:latin typeface="Garamond" panose="02020404030301010803" pitchFamily="18" charset="0"/>
            </a:endParaRPr>
          </a:p>
          <a:p>
            <a:pPr marL="0" indent="0">
              <a:buNone/>
            </a:pPr>
            <a:endParaRPr lang="en-US" dirty="0">
              <a:latin typeface="Garamond" panose="02020404030301010803" pitchFamily="18" charset="0"/>
            </a:endParaRPr>
          </a:p>
          <a:p>
            <a:pPr marL="0" indent="0">
              <a:buNone/>
            </a:pPr>
            <a:r>
              <a:rPr lang="en-US" sz="2400" dirty="0">
                <a:latin typeface="Garamond" panose="02020404030301010803" pitchFamily="18" charset="0"/>
              </a:rPr>
              <a:t>What do you know about the authors?</a:t>
            </a:r>
          </a:p>
          <a:p>
            <a:pPr marL="0" indent="0">
              <a:buNone/>
            </a:pPr>
            <a:endParaRPr lang="en-US" sz="2400" dirty="0">
              <a:latin typeface="Garamond" panose="02020404030301010803" pitchFamily="18" charset="0"/>
            </a:endParaRPr>
          </a:p>
          <a:p>
            <a:pPr marL="0" indent="0">
              <a:buNone/>
            </a:pPr>
            <a:r>
              <a:rPr lang="en-US" sz="2400" dirty="0">
                <a:latin typeface="Garamond" panose="02020404030301010803" pitchFamily="18" charset="0"/>
              </a:rPr>
              <a:t>Charles Tilly (1929-2008)</a:t>
            </a:r>
          </a:p>
          <a:p>
            <a:pPr marL="0" indent="0">
              <a:buNone/>
            </a:pPr>
            <a:endParaRPr lang="en-US" sz="2400" dirty="0">
              <a:latin typeface="Garamond" panose="02020404030301010803" pitchFamily="18" charset="0"/>
            </a:endParaRPr>
          </a:p>
          <a:p>
            <a:pPr marL="0" indent="0">
              <a:buNone/>
            </a:pPr>
            <a:r>
              <a:rPr lang="en-US" sz="2400" dirty="0">
                <a:latin typeface="Garamond" panose="02020404030301010803" pitchFamily="18" charset="0"/>
              </a:rPr>
              <a:t>Sidney </a:t>
            </a:r>
            <a:r>
              <a:rPr lang="en-US" sz="2400" dirty="0" err="1">
                <a:latin typeface="Garamond" panose="02020404030301010803" pitchFamily="18" charset="0"/>
              </a:rPr>
              <a:t>Tarrow</a:t>
            </a:r>
            <a:r>
              <a:rPr lang="en-US" sz="2400" dirty="0">
                <a:latin typeface="Garamond" panose="02020404030301010803" pitchFamily="18" charset="0"/>
              </a:rPr>
              <a:t> (born 1938)</a:t>
            </a:r>
          </a:p>
          <a:p>
            <a:pPr marL="0" indent="0">
              <a:buNone/>
            </a:pPr>
            <a:endParaRPr lang="fr-PL" dirty="0"/>
          </a:p>
        </p:txBody>
      </p:sp>
    </p:spTree>
    <p:extLst>
      <p:ext uri="{BB962C8B-B14F-4D97-AF65-F5344CB8AC3E}">
        <p14:creationId xmlns:p14="http://schemas.microsoft.com/office/powerpoint/2010/main" val="3758985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FA5DE-FD5E-056A-1230-3AB61226DD4D}"/>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6417D3-57DB-022F-A0DD-076AA66A332B}"/>
              </a:ext>
            </a:extLst>
          </p:cNvPr>
          <p:cNvSpPr>
            <a:spLocks noGrp="1"/>
          </p:cNvSpPr>
          <p:nvPr>
            <p:ph idx="1"/>
          </p:nvPr>
        </p:nvSpPr>
        <p:spPr>
          <a:xfrm>
            <a:off x="838200" y="665018"/>
            <a:ext cx="10936705" cy="5511945"/>
          </a:xfrm>
        </p:spPr>
        <p:txBody>
          <a:bodyPr>
            <a:normAutofit/>
          </a:bodyPr>
          <a:lstStyle/>
          <a:p>
            <a:pPr marL="0" indent="0">
              <a:buNone/>
            </a:pPr>
            <a:r>
              <a:rPr lang="en-GB" sz="1800" dirty="0" err="1">
                <a:solidFill>
                  <a:srgbClr val="000000"/>
                </a:solidFill>
                <a:latin typeface="Garamond" panose="02020404030301010803" pitchFamily="18" charset="0"/>
              </a:rPr>
              <a:t>Tarrow</a:t>
            </a:r>
            <a:r>
              <a:rPr lang="en-GB" sz="1800" dirty="0">
                <a:solidFill>
                  <a:srgbClr val="000000"/>
                </a:solidFill>
                <a:latin typeface="Garamond" panose="02020404030301010803" pitchFamily="18" charset="0"/>
              </a:rPr>
              <a:t>, </a:t>
            </a:r>
            <a:r>
              <a:rPr lang="en-GB" sz="1800" b="1" dirty="0">
                <a:solidFill>
                  <a:srgbClr val="000000"/>
                </a:solidFill>
                <a:latin typeface="Garamond" panose="02020404030301010803" pitchFamily="18" charset="0"/>
              </a:rPr>
              <a:t>3 cautions</a:t>
            </a:r>
            <a:r>
              <a:rPr lang="en-GB" sz="1800" dirty="0">
                <a:solidFill>
                  <a:srgbClr val="000000"/>
                </a:solidFill>
                <a:latin typeface="Garamond" panose="02020404030301010803" pitchFamily="18" charset="0"/>
              </a:rPr>
              <a:t>:</a:t>
            </a:r>
          </a:p>
          <a:p>
            <a:pPr marL="0" indent="0">
              <a:buNone/>
            </a:pPr>
            <a:r>
              <a:rPr lang="en-GB" sz="1800" b="0" i="0" u="none" strike="noStrike" dirty="0">
                <a:solidFill>
                  <a:srgbClr val="000000"/>
                </a:solidFill>
                <a:effectLst/>
                <a:latin typeface="Garamond" panose="02020404030301010803" pitchFamily="18" charset="0"/>
              </a:rPr>
              <a:t>- </a:t>
            </a:r>
            <a:r>
              <a:rPr lang="en-GB" sz="1800" dirty="0">
                <a:solidFill>
                  <a:srgbClr val="000000"/>
                </a:solidFill>
                <a:latin typeface="Garamond" panose="02020404030301010803" pitchFamily="18" charset="0"/>
              </a:rPr>
              <a:t>s</a:t>
            </a:r>
            <a:r>
              <a:rPr lang="en-GB" sz="1800" b="0" i="0" u="none" strike="noStrike" dirty="0">
                <a:solidFill>
                  <a:srgbClr val="000000"/>
                </a:solidFill>
                <a:effectLst/>
                <a:latin typeface="Garamond" panose="02020404030301010803" pitchFamily="18" charset="0"/>
              </a:rPr>
              <a:t>tates remain dominant in most areas of policy;</a:t>
            </a:r>
          </a:p>
          <a:p>
            <a:pPr marL="0" indent="0">
              <a:buNone/>
            </a:pPr>
            <a:r>
              <a:rPr lang="en-GB" sz="1800" dirty="0">
                <a:solidFill>
                  <a:srgbClr val="000000"/>
                </a:solidFill>
                <a:latin typeface="Garamond" panose="02020404030301010803" pitchFamily="18" charset="0"/>
              </a:rPr>
              <a:t>- globalization has been around for at least a century (transnational organizations and contention appeared well before globalization);</a:t>
            </a:r>
          </a:p>
          <a:p>
            <a:pPr marL="0" indent="0">
              <a:buNone/>
            </a:pPr>
            <a:r>
              <a:rPr lang="en-GB" sz="1800" b="0" i="0" u="none" strike="noStrike" dirty="0">
                <a:solidFill>
                  <a:srgbClr val="000000"/>
                </a:solidFill>
                <a:effectLst/>
                <a:latin typeface="Garamond" panose="02020404030301010803" pitchFamily="18" charset="0"/>
              </a:rPr>
              <a:t>- social movements, transnational networks and NGOs are not the only agents operating transnationally.</a:t>
            </a:r>
          </a:p>
          <a:p>
            <a:pPr marL="0" indent="0">
              <a:buNone/>
            </a:pPr>
            <a:endParaRPr lang="en-GB" sz="1800" dirty="0">
              <a:solidFill>
                <a:srgbClr val="000000"/>
              </a:solidFill>
              <a:latin typeface="Garamond" panose="02020404030301010803" pitchFamily="18" charset="0"/>
            </a:endParaRPr>
          </a:p>
          <a:p>
            <a:pPr marL="0" indent="0">
              <a:buNone/>
            </a:pPr>
            <a:r>
              <a:rPr lang="en-GB" sz="1800" dirty="0">
                <a:solidFill>
                  <a:srgbClr val="000000"/>
                </a:solidFill>
                <a:latin typeface="Garamond" panose="02020404030301010803" pitchFamily="18" charset="0"/>
              </a:rPr>
              <a:t>International institutions are not the antipode of transnational contention: they offer resources, opportunities, and incentives for actors in transnational politics.</a:t>
            </a:r>
          </a:p>
          <a:p>
            <a:pPr marL="0" indent="0">
              <a:buNone/>
            </a:pPr>
            <a:r>
              <a:rPr lang="en-GB" sz="1800" dirty="0">
                <a:solidFill>
                  <a:srgbClr val="000000"/>
                </a:solidFill>
                <a:latin typeface="Garamond" panose="02020404030301010803" pitchFamily="18" charset="0"/>
              </a:rPr>
              <a:t>International institutions as “</a:t>
            </a:r>
            <a:r>
              <a:rPr lang="en-GB" sz="1800" b="1" dirty="0">
                <a:solidFill>
                  <a:srgbClr val="000000"/>
                </a:solidFill>
                <a:latin typeface="Garamond" panose="02020404030301010803" pitchFamily="18" charset="0"/>
              </a:rPr>
              <a:t>coral reef</a:t>
            </a:r>
            <a:r>
              <a:rPr lang="en-GB" sz="1800" dirty="0">
                <a:solidFill>
                  <a:srgbClr val="000000"/>
                </a:solidFill>
                <a:latin typeface="Garamond" panose="02020404030301010803" pitchFamily="18" charset="0"/>
              </a:rPr>
              <a:t>” helping to form horizontal connections among activists with similar claims across boundaries.</a:t>
            </a:r>
          </a:p>
          <a:p>
            <a:pPr marL="0" indent="0">
              <a:buNone/>
            </a:pPr>
            <a:r>
              <a:rPr lang="en-GB" sz="1800" dirty="0">
                <a:solidFill>
                  <a:srgbClr val="000000"/>
                </a:solidFill>
                <a:latin typeface="Garamond" panose="02020404030301010803" pitchFamily="18" charset="0"/>
              </a:rPr>
              <a:t>Paradox: international institutions, created by states, can be the arenas in which transnational contention is most likely to form against states.</a:t>
            </a:r>
          </a:p>
        </p:txBody>
      </p:sp>
      <p:pic>
        <p:nvPicPr>
          <p:cNvPr id="4" name="Image 3">
            <a:extLst>
              <a:ext uri="{FF2B5EF4-FFF2-40B4-BE49-F238E27FC236}">
                <a16:creationId xmlns:a16="http://schemas.microsoft.com/office/drawing/2014/main" id="{839088DE-7060-658F-942A-A136FAE2CD1B}"/>
              </a:ext>
            </a:extLst>
          </p:cNvPr>
          <p:cNvPicPr>
            <a:picLocks noChangeAspect="1"/>
          </p:cNvPicPr>
          <p:nvPr/>
        </p:nvPicPr>
        <p:blipFill>
          <a:blip r:embed="rId2"/>
          <a:stretch>
            <a:fillRect/>
          </a:stretch>
        </p:blipFill>
        <p:spPr>
          <a:xfrm>
            <a:off x="2111484" y="5011025"/>
            <a:ext cx="7772400" cy="1062813"/>
          </a:xfrm>
          <a:prstGeom prst="rect">
            <a:avLst/>
          </a:prstGeom>
        </p:spPr>
      </p:pic>
    </p:spTree>
    <p:extLst>
      <p:ext uri="{BB962C8B-B14F-4D97-AF65-F5344CB8AC3E}">
        <p14:creationId xmlns:p14="http://schemas.microsoft.com/office/powerpoint/2010/main" val="336586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804B2-449D-0C42-E930-B6C8DDFB9542}"/>
              </a:ext>
            </a:extLst>
          </p:cNvPr>
          <p:cNvSpPr>
            <a:spLocks noGrp="1"/>
          </p:cNvSpPr>
          <p:nvPr>
            <p:ph idx="1"/>
          </p:nvPr>
        </p:nvSpPr>
        <p:spPr>
          <a:xfrm>
            <a:off x="838200" y="665018"/>
            <a:ext cx="10936705" cy="5511945"/>
          </a:xfrm>
        </p:spPr>
        <p:txBody>
          <a:bodyPr>
            <a:normAutofit/>
          </a:bodyPr>
          <a:lstStyle/>
          <a:p>
            <a:pPr marL="0" indent="0" algn="ctr">
              <a:lnSpc>
                <a:spcPct val="130000"/>
              </a:lnSpc>
              <a:spcBef>
                <a:spcPts val="0"/>
              </a:spcBef>
              <a:buNone/>
            </a:pPr>
            <a:endParaRPr lang="en-US" b="1" u="sng" dirty="0">
              <a:latin typeface="Merriweather" pitchFamily="2" charset="77"/>
              <a:ea typeface="Calibri" panose="020F0502020204030204" pitchFamily="34" charset="0"/>
              <a:cs typeface="Times New Roman" panose="02020603050405020304" pitchFamily="18" charset="0"/>
            </a:endParaRPr>
          </a:p>
          <a:p>
            <a:pPr marL="0" indent="0" algn="ctr">
              <a:lnSpc>
                <a:spcPct val="130000"/>
              </a:lnSpc>
              <a:spcBef>
                <a:spcPts val="0"/>
              </a:spcBef>
              <a:buNone/>
            </a:pPr>
            <a:endParaRPr lang="en-US" b="1" u="sng" dirty="0">
              <a:latin typeface="Merriweather" pitchFamily="2" charset="77"/>
              <a:ea typeface="Calibri" panose="020F0502020204030204" pitchFamily="34" charset="0"/>
              <a:cs typeface="Times New Roman" panose="02020603050405020304" pitchFamily="18" charset="0"/>
            </a:endParaRPr>
          </a:p>
          <a:p>
            <a:pPr marL="0" indent="0" algn="ctr">
              <a:lnSpc>
                <a:spcPct val="130000"/>
              </a:lnSpc>
              <a:spcBef>
                <a:spcPts val="0"/>
              </a:spcBef>
              <a:buNone/>
            </a:pPr>
            <a:endParaRPr lang="en-US" b="1" u="sng" dirty="0">
              <a:latin typeface="Merriweather" pitchFamily="2" charset="77"/>
              <a:ea typeface="Calibri" panose="020F0502020204030204" pitchFamily="34" charset="0"/>
              <a:cs typeface="Times New Roman" panose="02020603050405020304" pitchFamily="18" charset="0"/>
            </a:endParaRPr>
          </a:p>
          <a:p>
            <a:pPr marL="0" indent="0" algn="ctr">
              <a:lnSpc>
                <a:spcPct val="130000"/>
              </a:lnSpc>
              <a:spcBef>
                <a:spcPts val="0"/>
              </a:spcBef>
              <a:buNone/>
            </a:pPr>
            <a:r>
              <a:rPr lang="en-US" sz="3200" b="1" u="sng" dirty="0">
                <a:latin typeface="Garamond" panose="02020404030301010803" pitchFamily="18" charset="0"/>
                <a:ea typeface="Calibri" panose="020F0502020204030204" pitchFamily="34" charset="0"/>
                <a:cs typeface="Times New Roman" panose="02020603050405020304" pitchFamily="18" charset="0"/>
              </a:rPr>
              <a:t>III/ European social movements</a:t>
            </a:r>
            <a:endParaRPr lang="en-US" sz="2300" dirty="0">
              <a:latin typeface="Merriweather" pitchFamily="2" charset="77"/>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726523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a:bodyPr>
          <a:lstStyle/>
          <a:p>
            <a:pPr marL="0" indent="0">
              <a:lnSpc>
                <a:spcPct val="130000"/>
              </a:lnSpc>
              <a:spcBef>
                <a:spcPts val="0"/>
              </a:spcBef>
              <a:buNone/>
            </a:pPr>
            <a:r>
              <a:rPr lang="en-US" sz="1800" dirty="0">
                <a:latin typeface="Garamond" panose="02020404030301010803" pitchFamily="18" charset="0"/>
                <a:ea typeface="Calibri" panose="020F0502020204030204" pitchFamily="34" charset="0"/>
                <a:cs typeface="Times New Roman" panose="02020603050405020304" pitchFamily="18" charset="0"/>
              </a:rPr>
              <a:t>Donatella Della Porta, “Progressive Social Movements and the Creation of European Public Spheres”, </a:t>
            </a:r>
            <a:r>
              <a:rPr lang="en-US" sz="1800" i="1" dirty="0">
                <a:latin typeface="Garamond" panose="02020404030301010803" pitchFamily="18" charset="0"/>
                <a:ea typeface="Calibri" panose="020F0502020204030204" pitchFamily="34" charset="0"/>
                <a:cs typeface="Times New Roman" panose="02020603050405020304" pitchFamily="18" charset="0"/>
              </a:rPr>
              <a:t>Theory, Culture &amp; Society</a:t>
            </a:r>
            <a:r>
              <a:rPr lang="en-US" sz="1800" dirty="0">
                <a:latin typeface="Garamond" panose="02020404030301010803" pitchFamily="18" charset="0"/>
                <a:ea typeface="Calibri" panose="020F0502020204030204" pitchFamily="34" charset="0"/>
                <a:cs typeface="Times New Roman" panose="02020603050405020304" pitchFamily="18" charset="0"/>
              </a:rPr>
              <a:t>, 2002.</a:t>
            </a:r>
            <a:endParaRPr lang="en-US" sz="1400" dirty="0">
              <a:latin typeface="Merriweather" pitchFamily="2" charset="77"/>
              <a:ea typeface="Calibri" panose="020F0502020204030204" pitchFamily="34" charset="0"/>
              <a:cs typeface="Times New Roman" panose="02020603050405020304" pitchFamily="18" charset="0"/>
            </a:endParaRPr>
          </a:p>
          <a:p>
            <a:pPr marL="0" indent="0">
              <a:buNone/>
            </a:pPr>
            <a:r>
              <a:rPr lang="en-GB" sz="1800" dirty="0">
                <a:latin typeface="Garamond" panose="02020404030301010803" pitchFamily="18" charset="0"/>
              </a:rPr>
              <a:t>// with De </a:t>
            </a:r>
            <a:r>
              <a:rPr lang="en-GB" sz="1800" dirty="0" err="1">
                <a:latin typeface="Garamond" panose="02020404030301010803" pitchFamily="18" charset="0"/>
              </a:rPr>
              <a:t>Swaan</a:t>
            </a:r>
            <a:r>
              <a:rPr lang="en-GB" sz="1800" dirty="0">
                <a:latin typeface="Garamond" panose="02020404030301010803" pitchFamily="18" charset="0"/>
              </a:rPr>
              <a:t>: challenges to the construction of European public sphere, cf. low level of attention paid to EU in national media and failure to construct proper European outlets.</a:t>
            </a:r>
          </a:p>
          <a:p>
            <a:pPr>
              <a:buFont typeface="Symbol" pitchFamily="2" charset="2"/>
              <a:buChar char="Þ"/>
            </a:pPr>
            <a:r>
              <a:rPr lang="en-GB" sz="1800" dirty="0">
                <a:solidFill>
                  <a:srgbClr val="000000"/>
                </a:solidFill>
                <a:latin typeface="Garamond" panose="02020404030301010803" pitchFamily="18" charset="0"/>
              </a:rPr>
              <a:t> Challenge of building a European demos.</a:t>
            </a:r>
          </a:p>
          <a:p>
            <a:pPr>
              <a:buFont typeface="Symbol" pitchFamily="2" charset="2"/>
              <a:buChar char="Þ"/>
            </a:pPr>
            <a:r>
              <a:rPr lang="en-GB" sz="1800" dirty="0">
                <a:solidFill>
                  <a:srgbClr val="000000"/>
                </a:solidFill>
                <a:latin typeface="Garamond" panose="02020404030301010803" pitchFamily="18" charset="0"/>
              </a:rPr>
              <a:t> But this challenge exists at national level too:</a:t>
            </a:r>
          </a:p>
          <a:p>
            <a:pPr marL="0" indent="0">
              <a:buNone/>
            </a:pPr>
            <a:endParaRPr lang="en-GB" sz="1800" dirty="0">
              <a:solidFill>
                <a:srgbClr val="000000"/>
              </a:solidFill>
              <a:latin typeface="Merriweather" pitchFamily="2" charset="77"/>
            </a:endParaRPr>
          </a:p>
          <a:p>
            <a:pPr marL="0" indent="0">
              <a:buNone/>
            </a:pPr>
            <a:endParaRPr lang="en-US" sz="1800" dirty="0">
              <a:solidFill>
                <a:srgbClr val="000000"/>
              </a:solidFill>
              <a:latin typeface="Merriweather" pitchFamily="2" charset="77"/>
            </a:endParaRPr>
          </a:p>
        </p:txBody>
      </p:sp>
      <p:pic>
        <p:nvPicPr>
          <p:cNvPr id="4" name="Image 3">
            <a:extLst>
              <a:ext uri="{FF2B5EF4-FFF2-40B4-BE49-F238E27FC236}">
                <a16:creationId xmlns:a16="http://schemas.microsoft.com/office/drawing/2014/main" id="{4A08768A-CC1E-7DE1-35B5-CDDCA22C996B}"/>
              </a:ext>
            </a:extLst>
          </p:cNvPr>
          <p:cNvPicPr>
            <a:picLocks noChangeAspect="1"/>
          </p:cNvPicPr>
          <p:nvPr/>
        </p:nvPicPr>
        <p:blipFill>
          <a:blip r:embed="rId2"/>
          <a:stretch>
            <a:fillRect/>
          </a:stretch>
        </p:blipFill>
        <p:spPr>
          <a:xfrm>
            <a:off x="2116958" y="3112376"/>
            <a:ext cx="7264400" cy="2819400"/>
          </a:xfrm>
          <a:prstGeom prst="rect">
            <a:avLst/>
          </a:prstGeom>
        </p:spPr>
      </p:pic>
    </p:spTree>
    <p:extLst>
      <p:ext uri="{BB962C8B-B14F-4D97-AF65-F5344CB8AC3E}">
        <p14:creationId xmlns:p14="http://schemas.microsoft.com/office/powerpoint/2010/main" val="4071369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a:bodyPr>
          <a:lstStyle/>
          <a:p>
            <a:pPr marL="0" indent="0">
              <a:buNone/>
            </a:pPr>
            <a:r>
              <a:rPr lang="en-GB" sz="1800" dirty="0">
                <a:latin typeface="Garamond" panose="02020404030301010803" pitchFamily="18" charset="0"/>
              </a:rPr>
              <a:t>Role of progressive social movements (labour movement) in constructing a European public sphere: targeting EU through supranational protests, developing visions of another Europe (just and democratic).</a:t>
            </a:r>
          </a:p>
          <a:p>
            <a:pPr marL="0" indent="0">
              <a:buNone/>
            </a:pPr>
            <a:endParaRPr lang="en-GB" sz="1800" dirty="0">
              <a:solidFill>
                <a:srgbClr val="000000"/>
              </a:solidFill>
              <a:latin typeface="Garamond" panose="02020404030301010803" pitchFamily="18" charset="0"/>
            </a:endParaRPr>
          </a:p>
          <a:p>
            <a:pPr marL="0" indent="0">
              <a:buNone/>
            </a:pPr>
            <a:r>
              <a:rPr lang="en-GB" sz="1800" dirty="0">
                <a:solidFill>
                  <a:srgbClr val="000000"/>
                </a:solidFill>
                <a:latin typeface="Garamond" panose="02020404030301010803" pitchFamily="18" charset="0"/>
              </a:rPr>
              <a:t>See: </a:t>
            </a:r>
            <a:r>
              <a:rPr lang="en-GB" sz="1800" dirty="0">
                <a:solidFill>
                  <a:srgbClr val="000000"/>
                </a:solidFill>
                <a:latin typeface="Garamond" panose="02020404030301010803" pitchFamily="18" charset="0"/>
                <a:hlinkClick r:id="rId2"/>
              </a:rPr>
              <a:t>https://www.socialeurope.eu/</a:t>
            </a:r>
            <a:r>
              <a:rPr lang="en-GB" sz="1800" dirty="0">
                <a:solidFill>
                  <a:srgbClr val="000000"/>
                </a:solidFill>
                <a:latin typeface="Garamond" panose="02020404030301010803" pitchFamily="18" charset="0"/>
              </a:rPr>
              <a:t>.</a:t>
            </a: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US" sz="1800" dirty="0">
              <a:solidFill>
                <a:srgbClr val="000000"/>
              </a:solidFill>
              <a:latin typeface="Merriweather" pitchFamily="2" charset="77"/>
            </a:endParaRPr>
          </a:p>
        </p:txBody>
      </p:sp>
      <p:pic>
        <p:nvPicPr>
          <p:cNvPr id="1026" name="Picture 2" descr="The struggle for a social Europe: Trade unions and EMU in times of global  restructuring (Critical Labour Movement Studies): Bieler, Andreas:  9780719072529: Amazon.com: Books">
            <a:extLst>
              <a:ext uri="{FF2B5EF4-FFF2-40B4-BE49-F238E27FC236}">
                <a16:creationId xmlns:a16="http://schemas.microsoft.com/office/drawing/2014/main" id="{9FEEBFBE-3760-7262-229E-17383030D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240" y="1524000"/>
            <a:ext cx="3189481" cy="50712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cial Europe – A Manifesto">
            <a:extLst>
              <a:ext uri="{FF2B5EF4-FFF2-40B4-BE49-F238E27FC236}">
                <a16:creationId xmlns:a16="http://schemas.microsoft.com/office/drawing/2014/main" id="{43122CD6-1D77-FD4D-4B23-A60FAFE128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3927" y="2427889"/>
            <a:ext cx="2717887" cy="430398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3F07C0E4-4203-D1CE-BF87-A0CE31BD6533}"/>
              </a:ext>
            </a:extLst>
          </p:cNvPr>
          <p:cNvPicPr>
            <a:picLocks noChangeAspect="1"/>
          </p:cNvPicPr>
          <p:nvPr/>
        </p:nvPicPr>
        <p:blipFill>
          <a:blip r:embed="rId5"/>
          <a:stretch>
            <a:fillRect/>
          </a:stretch>
        </p:blipFill>
        <p:spPr>
          <a:xfrm>
            <a:off x="2640943" y="5700713"/>
            <a:ext cx="7099300" cy="952500"/>
          </a:xfrm>
          <a:prstGeom prst="rect">
            <a:avLst/>
          </a:prstGeom>
        </p:spPr>
      </p:pic>
    </p:spTree>
    <p:extLst>
      <p:ext uri="{BB962C8B-B14F-4D97-AF65-F5344CB8AC3E}">
        <p14:creationId xmlns:p14="http://schemas.microsoft.com/office/powerpoint/2010/main" val="672864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a:bodyPr>
          <a:lstStyle/>
          <a:p>
            <a:pPr marL="0" indent="0">
              <a:buNone/>
            </a:pPr>
            <a:r>
              <a:rPr lang="en-GB" sz="1800" dirty="0">
                <a:latin typeface="Garamond" panose="02020404030301010803" pitchFamily="18" charset="0"/>
              </a:rPr>
              <a:t>Normative dimension in Della Porta’s text:</a:t>
            </a:r>
          </a:p>
          <a:p>
            <a:pPr marL="0" indent="0">
              <a:buNone/>
            </a:pPr>
            <a:endParaRPr lang="en-GB" sz="1800" dirty="0">
              <a:solidFill>
                <a:srgbClr val="000000"/>
              </a:solidFill>
              <a:latin typeface="Garamond" panose="02020404030301010803" pitchFamily="18" charset="0"/>
            </a:endParaRPr>
          </a:p>
          <a:p>
            <a:pPr marL="0" indent="0">
              <a:buNone/>
            </a:pPr>
            <a:endParaRPr lang="en-GB" sz="1800" dirty="0">
              <a:solidFill>
                <a:srgbClr val="000000"/>
              </a:solidFill>
              <a:latin typeface="Garamond" panose="02020404030301010803" pitchFamily="18" charset="0"/>
            </a:endParaRPr>
          </a:p>
          <a:p>
            <a:pPr marL="0" indent="0">
              <a:buNone/>
            </a:pPr>
            <a:endParaRPr lang="en-GB" sz="1800" dirty="0">
              <a:solidFill>
                <a:srgbClr val="000000"/>
              </a:solidFill>
              <a:latin typeface="Garamond" panose="02020404030301010803" pitchFamily="18" charset="0"/>
            </a:endParaRPr>
          </a:p>
          <a:p>
            <a:pPr marL="0" indent="0">
              <a:buNone/>
            </a:pPr>
            <a:endParaRPr lang="en-GB" sz="1800" dirty="0">
              <a:solidFill>
                <a:srgbClr val="000000"/>
              </a:solidFill>
              <a:latin typeface="Garamond" panose="02020404030301010803" pitchFamily="18" charset="0"/>
            </a:endParaRPr>
          </a:p>
          <a:p>
            <a:pPr marL="0" indent="0">
              <a:buNone/>
            </a:pPr>
            <a:endParaRPr lang="en-GB" sz="1800" dirty="0">
              <a:solidFill>
                <a:srgbClr val="000000"/>
              </a:solidFill>
              <a:latin typeface="Garamond" panose="02020404030301010803" pitchFamily="18" charset="0"/>
            </a:endParaRPr>
          </a:p>
          <a:p>
            <a:pPr marL="0" indent="0">
              <a:buNone/>
            </a:pPr>
            <a:endParaRPr lang="en-GB" sz="1800" dirty="0">
              <a:solidFill>
                <a:srgbClr val="000000"/>
              </a:solidFill>
              <a:latin typeface="Garamond" panose="02020404030301010803" pitchFamily="18" charset="0"/>
            </a:endParaRPr>
          </a:p>
          <a:p>
            <a:pPr marL="0" indent="0">
              <a:buNone/>
            </a:pPr>
            <a:endParaRPr lang="en-GB" sz="1800" dirty="0">
              <a:solidFill>
                <a:srgbClr val="000000"/>
              </a:solidFill>
              <a:latin typeface="Garamond" panose="02020404030301010803" pitchFamily="18" charset="0"/>
            </a:endParaRPr>
          </a:p>
          <a:p>
            <a:pPr marL="0" indent="0">
              <a:buNone/>
            </a:pPr>
            <a:r>
              <a:rPr lang="en-GB" sz="1800" dirty="0">
                <a:solidFill>
                  <a:srgbClr val="000000"/>
                </a:solidFill>
                <a:latin typeface="Garamond" panose="02020404030301010803" pitchFamily="18" charset="0"/>
              </a:rPr>
              <a:t>Cf. chapter on the “global right”.</a:t>
            </a:r>
          </a:p>
          <a:p>
            <a:pPr marL="0" indent="0">
              <a:buNone/>
            </a:pPr>
            <a:endParaRPr lang="en-GB" sz="1800" dirty="0">
              <a:solidFill>
                <a:srgbClr val="000000"/>
              </a:solidFill>
              <a:latin typeface="Garamond" panose="02020404030301010803" pitchFamily="18" charset="0"/>
            </a:endParaRPr>
          </a:p>
          <a:p>
            <a:pPr marL="0" indent="0">
              <a:buNone/>
            </a:pPr>
            <a:r>
              <a:rPr lang="en-GB" sz="1800" dirty="0">
                <a:solidFill>
                  <a:srgbClr val="000000"/>
                </a:solidFill>
                <a:latin typeface="Garamond" panose="02020404030301010803" pitchFamily="18" charset="0"/>
              </a:rPr>
              <a:t>Europeanization of social movements through:</a:t>
            </a:r>
          </a:p>
          <a:p>
            <a:pPr>
              <a:buFontTx/>
              <a:buChar char="-"/>
            </a:pPr>
            <a:r>
              <a:rPr lang="en-GB" sz="1800" dirty="0">
                <a:solidFill>
                  <a:srgbClr val="000000"/>
                </a:solidFill>
                <a:latin typeface="Garamond" panose="02020404030301010803" pitchFamily="18" charset="0"/>
              </a:rPr>
              <a:t>Domestication;</a:t>
            </a:r>
          </a:p>
          <a:p>
            <a:pPr>
              <a:buFontTx/>
              <a:buChar char="-"/>
            </a:pPr>
            <a:r>
              <a:rPr lang="en-GB" sz="1800" dirty="0">
                <a:solidFill>
                  <a:srgbClr val="000000"/>
                </a:solidFill>
                <a:latin typeface="Garamond" panose="02020404030301010803" pitchFamily="18" charset="0"/>
              </a:rPr>
              <a:t>Externalization;</a:t>
            </a:r>
          </a:p>
          <a:p>
            <a:pPr marL="0" indent="0">
              <a:buNone/>
            </a:pPr>
            <a:r>
              <a:rPr lang="en-GB" sz="1800" dirty="0">
                <a:solidFill>
                  <a:srgbClr val="000000"/>
                </a:solidFill>
                <a:latin typeface="Garamond" panose="02020404030301010803" pitchFamily="18" charset="0"/>
              </a:rPr>
              <a:t>- </a:t>
            </a:r>
            <a:r>
              <a:rPr lang="en-GB" sz="1800" dirty="0" err="1">
                <a:solidFill>
                  <a:srgbClr val="000000"/>
                </a:solidFill>
                <a:latin typeface="Garamond" panose="02020404030301010803" pitchFamily="18" charset="0"/>
              </a:rPr>
              <a:t>Transnationalization</a:t>
            </a:r>
            <a:r>
              <a:rPr lang="en-GB" sz="1800" dirty="0">
                <a:solidFill>
                  <a:srgbClr val="000000"/>
                </a:solidFill>
                <a:latin typeface="Garamond" panose="02020404030301010803" pitchFamily="18" charset="0"/>
              </a:rPr>
              <a:t>.</a:t>
            </a:r>
          </a:p>
          <a:p>
            <a:pPr marL="0" indent="0">
              <a:buNone/>
            </a:pPr>
            <a:endParaRPr lang="en-GB" sz="1800" dirty="0">
              <a:solidFill>
                <a:srgbClr val="000000"/>
              </a:solidFill>
              <a:latin typeface="Merriweather" pitchFamily="2" charset="77"/>
            </a:endParaRPr>
          </a:p>
          <a:p>
            <a:pPr marL="0" indent="0">
              <a:buNone/>
            </a:pPr>
            <a:endParaRPr lang="en-US" sz="1800" dirty="0">
              <a:solidFill>
                <a:srgbClr val="000000"/>
              </a:solidFill>
              <a:latin typeface="Merriweather" pitchFamily="2" charset="77"/>
            </a:endParaRPr>
          </a:p>
        </p:txBody>
      </p:sp>
      <p:pic>
        <p:nvPicPr>
          <p:cNvPr id="4" name="Image 3">
            <a:extLst>
              <a:ext uri="{FF2B5EF4-FFF2-40B4-BE49-F238E27FC236}">
                <a16:creationId xmlns:a16="http://schemas.microsoft.com/office/drawing/2014/main" id="{2602BDF2-786C-CFA4-4127-1553B97B0BD1}"/>
              </a:ext>
            </a:extLst>
          </p:cNvPr>
          <p:cNvPicPr>
            <a:picLocks noChangeAspect="1"/>
          </p:cNvPicPr>
          <p:nvPr/>
        </p:nvPicPr>
        <p:blipFill>
          <a:blip r:embed="rId2"/>
          <a:stretch>
            <a:fillRect/>
          </a:stretch>
        </p:blipFill>
        <p:spPr>
          <a:xfrm>
            <a:off x="2199289" y="1553123"/>
            <a:ext cx="7162800" cy="1460500"/>
          </a:xfrm>
          <a:prstGeom prst="rect">
            <a:avLst/>
          </a:prstGeom>
        </p:spPr>
      </p:pic>
    </p:spTree>
    <p:extLst>
      <p:ext uri="{BB962C8B-B14F-4D97-AF65-F5344CB8AC3E}">
        <p14:creationId xmlns:p14="http://schemas.microsoft.com/office/powerpoint/2010/main" val="38798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a:bodyPr>
          <a:lstStyle/>
          <a:p>
            <a:pPr marL="0" indent="0">
              <a:buNone/>
            </a:pPr>
            <a:r>
              <a:rPr lang="en-GB" sz="1800" dirty="0">
                <a:latin typeface="Garamond" panose="02020404030301010803" pitchFamily="18" charset="0"/>
              </a:rPr>
              <a:t>Example of externalization and of a European labour movement:  Renault </a:t>
            </a:r>
            <a:r>
              <a:rPr lang="en-GB" sz="1800" dirty="0" err="1">
                <a:latin typeface="Garamond" panose="02020404030301010803" pitchFamily="18" charset="0"/>
              </a:rPr>
              <a:t>Vilvoorde</a:t>
            </a:r>
            <a:r>
              <a:rPr lang="en-GB" sz="1800" dirty="0">
                <a:latin typeface="Garamond" panose="02020404030301010803" pitchFamily="18" charset="0"/>
              </a:rPr>
              <a:t>.</a:t>
            </a:r>
          </a:p>
          <a:p>
            <a:pPr marL="0" indent="0">
              <a:buNone/>
            </a:pPr>
            <a:r>
              <a:rPr lang="en-GB" sz="1800" dirty="0">
                <a:solidFill>
                  <a:srgbClr val="000000"/>
                </a:solidFill>
                <a:latin typeface="Garamond" panose="02020404030301010803" pitchFamily="18" charset="0"/>
              </a:rPr>
              <a:t>Decision of Renault (French car producer) to close one of its plants in </a:t>
            </a:r>
            <a:r>
              <a:rPr lang="en-GB" sz="1800" dirty="0" err="1">
                <a:solidFill>
                  <a:srgbClr val="000000"/>
                </a:solidFill>
                <a:latin typeface="Garamond" panose="02020404030301010803" pitchFamily="18" charset="0"/>
              </a:rPr>
              <a:t>Vilvoorde</a:t>
            </a:r>
            <a:r>
              <a:rPr lang="en-GB" sz="1800" dirty="0">
                <a:solidFill>
                  <a:srgbClr val="000000"/>
                </a:solidFill>
                <a:latin typeface="Garamond" panose="02020404030301010803" pitchFamily="18" charset="0"/>
              </a:rPr>
              <a:t> (Belgium).</a:t>
            </a:r>
          </a:p>
          <a:p>
            <a:pPr marL="0" indent="0">
              <a:buNone/>
            </a:pPr>
            <a:r>
              <a:rPr lang="en-GB" sz="1800" dirty="0">
                <a:solidFill>
                  <a:srgbClr val="000000"/>
                </a:solidFill>
                <a:latin typeface="Garamond" panose="02020404030301010803" pitchFamily="18" charset="0"/>
              </a:rPr>
              <a:t>Triggers the first “</a:t>
            </a:r>
            <a:r>
              <a:rPr lang="en-GB" sz="1800" dirty="0" err="1">
                <a:solidFill>
                  <a:srgbClr val="000000"/>
                </a:solidFill>
                <a:latin typeface="Garamond" panose="02020404030301010803" pitchFamily="18" charset="0"/>
              </a:rPr>
              <a:t>eurostrike</a:t>
            </a:r>
            <a:r>
              <a:rPr lang="en-GB" sz="1800" dirty="0">
                <a:solidFill>
                  <a:srgbClr val="000000"/>
                </a:solidFill>
                <a:latin typeface="Garamond" panose="02020404030301010803" pitchFamily="18" charset="0"/>
              </a:rPr>
              <a:t>”.</a:t>
            </a:r>
          </a:p>
          <a:p>
            <a:pPr marL="0" indent="0">
              <a:buNone/>
            </a:pPr>
            <a:r>
              <a:rPr lang="en-GB" sz="1800" dirty="0">
                <a:solidFill>
                  <a:srgbClr val="000000"/>
                </a:solidFill>
                <a:latin typeface="Garamond" panose="02020404030301010803" pitchFamily="18" charset="0"/>
              </a:rPr>
              <a:t>Transnational solidarity with workers’ protests in France and Spain.</a:t>
            </a:r>
          </a:p>
          <a:p>
            <a:pPr marL="0" indent="0">
              <a:buNone/>
            </a:pPr>
            <a:r>
              <a:rPr lang="en-GB" sz="1800" dirty="0">
                <a:solidFill>
                  <a:srgbClr val="000000"/>
                </a:solidFill>
                <a:latin typeface="Garamond" panose="02020404030301010803" pitchFamily="18" charset="0"/>
              </a:rPr>
              <a:t>Targets the EU to pressure Renault and their own governments.</a:t>
            </a:r>
          </a:p>
          <a:p>
            <a:pPr marL="0" indent="0">
              <a:buNone/>
            </a:pPr>
            <a:endParaRPr lang="en-GB" sz="1800" dirty="0">
              <a:solidFill>
                <a:srgbClr val="000000"/>
              </a:solidFill>
              <a:latin typeface="Garamond" panose="02020404030301010803" pitchFamily="18" charset="0"/>
            </a:endParaRPr>
          </a:p>
          <a:p>
            <a:pPr marL="0" indent="0">
              <a:buNone/>
            </a:pPr>
            <a:r>
              <a:rPr lang="en-GB" sz="1800" dirty="0">
                <a:solidFill>
                  <a:srgbClr val="000000"/>
                </a:solidFill>
                <a:latin typeface="Garamond" panose="02020404030301010803" pitchFamily="18" charset="0"/>
                <a:hlinkClick r:id="rId2"/>
              </a:rPr>
              <a:t>https://www.youtube.com/watch?v=kYsrjj0p4MU</a:t>
            </a:r>
            <a:endParaRPr lang="en-GB" sz="1800" dirty="0">
              <a:solidFill>
                <a:srgbClr val="000000"/>
              </a:solidFill>
              <a:latin typeface="Garamond" panose="02020404030301010803" pitchFamily="18" charset="0"/>
            </a:endParaRPr>
          </a:p>
          <a:p>
            <a:pPr marL="0" indent="0">
              <a:buNone/>
            </a:pPr>
            <a:r>
              <a:rPr lang="en-GB" sz="1800" dirty="0">
                <a:solidFill>
                  <a:srgbClr val="000000"/>
                </a:solidFill>
                <a:latin typeface="Garamond" panose="02020404030301010803" pitchFamily="18" charset="0"/>
                <a:hlinkClick r:id="rId3"/>
              </a:rPr>
              <a:t>https://www.youtube.com/watch?v=Ry-5FdRz7Dg</a:t>
            </a:r>
            <a:endParaRPr lang="en-GB" sz="1800" dirty="0">
              <a:solidFill>
                <a:srgbClr val="000000"/>
              </a:solidFill>
              <a:latin typeface="Garamond" panose="02020404030301010803" pitchFamily="18" charset="0"/>
            </a:endParaRPr>
          </a:p>
          <a:p>
            <a:pPr marL="0" indent="0">
              <a:buNone/>
            </a:pPr>
            <a:endParaRPr lang="en-GB" sz="1800" dirty="0">
              <a:solidFill>
                <a:srgbClr val="000000"/>
              </a:solidFill>
              <a:latin typeface="Garamond" panose="02020404030301010803" pitchFamily="18" charset="0"/>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US" sz="1800" dirty="0">
              <a:solidFill>
                <a:srgbClr val="000000"/>
              </a:solidFill>
              <a:latin typeface="Merriweather" pitchFamily="2" charset="77"/>
            </a:endParaRPr>
          </a:p>
        </p:txBody>
      </p:sp>
    </p:spTree>
    <p:extLst>
      <p:ext uri="{BB962C8B-B14F-4D97-AF65-F5344CB8AC3E}">
        <p14:creationId xmlns:p14="http://schemas.microsoft.com/office/powerpoint/2010/main" val="2236185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a:bodyPr>
          <a:lstStyle/>
          <a:p>
            <a:pPr marL="0" indent="0">
              <a:buNone/>
            </a:pPr>
            <a:r>
              <a:rPr lang="en-GB" sz="1800" dirty="0">
                <a:latin typeface="Garamond" panose="02020404030301010803" pitchFamily="18" charset="0"/>
              </a:rPr>
              <a:t>Example of </a:t>
            </a:r>
            <a:r>
              <a:rPr lang="en-GB" sz="1800" dirty="0" err="1">
                <a:latin typeface="Garamond" panose="02020404030301010803" pitchFamily="18" charset="0"/>
              </a:rPr>
              <a:t>transnationalization</a:t>
            </a:r>
            <a:r>
              <a:rPr lang="en-GB" sz="1800" dirty="0">
                <a:latin typeface="Garamond" panose="02020404030301010803" pitchFamily="18" charset="0"/>
              </a:rPr>
              <a:t>: Global Justice Movement and European Social Forum (early 2000s).</a:t>
            </a:r>
          </a:p>
          <a:p>
            <a:pPr marL="0" indent="0">
              <a:buNone/>
            </a:pPr>
            <a:endParaRPr lang="en-GB" sz="1800" dirty="0">
              <a:solidFill>
                <a:srgbClr val="000000"/>
              </a:solidFill>
              <a:latin typeface="Garamond" panose="02020404030301010803" pitchFamily="18" charset="0"/>
            </a:endParaRPr>
          </a:p>
          <a:p>
            <a:pPr marL="0" indent="0">
              <a:buNone/>
            </a:pPr>
            <a:r>
              <a:rPr lang="en-GB" sz="1800" dirty="0">
                <a:solidFill>
                  <a:srgbClr val="000000"/>
                </a:solidFill>
                <a:latin typeface="Garamond" panose="02020404030301010803" pitchFamily="18" charset="0"/>
              </a:rPr>
              <a:t>Contestation of international summits with counter summits.</a:t>
            </a:r>
          </a:p>
          <a:p>
            <a:pPr marL="0" indent="0">
              <a:buNone/>
            </a:pPr>
            <a:endParaRPr lang="en-GB" sz="1800" dirty="0">
              <a:solidFill>
                <a:srgbClr val="000000"/>
              </a:solidFill>
              <a:latin typeface="Garamond" panose="02020404030301010803" pitchFamily="18" charset="0"/>
            </a:endParaRPr>
          </a:p>
          <a:p>
            <a:pPr marL="0" indent="0">
              <a:buNone/>
            </a:pPr>
            <a:r>
              <a:rPr lang="en-GB" sz="1800" dirty="0">
                <a:solidFill>
                  <a:srgbClr val="000000"/>
                </a:solidFill>
                <a:latin typeface="Garamond" panose="02020404030301010803" pitchFamily="18" charset="0"/>
              </a:rPr>
              <a:t>Bernard </a:t>
            </a:r>
            <a:r>
              <a:rPr lang="en-GB" sz="1800" dirty="0" err="1">
                <a:solidFill>
                  <a:srgbClr val="000000"/>
                </a:solidFill>
                <a:latin typeface="Garamond" panose="02020404030301010803" pitchFamily="18" charset="0"/>
              </a:rPr>
              <a:t>Cassen</a:t>
            </a:r>
            <a:r>
              <a:rPr lang="en-GB" sz="1800" dirty="0">
                <a:solidFill>
                  <a:srgbClr val="000000"/>
                </a:solidFill>
                <a:latin typeface="Garamond" panose="02020404030301010803" pitchFamily="18" charset="0"/>
              </a:rPr>
              <a:t> (</a:t>
            </a:r>
            <a:r>
              <a:rPr lang="en-GB" sz="1800" i="1" dirty="0">
                <a:solidFill>
                  <a:srgbClr val="000000"/>
                </a:solidFill>
                <a:latin typeface="Garamond" panose="02020404030301010803" pitchFamily="18" charset="0"/>
              </a:rPr>
              <a:t>Le Monde Diplomatique</a:t>
            </a:r>
            <a:r>
              <a:rPr lang="en-GB" sz="1800" dirty="0">
                <a:solidFill>
                  <a:srgbClr val="000000"/>
                </a:solidFill>
                <a:latin typeface="Garamond" panose="02020404030301010803" pitchFamily="18" charset="0"/>
              </a:rPr>
              <a:t>, founder of ATTAC), history of the </a:t>
            </a:r>
            <a:r>
              <a:rPr lang="en-GB" sz="1800" b="1" dirty="0">
                <a:solidFill>
                  <a:srgbClr val="000000"/>
                </a:solidFill>
                <a:latin typeface="Garamond" panose="02020404030301010803" pitchFamily="18" charset="0"/>
              </a:rPr>
              <a:t>World Social Forum</a:t>
            </a:r>
            <a:r>
              <a:rPr lang="en-GB" sz="1800" dirty="0">
                <a:solidFill>
                  <a:srgbClr val="000000"/>
                </a:solidFill>
                <a:latin typeface="Garamond" panose="02020404030301010803" pitchFamily="18" charset="0"/>
              </a:rPr>
              <a:t>:</a:t>
            </a:r>
          </a:p>
          <a:p>
            <a:pPr marL="0" indent="0">
              <a:buNone/>
            </a:pPr>
            <a:r>
              <a:rPr lang="en-GB" sz="1800" dirty="0">
                <a:solidFill>
                  <a:srgbClr val="000000"/>
                </a:solidFill>
                <a:latin typeface="Garamond" panose="02020404030301010803" pitchFamily="18" charset="0"/>
                <a:hlinkClick r:id="rId2"/>
              </a:rPr>
              <a:t>https://www.youtube.com/watch?v=IUwelQswa20&amp;t=212s</a:t>
            </a:r>
            <a:endParaRPr lang="en-GB" sz="1800" dirty="0">
              <a:solidFill>
                <a:srgbClr val="000000"/>
              </a:solidFill>
              <a:latin typeface="Garamond" panose="02020404030301010803" pitchFamily="18" charset="0"/>
            </a:endParaRPr>
          </a:p>
          <a:p>
            <a:pPr marL="0" indent="0">
              <a:buNone/>
            </a:pPr>
            <a:r>
              <a:rPr lang="en-GB" sz="1800" dirty="0">
                <a:solidFill>
                  <a:srgbClr val="000000"/>
                </a:solidFill>
                <a:latin typeface="Garamond" panose="02020404030301010803" pitchFamily="18" charset="0"/>
              </a:rPr>
              <a:t>Annual meeting of civil society organizations, against neoliberal globalization, imagining alternative ways (alter-globalism). </a:t>
            </a:r>
          </a:p>
          <a:p>
            <a:pPr marL="0" indent="0">
              <a:buNone/>
            </a:pPr>
            <a:r>
              <a:rPr lang="en-GB" sz="1800" dirty="0">
                <a:solidFill>
                  <a:srgbClr val="000000"/>
                </a:solidFill>
                <a:latin typeface="Garamond" panose="02020404030301010803" pitchFamily="18" charset="0"/>
              </a:rPr>
              <a:t>A “</a:t>
            </a:r>
            <a:r>
              <a:rPr lang="en-GB" sz="1800" b="1" dirty="0">
                <a:solidFill>
                  <a:srgbClr val="000000"/>
                </a:solidFill>
                <a:latin typeface="Garamond" panose="02020404030301010803" pitchFamily="18" charset="0"/>
              </a:rPr>
              <a:t>counter-Davos</a:t>
            </a:r>
            <a:r>
              <a:rPr lang="en-GB" sz="1800" dirty="0">
                <a:solidFill>
                  <a:srgbClr val="000000"/>
                </a:solidFill>
                <a:latin typeface="Garamond" panose="02020404030301010803" pitchFamily="18" charset="0"/>
              </a:rPr>
              <a:t>” (World Economic Forum), first held in Brazil (Porto Alegre).</a:t>
            </a:r>
          </a:p>
          <a:p>
            <a:pPr marL="0" indent="0">
              <a:buNone/>
            </a:pPr>
            <a:r>
              <a:rPr lang="en-GB" sz="1800" dirty="0">
                <a:solidFill>
                  <a:srgbClr val="000000"/>
                </a:solidFill>
                <a:latin typeface="Garamond" panose="02020404030301010803" pitchFamily="18" charset="0"/>
              </a:rPr>
              <a:t>Manifestation of a global civil society. NGOs and social movement seeking global solidarity.</a:t>
            </a: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US" sz="1800" dirty="0">
              <a:solidFill>
                <a:srgbClr val="000000"/>
              </a:solidFill>
              <a:latin typeface="Merriweather" pitchFamily="2" charset="77"/>
            </a:endParaRPr>
          </a:p>
        </p:txBody>
      </p:sp>
      <p:pic>
        <p:nvPicPr>
          <p:cNvPr id="2" name="Picture 4" descr="Rassemblement d'Attac samedi à Nîmes : contre les banques - Le Mouvement">
            <a:extLst>
              <a:ext uri="{FF2B5EF4-FFF2-40B4-BE49-F238E27FC236}">
                <a16:creationId xmlns:a16="http://schemas.microsoft.com/office/drawing/2014/main" id="{27A99A13-398B-40B6-6E4A-40ABFB24592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86805" y="4553503"/>
            <a:ext cx="4124650" cy="216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25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a:bodyPr>
          <a:lstStyle/>
          <a:p>
            <a:pPr marL="0" indent="0">
              <a:buNone/>
            </a:pPr>
            <a:r>
              <a:rPr lang="en-GB" sz="1800" b="1" dirty="0">
                <a:solidFill>
                  <a:srgbClr val="000000"/>
                </a:solidFill>
                <a:latin typeface="Garamond" panose="02020404030301010803" pitchFamily="18" charset="0"/>
              </a:rPr>
              <a:t>European Social Forum (ESF): </a:t>
            </a:r>
            <a:r>
              <a:rPr lang="en-GB" sz="1800" dirty="0">
                <a:solidFill>
                  <a:srgbClr val="000000"/>
                </a:solidFill>
                <a:latin typeface="Garamond" panose="02020404030301010803" pitchFamily="18" charset="0"/>
              </a:rPr>
              <a:t>“Europeanization from below”.</a:t>
            </a:r>
          </a:p>
          <a:p>
            <a:pPr>
              <a:buFont typeface="Symbol" pitchFamily="2" charset="2"/>
              <a:buChar char="Þ"/>
            </a:pPr>
            <a:r>
              <a:rPr lang="en-GB" sz="1800" dirty="0">
                <a:solidFill>
                  <a:srgbClr val="000000"/>
                </a:solidFill>
                <a:latin typeface="Garamond" panose="02020404030301010803" pitchFamily="18" charset="0"/>
              </a:rPr>
              <a:t> Critique of neoliberalism (‘Europe of the Banks’), the lack of democratic accountability of EU institutions, in a context (political opportunity structure) where the social-democratic left is the dominant political force in EU member states at the time (L. Jospin, G. </a:t>
            </a:r>
            <a:r>
              <a:rPr lang="en-GB" sz="1800" dirty="0" err="1">
                <a:solidFill>
                  <a:srgbClr val="000000"/>
                </a:solidFill>
                <a:latin typeface="Garamond" panose="02020404030301010803" pitchFamily="18" charset="0"/>
              </a:rPr>
              <a:t>Schröder</a:t>
            </a:r>
            <a:r>
              <a:rPr lang="en-GB" sz="1800" dirty="0">
                <a:solidFill>
                  <a:srgbClr val="000000"/>
                </a:solidFill>
                <a:latin typeface="Garamond" panose="02020404030301010803" pitchFamily="18" charset="0"/>
              </a:rPr>
              <a:t>, T. Blair, …).</a:t>
            </a:r>
          </a:p>
          <a:p>
            <a:pPr marL="0" indent="0">
              <a:buNone/>
            </a:pPr>
            <a:endParaRPr lang="en-GB" sz="1800" dirty="0">
              <a:solidFill>
                <a:srgbClr val="000000"/>
              </a:solidFill>
              <a:latin typeface="Garamond" panose="02020404030301010803" pitchFamily="18" charset="0"/>
            </a:endParaRPr>
          </a:p>
          <a:p>
            <a:pPr marL="0" indent="0">
              <a:buNone/>
            </a:pPr>
            <a:r>
              <a:rPr lang="en-GB" sz="1800" dirty="0">
                <a:solidFill>
                  <a:srgbClr val="000000"/>
                </a:solidFill>
                <a:latin typeface="Garamond" panose="02020404030301010803" pitchFamily="18" charset="0"/>
              </a:rPr>
              <a:t>First ESF, Florence, November 2002:</a:t>
            </a:r>
          </a:p>
          <a:p>
            <a:pPr marL="0" indent="0">
              <a:buNone/>
            </a:pPr>
            <a:r>
              <a:rPr lang="en-GB" sz="1800" dirty="0">
                <a:solidFill>
                  <a:srgbClr val="000000"/>
                </a:solidFill>
                <a:latin typeface="Garamond" panose="02020404030301010803" pitchFamily="18" charset="0"/>
              </a:rPr>
              <a:t>3 main themes of the Forum:</a:t>
            </a:r>
          </a:p>
          <a:p>
            <a:pPr>
              <a:buFontTx/>
              <a:buChar char="-"/>
            </a:pPr>
            <a:r>
              <a:rPr lang="en-GB" sz="1800" dirty="0">
                <a:solidFill>
                  <a:srgbClr val="000000"/>
                </a:solidFill>
                <a:latin typeface="Garamond" panose="02020404030301010803" pitchFamily="18" charset="0"/>
              </a:rPr>
              <a:t>‘Globalization and neo-liberalism’;</a:t>
            </a:r>
          </a:p>
          <a:p>
            <a:pPr>
              <a:buFontTx/>
              <a:buChar char="-"/>
            </a:pPr>
            <a:r>
              <a:rPr lang="en-GB" sz="1800" dirty="0">
                <a:solidFill>
                  <a:srgbClr val="000000"/>
                </a:solidFill>
                <a:latin typeface="Garamond" panose="02020404030301010803" pitchFamily="18" charset="0"/>
              </a:rPr>
              <a:t>‘War and Peace’;</a:t>
            </a:r>
          </a:p>
          <a:p>
            <a:pPr>
              <a:buFontTx/>
              <a:buChar char="-"/>
            </a:pPr>
            <a:r>
              <a:rPr lang="en-GB" sz="1800" dirty="0">
                <a:solidFill>
                  <a:srgbClr val="000000"/>
                </a:solidFill>
                <a:latin typeface="Garamond" panose="02020404030301010803" pitchFamily="18" charset="0"/>
              </a:rPr>
              <a:t>‘Rights – Citizenship – Democracy’.</a:t>
            </a:r>
          </a:p>
          <a:p>
            <a:pPr marL="0" indent="0">
              <a:buNone/>
            </a:pPr>
            <a:endParaRPr lang="en-GB" sz="1800" dirty="0">
              <a:solidFill>
                <a:srgbClr val="000000"/>
              </a:solidFill>
              <a:latin typeface="Garamond" panose="02020404030301010803" pitchFamily="18" charset="0"/>
            </a:endParaRPr>
          </a:p>
          <a:p>
            <a:pPr marL="0" indent="0">
              <a:buNone/>
            </a:pPr>
            <a:r>
              <a:rPr lang="en-GB" sz="1800" dirty="0">
                <a:solidFill>
                  <a:srgbClr val="000000"/>
                </a:solidFill>
                <a:latin typeface="Garamond" panose="02020404030301010803" pitchFamily="18" charset="0"/>
              </a:rPr>
              <a:t>One of the largest demonstration against war in Iraq (500 000 protesters according to police estimates).</a:t>
            </a:r>
          </a:p>
          <a:p>
            <a:pPr marL="0" indent="0">
              <a:buNone/>
            </a:pPr>
            <a:r>
              <a:rPr lang="en-GB" sz="1800" dirty="0">
                <a:solidFill>
                  <a:srgbClr val="000000"/>
                </a:solidFill>
                <a:latin typeface="Garamond" panose="02020404030301010803" pitchFamily="18" charset="0"/>
              </a:rPr>
              <a:t>See “Red Florence”: </a:t>
            </a:r>
            <a:r>
              <a:rPr lang="en-GB" sz="1800" dirty="0">
                <a:solidFill>
                  <a:srgbClr val="000000"/>
                </a:solidFill>
                <a:latin typeface="Garamond" panose="02020404030301010803" pitchFamily="18" charset="0"/>
                <a:hlinkClick r:id="rId2"/>
              </a:rPr>
              <a:t>https://www.youtube.com/watch?v=F-GA81I-L4s</a:t>
            </a:r>
            <a:endParaRPr lang="en-GB" sz="1800" dirty="0">
              <a:solidFill>
                <a:srgbClr val="000000"/>
              </a:solidFill>
              <a:latin typeface="Garamond" panose="02020404030301010803" pitchFamily="18" charset="0"/>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US" sz="1800" dirty="0">
              <a:solidFill>
                <a:srgbClr val="000000"/>
              </a:solidFill>
              <a:latin typeface="Merriweather" pitchFamily="2" charset="77"/>
            </a:endParaRPr>
          </a:p>
        </p:txBody>
      </p:sp>
    </p:spTree>
    <p:extLst>
      <p:ext uri="{BB962C8B-B14F-4D97-AF65-F5344CB8AC3E}">
        <p14:creationId xmlns:p14="http://schemas.microsoft.com/office/powerpoint/2010/main" val="510048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lnSpcReduction="10000"/>
          </a:bodyPr>
          <a:lstStyle/>
          <a:p>
            <a:pPr marL="0" indent="0">
              <a:buNone/>
            </a:pPr>
            <a:r>
              <a:rPr lang="en-GB" sz="1800" b="1" dirty="0">
                <a:solidFill>
                  <a:srgbClr val="000000"/>
                </a:solidFill>
                <a:latin typeface="Garamond" panose="02020404030301010803" pitchFamily="18" charset="0"/>
              </a:rPr>
              <a:t>Andreas Bieler &amp; Adam David Morton, “Another Europe is Possible? Labour and Social Movements at the European Social Forum”, </a:t>
            </a:r>
            <a:r>
              <a:rPr lang="en-GB" sz="1800" b="1" i="1" dirty="0">
                <a:solidFill>
                  <a:srgbClr val="000000"/>
                </a:solidFill>
                <a:latin typeface="Garamond" panose="02020404030301010803" pitchFamily="18" charset="0"/>
              </a:rPr>
              <a:t>Globalizations</a:t>
            </a:r>
            <a:r>
              <a:rPr lang="en-GB" sz="1800" b="1" dirty="0">
                <a:solidFill>
                  <a:srgbClr val="000000"/>
                </a:solidFill>
                <a:latin typeface="Garamond" panose="02020404030301010803" pitchFamily="18" charset="0"/>
              </a:rPr>
              <a:t>, 2004.</a:t>
            </a:r>
          </a:p>
          <a:p>
            <a:pPr marL="0" indent="0">
              <a:buNone/>
            </a:pPr>
            <a:endParaRPr lang="en-GB" sz="1800" dirty="0">
              <a:solidFill>
                <a:srgbClr val="000000"/>
              </a:solidFill>
              <a:latin typeface="Garamond" panose="02020404030301010803" pitchFamily="18" charset="0"/>
            </a:endParaRPr>
          </a:p>
          <a:p>
            <a:pPr marL="0" indent="0">
              <a:buNone/>
            </a:pPr>
            <a:r>
              <a:rPr lang="en-GB" sz="1800" dirty="0">
                <a:solidFill>
                  <a:srgbClr val="000000"/>
                </a:solidFill>
                <a:latin typeface="Garamond" panose="02020404030301010803" pitchFamily="18" charset="0"/>
              </a:rPr>
              <a:t>Challenge of the possibilities of cooperation between established trade unions; new, radical union; and social movements, in the formation of a strategy against neoliberal restructuring (process of European integration since the mid-1980s).</a:t>
            </a:r>
          </a:p>
          <a:p>
            <a:pPr marL="0" indent="0">
              <a:buNone/>
            </a:pPr>
            <a:endParaRPr lang="en-GB" sz="1800" dirty="0">
              <a:solidFill>
                <a:srgbClr val="000000"/>
              </a:solidFill>
              <a:latin typeface="Garamond" panose="02020404030301010803" pitchFamily="18" charset="0"/>
            </a:endParaRPr>
          </a:p>
          <a:p>
            <a:pPr marL="0" indent="0">
              <a:buNone/>
            </a:pPr>
            <a:r>
              <a:rPr lang="en-GB" sz="1800" dirty="0">
                <a:solidFill>
                  <a:srgbClr val="000000"/>
                </a:solidFill>
                <a:latin typeface="Garamond" panose="02020404030301010803" pitchFamily="18" charset="0"/>
              </a:rPr>
              <a:t>- Established trade unions (ETUC) as an obstacle to the formation of a counter-neoliberal strategy? </a:t>
            </a:r>
          </a:p>
          <a:p>
            <a:pPr marL="0" indent="0">
              <a:buNone/>
            </a:pPr>
            <a:r>
              <a:rPr lang="en-GB" sz="1800" dirty="0">
                <a:solidFill>
                  <a:srgbClr val="000000"/>
                </a:solidFill>
                <a:latin typeface="Garamond" panose="02020404030301010803" pitchFamily="18" charset="0"/>
              </a:rPr>
              <a:t>Distant from social movements, “social partnership” approach (tripartism, corporatism).</a:t>
            </a:r>
          </a:p>
          <a:p>
            <a:pPr marL="0" indent="0">
              <a:buNone/>
            </a:pPr>
            <a:endParaRPr lang="en-GB" sz="1800" dirty="0">
              <a:solidFill>
                <a:srgbClr val="000000"/>
              </a:solidFill>
              <a:latin typeface="Garamond" panose="02020404030301010803" pitchFamily="18" charset="0"/>
            </a:endParaRPr>
          </a:p>
          <a:p>
            <a:pPr marL="0" indent="0">
              <a:buNone/>
            </a:pPr>
            <a:endParaRPr lang="en-GB" sz="1800" dirty="0">
              <a:solidFill>
                <a:srgbClr val="000000"/>
              </a:solidFill>
              <a:latin typeface="Garamond" panose="02020404030301010803" pitchFamily="18" charset="0"/>
            </a:endParaRPr>
          </a:p>
          <a:p>
            <a:pPr marL="0" indent="0">
              <a:buNone/>
            </a:pPr>
            <a:endParaRPr lang="en-GB" sz="1800" dirty="0">
              <a:solidFill>
                <a:srgbClr val="000000"/>
              </a:solidFill>
              <a:latin typeface="Garamond" panose="02020404030301010803" pitchFamily="18" charset="0"/>
            </a:endParaRPr>
          </a:p>
          <a:p>
            <a:pPr marL="0" indent="0">
              <a:buNone/>
            </a:pPr>
            <a:endParaRPr lang="en-GB" sz="1800" dirty="0">
              <a:solidFill>
                <a:srgbClr val="000000"/>
              </a:solidFill>
              <a:latin typeface="Garamond" panose="02020404030301010803" pitchFamily="18" charset="0"/>
            </a:endParaRPr>
          </a:p>
          <a:p>
            <a:pPr marL="0" indent="0">
              <a:buNone/>
            </a:pPr>
            <a:endParaRPr lang="en-US" sz="1800" dirty="0">
              <a:solidFill>
                <a:srgbClr val="000000"/>
              </a:solidFill>
              <a:latin typeface="Garamond" panose="02020404030301010803" pitchFamily="18" charset="0"/>
            </a:endParaRPr>
          </a:p>
          <a:p>
            <a:pPr marL="0" indent="0">
              <a:buNone/>
            </a:pPr>
            <a:endParaRPr lang="en-US" sz="1800" dirty="0">
              <a:solidFill>
                <a:srgbClr val="000000"/>
              </a:solidFill>
              <a:latin typeface="Garamond" panose="02020404030301010803" pitchFamily="18" charset="0"/>
            </a:endParaRPr>
          </a:p>
          <a:p>
            <a:pPr marL="0" indent="0">
              <a:buNone/>
            </a:pPr>
            <a:endParaRPr lang="en-US" sz="1800" dirty="0">
              <a:solidFill>
                <a:srgbClr val="000000"/>
              </a:solidFill>
              <a:latin typeface="Garamond" panose="02020404030301010803" pitchFamily="18" charset="0"/>
            </a:endParaRPr>
          </a:p>
          <a:p>
            <a:pPr marL="0" indent="0">
              <a:buNone/>
            </a:pPr>
            <a:r>
              <a:rPr lang="en-US" sz="1800" dirty="0">
                <a:solidFill>
                  <a:srgbClr val="000000"/>
                </a:solidFill>
                <a:latin typeface="Garamond" panose="02020404030301010803" pitchFamily="18" charset="0"/>
              </a:rPr>
              <a:t>Many of the most important unions were absent from the ESF: IG </a:t>
            </a:r>
            <a:r>
              <a:rPr lang="en-US" sz="1800" dirty="0" err="1">
                <a:solidFill>
                  <a:srgbClr val="000000"/>
                </a:solidFill>
                <a:latin typeface="Garamond" panose="02020404030301010803" pitchFamily="18" charset="0"/>
              </a:rPr>
              <a:t>Metall</a:t>
            </a:r>
            <a:r>
              <a:rPr lang="en-US" sz="1800" dirty="0">
                <a:solidFill>
                  <a:srgbClr val="000000"/>
                </a:solidFill>
                <a:latin typeface="Garamond" panose="02020404030301010803" pitchFamily="18" charset="0"/>
              </a:rPr>
              <a:t>, </a:t>
            </a:r>
            <a:r>
              <a:rPr lang="en-US" sz="1800" dirty="0" err="1">
                <a:solidFill>
                  <a:srgbClr val="000000"/>
                </a:solidFill>
                <a:latin typeface="Garamond" panose="02020404030301010803" pitchFamily="18" charset="0"/>
              </a:rPr>
              <a:t>Ver.di</a:t>
            </a:r>
            <a:r>
              <a:rPr lang="en-US" sz="1800" dirty="0">
                <a:solidFill>
                  <a:srgbClr val="000000"/>
                </a:solidFill>
                <a:latin typeface="Garamond" panose="02020404030301010803" pitchFamily="18" charset="0"/>
              </a:rPr>
              <a:t> (service sector union, Germany).</a:t>
            </a:r>
          </a:p>
        </p:txBody>
      </p:sp>
      <p:pic>
        <p:nvPicPr>
          <p:cNvPr id="4" name="Image 3">
            <a:extLst>
              <a:ext uri="{FF2B5EF4-FFF2-40B4-BE49-F238E27FC236}">
                <a16:creationId xmlns:a16="http://schemas.microsoft.com/office/drawing/2014/main" id="{1CCE40CB-BC7F-EB58-7B7B-71FB2AC636D4}"/>
              </a:ext>
            </a:extLst>
          </p:cNvPr>
          <p:cNvPicPr>
            <a:picLocks noChangeAspect="1"/>
          </p:cNvPicPr>
          <p:nvPr/>
        </p:nvPicPr>
        <p:blipFill>
          <a:blip r:embed="rId2"/>
          <a:stretch>
            <a:fillRect/>
          </a:stretch>
        </p:blipFill>
        <p:spPr>
          <a:xfrm>
            <a:off x="2914431" y="3803212"/>
            <a:ext cx="5816600" cy="1206500"/>
          </a:xfrm>
          <a:prstGeom prst="rect">
            <a:avLst/>
          </a:prstGeom>
        </p:spPr>
      </p:pic>
    </p:spTree>
    <p:extLst>
      <p:ext uri="{BB962C8B-B14F-4D97-AF65-F5344CB8AC3E}">
        <p14:creationId xmlns:p14="http://schemas.microsoft.com/office/powerpoint/2010/main" val="2839241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a:bodyPr>
          <a:lstStyle/>
          <a:p>
            <a:pPr>
              <a:buFontTx/>
              <a:buChar char="-"/>
            </a:pPr>
            <a:r>
              <a:rPr lang="en-GB" sz="1800" dirty="0">
                <a:solidFill>
                  <a:srgbClr val="000000"/>
                </a:solidFill>
                <a:latin typeface="Garamond" panose="02020404030301010803" pitchFamily="18" charset="0"/>
              </a:rPr>
              <a:t>Tensions within the labour movement between established trade unions and new, radical unions (Sud, 1988; COBAS, 1987).</a:t>
            </a:r>
          </a:p>
          <a:p>
            <a:pPr>
              <a:buFontTx/>
              <a:buChar char="-"/>
            </a:pPr>
            <a:endParaRPr lang="en-GB" sz="1800" dirty="0">
              <a:solidFill>
                <a:srgbClr val="000000"/>
              </a:solidFill>
              <a:latin typeface="Garamond" panose="02020404030301010803" pitchFamily="18" charset="0"/>
            </a:endParaRPr>
          </a:p>
          <a:p>
            <a:pPr>
              <a:buFontTx/>
              <a:buChar char="-"/>
            </a:pPr>
            <a:endParaRPr lang="en-GB" sz="1800" dirty="0">
              <a:solidFill>
                <a:srgbClr val="000000"/>
              </a:solidFill>
              <a:latin typeface="Garamond" panose="02020404030301010803" pitchFamily="18" charset="0"/>
            </a:endParaRPr>
          </a:p>
          <a:p>
            <a:pPr>
              <a:buFontTx/>
              <a:buChar char="-"/>
            </a:pPr>
            <a:endParaRPr lang="en-GB" sz="1800" dirty="0">
              <a:solidFill>
                <a:srgbClr val="000000"/>
              </a:solidFill>
              <a:latin typeface="Garamond" panose="02020404030301010803" pitchFamily="18" charset="0"/>
            </a:endParaRPr>
          </a:p>
          <a:p>
            <a:pPr marL="0" indent="0">
              <a:buNone/>
            </a:pPr>
            <a:r>
              <a:rPr lang="en-GB" sz="1800" dirty="0">
                <a:solidFill>
                  <a:srgbClr val="000000"/>
                </a:solidFill>
                <a:latin typeface="Garamond" panose="02020404030301010803" pitchFamily="18" charset="0"/>
              </a:rPr>
              <a:t>Participatory democratic internal structure of the union.</a:t>
            </a:r>
          </a:p>
          <a:p>
            <a:pPr marL="0" indent="0">
              <a:buNone/>
            </a:pPr>
            <a:r>
              <a:rPr lang="en-GB" sz="1800" dirty="0">
                <a:solidFill>
                  <a:srgbClr val="000000"/>
                </a:solidFill>
                <a:latin typeface="Garamond" panose="02020404030301010803" pitchFamily="18" charset="0"/>
              </a:rPr>
              <a:t>Self-management. Rejection of tripartism with employers and the state, at both national and EU level.</a:t>
            </a:r>
          </a:p>
          <a:p>
            <a:pPr marL="0" indent="0">
              <a:buNone/>
            </a:pPr>
            <a:r>
              <a:rPr lang="en-GB" sz="1800" dirty="0">
                <a:solidFill>
                  <a:srgbClr val="000000"/>
                </a:solidFill>
                <a:latin typeface="Garamond" panose="02020404030301010803" pitchFamily="18" charset="0"/>
              </a:rPr>
              <a:t>New trade unions such as SUD and COBAS point at the intrinsic link between economic and political struggle, while established trade unions concentrate on labour rights (collective bargaining in tripartite institutions).</a:t>
            </a:r>
          </a:p>
        </p:txBody>
      </p:sp>
      <p:pic>
        <p:nvPicPr>
          <p:cNvPr id="5" name="Image 4">
            <a:extLst>
              <a:ext uri="{FF2B5EF4-FFF2-40B4-BE49-F238E27FC236}">
                <a16:creationId xmlns:a16="http://schemas.microsoft.com/office/drawing/2014/main" id="{D47C0734-90DB-4488-5A06-4046A697D61B}"/>
              </a:ext>
            </a:extLst>
          </p:cNvPr>
          <p:cNvPicPr>
            <a:picLocks noChangeAspect="1"/>
          </p:cNvPicPr>
          <p:nvPr/>
        </p:nvPicPr>
        <p:blipFill>
          <a:blip r:embed="rId2"/>
          <a:stretch>
            <a:fillRect/>
          </a:stretch>
        </p:blipFill>
        <p:spPr>
          <a:xfrm>
            <a:off x="2815678" y="1589690"/>
            <a:ext cx="5803900" cy="609600"/>
          </a:xfrm>
          <a:prstGeom prst="rect">
            <a:avLst/>
          </a:prstGeom>
        </p:spPr>
      </p:pic>
      <p:pic>
        <p:nvPicPr>
          <p:cNvPr id="6" name="Picture 2" descr="Confederazione dei Comitati di Base - Wikipedia">
            <a:extLst>
              <a:ext uri="{FF2B5EF4-FFF2-40B4-BE49-F238E27FC236}">
                <a16:creationId xmlns:a16="http://schemas.microsoft.com/office/drawing/2014/main" id="{9831ACFC-3134-E01B-B738-6D01F79347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25845" y="4114905"/>
            <a:ext cx="3343202" cy="230680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B144587F-0A5C-85AE-8016-7AE27A8358B2}"/>
              </a:ext>
            </a:extLst>
          </p:cNvPr>
          <p:cNvPicPr>
            <a:picLocks noChangeAspect="1"/>
          </p:cNvPicPr>
          <p:nvPr/>
        </p:nvPicPr>
        <p:blipFill>
          <a:blip r:embed="rId4"/>
          <a:stretch>
            <a:fillRect/>
          </a:stretch>
        </p:blipFill>
        <p:spPr>
          <a:xfrm>
            <a:off x="1125483" y="4887309"/>
            <a:ext cx="5842000" cy="762000"/>
          </a:xfrm>
          <a:prstGeom prst="rect">
            <a:avLst/>
          </a:prstGeom>
        </p:spPr>
      </p:pic>
    </p:spTree>
    <p:extLst>
      <p:ext uri="{BB962C8B-B14F-4D97-AF65-F5344CB8AC3E}">
        <p14:creationId xmlns:p14="http://schemas.microsoft.com/office/powerpoint/2010/main" val="307163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C604FA-7450-2CD8-3A58-78169EC48C73}"/>
              </a:ext>
            </a:extLst>
          </p:cNvPr>
          <p:cNvSpPr>
            <a:spLocks noGrp="1"/>
          </p:cNvSpPr>
          <p:nvPr>
            <p:ph idx="1"/>
          </p:nvPr>
        </p:nvSpPr>
        <p:spPr>
          <a:xfrm>
            <a:off x="836675" y="446004"/>
            <a:ext cx="10515600" cy="6275638"/>
          </a:xfrm>
        </p:spPr>
        <p:txBody>
          <a:bodyPr>
            <a:normAutofit/>
          </a:bodyPr>
          <a:lstStyle/>
          <a:p>
            <a:pPr marL="0" indent="0">
              <a:buNone/>
            </a:pPr>
            <a:endParaRPr lang="en-US" dirty="0">
              <a:latin typeface="Merriweather" pitchFamily="2" charset="77"/>
            </a:endParaRPr>
          </a:p>
          <a:p>
            <a:r>
              <a:rPr lang="en-US" dirty="0">
                <a:latin typeface="Garamond" panose="02020404030301010803" pitchFamily="18" charset="0"/>
              </a:rPr>
              <a:t>What did you learn reading this text?</a:t>
            </a:r>
          </a:p>
          <a:p>
            <a:pPr marL="0" indent="0">
              <a:buNone/>
            </a:pPr>
            <a:endParaRPr lang="en-US" dirty="0">
              <a:latin typeface="Garamond" panose="02020404030301010803" pitchFamily="18" charset="0"/>
            </a:endParaRPr>
          </a:p>
          <a:p>
            <a:r>
              <a:rPr lang="en-US" dirty="0">
                <a:latin typeface="Garamond" panose="02020404030301010803" pitchFamily="18" charset="0"/>
              </a:rPr>
              <a:t>What stroke you?</a:t>
            </a:r>
          </a:p>
          <a:p>
            <a:pPr marL="0" indent="0">
              <a:buNone/>
            </a:pPr>
            <a:endParaRPr lang="en-US" dirty="0">
              <a:latin typeface="Garamond" panose="02020404030301010803" pitchFamily="18" charset="0"/>
            </a:endParaRPr>
          </a:p>
          <a:p>
            <a:r>
              <a:rPr lang="en-US" dirty="0">
                <a:latin typeface="Garamond" panose="02020404030301010803" pitchFamily="18" charset="0"/>
              </a:rPr>
              <a:t>Do you have questions or comments?</a:t>
            </a:r>
          </a:p>
          <a:p>
            <a:pPr marL="0" indent="0">
              <a:buNone/>
            </a:pPr>
            <a:endParaRPr lang="en-US" dirty="0">
              <a:latin typeface="Garamond" panose="02020404030301010803" pitchFamily="18" charset="0"/>
            </a:endParaRPr>
          </a:p>
          <a:p>
            <a:r>
              <a:rPr lang="en-US" sz="2800" b="1" dirty="0">
                <a:latin typeface="Garamond" panose="02020404030301010803" pitchFamily="18" charset="0"/>
              </a:rPr>
              <a:t>What is contentious politics, how do you understand it?</a:t>
            </a:r>
          </a:p>
          <a:p>
            <a:pPr marL="0" indent="0">
              <a:buNone/>
            </a:pPr>
            <a:endParaRPr lang="en-US" dirty="0"/>
          </a:p>
        </p:txBody>
      </p:sp>
    </p:spTree>
    <p:extLst>
      <p:ext uri="{BB962C8B-B14F-4D97-AF65-F5344CB8AC3E}">
        <p14:creationId xmlns:p14="http://schemas.microsoft.com/office/powerpoint/2010/main" val="108744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a:bodyPr>
          <a:lstStyle/>
          <a:p>
            <a:pPr>
              <a:buFontTx/>
              <a:buChar char="-"/>
            </a:pPr>
            <a:r>
              <a:rPr lang="en-GB" sz="1800" dirty="0">
                <a:solidFill>
                  <a:srgbClr val="000000"/>
                </a:solidFill>
                <a:latin typeface="Garamond" panose="02020404030301010803" pitchFamily="18" charset="0"/>
              </a:rPr>
              <a:t>Differences between established and new unions have an impact on their position vis-à-vis cooperation with social movements.</a:t>
            </a:r>
          </a:p>
          <a:p>
            <a:pPr marL="0" indent="0">
              <a:buNone/>
            </a:pPr>
            <a:r>
              <a:rPr lang="en-GB" sz="1800" dirty="0">
                <a:solidFill>
                  <a:srgbClr val="000000"/>
                </a:solidFill>
                <a:latin typeface="Garamond" panose="02020404030301010803" pitchFamily="18" charset="0"/>
              </a:rPr>
              <a:t>New trade unions define their struggle in a wider sense and are almost by definition more open to interaction with social movements.</a:t>
            </a:r>
          </a:p>
          <a:p>
            <a:pPr marL="0" indent="0">
              <a:buNone/>
            </a:pPr>
            <a:r>
              <a:rPr lang="en-GB" sz="1800" dirty="0">
                <a:solidFill>
                  <a:srgbClr val="000000"/>
                </a:solidFill>
                <a:latin typeface="Garamond" panose="02020404030301010803" pitchFamily="18" charset="0"/>
              </a:rPr>
              <a:t>They argue that neoliberal exploitation goes beyond the work place (fairer distribution of wealth):</a:t>
            </a: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p:txBody>
      </p:sp>
      <p:sp>
        <p:nvSpPr>
          <p:cNvPr id="2" name="ZoneTexte 1">
            <a:extLst>
              <a:ext uri="{FF2B5EF4-FFF2-40B4-BE49-F238E27FC236}">
                <a16:creationId xmlns:a16="http://schemas.microsoft.com/office/drawing/2014/main" id="{03CEBB58-FE61-BC26-F7B4-6E2EA98B03F1}"/>
              </a:ext>
            </a:extLst>
          </p:cNvPr>
          <p:cNvSpPr txBox="1"/>
          <p:nvPr/>
        </p:nvSpPr>
        <p:spPr>
          <a:xfrm>
            <a:off x="304800" y="3804745"/>
            <a:ext cx="184731" cy="369332"/>
          </a:xfrm>
          <a:prstGeom prst="rect">
            <a:avLst/>
          </a:prstGeom>
          <a:noFill/>
        </p:spPr>
        <p:txBody>
          <a:bodyPr wrap="none" rtlCol="0">
            <a:spAutoFit/>
          </a:bodyPr>
          <a:lstStyle/>
          <a:p>
            <a:endParaRPr lang="fr-FR"/>
          </a:p>
        </p:txBody>
      </p:sp>
      <p:pic>
        <p:nvPicPr>
          <p:cNvPr id="7" name="Image 6">
            <a:extLst>
              <a:ext uri="{FF2B5EF4-FFF2-40B4-BE49-F238E27FC236}">
                <a16:creationId xmlns:a16="http://schemas.microsoft.com/office/drawing/2014/main" id="{955B84C9-BE5A-072A-A64F-57B38919EA83}"/>
              </a:ext>
            </a:extLst>
          </p:cNvPr>
          <p:cNvPicPr>
            <a:picLocks noChangeAspect="1"/>
          </p:cNvPicPr>
          <p:nvPr/>
        </p:nvPicPr>
        <p:blipFill>
          <a:blip r:embed="rId2"/>
          <a:stretch>
            <a:fillRect/>
          </a:stretch>
        </p:blipFill>
        <p:spPr>
          <a:xfrm>
            <a:off x="3032235" y="2641600"/>
            <a:ext cx="5791200" cy="787400"/>
          </a:xfrm>
          <a:prstGeom prst="rect">
            <a:avLst/>
          </a:prstGeom>
        </p:spPr>
      </p:pic>
      <p:pic>
        <p:nvPicPr>
          <p:cNvPr id="10" name="Image 9">
            <a:extLst>
              <a:ext uri="{FF2B5EF4-FFF2-40B4-BE49-F238E27FC236}">
                <a16:creationId xmlns:a16="http://schemas.microsoft.com/office/drawing/2014/main" id="{C5A6A53F-3B05-A0BF-40A8-BED00959BD64}"/>
              </a:ext>
            </a:extLst>
          </p:cNvPr>
          <p:cNvPicPr>
            <a:picLocks noChangeAspect="1"/>
          </p:cNvPicPr>
          <p:nvPr/>
        </p:nvPicPr>
        <p:blipFill>
          <a:blip r:embed="rId3"/>
          <a:stretch>
            <a:fillRect/>
          </a:stretch>
        </p:blipFill>
        <p:spPr>
          <a:xfrm>
            <a:off x="3032235" y="3838904"/>
            <a:ext cx="5765800" cy="787400"/>
          </a:xfrm>
          <a:prstGeom prst="rect">
            <a:avLst/>
          </a:prstGeom>
        </p:spPr>
      </p:pic>
    </p:spTree>
    <p:extLst>
      <p:ext uri="{BB962C8B-B14F-4D97-AF65-F5344CB8AC3E}">
        <p14:creationId xmlns:p14="http://schemas.microsoft.com/office/powerpoint/2010/main" val="2270621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a:bodyPr>
          <a:lstStyle/>
          <a:p>
            <a:pPr marL="0" indent="0">
              <a:buNone/>
            </a:pPr>
            <a:r>
              <a:rPr lang="en-GB" sz="1800" dirty="0">
                <a:solidFill>
                  <a:srgbClr val="000000"/>
                </a:solidFill>
                <a:latin typeface="Garamond" panose="02020404030301010803" pitchFamily="18" charset="0"/>
              </a:rPr>
              <a:t>Social movements are not homogeneous actors either: some (ATTAC) focus on lobbying and on the reform of global capitalism, instead of its transformation; differences in terms of life-style ethos, repertoires of action, …</a:t>
            </a:r>
          </a:p>
          <a:p>
            <a:pPr marL="0" indent="0">
              <a:buNone/>
            </a:pPr>
            <a:r>
              <a:rPr lang="en-GB" sz="1800" dirty="0">
                <a:solidFill>
                  <a:srgbClr val="000000"/>
                </a:solidFill>
                <a:latin typeface="Garamond" panose="02020404030301010803" pitchFamily="18" charset="0"/>
              </a:rPr>
              <a:t>Parallels to the division between established and new trade unions.</a:t>
            </a:r>
          </a:p>
          <a:p>
            <a:pPr marL="0" indent="0">
              <a:buNone/>
            </a:pPr>
            <a:r>
              <a:rPr lang="en-GB" sz="1800" dirty="0">
                <a:solidFill>
                  <a:srgbClr val="000000"/>
                </a:solidFill>
                <a:latin typeface="Garamond" panose="02020404030301010803" pitchFamily="18" charset="0"/>
              </a:rPr>
              <a:t>See Lilian Mathieu, “The space of social movements”, </a:t>
            </a:r>
            <a:r>
              <a:rPr lang="en-GB" sz="1800" i="1" dirty="0">
                <a:solidFill>
                  <a:srgbClr val="000000"/>
                </a:solidFill>
                <a:latin typeface="Garamond" panose="02020404030301010803" pitchFamily="18" charset="0"/>
              </a:rPr>
              <a:t>Social Movement Studies</a:t>
            </a:r>
            <a:r>
              <a:rPr lang="en-GB" sz="1800" dirty="0">
                <a:solidFill>
                  <a:srgbClr val="000000"/>
                </a:solidFill>
                <a:latin typeface="Garamond" panose="02020404030301010803" pitchFamily="18" charset="0"/>
              </a:rPr>
              <a:t>, 2021. </a:t>
            </a:r>
          </a:p>
          <a:p>
            <a:pPr marL="0" indent="0">
              <a:buNone/>
            </a:pPr>
            <a:endParaRPr lang="en-GB" sz="1800" dirty="0">
              <a:solidFill>
                <a:srgbClr val="000000"/>
              </a:solidFill>
              <a:latin typeface="Merriweather" pitchFamily="2" charset="77"/>
            </a:endParaRPr>
          </a:p>
        </p:txBody>
      </p:sp>
      <p:sp>
        <p:nvSpPr>
          <p:cNvPr id="2" name="ZoneTexte 1">
            <a:extLst>
              <a:ext uri="{FF2B5EF4-FFF2-40B4-BE49-F238E27FC236}">
                <a16:creationId xmlns:a16="http://schemas.microsoft.com/office/drawing/2014/main" id="{03CEBB58-FE61-BC26-F7B4-6E2EA98B03F1}"/>
              </a:ext>
            </a:extLst>
          </p:cNvPr>
          <p:cNvSpPr txBox="1"/>
          <p:nvPr/>
        </p:nvSpPr>
        <p:spPr>
          <a:xfrm>
            <a:off x="304800" y="3804745"/>
            <a:ext cx="184731" cy="369332"/>
          </a:xfrm>
          <a:prstGeom prst="rect">
            <a:avLst/>
          </a:prstGeom>
          <a:noFill/>
        </p:spPr>
        <p:txBody>
          <a:bodyPr wrap="none" rtlCol="0">
            <a:spAutoFit/>
          </a:bodyPr>
          <a:lstStyle/>
          <a:p>
            <a:endParaRPr lang="fr-FR"/>
          </a:p>
        </p:txBody>
      </p:sp>
      <p:pic>
        <p:nvPicPr>
          <p:cNvPr id="5" name="Image 4">
            <a:extLst>
              <a:ext uri="{FF2B5EF4-FFF2-40B4-BE49-F238E27FC236}">
                <a16:creationId xmlns:a16="http://schemas.microsoft.com/office/drawing/2014/main" id="{59401627-FC95-9202-68C7-0206C4685D5E}"/>
              </a:ext>
            </a:extLst>
          </p:cNvPr>
          <p:cNvPicPr>
            <a:picLocks noChangeAspect="1"/>
          </p:cNvPicPr>
          <p:nvPr/>
        </p:nvPicPr>
        <p:blipFill>
          <a:blip r:embed="rId2"/>
          <a:stretch>
            <a:fillRect/>
          </a:stretch>
        </p:blipFill>
        <p:spPr>
          <a:xfrm>
            <a:off x="2551606" y="2746704"/>
            <a:ext cx="5575300" cy="965200"/>
          </a:xfrm>
          <a:prstGeom prst="rect">
            <a:avLst/>
          </a:prstGeom>
        </p:spPr>
      </p:pic>
      <p:pic>
        <p:nvPicPr>
          <p:cNvPr id="8" name="Image 7">
            <a:extLst>
              <a:ext uri="{FF2B5EF4-FFF2-40B4-BE49-F238E27FC236}">
                <a16:creationId xmlns:a16="http://schemas.microsoft.com/office/drawing/2014/main" id="{BE62FCA8-D7BA-281A-5E80-000095063452}"/>
              </a:ext>
            </a:extLst>
          </p:cNvPr>
          <p:cNvPicPr>
            <a:picLocks noChangeAspect="1"/>
          </p:cNvPicPr>
          <p:nvPr/>
        </p:nvPicPr>
        <p:blipFill>
          <a:blip r:embed="rId3"/>
          <a:stretch>
            <a:fillRect/>
          </a:stretch>
        </p:blipFill>
        <p:spPr>
          <a:xfrm>
            <a:off x="2551606" y="4174077"/>
            <a:ext cx="5600700" cy="939800"/>
          </a:xfrm>
          <a:prstGeom prst="rect">
            <a:avLst/>
          </a:prstGeom>
        </p:spPr>
      </p:pic>
    </p:spTree>
    <p:extLst>
      <p:ext uri="{BB962C8B-B14F-4D97-AF65-F5344CB8AC3E}">
        <p14:creationId xmlns:p14="http://schemas.microsoft.com/office/powerpoint/2010/main" val="1570018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a:bodyPr>
          <a:lstStyle/>
          <a:p>
            <a:pPr marL="0" indent="0">
              <a:buNone/>
            </a:pPr>
            <a:r>
              <a:rPr lang="en-GB" sz="1800" dirty="0">
                <a:latin typeface="Garamond" panose="02020404030301010803" pitchFamily="18" charset="0"/>
              </a:rPr>
              <a:t>Challenges: a less favourable political opportunity structure since the late 2000s?</a:t>
            </a:r>
          </a:p>
          <a:p>
            <a:pPr marL="0" indent="0">
              <a:buNone/>
            </a:pPr>
            <a:r>
              <a:rPr lang="en-US" sz="1800" dirty="0">
                <a:latin typeface="Garamond" panose="02020404030301010803" pitchFamily="18" charset="0"/>
                <a:ea typeface="Calibri" panose="020F0502020204030204" pitchFamily="34" charset="0"/>
                <a:cs typeface="Times New Roman" panose="02020603050405020304" pitchFamily="18" charset="0"/>
              </a:rPr>
              <a:t>Donatella Della Porta, “Progressive Social Movements and the Creation of European Public Spheres”, </a:t>
            </a:r>
            <a:r>
              <a:rPr lang="en-US" sz="1800" i="1" dirty="0">
                <a:latin typeface="Garamond" panose="02020404030301010803" pitchFamily="18" charset="0"/>
                <a:ea typeface="Calibri" panose="020F0502020204030204" pitchFamily="34" charset="0"/>
                <a:cs typeface="Times New Roman" panose="02020603050405020304" pitchFamily="18" charset="0"/>
              </a:rPr>
              <a:t>Theory, Culture &amp; Society</a:t>
            </a:r>
            <a:r>
              <a:rPr lang="en-US" sz="1800" dirty="0">
                <a:latin typeface="Garamond" panose="02020404030301010803" pitchFamily="18" charset="0"/>
                <a:ea typeface="Calibri" panose="020F0502020204030204" pitchFamily="34" charset="0"/>
                <a:cs typeface="Times New Roman" panose="02020603050405020304" pitchFamily="18" charset="0"/>
              </a:rPr>
              <a:t>, 2002.</a:t>
            </a:r>
            <a:endParaRPr lang="en-US" sz="1400" dirty="0">
              <a:latin typeface="Merriweather" pitchFamily="2" charset="77"/>
              <a:ea typeface="Calibri" panose="020F0502020204030204" pitchFamily="34" charset="0"/>
              <a:cs typeface="Times New Roman" panose="02020603050405020304" pitchFamily="18" charset="0"/>
            </a:endParaRPr>
          </a:p>
          <a:p>
            <a:pPr marL="0" indent="0">
              <a:buNone/>
            </a:pPr>
            <a:endParaRPr lang="en-GB" sz="1800" dirty="0">
              <a:latin typeface="Garamond" panose="02020404030301010803" pitchFamily="18" charset="0"/>
            </a:endParaRPr>
          </a:p>
          <a:p>
            <a:pPr marL="0" indent="0">
              <a:buNone/>
            </a:pPr>
            <a:endParaRPr lang="en-GB" sz="1800" dirty="0">
              <a:latin typeface="Garamond" panose="02020404030301010803" pitchFamily="18" charset="0"/>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US" sz="1800" dirty="0">
              <a:solidFill>
                <a:srgbClr val="000000"/>
              </a:solidFill>
              <a:latin typeface="Merriweather" pitchFamily="2" charset="77"/>
            </a:endParaRPr>
          </a:p>
        </p:txBody>
      </p:sp>
      <p:pic>
        <p:nvPicPr>
          <p:cNvPr id="4" name="Image 3">
            <a:extLst>
              <a:ext uri="{FF2B5EF4-FFF2-40B4-BE49-F238E27FC236}">
                <a16:creationId xmlns:a16="http://schemas.microsoft.com/office/drawing/2014/main" id="{845332FE-E9F2-4FA8-3586-48987A886505}"/>
              </a:ext>
            </a:extLst>
          </p:cNvPr>
          <p:cNvPicPr>
            <a:picLocks noChangeAspect="1"/>
          </p:cNvPicPr>
          <p:nvPr/>
        </p:nvPicPr>
        <p:blipFill>
          <a:blip r:embed="rId2"/>
          <a:stretch>
            <a:fillRect/>
          </a:stretch>
        </p:blipFill>
        <p:spPr>
          <a:xfrm>
            <a:off x="2340084" y="1601514"/>
            <a:ext cx="7175500" cy="1447800"/>
          </a:xfrm>
          <a:prstGeom prst="rect">
            <a:avLst/>
          </a:prstGeom>
        </p:spPr>
      </p:pic>
      <p:pic>
        <p:nvPicPr>
          <p:cNvPr id="6" name="Image 5">
            <a:extLst>
              <a:ext uri="{FF2B5EF4-FFF2-40B4-BE49-F238E27FC236}">
                <a16:creationId xmlns:a16="http://schemas.microsoft.com/office/drawing/2014/main" id="{8BA6A226-72F9-C507-22A2-2FD5014804D4}"/>
              </a:ext>
            </a:extLst>
          </p:cNvPr>
          <p:cNvPicPr>
            <a:picLocks noChangeAspect="1"/>
          </p:cNvPicPr>
          <p:nvPr/>
        </p:nvPicPr>
        <p:blipFill>
          <a:blip r:embed="rId3"/>
          <a:stretch>
            <a:fillRect/>
          </a:stretch>
        </p:blipFill>
        <p:spPr>
          <a:xfrm>
            <a:off x="2454384" y="3584466"/>
            <a:ext cx="7061200" cy="1016000"/>
          </a:xfrm>
          <a:prstGeom prst="rect">
            <a:avLst/>
          </a:prstGeom>
        </p:spPr>
      </p:pic>
    </p:spTree>
    <p:extLst>
      <p:ext uri="{BB962C8B-B14F-4D97-AF65-F5344CB8AC3E}">
        <p14:creationId xmlns:p14="http://schemas.microsoft.com/office/powerpoint/2010/main" val="2643461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A9796-7CA7-4E3C-2FBE-F47B1067704F}"/>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263448B-9D7A-C684-1572-D8A1B1AD93CF}"/>
              </a:ext>
            </a:extLst>
          </p:cNvPr>
          <p:cNvSpPr>
            <a:spLocks noGrp="1"/>
          </p:cNvSpPr>
          <p:nvPr>
            <p:ph idx="1"/>
          </p:nvPr>
        </p:nvSpPr>
        <p:spPr>
          <a:xfrm>
            <a:off x="838200" y="665018"/>
            <a:ext cx="10936705" cy="5511945"/>
          </a:xfrm>
        </p:spPr>
        <p:txBody>
          <a:bodyPr>
            <a:normAutofit/>
          </a:bodyPr>
          <a:lstStyle/>
          <a:p>
            <a:pPr marL="0" indent="0">
              <a:lnSpc>
                <a:spcPct val="130000"/>
              </a:lnSpc>
              <a:spcBef>
                <a:spcPts val="0"/>
              </a:spcBef>
              <a:buNone/>
            </a:pPr>
            <a:r>
              <a:rPr lang="en-US" sz="2000" b="1" i="1" dirty="0">
                <a:effectLst/>
                <a:latin typeface="Garamond" panose="02020404030301010803" pitchFamily="18" charset="0"/>
              </a:rPr>
              <a:t>Political opportunity structure </a:t>
            </a:r>
            <a:r>
              <a:rPr lang="en-US" sz="2000" dirty="0">
                <a:effectLst/>
                <a:latin typeface="Garamond" panose="02020404030301010803" pitchFamily="18" charset="0"/>
              </a:rPr>
              <a:t>(Charles Tilly, Doug McAdam, Sidney </a:t>
            </a:r>
            <a:r>
              <a:rPr lang="en-US" sz="2000" dirty="0" err="1">
                <a:effectLst/>
                <a:latin typeface="Garamond" panose="02020404030301010803" pitchFamily="18" charset="0"/>
              </a:rPr>
              <a:t>Tarrow</a:t>
            </a:r>
            <a:r>
              <a:rPr lang="en-US" sz="2000" dirty="0">
                <a:effectLst/>
                <a:latin typeface="Garamond" panose="02020404030301010803" pitchFamily="18" charset="0"/>
              </a:rPr>
              <a:t>)</a:t>
            </a:r>
          </a:p>
          <a:p>
            <a:pPr marL="0" indent="0">
              <a:lnSpc>
                <a:spcPct val="130000"/>
              </a:lnSpc>
              <a:spcBef>
                <a:spcPts val="0"/>
              </a:spcBef>
              <a:buNone/>
            </a:pPr>
            <a:endParaRPr lang="en-US" sz="2000" dirty="0">
              <a:latin typeface="Garamond" panose="02020404030301010803" pitchFamily="18" charset="0"/>
            </a:endParaRPr>
          </a:p>
          <a:p>
            <a:pPr marL="0" indent="0">
              <a:lnSpc>
                <a:spcPct val="130000"/>
              </a:lnSpc>
              <a:spcBef>
                <a:spcPts val="0"/>
              </a:spcBef>
              <a:buNone/>
            </a:pPr>
            <a:r>
              <a:rPr lang="en-US" sz="2000" b="1" dirty="0">
                <a:latin typeface="Garamond" panose="02020404030301010803" pitchFamily="18" charset="0"/>
              </a:rPr>
              <a:t>F</a:t>
            </a:r>
            <a:r>
              <a:rPr lang="en-US" sz="2000" b="1" dirty="0">
                <a:effectLst/>
                <a:latin typeface="Garamond" panose="02020404030301010803" pitchFamily="18" charset="0"/>
              </a:rPr>
              <a:t>eatures of regimes and institutions </a:t>
            </a:r>
            <a:r>
              <a:rPr lang="en-US" sz="2000" dirty="0">
                <a:effectLst/>
                <a:latin typeface="Garamond" panose="02020404030301010803" pitchFamily="18" charset="0"/>
              </a:rPr>
              <a:t>(e.g., splits in the ruling class) that facilitate or inhibit a political</a:t>
            </a:r>
            <a:r>
              <a:rPr lang="en-US" sz="2000" dirty="0">
                <a:latin typeface="Garamond" panose="02020404030301010803" pitchFamily="18" charset="0"/>
              </a:rPr>
              <a:t> </a:t>
            </a:r>
            <a:r>
              <a:rPr lang="en-US" sz="2000" dirty="0">
                <a:effectLst/>
                <a:latin typeface="Garamond" panose="02020404030301010803" pitchFamily="18" charset="0"/>
              </a:rPr>
              <a:t>actor’s collective action.</a:t>
            </a:r>
          </a:p>
          <a:p>
            <a:pPr>
              <a:lnSpc>
                <a:spcPct val="130000"/>
              </a:lnSpc>
              <a:spcBef>
                <a:spcPts val="0"/>
              </a:spcBef>
              <a:buFont typeface="Symbol" pitchFamily="2" charset="2"/>
              <a:buChar char="Þ"/>
            </a:pPr>
            <a:r>
              <a:rPr lang="en-US" sz="2000" dirty="0">
                <a:latin typeface="Garamond" panose="02020404030301010803" pitchFamily="18" charset="0"/>
              </a:rPr>
              <a:t> W</a:t>
            </a:r>
            <a:r>
              <a:rPr lang="en-US" sz="2000" dirty="0">
                <a:effectLst/>
                <a:latin typeface="Garamond" panose="02020404030301010803" pitchFamily="18" charset="0"/>
              </a:rPr>
              <a:t>idening of the perspective, initially centered on organizations of social movement, mobilization of the resources.</a:t>
            </a:r>
          </a:p>
          <a:p>
            <a:pPr marL="0" indent="0">
              <a:lnSpc>
                <a:spcPct val="130000"/>
              </a:lnSpc>
              <a:spcBef>
                <a:spcPts val="0"/>
              </a:spcBef>
              <a:buNone/>
            </a:pPr>
            <a:endParaRPr lang="en-US" sz="2000" b="1" dirty="0">
              <a:latin typeface="Garamond" panose="02020404030301010803" pitchFamily="18" charset="0"/>
            </a:endParaRPr>
          </a:p>
          <a:p>
            <a:pPr marL="0" indent="0">
              <a:lnSpc>
                <a:spcPct val="130000"/>
              </a:lnSpc>
              <a:spcBef>
                <a:spcPts val="0"/>
              </a:spcBef>
              <a:buNone/>
            </a:pPr>
            <a:r>
              <a:rPr lang="en-US" sz="2000" dirty="0">
                <a:latin typeface="Garamond" panose="02020404030301010803" pitchFamily="18" charset="0"/>
              </a:rPr>
              <a:t>The fate of a protesting action owes, </a:t>
            </a:r>
            <a:r>
              <a:rPr lang="en-US" sz="2000" b="1" dirty="0">
                <a:latin typeface="Garamond" panose="02020404030301010803" pitchFamily="18" charset="0"/>
              </a:rPr>
              <a:t>independently of the mobilizing capacity of the group</a:t>
            </a:r>
            <a:r>
              <a:rPr lang="en-US" sz="2000" dirty="0">
                <a:latin typeface="Garamond" panose="02020404030301010803" pitchFamily="18" charset="0"/>
              </a:rPr>
              <a:t>, to the state and to the conjunctural evolutions of the political system, which make it, according to the circumstances, more or less vulnerable, or receptive, to the contestation.</a:t>
            </a: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p:txBody>
      </p:sp>
    </p:spTree>
    <p:extLst>
      <p:ext uri="{BB962C8B-B14F-4D97-AF65-F5344CB8AC3E}">
        <p14:creationId xmlns:p14="http://schemas.microsoft.com/office/powerpoint/2010/main" val="2638272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E5825-FEE9-9978-404F-A8E231B66FB8}"/>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4762ACB-6AAD-E18C-12E2-1A259CABED27}"/>
              </a:ext>
            </a:extLst>
          </p:cNvPr>
          <p:cNvSpPr>
            <a:spLocks noGrp="1"/>
          </p:cNvSpPr>
          <p:nvPr>
            <p:ph idx="1"/>
          </p:nvPr>
        </p:nvSpPr>
        <p:spPr>
          <a:xfrm>
            <a:off x="838200" y="665018"/>
            <a:ext cx="10936705" cy="5511945"/>
          </a:xfrm>
        </p:spPr>
        <p:txBody>
          <a:bodyPr>
            <a:normAutofit lnSpcReduction="10000"/>
          </a:bodyPr>
          <a:lstStyle/>
          <a:p>
            <a:pPr marL="0" indent="0">
              <a:lnSpc>
                <a:spcPct val="130000"/>
              </a:lnSpc>
              <a:spcBef>
                <a:spcPts val="0"/>
              </a:spcBef>
              <a:buNone/>
            </a:pPr>
            <a:r>
              <a:rPr lang="en-US" sz="2000" dirty="0" err="1">
                <a:latin typeface="Garamond" panose="02020404030301010803" pitchFamily="18" charset="0"/>
              </a:rPr>
              <a:t>Tarrow</a:t>
            </a:r>
            <a:r>
              <a:rPr lang="en-US" sz="2000" dirty="0">
                <a:latin typeface="Garamond" panose="02020404030301010803" pitchFamily="18" charset="0"/>
              </a:rPr>
              <a:t> &amp; Tilly, </a:t>
            </a:r>
            <a:r>
              <a:rPr lang="en-US" sz="2000" i="1" dirty="0">
                <a:latin typeface="Garamond" panose="02020404030301010803" pitchFamily="18" charset="0"/>
              </a:rPr>
              <a:t>Contentious politics</a:t>
            </a:r>
            <a:r>
              <a:rPr lang="en-US" sz="2000" dirty="0">
                <a:latin typeface="Garamond" panose="02020404030301010803" pitchFamily="18" charset="0"/>
              </a:rPr>
              <a:t> (p. 240):</a:t>
            </a:r>
          </a:p>
          <a:p>
            <a:pPr marL="0" indent="0">
              <a:lnSpc>
                <a:spcPct val="130000"/>
              </a:lnSpc>
              <a:spcBef>
                <a:spcPts val="0"/>
              </a:spcBef>
              <a:buNone/>
            </a:pPr>
            <a:r>
              <a:rPr lang="en-US" sz="2000" dirty="0">
                <a:effectLst/>
                <a:latin typeface="Garamond" panose="02020404030301010803" pitchFamily="18" charset="0"/>
              </a:rPr>
              <a:t>Political opportunity structure includes </a:t>
            </a:r>
            <a:r>
              <a:rPr lang="en-US" sz="2000" b="1" dirty="0">
                <a:effectLst/>
                <a:latin typeface="Garamond" panose="02020404030301010803" pitchFamily="18" charset="0"/>
              </a:rPr>
              <a:t>six properties of a regime</a:t>
            </a:r>
            <a:r>
              <a:rPr lang="en-US" sz="2000" dirty="0">
                <a:effectLst/>
                <a:latin typeface="Garamond" panose="02020404030301010803" pitchFamily="18" charset="0"/>
              </a:rPr>
              <a:t>:</a:t>
            </a:r>
          </a:p>
          <a:p>
            <a:pPr marL="0" indent="0">
              <a:lnSpc>
                <a:spcPct val="130000"/>
              </a:lnSpc>
              <a:spcBef>
                <a:spcPts val="0"/>
              </a:spcBef>
              <a:buNone/>
            </a:pPr>
            <a:r>
              <a:rPr lang="en-US" sz="2000" dirty="0">
                <a:effectLst/>
                <a:latin typeface="Garamond" panose="02020404030301010803" pitchFamily="18" charset="0"/>
              </a:rPr>
              <a:t>1. The multiplicity of independent centers of power within it.</a:t>
            </a:r>
          </a:p>
          <a:p>
            <a:pPr marL="0" indent="0">
              <a:lnSpc>
                <a:spcPct val="130000"/>
              </a:lnSpc>
              <a:spcBef>
                <a:spcPts val="0"/>
              </a:spcBef>
              <a:buNone/>
            </a:pPr>
            <a:r>
              <a:rPr lang="en-US" sz="2000" dirty="0">
                <a:effectLst/>
                <a:latin typeface="Garamond" panose="02020404030301010803" pitchFamily="18" charset="0"/>
              </a:rPr>
              <a:t>2. Its openness to new actors.</a:t>
            </a:r>
          </a:p>
          <a:p>
            <a:pPr marL="0" indent="0">
              <a:lnSpc>
                <a:spcPct val="130000"/>
              </a:lnSpc>
              <a:spcBef>
                <a:spcPts val="0"/>
              </a:spcBef>
              <a:buNone/>
            </a:pPr>
            <a:r>
              <a:rPr lang="en-US" sz="2000" dirty="0">
                <a:effectLst/>
                <a:latin typeface="Garamond" panose="02020404030301010803" pitchFamily="18" charset="0"/>
              </a:rPr>
              <a:t>3. The instability of current political alignments.</a:t>
            </a:r>
          </a:p>
          <a:p>
            <a:pPr marL="0" indent="0">
              <a:lnSpc>
                <a:spcPct val="130000"/>
              </a:lnSpc>
              <a:spcBef>
                <a:spcPts val="0"/>
              </a:spcBef>
              <a:buNone/>
            </a:pPr>
            <a:r>
              <a:rPr lang="en-US" sz="2000" dirty="0">
                <a:effectLst/>
                <a:latin typeface="Garamond" panose="02020404030301010803" pitchFamily="18" charset="0"/>
              </a:rPr>
              <a:t>4. The availability of influential allies or supporters for challengers.</a:t>
            </a:r>
          </a:p>
          <a:p>
            <a:pPr marL="0" indent="0">
              <a:lnSpc>
                <a:spcPct val="130000"/>
              </a:lnSpc>
              <a:spcBef>
                <a:spcPts val="0"/>
              </a:spcBef>
              <a:buNone/>
            </a:pPr>
            <a:r>
              <a:rPr lang="en-US" sz="2000" dirty="0">
                <a:effectLst/>
                <a:latin typeface="Garamond" panose="02020404030301010803" pitchFamily="18" charset="0"/>
              </a:rPr>
              <a:t>5. The extent to which the regime represses or facilitates collective claim making.</a:t>
            </a:r>
          </a:p>
          <a:p>
            <a:pPr marL="0" indent="0">
              <a:lnSpc>
                <a:spcPct val="130000"/>
              </a:lnSpc>
              <a:spcBef>
                <a:spcPts val="0"/>
              </a:spcBef>
              <a:buNone/>
            </a:pPr>
            <a:r>
              <a:rPr lang="en-US" sz="2000" dirty="0">
                <a:effectLst/>
                <a:latin typeface="Garamond" panose="02020404030301010803" pitchFamily="18" charset="0"/>
              </a:rPr>
              <a:t>6. Changes in any of the above.</a:t>
            </a:r>
          </a:p>
          <a:p>
            <a:pPr marL="0" indent="0">
              <a:buNone/>
            </a:pPr>
            <a:endParaRPr lang="en-GB" sz="2000" dirty="0">
              <a:latin typeface="Garamond" panose="02020404030301010803" pitchFamily="18" charset="0"/>
            </a:endParaRPr>
          </a:p>
          <a:p>
            <a:pPr marL="0" indent="0">
              <a:lnSpc>
                <a:spcPct val="130000"/>
              </a:lnSpc>
              <a:spcBef>
                <a:spcPts val="0"/>
              </a:spcBef>
              <a:buNone/>
            </a:pPr>
            <a:r>
              <a:rPr lang="en-US" sz="1600" b="1" dirty="0">
                <a:latin typeface="Garamond" panose="02020404030301010803" pitchFamily="18" charset="0"/>
              </a:rPr>
              <a:t>Diachronic</a:t>
            </a:r>
            <a:r>
              <a:rPr lang="en-US" sz="1600" dirty="0">
                <a:latin typeface="Garamond" panose="02020404030301010803" pitchFamily="18" charset="0"/>
              </a:rPr>
              <a:t> approach (McAdam, </a:t>
            </a:r>
            <a:r>
              <a:rPr lang="en-US" sz="1600" i="1" dirty="0">
                <a:latin typeface="Garamond" panose="02020404030301010803" pitchFamily="18" charset="0"/>
              </a:rPr>
              <a:t>Freedom Summer</a:t>
            </a:r>
            <a:r>
              <a:rPr lang="en-US" sz="1600" dirty="0">
                <a:latin typeface="Garamond" panose="02020404030301010803" pitchFamily="18" charset="0"/>
              </a:rPr>
              <a:t>).</a:t>
            </a:r>
          </a:p>
          <a:p>
            <a:pPr marL="0" indent="0">
              <a:lnSpc>
                <a:spcPct val="130000"/>
              </a:lnSpc>
              <a:spcBef>
                <a:spcPts val="0"/>
              </a:spcBef>
              <a:buNone/>
            </a:pPr>
            <a:r>
              <a:rPr lang="en-US" sz="1600" b="1" dirty="0">
                <a:latin typeface="Garamond" panose="02020404030301010803" pitchFamily="18" charset="0"/>
              </a:rPr>
              <a:t>Synchronic</a:t>
            </a:r>
            <a:r>
              <a:rPr lang="en-US" sz="1600" dirty="0">
                <a:latin typeface="Garamond" panose="02020404030301010803" pitchFamily="18" charset="0"/>
              </a:rPr>
              <a:t> approach: </a:t>
            </a:r>
            <a:r>
              <a:rPr lang="en-US" sz="1600" dirty="0" err="1">
                <a:latin typeface="Garamond" panose="02020404030301010803" pitchFamily="18" charset="0"/>
              </a:rPr>
              <a:t>Kriesi</a:t>
            </a:r>
            <a:r>
              <a:rPr lang="en-US" sz="1600" dirty="0">
                <a:latin typeface="Garamond" panose="02020404030301010803" pitchFamily="18" charset="0"/>
              </a:rPr>
              <a:t> (</a:t>
            </a:r>
            <a:r>
              <a:rPr lang="en-US" sz="1600" dirty="0" err="1">
                <a:latin typeface="Garamond" panose="02020404030301010803" pitchFamily="18" charset="0"/>
              </a:rPr>
              <a:t>Hanspeter</a:t>
            </a:r>
            <a:r>
              <a:rPr lang="en-US" sz="1600" dirty="0">
                <a:latin typeface="Garamond" panose="02020404030301010803" pitchFamily="18" charset="0"/>
              </a:rPr>
              <a:t>), Koopmans (Ruud), </a:t>
            </a:r>
            <a:r>
              <a:rPr lang="en-US" sz="1600" dirty="0" err="1">
                <a:latin typeface="Garamond" panose="02020404030301010803" pitchFamily="18" charset="0"/>
              </a:rPr>
              <a:t>Duyvendak</a:t>
            </a:r>
            <a:r>
              <a:rPr lang="en-US" sz="1600" dirty="0">
                <a:latin typeface="Garamond" panose="02020404030301010803" pitchFamily="18" charset="0"/>
              </a:rPr>
              <a:t> (Jan Willem) et </a:t>
            </a:r>
            <a:r>
              <a:rPr lang="en-US" sz="1600" dirty="0" err="1">
                <a:latin typeface="Garamond" panose="02020404030301010803" pitchFamily="18" charset="0"/>
              </a:rPr>
              <a:t>Giugni</a:t>
            </a:r>
            <a:r>
              <a:rPr lang="en-US" sz="1600" dirty="0">
                <a:latin typeface="Garamond" panose="02020404030301010803" pitchFamily="18" charset="0"/>
              </a:rPr>
              <a:t> (Marco G.), </a:t>
            </a:r>
            <a:r>
              <a:rPr lang="en-US" sz="1600" i="1" dirty="0">
                <a:latin typeface="Garamond" panose="02020404030301010803" pitchFamily="18" charset="0"/>
              </a:rPr>
              <a:t>New Social Movements in Western Europe</a:t>
            </a:r>
            <a:r>
              <a:rPr lang="en-US" sz="1600" dirty="0">
                <a:latin typeface="Garamond" panose="02020404030301010803" pitchFamily="18" charset="0"/>
              </a:rPr>
              <a:t>, London, UCL, 1995.</a:t>
            </a:r>
          </a:p>
          <a:p>
            <a:pPr marL="0" indent="0">
              <a:lnSpc>
                <a:spcPct val="130000"/>
              </a:lnSpc>
              <a:spcBef>
                <a:spcPts val="0"/>
              </a:spcBef>
              <a:buNone/>
            </a:pPr>
            <a:endParaRPr lang="en-US" sz="1600" dirty="0">
              <a:latin typeface="Garamond" panose="02020404030301010803" pitchFamily="18" charset="0"/>
            </a:endParaRPr>
          </a:p>
          <a:p>
            <a:pPr marL="0" indent="0">
              <a:lnSpc>
                <a:spcPct val="130000"/>
              </a:lnSpc>
              <a:spcBef>
                <a:spcPts val="0"/>
              </a:spcBef>
              <a:buNone/>
            </a:pPr>
            <a:r>
              <a:rPr lang="en-US" sz="1600" b="1" dirty="0">
                <a:latin typeface="Garamond" panose="02020404030301010803" pitchFamily="18" charset="0"/>
              </a:rPr>
              <a:t>‘What makes the concept interesting is the shift away from individual motivation and competence towards the broader social context in which they operate’ (cf. De </a:t>
            </a:r>
            <a:r>
              <a:rPr lang="en-US" sz="1600" b="1" dirty="0" err="1">
                <a:latin typeface="Garamond" panose="02020404030301010803" pitchFamily="18" charset="0"/>
              </a:rPr>
              <a:t>Swaan</a:t>
            </a:r>
            <a:r>
              <a:rPr lang="en-US" sz="1600" b="1" dirty="0">
                <a:latin typeface="Garamond" panose="02020404030301010803" pitchFamily="18" charset="0"/>
              </a:rPr>
              <a: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938042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DB826-5820-2EE9-BE8E-63DD54D861BB}"/>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AFFE773-C258-4B39-7097-1CE087C10C3B}"/>
              </a:ext>
            </a:extLst>
          </p:cNvPr>
          <p:cNvSpPr>
            <a:spLocks noGrp="1"/>
          </p:cNvSpPr>
          <p:nvPr>
            <p:ph idx="1"/>
          </p:nvPr>
        </p:nvSpPr>
        <p:spPr>
          <a:xfrm>
            <a:off x="838200" y="665018"/>
            <a:ext cx="10936705" cy="5511945"/>
          </a:xfrm>
        </p:spPr>
        <p:txBody>
          <a:bodyPr>
            <a:normAutofit/>
          </a:bodyPr>
          <a:lstStyle/>
          <a:p>
            <a:pPr marL="0" indent="0">
              <a:lnSpc>
                <a:spcPct val="130000"/>
              </a:lnSpc>
              <a:spcBef>
                <a:spcPts val="0"/>
              </a:spcBef>
              <a:buNone/>
            </a:pPr>
            <a:r>
              <a:rPr lang="en-US" sz="2000" b="1" i="1" dirty="0">
                <a:effectLst/>
                <a:latin typeface="Garamond" panose="02020404030301010803" pitchFamily="18" charset="0"/>
              </a:rPr>
              <a:t>Political opportunity structure</a:t>
            </a:r>
          </a:p>
          <a:p>
            <a:pPr marL="0" indent="0">
              <a:lnSpc>
                <a:spcPct val="130000"/>
              </a:lnSpc>
              <a:spcBef>
                <a:spcPts val="0"/>
              </a:spcBef>
              <a:buNone/>
            </a:pPr>
            <a:endParaRPr lang="en-US" sz="2000" dirty="0">
              <a:latin typeface="Garamond" panose="02020404030301010803" pitchFamily="18" charset="0"/>
            </a:endParaRPr>
          </a:p>
          <a:p>
            <a:pPr marL="0" indent="0">
              <a:lnSpc>
                <a:spcPct val="130000"/>
              </a:lnSpc>
              <a:spcBef>
                <a:spcPts val="0"/>
              </a:spcBef>
              <a:buNone/>
            </a:pPr>
            <a:r>
              <a:rPr lang="en-US" sz="2000" b="1" dirty="0">
                <a:latin typeface="Garamond" panose="02020404030301010803" pitchFamily="18" charset="0"/>
              </a:rPr>
              <a:t>Critics:</a:t>
            </a:r>
          </a:p>
          <a:p>
            <a:pPr marL="0" indent="0">
              <a:lnSpc>
                <a:spcPct val="130000"/>
              </a:lnSpc>
              <a:spcBef>
                <a:spcPts val="0"/>
              </a:spcBef>
              <a:buNone/>
            </a:pPr>
            <a:r>
              <a:rPr lang="en-US" sz="2000" dirty="0">
                <a:latin typeface="Garamond" panose="02020404030301010803" pitchFamily="18" charset="0"/>
              </a:rPr>
              <a:t>« loin de </a:t>
            </a:r>
            <a:r>
              <a:rPr lang="en-US" sz="2000" dirty="0" err="1">
                <a:latin typeface="Garamond" panose="02020404030301010803" pitchFamily="18" charset="0"/>
              </a:rPr>
              <a:t>constituer</a:t>
            </a:r>
            <a:r>
              <a:rPr lang="en-US" sz="2000" dirty="0">
                <a:latin typeface="Garamond" panose="02020404030301010803" pitchFamily="18" charset="0"/>
              </a:rPr>
              <a:t> des stocks </a:t>
            </a:r>
            <a:r>
              <a:rPr lang="en-US" sz="2000" dirty="0" err="1">
                <a:latin typeface="Garamond" panose="02020404030301010803" pitchFamily="18" charset="0"/>
              </a:rPr>
              <a:t>préexistants</a:t>
            </a:r>
            <a:r>
              <a:rPr lang="en-US" sz="2000" dirty="0">
                <a:latin typeface="Garamond" panose="02020404030301010803" pitchFamily="18" charset="0"/>
              </a:rPr>
              <a:t> </a:t>
            </a:r>
            <a:r>
              <a:rPr lang="en-US" sz="2000" dirty="0" err="1">
                <a:latin typeface="Garamond" panose="02020404030301010803" pitchFamily="18" charset="0"/>
              </a:rPr>
              <a:t>à</a:t>
            </a:r>
            <a:r>
              <a:rPr lang="en-US" sz="2000" dirty="0">
                <a:latin typeface="Garamond" panose="02020404030301010803" pitchFamily="18" charset="0"/>
              </a:rPr>
              <a:t> </a:t>
            </a:r>
            <a:r>
              <a:rPr lang="en-US" sz="2000" dirty="0" err="1">
                <a:latin typeface="Garamond" panose="02020404030301010803" pitchFamily="18" charset="0"/>
              </a:rPr>
              <a:t>l’action</a:t>
            </a:r>
            <a:r>
              <a:rPr lang="en-US" sz="2000" dirty="0">
                <a:latin typeface="Garamond" panose="02020404030301010803" pitchFamily="18" charset="0"/>
              </a:rPr>
              <a:t> et </a:t>
            </a:r>
            <a:r>
              <a:rPr lang="en-US" sz="2000" dirty="0" err="1">
                <a:latin typeface="Garamond" panose="02020404030301010803" pitchFamily="18" charset="0"/>
              </a:rPr>
              <a:t>structurellement</a:t>
            </a:r>
            <a:r>
              <a:rPr lang="en-US" sz="2000" dirty="0">
                <a:latin typeface="Garamond" panose="02020404030301010803" pitchFamily="18" charset="0"/>
              </a:rPr>
              <a:t> </a:t>
            </a:r>
            <a:r>
              <a:rPr lang="en-US" sz="2000" dirty="0" err="1">
                <a:latin typeface="Garamond" panose="02020404030301010803" pitchFamily="18" charset="0"/>
              </a:rPr>
              <a:t>insensibles</a:t>
            </a:r>
            <a:r>
              <a:rPr lang="en-US" sz="2000" dirty="0">
                <a:latin typeface="Garamond" panose="02020404030301010803" pitchFamily="18" charset="0"/>
              </a:rPr>
              <a:t>, les </a:t>
            </a:r>
            <a:r>
              <a:rPr lang="en-US" sz="2000" dirty="0" err="1">
                <a:latin typeface="Garamond" panose="02020404030301010803" pitchFamily="18" charset="0"/>
              </a:rPr>
              <a:t>opportunités</a:t>
            </a:r>
            <a:r>
              <a:rPr lang="en-US" sz="2000" dirty="0">
                <a:latin typeface="Garamond" panose="02020404030301010803" pitchFamily="18" charset="0"/>
              </a:rPr>
              <a:t> </a:t>
            </a:r>
            <a:r>
              <a:rPr lang="en-US" sz="2000" dirty="0" err="1">
                <a:latin typeface="Garamond" panose="02020404030301010803" pitchFamily="18" charset="0"/>
              </a:rPr>
              <a:t>s’actualisent</a:t>
            </a:r>
            <a:r>
              <a:rPr lang="en-US" sz="2000" dirty="0">
                <a:latin typeface="Garamond" panose="02020404030301010803" pitchFamily="18" charset="0"/>
              </a:rPr>
              <a:t> de manière continue dans les rapports des </a:t>
            </a:r>
            <a:r>
              <a:rPr lang="en-US" sz="2000" dirty="0" err="1">
                <a:latin typeface="Garamond" panose="02020404030301010803" pitchFamily="18" charset="0"/>
              </a:rPr>
              <a:t>mouvements</a:t>
            </a:r>
            <a:r>
              <a:rPr lang="en-US" sz="2000" dirty="0">
                <a:latin typeface="Garamond" panose="02020404030301010803" pitchFamily="18" charset="0"/>
              </a:rPr>
              <a:t> aux </a:t>
            </a:r>
            <a:r>
              <a:rPr lang="en-US" sz="2000" dirty="0" err="1">
                <a:latin typeface="Garamond" panose="02020404030301010803" pitchFamily="18" charset="0"/>
              </a:rPr>
              <a:t>contextes</a:t>
            </a:r>
            <a:r>
              <a:rPr lang="en-US" sz="2000" dirty="0">
                <a:latin typeface="Garamond" panose="02020404030301010803" pitchFamily="18" charset="0"/>
              </a:rPr>
              <a:t> dans </a:t>
            </a:r>
            <a:r>
              <a:rPr lang="en-US" sz="2000" dirty="0" err="1">
                <a:latin typeface="Garamond" panose="02020404030301010803" pitchFamily="18" charset="0"/>
              </a:rPr>
              <a:t>lesquels</a:t>
            </a:r>
            <a:r>
              <a:rPr lang="en-US" sz="2000" dirty="0">
                <a:latin typeface="Garamond" panose="02020404030301010803" pitchFamily="18" charset="0"/>
              </a:rPr>
              <a:t> </a:t>
            </a:r>
            <a:r>
              <a:rPr lang="en-US" sz="2000" dirty="0" err="1">
                <a:latin typeface="Garamond" panose="02020404030301010803" pitchFamily="18" charset="0"/>
              </a:rPr>
              <a:t>ils</a:t>
            </a:r>
            <a:r>
              <a:rPr lang="en-US" sz="2000" dirty="0">
                <a:latin typeface="Garamond" panose="02020404030301010803" pitchFamily="18" charset="0"/>
              </a:rPr>
              <a:t> </a:t>
            </a:r>
            <a:r>
              <a:rPr lang="en-US" sz="2000" dirty="0" err="1">
                <a:latin typeface="Garamond" panose="02020404030301010803" pitchFamily="18" charset="0"/>
              </a:rPr>
              <a:t>sont</a:t>
            </a:r>
            <a:r>
              <a:rPr lang="en-US" sz="2000" dirty="0">
                <a:latin typeface="Garamond" panose="02020404030301010803" pitchFamily="18" charset="0"/>
              </a:rPr>
              <a:t> pris » (</a:t>
            </a:r>
            <a:r>
              <a:rPr lang="en-US" sz="2000" dirty="0" err="1">
                <a:latin typeface="Garamond" panose="02020404030301010803" pitchFamily="18" charset="0"/>
              </a:rPr>
              <a:t>Fillieule</a:t>
            </a:r>
            <a:r>
              <a:rPr lang="en-US" sz="2000" dirty="0">
                <a:latin typeface="Garamond" panose="02020404030301010803" pitchFamily="18" charset="0"/>
              </a:rPr>
              <a:t>, Olivier, « Requiem pour un concept. Vie et mort de la notion de “structure des </a:t>
            </a:r>
            <a:r>
              <a:rPr lang="en-US" sz="2000" dirty="0" err="1">
                <a:latin typeface="Garamond" panose="02020404030301010803" pitchFamily="18" charset="0"/>
              </a:rPr>
              <a:t>opportunités</a:t>
            </a:r>
            <a:r>
              <a:rPr lang="en-US" sz="2000" dirty="0">
                <a:latin typeface="Garamond" panose="02020404030301010803" pitchFamily="18" charset="0"/>
              </a:rPr>
              <a:t> politiques” », dans Gilles </a:t>
            </a:r>
            <a:r>
              <a:rPr lang="en-US" sz="2000" dirty="0" err="1">
                <a:latin typeface="Garamond" panose="02020404030301010803" pitchFamily="18" charset="0"/>
              </a:rPr>
              <a:t>Dorronsoro</a:t>
            </a:r>
            <a:r>
              <a:rPr lang="en-US" sz="2000" dirty="0">
                <a:latin typeface="Garamond" panose="02020404030301010803" pitchFamily="18" charset="0"/>
              </a:rPr>
              <a:t> (dir.), </a:t>
            </a:r>
            <a:r>
              <a:rPr lang="en-US" sz="2000" i="1" dirty="0">
                <a:latin typeface="Garamond" panose="02020404030301010803" pitchFamily="18" charset="0"/>
              </a:rPr>
              <a:t>La </a:t>
            </a:r>
            <a:r>
              <a:rPr lang="en-US" sz="2000" i="1" dirty="0" err="1">
                <a:latin typeface="Garamond" panose="02020404030301010803" pitchFamily="18" charset="0"/>
              </a:rPr>
              <a:t>Turquie</a:t>
            </a:r>
            <a:r>
              <a:rPr lang="en-US" sz="2000" i="1" dirty="0">
                <a:latin typeface="Garamond" panose="02020404030301010803" pitchFamily="18" charset="0"/>
              </a:rPr>
              <a:t> </a:t>
            </a:r>
            <a:r>
              <a:rPr lang="en-US" sz="2000" i="1" dirty="0" err="1">
                <a:latin typeface="Garamond" panose="02020404030301010803" pitchFamily="18" charset="0"/>
              </a:rPr>
              <a:t>conteste</a:t>
            </a:r>
            <a:r>
              <a:rPr lang="en-US" sz="2000" dirty="0">
                <a:latin typeface="Garamond" panose="02020404030301010803" pitchFamily="18" charset="0"/>
              </a:rPr>
              <a:t>, Paris, CNRS Éditions, 2005, p. 201-218.)</a:t>
            </a:r>
          </a:p>
          <a:p>
            <a:pPr marL="0" indent="0">
              <a:lnSpc>
                <a:spcPct val="130000"/>
              </a:lnSpc>
              <a:spcBef>
                <a:spcPts val="0"/>
              </a:spcBef>
              <a:buNone/>
            </a:pPr>
            <a:endParaRPr lang="fr-FR" sz="2000" dirty="0">
              <a:latin typeface="Garamond" panose="02020404030301010803" pitchFamily="18" charset="0"/>
            </a:endParaRPr>
          </a:p>
          <a:p>
            <a:pPr marL="0" indent="0">
              <a:lnSpc>
                <a:spcPct val="130000"/>
              </a:lnSpc>
              <a:buNone/>
            </a:pPr>
            <a:r>
              <a:rPr lang="en-GB" sz="2000" b="1" dirty="0">
                <a:latin typeface="Garamond" panose="02020404030301010803" pitchFamily="18" charset="0"/>
              </a:rPr>
              <a:t>The notion of structure makes little sense, as soon as one admits the relational and therefore dynamic character of protest action. </a:t>
            </a:r>
          </a:p>
        </p:txBody>
      </p:sp>
    </p:spTree>
    <p:extLst>
      <p:ext uri="{BB962C8B-B14F-4D97-AF65-F5344CB8AC3E}">
        <p14:creationId xmlns:p14="http://schemas.microsoft.com/office/powerpoint/2010/main" val="2932592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804B2-449D-0C42-E930-B6C8DDFB9542}"/>
              </a:ext>
            </a:extLst>
          </p:cNvPr>
          <p:cNvSpPr>
            <a:spLocks noGrp="1"/>
          </p:cNvSpPr>
          <p:nvPr>
            <p:ph idx="1"/>
          </p:nvPr>
        </p:nvSpPr>
        <p:spPr>
          <a:xfrm>
            <a:off x="838200" y="665018"/>
            <a:ext cx="10936705" cy="5511945"/>
          </a:xfrm>
        </p:spPr>
        <p:txBody>
          <a:bodyPr>
            <a:normAutofit/>
          </a:bodyPr>
          <a:lstStyle/>
          <a:p>
            <a:pPr marL="0" indent="0" algn="ctr">
              <a:lnSpc>
                <a:spcPct val="130000"/>
              </a:lnSpc>
              <a:spcBef>
                <a:spcPts val="0"/>
              </a:spcBef>
              <a:buNone/>
            </a:pPr>
            <a:endParaRPr lang="en-US" sz="2300" b="1" u="sng" dirty="0">
              <a:latin typeface="Merriweather" pitchFamily="2" charset="77"/>
              <a:ea typeface="Calibri" panose="020F0502020204030204" pitchFamily="34" charset="0"/>
              <a:cs typeface="Times New Roman" panose="02020603050405020304" pitchFamily="18" charset="0"/>
            </a:endParaRPr>
          </a:p>
          <a:p>
            <a:pPr marL="0" indent="0" algn="ctr">
              <a:lnSpc>
                <a:spcPct val="130000"/>
              </a:lnSpc>
              <a:spcBef>
                <a:spcPts val="0"/>
              </a:spcBef>
              <a:buNone/>
            </a:pPr>
            <a:endParaRPr lang="en-US" sz="2300" b="1" u="sng" dirty="0">
              <a:latin typeface="Merriweather" pitchFamily="2" charset="77"/>
              <a:ea typeface="Calibri" panose="020F0502020204030204" pitchFamily="34" charset="0"/>
              <a:cs typeface="Times New Roman" panose="02020603050405020304" pitchFamily="18" charset="0"/>
            </a:endParaRPr>
          </a:p>
          <a:p>
            <a:pPr marL="0" indent="0" algn="ctr">
              <a:lnSpc>
                <a:spcPct val="130000"/>
              </a:lnSpc>
              <a:spcBef>
                <a:spcPts val="0"/>
              </a:spcBef>
              <a:buNone/>
            </a:pPr>
            <a:endParaRPr lang="en-US" sz="2300" b="1" u="sng" dirty="0">
              <a:latin typeface="Merriweather" pitchFamily="2" charset="77"/>
              <a:ea typeface="Calibri" panose="020F0502020204030204" pitchFamily="34" charset="0"/>
              <a:cs typeface="Times New Roman" panose="02020603050405020304" pitchFamily="18" charset="0"/>
            </a:endParaRPr>
          </a:p>
          <a:p>
            <a:pPr marL="0" indent="0" algn="ctr">
              <a:lnSpc>
                <a:spcPct val="130000"/>
              </a:lnSpc>
              <a:spcBef>
                <a:spcPts val="0"/>
              </a:spcBef>
              <a:buNone/>
            </a:pPr>
            <a:endParaRPr lang="en-US" sz="2300" b="1" u="sng" dirty="0">
              <a:latin typeface="Merriweather" pitchFamily="2" charset="77"/>
              <a:ea typeface="Calibri" panose="020F0502020204030204" pitchFamily="34" charset="0"/>
              <a:cs typeface="Times New Roman" panose="02020603050405020304" pitchFamily="18" charset="0"/>
            </a:endParaRPr>
          </a:p>
          <a:p>
            <a:pPr marL="0" indent="0" algn="ctr">
              <a:lnSpc>
                <a:spcPct val="130000"/>
              </a:lnSpc>
              <a:spcBef>
                <a:spcPts val="0"/>
              </a:spcBef>
              <a:buNone/>
            </a:pPr>
            <a:r>
              <a:rPr lang="en-US" b="1" u="sng" dirty="0">
                <a:latin typeface="Garamond" panose="02020404030301010803" pitchFamily="18" charset="0"/>
                <a:ea typeface="Calibri" panose="020F0502020204030204" pitchFamily="34" charset="0"/>
                <a:cs typeface="Times New Roman" panose="02020603050405020304" pitchFamily="18" charset="0"/>
              </a:rPr>
              <a:t>IV/ </a:t>
            </a:r>
            <a:r>
              <a:rPr lang="fr-FR" b="1" u="sng" dirty="0">
                <a:latin typeface="Garamond" panose="02020404030301010803" pitchFamily="18" charset="0"/>
              </a:rPr>
              <a:t>Transnational </a:t>
            </a:r>
            <a:r>
              <a:rPr lang="fr-FR" b="1" u="sng" dirty="0" err="1">
                <a:latin typeface="Garamond" panose="02020404030301010803" pitchFamily="18" charset="0"/>
              </a:rPr>
              <a:t>activism</a:t>
            </a:r>
            <a:endParaRPr lang="en-US" sz="2300" u="sng" dirty="0">
              <a:latin typeface="Merriweather" pitchFamily="2" charset="77"/>
              <a:ea typeface="Calibri" panose="020F0502020204030204" pitchFamily="34" charset="0"/>
              <a:cs typeface="Times New Roman" panose="02020603050405020304" pitchFamily="18" charset="0"/>
            </a:endParaRPr>
          </a:p>
          <a:p>
            <a:pPr marL="0" indent="0" algn="just">
              <a:lnSpc>
                <a:spcPct val="130000"/>
              </a:lnSpc>
              <a:spcBef>
                <a:spcPts val="0"/>
              </a:spcBef>
              <a:buNone/>
            </a:pPr>
            <a:endParaRPr lang="en-US" sz="2300" dirty="0">
              <a:latin typeface="Merriweather" pitchFamily="2" charset="77"/>
              <a:ea typeface="Calibri" panose="020F0502020204030204" pitchFamily="34" charset="0"/>
              <a:cs typeface="Times New Roman" panose="02020603050405020304" pitchFamily="18" charset="0"/>
            </a:endParaRPr>
          </a:p>
          <a:p>
            <a:pPr marL="0" indent="0">
              <a:buNone/>
            </a:pPr>
            <a:endParaRPr lang="en-US" sz="2300" dirty="0">
              <a:latin typeface="Merriweather" pitchFamily="2" charset="77"/>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590558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BC3A8-B479-8162-D8B6-4DB6BBE034E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BC5D58-B475-CADC-4083-EDEB6194EB67}"/>
              </a:ext>
            </a:extLst>
          </p:cNvPr>
          <p:cNvSpPr>
            <a:spLocks noGrp="1"/>
          </p:cNvSpPr>
          <p:nvPr>
            <p:ph idx="1"/>
          </p:nvPr>
        </p:nvSpPr>
        <p:spPr>
          <a:xfrm>
            <a:off x="838200" y="357352"/>
            <a:ext cx="10260724" cy="5819611"/>
          </a:xfrm>
        </p:spPr>
        <p:txBody>
          <a:bodyPr>
            <a:normAutofit/>
          </a:bodyPr>
          <a:lstStyle/>
          <a:p>
            <a:pPr marL="0" indent="0">
              <a:buNone/>
            </a:pPr>
            <a:r>
              <a:rPr lang="en-GB" sz="2000" b="1" dirty="0">
                <a:latin typeface="Garamond" panose="02020404030301010803" pitchFamily="18" charset="0"/>
                <a:cs typeface="Calibri" panose="020F0502020204030204" pitchFamily="34" charset="0"/>
              </a:rPr>
              <a:t>Sidney </a:t>
            </a:r>
            <a:r>
              <a:rPr lang="en-GB" sz="2000" b="1" dirty="0" err="1">
                <a:latin typeface="Garamond" panose="02020404030301010803" pitchFamily="18" charset="0"/>
                <a:cs typeface="Calibri" panose="020F0502020204030204" pitchFamily="34" charset="0"/>
              </a:rPr>
              <a:t>Tarrow</a:t>
            </a:r>
            <a:r>
              <a:rPr lang="en-GB" sz="2000" dirty="0">
                <a:latin typeface="Garamond" panose="02020404030301010803" pitchFamily="18" charset="0"/>
                <a:cs typeface="Calibri" panose="020F0502020204030204" pitchFamily="34" charset="0"/>
              </a:rPr>
              <a:t>, </a:t>
            </a:r>
            <a:r>
              <a:rPr lang="en-GB" sz="2000" i="1" dirty="0">
                <a:latin typeface="Garamond" panose="02020404030301010803" pitchFamily="18" charset="0"/>
                <a:cs typeface="Calibri" panose="020F0502020204030204" pitchFamily="34" charset="0"/>
              </a:rPr>
              <a:t>The New Transnational Activism </a:t>
            </a:r>
            <a:r>
              <a:rPr lang="en-GB" sz="2000" dirty="0">
                <a:latin typeface="Garamond" panose="02020404030301010803" pitchFamily="18" charset="0"/>
                <a:cs typeface="Calibri" panose="020F0502020204030204" pitchFamily="34" charset="0"/>
              </a:rPr>
              <a:t>(2005).</a:t>
            </a:r>
            <a:endParaRPr lang="en-GB" sz="2000" b="1" dirty="0">
              <a:latin typeface="Garamond" panose="02020404030301010803" pitchFamily="18" charset="0"/>
              <a:cs typeface="Calibri" panose="020F0502020204030204" pitchFamily="34" charset="0"/>
            </a:endParaRPr>
          </a:p>
          <a:p>
            <a:pPr marL="0" indent="0">
              <a:buNone/>
            </a:pPr>
            <a:endParaRPr lang="en-GB" sz="2000" dirty="0">
              <a:latin typeface="Garamond" panose="02020404030301010803" pitchFamily="18" charset="0"/>
              <a:cs typeface="Calibri" panose="020F0502020204030204" pitchFamily="34" charset="0"/>
            </a:endParaRPr>
          </a:p>
          <a:p>
            <a:pPr>
              <a:buFontTx/>
              <a:buChar char="-"/>
            </a:pPr>
            <a:r>
              <a:rPr lang="en-GB" sz="2000" dirty="0">
                <a:effectLst/>
                <a:latin typeface="Garamond" panose="02020404030301010803" pitchFamily="18" charset="0"/>
                <a:cs typeface="Calibri" panose="020F0502020204030204" pitchFamily="34" charset="0"/>
              </a:rPr>
              <a:t>Does the expansion of transnational activism and the links it establishes</a:t>
            </a:r>
            <a:r>
              <a:rPr lang="en-GB" sz="2000" dirty="0">
                <a:latin typeface="Garamond" panose="02020404030301010803" pitchFamily="18" charset="0"/>
                <a:cs typeface="Calibri" panose="020F0502020204030204" pitchFamily="34" charset="0"/>
              </a:rPr>
              <a:t> </a:t>
            </a:r>
            <a:r>
              <a:rPr lang="en-GB" sz="2000" dirty="0">
                <a:effectLst/>
                <a:latin typeface="Garamond" panose="02020404030301010803" pitchFamily="18" charset="0"/>
                <a:cs typeface="Calibri" panose="020F0502020204030204" pitchFamily="34" charset="0"/>
              </a:rPr>
              <a:t>between nonstate actors, their states, and international politics create </a:t>
            </a:r>
            <a:r>
              <a:rPr lang="en-GB" sz="2000" b="1" dirty="0">
                <a:effectLst/>
                <a:latin typeface="Garamond" panose="02020404030301010803" pitchFamily="18" charset="0"/>
                <a:cs typeface="Calibri" panose="020F0502020204030204" pitchFamily="34" charset="0"/>
              </a:rPr>
              <a:t>a</a:t>
            </a:r>
            <a:r>
              <a:rPr lang="en-GB" sz="2000" dirty="0">
                <a:latin typeface="Garamond" panose="02020404030301010803" pitchFamily="18" charset="0"/>
                <a:cs typeface="Calibri" panose="020F0502020204030204" pitchFamily="34" charset="0"/>
              </a:rPr>
              <a:t> </a:t>
            </a:r>
            <a:r>
              <a:rPr lang="en-GB" sz="2000" b="1" dirty="0">
                <a:effectLst/>
                <a:latin typeface="Garamond" panose="02020404030301010803" pitchFamily="18" charset="0"/>
                <a:cs typeface="Calibri" panose="020F0502020204030204" pitchFamily="34" charset="0"/>
              </a:rPr>
              <a:t>new political arena that fuses domestic and international contention?</a:t>
            </a:r>
            <a:endParaRPr lang="en-GB" sz="2000" b="1" dirty="0">
              <a:latin typeface="Garamond" panose="02020404030301010803" pitchFamily="18" charset="0"/>
              <a:cs typeface="Calibri" panose="020F0502020204030204" pitchFamily="34" charset="0"/>
            </a:endParaRPr>
          </a:p>
          <a:p>
            <a:pPr>
              <a:buFontTx/>
              <a:buChar char="-"/>
            </a:pPr>
            <a:r>
              <a:rPr lang="en-GB" sz="2000" dirty="0">
                <a:effectLst/>
                <a:latin typeface="Garamond" panose="02020404030301010803" pitchFamily="18" charset="0"/>
                <a:cs typeface="Calibri" panose="020F0502020204030204" pitchFamily="34" charset="0"/>
              </a:rPr>
              <a:t>If so, how does this affect our inherited understanding of </a:t>
            </a:r>
            <a:r>
              <a:rPr lang="en-GB" sz="2000" b="1" dirty="0">
                <a:effectLst/>
                <a:latin typeface="Garamond" panose="02020404030301010803" pitchFamily="18" charset="0"/>
                <a:cs typeface="Calibri" panose="020F0502020204030204" pitchFamily="34" charset="0"/>
              </a:rPr>
              <a:t>the autonomy</a:t>
            </a:r>
            <a:r>
              <a:rPr lang="en-GB" sz="2000" b="1" dirty="0">
                <a:latin typeface="Garamond" panose="02020404030301010803" pitchFamily="18" charset="0"/>
                <a:cs typeface="Calibri" panose="020F0502020204030204" pitchFamily="34" charset="0"/>
              </a:rPr>
              <a:t> </a:t>
            </a:r>
            <a:r>
              <a:rPr lang="en-GB" sz="2000" b="1" dirty="0">
                <a:effectLst/>
                <a:latin typeface="Garamond" panose="02020404030301010803" pitchFamily="18" charset="0"/>
                <a:cs typeface="Calibri" panose="020F0502020204030204" pitchFamily="34" charset="0"/>
              </a:rPr>
              <a:t>of national politics from international politics?</a:t>
            </a:r>
          </a:p>
          <a:p>
            <a:pPr marL="0" indent="0">
              <a:buNone/>
            </a:pPr>
            <a:endParaRPr lang="en-GB" dirty="0">
              <a:latin typeface="Garamond" panose="02020404030301010803" pitchFamily="18" charset="0"/>
            </a:endParaRPr>
          </a:p>
          <a:p>
            <a:pPr marL="0" indent="0">
              <a:buNone/>
            </a:pPr>
            <a:r>
              <a:rPr lang="en-GB" sz="2000" dirty="0">
                <a:latin typeface="Garamond" panose="02020404030301010803" pitchFamily="18" charset="0"/>
              </a:rPr>
              <a:t>Illustration with the European Citizens' Initiative:</a:t>
            </a:r>
          </a:p>
          <a:p>
            <a:pPr marL="0" indent="0">
              <a:buNone/>
            </a:pPr>
            <a:r>
              <a:rPr lang="en-GB" sz="2000" dirty="0">
                <a:latin typeface="Garamond" panose="02020404030301010803" pitchFamily="18" charset="0"/>
                <a:hlinkClick r:id="rId2"/>
              </a:rPr>
              <a:t>https://citizens-initiative.europa.eu/_en</a:t>
            </a:r>
            <a:endParaRPr lang="en-GB" sz="2000" dirty="0">
              <a:latin typeface="Garamond" panose="02020404030301010803" pitchFamily="18" charset="0"/>
            </a:endParaRPr>
          </a:p>
          <a:p>
            <a:pPr marL="0" indent="0">
              <a:buNone/>
            </a:pPr>
            <a:endParaRPr lang="en-GB" dirty="0"/>
          </a:p>
        </p:txBody>
      </p:sp>
    </p:spTree>
    <p:extLst>
      <p:ext uri="{BB962C8B-B14F-4D97-AF65-F5344CB8AC3E}">
        <p14:creationId xmlns:p14="http://schemas.microsoft.com/office/powerpoint/2010/main" val="446623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BC3A8-B479-8162-D8B6-4DB6BBE034E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BC5D58-B475-CADC-4083-EDEB6194EB67}"/>
              </a:ext>
            </a:extLst>
          </p:cNvPr>
          <p:cNvSpPr>
            <a:spLocks noGrp="1"/>
          </p:cNvSpPr>
          <p:nvPr>
            <p:ph idx="1"/>
          </p:nvPr>
        </p:nvSpPr>
        <p:spPr>
          <a:xfrm>
            <a:off x="838200" y="357352"/>
            <a:ext cx="10260724" cy="5819611"/>
          </a:xfrm>
        </p:spPr>
        <p:txBody>
          <a:bodyPr>
            <a:normAutofit/>
          </a:bodyPr>
          <a:lstStyle/>
          <a:p>
            <a:pPr marL="0" indent="0">
              <a:buNone/>
            </a:pPr>
            <a:r>
              <a:rPr lang="en-US" sz="2000" b="1" dirty="0">
                <a:latin typeface="Garamond" panose="02020404030301010803" pitchFamily="18" charset="0"/>
                <a:cs typeface="Calibri" panose="020F0502020204030204" pitchFamily="34" charset="0"/>
              </a:rPr>
              <a:t>How does one become an activist?</a:t>
            </a:r>
          </a:p>
          <a:p>
            <a:pPr marL="0" indent="0">
              <a:buNone/>
            </a:pPr>
            <a:r>
              <a:rPr lang="en-US" sz="2000" b="1" dirty="0">
                <a:latin typeface="Garamond" panose="02020404030301010803" pitchFamily="18" charset="0"/>
                <a:cs typeface="Calibri" panose="020F0502020204030204" pitchFamily="34" charset="0"/>
              </a:rPr>
              <a:t>Timothy Tackett</a:t>
            </a:r>
            <a:r>
              <a:rPr lang="en-US" sz="2000" dirty="0">
                <a:latin typeface="Garamond" panose="02020404030301010803" pitchFamily="18" charset="0"/>
                <a:cs typeface="Calibri" panose="020F0502020204030204" pitchFamily="34" charset="0"/>
              </a:rPr>
              <a:t>, </a:t>
            </a:r>
            <a:r>
              <a:rPr lang="en-US" sz="2000" i="1" dirty="0">
                <a:latin typeface="Garamond" panose="02020404030301010803" pitchFamily="18" charset="0"/>
                <a:cs typeface="Calibri" panose="020F0502020204030204" pitchFamily="34" charset="0"/>
              </a:rPr>
              <a:t>Becoming a Revolutionary: The Deputies of the French National Assembly and the Emergence of a Revolutionary Culture </a:t>
            </a:r>
            <a:r>
              <a:rPr lang="en-US" sz="2000" dirty="0">
                <a:latin typeface="Garamond" panose="02020404030301010803" pitchFamily="18" charset="0"/>
                <a:cs typeface="Calibri" panose="020F0502020204030204" pitchFamily="34" charset="0"/>
              </a:rPr>
              <a:t>(1789-1790), 1996.</a:t>
            </a:r>
          </a:p>
          <a:p>
            <a:pPr marL="0" indent="0">
              <a:buNone/>
            </a:pPr>
            <a:r>
              <a:rPr lang="en-US" sz="2000" dirty="0">
                <a:latin typeface="Garamond" panose="02020404030301010803" pitchFamily="18" charset="0"/>
                <a:cs typeface="Calibri" panose="020F0502020204030204" pitchFamily="34" charset="0"/>
              </a:rPr>
              <a:t>Timothy Tackett, ‘Paths to Revolution: The Old Regime Correspondence of Five Future Revolutionaries’, </a:t>
            </a:r>
            <a:r>
              <a:rPr lang="en-US" sz="2000" i="1" dirty="0">
                <a:latin typeface="Garamond" panose="02020404030301010803" pitchFamily="18" charset="0"/>
                <a:cs typeface="Calibri" panose="020F0502020204030204" pitchFamily="34" charset="0"/>
              </a:rPr>
              <a:t>French Historical Studies </a:t>
            </a:r>
            <a:r>
              <a:rPr lang="en-US" sz="2000" dirty="0">
                <a:latin typeface="Garamond" panose="02020404030301010803" pitchFamily="18" charset="0"/>
                <a:cs typeface="Calibri" panose="020F0502020204030204" pitchFamily="34" charset="0"/>
              </a:rPr>
              <a:t>(2009).</a:t>
            </a:r>
          </a:p>
          <a:p>
            <a:pPr marL="0" indent="0">
              <a:buNone/>
            </a:pPr>
            <a:endParaRPr lang="en-US" sz="2000" dirty="0">
              <a:latin typeface="Garamond" panose="02020404030301010803" pitchFamily="18" charset="0"/>
              <a:cs typeface="Calibri" panose="020F0502020204030204" pitchFamily="34" charset="0"/>
            </a:endParaRPr>
          </a:p>
          <a:p>
            <a:pPr marL="0" indent="0">
              <a:buNone/>
            </a:pPr>
            <a:r>
              <a:rPr lang="en-US" sz="2000" b="1" dirty="0">
                <a:latin typeface="Garamond" panose="02020404030301010803" pitchFamily="18" charset="0"/>
                <a:cs typeface="Calibri" panose="020F0502020204030204" pitchFamily="34" charset="0"/>
              </a:rPr>
              <a:t>Formation of the revolutionary mentality.</a:t>
            </a:r>
          </a:p>
          <a:p>
            <a:pPr marL="0" indent="0">
              <a:buNone/>
            </a:pPr>
            <a:r>
              <a:rPr lang="en-US" sz="2000" dirty="0">
                <a:latin typeface="Garamond" panose="02020404030301010803" pitchFamily="18" charset="0"/>
                <a:cs typeface="Calibri" panose="020F0502020204030204" pitchFamily="34" charset="0"/>
              </a:rPr>
              <a:t>Origins of the French Revolution.</a:t>
            </a:r>
          </a:p>
          <a:p>
            <a:pPr marL="0" indent="0">
              <a:buNone/>
            </a:pPr>
            <a:endParaRPr lang="en-US" sz="2000" dirty="0">
              <a:latin typeface="Garamond" panose="02020404030301010803" pitchFamily="18" charset="0"/>
              <a:cs typeface="Calibri" panose="020F0502020204030204" pitchFamily="34" charset="0"/>
            </a:endParaRPr>
          </a:p>
          <a:p>
            <a:pPr marL="0" indent="0">
              <a:buNone/>
            </a:pPr>
            <a:r>
              <a:rPr lang="en-US" sz="2000" i="1" dirty="0">
                <a:latin typeface="Garamond" panose="02020404030301010803" pitchFamily="18" charset="0"/>
                <a:cs typeface="Calibri" panose="020F0502020204030204" pitchFamily="34" charset="0"/>
              </a:rPr>
              <a:t>‘When, in fact, did the future revolutionaries begin making critical judgments about the situation in the kingdom, and when did they come to think of themselves as potential political players? At what point did they conclude that the political and social world they had always known could and should be transformed? And what were the most important influences – cultural, social, or other – shaping their judgments on these issues?’</a:t>
            </a:r>
          </a:p>
          <a:p>
            <a:pPr marL="0" indent="0">
              <a:buNone/>
            </a:pPr>
            <a:endParaRPr lang="en-US" sz="2000" dirty="0">
              <a:latin typeface="Garamond" panose="02020404030301010803" pitchFamily="18" charset="0"/>
              <a:cs typeface="Calibri" panose="020F0502020204030204" pitchFamily="34" charset="0"/>
            </a:endParaRPr>
          </a:p>
          <a:p>
            <a:pPr>
              <a:buFont typeface="Wingdings" pitchFamily="2" charset="2"/>
              <a:buChar char="è"/>
            </a:pPr>
            <a:r>
              <a:rPr lang="en-US" sz="2000" b="1" dirty="0">
                <a:latin typeface="Garamond" panose="02020404030301010803" pitchFamily="18" charset="0"/>
                <a:cs typeface="Calibri" panose="020F0502020204030204" pitchFamily="34" charset="0"/>
              </a:rPr>
              <a:t>Emphasis on the role of political ‘circumstances’ </a:t>
            </a:r>
            <a:r>
              <a:rPr lang="en-US" sz="2000" dirty="0">
                <a:latin typeface="Garamond" panose="02020404030301010803" pitchFamily="18" charset="0"/>
                <a:cs typeface="Calibri" panose="020F0502020204030204" pitchFamily="34" charset="0"/>
              </a:rPr>
              <a:t>(historical context): perception of a changing world which allow to conceive of a political change.</a:t>
            </a: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2188593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BC3A8-B479-8162-D8B6-4DB6BBE034E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BC5D58-B475-CADC-4083-EDEB6194EB67}"/>
              </a:ext>
            </a:extLst>
          </p:cNvPr>
          <p:cNvSpPr>
            <a:spLocks noGrp="1"/>
          </p:cNvSpPr>
          <p:nvPr>
            <p:ph idx="1"/>
          </p:nvPr>
        </p:nvSpPr>
        <p:spPr>
          <a:xfrm>
            <a:off x="838200" y="357352"/>
            <a:ext cx="10260724" cy="5819611"/>
          </a:xfrm>
        </p:spPr>
        <p:txBody>
          <a:bodyPr>
            <a:normAutofit fontScale="70000" lnSpcReduction="20000"/>
          </a:bodyPr>
          <a:lstStyle/>
          <a:p>
            <a:pPr marL="0" indent="0">
              <a:buNone/>
            </a:pPr>
            <a:r>
              <a:rPr lang="en-GB" sz="2400" b="1" dirty="0">
                <a:latin typeface="Garamond" panose="02020404030301010803" pitchFamily="18" charset="0"/>
                <a:cs typeface="Calibri" panose="020F0502020204030204" pitchFamily="34" charset="0"/>
              </a:rPr>
              <a:t>What is ‘transnational’ in transnational activism?</a:t>
            </a:r>
          </a:p>
          <a:p>
            <a:pPr marL="0" indent="0">
              <a:buNone/>
            </a:pPr>
            <a:r>
              <a:rPr lang="en-GB" sz="2400" b="1" dirty="0">
                <a:latin typeface="Garamond" panose="02020404030301010803" pitchFamily="18" charset="0"/>
                <a:cs typeface="Calibri" panose="020F0502020204030204" pitchFamily="34" charset="0"/>
              </a:rPr>
              <a:t>Margot </a:t>
            </a:r>
            <a:r>
              <a:rPr lang="en-GB" sz="2400" b="1" dirty="0" err="1">
                <a:latin typeface="Garamond" panose="02020404030301010803" pitchFamily="18" charset="0"/>
                <a:cs typeface="Calibri" panose="020F0502020204030204" pitchFamily="34" charset="0"/>
              </a:rPr>
              <a:t>Dazey</a:t>
            </a:r>
            <a:r>
              <a:rPr lang="en-GB" sz="2400" dirty="0">
                <a:latin typeface="Garamond" panose="02020404030301010803" pitchFamily="18" charset="0"/>
                <a:cs typeface="Calibri" panose="020F0502020204030204" pitchFamily="34" charset="0"/>
              </a:rPr>
              <a:t>, ‘</a:t>
            </a:r>
            <a:r>
              <a:rPr lang="en-GB" sz="2400" dirty="0">
                <a:effectLst/>
                <a:latin typeface="Garamond" panose="02020404030301010803" pitchFamily="18" charset="0"/>
                <a:cs typeface="Calibri" panose="020F0502020204030204" pitchFamily="34" charset="0"/>
              </a:rPr>
              <a:t>Pan-Islamic ideals and national loyalties:</a:t>
            </a:r>
            <a:r>
              <a:rPr lang="en-GB" sz="2400" dirty="0">
                <a:latin typeface="Garamond" panose="02020404030301010803" pitchFamily="18" charset="0"/>
                <a:cs typeface="Calibri" panose="020F0502020204030204" pitchFamily="34" charset="0"/>
              </a:rPr>
              <a:t> </a:t>
            </a:r>
            <a:r>
              <a:rPr lang="en-GB" sz="2400" dirty="0">
                <a:effectLst/>
                <a:latin typeface="Garamond" panose="02020404030301010803" pitchFamily="18" charset="0"/>
                <a:cs typeface="Calibri" panose="020F0502020204030204" pitchFamily="34" charset="0"/>
              </a:rPr>
              <a:t>Competing attachments amongst early Muslim</a:t>
            </a:r>
            <a:r>
              <a:rPr lang="en-GB" sz="2400" dirty="0">
                <a:latin typeface="Garamond" panose="02020404030301010803" pitchFamily="18" charset="0"/>
                <a:cs typeface="Calibri" panose="020F0502020204030204" pitchFamily="34" charset="0"/>
              </a:rPr>
              <a:t> </a:t>
            </a:r>
            <a:r>
              <a:rPr lang="en-GB" sz="2400" dirty="0">
                <a:effectLst/>
                <a:latin typeface="Garamond" panose="02020404030301010803" pitchFamily="18" charset="0"/>
                <a:cs typeface="Calibri" panose="020F0502020204030204" pitchFamily="34" charset="0"/>
              </a:rPr>
              <a:t>activists in France’, </a:t>
            </a:r>
            <a:r>
              <a:rPr lang="en-GB" sz="2400" i="1" dirty="0">
                <a:effectLst/>
                <a:latin typeface="Garamond" panose="02020404030301010803" pitchFamily="18" charset="0"/>
                <a:cs typeface="Calibri" panose="020F0502020204030204" pitchFamily="34" charset="0"/>
              </a:rPr>
              <a:t>Nations and Nationalism </a:t>
            </a:r>
            <a:r>
              <a:rPr lang="en-GB" sz="2400" dirty="0">
                <a:effectLst/>
                <a:latin typeface="Garamond" panose="02020404030301010803" pitchFamily="18" charset="0"/>
                <a:cs typeface="Calibri" panose="020F0502020204030204" pitchFamily="34" charset="0"/>
              </a:rPr>
              <a:t>(2020).</a:t>
            </a:r>
          </a:p>
          <a:p>
            <a:pPr marL="0" indent="0">
              <a:buNone/>
            </a:pPr>
            <a:endParaRPr lang="en-GB" sz="2400" i="1" dirty="0">
              <a:effectLst/>
              <a:latin typeface="Garamond" panose="02020404030301010803" pitchFamily="18" charset="0"/>
              <a:cs typeface="Calibri" panose="020F0502020204030204" pitchFamily="34" charset="0"/>
            </a:endParaRPr>
          </a:p>
          <a:p>
            <a:pPr marL="0" indent="0">
              <a:buNone/>
            </a:pPr>
            <a:r>
              <a:rPr lang="en-GB" sz="2400" i="1" dirty="0">
                <a:latin typeface="Garamond" panose="02020404030301010803" pitchFamily="18" charset="0"/>
                <a:cs typeface="Calibri" panose="020F0502020204030204" pitchFamily="34" charset="0"/>
              </a:rPr>
              <a:t>‘S</a:t>
            </a:r>
            <a:r>
              <a:rPr lang="en-GB" sz="2400" i="1" dirty="0">
                <a:effectLst/>
                <a:latin typeface="Garamond" panose="02020404030301010803" pitchFamily="18" charset="0"/>
                <a:cs typeface="Calibri" panose="020F0502020204030204" pitchFamily="34" charset="0"/>
              </a:rPr>
              <a:t>timulating puzzle regarding cosmopolitanism: the persistence</a:t>
            </a:r>
            <a:r>
              <a:rPr lang="en-GB" sz="2400" dirty="0">
                <a:latin typeface="Garamond" panose="02020404030301010803" pitchFamily="18" charset="0"/>
                <a:cs typeface="Calibri" panose="020F0502020204030204" pitchFamily="34" charset="0"/>
              </a:rPr>
              <a:t> </a:t>
            </a:r>
            <a:r>
              <a:rPr lang="en-GB" sz="2400" i="1" dirty="0">
                <a:effectLst/>
                <a:latin typeface="Garamond" panose="02020404030301010803" pitchFamily="18" charset="0"/>
                <a:cs typeface="Calibri" panose="020F0502020204030204" pitchFamily="34" charset="0"/>
              </a:rPr>
              <a:t>of national forms of identification in movements that</a:t>
            </a:r>
            <a:r>
              <a:rPr lang="en-GB" sz="2400" dirty="0">
                <a:latin typeface="Garamond" panose="02020404030301010803" pitchFamily="18" charset="0"/>
                <a:cs typeface="Calibri" panose="020F0502020204030204" pitchFamily="34" charset="0"/>
              </a:rPr>
              <a:t> </a:t>
            </a:r>
            <a:r>
              <a:rPr lang="en-GB" sz="2400" i="1" dirty="0">
                <a:effectLst/>
                <a:latin typeface="Garamond" panose="02020404030301010803" pitchFamily="18" charset="0"/>
                <a:cs typeface="Calibri" panose="020F0502020204030204" pitchFamily="34" charset="0"/>
              </a:rPr>
              <a:t>aspire to bypass national affiliations.’</a:t>
            </a:r>
          </a:p>
          <a:p>
            <a:pPr marL="0" indent="0">
              <a:buNone/>
            </a:pPr>
            <a:endParaRPr lang="en-GB" sz="2400" i="1" dirty="0">
              <a:latin typeface="Garamond" panose="02020404030301010803" pitchFamily="18" charset="0"/>
              <a:cs typeface="Calibri" panose="020F0502020204030204" pitchFamily="34" charset="0"/>
            </a:endParaRPr>
          </a:p>
          <a:p>
            <a:pPr marL="0" indent="0">
              <a:buNone/>
            </a:pPr>
            <a:r>
              <a:rPr lang="en-GB" sz="2400" b="1" dirty="0">
                <a:latin typeface="Garamond" panose="02020404030301010803" pitchFamily="18" charset="0"/>
                <a:cs typeface="Calibri" panose="020F0502020204030204" pitchFamily="34" charset="0"/>
              </a:rPr>
              <a:t>A</a:t>
            </a:r>
            <a:r>
              <a:rPr lang="en-GB" sz="2400" b="1" dirty="0">
                <a:effectLst/>
                <a:latin typeface="Garamond" panose="02020404030301010803" pitchFamily="18" charset="0"/>
                <a:cs typeface="Calibri" panose="020F0502020204030204" pitchFamily="34" charset="0"/>
              </a:rPr>
              <a:t>mbivalences and contradictions in transnational activism.</a:t>
            </a:r>
            <a:endParaRPr lang="en-GB" sz="2400" b="1" dirty="0">
              <a:latin typeface="Garamond" panose="02020404030301010803" pitchFamily="18" charset="0"/>
              <a:cs typeface="Calibri" panose="020F0502020204030204" pitchFamily="34" charset="0"/>
            </a:endParaRPr>
          </a:p>
          <a:p>
            <a:pPr marL="0" indent="0">
              <a:buNone/>
            </a:pPr>
            <a:r>
              <a:rPr lang="en-GB" sz="2400" dirty="0">
                <a:effectLst/>
                <a:latin typeface="Garamond" panose="02020404030301010803" pitchFamily="18" charset="0"/>
                <a:cs typeface="Calibri" panose="020F0502020204030204" pitchFamily="34" charset="0"/>
              </a:rPr>
              <a:t>Transnational Immigrant Communities</a:t>
            </a:r>
            <a:r>
              <a:rPr lang="en-GB" sz="2400" dirty="0">
                <a:latin typeface="Garamond" panose="02020404030301010803" pitchFamily="18" charset="0"/>
                <a:cs typeface="Calibri" panose="020F0502020204030204" pitchFamily="34" charset="0"/>
              </a:rPr>
              <a:t>: </a:t>
            </a:r>
            <a:r>
              <a:rPr lang="en-GB" sz="2400" dirty="0">
                <a:effectLst/>
                <a:latin typeface="Garamond" panose="02020404030301010803" pitchFamily="18" charset="0"/>
                <a:cs typeface="Calibri" panose="020F0502020204030204" pitchFamily="34" charset="0"/>
              </a:rPr>
              <a:t>immigrant activists live in two worlds</a:t>
            </a:r>
            <a:r>
              <a:rPr lang="en-GB" sz="2400" dirty="0">
                <a:latin typeface="Garamond" panose="02020404030301010803" pitchFamily="18" charset="0"/>
                <a:cs typeface="Calibri" panose="020F0502020204030204" pitchFamily="34" charset="0"/>
              </a:rPr>
              <a:t>, </a:t>
            </a:r>
            <a:r>
              <a:rPr lang="en-GB" sz="2400" dirty="0">
                <a:effectLst/>
                <a:latin typeface="Garamond" panose="02020404030301010803" pitchFamily="18" charset="0"/>
                <a:cs typeface="Calibri" panose="020F0502020204030204" pitchFamily="34" charset="0"/>
              </a:rPr>
              <a:t>the world of their adopted countries and the world of their</a:t>
            </a:r>
            <a:r>
              <a:rPr lang="en-GB" sz="2400" dirty="0">
                <a:latin typeface="Garamond" panose="02020404030301010803" pitchFamily="18" charset="0"/>
                <a:cs typeface="Calibri" panose="020F0502020204030204" pitchFamily="34" charset="0"/>
              </a:rPr>
              <a:t> </a:t>
            </a:r>
            <a:r>
              <a:rPr lang="en-GB" sz="2400" dirty="0">
                <a:effectLst/>
                <a:latin typeface="Garamond" panose="02020404030301010803" pitchFamily="18" charset="0"/>
                <a:cs typeface="Calibri" panose="020F0502020204030204" pitchFamily="34" charset="0"/>
              </a:rPr>
              <a:t>homelands.</a:t>
            </a:r>
          </a:p>
          <a:p>
            <a:pPr marL="0" indent="0">
              <a:buNone/>
            </a:pPr>
            <a:endParaRPr lang="en-GB" sz="2400" i="1" dirty="0">
              <a:latin typeface="Garamond" panose="02020404030301010803" pitchFamily="18" charset="0"/>
              <a:cs typeface="Calibri" panose="020F0502020204030204" pitchFamily="34" charset="0"/>
            </a:endParaRPr>
          </a:p>
          <a:p>
            <a:pPr marL="0" indent="0">
              <a:buNone/>
            </a:pPr>
            <a:r>
              <a:rPr lang="en-GB" sz="2400" b="1" dirty="0">
                <a:effectLst/>
                <a:latin typeface="Garamond" panose="02020404030301010803" pitchFamily="18" charset="0"/>
                <a:cs typeface="Calibri" panose="020F0502020204030204" pitchFamily="34" charset="0"/>
              </a:rPr>
              <a:t>Transnational </a:t>
            </a:r>
            <a:r>
              <a:rPr lang="en-GB" sz="2400" b="1" dirty="0">
                <a:latin typeface="Garamond" panose="02020404030301010803" pitchFamily="18" charset="0"/>
                <a:cs typeface="Calibri" panose="020F0502020204030204" pitchFamily="34" charset="0"/>
              </a:rPr>
              <a:t>I</a:t>
            </a:r>
            <a:r>
              <a:rPr lang="en-GB" sz="2400" b="1" dirty="0">
                <a:effectLst/>
                <a:latin typeface="Garamond" panose="02020404030301010803" pitchFamily="18" charset="0"/>
                <a:cs typeface="Calibri" panose="020F0502020204030204" pitchFamily="34" charset="0"/>
              </a:rPr>
              <a:t>slamist movements are not homogeneous, nor coherent movements.</a:t>
            </a:r>
          </a:p>
          <a:p>
            <a:pPr marL="0" indent="0">
              <a:buNone/>
            </a:pPr>
            <a:r>
              <a:rPr lang="en-GB" sz="2400" i="1" dirty="0">
                <a:latin typeface="Garamond" panose="02020404030301010803" pitchFamily="18" charset="0"/>
                <a:cs typeface="Calibri" panose="020F0502020204030204" pitchFamily="34" charset="0"/>
              </a:rPr>
              <a:t>‘</a:t>
            </a:r>
            <a:r>
              <a:rPr lang="en-GB" sz="2400" i="1" dirty="0">
                <a:effectLst/>
                <a:latin typeface="Garamond" panose="02020404030301010803" pitchFamily="18" charset="0"/>
                <a:cs typeface="Calibri" panose="020F0502020204030204" pitchFamily="34" charset="0"/>
              </a:rPr>
              <a:t>For the majority of Islamist actors, the prime objective remains to build a nation-state-based umma, grounded in specific national affiliations and shaped by domestic political settings.’</a:t>
            </a:r>
            <a:endParaRPr lang="en-GB" sz="2400" dirty="0">
              <a:effectLst/>
              <a:latin typeface="Garamond" panose="02020404030301010803" pitchFamily="18" charset="0"/>
              <a:cs typeface="Calibri" panose="020F0502020204030204" pitchFamily="34" charset="0"/>
            </a:endParaRPr>
          </a:p>
          <a:p>
            <a:pPr marL="0" indent="0">
              <a:buNone/>
            </a:pPr>
            <a:endParaRPr lang="en-GB" sz="2400" dirty="0">
              <a:latin typeface="Garamond" panose="02020404030301010803" pitchFamily="18" charset="0"/>
              <a:cs typeface="Calibri" panose="020F0502020204030204" pitchFamily="34" charset="0"/>
            </a:endParaRPr>
          </a:p>
          <a:p>
            <a:pPr marL="0" indent="0">
              <a:buNone/>
            </a:pPr>
            <a:r>
              <a:rPr lang="en-GB" sz="2400" dirty="0">
                <a:latin typeface="Garamond" panose="02020404030301010803" pitchFamily="18" charset="0"/>
                <a:cs typeface="Calibri" panose="020F0502020204030204" pitchFamily="34" charset="0"/>
              </a:rPr>
              <a:t>Similar conclusions have been drawn from the study of </a:t>
            </a:r>
            <a:r>
              <a:rPr lang="en-GB" sz="2400" b="1" dirty="0">
                <a:latin typeface="Garamond" panose="02020404030301010803" pitchFamily="18" charset="0"/>
                <a:cs typeface="Calibri" panose="020F0502020204030204" pitchFamily="34" charset="0"/>
              </a:rPr>
              <a:t>other ‘cosmopolitan’ ideologies</a:t>
            </a:r>
            <a:r>
              <a:rPr lang="en-GB" sz="2400" dirty="0">
                <a:latin typeface="Garamond" panose="02020404030301010803" pitchFamily="18" charset="0"/>
                <a:cs typeface="Calibri" panose="020F0502020204030204" pitchFamily="34" charset="0"/>
              </a:rPr>
              <a:t>, such as labour internationalism and the global justice movement.</a:t>
            </a:r>
          </a:p>
          <a:p>
            <a:pPr marL="0" indent="0">
              <a:buNone/>
            </a:pPr>
            <a:r>
              <a:rPr lang="en-GB" sz="2400" dirty="0">
                <a:latin typeface="Garamond" panose="02020404030301010803" pitchFamily="18" charset="0"/>
                <a:cs typeface="Calibri" panose="020F0502020204030204" pitchFamily="34" charset="0"/>
              </a:rPr>
              <a:t>T</a:t>
            </a:r>
            <a:r>
              <a:rPr lang="en-GB" sz="2400" dirty="0">
                <a:effectLst/>
                <a:latin typeface="Garamond" panose="02020404030301010803" pitchFamily="18" charset="0"/>
                <a:cs typeface="Calibri" panose="020F0502020204030204" pitchFamily="34" charset="0"/>
              </a:rPr>
              <a:t>hese movements offer social environments in which </a:t>
            </a:r>
            <a:r>
              <a:rPr lang="en-GB" sz="2400" b="1" dirty="0">
                <a:effectLst/>
                <a:latin typeface="Garamond" panose="02020404030301010803" pitchFamily="18" charset="0"/>
                <a:cs typeface="Calibri" panose="020F0502020204030204" pitchFamily="34" charset="0"/>
              </a:rPr>
              <a:t>new collective identities </a:t>
            </a:r>
            <a:r>
              <a:rPr lang="en-GB" sz="2400" dirty="0">
                <a:effectLst/>
                <a:latin typeface="Garamond" panose="02020404030301010803" pitchFamily="18" charset="0"/>
                <a:cs typeface="Calibri" panose="020F0502020204030204" pitchFamily="34" charset="0"/>
              </a:rPr>
              <a:t>are forged that surpass nation-state affiliations. </a:t>
            </a:r>
          </a:p>
          <a:p>
            <a:pPr marL="0" indent="0">
              <a:buNone/>
            </a:pPr>
            <a:r>
              <a:rPr lang="en-GB" sz="2400" dirty="0">
                <a:latin typeface="Garamond" panose="02020404030301010803" pitchFamily="18" charset="0"/>
                <a:cs typeface="Calibri" panose="020F0502020204030204" pitchFamily="34" charset="0"/>
              </a:rPr>
              <a:t>Yet, at the same time, </a:t>
            </a:r>
            <a:r>
              <a:rPr lang="en-GB" sz="2400" b="1" dirty="0">
                <a:effectLst/>
                <a:latin typeface="Garamond" panose="02020404030301010803" pitchFamily="18" charset="0"/>
                <a:cs typeface="Calibri" panose="020F0502020204030204" pitchFamily="34" charset="0"/>
              </a:rPr>
              <a:t>national identifications persist </a:t>
            </a:r>
            <a:r>
              <a:rPr lang="en-GB" sz="2400" dirty="0">
                <a:effectLst/>
                <a:latin typeface="Garamond" panose="02020404030301010803" pitchFamily="18" charset="0"/>
                <a:cs typeface="Calibri" panose="020F0502020204030204" pitchFamily="34" charset="0"/>
              </a:rPr>
              <a:t>even in such movements that precisely aspire to bypass national affiliations.</a:t>
            </a:r>
          </a:p>
          <a:p>
            <a:pPr marL="0" indent="0">
              <a:buNone/>
            </a:pPr>
            <a:endParaRPr lang="en-GB" dirty="0"/>
          </a:p>
        </p:txBody>
      </p:sp>
    </p:spTree>
    <p:extLst>
      <p:ext uri="{BB962C8B-B14F-4D97-AF65-F5344CB8AC3E}">
        <p14:creationId xmlns:p14="http://schemas.microsoft.com/office/powerpoint/2010/main" val="104700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C604FA-7450-2CD8-3A58-78169EC48C73}"/>
              </a:ext>
            </a:extLst>
          </p:cNvPr>
          <p:cNvSpPr>
            <a:spLocks noGrp="1"/>
          </p:cNvSpPr>
          <p:nvPr>
            <p:ph idx="1"/>
          </p:nvPr>
        </p:nvSpPr>
        <p:spPr>
          <a:xfrm>
            <a:off x="836675" y="446004"/>
            <a:ext cx="10515600" cy="6275638"/>
          </a:xfrm>
        </p:spPr>
        <p:txBody>
          <a:bodyPr>
            <a:normAutofit fontScale="70000" lnSpcReduction="20000"/>
          </a:bodyPr>
          <a:lstStyle/>
          <a:p>
            <a:pPr marL="0" indent="0">
              <a:lnSpc>
                <a:spcPct val="130000"/>
              </a:lnSpc>
              <a:spcBef>
                <a:spcPts val="0"/>
              </a:spcBef>
              <a:buNone/>
            </a:pPr>
            <a:r>
              <a:rPr lang="en-US" sz="2600" b="1" dirty="0">
                <a:latin typeface="Garamond" panose="02020404030301010803" pitchFamily="18" charset="0"/>
              </a:rPr>
              <a:t>Contentious politics</a:t>
            </a:r>
          </a:p>
          <a:p>
            <a:pPr marL="0" indent="0">
              <a:lnSpc>
                <a:spcPct val="130000"/>
              </a:lnSpc>
              <a:spcBef>
                <a:spcPts val="0"/>
              </a:spcBef>
              <a:buNone/>
            </a:pPr>
            <a:endParaRPr lang="en-US" sz="2600" dirty="0">
              <a:latin typeface="Garamond" panose="02020404030301010803" pitchFamily="18" charset="0"/>
            </a:endParaRPr>
          </a:p>
          <a:p>
            <a:pPr marL="0" indent="0">
              <a:lnSpc>
                <a:spcPct val="130000"/>
              </a:lnSpc>
              <a:spcBef>
                <a:spcPts val="0"/>
              </a:spcBef>
              <a:buNone/>
            </a:pPr>
            <a:r>
              <a:rPr lang="en-US" sz="2600" dirty="0">
                <a:latin typeface="Garamond" panose="02020404030301010803" pitchFamily="18" charset="0"/>
              </a:rPr>
              <a:t>“People struggling with each other over which political program will prevail.”</a:t>
            </a:r>
          </a:p>
          <a:p>
            <a:pPr marL="0" indent="0">
              <a:lnSpc>
                <a:spcPct val="130000"/>
              </a:lnSpc>
              <a:spcBef>
                <a:spcPts val="0"/>
              </a:spcBef>
              <a:buNone/>
            </a:pPr>
            <a:endParaRPr lang="en-US" sz="2600" dirty="0">
              <a:latin typeface="Garamond" panose="02020404030301010803" pitchFamily="18" charset="0"/>
            </a:endParaRPr>
          </a:p>
          <a:p>
            <a:pPr marL="0" indent="0">
              <a:lnSpc>
                <a:spcPct val="130000"/>
              </a:lnSpc>
              <a:spcBef>
                <a:spcPts val="0"/>
              </a:spcBef>
              <a:buNone/>
            </a:pPr>
            <a:r>
              <a:rPr lang="en-US" sz="2600" dirty="0">
                <a:latin typeface="Garamond" panose="02020404030301010803" pitchFamily="18" charset="0"/>
              </a:rPr>
              <a:t>“</a:t>
            </a:r>
            <a:r>
              <a:rPr lang="en-US" sz="2600" b="1" dirty="0">
                <a:latin typeface="Garamond" panose="02020404030301010803" pitchFamily="18" charset="0"/>
              </a:rPr>
              <a:t>Contentious politics </a:t>
            </a:r>
            <a:r>
              <a:rPr lang="en-US" sz="2600" dirty="0">
                <a:latin typeface="Garamond" panose="02020404030301010803" pitchFamily="18" charset="0"/>
              </a:rPr>
              <a:t>involves interactions in which actors make claims bearing on other actors’ interests, leading to coordinated efforts on behalf of shared interests or programs, in which governments are involved  as targets, initiators of claims, or third parties. Contentious politics thus brings together three familiar features of social life: contention, collective action, and politics.”</a:t>
            </a:r>
          </a:p>
          <a:p>
            <a:pPr marL="0" indent="0">
              <a:lnSpc>
                <a:spcPct val="130000"/>
              </a:lnSpc>
              <a:spcBef>
                <a:spcPts val="0"/>
              </a:spcBef>
              <a:buNone/>
            </a:pPr>
            <a:endParaRPr lang="en-US" sz="2600" dirty="0">
              <a:latin typeface="Garamond" panose="02020404030301010803" pitchFamily="18" charset="0"/>
            </a:endParaRPr>
          </a:p>
          <a:p>
            <a:pPr marL="0" indent="0">
              <a:lnSpc>
                <a:spcPct val="130000"/>
              </a:lnSpc>
              <a:spcBef>
                <a:spcPts val="0"/>
              </a:spcBef>
              <a:buNone/>
            </a:pPr>
            <a:r>
              <a:rPr lang="en-US" sz="2600" b="1" dirty="0">
                <a:latin typeface="Garamond" panose="02020404030301010803" pitchFamily="18" charset="0"/>
              </a:rPr>
              <a:t>Contention</a:t>
            </a:r>
            <a:r>
              <a:rPr lang="en-US" sz="2600" dirty="0">
                <a:latin typeface="Garamond" panose="02020404030301010803" pitchFamily="18" charset="0"/>
              </a:rPr>
              <a:t>: “making claims that bear on someone else’s interests.”</a:t>
            </a:r>
          </a:p>
          <a:p>
            <a:pPr marL="0" indent="0">
              <a:lnSpc>
                <a:spcPct val="130000"/>
              </a:lnSpc>
              <a:spcBef>
                <a:spcPts val="0"/>
              </a:spcBef>
              <a:buNone/>
            </a:pPr>
            <a:r>
              <a:rPr lang="en-US" sz="2600" dirty="0">
                <a:latin typeface="Garamond" panose="02020404030301010803" pitchFamily="18" charset="0"/>
              </a:rPr>
              <a:t>Contention always brings together subjects, objects and claims.</a:t>
            </a:r>
          </a:p>
          <a:p>
            <a:pPr marL="0" indent="0">
              <a:lnSpc>
                <a:spcPct val="130000"/>
              </a:lnSpc>
              <a:spcBef>
                <a:spcPts val="0"/>
              </a:spcBef>
              <a:buNone/>
            </a:pPr>
            <a:r>
              <a:rPr lang="en-US" sz="2600" dirty="0">
                <a:latin typeface="Garamond" panose="02020404030301010803" pitchFamily="18" charset="0"/>
              </a:rPr>
              <a:t>Ex. A (subject) wants B (subject) to do </a:t>
            </a:r>
            <a:r>
              <a:rPr lang="en-US" sz="2600" dirty="0" err="1">
                <a:latin typeface="Garamond" panose="02020404030301010803" pitchFamily="18" charset="0"/>
              </a:rPr>
              <a:t>sthg</a:t>
            </a:r>
            <a:r>
              <a:rPr lang="en-US" sz="2600" dirty="0">
                <a:latin typeface="Garamond" panose="02020404030301010803" pitchFamily="18" charset="0"/>
              </a:rPr>
              <a:t> (object) = claim.</a:t>
            </a:r>
          </a:p>
          <a:p>
            <a:pPr marL="0" indent="0">
              <a:lnSpc>
                <a:spcPct val="130000"/>
              </a:lnSpc>
              <a:spcBef>
                <a:spcPts val="0"/>
              </a:spcBef>
              <a:buNone/>
            </a:pPr>
            <a:endParaRPr lang="en-US" sz="2600" dirty="0">
              <a:latin typeface="Garamond" panose="02020404030301010803" pitchFamily="18" charset="0"/>
            </a:endParaRPr>
          </a:p>
          <a:p>
            <a:pPr marL="0" indent="0">
              <a:lnSpc>
                <a:spcPct val="130000"/>
              </a:lnSpc>
              <a:spcBef>
                <a:spcPts val="0"/>
              </a:spcBef>
              <a:buNone/>
            </a:pPr>
            <a:r>
              <a:rPr lang="en-US" sz="2600" b="1" dirty="0">
                <a:latin typeface="Garamond" panose="02020404030301010803" pitchFamily="18" charset="0"/>
              </a:rPr>
              <a:t>Collective action</a:t>
            </a:r>
            <a:r>
              <a:rPr lang="en-US" sz="2600" dirty="0">
                <a:latin typeface="Garamond" panose="02020404030301010803" pitchFamily="18" charset="0"/>
              </a:rPr>
              <a:t>: “coordinating efforts on behalf of shared interests or programs.”</a:t>
            </a:r>
          </a:p>
          <a:p>
            <a:pPr marL="0" indent="0">
              <a:lnSpc>
                <a:spcPct val="130000"/>
              </a:lnSpc>
              <a:spcBef>
                <a:spcPts val="0"/>
              </a:spcBef>
              <a:buNone/>
            </a:pPr>
            <a:r>
              <a:rPr lang="en-US" sz="2600" dirty="0">
                <a:latin typeface="Garamond" panose="02020404030301010803" pitchFamily="18" charset="0"/>
              </a:rPr>
              <a:t>The bulk of collective action takes place outside contentious politics (in this classroom for ex.).</a:t>
            </a:r>
          </a:p>
          <a:p>
            <a:pPr marL="0" indent="0">
              <a:lnSpc>
                <a:spcPct val="130000"/>
              </a:lnSpc>
              <a:spcBef>
                <a:spcPts val="0"/>
              </a:spcBef>
              <a:buNone/>
            </a:pPr>
            <a:endParaRPr lang="en-US" sz="2600" dirty="0">
              <a:latin typeface="Garamond" panose="02020404030301010803" pitchFamily="18" charset="0"/>
            </a:endParaRPr>
          </a:p>
          <a:p>
            <a:pPr marL="0" indent="0">
              <a:lnSpc>
                <a:spcPct val="130000"/>
              </a:lnSpc>
              <a:spcBef>
                <a:spcPts val="0"/>
              </a:spcBef>
              <a:buNone/>
            </a:pPr>
            <a:r>
              <a:rPr lang="en-US" sz="2600" b="1" dirty="0">
                <a:latin typeface="Garamond" panose="02020404030301010803" pitchFamily="18" charset="0"/>
              </a:rPr>
              <a:t>Politics</a:t>
            </a:r>
            <a:r>
              <a:rPr lang="en-US" sz="2600" dirty="0">
                <a:latin typeface="Garamond" panose="02020404030301010803" pitchFamily="18" charset="0"/>
              </a:rPr>
              <a:t>: “interactions with agents of government”.</a:t>
            </a:r>
          </a:p>
          <a:p>
            <a:pPr marL="0" indent="0">
              <a:lnSpc>
                <a:spcPct val="130000"/>
              </a:lnSpc>
              <a:spcBef>
                <a:spcPts val="0"/>
              </a:spcBef>
              <a:buNone/>
            </a:pPr>
            <a:r>
              <a:rPr lang="en-US" sz="2600" dirty="0">
                <a:latin typeface="Garamond" panose="02020404030301010803" pitchFamily="18" charset="0"/>
              </a:rPr>
              <a:t>Most of politics involves little or no contention.</a:t>
            </a:r>
          </a:p>
          <a:p>
            <a:pPr marL="0" indent="0">
              <a:lnSpc>
                <a:spcPct val="130000"/>
              </a:lnSpc>
              <a:spcBef>
                <a:spcPts val="0"/>
              </a:spcBef>
              <a:buNone/>
            </a:pPr>
            <a:r>
              <a:rPr lang="en-US" sz="2600" dirty="0">
                <a:latin typeface="Garamond" panose="02020404030301010803" pitchFamily="18" charset="0"/>
              </a:rPr>
              <a:t>Ex.: showing your passport to immigration officers.</a:t>
            </a:r>
          </a:p>
        </p:txBody>
      </p:sp>
    </p:spTree>
    <p:extLst>
      <p:ext uri="{BB962C8B-B14F-4D97-AF65-F5344CB8AC3E}">
        <p14:creationId xmlns:p14="http://schemas.microsoft.com/office/powerpoint/2010/main" val="4194698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BC3A8-B479-8162-D8B6-4DB6BBE034E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BC5D58-B475-CADC-4083-EDEB6194EB67}"/>
              </a:ext>
            </a:extLst>
          </p:cNvPr>
          <p:cNvSpPr>
            <a:spLocks noGrp="1"/>
          </p:cNvSpPr>
          <p:nvPr>
            <p:ph idx="1"/>
          </p:nvPr>
        </p:nvSpPr>
        <p:spPr>
          <a:xfrm>
            <a:off x="838200" y="357352"/>
            <a:ext cx="10260724" cy="5819611"/>
          </a:xfrm>
        </p:spPr>
        <p:txBody>
          <a:bodyPr>
            <a:normAutofit fontScale="92500" lnSpcReduction="20000"/>
          </a:bodyPr>
          <a:lstStyle/>
          <a:p>
            <a:pPr marL="0" indent="0">
              <a:buNone/>
            </a:pPr>
            <a:endParaRPr lang="en-GB" sz="2000" b="1" dirty="0">
              <a:latin typeface="Garamond" panose="02020404030301010803" pitchFamily="18" charset="0"/>
              <a:cs typeface="Calibri" panose="020F0502020204030204" pitchFamily="34" charset="0"/>
            </a:endParaRPr>
          </a:p>
          <a:p>
            <a:pPr marL="0" indent="0">
              <a:buNone/>
            </a:pPr>
            <a:endParaRPr lang="en-GB" sz="2000" b="1" dirty="0">
              <a:latin typeface="Garamond" panose="02020404030301010803" pitchFamily="18" charset="0"/>
              <a:cs typeface="Calibri" panose="020F0502020204030204" pitchFamily="34" charset="0"/>
            </a:endParaRPr>
          </a:p>
          <a:p>
            <a:pPr marL="0" indent="0">
              <a:buNone/>
            </a:pPr>
            <a:endParaRPr lang="en-GB" sz="2000" b="1" dirty="0">
              <a:latin typeface="Garamond" panose="02020404030301010803" pitchFamily="18" charset="0"/>
              <a:cs typeface="Calibri" panose="020F0502020204030204" pitchFamily="34" charset="0"/>
            </a:endParaRPr>
          </a:p>
          <a:p>
            <a:pPr marL="0" indent="0">
              <a:buNone/>
            </a:pPr>
            <a:endParaRPr lang="en-GB" sz="2000" b="1" dirty="0">
              <a:latin typeface="Garamond" panose="02020404030301010803" pitchFamily="18" charset="0"/>
              <a:cs typeface="Calibri" panose="020F0502020204030204" pitchFamily="34" charset="0"/>
            </a:endParaRPr>
          </a:p>
          <a:p>
            <a:pPr marL="0" indent="0">
              <a:buNone/>
            </a:pPr>
            <a:endParaRPr lang="en-GB" sz="2000" b="1" dirty="0">
              <a:latin typeface="Garamond" panose="02020404030301010803" pitchFamily="18" charset="0"/>
              <a:cs typeface="Calibri" panose="020F0502020204030204" pitchFamily="34" charset="0"/>
            </a:endParaRPr>
          </a:p>
          <a:p>
            <a:pPr marL="0" indent="0">
              <a:buNone/>
            </a:pPr>
            <a:endParaRPr lang="en-US" sz="2000" b="1" i="0" u="none" strike="noStrike" dirty="0">
              <a:solidFill>
                <a:srgbClr val="000000"/>
              </a:solidFill>
              <a:effectLst/>
              <a:latin typeface="Garamond" panose="02020404030301010803" pitchFamily="18" charset="0"/>
            </a:endParaRPr>
          </a:p>
          <a:p>
            <a:pPr marL="0" indent="0" algn="r">
              <a:buNone/>
            </a:pPr>
            <a:r>
              <a:rPr lang="en-US" sz="2000" b="1" i="0" u="none" strike="noStrike" dirty="0" err="1">
                <a:solidFill>
                  <a:srgbClr val="000000"/>
                </a:solidFill>
                <a:effectLst/>
                <a:latin typeface="Garamond" panose="02020404030301010803" pitchFamily="18" charset="0"/>
              </a:rPr>
              <a:t>Tarrow</a:t>
            </a:r>
            <a:r>
              <a:rPr lang="en-US" sz="2000" b="1" i="0" u="none" strike="noStrike" dirty="0">
                <a:solidFill>
                  <a:srgbClr val="000000"/>
                </a:solidFill>
                <a:effectLst/>
                <a:latin typeface="Garamond" panose="02020404030301010803" pitchFamily="18" charset="0"/>
              </a:rPr>
              <a:t>, (‘Transnational politics’ 2001)</a:t>
            </a:r>
            <a:endParaRPr lang="en-GB" sz="2000" b="1" dirty="0">
              <a:latin typeface="Garamond" panose="02020404030301010803" pitchFamily="18" charset="0"/>
              <a:cs typeface="Calibri" panose="020F0502020204030204" pitchFamily="34" charset="0"/>
            </a:endParaRPr>
          </a:p>
          <a:p>
            <a:pPr marL="0" indent="0">
              <a:buNone/>
            </a:pPr>
            <a:endParaRPr lang="en-GB" sz="2000" b="1" dirty="0">
              <a:latin typeface="Garamond" panose="02020404030301010803" pitchFamily="18" charset="0"/>
              <a:cs typeface="Calibri" panose="020F0502020204030204" pitchFamily="34" charset="0"/>
            </a:endParaRPr>
          </a:p>
          <a:p>
            <a:pPr marL="0" indent="0">
              <a:buNone/>
            </a:pPr>
            <a:r>
              <a:rPr lang="en-GB" sz="2000" b="1" dirty="0">
                <a:latin typeface="Garamond" panose="02020404030301010803" pitchFamily="18" charset="0"/>
                <a:cs typeface="Calibri" panose="020F0502020204030204" pitchFamily="34" charset="0"/>
              </a:rPr>
              <a:t>‘Rooted cosmopolitans’: </a:t>
            </a:r>
            <a:r>
              <a:rPr lang="en-GB" sz="2000" dirty="0">
                <a:effectLst/>
                <a:latin typeface="Garamond" panose="02020404030301010803" pitchFamily="18" charset="0"/>
                <a:cs typeface="Calibri" panose="020F0502020204030204" pitchFamily="34" charset="0"/>
              </a:rPr>
              <a:t>rely on a combination of domestic resources and opportunities</a:t>
            </a:r>
            <a:r>
              <a:rPr lang="en-GB" sz="2000" dirty="0">
                <a:latin typeface="Garamond" panose="02020404030301010803" pitchFamily="18" charset="0"/>
                <a:cs typeface="Calibri" panose="020F0502020204030204" pitchFamily="34" charset="0"/>
              </a:rPr>
              <a:t> </a:t>
            </a:r>
            <a:r>
              <a:rPr lang="en-GB" sz="2000" dirty="0">
                <a:effectLst/>
                <a:latin typeface="Garamond" panose="02020404030301010803" pitchFamily="18" charset="0"/>
                <a:cs typeface="Calibri" panose="020F0502020204030204" pitchFamily="34" charset="0"/>
              </a:rPr>
              <a:t>to launch their transnational activities and return home afterward.</a:t>
            </a:r>
          </a:p>
          <a:p>
            <a:pPr marL="0" indent="0">
              <a:buNone/>
            </a:pPr>
            <a:endParaRPr lang="en-GB" sz="2000" dirty="0">
              <a:latin typeface="Garamond" panose="02020404030301010803" pitchFamily="18" charset="0"/>
              <a:cs typeface="Calibri" panose="020F0502020204030204" pitchFamily="34" charset="0"/>
            </a:endParaRPr>
          </a:p>
          <a:p>
            <a:pPr marL="0" indent="0">
              <a:buNone/>
            </a:pPr>
            <a:r>
              <a:rPr lang="en-GB" sz="2000" b="1" dirty="0">
                <a:latin typeface="Garamond" panose="02020404030301010803" pitchFamily="18" charset="0"/>
                <a:cs typeface="Calibri" panose="020F0502020204030204" pitchFamily="34" charset="0"/>
              </a:rPr>
              <a:t>‘people who grew up in and remain closely linked to domestic networks and opportunities’.</a:t>
            </a:r>
          </a:p>
          <a:p>
            <a:pPr marL="0" indent="0">
              <a:buNone/>
            </a:pPr>
            <a:endParaRPr lang="en-GB" sz="2000" b="1" dirty="0">
              <a:latin typeface="Garamond" panose="02020404030301010803" pitchFamily="18" charset="0"/>
              <a:cs typeface="Calibri" panose="020F0502020204030204" pitchFamily="34" charset="0"/>
            </a:endParaRPr>
          </a:p>
          <a:p>
            <a:pPr>
              <a:buFontTx/>
              <a:buChar char="-"/>
            </a:pPr>
            <a:r>
              <a:rPr lang="en-GB" sz="2000" dirty="0">
                <a:effectLst/>
                <a:latin typeface="Garamond" panose="02020404030301010803" pitchFamily="18" charset="0"/>
                <a:cs typeface="Calibri" panose="020F0502020204030204" pitchFamily="34" charset="0"/>
              </a:rPr>
              <a:t>Transnational activists do not usually begin their careers at the international level. They emerge from domestic political or social activities, and only a small percentage ever becomes full-time international</a:t>
            </a:r>
            <a:r>
              <a:rPr lang="en-GB" sz="2000" dirty="0">
                <a:latin typeface="Garamond" panose="02020404030301010803" pitchFamily="18" charset="0"/>
                <a:cs typeface="Calibri" panose="020F0502020204030204" pitchFamily="34" charset="0"/>
              </a:rPr>
              <a:t> </a:t>
            </a:r>
            <a:r>
              <a:rPr lang="en-GB" sz="2000" dirty="0">
                <a:effectLst/>
                <a:latin typeface="Garamond" panose="02020404030301010803" pitchFamily="18" charset="0"/>
                <a:cs typeface="Calibri" panose="020F0502020204030204" pitchFamily="34" charset="0"/>
              </a:rPr>
              <a:t>advocates or activists.</a:t>
            </a:r>
          </a:p>
          <a:p>
            <a:pPr>
              <a:buFontTx/>
              <a:buChar char="-"/>
            </a:pPr>
            <a:r>
              <a:rPr lang="en-GB" sz="2000" dirty="0">
                <a:effectLst/>
                <a:latin typeface="Garamond" panose="02020404030301010803" pitchFamily="18" charset="0"/>
                <a:cs typeface="Calibri" panose="020F0502020204030204" pitchFamily="34" charset="0"/>
              </a:rPr>
              <a:t>Most soon return</a:t>
            </a:r>
            <a:r>
              <a:rPr lang="en-GB" sz="2000" dirty="0">
                <a:latin typeface="Garamond" panose="02020404030301010803" pitchFamily="18" charset="0"/>
                <a:cs typeface="Calibri" panose="020F0502020204030204" pitchFamily="34" charset="0"/>
              </a:rPr>
              <a:t> </a:t>
            </a:r>
            <a:r>
              <a:rPr lang="en-GB" sz="2000" dirty="0">
                <a:effectLst/>
                <a:latin typeface="Garamond" panose="02020404030301010803" pitchFamily="18" charset="0"/>
                <a:cs typeface="Calibri" panose="020F0502020204030204" pitchFamily="34" charset="0"/>
              </a:rPr>
              <a:t>to their domestic activities, perhaps transformed by their experiences, but</a:t>
            </a:r>
            <a:r>
              <a:rPr lang="en-GB" sz="2000" dirty="0">
                <a:latin typeface="Garamond" panose="02020404030301010803" pitchFamily="18" charset="0"/>
                <a:cs typeface="Calibri" panose="020F0502020204030204" pitchFamily="34" charset="0"/>
              </a:rPr>
              <a:t> </a:t>
            </a:r>
            <a:r>
              <a:rPr lang="en-GB" sz="2000" dirty="0">
                <a:effectLst/>
                <a:latin typeface="Garamond" panose="02020404030301010803" pitchFamily="18" charset="0"/>
                <a:cs typeface="Calibri" panose="020F0502020204030204" pitchFamily="34" charset="0"/>
              </a:rPr>
              <a:t>perhaps not.</a:t>
            </a:r>
          </a:p>
          <a:p>
            <a:pPr>
              <a:buFontTx/>
              <a:buChar char="-"/>
            </a:pPr>
            <a:r>
              <a:rPr lang="en-GB" sz="2000" dirty="0">
                <a:effectLst/>
                <a:latin typeface="Garamond" panose="02020404030301010803" pitchFamily="18" charset="0"/>
                <a:cs typeface="Calibri" panose="020F0502020204030204" pitchFamily="34" charset="0"/>
              </a:rPr>
              <a:t>They are better</a:t>
            </a:r>
            <a:r>
              <a:rPr lang="en-GB" sz="2000" dirty="0">
                <a:latin typeface="Garamond" panose="02020404030301010803" pitchFamily="18" charset="0"/>
                <a:cs typeface="Calibri" panose="020F0502020204030204" pitchFamily="34" charset="0"/>
              </a:rPr>
              <a:t> </a:t>
            </a:r>
            <a:r>
              <a:rPr lang="en-GB" sz="2000" dirty="0">
                <a:effectLst/>
                <a:latin typeface="Garamond" panose="02020404030301010803" pitchFamily="18" charset="0"/>
                <a:cs typeface="Calibri" panose="020F0502020204030204" pitchFamily="34" charset="0"/>
              </a:rPr>
              <a:t>educated than most of their compatriots, better connected, speak more</a:t>
            </a:r>
            <a:r>
              <a:rPr lang="en-GB" sz="2000" dirty="0">
                <a:latin typeface="Garamond" panose="02020404030301010803" pitchFamily="18" charset="0"/>
                <a:cs typeface="Calibri" panose="020F0502020204030204" pitchFamily="34" charset="0"/>
              </a:rPr>
              <a:t> </a:t>
            </a:r>
            <a:r>
              <a:rPr lang="en-GB" sz="2000" dirty="0">
                <a:effectLst/>
                <a:latin typeface="Garamond" panose="02020404030301010803" pitchFamily="18" charset="0"/>
                <a:cs typeface="Calibri" panose="020F0502020204030204" pitchFamily="34" charset="0"/>
              </a:rPr>
              <a:t>languages, and travel more often.</a:t>
            </a:r>
          </a:p>
          <a:p>
            <a:pPr marL="0" indent="0">
              <a:buNone/>
            </a:pPr>
            <a:endParaRPr lang="en-GB" sz="2000" dirty="0">
              <a:effectLst/>
              <a:latin typeface="Calibri" panose="020F0502020204030204" pitchFamily="34" charset="0"/>
              <a:cs typeface="Calibri" panose="020F0502020204030204" pitchFamily="34" charset="0"/>
            </a:endParaRPr>
          </a:p>
        </p:txBody>
      </p:sp>
      <p:pic>
        <p:nvPicPr>
          <p:cNvPr id="2" name="Image 1">
            <a:extLst>
              <a:ext uri="{FF2B5EF4-FFF2-40B4-BE49-F238E27FC236}">
                <a16:creationId xmlns:a16="http://schemas.microsoft.com/office/drawing/2014/main" id="{A227B74C-94BC-1AFF-72A9-C738EF69EBC5}"/>
              </a:ext>
            </a:extLst>
          </p:cNvPr>
          <p:cNvPicPr>
            <a:picLocks noChangeAspect="1"/>
          </p:cNvPicPr>
          <p:nvPr/>
        </p:nvPicPr>
        <p:blipFill>
          <a:blip r:embed="rId2"/>
          <a:stretch>
            <a:fillRect/>
          </a:stretch>
        </p:blipFill>
        <p:spPr>
          <a:xfrm>
            <a:off x="1905345" y="681037"/>
            <a:ext cx="7772400" cy="1404761"/>
          </a:xfrm>
          <a:prstGeom prst="rect">
            <a:avLst/>
          </a:prstGeom>
        </p:spPr>
      </p:pic>
    </p:spTree>
    <p:extLst>
      <p:ext uri="{BB962C8B-B14F-4D97-AF65-F5344CB8AC3E}">
        <p14:creationId xmlns:p14="http://schemas.microsoft.com/office/powerpoint/2010/main" val="2972711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BC3A8-B479-8162-D8B6-4DB6BBE034E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BC5D58-B475-CADC-4083-EDEB6194EB67}"/>
              </a:ext>
            </a:extLst>
          </p:cNvPr>
          <p:cNvSpPr>
            <a:spLocks noGrp="1"/>
          </p:cNvSpPr>
          <p:nvPr>
            <p:ph idx="1"/>
          </p:nvPr>
        </p:nvSpPr>
        <p:spPr>
          <a:xfrm>
            <a:off x="838200" y="357352"/>
            <a:ext cx="10260724" cy="5819611"/>
          </a:xfrm>
        </p:spPr>
        <p:txBody>
          <a:bodyPr>
            <a:normAutofit/>
          </a:bodyPr>
          <a:lstStyle/>
          <a:p>
            <a:pPr marL="0" indent="0">
              <a:buNone/>
            </a:pPr>
            <a:r>
              <a:rPr lang="en-GB" sz="2000" b="1" dirty="0">
                <a:latin typeface="Garamond" panose="02020404030301010803" pitchFamily="18" charset="0"/>
                <a:cs typeface="Calibri" panose="020F0502020204030204" pitchFamily="34" charset="0"/>
              </a:rPr>
              <a:t>C</a:t>
            </a:r>
            <a:r>
              <a:rPr lang="en-GB" sz="2000" b="1" dirty="0">
                <a:effectLst/>
                <a:latin typeface="Garamond" panose="02020404030301010803" pitchFamily="18" charset="0"/>
                <a:cs typeface="Calibri" panose="020F0502020204030204" pitchFamily="34" charset="0"/>
              </a:rPr>
              <a:t>osmopolitanism is not</a:t>
            </a:r>
            <a:r>
              <a:rPr lang="en-GB" sz="2000" b="1" dirty="0">
                <a:latin typeface="Garamond" panose="02020404030301010803" pitchFamily="18" charset="0"/>
                <a:cs typeface="Calibri" panose="020F0502020204030204" pitchFamily="34" charset="0"/>
              </a:rPr>
              <a:t> </a:t>
            </a:r>
            <a:r>
              <a:rPr lang="en-GB" sz="2000" b="1" dirty="0">
                <a:effectLst/>
                <a:latin typeface="Garamond" panose="02020404030301010803" pitchFamily="18" charset="0"/>
                <a:cs typeface="Calibri" panose="020F0502020204030204" pitchFamily="34" charset="0"/>
              </a:rPr>
              <a:t>new but has been accelerated by growing connections across borders and</a:t>
            </a:r>
            <a:r>
              <a:rPr lang="en-GB" sz="2000" b="1" dirty="0">
                <a:latin typeface="Garamond" panose="02020404030301010803" pitchFamily="18" charset="0"/>
                <a:cs typeface="Calibri" panose="020F0502020204030204" pitchFamily="34" charset="0"/>
              </a:rPr>
              <a:t> </a:t>
            </a:r>
            <a:r>
              <a:rPr lang="en-GB" sz="2000" b="1" dirty="0">
                <a:effectLst/>
                <a:latin typeface="Garamond" panose="02020404030301010803" pitchFamily="18" charset="0"/>
                <a:cs typeface="Calibri" panose="020F0502020204030204" pitchFamily="34" charset="0"/>
              </a:rPr>
              <a:t>the increased capacities of citizens to mobilize both within and outside of</a:t>
            </a:r>
            <a:r>
              <a:rPr lang="en-GB" sz="2000" b="1" dirty="0">
                <a:latin typeface="Garamond" panose="02020404030301010803" pitchFamily="18" charset="0"/>
                <a:cs typeface="Calibri" panose="020F0502020204030204" pitchFamily="34" charset="0"/>
              </a:rPr>
              <a:t> </a:t>
            </a:r>
            <a:r>
              <a:rPr lang="en-GB" sz="2000" b="1" dirty="0">
                <a:effectLst/>
                <a:latin typeface="Garamond" panose="02020404030301010803" pitchFamily="18" charset="0"/>
                <a:cs typeface="Calibri" panose="020F0502020204030204" pitchFamily="34" charset="0"/>
              </a:rPr>
              <a:t>their societies.</a:t>
            </a:r>
          </a:p>
          <a:p>
            <a:pPr marL="0" indent="0">
              <a:buNone/>
            </a:pPr>
            <a:endParaRPr lang="en-GB" sz="2000" b="1" dirty="0">
              <a:latin typeface="Garamond" panose="02020404030301010803" pitchFamily="18" charset="0"/>
              <a:cs typeface="Calibri" panose="020F0502020204030204" pitchFamily="34" charset="0"/>
            </a:endParaRPr>
          </a:p>
          <a:p>
            <a:pPr marL="0" indent="0">
              <a:buNone/>
            </a:pPr>
            <a:r>
              <a:rPr lang="en-GB" sz="2000" i="1" dirty="0">
                <a:effectLst/>
                <a:latin typeface="Garamond" panose="02020404030301010803" pitchFamily="18" charset="0"/>
                <a:cs typeface="Calibri" panose="020F0502020204030204" pitchFamily="34" charset="0"/>
              </a:rPr>
              <a:t>‘The fundamental sociocultural change that has increased transnational activism</a:t>
            </a:r>
            <a:r>
              <a:rPr lang="en-GB" sz="2000" i="1" dirty="0">
                <a:latin typeface="Garamond" panose="02020404030301010803" pitchFamily="18" charset="0"/>
                <a:cs typeface="Calibri" panose="020F0502020204030204" pitchFamily="34" charset="0"/>
              </a:rPr>
              <a:t> </a:t>
            </a:r>
            <a:r>
              <a:rPr lang="en-GB" sz="2000" i="1" dirty="0">
                <a:effectLst/>
                <a:latin typeface="Garamond" panose="02020404030301010803" pitchFamily="18" charset="0"/>
                <a:cs typeface="Calibri" panose="020F0502020204030204" pitchFamily="34" charset="0"/>
              </a:rPr>
              <a:t>is the growth of a stratum of individuals who travel regularly, read</a:t>
            </a:r>
            <a:r>
              <a:rPr lang="en-GB" sz="2000" i="1" dirty="0">
                <a:latin typeface="Garamond" panose="02020404030301010803" pitchFamily="18" charset="0"/>
                <a:cs typeface="Calibri" panose="020F0502020204030204" pitchFamily="34" charset="0"/>
              </a:rPr>
              <a:t> </a:t>
            </a:r>
            <a:r>
              <a:rPr lang="en-GB" sz="2000" i="1" dirty="0">
                <a:effectLst/>
                <a:latin typeface="Garamond" panose="02020404030301010803" pitchFamily="18" charset="0"/>
                <a:cs typeface="Calibri" panose="020F0502020204030204" pitchFamily="34" charset="0"/>
              </a:rPr>
              <a:t>foreign books and journals, and become involved in networks of transactions</a:t>
            </a:r>
            <a:r>
              <a:rPr lang="en-GB" sz="2000" i="1" dirty="0">
                <a:latin typeface="Garamond" panose="02020404030301010803" pitchFamily="18" charset="0"/>
                <a:cs typeface="Calibri" panose="020F0502020204030204" pitchFamily="34" charset="0"/>
              </a:rPr>
              <a:t> </a:t>
            </a:r>
            <a:r>
              <a:rPr lang="en-GB" sz="2000" i="1" dirty="0">
                <a:effectLst/>
                <a:latin typeface="Garamond" panose="02020404030301010803" pitchFamily="18" charset="0"/>
                <a:cs typeface="Calibri" panose="020F0502020204030204" pitchFamily="34" charset="0"/>
              </a:rPr>
              <a:t>abroad.’</a:t>
            </a:r>
          </a:p>
          <a:p>
            <a:pPr marL="0" indent="0">
              <a:buNone/>
            </a:pPr>
            <a:r>
              <a:rPr lang="en-GB" sz="2000" i="1" dirty="0">
                <a:latin typeface="Garamond" panose="02020404030301010803" pitchFamily="18" charset="0"/>
                <a:cs typeface="Calibri" panose="020F0502020204030204" pitchFamily="34" charset="0"/>
              </a:rPr>
              <a:t>‘</a:t>
            </a:r>
            <a:r>
              <a:rPr lang="en-GB" sz="2000" i="1" dirty="0">
                <a:effectLst/>
                <a:latin typeface="Garamond" panose="02020404030301010803" pitchFamily="18" charset="0"/>
                <a:cs typeface="Calibri" panose="020F0502020204030204" pitchFamily="34" charset="0"/>
              </a:rPr>
              <a:t>Transnational activism builds on resources and opportunities that are particular</a:t>
            </a:r>
            <a:r>
              <a:rPr lang="en-GB" sz="2000" dirty="0">
                <a:latin typeface="Garamond" panose="02020404030301010803" pitchFamily="18" charset="0"/>
                <a:cs typeface="Calibri" panose="020F0502020204030204" pitchFamily="34" charset="0"/>
              </a:rPr>
              <a:t> </a:t>
            </a:r>
            <a:r>
              <a:rPr lang="en-GB" sz="2000" i="1" dirty="0">
                <a:effectLst/>
                <a:latin typeface="Garamond" panose="02020404030301010803" pitchFamily="18" charset="0"/>
                <a:cs typeface="Calibri" panose="020F0502020204030204" pitchFamily="34" charset="0"/>
              </a:rPr>
              <a:t>to our era: the availability of rapid forms of personal communication</a:t>
            </a:r>
            <a:r>
              <a:rPr lang="en-GB" sz="2000" dirty="0">
                <a:latin typeface="Garamond" panose="02020404030301010803" pitchFamily="18" charset="0"/>
                <a:cs typeface="Calibri" panose="020F0502020204030204" pitchFamily="34" charset="0"/>
              </a:rPr>
              <a:t> </a:t>
            </a:r>
            <a:r>
              <a:rPr lang="en-GB" sz="2000" i="1" dirty="0">
                <a:effectLst/>
                <a:latin typeface="Garamond" panose="02020404030301010803" pitchFamily="18" charset="0"/>
                <a:cs typeface="Calibri" panose="020F0502020204030204" pitchFamily="34" charset="0"/>
              </a:rPr>
              <a:t>and cheap international air travel; greater access to higher education and widely diffused knowledge of the increasingly international language of English; expertise and mobilizing skills gleaned from domestic activism;</a:t>
            </a:r>
            <a:r>
              <a:rPr lang="en-GB" sz="2000" dirty="0">
                <a:latin typeface="Garamond" panose="02020404030301010803" pitchFamily="18" charset="0"/>
                <a:cs typeface="Calibri" panose="020F0502020204030204" pitchFamily="34" charset="0"/>
              </a:rPr>
              <a:t> </a:t>
            </a:r>
            <a:r>
              <a:rPr lang="en-GB" sz="2000" i="1" dirty="0">
                <a:effectLst/>
                <a:latin typeface="Garamond" panose="02020404030301010803" pitchFamily="18" charset="0"/>
                <a:cs typeface="Calibri" panose="020F0502020204030204" pitchFamily="34" charset="0"/>
              </a:rPr>
              <a:t>and the visible evidence that decisions that affect peoples’ lives are being made in international venues.’</a:t>
            </a:r>
          </a:p>
          <a:p>
            <a:pPr>
              <a:buFont typeface="Wingdings" pitchFamily="2" charset="2"/>
              <a:buChar char="è"/>
            </a:pPr>
            <a:r>
              <a:rPr lang="en-GB" sz="2000" dirty="0">
                <a:latin typeface="Garamond" panose="02020404030301010803" pitchFamily="18" charset="0"/>
                <a:cs typeface="Calibri" panose="020F0502020204030204" pitchFamily="34" charset="0"/>
              </a:rPr>
              <a:t>See also A. De </a:t>
            </a:r>
            <a:r>
              <a:rPr lang="en-GB" sz="2000" dirty="0" err="1">
                <a:latin typeface="Garamond" panose="02020404030301010803" pitchFamily="18" charset="0"/>
                <a:cs typeface="Calibri" panose="020F0502020204030204" pitchFamily="34" charset="0"/>
              </a:rPr>
              <a:t>Swaan</a:t>
            </a:r>
            <a:r>
              <a:rPr lang="en-GB" sz="2000" dirty="0">
                <a:latin typeface="Garamond" panose="02020404030301010803" pitchFamily="18" charset="0"/>
                <a:cs typeface="Calibri" panose="020F0502020204030204" pitchFamily="34" charset="0"/>
              </a:rPr>
              <a:t>.</a:t>
            </a:r>
          </a:p>
          <a:p>
            <a:pPr marL="0" indent="0">
              <a:buNone/>
            </a:pPr>
            <a:endParaRPr lang="en-GB" sz="20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1703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BC3A8-B479-8162-D8B6-4DB6BBE034E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BC5D58-B475-CADC-4083-EDEB6194EB67}"/>
              </a:ext>
            </a:extLst>
          </p:cNvPr>
          <p:cNvSpPr>
            <a:spLocks noGrp="1"/>
          </p:cNvSpPr>
          <p:nvPr>
            <p:ph idx="1"/>
          </p:nvPr>
        </p:nvSpPr>
        <p:spPr>
          <a:xfrm>
            <a:off x="838200" y="357352"/>
            <a:ext cx="10260724" cy="5819611"/>
          </a:xfrm>
        </p:spPr>
        <p:txBody>
          <a:bodyPr>
            <a:normAutofit/>
          </a:bodyPr>
          <a:lstStyle/>
          <a:p>
            <a:pPr marL="0" indent="0">
              <a:buNone/>
            </a:pPr>
            <a:r>
              <a:rPr lang="en-GB" sz="2000" b="1" dirty="0">
                <a:latin typeface="Garamond" panose="02020404030301010803" pitchFamily="18" charset="0"/>
                <a:cs typeface="Calibri" panose="020F0502020204030204" pitchFamily="34" charset="0"/>
              </a:rPr>
              <a:t>Transnational mobilisations as processes that link the local with the global.</a:t>
            </a:r>
          </a:p>
          <a:p>
            <a:pPr>
              <a:buFont typeface="Symbol" pitchFamily="2" charset="2"/>
              <a:buChar char="Þ"/>
            </a:pPr>
            <a:r>
              <a:rPr lang="en-GB" sz="2000" dirty="0">
                <a:latin typeface="Garamond" panose="02020404030301010803" pitchFamily="18" charset="0"/>
                <a:cs typeface="Calibri" panose="020F0502020204030204" pitchFamily="34" charset="0"/>
              </a:rPr>
              <a:t> Non state actors reaching beyond their borders but employing domestic resources, networks and opportunities.</a:t>
            </a:r>
          </a:p>
          <a:p>
            <a:pPr marL="0" indent="0">
              <a:buNone/>
            </a:pPr>
            <a:r>
              <a:rPr lang="en-GB" sz="2000" dirty="0">
                <a:latin typeface="Garamond" panose="02020404030301010803" pitchFamily="18" charset="0"/>
                <a:cs typeface="Calibri" panose="020F0502020204030204" pitchFamily="34" charset="0"/>
              </a:rPr>
              <a:t>Structural effects of transnational activism are found primarily in the transformation of domestic politics and society. </a:t>
            </a:r>
          </a:p>
          <a:p>
            <a:pPr marL="0" indent="0">
              <a:buNone/>
            </a:pPr>
            <a:endParaRPr lang="en-GB" sz="2000" b="1" dirty="0">
              <a:latin typeface="Garamond" panose="02020404030301010803" pitchFamily="18" charset="0"/>
              <a:cs typeface="Calibri" panose="020F0502020204030204" pitchFamily="34" charset="0"/>
            </a:endParaRPr>
          </a:p>
          <a:p>
            <a:pPr marL="0" indent="0">
              <a:buNone/>
            </a:pPr>
            <a:r>
              <a:rPr lang="en-GB" sz="2000" b="1" dirty="0">
                <a:latin typeface="Garamond" panose="02020404030301010803" pitchFamily="18" charset="0"/>
                <a:cs typeface="Calibri" panose="020F0502020204030204" pitchFamily="34" charset="0"/>
              </a:rPr>
              <a:t>Insights from numerous studies devoted to the global justice movement.</a:t>
            </a:r>
          </a:p>
          <a:p>
            <a:pPr marL="0" indent="0">
              <a:buNone/>
            </a:pPr>
            <a:endParaRPr lang="en-GB" sz="2000" b="1" dirty="0">
              <a:latin typeface="Garamond" panose="02020404030301010803" pitchFamily="18" charset="0"/>
              <a:cs typeface="Calibri" panose="020F0502020204030204" pitchFamily="34" charset="0"/>
            </a:endParaRPr>
          </a:p>
          <a:p>
            <a:pPr marL="0" indent="0">
              <a:buNone/>
            </a:pPr>
            <a:r>
              <a:rPr lang="en-GB" sz="2000" b="1" dirty="0">
                <a:latin typeface="Garamond" panose="02020404030301010803" pitchFamily="18" charset="0"/>
                <a:cs typeface="Calibri" panose="020F0502020204030204" pitchFamily="34" charset="0"/>
              </a:rPr>
              <a:t>Local rooting of transnational activism</a:t>
            </a:r>
            <a:r>
              <a:rPr lang="en-GB" sz="2000" dirty="0">
                <a:latin typeface="Garamond" panose="02020404030301010803" pitchFamily="18" charset="0"/>
                <a:cs typeface="Calibri" panose="020F0502020204030204" pitchFamily="34" charset="0"/>
              </a:rPr>
              <a:t>: in Seattle (1999), </a:t>
            </a:r>
            <a:r>
              <a:rPr lang="en-GB" sz="2000" dirty="0">
                <a:effectLst/>
                <a:latin typeface="Garamond" panose="02020404030301010803" pitchFamily="18" charset="0"/>
                <a:cs typeface="Calibri" panose="020F0502020204030204" pitchFamily="34" charset="0"/>
              </a:rPr>
              <a:t>most of the protesters came</a:t>
            </a:r>
            <a:r>
              <a:rPr lang="en-GB" sz="2000" dirty="0">
                <a:latin typeface="Garamond" panose="02020404030301010803" pitchFamily="18" charset="0"/>
                <a:cs typeface="Calibri" panose="020F0502020204030204" pitchFamily="34" charset="0"/>
              </a:rPr>
              <a:t> </a:t>
            </a:r>
            <a:r>
              <a:rPr lang="en-GB" sz="2000" dirty="0">
                <a:effectLst/>
                <a:latin typeface="Garamond" panose="02020404030301010803" pitchFamily="18" charset="0"/>
                <a:cs typeface="Calibri" panose="020F0502020204030204" pitchFamily="34" charset="0"/>
              </a:rPr>
              <a:t>from the American or Canadian Northwest and by far the largest proportion were unionists seeking protection for their jobs.</a:t>
            </a:r>
          </a:p>
          <a:p>
            <a:pPr>
              <a:buFont typeface="Wingdings" pitchFamily="2" charset="2"/>
              <a:buChar char="è"/>
            </a:pPr>
            <a:r>
              <a:rPr lang="en-GB" sz="2000" dirty="0">
                <a:effectLst/>
                <a:latin typeface="Garamond" panose="02020404030301010803" pitchFamily="18" charset="0"/>
                <a:cs typeface="Calibri" panose="020F0502020204030204" pitchFamily="34" charset="0"/>
              </a:rPr>
              <a:t>the best predictor of activism is past activism.</a:t>
            </a:r>
          </a:p>
          <a:p>
            <a:pPr>
              <a:buFont typeface="Wingdings" pitchFamily="2" charset="2"/>
              <a:buChar char="è"/>
            </a:pPr>
            <a:r>
              <a:rPr lang="en-GB" sz="2000" dirty="0">
                <a:latin typeface="Garamond" panose="02020404030301010803" pitchFamily="18" charset="0"/>
                <a:cs typeface="Calibri" panose="020F0502020204030204" pitchFamily="34" charset="0"/>
              </a:rPr>
              <a:t>‘</a:t>
            </a:r>
            <a:r>
              <a:rPr lang="en-GB" sz="2000" b="1" dirty="0">
                <a:latin typeface="Garamond" panose="02020404030301010803" pitchFamily="18" charset="0"/>
                <a:cs typeface="Calibri" panose="020F0502020204030204" pitchFamily="34" charset="0"/>
              </a:rPr>
              <a:t>Movement of movements</a:t>
            </a:r>
            <a:r>
              <a:rPr lang="en-GB" sz="2000" dirty="0">
                <a:latin typeface="Garamond" panose="02020404030301010803" pitchFamily="18" charset="0"/>
                <a:cs typeface="Calibri" panose="020F0502020204030204" pitchFamily="34" charset="0"/>
              </a:rPr>
              <a:t>’ and ‘</a:t>
            </a:r>
            <a:r>
              <a:rPr lang="en-GB" sz="2000" b="1" dirty="0">
                <a:latin typeface="Garamond" panose="02020404030301010803" pitchFamily="18" charset="0"/>
                <a:cs typeface="Calibri" panose="020F0502020204030204" pitchFamily="34" charset="0"/>
              </a:rPr>
              <a:t>Network of networks</a:t>
            </a:r>
            <a:r>
              <a:rPr lang="en-GB" sz="2000" dirty="0">
                <a:latin typeface="Garamond" panose="02020404030301010803" pitchFamily="18" charset="0"/>
                <a:cs typeface="Calibri" panose="020F0502020204030204" pitchFamily="34" charset="0"/>
              </a:rPr>
              <a:t>’.</a:t>
            </a:r>
          </a:p>
        </p:txBody>
      </p:sp>
    </p:spTree>
    <p:extLst>
      <p:ext uri="{BB962C8B-B14F-4D97-AF65-F5344CB8AC3E}">
        <p14:creationId xmlns:p14="http://schemas.microsoft.com/office/powerpoint/2010/main" val="4202054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BC3A8-B479-8162-D8B6-4DB6BBE034E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BC5D58-B475-CADC-4083-EDEB6194EB67}"/>
              </a:ext>
            </a:extLst>
          </p:cNvPr>
          <p:cNvSpPr>
            <a:spLocks noGrp="1"/>
          </p:cNvSpPr>
          <p:nvPr>
            <p:ph idx="1"/>
          </p:nvPr>
        </p:nvSpPr>
        <p:spPr>
          <a:xfrm>
            <a:off x="838200" y="357352"/>
            <a:ext cx="10260724" cy="5819611"/>
          </a:xfrm>
        </p:spPr>
        <p:txBody>
          <a:bodyPr>
            <a:normAutofit/>
          </a:bodyPr>
          <a:lstStyle/>
          <a:p>
            <a:pPr marL="0" indent="0">
              <a:buNone/>
            </a:pPr>
            <a:r>
              <a:rPr lang="en-GB" sz="2000" dirty="0">
                <a:effectLst/>
                <a:latin typeface="Garamond" panose="02020404030301010803" pitchFamily="18" charset="0"/>
                <a:cs typeface="Calibri" panose="020F0502020204030204" pitchFamily="34" charset="0"/>
              </a:rPr>
              <a:t>See </a:t>
            </a:r>
            <a:r>
              <a:rPr lang="en-GB" sz="2000" b="1" dirty="0">
                <a:effectLst/>
                <a:latin typeface="Garamond" panose="02020404030301010803" pitchFamily="18" charset="0"/>
                <a:cs typeface="Calibri" panose="020F0502020204030204" pitchFamily="34" charset="0"/>
              </a:rPr>
              <a:t>Donatella Della Porta &amp; Manuela </a:t>
            </a:r>
            <a:r>
              <a:rPr lang="en-GB" sz="2000" b="1" dirty="0" err="1">
                <a:effectLst/>
                <a:latin typeface="Garamond" panose="02020404030301010803" pitchFamily="18" charset="0"/>
                <a:cs typeface="Calibri" panose="020F0502020204030204" pitchFamily="34" charset="0"/>
              </a:rPr>
              <a:t>Caiani</a:t>
            </a:r>
            <a:r>
              <a:rPr lang="en-GB" sz="2000" dirty="0">
                <a:effectLst/>
                <a:latin typeface="Garamond" panose="02020404030301010803" pitchFamily="18" charset="0"/>
                <a:cs typeface="Calibri" panose="020F0502020204030204" pitchFamily="34" charset="0"/>
              </a:rPr>
              <a:t>, </a:t>
            </a:r>
            <a:r>
              <a:rPr lang="fr-FR" sz="2000" i="1" dirty="0">
                <a:latin typeface="Garamond" panose="02020404030301010803" pitchFamily="18" charset="0"/>
                <a:cs typeface="Calibri" panose="020F0502020204030204" pitchFamily="34" charset="0"/>
              </a:rPr>
              <a:t>Social </a:t>
            </a:r>
            <a:r>
              <a:rPr lang="fr-FR" sz="2000" i="1" dirty="0" err="1">
                <a:latin typeface="Garamond" panose="02020404030301010803" pitchFamily="18" charset="0"/>
                <a:cs typeface="Calibri" panose="020F0502020204030204" pitchFamily="34" charset="0"/>
              </a:rPr>
              <a:t>Movements</a:t>
            </a:r>
            <a:r>
              <a:rPr lang="fr-FR" sz="2000" i="1" dirty="0">
                <a:latin typeface="Garamond" panose="02020404030301010803" pitchFamily="18" charset="0"/>
                <a:cs typeface="Calibri" panose="020F0502020204030204" pitchFamily="34" charset="0"/>
              </a:rPr>
              <a:t> and </a:t>
            </a:r>
            <a:r>
              <a:rPr lang="fr-FR" sz="2000" i="1" dirty="0" err="1">
                <a:latin typeface="Garamond" panose="02020404030301010803" pitchFamily="18" charset="0"/>
                <a:cs typeface="Calibri" panose="020F0502020204030204" pitchFamily="34" charset="0"/>
              </a:rPr>
              <a:t>Europeanization</a:t>
            </a:r>
            <a:r>
              <a:rPr lang="fr-FR" sz="2000" i="1" dirty="0">
                <a:latin typeface="Garamond" panose="02020404030301010803" pitchFamily="18" charset="0"/>
                <a:cs typeface="Calibri" panose="020F0502020204030204" pitchFamily="34" charset="0"/>
              </a:rPr>
              <a:t> </a:t>
            </a:r>
            <a:r>
              <a:rPr lang="fr-FR" sz="2000" dirty="0">
                <a:latin typeface="Garamond" panose="02020404030301010803" pitchFamily="18" charset="0"/>
                <a:cs typeface="Calibri" panose="020F0502020204030204" pitchFamily="34" charset="0"/>
              </a:rPr>
              <a:t>(2009).</a:t>
            </a:r>
          </a:p>
          <a:p>
            <a:pPr marL="0" indent="0">
              <a:buNone/>
            </a:pPr>
            <a:endParaRPr lang="en-GB" sz="2000" dirty="0">
              <a:effectLst/>
              <a:latin typeface="Calibri" panose="020F0502020204030204" pitchFamily="34" charset="0"/>
              <a:cs typeface="Calibri" panose="020F0502020204030204" pitchFamily="34" charset="0"/>
            </a:endParaRPr>
          </a:p>
          <a:p>
            <a:pPr marL="0" indent="0">
              <a:buNone/>
            </a:pPr>
            <a:endParaRPr lang="en-GB" sz="2000" dirty="0">
              <a:effectLst/>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pPr marL="0" indent="0">
              <a:buNone/>
            </a:pPr>
            <a:endParaRPr lang="en-GB" sz="2000" dirty="0">
              <a:effectLst/>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pPr marL="0" indent="0">
              <a:buNone/>
            </a:pPr>
            <a:endParaRPr lang="en-GB" sz="2000" dirty="0">
              <a:effectLst/>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pPr marL="0" indent="0">
              <a:buNone/>
            </a:pPr>
            <a:endParaRPr lang="en-GB" sz="2000" dirty="0">
              <a:effectLst/>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pPr marL="0" indent="0">
              <a:buNone/>
            </a:pPr>
            <a:endParaRPr lang="en-GB" sz="2000" dirty="0">
              <a:effectLst/>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pPr marL="0" indent="0">
              <a:buNone/>
            </a:pPr>
            <a:endParaRPr lang="en-GB" sz="2000" dirty="0">
              <a:effectLst/>
              <a:latin typeface="Calibri" panose="020F0502020204030204" pitchFamily="34" charset="0"/>
              <a:cs typeface="Calibri" panose="020F0502020204030204" pitchFamily="34" charset="0"/>
            </a:endParaRPr>
          </a:p>
        </p:txBody>
      </p:sp>
      <p:pic>
        <p:nvPicPr>
          <p:cNvPr id="2" name="Image 1">
            <a:extLst>
              <a:ext uri="{FF2B5EF4-FFF2-40B4-BE49-F238E27FC236}">
                <a16:creationId xmlns:a16="http://schemas.microsoft.com/office/drawing/2014/main" id="{ADB207AF-CD1E-E297-922E-60746B1E665F}"/>
              </a:ext>
            </a:extLst>
          </p:cNvPr>
          <p:cNvPicPr>
            <a:picLocks noChangeAspect="1"/>
          </p:cNvPicPr>
          <p:nvPr/>
        </p:nvPicPr>
        <p:blipFill>
          <a:blip r:embed="rId2"/>
          <a:stretch>
            <a:fillRect/>
          </a:stretch>
        </p:blipFill>
        <p:spPr>
          <a:xfrm>
            <a:off x="2209800" y="1420045"/>
            <a:ext cx="7772400" cy="3694224"/>
          </a:xfrm>
          <a:prstGeom prst="rect">
            <a:avLst/>
          </a:prstGeom>
        </p:spPr>
      </p:pic>
    </p:spTree>
    <p:extLst>
      <p:ext uri="{BB962C8B-B14F-4D97-AF65-F5344CB8AC3E}">
        <p14:creationId xmlns:p14="http://schemas.microsoft.com/office/powerpoint/2010/main" val="60579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BC3A8-B479-8162-D8B6-4DB6BBE034E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BC5D58-B475-CADC-4083-EDEB6194EB67}"/>
              </a:ext>
            </a:extLst>
          </p:cNvPr>
          <p:cNvSpPr>
            <a:spLocks noGrp="1"/>
          </p:cNvSpPr>
          <p:nvPr>
            <p:ph idx="1"/>
          </p:nvPr>
        </p:nvSpPr>
        <p:spPr>
          <a:xfrm>
            <a:off x="838200" y="357352"/>
            <a:ext cx="10260724" cy="5819611"/>
          </a:xfrm>
        </p:spPr>
        <p:txBody>
          <a:bodyPr>
            <a:normAutofit lnSpcReduction="10000"/>
          </a:bodyPr>
          <a:lstStyle/>
          <a:p>
            <a:pPr marL="0" indent="0">
              <a:buNone/>
            </a:pPr>
            <a:r>
              <a:rPr lang="en-GB" sz="2000" dirty="0">
                <a:effectLst/>
                <a:latin typeface="Garamond" panose="02020404030301010803" pitchFamily="18" charset="0"/>
                <a:cs typeface="Calibri" panose="020F0502020204030204" pitchFamily="34" charset="0"/>
              </a:rPr>
              <a:t>See </a:t>
            </a:r>
            <a:r>
              <a:rPr lang="en-GB" sz="2000" b="1" dirty="0">
                <a:effectLst/>
                <a:latin typeface="Garamond" panose="02020404030301010803" pitchFamily="18" charset="0"/>
                <a:cs typeface="Calibri" panose="020F0502020204030204" pitchFamily="34" charset="0"/>
              </a:rPr>
              <a:t>Donatella Della Porta &amp; Manuela </a:t>
            </a:r>
            <a:r>
              <a:rPr lang="en-GB" sz="2000" b="1" dirty="0" err="1">
                <a:effectLst/>
                <a:latin typeface="Garamond" panose="02020404030301010803" pitchFamily="18" charset="0"/>
                <a:cs typeface="Calibri" panose="020F0502020204030204" pitchFamily="34" charset="0"/>
              </a:rPr>
              <a:t>Caiani</a:t>
            </a:r>
            <a:r>
              <a:rPr lang="en-GB" sz="2000" dirty="0">
                <a:effectLst/>
                <a:latin typeface="Garamond" panose="02020404030301010803" pitchFamily="18" charset="0"/>
                <a:cs typeface="Calibri" panose="020F0502020204030204" pitchFamily="34" charset="0"/>
              </a:rPr>
              <a:t>, </a:t>
            </a:r>
            <a:r>
              <a:rPr lang="en-GB" sz="2000" i="1" dirty="0">
                <a:latin typeface="Garamond" panose="02020404030301010803" pitchFamily="18" charset="0"/>
                <a:cs typeface="Calibri" panose="020F0502020204030204" pitchFamily="34" charset="0"/>
              </a:rPr>
              <a:t>Social Movements and Europeanization </a:t>
            </a:r>
            <a:r>
              <a:rPr lang="en-GB" sz="2000" dirty="0">
                <a:latin typeface="Garamond" panose="02020404030301010803" pitchFamily="18" charset="0"/>
                <a:cs typeface="Calibri" panose="020F0502020204030204" pitchFamily="34" charset="0"/>
              </a:rPr>
              <a:t>(2009).</a:t>
            </a:r>
          </a:p>
          <a:p>
            <a:pPr marL="0" indent="0">
              <a:buNone/>
            </a:pPr>
            <a:endParaRPr lang="en-GB" sz="2000" dirty="0">
              <a:effectLst/>
              <a:latin typeface="Garamond" panose="02020404030301010803" pitchFamily="18" charset="0"/>
              <a:cs typeface="Calibri" panose="020F0502020204030204" pitchFamily="34" charset="0"/>
            </a:endParaRPr>
          </a:p>
          <a:p>
            <a:pPr marL="0" indent="0">
              <a:buNone/>
            </a:pPr>
            <a:r>
              <a:rPr lang="en-GB" sz="2000" dirty="0">
                <a:latin typeface="Garamond" panose="02020404030301010803" pitchFamily="18" charset="0"/>
                <a:cs typeface="Calibri" panose="020F0502020204030204" pitchFamily="34" charset="0"/>
              </a:rPr>
              <a:t>Diversity of organizations participating in the global justice movement.</a:t>
            </a:r>
            <a:endParaRPr lang="en-GB" sz="2000" dirty="0">
              <a:effectLst/>
              <a:latin typeface="Garamond" panose="02020404030301010803" pitchFamily="18" charset="0"/>
              <a:cs typeface="Calibri" panose="020F0502020204030204" pitchFamily="34" charset="0"/>
            </a:endParaRPr>
          </a:p>
          <a:p>
            <a:pPr marL="0" indent="0">
              <a:buNone/>
            </a:pPr>
            <a:endParaRPr lang="en-GB" sz="2000" dirty="0">
              <a:effectLst/>
              <a:latin typeface="Garamond" panose="02020404030301010803" pitchFamily="18" charset="0"/>
              <a:cs typeface="Calibri" panose="020F0502020204030204" pitchFamily="34" charset="0"/>
            </a:endParaRPr>
          </a:p>
          <a:p>
            <a:pPr marL="0" indent="0">
              <a:buNone/>
            </a:pPr>
            <a:endParaRPr lang="en-GB" sz="2000" dirty="0">
              <a:latin typeface="Garamond" panose="02020404030301010803" pitchFamily="18" charset="0"/>
              <a:cs typeface="Calibri" panose="020F0502020204030204" pitchFamily="34" charset="0"/>
            </a:endParaRPr>
          </a:p>
          <a:p>
            <a:pPr marL="0" indent="0">
              <a:buNone/>
            </a:pPr>
            <a:endParaRPr lang="en-GB" sz="2000" dirty="0">
              <a:effectLst/>
              <a:latin typeface="Garamond" panose="02020404030301010803" pitchFamily="18" charset="0"/>
              <a:cs typeface="Calibri" panose="020F0502020204030204" pitchFamily="34" charset="0"/>
            </a:endParaRPr>
          </a:p>
          <a:p>
            <a:pPr marL="0" indent="0">
              <a:buNone/>
            </a:pPr>
            <a:endParaRPr lang="en-GB" sz="2000" dirty="0">
              <a:latin typeface="Garamond" panose="02020404030301010803" pitchFamily="18" charset="0"/>
              <a:cs typeface="Calibri" panose="020F0502020204030204" pitchFamily="34" charset="0"/>
            </a:endParaRPr>
          </a:p>
          <a:p>
            <a:pPr marL="0" indent="0">
              <a:buNone/>
            </a:pPr>
            <a:endParaRPr lang="en-GB" sz="2000" dirty="0">
              <a:effectLst/>
              <a:latin typeface="Garamond" panose="02020404030301010803" pitchFamily="18" charset="0"/>
              <a:cs typeface="Calibri" panose="020F0502020204030204" pitchFamily="34" charset="0"/>
            </a:endParaRPr>
          </a:p>
          <a:p>
            <a:pPr marL="0" indent="0">
              <a:buNone/>
            </a:pPr>
            <a:endParaRPr lang="en-GB" sz="2000" dirty="0">
              <a:latin typeface="Garamond" panose="02020404030301010803" pitchFamily="18" charset="0"/>
              <a:cs typeface="Calibri" panose="020F0502020204030204" pitchFamily="34" charset="0"/>
            </a:endParaRPr>
          </a:p>
          <a:p>
            <a:pPr marL="0" indent="0">
              <a:buNone/>
            </a:pPr>
            <a:endParaRPr lang="en-GB" sz="2000" i="1" dirty="0">
              <a:effectLst/>
              <a:latin typeface="Garamond" panose="02020404030301010803" pitchFamily="18" charset="0"/>
              <a:cs typeface="Calibri" panose="020F0502020204030204" pitchFamily="34" charset="0"/>
            </a:endParaRPr>
          </a:p>
          <a:p>
            <a:pPr marL="0" indent="0">
              <a:buNone/>
            </a:pPr>
            <a:r>
              <a:rPr lang="en-GB" sz="2000" i="1" dirty="0">
                <a:effectLst/>
                <a:latin typeface="Garamond" panose="02020404030301010803" pitchFamily="18" charset="0"/>
                <a:cs typeface="Calibri" panose="020F0502020204030204" pitchFamily="34" charset="0"/>
              </a:rPr>
              <a:t>‘The networking capacity of counter-summits and social forums is</a:t>
            </a:r>
            <a:r>
              <a:rPr lang="en-GB" sz="2000" i="1" dirty="0">
                <a:latin typeface="Garamond" panose="02020404030301010803" pitchFamily="18" charset="0"/>
                <a:cs typeface="Calibri" panose="020F0502020204030204" pitchFamily="34" charset="0"/>
              </a:rPr>
              <a:t> </a:t>
            </a:r>
            <a:r>
              <a:rPr lang="en-GB" sz="2000" i="1" dirty="0">
                <a:effectLst/>
                <a:latin typeface="Garamond" panose="02020404030301010803" pitchFamily="18" charset="0"/>
                <a:cs typeface="Calibri" panose="020F0502020204030204" pitchFamily="34" charset="0"/>
              </a:rPr>
              <a:t>reflected in the overlapping membership of their participants. According to our survey at the first ESF, participants are deeply</a:t>
            </a:r>
            <a:r>
              <a:rPr lang="en-GB" sz="2000" i="1" dirty="0">
                <a:latin typeface="Garamond" panose="02020404030301010803" pitchFamily="18" charset="0"/>
                <a:cs typeface="Calibri" panose="020F0502020204030204" pitchFamily="34" charset="0"/>
              </a:rPr>
              <a:t> </a:t>
            </a:r>
            <a:r>
              <a:rPr lang="en-GB" sz="2000" i="1" dirty="0">
                <a:effectLst/>
                <a:latin typeface="Garamond" panose="02020404030301010803" pitchFamily="18" charset="0"/>
                <a:cs typeface="Calibri" panose="020F0502020204030204" pitchFamily="34" charset="0"/>
              </a:rPr>
              <a:t>rooted in dense organizational networks that range from Catholic</a:t>
            </a:r>
            <a:r>
              <a:rPr lang="en-GB" sz="2000" i="1" dirty="0">
                <a:latin typeface="Garamond" panose="02020404030301010803" pitchFamily="18" charset="0"/>
                <a:cs typeface="Calibri" panose="020F0502020204030204" pitchFamily="34" charset="0"/>
              </a:rPr>
              <a:t> </a:t>
            </a:r>
            <a:r>
              <a:rPr lang="en-GB" sz="2000" i="1" dirty="0">
                <a:effectLst/>
                <a:latin typeface="Garamond" panose="02020404030301010803" pitchFamily="18" charset="0"/>
                <a:cs typeface="Calibri" panose="020F0502020204030204" pitchFamily="34" charset="0"/>
              </a:rPr>
              <a:t>to Green, from voluntary social workers to labour unions, from</a:t>
            </a:r>
            <a:r>
              <a:rPr lang="en-GB" sz="2000" i="1" dirty="0">
                <a:latin typeface="Garamond" panose="02020404030301010803" pitchFamily="18" charset="0"/>
                <a:cs typeface="Calibri" panose="020F0502020204030204" pitchFamily="34" charset="0"/>
              </a:rPr>
              <a:t> </a:t>
            </a:r>
            <a:r>
              <a:rPr lang="en-GB" sz="2000" i="1" dirty="0">
                <a:effectLst/>
                <a:latin typeface="Garamond" panose="02020404030301010803" pitchFamily="18" charset="0"/>
                <a:cs typeface="Calibri" panose="020F0502020204030204" pitchFamily="34" charset="0"/>
              </a:rPr>
              <a:t>human rights to women’s organizations</a:t>
            </a:r>
            <a:r>
              <a:rPr lang="en-GB" sz="2000" i="1" dirty="0">
                <a:latin typeface="Garamond" panose="02020404030301010803" pitchFamily="18" charset="0"/>
                <a:cs typeface="Calibri" panose="020F0502020204030204" pitchFamily="34" charset="0"/>
              </a:rPr>
              <a:t>.’</a:t>
            </a:r>
            <a:endParaRPr lang="en-GB" sz="2000" i="1" dirty="0">
              <a:effectLst/>
              <a:latin typeface="Garamond" panose="02020404030301010803" pitchFamily="18" charset="0"/>
              <a:cs typeface="Calibri" panose="020F0502020204030204" pitchFamily="34" charset="0"/>
            </a:endParaRPr>
          </a:p>
          <a:p>
            <a:pPr marL="0" indent="0">
              <a:buNone/>
            </a:pPr>
            <a:endParaRPr lang="en-GB" sz="2000" dirty="0">
              <a:effectLst/>
              <a:latin typeface="Garamond" panose="02020404030301010803" pitchFamily="18" charset="0"/>
              <a:cs typeface="Calibri" panose="020F0502020204030204" pitchFamily="34" charset="0"/>
            </a:endParaRPr>
          </a:p>
          <a:p>
            <a:pPr marL="0" indent="0">
              <a:buNone/>
            </a:pPr>
            <a:r>
              <a:rPr lang="en-GB" sz="2000" dirty="0">
                <a:latin typeface="Garamond" panose="02020404030301010803" pitchFamily="18" charset="0"/>
                <a:cs typeface="Calibri" panose="020F0502020204030204" pitchFamily="34" charset="0"/>
              </a:rPr>
              <a:t>They share a </a:t>
            </a:r>
            <a:r>
              <a:rPr lang="en-GB" sz="2000" b="1" dirty="0">
                <a:latin typeface="Garamond" panose="02020404030301010803" pitchFamily="18" charset="0"/>
                <a:cs typeface="Calibri" panose="020F0502020204030204" pitchFamily="34" charset="0"/>
              </a:rPr>
              <a:t>common set of values </a:t>
            </a:r>
            <a:r>
              <a:rPr lang="en-GB" sz="2000" dirty="0">
                <a:latin typeface="Garamond" panose="02020404030301010803" pitchFamily="18" charset="0"/>
                <a:cs typeface="Calibri" panose="020F0502020204030204" pitchFamily="34" charset="0"/>
              </a:rPr>
              <a:t>and a </a:t>
            </a:r>
            <a:r>
              <a:rPr lang="en-GB" sz="2000" b="1" dirty="0">
                <a:latin typeface="Garamond" panose="02020404030301010803" pitchFamily="18" charset="0"/>
                <a:cs typeface="Calibri" panose="020F0502020204030204" pitchFamily="34" charset="0"/>
              </a:rPr>
              <a:t>clear left-wing profile</a:t>
            </a:r>
            <a:r>
              <a:rPr lang="en-GB" sz="2000" dirty="0">
                <a:latin typeface="Garamond" panose="02020404030301010803" pitchFamily="18" charset="0"/>
                <a:cs typeface="Calibri" panose="020F0502020204030204" pitchFamily="34" charset="0"/>
              </a:rPr>
              <a:t>.</a:t>
            </a:r>
          </a:p>
          <a:p>
            <a:pPr marL="0" indent="0">
              <a:buNone/>
            </a:pPr>
            <a:endParaRPr lang="en-GB" sz="2000" dirty="0">
              <a:effectLst/>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pPr marL="0" indent="0">
              <a:buNone/>
            </a:pPr>
            <a:endParaRPr lang="en-GB" sz="2000" dirty="0">
              <a:effectLst/>
              <a:latin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id="{C3DA86EB-F321-89D3-4B55-BAFBEB3DC17B}"/>
              </a:ext>
            </a:extLst>
          </p:cNvPr>
          <p:cNvPicPr>
            <a:picLocks noChangeAspect="1"/>
          </p:cNvPicPr>
          <p:nvPr/>
        </p:nvPicPr>
        <p:blipFill>
          <a:blip r:embed="rId2"/>
          <a:stretch>
            <a:fillRect/>
          </a:stretch>
        </p:blipFill>
        <p:spPr>
          <a:xfrm>
            <a:off x="2480441" y="1706288"/>
            <a:ext cx="6304455" cy="2167156"/>
          </a:xfrm>
          <a:prstGeom prst="rect">
            <a:avLst/>
          </a:prstGeom>
        </p:spPr>
      </p:pic>
    </p:spTree>
    <p:extLst>
      <p:ext uri="{BB962C8B-B14F-4D97-AF65-F5344CB8AC3E}">
        <p14:creationId xmlns:p14="http://schemas.microsoft.com/office/powerpoint/2010/main" val="25055260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BC3A8-B479-8162-D8B6-4DB6BBE034E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BC5D58-B475-CADC-4083-EDEB6194EB67}"/>
              </a:ext>
            </a:extLst>
          </p:cNvPr>
          <p:cNvSpPr>
            <a:spLocks noGrp="1"/>
          </p:cNvSpPr>
          <p:nvPr>
            <p:ph idx="1"/>
          </p:nvPr>
        </p:nvSpPr>
        <p:spPr>
          <a:xfrm>
            <a:off x="838200" y="357352"/>
            <a:ext cx="10260724" cy="5819611"/>
          </a:xfrm>
        </p:spPr>
        <p:txBody>
          <a:bodyPr>
            <a:normAutofit/>
          </a:bodyPr>
          <a:lstStyle/>
          <a:p>
            <a:pPr marL="0" indent="0">
              <a:buNone/>
            </a:pPr>
            <a:r>
              <a:rPr lang="en-GB" sz="2000" dirty="0">
                <a:effectLst/>
                <a:latin typeface="Garamond" panose="02020404030301010803" pitchFamily="18" charset="0"/>
                <a:cs typeface="Calibri" panose="020F0502020204030204" pitchFamily="34" charset="0"/>
              </a:rPr>
              <a:t>See </a:t>
            </a:r>
            <a:r>
              <a:rPr lang="en-GB" sz="2000" b="1" dirty="0">
                <a:effectLst/>
                <a:latin typeface="Garamond" panose="02020404030301010803" pitchFamily="18" charset="0"/>
                <a:cs typeface="Calibri" panose="020F0502020204030204" pitchFamily="34" charset="0"/>
              </a:rPr>
              <a:t>Donatella Della Porta &amp; Manuela </a:t>
            </a:r>
            <a:r>
              <a:rPr lang="en-GB" sz="2000" b="1" dirty="0" err="1">
                <a:effectLst/>
                <a:latin typeface="Garamond" panose="02020404030301010803" pitchFamily="18" charset="0"/>
                <a:cs typeface="Calibri" panose="020F0502020204030204" pitchFamily="34" charset="0"/>
              </a:rPr>
              <a:t>Caiani</a:t>
            </a:r>
            <a:r>
              <a:rPr lang="en-GB" sz="2000" dirty="0">
                <a:effectLst/>
                <a:latin typeface="Garamond" panose="02020404030301010803" pitchFamily="18" charset="0"/>
                <a:cs typeface="Calibri" panose="020F0502020204030204" pitchFamily="34" charset="0"/>
              </a:rPr>
              <a:t>, </a:t>
            </a:r>
            <a:r>
              <a:rPr lang="en-GB" sz="2000" i="1" dirty="0">
                <a:latin typeface="Garamond" panose="02020404030301010803" pitchFamily="18" charset="0"/>
                <a:cs typeface="Calibri" panose="020F0502020204030204" pitchFamily="34" charset="0"/>
              </a:rPr>
              <a:t>Social Movements and Europeanization </a:t>
            </a:r>
            <a:r>
              <a:rPr lang="en-GB" sz="2000" dirty="0">
                <a:latin typeface="Garamond" panose="02020404030301010803" pitchFamily="18" charset="0"/>
                <a:cs typeface="Calibri" panose="020F0502020204030204" pitchFamily="34" charset="0"/>
              </a:rPr>
              <a:t>(2009).</a:t>
            </a:r>
          </a:p>
          <a:p>
            <a:pPr marL="0" indent="0">
              <a:buNone/>
            </a:pPr>
            <a:endParaRPr lang="en-GB" sz="2000" dirty="0">
              <a:effectLst/>
              <a:latin typeface="Calibri" panose="020F0502020204030204" pitchFamily="34" charset="0"/>
              <a:cs typeface="Calibri" panose="020F0502020204030204" pitchFamily="34" charset="0"/>
            </a:endParaRPr>
          </a:p>
          <a:p>
            <a:pPr marL="0" indent="0">
              <a:buNone/>
            </a:pPr>
            <a:endParaRPr lang="en-GB" sz="2000" dirty="0">
              <a:effectLst/>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pPr marL="0" indent="0">
              <a:buNone/>
            </a:pPr>
            <a:endParaRPr lang="en-GB" sz="2000" dirty="0">
              <a:effectLst/>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054D3DE1-A461-0379-EDBA-B30393538FC7}"/>
              </a:ext>
            </a:extLst>
          </p:cNvPr>
          <p:cNvPicPr>
            <a:picLocks noChangeAspect="1"/>
          </p:cNvPicPr>
          <p:nvPr/>
        </p:nvPicPr>
        <p:blipFill>
          <a:blip r:embed="rId2"/>
          <a:stretch>
            <a:fillRect/>
          </a:stretch>
        </p:blipFill>
        <p:spPr>
          <a:xfrm>
            <a:off x="2082362" y="1213578"/>
            <a:ext cx="7772400" cy="4963385"/>
          </a:xfrm>
          <a:prstGeom prst="rect">
            <a:avLst/>
          </a:prstGeom>
        </p:spPr>
      </p:pic>
    </p:spTree>
    <p:extLst>
      <p:ext uri="{BB962C8B-B14F-4D97-AF65-F5344CB8AC3E}">
        <p14:creationId xmlns:p14="http://schemas.microsoft.com/office/powerpoint/2010/main" val="3480103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BC3A8-B479-8162-D8B6-4DB6BBE034E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BC5D58-B475-CADC-4083-EDEB6194EB67}"/>
              </a:ext>
            </a:extLst>
          </p:cNvPr>
          <p:cNvSpPr>
            <a:spLocks noGrp="1"/>
          </p:cNvSpPr>
          <p:nvPr>
            <p:ph idx="1"/>
          </p:nvPr>
        </p:nvSpPr>
        <p:spPr>
          <a:xfrm>
            <a:off x="838200" y="357352"/>
            <a:ext cx="10260724" cy="5819611"/>
          </a:xfrm>
        </p:spPr>
        <p:txBody>
          <a:bodyPr>
            <a:normAutofit/>
          </a:bodyPr>
          <a:lstStyle/>
          <a:p>
            <a:pPr marL="0" indent="0">
              <a:buNone/>
            </a:pPr>
            <a:r>
              <a:rPr lang="en-GB" sz="2000" dirty="0">
                <a:effectLst/>
                <a:latin typeface="Garamond" panose="02020404030301010803" pitchFamily="18" charset="0"/>
                <a:cs typeface="Calibri" panose="020F0502020204030204" pitchFamily="34" charset="0"/>
              </a:rPr>
              <a:t>See </a:t>
            </a:r>
            <a:r>
              <a:rPr lang="en-GB" sz="2000" b="1" dirty="0">
                <a:effectLst/>
                <a:latin typeface="Garamond" panose="02020404030301010803" pitchFamily="18" charset="0"/>
                <a:cs typeface="Calibri" panose="020F0502020204030204" pitchFamily="34" charset="0"/>
              </a:rPr>
              <a:t>Donatella Della Porta &amp; Manuela </a:t>
            </a:r>
            <a:r>
              <a:rPr lang="en-GB" sz="2000" b="1" dirty="0" err="1">
                <a:effectLst/>
                <a:latin typeface="Garamond" panose="02020404030301010803" pitchFamily="18" charset="0"/>
                <a:cs typeface="Calibri" panose="020F0502020204030204" pitchFamily="34" charset="0"/>
              </a:rPr>
              <a:t>Caiani</a:t>
            </a:r>
            <a:r>
              <a:rPr lang="en-GB" sz="2000" dirty="0">
                <a:effectLst/>
                <a:latin typeface="Garamond" panose="02020404030301010803" pitchFamily="18" charset="0"/>
                <a:cs typeface="Calibri" panose="020F0502020204030204" pitchFamily="34" charset="0"/>
              </a:rPr>
              <a:t>, </a:t>
            </a:r>
            <a:r>
              <a:rPr lang="en-GB" sz="2000" i="1" dirty="0">
                <a:latin typeface="Garamond" panose="02020404030301010803" pitchFamily="18" charset="0"/>
                <a:cs typeface="Calibri" panose="020F0502020204030204" pitchFamily="34" charset="0"/>
              </a:rPr>
              <a:t>Social Movements and Europeanization </a:t>
            </a:r>
            <a:r>
              <a:rPr lang="en-GB" sz="2000" dirty="0">
                <a:latin typeface="Garamond" panose="02020404030301010803" pitchFamily="18" charset="0"/>
                <a:cs typeface="Calibri" panose="020F0502020204030204" pitchFamily="34" charset="0"/>
              </a:rPr>
              <a:t>(2009).</a:t>
            </a:r>
          </a:p>
          <a:p>
            <a:pPr marL="0" indent="0">
              <a:buNone/>
            </a:pPr>
            <a:endParaRPr lang="en-GB" sz="2000" dirty="0">
              <a:effectLst/>
              <a:latin typeface="Calibri" panose="020F0502020204030204" pitchFamily="34" charset="0"/>
              <a:cs typeface="Calibri" panose="020F0502020204030204" pitchFamily="34" charset="0"/>
            </a:endParaRPr>
          </a:p>
          <a:p>
            <a:pPr marL="0" indent="0">
              <a:buNone/>
            </a:pPr>
            <a:endParaRPr lang="en-GB" sz="2000" dirty="0">
              <a:effectLst/>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pPr marL="0" indent="0">
              <a:buNone/>
            </a:pPr>
            <a:endParaRPr lang="en-GB" sz="2000" dirty="0">
              <a:effectLst/>
              <a:latin typeface="Calibri" panose="020F0502020204030204" pitchFamily="34" charset="0"/>
              <a:cs typeface="Calibri" panose="020F0502020204030204" pitchFamily="34" charset="0"/>
            </a:endParaRPr>
          </a:p>
        </p:txBody>
      </p:sp>
      <p:pic>
        <p:nvPicPr>
          <p:cNvPr id="7" name="Image 6">
            <a:extLst>
              <a:ext uri="{FF2B5EF4-FFF2-40B4-BE49-F238E27FC236}">
                <a16:creationId xmlns:a16="http://schemas.microsoft.com/office/drawing/2014/main" id="{99580740-A46F-5C2C-6F8C-458AB2E455DA}"/>
              </a:ext>
            </a:extLst>
          </p:cNvPr>
          <p:cNvPicPr>
            <a:picLocks noChangeAspect="1"/>
          </p:cNvPicPr>
          <p:nvPr/>
        </p:nvPicPr>
        <p:blipFill>
          <a:blip r:embed="rId2"/>
          <a:stretch>
            <a:fillRect/>
          </a:stretch>
        </p:blipFill>
        <p:spPr>
          <a:xfrm>
            <a:off x="1949450" y="1162050"/>
            <a:ext cx="7772400" cy="4249229"/>
          </a:xfrm>
          <a:prstGeom prst="rect">
            <a:avLst/>
          </a:prstGeom>
        </p:spPr>
      </p:pic>
    </p:spTree>
    <p:extLst>
      <p:ext uri="{BB962C8B-B14F-4D97-AF65-F5344CB8AC3E}">
        <p14:creationId xmlns:p14="http://schemas.microsoft.com/office/powerpoint/2010/main" val="663297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BC3A8-B479-8162-D8B6-4DB6BBE034E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BC5D58-B475-CADC-4083-EDEB6194EB67}"/>
              </a:ext>
            </a:extLst>
          </p:cNvPr>
          <p:cNvSpPr>
            <a:spLocks noGrp="1"/>
          </p:cNvSpPr>
          <p:nvPr>
            <p:ph idx="1"/>
          </p:nvPr>
        </p:nvSpPr>
        <p:spPr>
          <a:xfrm>
            <a:off x="838200" y="357352"/>
            <a:ext cx="10260724" cy="5819611"/>
          </a:xfrm>
        </p:spPr>
        <p:txBody>
          <a:bodyPr>
            <a:normAutofit/>
          </a:bodyPr>
          <a:lstStyle/>
          <a:p>
            <a:pPr marL="0" indent="0">
              <a:buNone/>
            </a:pPr>
            <a:r>
              <a:rPr lang="en-GB" sz="2000" dirty="0">
                <a:effectLst/>
                <a:latin typeface="Garamond" panose="02020404030301010803" pitchFamily="18" charset="0"/>
                <a:cs typeface="Calibri" panose="020F0502020204030204" pitchFamily="34" charset="0"/>
              </a:rPr>
              <a:t>See </a:t>
            </a:r>
            <a:r>
              <a:rPr lang="en-GB" sz="2000" b="1" dirty="0">
                <a:effectLst/>
                <a:latin typeface="Garamond" panose="02020404030301010803" pitchFamily="18" charset="0"/>
                <a:cs typeface="Calibri" panose="020F0502020204030204" pitchFamily="34" charset="0"/>
              </a:rPr>
              <a:t>Donatella Della Porta &amp; Manuela </a:t>
            </a:r>
            <a:r>
              <a:rPr lang="en-GB" sz="2000" b="1" dirty="0" err="1">
                <a:effectLst/>
                <a:latin typeface="Garamond" panose="02020404030301010803" pitchFamily="18" charset="0"/>
                <a:cs typeface="Calibri" panose="020F0502020204030204" pitchFamily="34" charset="0"/>
              </a:rPr>
              <a:t>Caiani</a:t>
            </a:r>
            <a:r>
              <a:rPr lang="en-GB" sz="2000" dirty="0">
                <a:effectLst/>
                <a:latin typeface="Garamond" panose="02020404030301010803" pitchFamily="18" charset="0"/>
                <a:cs typeface="Calibri" panose="020F0502020204030204" pitchFamily="34" charset="0"/>
              </a:rPr>
              <a:t>, </a:t>
            </a:r>
            <a:r>
              <a:rPr lang="en-GB" sz="2000" i="1" dirty="0">
                <a:latin typeface="Garamond" panose="02020404030301010803" pitchFamily="18" charset="0"/>
                <a:cs typeface="Calibri" panose="020F0502020204030204" pitchFamily="34" charset="0"/>
              </a:rPr>
              <a:t>Social Movements and Europeanization </a:t>
            </a:r>
            <a:r>
              <a:rPr lang="en-GB" sz="2000" dirty="0">
                <a:latin typeface="Garamond" panose="02020404030301010803" pitchFamily="18" charset="0"/>
                <a:cs typeface="Calibri" panose="020F0502020204030204" pitchFamily="34" charset="0"/>
              </a:rPr>
              <a:t>(2009).</a:t>
            </a:r>
          </a:p>
          <a:p>
            <a:pPr marL="0" indent="0">
              <a:buNone/>
            </a:pPr>
            <a:endParaRPr lang="en-GB" sz="2000" dirty="0">
              <a:effectLst/>
              <a:latin typeface="Calibri" panose="020F0502020204030204" pitchFamily="34" charset="0"/>
              <a:cs typeface="Calibri" panose="020F0502020204030204" pitchFamily="34" charset="0"/>
            </a:endParaRPr>
          </a:p>
          <a:p>
            <a:pPr marL="0" indent="0">
              <a:buNone/>
            </a:pPr>
            <a:endParaRPr lang="en-GB" sz="2000" dirty="0">
              <a:effectLst/>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pPr marL="0" indent="0">
              <a:buNone/>
            </a:pPr>
            <a:endParaRPr lang="en-GB" sz="2000" dirty="0">
              <a:effectLst/>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pPr marL="0" indent="0">
              <a:buNone/>
            </a:pPr>
            <a:endParaRPr lang="en-GB" sz="2000" dirty="0">
              <a:effectLst/>
              <a:latin typeface="Calibri" panose="020F0502020204030204" pitchFamily="34" charset="0"/>
              <a:cs typeface="Calibri" panose="020F0502020204030204" pitchFamily="34" charset="0"/>
            </a:endParaRPr>
          </a:p>
          <a:p>
            <a:pPr marL="0" indent="0">
              <a:buNone/>
            </a:pPr>
            <a:endParaRPr lang="en-GB" sz="2000" dirty="0">
              <a:effectLst/>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7A46D52D-7F01-153F-0C81-B72C083EB899}"/>
              </a:ext>
            </a:extLst>
          </p:cNvPr>
          <p:cNvPicPr>
            <a:picLocks noChangeAspect="1"/>
          </p:cNvPicPr>
          <p:nvPr/>
        </p:nvPicPr>
        <p:blipFill>
          <a:blip r:embed="rId2"/>
          <a:stretch>
            <a:fillRect/>
          </a:stretch>
        </p:blipFill>
        <p:spPr>
          <a:xfrm>
            <a:off x="2204764" y="913651"/>
            <a:ext cx="7115942" cy="1461110"/>
          </a:xfrm>
          <a:prstGeom prst="rect">
            <a:avLst/>
          </a:prstGeom>
        </p:spPr>
      </p:pic>
      <p:pic>
        <p:nvPicPr>
          <p:cNvPr id="9" name="Image 8">
            <a:extLst>
              <a:ext uri="{FF2B5EF4-FFF2-40B4-BE49-F238E27FC236}">
                <a16:creationId xmlns:a16="http://schemas.microsoft.com/office/drawing/2014/main" id="{A8C2B195-11C9-6193-D364-228BAB5D81FD}"/>
              </a:ext>
            </a:extLst>
          </p:cNvPr>
          <p:cNvPicPr>
            <a:picLocks noChangeAspect="1"/>
          </p:cNvPicPr>
          <p:nvPr/>
        </p:nvPicPr>
        <p:blipFill>
          <a:blip r:embed="rId3"/>
          <a:stretch>
            <a:fillRect/>
          </a:stretch>
        </p:blipFill>
        <p:spPr>
          <a:xfrm>
            <a:off x="2082362" y="2269657"/>
            <a:ext cx="7772400" cy="4394674"/>
          </a:xfrm>
          <a:prstGeom prst="rect">
            <a:avLst/>
          </a:prstGeom>
        </p:spPr>
      </p:pic>
    </p:spTree>
    <p:extLst>
      <p:ext uri="{BB962C8B-B14F-4D97-AF65-F5344CB8AC3E}">
        <p14:creationId xmlns:p14="http://schemas.microsoft.com/office/powerpoint/2010/main" val="3816638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BC3A8-B479-8162-D8B6-4DB6BBE034E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BC5D58-B475-CADC-4083-EDEB6194EB67}"/>
              </a:ext>
            </a:extLst>
          </p:cNvPr>
          <p:cNvSpPr>
            <a:spLocks noGrp="1"/>
          </p:cNvSpPr>
          <p:nvPr>
            <p:ph idx="1"/>
          </p:nvPr>
        </p:nvSpPr>
        <p:spPr>
          <a:xfrm>
            <a:off x="838200" y="357352"/>
            <a:ext cx="10260724" cy="5819611"/>
          </a:xfrm>
        </p:spPr>
        <p:txBody>
          <a:bodyPr>
            <a:normAutofit lnSpcReduction="10000"/>
          </a:bodyPr>
          <a:lstStyle/>
          <a:p>
            <a:pPr marL="0" indent="0">
              <a:buNone/>
            </a:pPr>
            <a:r>
              <a:rPr lang="en-GB" sz="2000" dirty="0">
                <a:latin typeface="Garamond" panose="02020404030301010803" pitchFamily="18" charset="0"/>
                <a:cs typeface="Calibri" panose="020F0502020204030204" pitchFamily="34" charset="0"/>
              </a:rPr>
              <a:t>Similar results in other studies.</a:t>
            </a:r>
          </a:p>
          <a:p>
            <a:pPr marL="0" indent="0">
              <a:buNone/>
            </a:pPr>
            <a:r>
              <a:rPr lang="en-GB" sz="2000" dirty="0">
                <a:effectLst/>
                <a:latin typeface="Garamond" panose="02020404030301010803" pitchFamily="18" charset="0"/>
                <a:cs typeface="Calibri" panose="020F0502020204030204" pitchFamily="34" charset="0"/>
              </a:rPr>
              <a:t>See: </a:t>
            </a:r>
            <a:r>
              <a:rPr lang="fr-FR" sz="2000" dirty="0">
                <a:effectLst/>
                <a:latin typeface="Garamond" panose="02020404030301010803" pitchFamily="18" charset="0"/>
                <a:cs typeface="Calibri" panose="020F0502020204030204" pitchFamily="34" charset="0"/>
              </a:rPr>
              <a:t>Olivier Fillieule, Philippe Blanchard, </a:t>
            </a:r>
            <a:r>
              <a:rPr lang="fr-FR" sz="2000" dirty="0" err="1">
                <a:effectLst/>
                <a:latin typeface="Garamond" panose="02020404030301010803" pitchFamily="18" charset="0"/>
                <a:cs typeface="Calibri" panose="020F0502020204030204" pitchFamily="34" charset="0"/>
              </a:rPr>
              <a:t>Eric</a:t>
            </a:r>
            <a:r>
              <a:rPr lang="fr-FR" sz="2000" dirty="0">
                <a:effectLst/>
                <a:latin typeface="Garamond" panose="02020404030301010803" pitchFamily="18" charset="0"/>
                <a:cs typeface="Calibri" panose="020F0502020204030204" pitchFamily="34" charset="0"/>
              </a:rPr>
              <a:t> </a:t>
            </a:r>
            <a:r>
              <a:rPr lang="fr-FR" sz="2000" dirty="0" err="1">
                <a:effectLst/>
                <a:latin typeface="Garamond" panose="02020404030301010803" pitchFamily="18" charset="0"/>
                <a:cs typeface="Calibri" panose="020F0502020204030204" pitchFamily="34" charset="0"/>
              </a:rPr>
              <a:t>Agrikoliansky</a:t>
            </a:r>
            <a:r>
              <a:rPr lang="fr-FR" sz="2000" dirty="0">
                <a:effectLst/>
                <a:latin typeface="Garamond" panose="02020404030301010803" pitchFamily="18" charset="0"/>
                <a:cs typeface="Calibri" panose="020F0502020204030204" pitchFamily="34" charset="0"/>
              </a:rPr>
              <a:t>, Marko </a:t>
            </a:r>
            <a:r>
              <a:rPr lang="fr-FR" sz="2000" dirty="0" err="1">
                <a:effectLst/>
                <a:latin typeface="Garamond" panose="02020404030301010803" pitchFamily="18" charset="0"/>
                <a:cs typeface="Calibri" panose="020F0502020204030204" pitchFamily="34" charset="0"/>
              </a:rPr>
              <a:t>Bandler</a:t>
            </a:r>
            <a:r>
              <a:rPr lang="fr-FR" sz="2000" dirty="0">
                <a:effectLst/>
                <a:latin typeface="Garamond" panose="02020404030301010803" pitchFamily="18" charset="0"/>
                <a:cs typeface="Calibri" panose="020F0502020204030204" pitchFamily="34" charset="0"/>
              </a:rPr>
              <a:t>, Florence Passy,</a:t>
            </a:r>
            <a:r>
              <a:rPr lang="fr-FR" sz="2000" dirty="0">
                <a:latin typeface="Garamond" panose="02020404030301010803" pitchFamily="18" charset="0"/>
                <a:cs typeface="Calibri" panose="020F0502020204030204" pitchFamily="34" charset="0"/>
              </a:rPr>
              <a:t> </a:t>
            </a:r>
            <a:r>
              <a:rPr lang="fr-FR" sz="2000" dirty="0">
                <a:effectLst/>
                <a:latin typeface="Garamond" panose="02020404030301010803" pitchFamily="18" charset="0"/>
                <a:cs typeface="Calibri" panose="020F0502020204030204" pitchFamily="34" charset="0"/>
              </a:rPr>
              <a:t>Isabelle Sommier, </a:t>
            </a:r>
            <a:r>
              <a:rPr lang="en-GB" sz="2000" dirty="0">
                <a:effectLst/>
                <a:latin typeface="Garamond" panose="02020404030301010803" pitchFamily="18" charset="0"/>
                <a:cs typeface="Calibri" panose="020F0502020204030204" pitchFamily="34" charset="0"/>
              </a:rPr>
              <a:t>‘</a:t>
            </a:r>
            <a:r>
              <a:rPr lang="fr-FR" sz="2000" dirty="0">
                <a:effectLst/>
                <a:latin typeface="Garamond" panose="02020404030301010803" pitchFamily="18" charset="0"/>
                <a:cs typeface="Calibri" panose="020F0502020204030204" pitchFamily="34" charset="0"/>
              </a:rPr>
              <a:t>L'altermondialisation en réseaux. Trajectoires militantes,</a:t>
            </a:r>
            <a:r>
              <a:rPr lang="fr-FR" sz="2000" dirty="0">
                <a:latin typeface="Garamond" panose="02020404030301010803" pitchFamily="18" charset="0"/>
                <a:cs typeface="Calibri" panose="020F0502020204030204" pitchFamily="34" charset="0"/>
              </a:rPr>
              <a:t> </a:t>
            </a:r>
            <a:r>
              <a:rPr lang="fr-FR" sz="2000" dirty="0" err="1">
                <a:effectLst/>
                <a:latin typeface="Garamond" panose="02020404030301010803" pitchFamily="18" charset="0"/>
                <a:cs typeface="Calibri" panose="020F0502020204030204" pitchFamily="34" charset="0"/>
              </a:rPr>
              <a:t>multipositionnalité</a:t>
            </a:r>
            <a:r>
              <a:rPr lang="fr-FR" sz="2000" dirty="0">
                <a:effectLst/>
                <a:latin typeface="Garamond" panose="02020404030301010803" pitchFamily="18" charset="0"/>
                <a:cs typeface="Calibri" panose="020F0502020204030204" pitchFamily="34" charset="0"/>
              </a:rPr>
              <a:t> et formes de l'engagement: les participants du</a:t>
            </a:r>
            <a:r>
              <a:rPr lang="fr-FR" sz="2000" dirty="0">
                <a:latin typeface="Garamond" panose="02020404030301010803" pitchFamily="18" charset="0"/>
                <a:cs typeface="Calibri" panose="020F0502020204030204" pitchFamily="34" charset="0"/>
              </a:rPr>
              <a:t> </a:t>
            </a:r>
            <a:r>
              <a:rPr lang="fr-FR" sz="2000" dirty="0">
                <a:effectLst/>
                <a:latin typeface="Garamond" panose="02020404030301010803" pitchFamily="18" charset="0"/>
                <a:cs typeface="Calibri" panose="020F0502020204030204" pitchFamily="34" charset="0"/>
              </a:rPr>
              <a:t>contre-sommet du G8 d'Evian’, </a:t>
            </a:r>
            <a:r>
              <a:rPr lang="fr-FR" sz="2000" i="1" dirty="0" err="1">
                <a:effectLst/>
                <a:latin typeface="Garamond" panose="02020404030301010803" pitchFamily="18" charset="0"/>
                <a:cs typeface="Calibri" panose="020F0502020204030204" pitchFamily="34" charset="0"/>
              </a:rPr>
              <a:t>Politix</a:t>
            </a:r>
            <a:r>
              <a:rPr lang="fr-FR" sz="2000" dirty="0">
                <a:effectLst/>
                <a:latin typeface="Garamond" panose="02020404030301010803" pitchFamily="18" charset="0"/>
                <a:cs typeface="Calibri" panose="020F0502020204030204" pitchFamily="34" charset="0"/>
              </a:rPr>
              <a:t> (2004).</a:t>
            </a:r>
          </a:p>
          <a:p>
            <a:endParaRPr lang="fr-FR" sz="2000" i="1" dirty="0">
              <a:latin typeface="Garamond" panose="02020404030301010803" pitchFamily="18" charset="0"/>
              <a:cs typeface="Calibri" panose="020F0502020204030204" pitchFamily="34" charset="0"/>
            </a:endParaRPr>
          </a:p>
          <a:p>
            <a:pPr marL="0" indent="0">
              <a:buNone/>
            </a:pPr>
            <a:r>
              <a:rPr lang="en-GB" sz="2000" dirty="0">
                <a:effectLst/>
                <a:latin typeface="Garamond" panose="02020404030301010803" pitchFamily="18" charset="0"/>
                <a:cs typeface="Calibri" panose="020F0502020204030204" pitchFamily="34" charset="0"/>
              </a:rPr>
              <a:t>Protesters against G8 summit in Evian, France, 2003.</a:t>
            </a:r>
          </a:p>
          <a:p>
            <a:pPr>
              <a:buFont typeface="Wingdings" pitchFamily="2" charset="2"/>
              <a:buChar char="è"/>
            </a:pPr>
            <a:r>
              <a:rPr lang="en-GB" sz="2000" dirty="0">
                <a:effectLst/>
                <a:latin typeface="Garamond" panose="02020404030301010803" pitchFamily="18" charset="0"/>
                <a:cs typeface="Calibri" panose="020F0502020204030204" pitchFamily="34" charset="0"/>
              </a:rPr>
              <a:t>Rooted cosmopolitans again (most protesters were French and Swiss).</a:t>
            </a:r>
          </a:p>
          <a:p>
            <a:pPr>
              <a:buFont typeface="Wingdings" pitchFamily="2" charset="2"/>
              <a:buChar char="è"/>
            </a:pPr>
            <a:r>
              <a:rPr lang="en-GB" sz="2000" dirty="0">
                <a:effectLst/>
                <a:latin typeface="Garamond" panose="02020404030301010803" pitchFamily="18" charset="0"/>
                <a:cs typeface="Calibri" panose="020F0502020204030204" pitchFamily="34" charset="0"/>
              </a:rPr>
              <a:t>70% claim left-wing views.</a:t>
            </a:r>
          </a:p>
          <a:p>
            <a:pPr>
              <a:buFont typeface="Wingdings" pitchFamily="2" charset="2"/>
              <a:buChar char="è"/>
            </a:pPr>
            <a:r>
              <a:rPr lang="en-GB" sz="2000" dirty="0">
                <a:latin typeface="Garamond" panose="02020404030301010803" pitchFamily="18" charset="0"/>
                <a:cs typeface="Calibri" panose="020F0502020204030204" pitchFamily="34" charset="0"/>
              </a:rPr>
              <a:t>80% claim to vote on a regular basis.</a:t>
            </a:r>
          </a:p>
          <a:p>
            <a:pPr>
              <a:buFont typeface="Wingdings" pitchFamily="2" charset="2"/>
              <a:buChar char="è"/>
            </a:pPr>
            <a:r>
              <a:rPr lang="en-GB" sz="2000" dirty="0">
                <a:effectLst/>
                <a:latin typeface="Garamond" panose="02020404030301010803" pitchFamily="18" charset="0"/>
                <a:cs typeface="Calibri" panose="020F0502020204030204" pitchFamily="34" charset="0"/>
              </a:rPr>
              <a:t>20% are or have been party members.</a:t>
            </a:r>
          </a:p>
          <a:p>
            <a:pPr>
              <a:buFont typeface="Wingdings" pitchFamily="2" charset="2"/>
              <a:buChar char="è"/>
            </a:pPr>
            <a:r>
              <a:rPr lang="en-GB" sz="2000" dirty="0">
                <a:latin typeface="Garamond" panose="02020404030301010803" pitchFamily="18" charset="0"/>
                <a:cs typeface="Calibri" panose="020F0502020204030204" pitchFamily="34" charset="0"/>
              </a:rPr>
              <a:t>16% </a:t>
            </a:r>
            <a:r>
              <a:rPr lang="en-GB" sz="2000" dirty="0">
                <a:effectLst/>
                <a:latin typeface="Garamond" panose="02020404030301010803" pitchFamily="18" charset="0"/>
                <a:cs typeface="Calibri" panose="020F0502020204030204" pitchFamily="34" charset="0"/>
              </a:rPr>
              <a:t>are or have been members of a trade union.</a:t>
            </a:r>
          </a:p>
          <a:p>
            <a:pPr>
              <a:buFont typeface="Wingdings" pitchFamily="2" charset="2"/>
              <a:buChar char="è"/>
            </a:pPr>
            <a:r>
              <a:rPr lang="en-GB" sz="2000" dirty="0">
                <a:latin typeface="Garamond" panose="02020404030301010803" pitchFamily="18" charset="0"/>
                <a:cs typeface="Calibri" panose="020F0502020204030204" pitchFamily="34" charset="0"/>
              </a:rPr>
              <a:t>Most of them are willing to situate themselves on the left/right divide and do identify with a political party.</a:t>
            </a:r>
            <a:endParaRPr lang="en-GB" sz="2000" dirty="0">
              <a:effectLst/>
              <a:latin typeface="Garamond" panose="02020404030301010803" pitchFamily="18" charset="0"/>
              <a:cs typeface="Calibri" panose="020F0502020204030204" pitchFamily="34" charset="0"/>
            </a:endParaRPr>
          </a:p>
          <a:p>
            <a:pPr>
              <a:buFont typeface="Wingdings" pitchFamily="2" charset="2"/>
              <a:buChar char="è"/>
            </a:pPr>
            <a:r>
              <a:rPr lang="en-GB" sz="2000" dirty="0">
                <a:effectLst/>
                <a:latin typeface="Garamond" panose="02020404030301010803" pitchFamily="18" charset="0"/>
                <a:cs typeface="Calibri" panose="020F0502020204030204" pitchFamily="34" charset="0"/>
              </a:rPr>
              <a:t>Half of them belong to the upper class (‘Cadres et professions </a:t>
            </a:r>
            <a:r>
              <a:rPr lang="en-GB" sz="2000" dirty="0" err="1">
                <a:effectLst/>
                <a:latin typeface="Garamond" panose="02020404030301010803" pitchFamily="18" charset="0"/>
                <a:cs typeface="Calibri" panose="020F0502020204030204" pitchFamily="34" charset="0"/>
              </a:rPr>
              <a:t>intellectuelles</a:t>
            </a:r>
            <a:r>
              <a:rPr lang="en-GB" sz="2000" dirty="0">
                <a:effectLst/>
                <a:latin typeface="Garamond" panose="02020404030301010803" pitchFamily="18" charset="0"/>
                <a:cs typeface="Calibri" panose="020F0502020204030204" pitchFamily="34" charset="0"/>
              </a:rPr>
              <a:t> </a:t>
            </a:r>
            <a:r>
              <a:rPr lang="en-GB" sz="2000" dirty="0" err="1">
                <a:effectLst/>
                <a:latin typeface="Garamond" panose="02020404030301010803" pitchFamily="18" charset="0"/>
                <a:cs typeface="Calibri" panose="020F0502020204030204" pitchFamily="34" charset="0"/>
              </a:rPr>
              <a:t>supérieures</a:t>
            </a:r>
            <a:r>
              <a:rPr lang="en-GB" sz="2000" dirty="0">
                <a:effectLst/>
                <a:latin typeface="Garamond" panose="02020404030301010803" pitchFamily="18" charset="0"/>
                <a:cs typeface="Calibri" panose="020F0502020204030204" pitchFamily="34" charset="0"/>
              </a:rPr>
              <a:t>’ &amp; ‘professions </a:t>
            </a:r>
            <a:r>
              <a:rPr lang="en-GB" sz="2000" dirty="0" err="1">
                <a:effectLst/>
                <a:latin typeface="Garamond" panose="02020404030301010803" pitchFamily="18" charset="0"/>
                <a:cs typeface="Calibri" panose="020F0502020204030204" pitchFamily="34" charset="0"/>
              </a:rPr>
              <a:t>scientifiques</a:t>
            </a:r>
            <a:r>
              <a:rPr lang="en-GB" sz="2000" dirty="0">
                <a:effectLst/>
                <a:latin typeface="Garamond" panose="02020404030301010803" pitchFamily="18" charset="0"/>
                <a:cs typeface="Calibri" panose="020F0502020204030204" pitchFamily="34" charset="0"/>
              </a:rPr>
              <a:t> </a:t>
            </a:r>
            <a:r>
              <a:rPr lang="en-GB" sz="2000" dirty="0" err="1">
                <a:effectLst/>
                <a:latin typeface="Garamond" panose="02020404030301010803" pitchFamily="18" charset="0"/>
                <a:cs typeface="Calibri" panose="020F0502020204030204" pitchFamily="34" charset="0"/>
              </a:rPr>
              <a:t>ou</a:t>
            </a:r>
            <a:r>
              <a:rPr lang="en-GB" sz="2000" dirty="0">
                <a:effectLst/>
                <a:latin typeface="Garamond" panose="02020404030301010803" pitchFamily="18" charset="0"/>
                <a:cs typeface="Calibri" panose="020F0502020204030204" pitchFamily="34" charset="0"/>
              </a:rPr>
              <a:t> techniques </a:t>
            </a:r>
            <a:r>
              <a:rPr lang="en-GB" sz="2000" dirty="0" err="1">
                <a:effectLst/>
                <a:latin typeface="Garamond" panose="02020404030301010803" pitchFamily="18" charset="0"/>
                <a:cs typeface="Calibri" panose="020F0502020204030204" pitchFamily="34" charset="0"/>
              </a:rPr>
              <a:t>supérieures</a:t>
            </a:r>
            <a:r>
              <a:rPr lang="en-GB" sz="2000" dirty="0">
                <a:effectLst/>
                <a:latin typeface="Garamond" panose="02020404030301010803" pitchFamily="18" charset="0"/>
                <a:cs typeface="Calibri" panose="020F0502020204030204" pitchFamily="34" charset="0"/>
              </a:rPr>
              <a:t>’).</a:t>
            </a:r>
          </a:p>
          <a:p>
            <a:pPr>
              <a:buFont typeface="Wingdings" pitchFamily="2" charset="2"/>
              <a:buChar char="è"/>
            </a:pPr>
            <a:r>
              <a:rPr lang="en-GB" sz="2000" dirty="0">
                <a:latin typeface="Garamond" panose="02020404030301010803" pitchFamily="18" charset="0"/>
                <a:cs typeface="Calibri" panose="020F0502020204030204" pitchFamily="34" charset="0"/>
              </a:rPr>
              <a:t>Half of them have attended or still attend university.</a:t>
            </a:r>
          </a:p>
        </p:txBody>
      </p:sp>
    </p:spTree>
    <p:extLst>
      <p:ext uri="{BB962C8B-B14F-4D97-AF65-F5344CB8AC3E}">
        <p14:creationId xmlns:p14="http://schemas.microsoft.com/office/powerpoint/2010/main" val="3050009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BC3A8-B479-8162-D8B6-4DB6BBE034E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BC5D58-B475-CADC-4083-EDEB6194EB67}"/>
              </a:ext>
            </a:extLst>
          </p:cNvPr>
          <p:cNvSpPr>
            <a:spLocks noGrp="1"/>
          </p:cNvSpPr>
          <p:nvPr>
            <p:ph idx="1"/>
          </p:nvPr>
        </p:nvSpPr>
        <p:spPr>
          <a:xfrm>
            <a:off x="838200" y="357352"/>
            <a:ext cx="10260724" cy="5819611"/>
          </a:xfrm>
        </p:spPr>
        <p:txBody>
          <a:bodyPr>
            <a:normAutofit/>
          </a:bodyPr>
          <a:lstStyle/>
          <a:p>
            <a:pPr marL="0" indent="0">
              <a:buNone/>
            </a:pPr>
            <a:r>
              <a:rPr lang="en-GB" sz="2000" dirty="0">
                <a:effectLst/>
                <a:latin typeface="Garamond" panose="02020404030301010803" pitchFamily="18" charset="0"/>
                <a:cs typeface="Calibri" panose="020F0502020204030204" pitchFamily="34" charset="0"/>
              </a:rPr>
              <a:t>The rise in transnational activism has been geographically unbalanced.</a:t>
            </a:r>
          </a:p>
          <a:p>
            <a:pPr marL="0" indent="0">
              <a:buNone/>
            </a:pPr>
            <a:r>
              <a:rPr lang="en-GB" sz="2000" dirty="0">
                <a:effectLst/>
                <a:latin typeface="Garamond" panose="02020404030301010803" pitchFamily="18" charset="0"/>
                <a:cs typeface="Calibri" panose="020F0502020204030204" pitchFamily="34" charset="0"/>
              </a:rPr>
              <a:t>There is still a net advantage for the richer,</a:t>
            </a:r>
            <a:r>
              <a:rPr lang="en-GB" sz="2000" dirty="0">
                <a:latin typeface="Garamond" panose="02020404030301010803" pitchFamily="18" charset="0"/>
                <a:cs typeface="Calibri" panose="020F0502020204030204" pitchFamily="34" charset="0"/>
              </a:rPr>
              <a:t> </a:t>
            </a:r>
            <a:r>
              <a:rPr lang="en-GB" sz="2000" dirty="0">
                <a:effectLst/>
                <a:latin typeface="Garamond" panose="02020404030301010803" pitchFamily="18" charset="0"/>
                <a:cs typeface="Calibri" panose="020F0502020204030204" pitchFamily="34" charset="0"/>
              </a:rPr>
              <a:t>better-connected citizens of the North, who have greater financial and organizational</a:t>
            </a:r>
            <a:r>
              <a:rPr lang="en-GB" sz="2000" dirty="0">
                <a:latin typeface="Garamond" panose="02020404030301010803" pitchFamily="18" charset="0"/>
                <a:cs typeface="Calibri" panose="020F0502020204030204" pitchFamily="34" charset="0"/>
              </a:rPr>
              <a:t> </a:t>
            </a:r>
            <a:r>
              <a:rPr lang="en-GB" sz="2000" dirty="0">
                <a:effectLst/>
                <a:latin typeface="Garamond" panose="02020404030301010803" pitchFamily="18" charset="0"/>
                <a:cs typeface="Calibri" panose="020F0502020204030204" pitchFamily="34" charset="0"/>
              </a:rPr>
              <a:t>resources and who live close to the sites of major international</a:t>
            </a:r>
            <a:r>
              <a:rPr lang="en-GB" sz="2000" dirty="0">
                <a:latin typeface="Garamond" panose="02020404030301010803" pitchFamily="18" charset="0"/>
                <a:cs typeface="Calibri" panose="020F0502020204030204" pitchFamily="34" charset="0"/>
              </a:rPr>
              <a:t> </a:t>
            </a:r>
            <a:r>
              <a:rPr lang="en-GB" sz="2000" dirty="0">
                <a:effectLst/>
                <a:latin typeface="Garamond" panose="02020404030301010803" pitchFamily="18" charset="0"/>
                <a:cs typeface="Calibri" panose="020F0502020204030204" pitchFamily="34" charset="0"/>
              </a:rPr>
              <a:t>institutions.</a:t>
            </a:r>
          </a:p>
          <a:p>
            <a:pPr marL="0" indent="0">
              <a:buNone/>
            </a:pPr>
            <a:endParaRPr lang="en-GB" sz="2000" dirty="0">
              <a:latin typeface="Garamond" panose="02020404030301010803" pitchFamily="18" charset="0"/>
              <a:cs typeface="Calibri" panose="020F0502020204030204" pitchFamily="34" charset="0"/>
            </a:endParaRPr>
          </a:p>
          <a:p>
            <a:pPr marL="0" indent="0">
              <a:buNone/>
            </a:pPr>
            <a:r>
              <a:rPr lang="en-GB" sz="2000" dirty="0">
                <a:effectLst/>
                <a:latin typeface="Garamond" panose="02020404030301010803" pitchFamily="18" charset="0"/>
                <a:cs typeface="Calibri" panose="020F0502020204030204" pitchFamily="34" charset="0"/>
              </a:rPr>
              <a:t>See: </a:t>
            </a:r>
            <a:r>
              <a:rPr lang="fr-FR" sz="2000" dirty="0">
                <a:effectLst/>
                <a:latin typeface="Garamond" panose="02020404030301010803" pitchFamily="18" charset="0"/>
                <a:cs typeface="Calibri" panose="020F0502020204030204" pitchFamily="34" charset="0"/>
              </a:rPr>
              <a:t>Brian Doherty, ‘Friends of the </a:t>
            </a:r>
            <a:r>
              <a:rPr lang="fr-FR" sz="2000" dirty="0" err="1">
                <a:effectLst/>
                <a:latin typeface="Garamond" panose="02020404030301010803" pitchFamily="18" charset="0"/>
                <a:cs typeface="Calibri" panose="020F0502020204030204" pitchFamily="34" charset="0"/>
              </a:rPr>
              <a:t>Earth</a:t>
            </a:r>
            <a:r>
              <a:rPr lang="fr-FR" sz="2000" dirty="0">
                <a:effectLst/>
                <a:latin typeface="Garamond" panose="02020404030301010803" pitchFamily="18" charset="0"/>
                <a:cs typeface="Calibri" panose="020F0502020204030204" pitchFamily="34" charset="0"/>
              </a:rPr>
              <a:t> International: </a:t>
            </a:r>
            <a:r>
              <a:rPr lang="fr-FR" sz="2000" dirty="0" err="1">
                <a:effectLst/>
                <a:latin typeface="Garamond" panose="02020404030301010803" pitchFamily="18" charset="0"/>
                <a:cs typeface="Calibri" panose="020F0502020204030204" pitchFamily="34" charset="0"/>
              </a:rPr>
              <a:t>Negotiating</a:t>
            </a:r>
            <a:r>
              <a:rPr lang="fr-FR" sz="2000" dirty="0">
                <a:effectLst/>
                <a:latin typeface="Garamond" panose="02020404030301010803" pitchFamily="18" charset="0"/>
                <a:cs typeface="Calibri" panose="020F0502020204030204" pitchFamily="34" charset="0"/>
              </a:rPr>
              <a:t> a</a:t>
            </a:r>
            <a:r>
              <a:rPr lang="fr-FR" sz="2000" dirty="0">
                <a:latin typeface="Garamond" panose="02020404030301010803" pitchFamily="18" charset="0"/>
                <a:cs typeface="Calibri" panose="020F0502020204030204" pitchFamily="34" charset="0"/>
              </a:rPr>
              <a:t> </a:t>
            </a:r>
            <a:r>
              <a:rPr lang="fr-FR" sz="2000" dirty="0">
                <a:effectLst/>
                <a:latin typeface="Garamond" panose="02020404030301010803" pitchFamily="18" charset="0"/>
                <a:cs typeface="Calibri" panose="020F0502020204030204" pitchFamily="34" charset="0"/>
              </a:rPr>
              <a:t>transnational </a:t>
            </a:r>
            <a:r>
              <a:rPr lang="fr-FR" sz="2000" dirty="0" err="1">
                <a:effectLst/>
                <a:latin typeface="Garamond" panose="02020404030301010803" pitchFamily="18" charset="0"/>
                <a:cs typeface="Calibri" panose="020F0502020204030204" pitchFamily="34" charset="0"/>
              </a:rPr>
              <a:t>identity</a:t>
            </a:r>
            <a:r>
              <a:rPr lang="fr-FR" sz="2000" dirty="0">
                <a:effectLst/>
                <a:latin typeface="Garamond" panose="02020404030301010803" pitchFamily="18" charset="0"/>
                <a:cs typeface="Calibri" panose="020F0502020204030204" pitchFamily="34" charset="0"/>
              </a:rPr>
              <a:t>’, </a:t>
            </a:r>
            <a:r>
              <a:rPr lang="fr-FR" sz="2000" i="1" dirty="0" err="1">
                <a:effectLst/>
                <a:latin typeface="Garamond" panose="02020404030301010803" pitchFamily="18" charset="0"/>
                <a:cs typeface="Calibri" panose="020F0502020204030204" pitchFamily="34" charset="0"/>
              </a:rPr>
              <a:t>Environmental</a:t>
            </a:r>
            <a:r>
              <a:rPr lang="fr-FR" sz="2000" i="1" dirty="0">
                <a:effectLst/>
                <a:latin typeface="Garamond" panose="02020404030301010803" pitchFamily="18" charset="0"/>
                <a:cs typeface="Calibri" panose="020F0502020204030204" pitchFamily="34" charset="0"/>
              </a:rPr>
              <a:t> </a:t>
            </a:r>
            <a:r>
              <a:rPr lang="fr-FR" sz="2000" i="1" dirty="0" err="1">
                <a:effectLst/>
                <a:latin typeface="Garamond" panose="02020404030301010803" pitchFamily="18" charset="0"/>
                <a:cs typeface="Calibri" panose="020F0502020204030204" pitchFamily="34" charset="0"/>
              </a:rPr>
              <a:t>Politics</a:t>
            </a:r>
            <a:r>
              <a:rPr lang="fr-FR" sz="2000" i="1" dirty="0">
                <a:effectLst/>
                <a:latin typeface="Garamond" panose="02020404030301010803" pitchFamily="18" charset="0"/>
                <a:cs typeface="Calibri" panose="020F0502020204030204" pitchFamily="34" charset="0"/>
              </a:rPr>
              <a:t> </a:t>
            </a:r>
            <a:r>
              <a:rPr lang="fr-FR" sz="2000" dirty="0">
                <a:effectLst/>
                <a:latin typeface="Garamond" panose="02020404030301010803" pitchFamily="18" charset="0"/>
                <a:cs typeface="Calibri" panose="020F0502020204030204" pitchFamily="34" charset="0"/>
              </a:rPr>
              <a:t>(2006).</a:t>
            </a:r>
          </a:p>
          <a:p>
            <a:pPr marL="0" indent="0">
              <a:buNone/>
            </a:pPr>
            <a:endParaRPr lang="en-GB" sz="20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019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C604FA-7450-2CD8-3A58-78169EC48C73}"/>
              </a:ext>
            </a:extLst>
          </p:cNvPr>
          <p:cNvSpPr>
            <a:spLocks noGrp="1"/>
          </p:cNvSpPr>
          <p:nvPr>
            <p:ph idx="1"/>
          </p:nvPr>
        </p:nvSpPr>
        <p:spPr>
          <a:xfrm>
            <a:off x="836675" y="446004"/>
            <a:ext cx="10515600" cy="6275638"/>
          </a:xfrm>
        </p:spPr>
        <p:txBody>
          <a:bodyPr>
            <a:normAutofit/>
          </a:bodyPr>
          <a:lstStyle/>
          <a:p>
            <a:pPr marL="0" indent="0">
              <a:buNone/>
            </a:pPr>
            <a:endParaRPr lang="en-US" sz="2600" b="1" dirty="0">
              <a:latin typeface="Merriweather" pitchFamily="2" charset="77"/>
            </a:endParaRPr>
          </a:p>
          <a:p>
            <a:pPr marL="0" indent="0">
              <a:buNone/>
            </a:pPr>
            <a:endParaRPr lang="en-US" sz="2600" dirty="0">
              <a:latin typeface="Merriweather" pitchFamily="2" charset="77"/>
            </a:endParaRPr>
          </a:p>
          <a:p>
            <a:pPr marL="0" indent="0">
              <a:buNone/>
            </a:pPr>
            <a:endParaRPr lang="en-US" sz="2600" dirty="0">
              <a:latin typeface="Merriweather" pitchFamily="2" charset="77"/>
            </a:endParaRPr>
          </a:p>
          <a:p>
            <a:pPr marL="0" indent="0">
              <a:buNone/>
            </a:pPr>
            <a:endParaRPr lang="en-US" sz="2600" dirty="0">
              <a:latin typeface="Merriweather" pitchFamily="2" charset="77"/>
            </a:endParaRPr>
          </a:p>
        </p:txBody>
      </p:sp>
      <p:pic>
        <p:nvPicPr>
          <p:cNvPr id="4" name="Image 3">
            <a:extLst>
              <a:ext uri="{FF2B5EF4-FFF2-40B4-BE49-F238E27FC236}">
                <a16:creationId xmlns:a16="http://schemas.microsoft.com/office/drawing/2014/main" id="{BC4035D5-5081-D865-610A-E7ED8FA57FD3}"/>
              </a:ext>
            </a:extLst>
          </p:cNvPr>
          <p:cNvPicPr>
            <a:picLocks noChangeAspect="1"/>
          </p:cNvPicPr>
          <p:nvPr/>
        </p:nvPicPr>
        <p:blipFill>
          <a:blip r:embed="rId2"/>
          <a:stretch>
            <a:fillRect/>
          </a:stretch>
        </p:blipFill>
        <p:spPr>
          <a:xfrm>
            <a:off x="1968387" y="1049239"/>
            <a:ext cx="7990001" cy="4922935"/>
          </a:xfrm>
          <a:prstGeom prst="rect">
            <a:avLst/>
          </a:prstGeom>
        </p:spPr>
      </p:pic>
    </p:spTree>
    <p:extLst>
      <p:ext uri="{BB962C8B-B14F-4D97-AF65-F5344CB8AC3E}">
        <p14:creationId xmlns:p14="http://schemas.microsoft.com/office/powerpoint/2010/main" val="119020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804B2-449D-0C42-E930-B6C8DDFB9542}"/>
              </a:ext>
            </a:extLst>
          </p:cNvPr>
          <p:cNvSpPr>
            <a:spLocks noGrp="1"/>
          </p:cNvSpPr>
          <p:nvPr>
            <p:ph idx="1"/>
          </p:nvPr>
        </p:nvSpPr>
        <p:spPr>
          <a:xfrm>
            <a:off x="838200" y="665018"/>
            <a:ext cx="10936705" cy="5511945"/>
          </a:xfrm>
        </p:spPr>
        <p:txBody>
          <a:bodyPr>
            <a:normAutofit/>
          </a:bodyPr>
          <a:lstStyle/>
          <a:p>
            <a:pPr marL="0" indent="0" algn="just">
              <a:lnSpc>
                <a:spcPct val="130000"/>
              </a:lnSpc>
              <a:spcBef>
                <a:spcPts val="0"/>
              </a:spcBef>
              <a:buNone/>
            </a:pPr>
            <a:r>
              <a:rPr lang="en-US" sz="2300" b="1" u="sng" dirty="0">
                <a:latin typeface="Garamond" panose="02020404030301010803" pitchFamily="18" charset="0"/>
                <a:ea typeface="Calibri" panose="020F0502020204030204" pitchFamily="34" charset="0"/>
                <a:cs typeface="Times New Roman" panose="02020603050405020304" pitchFamily="18" charset="0"/>
              </a:rPr>
              <a:t>V/ Follow-up: De </a:t>
            </a:r>
            <a:r>
              <a:rPr lang="en-US" sz="2300" b="1" u="sng" dirty="0" err="1">
                <a:latin typeface="Garamond" panose="02020404030301010803" pitchFamily="18" charset="0"/>
                <a:ea typeface="Calibri" panose="020F0502020204030204" pitchFamily="34" charset="0"/>
                <a:cs typeface="Times New Roman" panose="02020603050405020304" pitchFamily="18" charset="0"/>
              </a:rPr>
              <a:t>Swaan</a:t>
            </a:r>
            <a:r>
              <a:rPr lang="en-US" sz="2300" b="1" u="sng" dirty="0">
                <a:latin typeface="Garamond" panose="02020404030301010803" pitchFamily="18" charset="0"/>
                <a:ea typeface="Calibri" panose="020F0502020204030204" pitchFamily="34" charset="0"/>
                <a:cs typeface="Times New Roman" panose="02020603050405020304" pitchFamily="18" charset="0"/>
              </a:rPr>
              <a:t>, Abram: “The European void. The democratic deficit as a cultural deficiency”, in </a:t>
            </a:r>
            <a:r>
              <a:rPr lang="en-US" sz="2300" b="1" i="1" u="sng" dirty="0">
                <a:latin typeface="Garamond" panose="02020404030301010803" pitchFamily="18" charset="0"/>
                <a:ea typeface="Calibri" panose="020F0502020204030204" pitchFamily="34" charset="0"/>
                <a:cs typeface="Times New Roman" panose="02020603050405020304" pitchFamily="18" charset="0"/>
              </a:rPr>
              <a:t>The European Union and the Public Sphere</a:t>
            </a:r>
            <a:r>
              <a:rPr lang="en-US" sz="2300" b="1" u="sng" dirty="0">
                <a:latin typeface="Garamond" panose="02020404030301010803" pitchFamily="18" charset="0"/>
                <a:ea typeface="Calibri" panose="020F0502020204030204" pitchFamily="34" charset="0"/>
                <a:cs typeface="Times New Roman" panose="02020603050405020304" pitchFamily="18" charset="0"/>
              </a:rPr>
              <a:t>, 2007</a:t>
            </a:r>
          </a:p>
          <a:p>
            <a:pPr marL="0" indent="0" algn="just">
              <a:lnSpc>
                <a:spcPct val="130000"/>
              </a:lnSpc>
              <a:spcBef>
                <a:spcPts val="0"/>
              </a:spcBef>
              <a:buNone/>
            </a:pPr>
            <a:endParaRPr lang="en-US" sz="2300" dirty="0">
              <a:latin typeface="Merriweather" pitchFamily="2" charset="77"/>
              <a:ea typeface="Calibri" panose="020F0502020204030204" pitchFamily="34" charset="0"/>
              <a:cs typeface="Times New Roman" panose="02020603050405020304" pitchFamily="18" charset="0"/>
            </a:endParaRPr>
          </a:p>
          <a:p>
            <a:pPr marL="0" indent="0">
              <a:buNone/>
            </a:pPr>
            <a:endParaRPr lang="en-US" sz="2300" dirty="0">
              <a:latin typeface="Merriweather" pitchFamily="2" charset="77"/>
            </a:endParaRPr>
          </a:p>
          <a:p>
            <a:pPr marL="0" indent="0">
              <a:buNone/>
            </a:pPr>
            <a:endParaRPr lang="en-GB" dirty="0"/>
          </a:p>
          <a:p>
            <a:pPr marL="0" indent="0">
              <a:buNone/>
            </a:pPr>
            <a:endParaRPr lang="en-GB" dirty="0"/>
          </a:p>
        </p:txBody>
      </p:sp>
      <p:pic>
        <p:nvPicPr>
          <p:cNvPr id="1026" name="Picture 2" descr="Abram de Swaan, La Société transnationale. Langues, cultures et politiques">
            <a:extLst>
              <a:ext uri="{FF2B5EF4-FFF2-40B4-BE49-F238E27FC236}">
                <a16:creationId xmlns:a16="http://schemas.microsoft.com/office/drawing/2014/main" id="{E7A07E1F-0A31-DB05-7D4B-7260E50F9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869" y="2099221"/>
            <a:ext cx="2781081" cy="423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112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BC3A8-B479-8162-D8B6-4DB6BBE034E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BC5D58-B475-CADC-4083-EDEB6194EB67}"/>
              </a:ext>
            </a:extLst>
          </p:cNvPr>
          <p:cNvSpPr>
            <a:spLocks noGrp="1"/>
          </p:cNvSpPr>
          <p:nvPr>
            <p:ph idx="1"/>
          </p:nvPr>
        </p:nvSpPr>
        <p:spPr>
          <a:xfrm>
            <a:off x="838200" y="665018"/>
            <a:ext cx="10936705" cy="5511945"/>
          </a:xfrm>
        </p:spPr>
        <p:txBody>
          <a:bodyPr>
            <a:normAutofit/>
          </a:bodyPr>
          <a:lstStyle/>
          <a:p>
            <a:pPr marL="0" indent="0">
              <a:buNone/>
            </a:pPr>
            <a:r>
              <a:rPr lang="en-US" sz="2300" dirty="0">
                <a:latin typeface="Garamond" panose="02020404030301010803" pitchFamily="18" charset="0"/>
              </a:rPr>
              <a:t>‘The institutions of the EU, elected directly or indirectly, have failed to capture the imagination of the electorate.’</a:t>
            </a:r>
          </a:p>
          <a:p>
            <a:pPr marL="0" indent="0">
              <a:buNone/>
            </a:pPr>
            <a:r>
              <a:rPr lang="en-US" sz="2300" b="1" dirty="0">
                <a:latin typeface="Garamond" panose="02020404030301010803" pitchFamily="18" charset="0"/>
              </a:rPr>
              <a:t>No European public space </a:t>
            </a:r>
            <a:r>
              <a:rPr lang="en-US" sz="2300" dirty="0">
                <a:latin typeface="Garamond" panose="02020404030301010803" pitchFamily="18" charset="0"/>
              </a:rPr>
              <a:t>(it is transnational and anglophone, elitist).</a:t>
            </a:r>
          </a:p>
          <a:p>
            <a:pPr marL="0" indent="0">
              <a:buNone/>
            </a:pPr>
            <a:endParaRPr lang="en-US" sz="2300" dirty="0">
              <a:latin typeface="Garamond" panose="02020404030301010803" pitchFamily="18" charset="0"/>
            </a:endParaRPr>
          </a:p>
          <a:p>
            <a:pPr marL="0" indent="0">
              <a:buNone/>
            </a:pPr>
            <a:r>
              <a:rPr lang="en-US" sz="2300" dirty="0">
                <a:latin typeface="Garamond" panose="02020404030301010803" pitchFamily="18" charset="0"/>
              </a:rPr>
              <a:t>// </a:t>
            </a:r>
            <a:r>
              <a:rPr lang="en-US" sz="2300" dirty="0" err="1">
                <a:latin typeface="Garamond" panose="02020404030301010803" pitchFamily="18" charset="0"/>
              </a:rPr>
              <a:t>Georgakakis</a:t>
            </a:r>
            <a:r>
              <a:rPr lang="en-US" sz="2300" dirty="0">
                <a:latin typeface="Garamond" panose="02020404030301010803" pitchFamily="18" charset="0"/>
              </a:rPr>
              <a:t>.</a:t>
            </a:r>
          </a:p>
          <a:p>
            <a:pPr marL="0" indent="0">
              <a:buNone/>
            </a:pPr>
            <a:r>
              <a:rPr lang="en-US" sz="2300" dirty="0">
                <a:latin typeface="Garamond" panose="02020404030301010803" pitchFamily="18" charset="0"/>
              </a:rPr>
              <a:t>“European democracy” invoked since the Maastricht treaty (European citizenship), but EU is mainly a bureaucratic and legal field, oriented towards the production of public policies (</a:t>
            </a:r>
            <a:r>
              <a:rPr lang="en-US" sz="2300" i="1" dirty="0">
                <a:latin typeface="Garamond" panose="02020404030301010803" pitchFamily="18" charset="0"/>
              </a:rPr>
              <a:t>Field of Eurocracy</a:t>
            </a:r>
            <a:r>
              <a:rPr lang="en-US" sz="2300" dirty="0">
                <a:latin typeface="Garamond" panose="02020404030301010803" pitchFamily="18" charset="0"/>
              </a:rPr>
              <a:t>).</a:t>
            </a:r>
          </a:p>
          <a:p>
            <a:pPr marL="0" indent="0">
              <a:buNone/>
            </a:pPr>
            <a:r>
              <a:rPr lang="en-US" sz="2300" dirty="0">
                <a:latin typeface="Garamond" panose="02020404030301010803" pitchFamily="18" charset="0"/>
              </a:rPr>
              <a:t>It relies on elements of undirect democracy (Council) and elements of direct democracy (European Parliament).</a:t>
            </a:r>
          </a:p>
          <a:p>
            <a:pPr marL="0" indent="0">
              <a:buNone/>
            </a:pPr>
            <a:r>
              <a:rPr lang="en-US" sz="2300" dirty="0">
                <a:latin typeface="Garamond" panose="02020404030301010803" pitchFamily="18" charset="0"/>
              </a:rPr>
              <a:t>=&gt; It is far from a federal government.</a:t>
            </a:r>
          </a:p>
          <a:p>
            <a:pPr marL="0" indent="0">
              <a:buNone/>
            </a:pPr>
            <a:r>
              <a:rPr lang="en-US" sz="2300" b="1" dirty="0">
                <a:latin typeface="Garamond" panose="02020404030301010803" pitchFamily="18" charset="0"/>
              </a:rPr>
              <a:t>European democracy is weakly embedded in European societies </a:t>
            </a:r>
            <a:r>
              <a:rPr lang="en-US" sz="2300" dirty="0">
                <a:latin typeface="Garamond" panose="02020404030301010803" pitchFamily="18" charset="0"/>
              </a:rPr>
              <a:t>(few mobilizations and debates on European issues).</a:t>
            </a:r>
            <a:endParaRPr lang="en-GB" dirty="0">
              <a:latin typeface="Garamond" panose="02020404030301010803" pitchFamily="18" charset="0"/>
            </a:endParaRPr>
          </a:p>
          <a:p>
            <a:pPr marL="0" indent="0">
              <a:buNone/>
            </a:pPr>
            <a:endParaRPr lang="en-GB" dirty="0"/>
          </a:p>
        </p:txBody>
      </p:sp>
    </p:spTree>
    <p:extLst>
      <p:ext uri="{BB962C8B-B14F-4D97-AF65-F5344CB8AC3E}">
        <p14:creationId xmlns:p14="http://schemas.microsoft.com/office/powerpoint/2010/main" val="4223054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80359-0962-A0BC-B482-3F4E9A7A3103}"/>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6C1757D-A4FD-4160-5959-7CBC7A71D342}"/>
              </a:ext>
            </a:extLst>
          </p:cNvPr>
          <p:cNvSpPr>
            <a:spLocks noGrp="1"/>
          </p:cNvSpPr>
          <p:nvPr>
            <p:ph idx="1"/>
          </p:nvPr>
        </p:nvSpPr>
        <p:spPr>
          <a:xfrm>
            <a:off x="838200" y="665018"/>
            <a:ext cx="10936705" cy="5511945"/>
          </a:xfrm>
        </p:spPr>
        <p:txBody>
          <a:bodyPr>
            <a:normAutofit/>
          </a:bodyPr>
          <a:lstStyle/>
          <a:p>
            <a:pPr marL="0" indent="0">
              <a:buNone/>
            </a:pPr>
            <a:r>
              <a:rPr lang="en-US" sz="2000" dirty="0">
                <a:latin typeface="Garamond" panose="02020404030301010803" pitchFamily="18" charset="0"/>
              </a:rPr>
              <a:t>‘</a:t>
            </a:r>
            <a:r>
              <a:rPr lang="en-US" sz="2000" b="1" dirty="0">
                <a:latin typeface="Garamond" panose="02020404030301010803" pitchFamily="18" charset="0"/>
              </a:rPr>
              <a:t>Europeans do not speak the same language </a:t>
            </a:r>
            <a:r>
              <a:rPr lang="en-US" sz="2000" dirty="0">
                <a:latin typeface="Garamond" panose="02020404030301010803" pitchFamily="18" charset="0"/>
              </a:rPr>
              <a:t>and hence do not understand each other well enough to differ or agree.’</a:t>
            </a:r>
          </a:p>
          <a:p>
            <a:pPr marL="0" indent="0">
              <a:buNone/>
            </a:pPr>
            <a:r>
              <a:rPr lang="en-US" sz="2000" dirty="0">
                <a:latin typeface="Garamond" panose="02020404030301010803" pitchFamily="18" charset="0"/>
              </a:rPr>
              <a:t>Opinions shaped within national frameworks: ‘What is passionately debated in one country is often not even an issue in adjacent countries where a different agenda prevails.’</a:t>
            </a: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r>
              <a:rPr lang="en-GB" sz="2000" dirty="0">
                <a:latin typeface="Garamond" panose="02020404030301010803" pitchFamily="18" charset="0"/>
              </a:rPr>
              <a:t>=&gt; Specialised networks that are separated at the national level, too.</a:t>
            </a:r>
          </a:p>
        </p:txBody>
      </p:sp>
      <p:pic>
        <p:nvPicPr>
          <p:cNvPr id="2" name="Image 1">
            <a:extLst>
              <a:ext uri="{FF2B5EF4-FFF2-40B4-BE49-F238E27FC236}">
                <a16:creationId xmlns:a16="http://schemas.microsoft.com/office/drawing/2014/main" id="{FCE31BBA-36E7-935E-BBA8-74F1021AD536}"/>
              </a:ext>
            </a:extLst>
          </p:cNvPr>
          <p:cNvPicPr>
            <a:picLocks noChangeAspect="1"/>
          </p:cNvPicPr>
          <p:nvPr/>
        </p:nvPicPr>
        <p:blipFill>
          <a:blip r:embed="rId2"/>
          <a:stretch>
            <a:fillRect/>
          </a:stretch>
        </p:blipFill>
        <p:spPr>
          <a:xfrm>
            <a:off x="1408386" y="2977712"/>
            <a:ext cx="7772400" cy="2277070"/>
          </a:xfrm>
          <a:prstGeom prst="rect">
            <a:avLst/>
          </a:prstGeom>
        </p:spPr>
      </p:pic>
    </p:spTree>
    <p:extLst>
      <p:ext uri="{BB962C8B-B14F-4D97-AF65-F5344CB8AC3E}">
        <p14:creationId xmlns:p14="http://schemas.microsoft.com/office/powerpoint/2010/main" val="256341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A99A0-4C38-AC5F-0C78-6906BA1A5352}"/>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6FF9194-54A8-8B2C-A14E-46F17C52049C}"/>
              </a:ext>
            </a:extLst>
          </p:cNvPr>
          <p:cNvSpPr>
            <a:spLocks noGrp="1"/>
          </p:cNvSpPr>
          <p:nvPr>
            <p:ph idx="1"/>
          </p:nvPr>
        </p:nvSpPr>
        <p:spPr>
          <a:xfrm>
            <a:off x="838200" y="665018"/>
            <a:ext cx="10936705" cy="5511945"/>
          </a:xfrm>
        </p:spPr>
        <p:txBody>
          <a:bodyPr>
            <a:normAutofit/>
          </a:bodyPr>
          <a:lstStyle/>
          <a:p>
            <a:pPr marL="0" indent="0">
              <a:buNone/>
            </a:pPr>
            <a:r>
              <a:rPr lang="en-US" sz="1800" b="1" dirty="0">
                <a:latin typeface="Garamond" panose="02020404030301010803" pitchFamily="18" charset="0"/>
              </a:rPr>
              <a:t>Formation of national public spaces // formation of the nation-state.</a:t>
            </a:r>
          </a:p>
          <a:p>
            <a:pPr marL="0" indent="0">
              <a:buNone/>
            </a:pPr>
            <a:r>
              <a:rPr lang="en-US" sz="1800" dirty="0">
                <a:latin typeface="Garamond" panose="02020404030301010803" pitchFamily="18" charset="0"/>
              </a:rPr>
              <a:t>Cf. Norbert Elias (</a:t>
            </a:r>
            <a:r>
              <a:rPr lang="en-US" sz="1800" i="1" dirty="0">
                <a:latin typeface="Garamond" panose="02020404030301010803" pitchFamily="18" charset="0"/>
              </a:rPr>
              <a:t>The Civilizing Process</a:t>
            </a:r>
            <a:r>
              <a:rPr lang="en-US" sz="1800" dirty="0">
                <a:latin typeface="Garamond" panose="02020404030301010803" pitchFamily="18" charset="0"/>
              </a:rPr>
              <a:t>, 1939), Benedict Anderson (</a:t>
            </a:r>
            <a:r>
              <a:rPr lang="en-US" sz="1800" i="1" dirty="0">
                <a:latin typeface="Garamond" panose="02020404030301010803" pitchFamily="18" charset="0"/>
              </a:rPr>
              <a:t>Imagined communities</a:t>
            </a:r>
            <a:r>
              <a:rPr lang="en-US" sz="1800" dirty="0">
                <a:latin typeface="Garamond" panose="02020404030301010803" pitchFamily="18" charset="0"/>
              </a:rPr>
              <a:t>, 1983).</a:t>
            </a:r>
          </a:p>
          <a:p>
            <a:pPr marL="0" indent="0">
              <a:buNone/>
            </a:pPr>
            <a:r>
              <a:rPr lang="en-US" sz="1800" dirty="0">
                <a:latin typeface="Garamond" panose="02020404030301010803" pitchFamily="18" charset="0"/>
              </a:rPr>
              <a:t>‘In each country, the various regional languages were gradually pushed aside by the language of the court and the capital city, which set the tone for the entire society.’</a:t>
            </a:r>
          </a:p>
          <a:p>
            <a:pPr marL="0" indent="0">
              <a:buNone/>
            </a:pPr>
            <a:r>
              <a:rPr lang="en-GB" sz="1800" b="1" dirty="0">
                <a:latin typeface="Garamond" panose="02020404030301010803" pitchFamily="18" charset="0"/>
              </a:rPr>
              <a:t>European constellation of languages.</a:t>
            </a:r>
          </a:p>
          <a:p>
            <a:pPr marL="0" indent="0">
              <a:buNone/>
            </a:pPr>
            <a:r>
              <a:rPr lang="en-GB" sz="1800" dirty="0">
                <a:latin typeface="Garamond" panose="02020404030301010803" pitchFamily="18" charset="0"/>
              </a:rPr>
              <a:t>‘Language differences delimit the scope of attention and delineate networks of affinity among intellectuals.’ (not only intellectuals…)</a:t>
            </a: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r>
              <a:rPr lang="en-GB" sz="1800" b="1" dirty="0">
                <a:latin typeface="Garamond" panose="02020404030301010803" pitchFamily="18" charset="0"/>
              </a:rPr>
              <a:t>De </a:t>
            </a:r>
            <a:r>
              <a:rPr lang="en-GB" sz="1800" b="1" dirty="0" err="1">
                <a:latin typeface="Garamond" panose="02020404030301010803" pitchFamily="18" charset="0"/>
              </a:rPr>
              <a:t>Swaan</a:t>
            </a:r>
            <a:r>
              <a:rPr lang="en-GB" sz="1800" b="1" dirty="0">
                <a:latin typeface="Garamond" panose="02020404030301010803" pitchFamily="18" charset="0"/>
              </a:rPr>
              <a:t>, </a:t>
            </a:r>
          </a:p>
          <a:p>
            <a:pPr marL="0" indent="0">
              <a:buNone/>
            </a:pPr>
            <a:r>
              <a:rPr lang="en-GB" sz="1800" b="1" dirty="0">
                <a:latin typeface="Garamond" panose="02020404030301010803" pitchFamily="18" charset="0"/>
              </a:rPr>
              <a:t>Global language system</a:t>
            </a: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p:txBody>
      </p:sp>
      <p:pic>
        <p:nvPicPr>
          <p:cNvPr id="9" name="Image 8">
            <a:extLst>
              <a:ext uri="{FF2B5EF4-FFF2-40B4-BE49-F238E27FC236}">
                <a16:creationId xmlns:a16="http://schemas.microsoft.com/office/drawing/2014/main" id="{E8A73EC3-BA36-EF66-82F0-EE3392312414}"/>
              </a:ext>
            </a:extLst>
          </p:cNvPr>
          <p:cNvPicPr>
            <a:picLocks noChangeAspect="1"/>
          </p:cNvPicPr>
          <p:nvPr/>
        </p:nvPicPr>
        <p:blipFill>
          <a:blip r:embed="rId2"/>
          <a:stretch>
            <a:fillRect/>
          </a:stretch>
        </p:blipFill>
        <p:spPr>
          <a:xfrm>
            <a:off x="5469036" y="2928445"/>
            <a:ext cx="5239407" cy="3929555"/>
          </a:xfrm>
          <a:prstGeom prst="rect">
            <a:avLst/>
          </a:prstGeom>
        </p:spPr>
      </p:pic>
    </p:spTree>
    <p:extLst>
      <p:ext uri="{BB962C8B-B14F-4D97-AF65-F5344CB8AC3E}">
        <p14:creationId xmlns:p14="http://schemas.microsoft.com/office/powerpoint/2010/main" val="1945237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AD9CE-8B7F-FC99-CCB5-F6B2D1C5C7FE}"/>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F206E0-B77F-3C41-462F-AAA3D1B0925C}"/>
              </a:ext>
            </a:extLst>
          </p:cNvPr>
          <p:cNvSpPr>
            <a:spLocks noGrp="1"/>
          </p:cNvSpPr>
          <p:nvPr>
            <p:ph idx="1"/>
          </p:nvPr>
        </p:nvSpPr>
        <p:spPr>
          <a:xfrm>
            <a:off x="838200" y="665018"/>
            <a:ext cx="10936705" cy="5511945"/>
          </a:xfrm>
        </p:spPr>
        <p:txBody>
          <a:bodyPr>
            <a:normAutofit/>
          </a:bodyPr>
          <a:lstStyle/>
          <a:p>
            <a:pPr marL="0" indent="0">
              <a:buNone/>
            </a:pPr>
            <a:r>
              <a:rPr lang="en-GB" sz="2000" dirty="0">
                <a:latin typeface="Garamond" panose="02020404030301010803" pitchFamily="18" charset="0"/>
              </a:rPr>
              <a:t>English as the dominant language of EU institutions.</a:t>
            </a: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r>
              <a:rPr lang="en-GB" sz="2000" dirty="0">
                <a:latin typeface="Garamond" panose="02020404030301010803" pitchFamily="18" charset="0"/>
              </a:rPr>
              <a:t>=&gt; English as vehicular language of Europe.</a:t>
            </a: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p:txBody>
      </p:sp>
      <p:pic>
        <p:nvPicPr>
          <p:cNvPr id="4" name="Image 3">
            <a:extLst>
              <a:ext uri="{FF2B5EF4-FFF2-40B4-BE49-F238E27FC236}">
                <a16:creationId xmlns:a16="http://schemas.microsoft.com/office/drawing/2014/main" id="{FBED0CF5-F4E9-C701-BDA2-BDC4E9859BAC}"/>
              </a:ext>
            </a:extLst>
          </p:cNvPr>
          <p:cNvPicPr>
            <a:picLocks noChangeAspect="1"/>
          </p:cNvPicPr>
          <p:nvPr/>
        </p:nvPicPr>
        <p:blipFill>
          <a:blip r:embed="rId2"/>
          <a:stretch>
            <a:fillRect/>
          </a:stretch>
        </p:blipFill>
        <p:spPr>
          <a:xfrm>
            <a:off x="1709245" y="1422619"/>
            <a:ext cx="7772400" cy="3661800"/>
          </a:xfrm>
          <a:prstGeom prst="rect">
            <a:avLst/>
          </a:prstGeom>
        </p:spPr>
      </p:pic>
    </p:spTree>
    <p:extLst>
      <p:ext uri="{BB962C8B-B14F-4D97-AF65-F5344CB8AC3E}">
        <p14:creationId xmlns:p14="http://schemas.microsoft.com/office/powerpoint/2010/main" val="36779305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CA44D-20AE-8F4D-0304-A607F8FB812D}"/>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806A2B8-0CC3-9E79-8987-09EF2CFB1843}"/>
              </a:ext>
            </a:extLst>
          </p:cNvPr>
          <p:cNvSpPr>
            <a:spLocks noGrp="1"/>
          </p:cNvSpPr>
          <p:nvPr>
            <p:ph idx="1"/>
          </p:nvPr>
        </p:nvSpPr>
        <p:spPr>
          <a:xfrm>
            <a:off x="838200" y="665018"/>
            <a:ext cx="10936705" cy="5511945"/>
          </a:xfrm>
        </p:spPr>
        <p:txBody>
          <a:bodyPr>
            <a:normAutofit/>
          </a:bodyPr>
          <a:lstStyle/>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r>
              <a:rPr lang="en-GB" sz="2000" dirty="0">
                <a:latin typeface="Garamond" panose="02020404030301010803" pitchFamily="18" charset="0"/>
              </a:rPr>
              <a:t>‘Within the prevailing </a:t>
            </a:r>
            <a:r>
              <a:rPr lang="en-GB" sz="2000" b="1" dirty="0">
                <a:latin typeface="Garamond" panose="02020404030301010803" pitchFamily="18" charset="0"/>
              </a:rPr>
              <a:t>cultural opportunity structure</a:t>
            </a:r>
            <a:r>
              <a:rPr lang="en-GB" sz="2000" dirty="0">
                <a:latin typeface="Garamond" panose="02020404030301010803" pitchFamily="18" charset="0"/>
              </a:rPr>
              <a:t>, English is the paramount medium of international exchange.’ (i.e., the ‘constellation of universities, newspapers, reviews and foundations granting subsidies or awards).</a:t>
            </a:r>
          </a:p>
          <a:p>
            <a:pPr marL="0" indent="0">
              <a:buNone/>
            </a:pPr>
            <a:r>
              <a:rPr lang="en-GB" sz="2000" dirty="0">
                <a:latin typeface="Garamond" panose="02020404030301010803" pitchFamily="18" charset="0"/>
              </a:rPr>
              <a:t>=&gt; ‘</a:t>
            </a:r>
            <a:r>
              <a:rPr lang="en-GB" sz="2000" dirty="0" err="1">
                <a:latin typeface="Garamond" panose="02020404030301010803" pitchFamily="18" charset="0"/>
              </a:rPr>
              <a:t>Désangliciser</a:t>
            </a:r>
            <a:r>
              <a:rPr lang="en-GB" sz="2000" dirty="0">
                <a:latin typeface="Garamond" panose="02020404030301010803" pitchFamily="18" charset="0"/>
              </a:rPr>
              <a:t> </a:t>
            </a:r>
            <a:r>
              <a:rPr lang="en-GB" sz="2000" dirty="0" err="1">
                <a:latin typeface="Garamond" panose="02020404030301010803" pitchFamily="18" charset="0"/>
              </a:rPr>
              <a:t>l’anglais</a:t>
            </a:r>
            <a:r>
              <a:rPr lang="en-GB" sz="2000" dirty="0">
                <a:latin typeface="Garamond" panose="02020404030301010803" pitchFamily="18" charset="0"/>
              </a:rPr>
              <a:t>’?</a:t>
            </a:r>
          </a:p>
          <a:p>
            <a:pPr marL="0" indent="0">
              <a:buNone/>
            </a:pPr>
            <a:r>
              <a:rPr lang="en-GB" sz="2000" dirty="0">
                <a:latin typeface="Garamond" panose="02020404030301010803" pitchFamily="18" charset="0"/>
              </a:rPr>
              <a:t>‘De-anglicize’ the institutional means of communication and distribution.</a:t>
            </a: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p:txBody>
      </p:sp>
      <p:pic>
        <p:nvPicPr>
          <p:cNvPr id="2" name="Image 1">
            <a:extLst>
              <a:ext uri="{FF2B5EF4-FFF2-40B4-BE49-F238E27FC236}">
                <a16:creationId xmlns:a16="http://schemas.microsoft.com/office/drawing/2014/main" id="{8F81C021-203A-6172-BC30-CB251CDB77B3}"/>
              </a:ext>
            </a:extLst>
          </p:cNvPr>
          <p:cNvPicPr>
            <a:picLocks noChangeAspect="1"/>
          </p:cNvPicPr>
          <p:nvPr/>
        </p:nvPicPr>
        <p:blipFill>
          <a:blip r:embed="rId2"/>
          <a:stretch>
            <a:fillRect/>
          </a:stretch>
        </p:blipFill>
        <p:spPr>
          <a:xfrm>
            <a:off x="1829018" y="863381"/>
            <a:ext cx="7772400" cy="1721540"/>
          </a:xfrm>
          <a:prstGeom prst="rect">
            <a:avLst/>
          </a:prstGeom>
        </p:spPr>
      </p:pic>
      <p:pic>
        <p:nvPicPr>
          <p:cNvPr id="6" name="Image 5">
            <a:extLst>
              <a:ext uri="{FF2B5EF4-FFF2-40B4-BE49-F238E27FC236}">
                <a16:creationId xmlns:a16="http://schemas.microsoft.com/office/drawing/2014/main" id="{8D38C75C-8E5E-E34C-C178-A9D9E760DDB3}"/>
              </a:ext>
            </a:extLst>
          </p:cNvPr>
          <p:cNvPicPr>
            <a:picLocks noChangeAspect="1"/>
          </p:cNvPicPr>
          <p:nvPr/>
        </p:nvPicPr>
        <p:blipFill>
          <a:blip r:embed="rId3"/>
          <a:stretch>
            <a:fillRect/>
          </a:stretch>
        </p:blipFill>
        <p:spPr>
          <a:xfrm>
            <a:off x="1702896" y="4613039"/>
            <a:ext cx="7772400" cy="1762287"/>
          </a:xfrm>
          <a:prstGeom prst="rect">
            <a:avLst/>
          </a:prstGeom>
        </p:spPr>
      </p:pic>
    </p:spTree>
    <p:extLst>
      <p:ext uri="{BB962C8B-B14F-4D97-AF65-F5344CB8AC3E}">
        <p14:creationId xmlns:p14="http://schemas.microsoft.com/office/powerpoint/2010/main" val="34286792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a:bodyPr>
          <a:lstStyle/>
          <a:p>
            <a:pPr marL="0" indent="0" algn="ctr">
              <a:buNone/>
            </a:pPr>
            <a:r>
              <a:rPr lang="fr-FR" sz="2400" b="1" u="sng" dirty="0">
                <a:solidFill>
                  <a:schemeClr val="tx1"/>
                </a:solidFill>
                <a:latin typeface="Garamond" panose="02020404030301010803" pitchFamily="18" charset="0"/>
              </a:rPr>
              <a:t>Conclusion of chap. 1  </a:t>
            </a:r>
            <a:endParaRPr lang="fr-PL" sz="1200" u="sng">
              <a:solidFill>
                <a:schemeClr val="tx1"/>
              </a:solidFill>
              <a:latin typeface="Garamond" panose="02020404030301010803" pitchFamily="18" charset="0"/>
            </a:endParaRPr>
          </a:p>
          <a:p>
            <a:pPr marL="0" indent="0">
              <a:buNone/>
            </a:pPr>
            <a:endParaRPr lang="en-GB" sz="1800" dirty="0">
              <a:latin typeface="Garamond" panose="02020404030301010803" pitchFamily="18" charset="0"/>
            </a:endParaRPr>
          </a:p>
          <a:p>
            <a:pPr marL="0" indent="0">
              <a:buNone/>
            </a:pPr>
            <a:r>
              <a:rPr lang="en-GB" sz="2000" dirty="0" err="1">
                <a:latin typeface="Garamond" panose="02020404030301010803" pitchFamily="18" charset="0"/>
                <a:cs typeface="Calibri" panose="020F0502020204030204" pitchFamily="34" charset="0"/>
              </a:rPr>
              <a:t>Tarrow</a:t>
            </a:r>
            <a:r>
              <a:rPr lang="en-GB" sz="2000" dirty="0">
                <a:latin typeface="Garamond" panose="02020404030301010803" pitchFamily="18" charset="0"/>
                <a:cs typeface="Calibri" panose="020F0502020204030204" pitchFamily="34" charset="0"/>
              </a:rPr>
              <a:t>, </a:t>
            </a:r>
            <a:r>
              <a:rPr lang="en-GB" sz="2000" i="1" dirty="0">
                <a:latin typeface="Garamond" panose="02020404030301010803" pitchFamily="18" charset="0"/>
                <a:cs typeface="Calibri" panose="020F0502020204030204" pitchFamily="34" charset="0"/>
              </a:rPr>
              <a:t>The New Transnational Activism </a:t>
            </a:r>
            <a:r>
              <a:rPr lang="en-GB" sz="2000" dirty="0">
                <a:latin typeface="Garamond" panose="02020404030301010803" pitchFamily="18" charset="0"/>
                <a:cs typeface="Calibri" panose="020F0502020204030204" pitchFamily="34" charset="0"/>
              </a:rPr>
              <a:t>(2005):</a:t>
            </a:r>
          </a:p>
          <a:p>
            <a:pPr marL="0" indent="0">
              <a:buNone/>
            </a:pPr>
            <a:r>
              <a:rPr lang="en-GB" sz="2000" dirty="0">
                <a:effectLst/>
                <a:latin typeface="Garamond" panose="02020404030301010803" pitchFamily="18" charset="0"/>
                <a:cs typeface="Calibri" panose="020F0502020204030204" pitchFamily="34" charset="0"/>
              </a:rPr>
              <a:t>‘In today’s world, </a:t>
            </a:r>
            <a:r>
              <a:rPr lang="en-GB" sz="2000" b="1" dirty="0">
                <a:effectLst/>
                <a:latin typeface="Garamond" panose="02020404030301010803" pitchFamily="18" charset="0"/>
                <a:cs typeface="Calibri" panose="020F0502020204030204" pitchFamily="34" charset="0"/>
              </a:rPr>
              <a:t>we can no more draw a sharp line between domestic and international politics </a:t>
            </a:r>
            <a:r>
              <a:rPr lang="en-GB" sz="2000" dirty="0">
                <a:effectLst/>
                <a:latin typeface="Garamond" panose="02020404030301010803" pitchFamily="18" charset="0"/>
                <a:cs typeface="Calibri" panose="020F0502020204030204" pitchFamily="34" charset="0"/>
              </a:rPr>
              <a:t>than we can understand national politics in the United States apart from its local roots.’</a:t>
            </a:r>
          </a:p>
          <a:p>
            <a:pPr marL="0" indent="0">
              <a:buNone/>
            </a:pPr>
            <a:endParaRPr lang="en-GB" sz="2000" dirty="0">
              <a:effectLst/>
              <a:latin typeface="Garamond" panose="02020404030301010803" pitchFamily="18" charset="0"/>
              <a:cs typeface="Calibri" panose="020F0502020204030204" pitchFamily="34" charset="0"/>
            </a:endParaRPr>
          </a:p>
          <a:p>
            <a:pPr marL="0" indent="0">
              <a:buNone/>
            </a:pPr>
            <a:r>
              <a:rPr lang="en-GB" sz="2000" dirty="0">
                <a:latin typeface="Garamond" panose="02020404030301010803" pitchFamily="18" charset="0"/>
                <a:cs typeface="Calibri" panose="020F0502020204030204" pitchFamily="34" charset="0"/>
              </a:rPr>
              <a:t>‘</a:t>
            </a:r>
            <a:r>
              <a:rPr lang="en-GB" sz="2000" b="1" dirty="0">
                <a:latin typeface="Garamond" panose="02020404030301010803" pitchFamily="18" charset="0"/>
                <a:cs typeface="Calibri" panose="020F0502020204030204" pitchFamily="34" charset="0"/>
              </a:rPr>
              <a:t>T</a:t>
            </a:r>
            <a:r>
              <a:rPr lang="en-GB" sz="2000" b="1" dirty="0">
                <a:effectLst/>
                <a:latin typeface="Garamond" panose="02020404030301010803" pitchFamily="18" charset="0"/>
                <a:cs typeface="Calibri" panose="020F0502020204030204" pitchFamily="34" charset="0"/>
              </a:rPr>
              <a:t>ransnational activism is transformative</a:t>
            </a:r>
            <a:r>
              <a:rPr lang="en-GB" sz="2000" dirty="0">
                <a:effectLst/>
                <a:latin typeface="Garamond" panose="02020404030301010803" pitchFamily="18" charset="0"/>
                <a:cs typeface="Calibri" panose="020F0502020204030204" pitchFamily="34" charset="0"/>
              </a:rPr>
              <a:t>: it may be turning thousands today from occasional participants in international</a:t>
            </a:r>
            <a:r>
              <a:rPr lang="en-GB" sz="2000" dirty="0">
                <a:latin typeface="Garamond" panose="02020404030301010803" pitchFamily="18" charset="0"/>
                <a:cs typeface="Calibri" panose="020F0502020204030204" pitchFamily="34" charset="0"/>
              </a:rPr>
              <a:t> </a:t>
            </a:r>
            <a:r>
              <a:rPr lang="en-GB" sz="2000" dirty="0">
                <a:effectLst/>
                <a:latin typeface="Garamond" panose="02020404030301010803" pitchFamily="18" charset="0"/>
                <a:cs typeface="Calibri" panose="020F0502020204030204" pitchFamily="34" charset="0"/>
              </a:rPr>
              <a:t>protests into rooted cosmopolitans. That transformation could</a:t>
            </a:r>
            <a:r>
              <a:rPr lang="en-GB" sz="2000" dirty="0">
                <a:latin typeface="Garamond" panose="02020404030301010803" pitchFamily="18" charset="0"/>
                <a:cs typeface="Calibri" panose="020F0502020204030204" pitchFamily="34" charset="0"/>
              </a:rPr>
              <a:t> </a:t>
            </a:r>
            <a:r>
              <a:rPr lang="en-GB" sz="2000" dirty="0">
                <a:effectLst/>
                <a:latin typeface="Garamond" panose="02020404030301010803" pitchFamily="18" charset="0"/>
                <a:cs typeface="Calibri" panose="020F0502020204030204" pitchFamily="34" charset="0"/>
              </a:rPr>
              <a:t>become the hinge between a world of states and one in which </a:t>
            </a:r>
            <a:r>
              <a:rPr lang="en-GB" sz="2000" b="1" dirty="0" err="1">
                <a:effectLst/>
                <a:latin typeface="Garamond" panose="02020404030301010803" pitchFamily="18" charset="0"/>
                <a:cs typeface="Calibri" panose="020F0502020204030204" pitchFamily="34" charset="0"/>
              </a:rPr>
              <a:t>stateness</a:t>
            </a:r>
            <a:r>
              <a:rPr lang="en-GB" sz="2000" b="1" dirty="0">
                <a:effectLst/>
                <a:latin typeface="Garamond" panose="02020404030301010803" pitchFamily="18" charset="0"/>
                <a:cs typeface="Calibri" panose="020F0502020204030204" pitchFamily="34" charset="0"/>
              </a:rPr>
              <a:t> is</a:t>
            </a:r>
            <a:r>
              <a:rPr lang="en-GB" sz="2000" b="1" dirty="0">
                <a:latin typeface="Garamond" panose="02020404030301010803" pitchFamily="18" charset="0"/>
                <a:cs typeface="Calibri" panose="020F0502020204030204" pitchFamily="34" charset="0"/>
              </a:rPr>
              <a:t> </a:t>
            </a:r>
            <a:r>
              <a:rPr lang="en-GB" sz="2000" b="1" dirty="0">
                <a:effectLst/>
                <a:latin typeface="Garamond" panose="02020404030301010803" pitchFamily="18" charset="0"/>
                <a:cs typeface="Calibri" panose="020F0502020204030204" pitchFamily="34" charset="0"/>
              </a:rPr>
              <a:t>no more than one identity among many</a:t>
            </a:r>
            <a:r>
              <a:rPr lang="en-GB" sz="2000" dirty="0">
                <a:effectLst/>
                <a:latin typeface="Garamond" panose="02020404030301010803" pitchFamily="18" charset="0"/>
                <a:cs typeface="Calibri" panose="020F0502020204030204" pitchFamily="34" charset="0"/>
              </a:rPr>
              <a:t>: local, national, and transnational.’</a:t>
            </a:r>
          </a:p>
          <a:p>
            <a:pPr marL="0" indent="0">
              <a:buNone/>
            </a:pPr>
            <a:endParaRPr lang="en-GB" sz="1800" dirty="0">
              <a:effectLst/>
              <a:latin typeface="Calibri" panose="020F0502020204030204" pitchFamily="34" charset="0"/>
              <a:cs typeface="Calibri" panose="020F0502020204030204" pitchFamily="34" charset="0"/>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US" sz="1800" dirty="0">
              <a:solidFill>
                <a:srgbClr val="000000"/>
              </a:solidFill>
              <a:latin typeface="Merriweather" pitchFamily="2" charset="77"/>
            </a:endParaRPr>
          </a:p>
        </p:txBody>
      </p:sp>
      <p:pic>
        <p:nvPicPr>
          <p:cNvPr id="2" name="Image 1">
            <a:extLst>
              <a:ext uri="{FF2B5EF4-FFF2-40B4-BE49-F238E27FC236}">
                <a16:creationId xmlns:a16="http://schemas.microsoft.com/office/drawing/2014/main" id="{99AD8621-A343-F5D2-7EF4-F904F3F11B32}"/>
              </a:ext>
            </a:extLst>
          </p:cNvPr>
          <p:cNvPicPr>
            <a:picLocks noChangeAspect="1"/>
          </p:cNvPicPr>
          <p:nvPr/>
        </p:nvPicPr>
        <p:blipFill>
          <a:blip r:embed="rId2"/>
          <a:stretch>
            <a:fillRect/>
          </a:stretch>
        </p:blipFill>
        <p:spPr>
          <a:xfrm>
            <a:off x="1936531" y="4432191"/>
            <a:ext cx="7772400" cy="1931547"/>
          </a:xfrm>
          <a:prstGeom prst="rect">
            <a:avLst/>
          </a:prstGeom>
        </p:spPr>
      </p:pic>
    </p:spTree>
    <p:extLst>
      <p:ext uri="{BB962C8B-B14F-4D97-AF65-F5344CB8AC3E}">
        <p14:creationId xmlns:p14="http://schemas.microsoft.com/office/powerpoint/2010/main" val="1033434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804B2-449D-0C42-E930-B6C8DDFB9542}"/>
              </a:ext>
            </a:extLst>
          </p:cNvPr>
          <p:cNvSpPr>
            <a:spLocks noGrp="1"/>
          </p:cNvSpPr>
          <p:nvPr>
            <p:ph idx="1"/>
          </p:nvPr>
        </p:nvSpPr>
        <p:spPr>
          <a:xfrm>
            <a:off x="838200" y="665018"/>
            <a:ext cx="10936705" cy="5511945"/>
          </a:xfrm>
        </p:spPr>
        <p:txBody>
          <a:bodyPr>
            <a:normAutofit fontScale="92500" lnSpcReduction="20000"/>
          </a:bodyPr>
          <a:lstStyle/>
          <a:p>
            <a:pPr marL="0" indent="0">
              <a:buNone/>
            </a:pPr>
            <a:r>
              <a:rPr lang="en-US" sz="1600" dirty="0">
                <a:latin typeface="Garamond" panose="02020404030301010803" pitchFamily="18" charset="0"/>
              </a:rPr>
              <a:t>Governments make rules governing contention + people get accustomed to “</a:t>
            </a:r>
            <a:r>
              <a:rPr lang="en-US" sz="1600" b="1" dirty="0">
                <a:latin typeface="Garamond" panose="02020404030301010803" pitchFamily="18" charset="0"/>
              </a:rPr>
              <a:t>repertoires</a:t>
            </a:r>
            <a:r>
              <a:rPr lang="en-US" sz="1600" dirty="0">
                <a:latin typeface="Garamond" panose="02020404030301010803" pitchFamily="18" charset="0"/>
              </a:rPr>
              <a:t>” of collective action).</a:t>
            </a:r>
          </a:p>
          <a:p>
            <a:pPr>
              <a:buFont typeface="Symbol" pitchFamily="2" charset="2"/>
              <a:buChar char="Þ"/>
            </a:pPr>
            <a:r>
              <a:rPr lang="en-US" sz="1600" b="1" dirty="0">
                <a:latin typeface="Garamond" panose="02020404030301010803" pitchFamily="18" charset="0"/>
              </a:rPr>
              <a:t>Routinization</a:t>
            </a:r>
            <a:r>
              <a:rPr lang="en-US" sz="1600" dirty="0">
                <a:latin typeface="Garamond" panose="02020404030301010803" pitchFamily="18" charset="0"/>
              </a:rPr>
              <a:t>.</a:t>
            </a:r>
          </a:p>
          <a:p>
            <a:pPr marL="0" indent="0">
              <a:lnSpc>
                <a:spcPct val="130000"/>
              </a:lnSpc>
              <a:spcBef>
                <a:spcPts val="0"/>
              </a:spcBef>
              <a:buNone/>
            </a:pPr>
            <a:endParaRPr lang="en-US" sz="1600" b="1" i="1" dirty="0">
              <a:effectLst/>
              <a:latin typeface="Garamond" panose="02020404030301010803" pitchFamily="18" charset="0"/>
            </a:endParaRPr>
          </a:p>
          <a:p>
            <a:pPr marL="0" indent="0">
              <a:lnSpc>
                <a:spcPct val="130000"/>
              </a:lnSpc>
              <a:spcBef>
                <a:spcPts val="0"/>
              </a:spcBef>
              <a:buNone/>
            </a:pPr>
            <a:r>
              <a:rPr lang="en-US" sz="1600" b="1" dirty="0">
                <a:effectLst/>
                <a:latin typeface="Garamond" panose="02020404030301010803" pitchFamily="18" charset="0"/>
              </a:rPr>
              <a:t>Contentious repertoires/repertoires of collective action</a:t>
            </a:r>
            <a:r>
              <a:rPr lang="en-US" sz="1600" b="1" i="1" dirty="0">
                <a:effectLst/>
                <a:latin typeface="Garamond" panose="02020404030301010803" pitchFamily="18" charset="0"/>
              </a:rPr>
              <a:t> </a:t>
            </a:r>
            <a:r>
              <a:rPr lang="en-US" sz="1600" dirty="0">
                <a:effectLst/>
                <a:latin typeface="Garamond" panose="02020404030301010803" pitchFamily="18" charset="0"/>
              </a:rPr>
              <a:t>(Charles Tilly, Sidney </a:t>
            </a:r>
            <a:r>
              <a:rPr lang="en-US" sz="1600" dirty="0" err="1">
                <a:effectLst/>
                <a:latin typeface="Garamond" panose="02020404030301010803" pitchFamily="18" charset="0"/>
              </a:rPr>
              <a:t>Tarrow</a:t>
            </a:r>
            <a:r>
              <a:rPr lang="en-US" sz="1600" dirty="0">
                <a:effectLst/>
                <a:latin typeface="Garamond" panose="02020404030301010803" pitchFamily="18" charset="0"/>
              </a:rPr>
              <a:t>)</a:t>
            </a:r>
          </a:p>
          <a:p>
            <a:pPr marL="0" indent="0">
              <a:lnSpc>
                <a:spcPct val="130000"/>
              </a:lnSpc>
              <a:spcBef>
                <a:spcPts val="0"/>
              </a:spcBef>
              <a:buNone/>
            </a:pPr>
            <a:endParaRPr lang="en-US" sz="1600" dirty="0">
              <a:effectLst/>
              <a:latin typeface="Garamond" panose="02020404030301010803" pitchFamily="18" charset="0"/>
            </a:endParaRPr>
          </a:p>
          <a:p>
            <a:pPr marL="0" indent="0">
              <a:lnSpc>
                <a:spcPct val="130000"/>
              </a:lnSpc>
              <a:spcBef>
                <a:spcPts val="0"/>
              </a:spcBef>
              <a:buNone/>
            </a:pPr>
            <a:r>
              <a:rPr lang="en-US" sz="1600" dirty="0">
                <a:latin typeface="Garamond" panose="02020404030301010803" pitchFamily="18" charset="0"/>
              </a:rPr>
              <a:t>A</a:t>
            </a:r>
            <a:r>
              <a:rPr lang="en-US" sz="1600" dirty="0">
                <a:effectLst/>
                <a:latin typeface="Garamond" panose="02020404030301010803" pitchFamily="18" charset="0"/>
              </a:rPr>
              <a:t>rrays of contentious performances that are currently known and available within some set of political</a:t>
            </a:r>
            <a:r>
              <a:rPr lang="en-US" sz="1600" dirty="0">
                <a:latin typeface="Garamond" panose="02020404030301010803" pitchFamily="18" charset="0"/>
              </a:rPr>
              <a:t> </a:t>
            </a:r>
            <a:r>
              <a:rPr lang="en-US" sz="1600" dirty="0">
                <a:effectLst/>
                <a:latin typeface="Garamond" panose="02020404030301010803" pitchFamily="18" charset="0"/>
              </a:rPr>
              <a:t>actors.</a:t>
            </a:r>
          </a:p>
          <a:p>
            <a:pPr marL="0" indent="0">
              <a:lnSpc>
                <a:spcPct val="130000"/>
              </a:lnSpc>
              <a:spcBef>
                <a:spcPts val="0"/>
              </a:spcBef>
              <a:buNone/>
            </a:pPr>
            <a:endParaRPr lang="en-US" sz="1600" dirty="0">
              <a:latin typeface="Garamond" panose="02020404030301010803" pitchFamily="18" charset="0"/>
            </a:endParaRPr>
          </a:p>
          <a:p>
            <a:pPr marL="0" indent="0">
              <a:lnSpc>
                <a:spcPct val="130000"/>
              </a:lnSpc>
              <a:spcBef>
                <a:spcPts val="0"/>
              </a:spcBef>
              <a:buNone/>
            </a:pPr>
            <a:r>
              <a:rPr lang="en-US" sz="1600" dirty="0">
                <a:latin typeface="Garamond" panose="02020404030301010803" pitchFamily="18" charset="0"/>
              </a:rPr>
              <a:t>Metaphors of jazz, theater or language to show how much the notion owes to the idea of a </a:t>
            </a:r>
            <a:r>
              <a:rPr lang="en-US" sz="1600" b="1" dirty="0">
                <a:latin typeface="Garamond" panose="02020404030301010803" pitchFamily="18" charset="0"/>
              </a:rPr>
              <a:t>pre-existing structure of means of action constraining the choice of agents</a:t>
            </a:r>
            <a:r>
              <a:rPr lang="en-US" sz="1600" dirty="0">
                <a:latin typeface="Garamond" panose="02020404030301010803" pitchFamily="18" charset="0"/>
              </a:rPr>
              <a:t>, but also what it implies in terms of the margin of freedom left to the invention of contestants.</a:t>
            </a:r>
          </a:p>
          <a:p>
            <a:pPr marL="0" indent="0">
              <a:lnSpc>
                <a:spcPct val="130000"/>
              </a:lnSpc>
              <a:spcBef>
                <a:spcPts val="0"/>
              </a:spcBef>
              <a:buNone/>
            </a:pPr>
            <a:endParaRPr lang="en-US" sz="1600" dirty="0">
              <a:latin typeface="Garamond" panose="02020404030301010803" pitchFamily="18" charset="0"/>
            </a:endParaRPr>
          </a:p>
          <a:p>
            <a:pPr marL="0" indent="0">
              <a:lnSpc>
                <a:spcPct val="130000"/>
              </a:lnSpc>
              <a:spcBef>
                <a:spcPts val="0"/>
              </a:spcBef>
              <a:buNone/>
            </a:pPr>
            <a:r>
              <a:rPr lang="en-US" sz="1600" dirty="0">
                <a:latin typeface="Garamond" panose="02020404030301010803" pitchFamily="18" charset="0"/>
              </a:rPr>
              <a:t>The prevailing patterns of </a:t>
            </a:r>
            <a:r>
              <a:rPr lang="en-US" sz="1600" b="1" dirty="0">
                <a:latin typeface="Garamond" panose="02020404030301010803" pitchFamily="18" charset="0"/>
              </a:rPr>
              <a:t>repression</a:t>
            </a:r>
            <a:r>
              <a:rPr lang="en-US" sz="1600" dirty="0">
                <a:latin typeface="Garamond" panose="02020404030301010803" pitchFamily="18" charset="0"/>
              </a:rPr>
              <a:t> are one of the factors that explain the constitution and evolution of the repertoire available to a given population, alongside other factors such as the standards of law and justice it shares, its daily routines, its internal organization, or the accumulated experience of collective action.</a:t>
            </a:r>
          </a:p>
          <a:p>
            <a:pPr marL="0" indent="0">
              <a:lnSpc>
                <a:spcPct val="130000"/>
              </a:lnSpc>
              <a:spcBef>
                <a:spcPts val="0"/>
              </a:spcBef>
              <a:buNone/>
            </a:pPr>
            <a:endParaRPr lang="en-US" sz="1600" dirty="0">
              <a:latin typeface="Garamond" panose="02020404030301010803" pitchFamily="18" charset="0"/>
            </a:endParaRPr>
          </a:p>
          <a:p>
            <a:pPr marL="0" indent="0">
              <a:lnSpc>
                <a:spcPct val="130000"/>
              </a:lnSpc>
              <a:spcBef>
                <a:spcPts val="0"/>
              </a:spcBef>
              <a:buNone/>
            </a:pPr>
            <a:r>
              <a:rPr lang="en-US" sz="1600" dirty="0">
                <a:latin typeface="Garamond" panose="02020404030301010803" pitchFamily="18" charset="0"/>
              </a:rPr>
              <a:t>Tilly: </a:t>
            </a:r>
            <a:r>
              <a:rPr lang="en-US" sz="1600" b="1" dirty="0">
                <a:latin typeface="Garamond" panose="02020404030301010803" pitchFamily="18" charset="0"/>
              </a:rPr>
              <a:t>modification of the repertoires over time</a:t>
            </a:r>
            <a:r>
              <a:rPr lang="en-US" sz="1600" dirty="0">
                <a:latin typeface="Garamond" panose="02020404030301010803" pitchFamily="18" charset="0"/>
              </a:rPr>
              <a:t>.</a:t>
            </a:r>
          </a:p>
          <a:p>
            <a:pPr>
              <a:lnSpc>
                <a:spcPct val="130000"/>
              </a:lnSpc>
              <a:spcBef>
                <a:spcPts val="0"/>
              </a:spcBef>
              <a:buFont typeface="Symbol" pitchFamily="2" charset="2"/>
              <a:buChar char="Þ"/>
            </a:pPr>
            <a:r>
              <a:rPr lang="en-US" sz="1600" dirty="0">
                <a:latin typeface="Garamond" panose="02020404030301010803" pitchFamily="18" charset="0"/>
              </a:rPr>
              <a:t>As a result of macro-historical factors such as the emergence of the centralized nation-state, the development of capitalism and the evolution of forms of communication.</a:t>
            </a:r>
          </a:p>
          <a:p>
            <a:pPr marL="0" indent="0">
              <a:lnSpc>
                <a:spcPct val="130000"/>
              </a:lnSpc>
              <a:spcBef>
                <a:spcPts val="0"/>
              </a:spcBef>
              <a:buNone/>
            </a:pPr>
            <a:endParaRPr lang="en-US" sz="1600" dirty="0">
              <a:latin typeface="Garamond" panose="02020404030301010803" pitchFamily="18" charset="0"/>
            </a:endParaRPr>
          </a:p>
          <a:p>
            <a:pPr marL="0" indent="0">
              <a:lnSpc>
                <a:spcPct val="130000"/>
              </a:lnSpc>
              <a:spcBef>
                <a:spcPts val="0"/>
              </a:spcBef>
              <a:buNone/>
            </a:pPr>
            <a:endParaRPr lang="en-US" sz="1600" dirty="0">
              <a:effectLst/>
              <a:latin typeface="Garamond" panose="02020404030301010803" pitchFamily="18" charset="0"/>
            </a:endParaRPr>
          </a:p>
          <a:p>
            <a:pPr marL="0" indent="0">
              <a:lnSpc>
                <a:spcPct val="130000"/>
              </a:lnSpc>
              <a:spcBef>
                <a:spcPts val="0"/>
              </a:spcBef>
              <a:buNone/>
            </a:pPr>
            <a:r>
              <a:rPr lang="en-US" sz="1600" dirty="0">
                <a:latin typeface="Garamond" panose="02020404030301010803" pitchFamily="18" charset="0"/>
              </a:rPr>
              <a:t>T</a:t>
            </a:r>
            <a:r>
              <a:rPr lang="en-US" sz="1600" dirty="0">
                <a:effectLst/>
                <a:latin typeface="Garamond" panose="02020404030301010803" pitchFamily="18" charset="0"/>
              </a:rPr>
              <a:t>he choice of modes of action by the movements is </a:t>
            </a:r>
            <a:r>
              <a:rPr lang="en-US" sz="1600" b="1" dirty="0">
                <a:effectLst/>
                <a:latin typeface="Garamond" panose="02020404030301010803" pitchFamily="18" charset="0"/>
              </a:rPr>
              <a:t>a choice made under the constraint</a:t>
            </a:r>
            <a:r>
              <a:rPr lang="en-US" sz="1600" dirty="0">
                <a:effectLst/>
                <a:latin typeface="Garamond" panose="02020404030301010803" pitchFamily="18" charset="0"/>
              </a:rPr>
              <a:t>, in particular of past experience and the resources available to the contestants.</a:t>
            </a:r>
          </a:p>
        </p:txBody>
      </p:sp>
    </p:spTree>
    <p:extLst>
      <p:ext uri="{BB962C8B-B14F-4D97-AF65-F5344CB8AC3E}">
        <p14:creationId xmlns:p14="http://schemas.microsoft.com/office/powerpoint/2010/main" val="413532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804B2-449D-0C42-E930-B6C8DDFB9542}"/>
              </a:ext>
            </a:extLst>
          </p:cNvPr>
          <p:cNvSpPr>
            <a:spLocks noGrp="1"/>
          </p:cNvSpPr>
          <p:nvPr>
            <p:ph idx="1"/>
          </p:nvPr>
        </p:nvSpPr>
        <p:spPr>
          <a:xfrm>
            <a:off x="838200" y="665018"/>
            <a:ext cx="10936705" cy="5511945"/>
          </a:xfrm>
        </p:spPr>
        <p:txBody>
          <a:bodyPr>
            <a:normAutofit/>
          </a:bodyPr>
          <a:lstStyle/>
          <a:p>
            <a:pPr marL="0" indent="0">
              <a:buNone/>
            </a:pPr>
            <a:r>
              <a:rPr lang="fr-FR" sz="2000" dirty="0">
                <a:latin typeface="Garamond" panose="02020404030301010803" pitchFamily="18" charset="0"/>
              </a:rPr>
              <a:t>Cohen (Robin) et Rai (</a:t>
            </a:r>
            <a:r>
              <a:rPr lang="fr-FR" sz="2000" dirty="0" err="1">
                <a:latin typeface="Garamond" panose="02020404030301010803" pitchFamily="18" charset="0"/>
              </a:rPr>
              <a:t>Shirin</a:t>
            </a:r>
            <a:r>
              <a:rPr lang="fr-FR" sz="2000" dirty="0">
                <a:latin typeface="Garamond" panose="02020404030301010803" pitchFamily="18" charset="0"/>
              </a:rPr>
              <a:t>) (</a:t>
            </a:r>
            <a:r>
              <a:rPr lang="fr-FR" sz="2000" dirty="0" err="1">
                <a:latin typeface="Garamond" panose="02020404030301010803" pitchFamily="18" charset="0"/>
              </a:rPr>
              <a:t>eds</a:t>
            </a:r>
            <a:r>
              <a:rPr lang="fr-FR" sz="2000" dirty="0">
                <a:latin typeface="Garamond" panose="02020404030301010803" pitchFamily="18" charset="0"/>
              </a:rPr>
              <a:t>), </a:t>
            </a:r>
            <a:r>
              <a:rPr lang="fr-FR" sz="2000" i="1" dirty="0">
                <a:latin typeface="Garamond" panose="02020404030301010803" pitchFamily="18" charset="0"/>
              </a:rPr>
              <a:t>Global Social </a:t>
            </a:r>
            <a:r>
              <a:rPr lang="fr-FR" sz="2000" i="1" dirty="0" err="1">
                <a:latin typeface="Garamond" panose="02020404030301010803" pitchFamily="18" charset="0"/>
              </a:rPr>
              <a:t>Movements</a:t>
            </a:r>
            <a:r>
              <a:rPr lang="fr-FR" sz="2000" dirty="0">
                <a:latin typeface="Garamond" panose="02020404030301010803" pitchFamily="18" charset="0"/>
              </a:rPr>
              <a:t>, Londres, Athlone </a:t>
            </a:r>
            <a:r>
              <a:rPr lang="fr-FR" sz="2000" dirty="0" err="1">
                <a:latin typeface="Garamond" panose="02020404030301010803" pitchFamily="18" charset="0"/>
              </a:rPr>
              <a:t>Press</a:t>
            </a:r>
            <a:r>
              <a:rPr lang="fr-FR" sz="2000" dirty="0">
                <a:latin typeface="Garamond" panose="02020404030301010803" pitchFamily="18" charset="0"/>
              </a:rPr>
              <a:t>, 2000.</a:t>
            </a:r>
            <a:endParaRPr lang="fr-FR" sz="800" dirty="0">
              <a:latin typeface="Garamond" panose="02020404030301010803" pitchFamily="18" charset="0"/>
            </a:endParaRPr>
          </a:p>
          <a:p>
            <a:pPr marL="0" indent="0">
              <a:buNone/>
            </a:pPr>
            <a:endParaRPr lang="fr-FR" dirty="0"/>
          </a:p>
          <a:p>
            <a:pPr marL="0" indent="0">
              <a:buNone/>
            </a:pPr>
            <a:endParaRPr lang="en-GB" dirty="0"/>
          </a:p>
        </p:txBody>
      </p:sp>
      <p:pic>
        <p:nvPicPr>
          <p:cNvPr id="2" name="Image 1">
            <a:extLst>
              <a:ext uri="{FF2B5EF4-FFF2-40B4-BE49-F238E27FC236}">
                <a16:creationId xmlns:a16="http://schemas.microsoft.com/office/drawing/2014/main" id="{34CFEC10-AB7F-6C4A-38A5-9FD3739DC301}"/>
              </a:ext>
            </a:extLst>
          </p:cNvPr>
          <p:cNvPicPr>
            <a:picLocks noChangeAspect="1"/>
          </p:cNvPicPr>
          <p:nvPr/>
        </p:nvPicPr>
        <p:blipFill>
          <a:blip r:embed="rId2"/>
          <a:stretch>
            <a:fillRect/>
          </a:stretch>
        </p:blipFill>
        <p:spPr>
          <a:xfrm>
            <a:off x="2209800" y="2121674"/>
            <a:ext cx="7772400" cy="2614652"/>
          </a:xfrm>
          <a:prstGeom prst="rect">
            <a:avLst/>
          </a:prstGeom>
        </p:spPr>
      </p:pic>
      <p:sp>
        <p:nvSpPr>
          <p:cNvPr id="5" name="ZoneTexte 4">
            <a:extLst>
              <a:ext uri="{FF2B5EF4-FFF2-40B4-BE49-F238E27FC236}">
                <a16:creationId xmlns:a16="http://schemas.microsoft.com/office/drawing/2014/main" id="{65E4FF4B-2F64-E935-1FA1-5F47A580EF7F}"/>
              </a:ext>
            </a:extLst>
          </p:cNvPr>
          <p:cNvSpPr txBox="1"/>
          <p:nvPr/>
        </p:nvSpPr>
        <p:spPr>
          <a:xfrm>
            <a:off x="838200" y="4976634"/>
            <a:ext cx="9766738" cy="646331"/>
          </a:xfrm>
          <a:prstGeom prst="rect">
            <a:avLst/>
          </a:prstGeom>
          <a:noFill/>
        </p:spPr>
        <p:txBody>
          <a:bodyPr wrap="square">
            <a:spAutoFit/>
          </a:bodyPr>
          <a:lstStyle/>
          <a:p>
            <a:pPr marL="0" indent="0">
              <a:buNone/>
            </a:pPr>
            <a:r>
              <a:rPr lang="en-GB" dirty="0">
                <a:latin typeface="Garamond" panose="02020404030301010803" pitchFamily="18" charset="0"/>
              </a:rPr>
              <a:t>Old and new repertoires coexist and vary in space, and the ‘third repertoire’, if it exists, does not seem to be linked solely to the phenomenon of </a:t>
            </a:r>
            <a:r>
              <a:rPr lang="en-GB" dirty="0" err="1">
                <a:latin typeface="Garamond" panose="02020404030301010803" pitchFamily="18" charset="0"/>
              </a:rPr>
              <a:t>transnationalization</a:t>
            </a:r>
            <a:r>
              <a:rPr lang="en-GB" dirty="0">
                <a:latin typeface="Garamond" panose="02020404030301010803" pitchFamily="18" charset="0"/>
              </a:rPr>
              <a:t>. </a:t>
            </a:r>
          </a:p>
        </p:txBody>
      </p:sp>
    </p:spTree>
    <p:extLst>
      <p:ext uri="{BB962C8B-B14F-4D97-AF65-F5344CB8AC3E}">
        <p14:creationId xmlns:p14="http://schemas.microsoft.com/office/powerpoint/2010/main" val="2567216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C604FA-7450-2CD8-3A58-78169EC48C73}"/>
              </a:ext>
            </a:extLst>
          </p:cNvPr>
          <p:cNvSpPr>
            <a:spLocks noGrp="1"/>
          </p:cNvSpPr>
          <p:nvPr>
            <p:ph idx="1"/>
          </p:nvPr>
        </p:nvSpPr>
        <p:spPr>
          <a:xfrm>
            <a:off x="836675" y="446004"/>
            <a:ext cx="10515600" cy="6275638"/>
          </a:xfrm>
        </p:spPr>
        <p:txBody>
          <a:bodyPr>
            <a:normAutofit/>
          </a:bodyPr>
          <a:lstStyle/>
          <a:p>
            <a:pPr marL="0" indent="0">
              <a:buNone/>
            </a:pPr>
            <a:r>
              <a:rPr lang="en-US" sz="2000" dirty="0">
                <a:latin typeface="Garamond" panose="02020404030301010803" pitchFamily="18" charset="0"/>
              </a:rPr>
              <a:t>Meyer &amp; </a:t>
            </a:r>
            <a:r>
              <a:rPr lang="en-US" sz="2000" dirty="0" err="1">
                <a:latin typeface="Garamond" panose="02020404030301010803" pitchFamily="18" charset="0"/>
              </a:rPr>
              <a:t>Tarrow</a:t>
            </a:r>
            <a:r>
              <a:rPr lang="en-US" sz="2000" dirty="0">
                <a:latin typeface="Garamond" panose="02020404030301010803" pitchFamily="18" charset="0"/>
              </a:rPr>
              <a:t> </a:t>
            </a:r>
            <a:r>
              <a:rPr lang="en-US" sz="2000" i="1" dirty="0">
                <a:latin typeface="Garamond" panose="02020404030301010803" pitchFamily="18" charset="0"/>
              </a:rPr>
              <a:t>Social Movement Society </a:t>
            </a:r>
            <a:r>
              <a:rPr lang="en-US" sz="2000" dirty="0">
                <a:latin typeface="Garamond" panose="02020404030301010803" pitchFamily="18" charset="0"/>
              </a:rPr>
              <a:t>(1988).</a:t>
            </a:r>
          </a:p>
          <a:p>
            <a:pPr>
              <a:buFont typeface="Symbol" pitchFamily="2" charset="2"/>
              <a:buChar char="Þ"/>
            </a:pPr>
            <a:r>
              <a:rPr lang="en-US" sz="2000" dirty="0">
                <a:latin typeface="Garamond" panose="02020404030301010803" pitchFamily="18" charset="0"/>
              </a:rPr>
              <a:t> Thesis of the routinization of contention.</a:t>
            </a:r>
          </a:p>
          <a:p>
            <a:pPr marL="0" indent="0">
              <a:buNone/>
            </a:pPr>
            <a:endParaRPr lang="en-US" sz="2000" dirty="0">
              <a:latin typeface="Garamond" panose="02020404030301010803" pitchFamily="18" charset="0"/>
            </a:endParaRPr>
          </a:p>
          <a:p>
            <a:pPr marL="0" indent="0">
              <a:buNone/>
            </a:pPr>
            <a:r>
              <a:rPr lang="en-US" sz="2000" dirty="0">
                <a:latin typeface="Garamond" panose="02020404030301010803" pitchFamily="18" charset="0"/>
              </a:rPr>
              <a:t>Wrong: 21</a:t>
            </a:r>
            <a:r>
              <a:rPr lang="en-US" sz="2000" baseline="30000" dirty="0">
                <a:latin typeface="Garamond" panose="02020404030301010803" pitchFamily="18" charset="0"/>
              </a:rPr>
              <a:t>st</a:t>
            </a:r>
            <a:r>
              <a:rPr lang="en-US" sz="2000" dirty="0">
                <a:latin typeface="Garamond" panose="02020404030301010803" pitchFamily="18" charset="0"/>
              </a:rPr>
              <a:t> century:</a:t>
            </a:r>
          </a:p>
          <a:p>
            <a:pPr>
              <a:buFont typeface="Symbol" pitchFamily="2" charset="2"/>
              <a:buChar char="Þ"/>
            </a:pPr>
            <a:r>
              <a:rPr lang="en-US" sz="2000" dirty="0">
                <a:latin typeface="Garamond" panose="02020404030301010803" pitchFamily="18" charset="0"/>
              </a:rPr>
              <a:t> More intensive protests, more disruptive and more violent.</a:t>
            </a:r>
          </a:p>
          <a:p>
            <a:pPr marL="0" indent="0">
              <a:buNone/>
            </a:pPr>
            <a:endParaRPr lang="en-US" sz="2000" dirty="0">
              <a:latin typeface="Garamond" panose="02020404030301010803" pitchFamily="18" charset="0"/>
            </a:endParaRPr>
          </a:p>
          <a:p>
            <a:pPr>
              <a:buFont typeface="Symbol" pitchFamily="2" charset="2"/>
              <a:buChar char="Þ"/>
            </a:pPr>
            <a:r>
              <a:rPr lang="en-US" sz="2000" dirty="0">
                <a:latin typeface="Garamond" panose="02020404030301010803" pitchFamily="18" charset="0"/>
              </a:rPr>
              <a:t> Governments not becoming better accustomed to dealing with protest (more aggressive forms of policing and surveillance).</a:t>
            </a:r>
          </a:p>
          <a:p>
            <a:pPr marL="0" indent="0">
              <a:buNone/>
            </a:pPr>
            <a:endParaRPr lang="en-US" sz="2000" dirty="0">
              <a:latin typeface="Garamond" panose="02020404030301010803" pitchFamily="18" charset="0"/>
            </a:endParaRPr>
          </a:p>
          <a:p>
            <a:pPr marL="0" indent="0">
              <a:buNone/>
            </a:pPr>
            <a:r>
              <a:rPr lang="en-US" sz="2000" dirty="0">
                <a:latin typeface="Garamond" panose="02020404030301010803" pitchFamily="18" charset="0"/>
              </a:rPr>
              <a:t>Examples:</a:t>
            </a:r>
          </a:p>
          <a:p>
            <a:pPr>
              <a:buFontTx/>
              <a:buChar char="-"/>
            </a:pPr>
            <a:r>
              <a:rPr lang="en-US" sz="2000" dirty="0">
                <a:latin typeface="Garamond" panose="02020404030301010803" pitchFamily="18" charset="0"/>
                <a:hlinkClick r:id="rId2"/>
              </a:rPr>
              <a:t>Demonstration against WTO summit in Seattle </a:t>
            </a:r>
            <a:r>
              <a:rPr lang="en-US" sz="2000" dirty="0">
                <a:latin typeface="Garamond" panose="02020404030301010803" pitchFamily="18" charset="0"/>
              </a:rPr>
              <a:t>(November 1999).</a:t>
            </a:r>
          </a:p>
          <a:p>
            <a:pPr>
              <a:buFontTx/>
              <a:buChar char="-"/>
            </a:pPr>
            <a:r>
              <a:rPr lang="en-US" sz="2000" dirty="0">
                <a:latin typeface="Garamond" panose="02020404030301010803" pitchFamily="18" charset="0"/>
              </a:rPr>
              <a:t>Genoa G-8 Conference (July 2001).</a:t>
            </a:r>
          </a:p>
        </p:txBody>
      </p:sp>
      <p:sp>
        <p:nvSpPr>
          <p:cNvPr id="2" name="ZoneTexte 1">
            <a:extLst>
              <a:ext uri="{FF2B5EF4-FFF2-40B4-BE49-F238E27FC236}">
                <a16:creationId xmlns:a16="http://schemas.microsoft.com/office/drawing/2014/main" id="{B672BE14-AE43-0905-29B3-5EB69B4807CF}"/>
              </a:ext>
            </a:extLst>
          </p:cNvPr>
          <p:cNvSpPr txBox="1"/>
          <p:nvPr/>
        </p:nvSpPr>
        <p:spPr>
          <a:xfrm>
            <a:off x="10993821" y="6432331"/>
            <a:ext cx="184731" cy="369332"/>
          </a:xfrm>
          <a:prstGeom prst="rect">
            <a:avLst/>
          </a:prstGeom>
          <a:noFill/>
        </p:spPr>
        <p:txBody>
          <a:bodyPr wrap="none" rtlCol="0">
            <a:spAutoFit/>
          </a:bodyPr>
          <a:lstStyle/>
          <a:p>
            <a:endParaRPr lang="fr-PL" dirty="0"/>
          </a:p>
        </p:txBody>
      </p:sp>
    </p:spTree>
    <p:extLst>
      <p:ext uri="{BB962C8B-B14F-4D97-AF65-F5344CB8AC3E}">
        <p14:creationId xmlns:p14="http://schemas.microsoft.com/office/powerpoint/2010/main" val="123287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C604FA-7450-2CD8-3A58-78169EC48C73}"/>
              </a:ext>
            </a:extLst>
          </p:cNvPr>
          <p:cNvSpPr>
            <a:spLocks noGrp="1"/>
          </p:cNvSpPr>
          <p:nvPr>
            <p:ph idx="1"/>
          </p:nvPr>
        </p:nvSpPr>
        <p:spPr>
          <a:xfrm>
            <a:off x="836675" y="446004"/>
            <a:ext cx="10515600" cy="6275638"/>
          </a:xfrm>
        </p:spPr>
        <p:txBody>
          <a:bodyPr>
            <a:normAutofit fontScale="92500" lnSpcReduction="20000"/>
          </a:bodyPr>
          <a:lstStyle/>
          <a:p>
            <a:pPr marL="0" indent="0">
              <a:lnSpc>
                <a:spcPct val="130000"/>
              </a:lnSpc>
              <a:spcBef>
                <a:spcPts val="0"/>
              </a:spcBef>
              <a:buNone/>
            </a:pPr>
            <a:r>
              <a:rPr lang="en-US" sz="1800" dirty="0">
                <a:latin typeface="Garamond" panose="02020404030301010803" pitchFamily="18" charset="0"/>
              </a:rPr>
              <a:t>Contentious politics is not the same thing as social movements.</a:t>
            </a:r>
          </a:p>
          <a:p>
            <a:pPr marL="0" indent="0">
              <a:lnSpc>
                <a:spcPct val="130000"/>
              </a:lnSpc>
              <a:spcBef>
                <a:spcPts val="0"/>
              </a:spcBef>
              <a:buNone/>
            </a:pPr>
            <a:endParaRPr lang="en-US" sz="1800" b="1" dirty="0">
              <a:latin typeface="Garamond" panose="02020404030301010803" pitchFamily="18" charset="0"/>
            </a:endParaRPr>
          </a:p>
          <a:p>
            <a:pPr marL="0" indent="0">
              <a:lnSpc>
                <a:spcPct val="130000"/>
              </a:lnSpc>
              <a:spcBef>
                <a:spcPts val="0"/>
              </a:spcBef>
              <a:buNone/>
            </a:pPr>
            <a:r>
              <a:rPr lang="en-US" sz="1800" b="1" dirty="0">
                <a:latin typeface="Garamond" panose="02020404030301010803" pitchFamily="18" charset="0"/>
              </a:rPr>
              <a:t>Social movement </a:t>
            </a:r>
            <a:r>
              <a:rPr lang="en-US" sz="1800" dirty="0">
                <a:latin typeface="Garamond" panose="02020404030301010803" pitchFamily="18" charset="0"/>
              </a:rPr>
              <a:t>= “a sustained campaign of claim making, using repeated performances that advertise the claim, based on organizations, networks, traditions, and solidarities that sustain these activities.”</a:t>
            </a:r>
          </a:p>
          <a:p>
            <a:pPr marL="0" indent="0">
              <a:lnSpc>
                <a:spcPct val="130000"/>
              </a:lnSpc>
              <a:spcBef>
                <a:spcPts val="0"/>
              </a:spcBef>
              <a:buNone/>
            </a:pPr>
            <a:endParaRPr lang="en-US" sz="1800" dirty="0">
              <a:latin typeface="Garamond" panose="02020404030301010803" pitchFamily="18" charset="0"/>
            </a:endParaRPr>
          </a:p>
          <a:p>
            <a:pPr marL="0" indent="0">
              <a:lnSpc>
                <a:spcPct val="130000"/>
              </a:lnSpc>
              <a:spcBef>
                <a:spcPts val="0"/>
              </a:spcBef>
              <a:buNone/>
            </a:pPr>
            <a:r>
              <a:rPr lang="en-US" sz="1800" dirty="0">
                <a:latin typeface="Garamond" panose="02020404030301010803" pitchFamily="18" charset="0"/>
              </a:rPr>
              <a:t>Social movement = historical (not universal) category.</a:t>
            </a:r>
          </a:p>
          <a:p>
            <a:pPr marL="0" indent="0">
              <a:lnSpc>
                <a:spcPct val="130000"/>
              </a:lnSpc>
              <a:spcBef>
                <a:spcPts val="0"/>
              </a:spcBef>
              <a:buNone/>
            </a:pPr>
            <a:r>
              <a:rPr lang="en-US" sz="1800" dirty="0">
                <a:latin typeface="Garamond" panose="02020404030301010803" pitchFamily="18" charset="0"/>
              </a:rPr>
              <a:t>Role of digital activism replacing social movements?</a:t>
            </a:r>
          </a:p>
          <a:p>
            <a:pPr marL="0" indent="0">
              <a:lnSpc>
                <a:spcPct val="130000"/>
              </a:lnSpc>
              <a:spcBef>
                <a:spcPts val="0"/>
              </a:spcBef>
              <a:buNone/>
            </a:pPr>
            <a:endParaRPr lang="en-US" sz="1800" dirty="0">
              <a:latin typeface="Garamond" panose="02020404030301010803" pitchFamily="18" charset="0"/>
            </a:endParaRPr>
          </a:p>
          <a:p>
            <a:pPr marL="0" indent="0">
              <a:lnSpc>
                <a:spcPct val="130000"/>
              </a:lnSpc>
              <a:spcBef>
                <a:spcPts val="0"/>
              </a:spcBef>
              <a:buNone/>
            </a:pPr>
            <a:r>
              <a:rPr lang="en-US" sz="1800" b="1" dirty="0">
                <a:latin typeface="Garamond" panose="02020404030301010803" pitchFamily="18" charset="0"/>
              </a:rPr>
              <a:t>Most forms of contentious politics are not social movements.</a:t>
            </a:r>
          </a:p>
          <a:p>
            <a:pPr marL="0" indent="0">
              <a:lnSpc>
                <a:spcPct val="130000"/>
              </a:lnSpc>
              <a:spcBef>
                <a:spcPts val="0"/>
              </a:spcBef>
              <a:buNone/>
            </a:pPr>
            <a:endParaRPr lang="en-US" sz="1800" dirty="0">
              <a:latin typeface="Garamond" panose="02020404030301010803" pitchFamily="18" charset="0"/>
            </a:endParaRPr>
          </a:p>
          <a:p>
            <a:pPr marL="0" indent="0">
              <a:lnSpc>
                <a:spcPct val="130000"/>
              </a:lnSpc>
              <a:spcBef>
                <a:spcPts val="0"/>
              </a:spcBef>
              <a:buNone/>
            </a:pPr>
            <a:r>
              <a:rPr lang="en-US" sz="1800" b="1" dirty="0">
                <a:latin typeface="Garamond" panose="02020404030301010803" pitchFamily="18" charset="0"/>
              </a:rPr>
              <a:t>Contentious performances</a:t>
            </a:r>
            <a:r>
              <a:rPr lang="en-US" sz="1800" dirty="0">
                <a:latin typeface="Garamond" panose="02020404030301010803" pitchFamily="18" charset="0"/>
              </a:rPr>
              <a:t>: “relatively familiar and standardized ways in which one set of political actors makes collective claims on some other set of political actors.”</a:t>
            </a:r>
          </a:p>
          <a:p>
            <a:pPr marL="0" indent="0">
              <a:lnSpc>
                <a:spcPct val="130000"/>
              </a:lnSpc>
              <a:spcBef>
                <a:spcPts val="0"/>
              </a:spcBef>
              <a:buNone/>
            </a:pPr>
            <a:endParaRPr lang="en-US" sz="1800" dirty="0">
              <a:latin typeface="Garamond" panose="02020404030301010803" pitchFamily="18" charset="0"/>
            </a:endParaRPr>
          </a:p>
          <a:p>
            <a:pPr marL="0" indent="0">
              <a:lnSpc>
                <a:spcPct val="130000"/>
              </a:lnSpc>
              <a:spcBef>
                <a:spcPts val="0"/>
              </a:spcBef>
              <a:buNone/>
            </a:pPr>
            <a:r>
              <a:rPr lang="en-US" sz="1800" b="1" dirty="0">
                <a:latin typeface="Garamond" panose="02020404030301010803" pitchFamily="18" charset="0"/>
              </a:rPr>
              <a:t>Contentious repertoires</a:t>
            </a:r>
            <a:r>
              <a:rPr lang="en-US" sz="1800" dirty="0">
                <a:latin typeface="Garamond" panose="02020404030301010803" pitchFamily="18" charset="0"/>
              </a:rPr>
              <a:t>: “arrays of performance that are currently known and available within some set of political actors.”</a:t>
            </a:r>
          </a:p>
          <a:p>
            <a:pPr marL="0" indent="0">
              <a:lnSpc>
                <a:spcPct val="130000"/>
              </a:lnSpc>
              <a:spcBef>
                <a:spcPts val="0"/>
              </a:spcBef>
              <a:buNone/>
            </a:pPr>
            <a:endParaRPr lang="en-US" sz="1800" dirty="0">
              <a:latin typeface="Garamond" panose="02020404030301010803" pitchFamily="18" charset="0"/>
            </a:endParaRPr>
          </a:p>
          <a:p>
            <a:pPr marL="0" indent="0">
              <a:lnSpc>
                <a:spcPct val="130000"/>
              </a:lnSpc>
              <a:spcBef>
                <a:spcPts val="0"/>
              </a:spcBef>
              <a:buNone/>
            </a:pPr>
            <a:r>
              <a:rPr lang="en-US" sz="1800" b="1" dirty="0">
                <a:latin typeface="Garamond" panose="02020404030301010803" pitchFamily="18" charset="0"/>
              </a:rPr>
              <a:t>Contentious campaigns</a:t>
            </a:r>
            <a:r>
              <a:rPr lang="en-US" sz="1800" dirty="0">
                <a:latin typeface="Garamond" panose="02020404030301010803" pitchFamily="18" charset="0"/>
              </a:rPr>
              <a:t>: “combinations of performances that focus on a particular policy and usually disassemble when that policy is implemented or overturned.”</a:t>
            </a:r>
          </a:p>
          <a:p>
            <a:pPr marL="0" indent="0">
              <a:lnSpc>
                <a:spcPct val="130000"/>
              </a:lnSpc>
              <a:spcBef>
                <a:spcPts val="0"/>
              </a:spcBef>
              <a:buNone/>
            </a:pPr>
            <a:r>
              <a:rPr lang="en-US" sz="1800" dirty="0">
                <a:latin typeface="Garamond" panose="02020404030301010803" pitchFamily="18" charset="0"/>
              </a:rPr>
              <a:t>Such campaigns involve “movements”, but also interest groups, political parties, media, interested onlookers, state agents.</a:t>
            </a:r>
          </a:p>
          <a:p>
            <a:pPr marL="0" indent="0">
              <a:lnSpc>
                <a:spcPct val="130000"/>
              </a:lnSpc>
              <a:spcBef>
                <a:spcPts val="0"/>
              </a:spcBef>
              <a:buNone/>
            </a:pPr>
            <a:r>
              <a:rPr lang="en-US" sz="1800" dirty="0">
                <a:latin typeface="Garamond" panose="02020404030301010803" pitchFamily="18" charset="0"/>
              </a:rPr>
              <a:t>Example: ?</a:t>
            </a:r>
          </a:p>
        </p:txBody>
      </p:sp>
      <p:sp>
        <p:nvSpPr>
          <p:cNvPr id="2" name="ZoneTexte 1">
            <a:extLst>
              <a:ext uri="{FF2B5EF4-FFF2-40B4-BE49-F238E27FC236}">
                <a16:creationId xmlns:a16="http://schemas.microsoft.com/office/drawing/2014/main" id="{B672BE14-AE43-0905-29B3-5EB69B4807CF}"/>
              </a:ext>
            </a:extLst>
          </p:cNvPr>
          <p:cNvSpPr txBox="1"/>
          <p:nvPr/>
        </p:nvSpPr>
        <p:spPr>
          <a:xfrm>
            <a:off x="10993821" y="6432331"/>
            <a:ext cx="184731" cy="369332"/>
          </a:xfrm>
          <a:prstGeom prst="rect">
            <a:avLst/>
          </a:prstGeom>
          <a:noFill/>
        </p:spPr>
        <p:txBody>
          <a:bodyPr wrap="none" rtlCol="0">
            <a:spAutoFit/>
          </a:bodyPr>
          <a:lstStyle/>
          <a:p>
            <a:endParaRPr lang="fr-PL" dirty="0"/>
          </a:p>
        </p:txBody>
      </p:sp>
    </p:spTree>
    <p:extLst>
      <p:ext uri="{BB962C8B-B14F-4D97-AF65-F5344CB8AC3E}">
        <p14:creationId xmlns:p14="http://schemas.microsoft.com/office/powerpoint/2010/main" val="97286961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entin" id="{B0C042B7-592F-674D-B205-23B754732CDE}" vid="{14531BFB-B015-E746-8861-8173FE1F5FBB}"/>
    </a:ext>
  </a:extLst>
</a:theme>
</file>

<file path=docProps/app.xml><?xml version="1.0" encoding="utf-8"?>
<Properties xmlns="http://schemas.openxmlformats.org/officeDocument/2006/extended-properties" xmlns:vt="http://schemas.openxmlformats.org/officeDocument/2006/docPropsVTypes">
  <Template>Thème Office</Template>
  <TotalTime>3280</TotalTime>
  <Words>4675</Words>
  <Application>Microsoft Macintosh PowerPoint</Application>
  <PresentationFormat>Grand écran</PresentationFormat>
  <Paragraphs>510</Paragraphs>
  <Slides>56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56</vt:i4>
      </vt:variant>
    </vt:vector>
  </HeadingPairs>
  <TitlesOfParts>
    <vt:vector size="64" baseType="lpstr">
      <vt:lpstr>Arial</vt:lpstr>
      <vt:lpstr>Calibri</vt:lpstr>
      <vt:lpstr>Calibri Light</vt:lpstr>
      <vt:lpstr>Garamond</vt:lpstr>
      <vt:lpstr>Merriweather</vt:lpstr>
      <vt:lpstr>Symbol</vt:lpstr>
      <vt:lpstr>Wingdings</vt:lpstr>
      <vt:lpstr>Thème Office</vt:lpstr>
      <vt:lpstr>Chapter 1: Transnational society, transnational politics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Amsterdam Workshop, 3-4 November 2022  Illiberalism as an object of study for intellectual history</dc:title>
  <dc:creator>valentin behr</dc:creator>
  <cp:lastModifiedBy>Valentin Behr</cp:lastModifiedBy>
  <cp:revision>1207</cp:revision>
  <dcterms:created xsi:type="dcterms:W3CDTF">2022-11-02T12:38:37Z</dcterms:created>
  <dcterms:modified xsi:type="dcterms:W3CDTF">2025-03-04T11:15:07Z</dcterms:modified>
</cp:coreProperties>
</file>