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8288000" cy="10287000"/>
  <p:notesSz cx="6858000" cy="9144000"/>
  <p:embeddedFontLst>
    <p:embeddedFont>
      <p:font typeface="Londrina Solid" charset="1" panose="00000500000000000000"/>
      <p:regular r:id="rId29"/>
    </p:embeddedFont>
    <p:embeddedFont>
      <p:font typeface="Agrandir Tight Bold" charset="1" panose="00000808000000000000"/>
      <p:regular r:id="rId30"/>
    </p:embeddedFont>
    <p:embeddedFont>
      <p:font typeface="Brush Script Italics" charset="1" panose="03060802040406070304"/>
      <p:regular r:id="rId31"/>
    </p:embeddedFont>
    <p:embeddedFont>
      <p:font typeface="Agrandir Tight" charset="1" panose="00000508000000000000"/>
      <p:regular r:id="rId32"/>
    </p:embeddedFont>
    <p:embeddedFont>
      <p:font typeface="Canva Sans" charset="1" panose="020B0503030501040103"/>
      <p:regular r:id="rId33"/>
    </p:embeddedFont>
    <p:embeddedFont>
      <p:font typeface="Canva Sans Bold" charset="1" panose="020B0803030501040103"/>
      <p:regular r:id="rId34"/>
    </p:embeddedFont>
    <p:embeddedFont>
      <p:font typeface="Open Sans Bold" charset="1" panose="020B0806030504020204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legifrance.gouv.fr/codes/article_lc/LEGIARTI000006750335" TargetMode="External" Type="http://schemas.openxmlformats.org/officeDocument/2006/relationships/hyperlink"/><Relationship Id="rId11" Target="https://www.legifrance.gouv.fr/codes/article_lc/LEGIARTI000048850214" TargetMode="External" Type="http://schemas.openxmlformats.org/officeDocument/2006/relationships/hyperlink"/><Relationship Id="rId12" Target="https://www.legifrance.gouv.fr/codes/article_lc/LEGIARTI000045250301" TargetMode="External" Type="http://schemas.openxmlformats.org/officeDocument/2006/relationships/hyperlink"/><Relationship Id="rId13" Target="https://www.legifrance.gouv.fr/codes/article_lc/LEGIARTI000024106823" TargetMode="External" Type="http://schemas.openxmlformats.org/officeDocument/2006/relationships/hyperlink"/><Relationship Id="rId14" Target="https://www.legifrance.gouv.fr/codes/article_lc/LEGIARTI000006750015" TargetMode="External" Type="http://schemas.openxmlformats.org/officeDocument/2006/relationships/hyperlink"/><Relationship Id="rId15" Target="https://www.legifrance.gouv.fr/codes/article_lc/LEGIARTI000041398963/2020-01-01" TargetMode="External" Type="http://schemas.openxmlformats.org/officeDocument/2006/relationships/hyperlink"/><Relationship Id="rId2" Target="../media/image17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https://www.legifrance.gouv.fr/codes/article_lc/LEGIARTI000031688413" TargetMode="External" Type="http://schemas.openxmlformats.org/officeDocument/2006/relationships/hyperlink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https://www.legifrance.gouv.fr/codes/article_lc/LEGIARTI000041398963/2020-01-01" TargetMode="External" Type="http://schemas.openxmlformats.org/officeDocument/2006/relationships/hyperlink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legifrance.gouv.fr/codes/article_lc/LEGIARTI000038024843" TargetMode="External" Type="http://schemas.openxmlformats.org/officeDocument/2006/relationships/hyperlink"/><Relationship Id="rId2" Target="../media/image14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https://www.legifrance.gouv.fr/codes/article_lc/LEGIARTI000041398957/2020-01-01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2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2" Target="../media/image8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svg" Type="http://schemas.openxmlformats.org/officeDocument/2006/relationships/image"/><Relationship Id="rId2" Target="../media/image14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82106" y="1393383"/>
            <a:ext cx="13923788" cy="1596507"/>
            <a:chOff x="0" y="0"/>
            <a:chExt cx="4992350" cy="5724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92350" cy="572425"/>
            </a:xfrm>
            <a:custGeom>
              <a:avLst/>
              <a:gdLst/>
              <a:ahLst/>
              <a:cxnLst/>
              <a:rect r="r" b="b" t="t" l="l"/>
              <a:pathLst>
                <a:path h="572425" w="4992350">
                  <a:moveTo>
                    <a:pt x="28357" y="0"/>
                  </a:moveTo>
                  <a:lnTo>
                    <a:pt x="4963993" y="0"/>
                  </a:lnTo>
                  <a:cubicBezTo>
                    <a:pt x="4971514" y="0"/>
                    <a:pt x="4978726" y="2988"/>
                    <a:pt x="4984044" y="8306"/>
                  </a:cubicBezTo>
                  <a:cubicBezTo>
                    <a:pt x="4989363" y="13624"/>
                    <a:pt x="4992350" y="20836"/>
                    <a:pt x="4992350" y="28357"/>
                  </a:cubicBezTo>
                  <a:lnTo>
                    <a:pt x="4992350" y="544068"/>
                  </a:lnTo>
                  <a:cubicBezTo>
                    <a:pt x="4992350" y="551588"/>
                    <a:pt x="4989363" y="558801"/>
                    <a:pt x="4984044" y="564119"/>
                  </a:cubicBezTo>
                  <a:cubicBezTo>
                    <a:pt x="4978726" y="569437"/>
                    <a:pt x="4971514" y="572425"/>
                    <a:pt x="4963993" y="572425"/>
                  </a:cubicBezTo>
                  <a:lnTo>
                    <a:pt x="28357" y="572425"/>
                  </a:lnTo>
                  <a:cubicBezTo>
                    <a:pt x="20836" y="572425"/>
                    <a:pt x="13624" y="569437"/>
                    <a:pt x="8306" y="564119"/>
                  </a:cubicBezTo>
                  <a:cubicBezTo>
                    <a:pt x="2988" y="558801"/>
                    <a:pt x="0" y="551588"/>
                    <a:pt x="0" y="544068"/>
                  </a:cubicBezTo>
                  <a:lnTo>
                    <a:pt x="0" y="28357"/>
                  </a:lnTo>
                  <a:cubicBezTo>
                    <a:pt x="0" y="20836"/>
                    <a:pt x="2988" y="13624"/>
                    <a:pt x="8306" y="8306"/>
                  </a:cubicBezTo>
                  <a:cubicBezTo>
                    <a:pt x="13624" y="2988"/>
                    <a:pt x="20836" y="0"/>
                    <a:pt x="2835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992350" cy="610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3961894"/>
            <a:ext cx="7626666" cy="4899320"/>
            <a:chOff x="0" y="0"/>
            <a:chExt cx="2734528" cy="17566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34527" cy="1756643"/>
            </a:xfrm>
            <a:custGeom>
              <a:avLst/>
              <a:gdLst/>
              <a:ahLst/>
              <a:cxnLst/>
              <a:rect r="r" b="b" t="t" l="l"/>
              <a:pathLst>
                <a:path h="1756643" w="2734527">
                  <a:moveTo>
                    <a:pt x="51771" y="0"/>
                  </a:moveTo>
                  <a:lnTo>
                    <a:pt x="2682757" y="0"/>
                  </a:lnTo>
                  <a:cubicBezTo>
                    <a:pt x="2711349" y="0"/>
                    <a:pt x="2734527" y="23179"/>
                    <a:pt x="2734527" y="51771"/>
                  </a:cubicBezTo>
                  <a:lnTo>
                    <a:pt x="2734527" y="1704872"/>
                  </a:lnTo>
                  <a:cubicBezTo>
                    <a:pt x="2734527" y="1718602"/>
                    <a:pt x="2729073" y="1731770"/>
                    <a:pt x="2719364" y="1741479"/>
                  </a:cubicBezTo>
                  <a:cubicBezTo>
                    <a:pt x="2709655" y="1751188"/>
                    <a:pt x="2696487" y="1756643"/>
                    <a:pt x="2682757" y="1756643"/>
                  </a:cubicBezTo>
                  <a:lnTo>
                    <a:pt x="51771" y="1756643"/>
                  </a:lnTo>
                  <a:cubicBezTo>
                    <a:pt x="23179" y="1756643"/>
                    <a:pt x="0" y="1733464"/>
                    <a:pt x="0" y="1704872"/>
                  </a:cubicBezTo>
                  <a:lnTo>
                    <a:pt x="0" y="51771"/>
                  </a:lnTo>
                  <a:cubicBezTo>
                    <a:pt x="0" y="23179"/>
                    <a:pt x="23179" y="0"/>
                    <a:pt x="5177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734528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364415" y="3969787"/>
            <a:ext cx="7905534" cy="4899320"/>
            <a:chOff x="0" y="0"/>
            <a:chExt cx="2834515" cy="175664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834515" cy="1756643"/>
            </a:xfrm>
            <a:custGeom>
              <a:avLst/>
              <a:gdLst/>
              <a:ahLst/>
              <a:cxnLst/>
              <a:rect r="r" b="b" t="t" l="l"/>
              <a:pathLst>
                <a:path h="1756643" w="2834515">
                  <a:moveTo>
                    <a:pt x="49944" y="0"/>
                  </a:moveTo>
                  <a:lnTo>
                    <a:pt x="2784571" y="0"/>
                  </a:lnTo>
                  <a:cubicBezTo>
                    <a:pt x="2812155" y="0"/>
                    <a:pt x="2834515" y="22361"/>
                    <a:pt x="2834515" y="49944"/>
                  </a:cubicBezTo>
                  <a:lnTo>
                    <a:pt x="2834515" y="1706698"/>
                  </a:lnTo>
                  <a:cubicBezTo>
                    <a:pt x="2834515" y="1734282"/>
                    <a:pt x="2812155" y="1756643"/>
                    <a:pt x="2784571" y="1756643"/>
                  </a:cubicBezTo>
                  <a:lnTo>
                    <a:pt x="49944" y="1756643"/>
                  </a:lnTo>
                  <a:cubicBezTo>
                    <a:pt x="22361" y="1756643"/>
                    <a:pt x="0" y="1734282"/>
                    <a:pt x="0" y="1706698"/>
                  </a:cubicBezTo>
                  <a:lnTo>
                    <a:pt x="0" y="49944"/>
                  </a:lnTo>
                  <a:cubicBezTo>
                    <a:pt x="0" y="22361"/>
                    <a:pt x="22361" y="0"/>
                    <a:pt x="49944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834515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true" rot="0">
            <a:off x="14750267" y="-2057400"/>
            <a:ext cx="6092239" cy="4114800"/>
          </a:xfrm>
          <a:custGeom>
            <a:avLst/>
            <a:gdLst/>
            <a:ahLst/>
            <a:cxnLst/>
            <a:rect r="r" b="b" t="t" l="l"/>
            <a:pathLst>
              <a:path h="4114800" w="6092239">
                <a:moveTo>
                  <a:pt x="0" y="4114800"/>
                </a:moveTo>
                <a:lnTo>
                  <a:pt x="6092240" y="4114800"/>
                </a:lnTo>
                <a:lnTo>
                  <a:pt x="609224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859677">
            <a:off x="580503" y="1873753"/>
            <a:ext cx="1381110" cy="1955554"/>
          </a:xfrm>
          <a:custGeom>
            <a:avLst/>
            <a:gdLst/>
            <a:ahLst/>
            <a:cxnLst/>
            <a:rect r="r" b="b" t="t" l="l"/>
            <a:pathLst>
              <a:path h="1955554" w="1381110">
                <a:moveTo>
                  <a:pt x="1381110" y="0"/>
                </a:moveTo>
                <a:lnTo>
                  <a:pt x="0" y="0"/>
                </a:lnTo>
                <a:lnTo>
                  <a:pt x="0" y="1955554"/>
                </a:lnTo>
                <a:lnTo>
                  <a:pt x="1381110" y="1955554"/>
                </a:lnTo>
                <a:lnTo>
                  <a:pt x="13811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827742" y="7965070"/>
            <a:ext cx="1968645" cy="1792288"/>
          </a:xfrm>
          <a:custGeom>
            <a:avLst/>
            <a:gdLst/>
            <a:ahLst/>
            <a:cxnLst/>
            <a:rect r="r" b="b" t="t" l="l"/>
            <a:pathLst>
              <a:path h="1792288" w="1968645">
                <a:moveTo>
                  <a:pt x="0" y="0"/>
                </a:moveTo>
                <a:lnTo>
                  <a:pt x="1968645" y="0"/>
                </a:lnTo>
                <a:lnTo>
                  <a:pt x="1968645" y="1792288"/>
                </a:lnTo>
                <a:lnTo>
                  <a:pt x="0" y="17922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816553" y="4088214"/>
            <a:ext cx="2145861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Réponse ...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74585" y="5490169"/>
            <a:ext cx="6134896" cy="1604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9"/>
              </a:lnSpc>
            </a:pPr>
            <a:r>
              <a:rPr lang="en-US" sz="3999" b="true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Comment définiriez-vous l’invalidité 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642400" y="4783890"/>
            <a:ext cx="7169664" cy="3994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L'invalidité survient lorsque la capacité de travail ou de gain du travailleur est réduite d'au moins des 2/3 (66 %). Le travailleur n’est alors pas en mesure d’obtenir un revenu supérieur au 1/3 (33 %) de la rémunération normale des travailleurs exerçant sa profession et travaillant dans sa région.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527872" y="1492615"/>
            <a:ext cx="13407874" cy="1255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8"/>
              </a:lnSpc>
            </a:pPr>
            <a:r>
              <a:rPr lang="en-US" sz="7334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Deuxième question...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028700" y="8915574"/>
            <a:ext cx="14385471" cy="1274377"/>
            <a:chOff x="0" y="0"/>
            <a:chExt cx="5157886" cy="45692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157886" cy="456926"/>
            </a:xfrm>
            <a:custGeom>
              <a:avLst/>
              <a:gdLst/>
              <a:ahLst/>
              <a:cxnLst/>
              <a:rect r="r" b="b" t="t" l="l"/>
              <a:pathLst>
                <a:path h="456926" w="5157886">
                  <a:moveTo>
                    <a:pt x="27447" y="0"/>
                  </a:moveTo>
                  <a:lnTo>
                    <a:pt x="5130438" y="0"/>
                  </a:lnTo>
                  <a:cubicBezTo>
                    <a:pt x="5145597" y="0"/>
                    <a:pt x="5157886" y="12288"/>
                    <a:pt x="5157886" y="27447"/>
                  </a:cubicBezTo>
                  <a:lnTo>
                    <a:pt x="5157886" y="429479"/>
                  </a:lnTo>
                  <a:cubicBezTo>
                    <a:pt x="5157886" y="444637"/>
                    <a:pt x="5145597" y="456926"/>
                    <a:pt x="5130438" y="456926"/>
                  </a:cubicBezTo>
                  <a:lnTo>
                    <a:pt x="27447" y="456926"/>
                  </a:lnTo>
                  <a:cubicBezTo>
                    <a:pt x="12288" y="456926"/>
                    <a:pt x="0" y="444637"/>
                    <a:pt x="0" y="429479"/>
                  </a:cubicBezTo>
                  <a:lnTo>
                    <a:pt x="0" y="27447"/>
                  </a:lnTo>
                  <a:cubicBezTo>
                    <a:pt x="0" y="12288"/>
                    <a:pt x="12288" y="0"/>
                    <a:pt x="2744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5157886" cy="4950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692364" y="9077325"/>
            <a:ext cx="15077194" cy="767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Sources : </a:t>
            </a:r>
            <a:r>
              <a:rPr lang="en-US" sz="3900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Code de la sécurité sociale : articles L341-1 et R341-2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82106" y="1393383"/>
            <a:ext cx="13923788" cy="1596507"/>
            <a:chOff x="0" y="0"/>
            <a:chExt cx="4992350" cy="5724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92350" cy="572425"/>
            </a:xfrm>
            <a:custGeom>
              <a:avLst/>
              <a:gdLst/>
              <a:ahLst/>
              <a:cxnLst/>
              <a:rect r="r" b="b" t="t" l="l"/>
              <a:pathLst>
                <a:path h="572425" w="4992350">
                  <a:moveTo>
                    <a:pt x="28357" y="0"/>
                  </a:moveTo>
                  <a:lnTo>
                    <a:pt x="4963993" y="0"/>
                  </a:lnTo>
                  <a:cubicBezTo>
                    <a:pt x="4971514" y="0"/>
                    <a:pt x="4978726" y="2988"/>
                    <a:pt x="4984044" y="8306"/>
                  </a:cubicBezTo>
                  <a:cubicBezTo>
                    <a:pt x="4989363" y="13624"/>
                    <a:pt x="4992350" y="20836"/>
                    <a:pt x="4992350" y="28357"/>
                  </a:cubicBezTo>
                  <a:lnTo>
                    <a:pt x="4992350" y="544068"/>
                  </a:lnTo>
                  <a:cubicBezTo>
                    <a:pt x="4992350" y="551588"/>
                    <a:pt x="4989363" y="558801"/>
                    <a:pt x="4984044" y="564119"/>
                  </a:cubicBezTo>
                  <a:cubicBezTo>
                    <a:pt x="4978726" y="569437"/>
                    <a:pt x="4971514" y="572425"/>
                    <a:pt x="4963993" y="572425"/>
                  </a:cubicBezTo>
                  <a:lnTo>
                    <a:pt x="28357" y="572425"/>
                  </a:lnTo>
                  <a:cubicBezTo>
                    <a:pt x="20836" y="572425"/>
                    <a:pt x="13624" y="569437"/>
                    <a:pt x="8306" y="564119"/>
                  </a:cubicBezTo>
                  <a:cubicBezTo>
                    <a:pt x="2988" y="558801"/>
                    <a:pt x="0" y="551588"/>
                    <a:pt x="0" y="544068"/>
                  </a:cubicBezTo>
                  <a:lnTo>
                    <a:pt x="0" y="28357"/>
                  </a:lnTo>
                  <a:cubicBezTo>
                    <a:pt x="0" y="20836"/>
                    <a:pt x="2988" y="13624"/>
                    <a:pt x="8306" y="8306"/>
                  </a:cubicBezTo>
                  <a:cubicBezTo>
                    <a:pt x="13624" y="2988"/>
                    <a:pt x="20836" y="0"/>
                    <a:pt x="2835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992350" cy="610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527872" y="1492615"/>
            <a:ext cx="13407874" cy="1255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8"/>
              </a:lnSpc>
            </a:pPr>
            <a:r>
              <a:rPr lang="en-US" sz="7334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Troisième question...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3961894"/>
            <a:ext cx="7626666" cy="4899320"/>
            <a:chOff x="0" y="0"/>
            <a:chExt cx="2734528" cy="175664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34527" cy="1756643"/>
            </a:xfrm>
            <a:custGeom>
              <a:avLst/>
              <a:gdLst/>
              <a:ahLst/>
              <a:cxnLst/>
              <a:rect r="r" b="b" t="t" l="l"/>
              <a:pathLst>
                <a:path h="1756643" w="2734527">
                  <a:moveTo>
                    <a:pt x="51771" y="0"/>
                  </a:moveTo>
                  <a:lnTo>
                    <a:pt x="2682757" y="0"/>
                  </a:lnTo>
                  <a:cubicBezTo>
                    <a:pt x="2711349" y="0"/>
                    <a:pt x="2734527" y="23179"/>
                    <a:pt x="2734527" y="51771"/>
                  </a:cubicBezTo>
                  <a:lnTo>
                    <a:pt x="2734527" y="1704872"/>
                  </a:lnTo>
                  <a:cubicBezTo>
                    <a:pt x="2734527" y="1718602"/>
                    <a:pt x="2729073" y="1731770"/>
                    <a:pt x="2719364" y="1741479"/>
                  </a:cubicBezTo>
                  <a:cubicBezTo>
                    <a:pt x="2709655" y="1751188"/>
                    <a:pt x="2696487" y="1756643"/>
                    <a:pt x="2682757" y="1756643"/>
                  </a:cubicBezTo>
                  <a:lnTo>
                    <a:pt x="51771" y="1756643"/>
                  </a:lnTo>
                  <a:cubicBezTo>
                    <a:pt x="23179" y="1756643"/>
                    <a:pt x="0" y="1733464"/>
                    <a:pt x="0" y="1704872"/>
                  </a:cubicBezTo>
                  <a:lnTo>
                    <a:pt x="0" y="51771"/>
                  </a:lnTo>
                  <a:cubicBezTo>
                    <a:pt x="0" y="23179"/>
                    <a:pt x="23179" y="0"/>
                    <a:pt x="5177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734528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364415" y="3969787"/>
            <a:ext cx="7905534" cy="4899320"/>
            <a:chOff x="0" y="0"/>
            <a:chExt cx="2834515" cy="175664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834515" cy="1756643"/>
            </a:xfrm>
            <a:custGeom>
              <a:avLst/>
              <a:gdLst/>
              <a:ahLst/>
              <a:cxnLst/>
              <a:rect r="r" b="b" t="t" l="l"/>
              <a:pathLst>
                <a:path h="1756643" w="2834515">
                  <a:moveTo>
                    <a:pt x="49944" y="0"/>
                  </a:moveTo>
                  <a:lnTo>
                    <a:pt x="2784571" y="0"/>
                  </a:lnTo>
                  <a:cubicBezTo>
                    <a:pt x="2812155" y="0"/>
                    <a:pt x="2834515" y="22361"/>
                    <a:pt x="2834515" y="49944"/>
                  </a:cubicBezTo>
                  <a:lnTo>
                    <a:pt x="2834515" y="1706698"/>
                  </a:lnTo>
                  <a:cubicBezTo>
                    <a:pt x="2834515" y="1734282"/>
                    <a:pt x="2812155" y="1756643"/>
                    <a:pt x="2784571" y="1756643"/>
                  </a:cubicBezTo>
                  <a:lnTo>
                    <a:pt x="49944" y="1756643"/>
                  </a:lnTo>
                  <a:cubicBezTo>
                    <a:pt x="22361" y="1756643"/>
                    <a:pt x="0" y="1734282"/>
                    <a:pt x="0" y="1706698"/>
                  </a:cubicBezTo>
                  <a:lnTo>
                    <a:pt x="0" y="49944"/>
                  </a:lnTo>
                  <a:cubicBezTo>
                    <a:pt x="0" y="22361"/>
                    <a:pt x="22361" y="0"/>
                    <a:pt x="49944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834515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true" rot="0">
            <a:off x="14750267" y="-2057400"/>
            <a:ext cx="6092239" cy="4114800"/>
          </a:xfrm>
          <a:custGeom>
            <a:avLst/>
            <a:gdLst/>
            <a:ahLst/>
            <a:cxnLst/>
            <a:rect r="r" b="b" t="t" l="l"/>
            <a:pathLst>
              <a:path h="4114800" w="6092239">
                <a:moveTo>
                  <a:pt x="0" y="4114800"/>
                </a:moveTo>
                <a:lnTo>
                  <a:pt x="6092240" y="4114800"/>
                </a:lnTo>
                <a:lnTo>
                  <a:pt x="609224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859677">
            <a:off x="580503" y="1873753"/>
            <a:ext cx="1381110" cy="1955554"/>
          </a:xfrm>
          <a:custGeom>
            <a:avLst/>
            <a:gdLst/>
            <a:ahLst/>
            <a:cxnLst/>
            <a:rect r="r" b="b" t="t" l="l"/>
            <a:pathLst>
              <a:path h="1955554" w="1381110">
                <a:moveTo>
                  <a:pt x="1381110" y="0"/>
                </a:moveTo>
                <a:lnTo>
                  <a:pt x="0" y="0"/>
                </a:lnTo>
                <a:lnTo>
                  <a:pt x="0" y="1955554"/>
                </a:lnTo>
                <a:lnTo>
                  <a:pt x="1381110" y="1955554"/>
                </a:lnTo>
                <a:lnTo>
                  <a:pt x="13811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827742" y="7965070"/>
            <a:ext cx="1968645" cy="1792288"/>
          </a:xfrm>
          <a:custGeom>
            <a:avLst/>
            <a:gdLst/>
            <a:ahLst/>
            <a:cxnLst/>
            <a:rect r="r" b="b" t="t" l="l"/>
            <a:pathLst>
              <a:path h="1792288" w="1968645">
                <a:moveTo>
                  <a:pt x="0" y="0"/>
                </a:moveTo>
                <a:lnTo>
                  <a:pt x="1968645" y="0"/>
                </a:lnTo>
                <a:lnTo>
                  <a:pt x="1968645" y="1792288"/>
                </a:lnTo>
                <a:lnTo>
                  <a:pt x="0" y="17922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47271" y="4176774"/>
            <a:ext cx="5176334" cy="842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9"/>
              </a:lnSpc>
            </a:pPr>
            <a:r>
              <a:rPr lang="en-US" sz="3999" b="true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La loi du 11 février 2005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837419" y="4317744"/>
            <a:ext cx="2145861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Réponse ...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61621" y="5738454"/>
            <a:ext cx="5760823" cy="2060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b="true" sz="5499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Quelques exemples de handicaps ???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82106" y="1393383"/>
            <a:ext cx="13923788" cy="1596507"/>
            <a:chOff x="0" y="0"/>
            <a:chExt cx="4992350" cy="5724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92350" cy="572425"/>
            </a:xfrm>
            <a:custGeom>
              <a:avLst/>
              <a:gdLst/>
              <a:ahLst/>
              <a:cxnLst/>
              <a:rect r="r" b="b" t="t" l="l"/>
              <a:pathLst>
                <a:path h="572425" w="4992350">
                  <a:moveTo>
                    <a:pt x="28357" y="0"/>
                  </a:moveTo>
                  <a:lnTo>
                    <a:pt x="4963993" y="0"/>
                  </a:lnTo>
                  <a:cubicBezTo>
                    <a:pt x="4971514" y="0"/>
                    <a:pt x="4978726" y="2988"/>
                    <a:pt x="4984044" y="8306"/>
                  </a:cubicBezTo>
                  <a:cubicBezTo>
                    <a:pt x="4989363" y="13624"/>
                    <a:pt x="4992350" y="20836"/>
                    <a:pt x="4992350" y="28357"/>
                  </a:cubicBezTo>
                  <a:lnTo>
                    <a:pt x="4992350" y="544068"/>
                  </a:lnTo>
                  <a:cubicBezTo>
                    <a:pt x="4992350" y="551588"/>
                    <a:pt x="4989363" y="558801"/>
                    <a:pt x="4984044" y="564119"/>
                  </a:cubicBezTo>
                  <a:cubicBezTo>
                    <a:pt x="4978726" y="569437"/>
                    <a:pt x="4971514" y="572425"/>
                    <a:pt x="4963993" y="572425"/>
                  </a:cubicBezTo>
                  <a:lnTo>
                    <a:pt x="28357" y="572425"/>
                  </a:lnTo>
                  <a:cubicBezTo>
                    <a:pt x="20836" y="572425"/>
                    <a:pt x="13624" y="569437"/>
                    <a:pt x="8306" y="564119"/>
                  </a:cubicBezTo>
                  <a:cubicBezTo>
                    <a:pt x="2988" y="558801"/>
                    <a:pt x="0" y="551588"/>
                    <a:pt x="0" y="544068"/>
                  </a:cubicBezTo>
                  <a:lnTo>
                    <a:pt x="0" y="28357"/>
                  </a:lnTo>
                  <a:cubicBezTo>
                    <a:pt x="0" y="20836"/>
                    <a:pt x="2988" y="13624"/>
                    <a:pt x="8306" y="8306"/>
                  </a:cubicBezTo>
                  <a:cubicBezTo>
                    <a:pt x="13624" y="2988"/>
                    <a:pt x="20836" y="0"/>
                    <a:pt x="2835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992350" cy="610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527872" y="1492615"/>
            <a:ext cx="13407874" cy="1255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8"/>
              </a:lnSpc>
            </a:pPr>
            <a:r>
              <a:rPr lang="en-US" sz="7334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Troisième question...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3961894"/>
            <a:ext cx="7626666" cy="4899320"/>
            <a:chOff x="0" y="0"/>
            <a:chExt cx="2734528" cy="175664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34527" cy="1756643"/>
            </a:xfrm>
            <a:custGeom>
              <a:avLst/>
              <a:gdLst/>
              <a:ahLst/>
              <a:cxnLst/>
              <a:rect r="r" b="b" t="t" l="l"/>
              <a:pathLst>
                <a:path h="1756643" w="2734527">
                  <a:moveTo>
                    <a:pt x="51771" y="0"/>
                  </a:moveTo>
                  <a:lnTo>
                    <a:pt x="2682757" y="0"/>
                  </a:lnTo>
                  <a:cubicBezTo>
                    <a:pt x="2711349" y="0"/>
                    <a:pt x="2734527" y="23179"/>
                    <a:pt x="2734527" y="51771"/>
                  </a:cubicBezTo>
                  <a:lnTo>
                    <a:pt x="2734527" y="1704872"/>
                  </a:lnTo>
                  <a:cubicBezTo>
                    <a:pt x="2734527" y="1718602"/>
                    <a:pt x="2729073" y="1731770"/>
                    <a:pt x="2719364" y="1741479"/>
                  </a:cubicBezTo>
                  <a:cubicBezTo>
                    <a:pt x="2709655" y="1751188"/>
                    <a:pt x="2696487" y="1756643"/>
                    <a:pt x="2682757" y="1756643"/>
                  </a:cubicBezTo>
                  <a:lnTo>
                    <a:pt x="51771" y="1756643"/>
                  </a:lnTo>
                  <a:cubicBezTo>
                    <a:pt x="23179" y="1756643"/>
                    <a:pt x="0" y="1733464"/>
                    <a:pt x="0" y="1704872"/>
                  </a:cubicBezTo>
                  <a:lnTo>
                    <a:pt x="0" y="51771"/>
                  </a:lnTo>
                  <a:cubicBezTo>
                    <a:pt x="0" y="23179"/>
                    <a:pt x="23179" y="0"/>
                    <a:pt x="5177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734528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364415" y="3969787"/>
            <a:ext cx="7905534" cy="4899320"/>
            <a:chOff x="0" y="0"/>
            <a:chExt cx="2834515" cy="175664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834515" cy="1756643"/>
            </a:xfrm>
            <a:custGeom>
              <a:avLst/>
              <a:gdLst/>
              <a:ahLst/>
              <a:cxnLst/>
              <a:rect r="r" b="b" t="t" l="l"/>
              <a:pathLst>
                <a:path h="1756643" w="2834515">
                  <a:moveTo>
                    <a:pt x="49944" y="0"/>
                  </a:moveTo>
                  <a:lnTo>
                    <a:pt x="2784571" y="0"/>
                  </a:lnTo>
                  <a:cubicBezTo>
                    <a:pt x="2812155" y="0"/>
                    <a:pt x="2834515" y="22361"/>
                    <a:pt x="2834515" y="49944"/>
                  </a:cubicBezTo>
                  <a:lnTo>
                    <a:pt x="2834515" y="1706698"/>
                  </a:lnTo>
                  <a:cubicBezTo>
                    <a:pt x="2834515" y="1734282"/>
                    <a:pt x="2812155" y="1756643"/>
                    <a:pt x="2784571" y="1756643"/>
                  </a:cubicBezTo>
                  <a:lnTo>
                    <a:pt x="49944" y="1756643"/>
                  </a:lnTo>
                  <a:cubicBezTo>
                    <a:pt x="22361" y="1756643"/>
                    <a:pt x="0" y="1734282"/>
                    <a:pt x="0" y="1706698"/>
                  </a:cubicBezTo>
                  <a:lnTo>
                    <a:pt x="0" y="49944"/>
                  </a:lnTo>
                  <a:cubicBezTo>
                    <a:pt x="0" y="22361"/>
                    <a:pt x="22361" y="0"/>
                    <a:pt x="49944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834515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true" rot="0">
            <a:off x="14750267" y="-2057400"/>
            <a:ext cx="6092239" cy="4114800"/>
          </a:xfrm>
          <a:custGeom>
            <a:avLst/>
            <a:gdLst/>
            <a:ahLst/>
            <a:cxnLst/>
            <a:rect r="r" b="b" t="t" l="l"/>
            <a:pathLst>
              <a:path h="4114800" w="6092239">
                <a:moveTo>
                  <a:pt x="0" y="4114800"/>
                </a:moveTo>
                <a:lnTo>
                  <a:pt x="6092240" y="4114800"/>
                </a:lnTo>
                <a:lnTo>
                  <a:pt x="609224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859677">
            <a:off x="580503" y="1873753"/>
            <a:ext cx="1381110" cy="1955554"/>
          </a:xfrm>
          <a:custGeom>
            <a:avLst/>
            <a:gdLst/>
            <a:ahLst/>
            <a:cxnLst/>
            <a:rect r="r" b="b" t="t" l="l"/>
            <a:pathLst>
              <a:path h="1955554" w="1381110">
                <a:moveTo>
                  <a:pt x="1381110" y="0"/>
                </a:moveTo>
                <a:lnTo>
                  <a:pt x="0" y="0"/>
                </a:lnTo>
                <a:lnTo>
                  <a:pt x="0" y="1955554"/>
                </a:lnTo>
                <a:lnTo>
                  <a:pt x="1381110" y="1955554"/>
                </a:lnTo>
                <a:lnTo>
                  <a:pt x="13811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105894" y="7972963"/>
            <a:ext cx="1968645" cy="1792288"/>
          </a:xfrm>
          <a:custGeom>
            <a:avLst/>
            <a:gdLst/>
            <a:ahLst/>
            <a:cxnLst/>
            <a:rect r="r" b="b" t="t" l="l"/>
            <a:pathLst>
              <a:path h="1792288" w="1968645">
                <a:moveTo>
                  <a:pt x="0" y="0"/>
                </a:moveTo>
                <a:lnTo>
                  <a:pt x="1968645" y="0"/>
                </a:lnTo>
                <a:lnTo>
                  <a:pt x="1968645" y="1792287"/>
                </a:lnTo>
                <a:lnTo>
                  <a:pt x="0" y="1792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9837419" y="4317744"/>
            <a:ext cx="2145861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Réponse ...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47271" y="4176774"/>
            <a:ext cx="5176334" cy="842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9"/>
              </a:lnSpc>
            </a:pPr>
            <a:r>
              <a:rPr lang="en-US" sz="3999" b="true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La loi du 11 février 2005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61621" y="5738454"/>
            <a:ext cx="5760823" cy="2060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b="true" sz="5499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Quelques exemples de handicaps ???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671699" y="4914900"/>
            <a:ext cx="7290965" cy="2704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  <a:spcBef>
                <a:spcPct val="0"/>
              </a:spcBef>
            </a:pPr>
            <a:r>
              <a:rPr lang="en-US" b="true" sz="4900">
                <a:solidFill>
                  <a:srgbClr val="E30613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Le diabète, la surdité...  80% des handicaps son invisibles !* 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028700" y="8915574"/>
            <a:ext cx="14385471" cy="1274377"/>
            <a:chOff x="0" y="0"/>
            <a:chExt cx="5157886" cy="45692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157886" cy="456926"/>
            </a:xfrm>
            <a:custGeom>
              <a:avLst/>
              <a:gdLst/>
              <a:ahLst/>
              <a:cxnLst/>
              <a:rect r="r" b="b" t="t" l="l"/>
              <a:pathLst>
                <a:path h="456926" w="5157886">
                  <a:moveTo>
                    <a:pt x="27447" y="0"/>
                  </a:moveTo>
                  <a:lnTo>
                    <a:pt x="5130438" y="0"/>
                  </a:lnTo>
                  <a:cubicBezTo>
                    <a:pt x="5145597" y="0"/>
                    <a:pt x="5157886" y="12288"/>
                    <a:pt x="5157886" y="27447"/>
                  </a:cubicBezTo>
                  <a:lnTo>
                    <a:pt x="5157886" y="429479"/>
                  </a:lnTo>
                  <a:cubicBezTo>
                    <a:pt x="5157886" y="444637"/>
                    <a:pt x="5145597" y="456926"/>
                    <a:pt x="5130438" y="456926"/>
                  </a:cubicBezTo>
                  <a:lnTo>
                    <a:pt x="27447" y="456926"/>
                  </a:lnTo>
                  <a:cubicBezTo>
                    <a:pt x="12288" y="456926"/>
                    <a:pt x="0" y="444637"/>
                    <a:pt x="0" y="429479"/>
                  </a:cubicBezTo>
                  <a:lnTo>
                    <a:pt x="0" y="27447"/>
                  </a:lnTo>
                  <a:cubicBezTo>
                    <a:pt x="0" y="12288"/>
                    <a:pt x="12288" y="0"/>
                    <a:pt x="2744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5157886" cy="4950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028700" y="8869106"/>
            <a:ext cx="14073890" cy="1264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Source : </a:t>
            </a:r>
            <a:r>
              <a:rPr lang="en-US" sz="2600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Article L114 du Code de l'action sociale et des familles (définition du handicap)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*Pourcentage de handicaps invisibles : </a:t>
            </a:r>
            <a:r>
              <a:rPr lang="en-US" sz="2100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Assemblée nationale Question n°9420 - sensibilisation au handicap invisible du 27 juin 2023 JOAN 26 septembre 2023 p°8559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82106" y="1393383"/>
            <a:ext cx="13923788" cy="1596507"/>
            <a:chOff x="0" y="0"/>
            <a:chExt cx="4992350" cy="5724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92350" cy="572425"/>
            </a:xfrm>
            <a:custGeom>
              <a:avLst/>
              <a:gdLst/>
              <a:ahLst/>
              <a:cxnLst/>
              <a:rect r="r" b="b" t="t" l="l"/>
              <a:pathLst>
                <a:path h="572425" w="4992350">
                  <a:moveTo>
                    <a:pt x="28357" y="0"/>
                  </a:moveTo>
                  <a:lnTo>
                    <a:pt x="4963993" y="0"/>
                  </a:lnTo>
                  <a:cubicBezTo>
                    <a:pt x="4971514" y="0"/>
                    <a:pt x="4978726" y="2988"/>
                    <a:pt x="4984044" y="8306"/>
                  </a:cubicBezTo>
                  <a:cubicBezTo>
                    <a:pt x="4989363" y="13624"/>
                    <a:pt x="4992350" y="20836"/>
                    <a:pt x="4992350" y="28357"/>
                  </a:cubicBezTo>
                  <a:lnTo>
                    <a:pt x="4992350" y="544068"/>
                  </a:lnTo>
                  <a:cubicBezTo>
                    <a:pt x="4992350" y="551588"/>
                    <a:pt x="4989363" y="558801"/>
                    <a:pt x="4984044" y="564119"/>
                  </a:cubicBezTo>
                  <a:cubicBezTo>
                    <a:pt x="4978726" y="569437"/>
                    <a:pt x="4971514" y="572425"/>
                    <a:pt x="4963993" y="572425"/>
                  </a:cubicBezTo>
                  <a:lnTo>
                    <a:pt x="28357" y="572425"/>
                  </a:lnTo>
                  <a:cubicBezTo>
                    <a:pt x="20836" y="572425"/>
                    <a:pt x="13624" y="569437"/>
                    <a:pt x="8306" y="564119"/>
                  </a:cubicBezTo>
                  <a:cubicBezTo>
                    <a:pt x="2988" y="558801"/>
                    <a:pt x="0" y="551588"/>
                    <a:pt x="0" y="544068"/>
                  </a:cubicBezTo>
                  <a:lnTo>
                    <a:pt x="0" y="28357"/>
                  </a:lnTo>
                  <a:cubicBezTo>
                    <a:pt x="0" y="20836"/>
                    <a:pt x="2988" y="13624"/>
                    <a:pt x="8306" y="8306"/>
                  </a:cubicBezTo>
                  <a:cubicBezTo>
                    <a:pt x="13624" y="2988"/>
                    <a:pt x="20836" y="0"/>
                    <a:pt x="2835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992350" cy="610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527872" y="1492615"/>
            <a:ext cx="13407874" cy="1255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8"/>
              </a:lnSpc>
            </a:pPr>
            <a:r>
              <a:rPr lang="en-US" sz="7334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Quatrième question...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3961894"/>
            <a:ext cx="7626666" cy="4899320"/>
            <a:chOff x="0" y="0"/>
            <a:chExt cx="2734528" cy="175664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34527" cy="1756643"/>
            </a:xfrm>
            <a:custGeom>
              <a:avLst/>
              <a:gdLst/>
              <a:ahLst/>
              <a:cxnLst/>
              <a:rect r="r" b="b" t="t" l="l"/>
              <a:pathLst>
                <a:path h="1756643" w="2734527">
                  <a:moveTo>
                    <a:pt x="51771" y="0"/>
                  </a:moveTo>
                  <a:lnTo>
                    <a:pt x="2682757" y="0"/>
                  </a:lnTo>
                  <a:cubicBezTo>
                    <a:pt x="2711349" y="0"/>
                    <a:pt x="2734527" y="23179"/>
                    <a:pt x="2734527" y="51771"/>
                  </a:cubicBezTo>
                  <a:lnTo>
                    <a:pt x="2734527" y="1704872"/>
                  </a:lnTo>
                  <a:cubicBezTo>
                    <a:pt x="2734527" y="1718602"/>
                    <a:pt x="2729073" y="1731770"/>
                    <a:pt x="2719364" y="1741479"/>
                  </a:cubicBezTo>
                  <a:cubicBezTo>
                    <a:pt x="2709655" y="1751188"/>
                    <a:pt x="2696487" y="1756643"/>
                    <a:pt x="2682757" y="1756643"/>
                  </a:cubicBezTo>
                  <a:lnTo>
                    <a:pt x="51771" y="1756643"/>
                  </a:lnTo>
                  <a:cubicBezTo>
                    <a:pt x="23179" y="1756643"/>
                    <a:pt x="0" y="1733464"/>
                    <a:pt x="0" y="1704872"/>
                  </a:cubicBezTo>
                  <a:lnTo>
                    <a:pt x="0" y="51771"/>
                  </a:lnTo>
                  <a:cubicBezTo>
                    <a:pt x="0" y="23179"/>
                    <a:pt x="23179" y="0"/>
                    <a:pt x="5177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734528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364415" y="3969787"/>
            <a:ext cx="7905534" cy="4899320"/>
            <a:chOff x="0" y="0"/>
            <a:chExt cx="2834515" cy="175664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834515" cy="1756643"/>
            </a:xfrm>
            <a:custGeom>
              <a:avLst/>
              <a:gdLst/>
              <a:ahLst/>
              <a:cxnLst/>
              <a:rect r="r" b="b" t="t" l="l"/>
              <a:pathLst>
                <a:path h="1756643" w="2834515">
                  <a:moveTo>
                    <a:pt x="49944" y="0"/>
                  </a:moveTo>
                  <a:lnTo>
                    <a:pt x="2784571" y="0"/>
                  </a:lnTo>
                  <a:cubicBezTo>
                    <a:pt x="2812155" y="0"/>
                    <a:pt x="2834515" y="22361"/>
                    <a:pt x="2834515" y="49944"/>
                  </a:cubicBezTo>
                  <a:lnTo>
                    <a:pt x="2834515" y="1706698"/>
                  </a:lnTo>
                  <a:cubicBezTo>
                    <a:pt x="2834515" y="1734282"/>
                    <a:pt x="2812155" y="1756643"/>
                    <a:pt x="2784571" y="1756643"/>
                  </a:cubicBezTo>
                  <a:lnTo>
                    <a:pt x="49944" y="1756643"/>
                  </a:lnTo>
                  <a:cubicBezTo>
                    <a:pt x="22361" y="1756643"/>
                    <a:pt x="0" y="1734282"/>
                    <a:pt x="0" y="1706698"/>
                  </a:cubicBezTo>
                  <a:lnTo>
                    <a:pt x="0" y="49944"/>
                  </a:lnTo>
                  <a:cubicBezTo>
                    <a:pt x="0" y="22361"/>
                    <a:pt x="22361" y="0"/>
                    <a:pt x="49944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834515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true" rot="0">
            <a:off x="14750267" y="-2057400"/>
            <a:ext cx="6092239" cy="4114800"/>
          </a:xfrm>
          <a:custGeom>
            <a:avLst/>
            <a:gdLst/>
            <a:ahLst/>
            <a:cxnLst/>
            <a:rect r="r" b="b" t="t" l="l"/>
            <a:pathLst>
              <a:path h="4114800" w="6092239">
                <a:moveTo>
                  <a:pt x="0" y="4114800"/>
                </a:moveTo>
                <a:lnTo>
                  <a:pt x="6092240" y="4114800"/>
                </a:lnTo>
                <a:lnTo>
                  <a:pt x="609224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859677">
            <a:off x="580503" y="1873753"/>
            <a:ext cx="1381110" cy="1955554"/>
          </a:xfrm>
          <a:custGeom>
            <a:avLst/>
            <a:gdLst/>
            <a:ahLst/>
            <a:cxnLst/>
            <a:rect r="r" b="b" t="t" l="l"/>
            <a:pathLst>
              <a:path h="1955554" w="1381110">
                <a:moveTo>
                  <a:pt x="1381110" y="0"/>
                </a:moveTo>
                <a:lnTo>
                  <a:pt x="0" y="0"/>
                </a:lnTo>
                <a:lnTo>
                  <a:pt x="0" y="1955554"/>
                </a:lnTo>
                <a:lnTo>
                  <a:pt x="1381110" y="1955554"/>
                </a:lnTo>
                <a:lnTo>
                  <a:pt x="13811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827742" y="7965070"/>
            <a:ext cx="1968645" cy="1792288"/>
          </a:xfrm>
          <a:custGeom>
            <a:avLst/>
            <a:gdLst/>
            <a:ahLst/>
            <a:cxnLst/>
            <a:rect r="r" b="b" t="t" l="l"/>
            <a:pathLst>
              <a:path h="1792288" w="1968645">
                <a:moveTo>
                  <a:pt x="0" y="0"/>
                </a:moveTo>
                <a:lnTo>
                  <a:pt x="1968645" y="0"/>
                </a:lnTo>
                <a:lnTo>
                  <a:pt x="1968645" y="1792288"/>
                </a:lnTo>
                <a:lnTo>
                  <a:pt x="0" y="17922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9837419" y="4317744"/>
            <a:ext cx="2145861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Réponse ...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71058" y="4070350"/>
            <a:ext cx="4168401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Donnez la définition ...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079579" y="6029325"/>
            <a:ext cx="5524909" cy="996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De la maladie !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82106" y="1393383"/>
            <a:ext cx="13923788" cy="1596507"/>
            <a:chOff x="0" y="0"/>
            <a:chExt cx="4992350" cy="5724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92350" cy="572425"/>
            </a:xfrm>
            <a:custGeom>
              <a:avLst/>
              <a:gdLst/>
              <a:ahLst/>
              <a:cxnLst/>
              <a:rect r="r" b="b" t="t" l="l"/>
              <a:pathLst>
                <a:path h="572425" w="4992350">
                  <a:moveTo>
                    <a:pt x="28357" y="0"/>
                  </a:moveTo>
                  <a:lnTo>
                    <a:pt x="4963993" y="0"/>
                  </a:lnTo>
                  <a:cubicBezTo>
                    <a:pt x="4971514" y="0"/>
                    <a:pt x="4978726" y="2988"/>
                    <a:pt x="4984044" y="8306"/>
                  </a:cubicBezTo>
                  <a:cubicBezTo>
                    <a:pt x="4989363" y="13624"/>
                    <a:pt x="4992350" y="20836"/>
                    <a:pt x="4992350" y="28357"/>
                  </a:cubicBezTo>
                  <a:lnTo>
                    <a:pt x="4992350" y="544068"/>
                  </a:lnTo>
                  <a:cubicBezTo>
                    <a:pt x="4992350" y="551588"/>
                    <a:pt x="4989363" y="558801"/>
                    <a:pt x="4984044" y="564119"/>
                  </a:cubicBezTo>
                  <a:cubicBezTo>
                    <a:pt x="4978726" y="569437"/>
                    <a:pt x="4971514" y="572425"/>
                    <a:pt x="4963993" y="572425"/>
                  </a:cubicBezTo>
                  <a:lnTo>
                    <a:pt x="28357" y="572425"/>
                  </a:lnTo>
                  <a:cubicBezTo>
                    <a:pt x="20836" y="572425"/>
                    <a:pt x="13624" y="569437"/>
                    <a:pt x="8306" y="564119"/>
                  </a:cubicBezTo>
                  <a:cubicBezTo>
                    <a:pt x="2988" y="558801"/>
                    <a:pt x="0" y="551588"/>
                    <a:pt x="0" y="544068"/>
                  </a:cubicBezTo>
                  <a:lnTo>
                    <a:pt x="0" y="28357"/>
                  </a:lnTo>
                  <a:cubicBezTo>
                    <a:pt x="0" y="20836"/>
                    <a:pt x="2988" y="13624"/>
                    <a:pt x="8306" y="8306"/>
                  </a:cubicBezTo>
                  <a:cubicBezTo>
                    <a:pt x="13624" y="2988"/>
                    <a:pt x="20836" y="0"/>
                    <a:pt x="2835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992350" cy="610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3961894"/>
            <a:ext cx="7626666" cy="4899320"/>
            <a:chOff x="0" y="0"/>
            <a:chExt cx="2734528" cy="17566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34527" cy="1756643"/>
            </a:xfrm>
            <a:custGeom>
              <a:avLst/>
              <a:gdLst/>
              <a:ahLst/>
              <a:cxnLst/>
              <a:rect r="r" b="b" t="t" l="l"/>
              <a:pathLst>
                <a:path h="1756643" w="2734527">
                  <a:moveTo>
                    <a:pt x="51771" y="0"/>
                  </a:moveTo>
                  <a:lnTo>
                    <a:pt x="2682757" y="0"/>
                  </a:lnTo>
                  <a:cubicBezTo>
                    <a:pt x="2711349" y="0"/>
                    <a:pt x="2734527" y="23179"/>
                    <a:pt x="2734527" y="51771"/>
                  </a:cubicBezTo>
                  <a:lnTo>
                    <a:pt x="2734527" y="1704872"/>
                  </a:lnTo>
                  <a:cubicBezTo>
                    <a:pt x="2734527" y="1718602"/>
                    <a:pt x="2729073" y="1731770"/>
                    <a:pt x="2719364" y="1741479"/>
                  </a:cubicBezTo>
                  <a:cubicBezTo>
                    <a:pt x="2709655" y="1751188"/>
                    <a:pt x="2696487" y="1756643"/>
                    <a:pt x="2682757" y="1756643"/>
                  </a:cubicBezTo>
                  <a:lnTo>
                    <a:pt x="51771" y="1756643"/>
                  </a:lnTo>
                  <a:cubicBezTo>
                    <a:pt x="23179" y="1756643"/>
                    <a:pt x="0" y="1733464"/>
                    <a:pt x="0" y="1704872"/>
                  </a:cubicBezTo>
                  <a:lnTo>
                    <a:pt x="0" y="51771"/>
                  </a:lnTo>
                  <a:cubicBezTo>
                    <a:pt x="0" y="23179"/>
                    <a:pt x="23179" y="0"/>
                    <a:pt x="5177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734528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364415" y="3969787"/>
            <a:ext cx="7905534" cy="4899320"/>
            <a:chOff x="0" y="0"/>
            <a:chExt cx="2834515" cy="175664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834515" cy="1756643"/>
            </a:xfrm>
            <a:custGeom>
              <a:avLst/>
              <a:gdLst/>
              <a:ahLst/>
              <a:cxnLst/>
              <a:rect r="r" b="b" t="t" l="l"/>
              <a:pathLst>
                <a:path h="1756643" w="2834515">
                  <a:moveTo>
                    <a:pt x="49944" y="0"/>
                  </a:moveTo>
                  <a:lnTo>
                    <a:pt x="2784571" y="0"/>
                  </a:lnTo>
                  <a:cubicBezTo>
                    <a:pt x="2812155" y="0"/>
                    <a:pt x="2834515" y="22361"/>
                    <a:pt x="2834515" y="49944"/>
                  </a:cubicBezTo>
                  <a:lnTo>
                    <a:pt x="2834515" y="1706698"/>
                  </a:lnTo>
                  <a:cubicBezTo>
                    <a:pt x="2834515" y="1734282"/>
                    <a:pt x="2812155" y="1756643"/>
                    <a:pt x="2784571" y="1756643"/>
                  </a:cubicBezTo>
                  <a:lnTo>
                    <a:pt x="49944" y="1756643"/>
                  </a:lnTo>
                  <a:cubicBezTo>
                    <a:pt x="22361" y="1756643"/>
                    <a:pt x="0" y="1734282"/>
                    <a:pt x="0" y="1706698"/>
                  </a:cubicBezTo>
                  <a:lnTo>
                    <a:pt x="0" y="49944"/>
                  </a:lnTo>
                  <a:cubicBezTo>
                    <a:pt x="0" y="22361"/>
                    <a:pt x="22361" y="0"/>
                    <a:pt x="49944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834515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true" rot="0">
            <a:off x="14750267" y="-2057400"/>
            <a:ext cx="6092239" cy="4114800"/>
          </a:xfrm>
          <a:custGeom>
            <a:avLst/>
            <a:gdLst/>
            <a:ahLst/>
            <a:cxnLst/>
            <a:rect r="r" b="b" t="t" l="l"/>
            <a:pathLst>
              <a:path h="4114800" w="6092239">
                <a:moveTo>
                  <a:pt x="0" y="4114800"/>
                </a:moveTo>
                <a:lnTo>
                  <a:pt x="6092240" y="4114800"/>
                </a:lnTo>
                <a:lnTo>
                  <a:pt x="609224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859677">
            <a:off x="580503" y="1873753"/>
            <a:ext cx="1381110" cy="1955554"/>
          </a:xfrm>
          <a:custGeom>
            <a:avLst/>
            <a:gdLst/>
            <a:ahLst/>
            <a:cxnLst/>
            <a:rect r="r" b="b" t="t" l="l"/>
            <a:pathLst>
              <a:path h="1955554" w="1381110">
                <a:moveTo>
                  <a:pt x="1381110" y="0"/>
                </a:moveTo>
                <a:lnTo>
                  <a:pt x="0" y="0"/>
                </a:lnTo>
                <a:lnTo>
                  <a:pt x="0" y="1955554"/>
                </a:lnTo>
                <a:lnTo>
                  <a:pt x="1381110" y="1955554"/>
                </a:lnTo>
                <a:lnTo>
                  <a:pt x="13811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827742" y="7965070"/>
            <a:ext cx="1968645" cy="1792288"/>
          </a:xfrm>
          <a:custGeom>
            <a:avLst/>
            <a:gdLst/>
            <a:ahLst/>
            <a:cxnLst/>
            <a:rect r="r" b="b" t="t" l="l"/>
            <a:pathLst>
              <a:path h="1792288" w="1968645">
                <a:moveTo>
                  <a:pt x="0" y="0"/>
                </a:moveTo>
                <a:lnTo>
                  <a:pt x="1968645" y="0"/>
                </a:lnTo>
                <a:lnTo>
                  <a:pt x="1968645" y="1792288"/>
                </a:lnTo>
                <a:lnTo>
                  <a:pt x="0" y="17922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709099" y="4070350"/>
            <a:ext cx="2145861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Réponse ...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71058" y="4070350"/>
            <a:ext cx="4168401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Donnez la définition ...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079579" y="5874748"/>
            <a:ext cx="5524909" cy="996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De la maladie !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527872" y="1492615"/>
            <a:ext cx="13407874" cy="1255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8"/>
              </a:lnSpc>
            </a:pPr>
            <a:r>
              <a:rPr lang="en-US" sz="7334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Quatrième question...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028700" y="8915574"/>
            <a:ext cx="14385471" cy="1274377"/>
            <a:chOff x="0" y="0"/>
            <a:chExt cx="5157886" cy="45692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157886" cy="456926"/>
            </a:xfrm>
            <a:custGeom>
              <a:avLst/>
              <a:gdLst/>
              <a:ahLst/>
              <a:cxnLst/>
              <a:rect r="r" b="b" t="t" l="l"/>
              <a:pathLst>
                <a:path h="456926" w="5157886">
                  <a:moveTo>
                    <a:pt x="27447" y="0"/>
                  </a:moveTo>
                  <a:lnTo>
                    <a:pt x="5130438" y="0"/>
                  </a:lnTo>
                  <a:cubicBezTo>
                    <a:pt x="5145597" y="0"/>
                    <a:pt x="5157886" y="12288"/>
                    <a:pt x="5157886" y="27447"/>
                  </a:cubicBezTo>
                  <a:lnTo>
                    <a:pt x="5157886" y="429479"/>
                  </a:lnTo>
                  <a:cubicBezTo>
                    <a:pt x="5157886" y="444637"/>
                    <a:pt x="5145597" y="456926"/>
                    <a:pt x="5130438" y="456926"/>
                  </a:cubicBezTo>
                  <a:lnTo>
                    <a:pt x="27447" y="456926"/>
                  </a:lnTo>
                  <a:cubicBezTo>
                    <a:pt x="12288" y="456926"/>
                    <a:pt x="0" y="444637"/>
                    <a:pt x="0" y="429479"/>
                  </a:cubicBezTo>
                  <a:lnTo>
                    <a:pt x="0" y="27447"/>
                  </a:lnTo>
                  <a:cubicBezTo>
                    <a:pt x="0" y="12288"/>
                    <a:pt x="12288" y="0"/>
                    <a:pt x="2744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5157886" cy="5140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  <a:r>
                <a:rPr lang="en-US" sz="26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Source : Dictionnaire médical de l’académie de médecine 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9364415" y="4791231"/>
            <a:ext cx="7692527" cy="4077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4"/>
              </a:lnSpc>
              <a:spcBef>
                <a:spcPct val="0"/>
              </a:spcBef>
            </a:pPr>
            <a:r>
              <a:rPr lang="en-US" b="true" sz="230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 terme de maladie, dans le langage médical courant, correspond à un ensemble de symptômes correspondant à des troubles généraux ou localisés, fonctionnels ou lésionnels, dus à des causes internes ou externes . Son identification aboutit à l’établissement d’un diagnostic et d’un traitement approprié, adapté de façon globale aux attentes du patient, tenant compte de ses attentes, dans le respect de ses croyances et valeurs.</a:t>
            </a:r>
          </a:p>
          <a:p>
            <a:pPr algn="ctr">
              <a:lnSpc>
                <a:spcPts val="322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82106" y="1393383"/>
            <a:ext cx="13923788" cy="1596507"/>
            <a:chOff x="0" y="0"/>
            <a:chExt cx="4992350" cy="5724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92350" cy="572425"/>
            </a:xfrm>
            <a:custGeom>
              <a:avLst/>
              <a:gdLst/>
              <a:ahLst/>
              <a:cxnLst/>
              <a:rect r="r" b="b" t="t" l="l"/>
              <a:pathLst>
                <a:path h="572425" w="4992350">
                  <a:moveTo>
                    <a:pt x="28357" y="0"/>
                  </a:moveTo>
                  <a:lnTo>
                    <a:pt x="4963993" y="0"/>
                  </a:lnTo>
                  <a:cubicBezTo>
                    <a:pt x="4971514" y="0"/>
                    <a:pt x="4978726" y="2988"/>
                    <a:pt x="4984044" y="8306"/>
                  </a:cubicBezTo>
                  <a:cubicBezTo>
                    <a:pt x="4989363" y="13624"/>
                    <a:pt x="4992350" y="20836"/>
                    <a:pt x="4992350" y="28357"/>
                  </a:cubicBezTo>
                  <a:lnTo>
                    <a:pt x="4992350" y="544068"/>
                  </a:lnTo>
                  <a:cubicBezTo>
                    <a:pt x="4992350" y="551588"/>
                    <a:pt x="4989363" y="558801"/>
                    <a:pt x="4984044" y="564119"/>
                  </a:cubicBezTo>
                  <a:cubicBezTo>
                    <a:pt x="4978726" y="569437"/>
                    <a:pt x="4971514" y="572425"/>
                    <a:pt x="4963993" y="572425"/>
                  </a:cubicBezTo>
                  <a:lnTo>
                    <a:pt x="28357" y="572425"/>
                  </a:lnTo>
                  <a:cubicBezTo>
                    <a:pt x="20836" y="572425"/>
                    <a:pt x="13624" y="569437"/>
                    <a:pt x="8306" y="564119"/>
                  </a:cubicBezTo>
                  <a:cubicBezTo>
                    <a:pt x="2988" y="558801"/>
                    <a:pt x="0" y="551588"/>
                    <a:pt x="0" y="544068"/>
                  </a:cubicBezTo>
                  <a:lnTo>
                    <a:pt x="0" y="28357"/>
                  </a:lnTo>
                  <a:cubicBezTo>
                    <a:pt x="0" y="20836"/>
                    <a:pt x="2988" y="13624"/>
                    <a:pt x="8306" y="8306"/>
                  </a:cubicBezTo>
                  <a:cubicBezTo>
                    <a:pt x="13624" y="2988"/>
                    <a:pt x="20836" y="0"/>
                    <a:pt x="2835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992350" cy="610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527872" y="1492615"/>
            <a:ext cx="13407874" cy="1255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8"/>
              </a:lnSpc>
            </a:pPr>
            <a:r>
              <a:rPr lang="en-US" sz="7334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Cinquième question...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3961894"/>
            <a:ext cx="7626666" cy="4899320"/>
            <a:chOff x="0" y="0"/>
            <a:chExt cx="2734528" cy="175664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34527" cy="1756643"/>
            </a:xfrm>
            <a:custGeom>
              <a:avLst/>
              <a:gdLst/>
              <a:ahLst/>
              <a:cxnLst/>
              <a:rect r="r" b="b" t="t" l="l"/>
              <a:pathLst>
                <a:path h="1756643" w="2734527">
                  <a:moveTo>
                    <a:pt x="51771" y="0"/>
                  </a:moveTo>
                  <a:lnTo>
                    <a:pt x="2682757" y="0"/>
                  </a:lnTo>
                  <a:cubicBezTo>
                    <a:pt x="2711349" y="0"/>
                    <a:pt x="2734527" y="23179"/>
                    <a:pt x="2734527" y="51771"/>
                  </a:cubicBezTo>
                  <a:lnTo>
                    <a:pt x="2734527" y="1704872"/>
                  </a:lnTo>
                  <a:cubicBezTo>
                    <a:pt x="2734527" y="1718602"/>
                    <a:pt x="2729073" y="1731770"/>
                    <a:pt x="2719364" y="1741479"/>
                  </a:cubicBezTo>
                  <a:cubicBezTo>
                    <a:pt x="2709655" y="1751188"/>
                    <a:pt x="2696487" y="1756643"/>
                    <a:pt x="2682757" y="1756643"/>
                  </a:cubicBezTo>
                  <a:lnTo>
                    <a:pt x="51771" y="1756643"/>
                  </a:lnTo>
                  <a:cubicBezTo>
                    <a:pt x="23179" y="1756643"/>
                    <a:pt x="0" y="1733464"/>
                    <a:pt x="0" y="1704872"/>
                  </a:cubicBezTo>
                  <a:lnTo>
                    <a:pt x="0" y="51771"/>
                  </a:lnTo>
                  <a:cubicBezTo>
                    <a:pt x="0" y="23179"/>
                    <a:pt x="23179" y="0"/>
                    <a:pt x="5177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734528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364415" y="3969787"/>
            <a:ext cx="7905534" cy="4899320"/>
            <a:chOff x="0" y="0"/>
            <a:chExt cx="2834515" cy="175664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834515" cy="1756643"/>
            </a:xfrm>
            <a:custGeom>
              <a:avLst/>
              <a:gdLst/>
              <a:ahLst/>
              <a:cxnLst/>
              <a:rect r="r" b="b" t="t" l="l"/>
              <a:pathLst>
                <a:path h="1756643" w="2834515">
                  <a:moveTo>
                    <a:pt x="49944" y="0"/>
                  </a:moveTo>
                  <a:lnTo>
                    <a:pt x="2784571" y="0"/>
                  </a:lnTo>
                  <a:cubicBezTo>
                    <a:pt x="2812155" y="0"/>
                    <a:pt x="2834515" y="22361"/>
                    <a:pt x="2834515" y="49944"/>
                  </a:cubicBezTo>
                  <a:lnTo>
                    <a:pt x="2834515" y="1706698"/>
                  </a:lnTo>
                  <a:cubicBezTo>
                    <a:pt x="2834515" y="1734282"/>
                    <a:pt x="2812155" y="1756643"/>
                    <a:pt x="2784571" y="1756643"/>
                  </a:cubicBezTo>
                  <a:lnTo>
                    <a:pt x="49944" y="1756643"/>
                  </a:lnTo>
                  <a:cubicBezTo>
                    <a:pt x="22361" y="1756643"/>
                    <a:pt x="0" y="1734282"/>
                    <a:pt x="0" y="1706698"/>
                  </a:cubicBezTo>
                  <a:lnTo>
                    <a:pt x="0" y="49944"/>
                  </a:lnTo>
                  <a:cubicBezTo>
                    <a:pt x="0" y="22361"/>
                    <a:pt x="22361" y="0"/>
                    <a:pt x="49944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834515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true" rot="0">
            <a:off x="14750267" y="-2057400"/>
            <a:ext cx="6092239" cy="4114800"/>
          </a:xfrm>
          <a:custGeom>
            <a:avLst/>
            <a:gdLst/>
            <a:ahLst/>
            <a:cxnLst/>
            <a:rect r="r" b="b" t="t" l="l"/>
            <a:pathLst>
              <a:path h="4114800" w="6092239">
                <a:moveTo>
                  <a:pt x="0" y="4114800"/>
                </a:moveTo>
                <a:lnTo>
                  <a:pt x="6092240" y="4114800"/>
                </a:lnTo>
                <a:lnTo>
                  <a:pt x="609224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859677">
            <a:off x="580503" y="1873753"/>
            <a:ext cx="1381110" cy="1955554"/>
          </a:xfrm>
          <a:custGeom>
            <a:avLst/>
            <a:gdLst/>
            <a:ahLst/>
            <a:cxnLst/>
            <a:rect r="r" b="b" t="t" l="l"/>
            <a:pathLst>
              <a:path h="1955554" w="1381110">
                <a:moveTo>
                  <a:pt x="1381110" y="0"/>
                </a:moveTo>
                <a:lnTo>
                  <a:pt x="0" y="0"/>
                </a:lnTo>
                <a:lnTo>
                  <a:pt x="0" y="1955554"/>
                </a:lnTo>
                <a:lnTo>
                  <a:pt x="1381110" y="1955554"/>
                </a:lnTo>
                <a:lnTo>
                  <a:pt x="13811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827742" y="7965070"/>
            <a:ext cx="1968645" cy="1792288"/>
          </a:xfrm>
          <a:custGeom>
            <a:avLst/>
            <a:gdLst/>
            <a:ahLst/>
            <a:cxnLst/>
            <a:rect r="r" b="b" t="t" l="l"/>
            <a:pathLst>
              <a:path h="1792288" w="1968645">
                <a:moveTo>
                  <a:pt x="0" y="0"/>
                </a:moveTo>
                <a:lnTo>
                  <a:pt x="1968645" y="0"/>
                </a:lnTo>
                <a:lnTo>
                  <a:pt x="1968645" y="1792288"/>
                </a:lnTo>
                <a:lnTo>
                  <a:pt x="0" y="17922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9837419" y="4317744"/>
            <a:ext cx="2145861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Réponse ... </a:t>
            </a:r>
            <a:r>
              <a:rPr lang="en-US" sz="3500">
                <a:solidFill>
                  <a:srgbClr val="EB1E39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71058" y="4098925"/>
            <a:ext cx="5020234" cy="599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Les différentes aides en cas de :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83636" y="4516181"/>
            <a:ext cx="5524909" cy="3654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079501" indent="-539750" lvl="1">
              <a:lnSpc>
                <a:spcPts val="7000"/>
              </a:lnSpc>
              <a:buFont typeface="Arial"/>
              <a:buChar char="•"/>
            </a:pPr>
            <a:r>
              <a:rPr lang="en-US" b="true" sz="500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Maladie</a:t>
            </a:r>
          </a:p>
          <a:p>
            <a:pPr algn="ctr" marL="1079501" indent="-539750" lvl="1">
              <a:lnSpc>
                <a:spcPts val="7000"/>
              </a:lnSpc>
              <a:buFont typeface="Arial"/>
              <a:buChar char="•"/>
            </a:pPr>
            <a:r>
              <a:rPr lang="en-US" b="true" sz="500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Handicap</a:t>
            </a:r>
          </a:p>
          <a:p>
            <a:pPr algn="ctr" marL="1079501" indent="-539750" lvl="1">
              <a:lnSpc>
                <a:spcPts val="7000"/>
              </a:lnSpc>
              <a:buFont typeface="Arial"/>
              <a:buChar char="•"/>
            </a:pPr>
            <a:r>
              <a:rPr lang="en-US" b="true" sz="500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Invalidité</a:t>
            </a:r>
          </a:p>
          <a:p>
            <a:pPr algn="ctr" marL="1079501" indent="-539750" lvl="1">
              <a:lnSpc>
                <a:spcPts val="70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500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Incapacité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16305" y="230447"/>
            <a:ext cx="13923788" cy="1596507"/>
            <a:chOff x="0" y="0"/>
            <a:chExt cx="4992350" cy="5724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92350" cy="572425"/>
            </a:xfrm>
            <a:custGeom>
              <a:avLst/>
              <a:gdLst/>
              <a:ahLst/>
              <a:cxnLst/>
              <a:rect r="r" b="b" t="t" l="l"/>
              <a:pathLst>
                <a:path h="572425" w="4992350">
                  <a:moveTo>
                    <a:pt x="28357" y="0"/>
                  </a:moveTo>
                  <a:lnTo>
                    <a:pt x="4963993" y="0"/>
                  </a:lnTo>
                  <a:cubicBezTo>
                    <a:pt x="4971514" y="0"/>
                    <a:pt x="4978726" y="2988"/>
                    <a:pt x="4984044" y="8306"/>
                  </a:cubicBezTo>
                  <a:cubicBezTo>
                    <a:pt x="4989363" y="13624"/>
                    <a:pt x="4992350" y="20836"/>
                    <a:pt x="4992350" y="28357"/>
                  </a:cubicBezTo>
                  <a:lnTo>
                    <a:pt x="4992350" y="544068"/>
                  </a:lnTo>
                  <a:cubicBezTo>
                    <a:pt x="4992350" y="551588"/>
                    <a:pt x="4989363" y="558801"/>
                    <a:pt x="4984044" y="564119"/>
                  </a:cubicBezTo>
                  <a:cubicBezTo>
                    <a:pt x="4978726" y="569437"/>
                    <a:pt x="4971514" y="572425"/>
                    <a:pt x="4963993" y="572425"/>
                  </a:cubicBezTo>
                  <a:lnTo>
                    <a:pt x="28357" y="572425"/>
                  </a:lnTo>
                  <a:cubicBezTo>
                    <a:pt x="20836" y="572425"/>
                    <a:pt x="13624" y="569437"/>
                    <a:pt x="8306" y="564119"/>
                  </a:cubicBezTo>
                  <a:cubicBezTo>
                    <a:pt x="2988" y="558801"/>
                    <a:pt x="0" y="551588"/>
                    <a:pt x="0" y="544068"/>
                  </a:cubicBezTo>
                  <a:lnTo>
                    <a:pt x="0" y="28357"/>
                  </a:lnTo>
                  <a:cubicBezTo>
                    <a:pt x="0" y="20836"/>
                    <a:pt x="2988" y="13624"/>
                    <a:pt x="8306" y="8306"/>
                  </a:cubicBezTo>
                  <a:cubicBezTo>
                    <a:pt x="13624" y="2988"/>
                    <a:pt x="20836" y="0"/>
                    <a:pt x="2835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992350" cy="610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1904656"/>
            <a:ext cx="7626666" cy="4899320"/>
            <a:chOff x="0" y="0"/>
            <a:chExt cx="2734528" cy="17566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34527" cy="1756643"/>
            </a:xfrm>
            <a:custGeom>
              <a:avLst/>
              <a:gdLst/>
              <a:ahLst/>
              <a:cxnLst/>
              <a:rect r="r" b="b" t="t" l="l"/>
              <a:pathLst>
                <a:path h="1756643" w="2734527">
                  <a:moveTo>
                    <a:pt x="51771" y="0"/>
                  </a:moveTo>
                  <a:lnTo>
                    <a:pt x="2682757" y="0"/>
                  </a:lnTo>
                  <a:cubicBezTo>
                    <a:pt x="2711349" y="0"/>
                    <a:pt x="2734527" y="23179"/>
                    <a:pt x="2734527" y="51771"/>
                  </a:cubicBezTo>
                  <a:lnTo>
                    <a:pt x="2734527" y="1704872"/>
                  </a:lnTo>
                  <a:cubicBezTo>
                    <a:pt x="2734527" y="1718602"/>
                    <a:pt x="2729073" y="1731770"/>
                    <a:pt x="2719364" y="1741479"/>
                  </a:cubicBezTo>
                  <a:cubicBezTo>
                    <a:pt x="2709655" y="1751188"/>
                    <a:pt x="2696487" y="1756643"/>
                    <a:pt x="2682757" y="1756643"/>
                  </a:cubicBezTo>
                  <a:lnTo>
                    <a:pt x="51771" y="1756643"/>
                  </a:lnTo>
                  <a:cubicBezTo>
                    <a:pt x="23179" y="1756643"/>
                    <a:pt x="0" y="1733464"/>
                    <a:pt x="0" y="1704872"/>
                  </a:cubicBezTo>
                  <a:lnTo>
                    <a:pt x="0" y="51771"/>
                  </a:lnTo>
                  <a:cubicBezTo>
                    <a:pt x="0" y="23179"/>
                    <a:pt x="23179" y="0"/>
                    <a:pt x="5177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734528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078199" y="1904656"/>
            <a:ext cx="7905534" cy="4899320"/>
            <a:chOff x="0" y="0"/>
            <a:chExt cx="2834515" cy="175664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834515" cy="1756643"/>
            </a:xfrm>
            <a:custGeom>
              <a:avLst/>
              <a:gdLst/>
              <a:ahLst/>
              <a:cxnLst/>
              <a:rect r="r" b="b" t="t" l="l"/>
              <a:pathLst>
                <a:path h="1756643" w="2834515">
                  <a:moveTo>
                    <a:pt x="49944" y="0"/>
                  </a:moveTo>
                  <a:lnTo>
                    <a:pt x="2784571" y="0"/>
                  </a:lnTo>
                  <a:cubicBezTo>
                    <a:pt x="2812155" y="0"/>
                    <a:pt x="2834515" y="22361"/>
                    <a:pt x="2834515" y="49944"/>
                  </a:cubicBezTo>
                  <a:lnTo>
                    <a:pt x="2834515" y="1706698"/>
                  </a:lnTo>
                  <a:cubicBezTo>
                    <a:pt x="2834515" y="1734282"/>
                    <a:pt x="2812155" y="1756643"/>
                    <a:pt x="2784571" y="1756643"/>
                  </a:cubicBezTo>
                  <a:lnTo>
                    <a:pt x="49944" y="1756643"/>
                  </a:lnTo>
                  <a:cubicBezTo>
                    <a:pt x="22361" y="1756643"/>
                    <a:pt x="0" y="1734282"/>
                    <a:pt x="0" y="1706698"/>
                  </a:cubicBezTo>
                  <a:lnTo>
                    <a:pt x="0" y="49944"/>
                  </a:lnTo>
                  <a:cubicBezTo>
                    <a:pt x="0" y="22361"/>
                    <a:pt x="22361" y="0"/>
                    <a:pt x="49944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834515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true" rot="0">
            <a:off x="14750267" y="-2057400"/>
            <a:ext cx="6092239" cy="4114800"/>
          </a:xfrm>
          <a:custGeom>
            <a:avLst/>
            <a:gdLst/>
            <a:ahLst/>
            <a:cxnLst/>
            <a:rect r="r" b="b" t="t" l="l"/>
            <a:pathLst>
              <a:path h="4114800" w="6092239">
                <a:moveTo>
                  <a:pt x="0" y="4114800"/>
                </a:moveTo>
                <a:lnTo>
                  <a:pt x="6092240" y="4114800"/>
                </a:lnTo>
                <a:lnTo>
                  <a:pt x="609224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859677">
            <a:off x="514702" y="499318"/>
            <a:ext cx="1381110" cy="1955554"/>
          </a:xfrm>
          <a:custGeom>
            <a:avLst/>
            <a:gdLst/>
            <a:ahLst/>
            <a:cxnLst/>
            <a:rect r="r" b="b" t="t" l="l"/>
            <a:pathLst>
              <a:path h="1955554" w="1381110">
                <a:moveTo>
                  <a:pt x="1381110" y="0"/>
                </a:moveTo>
                <a:lnTo>
                  <a:pt x="0" y="0"/>
                </a:lnTo>
                <a:lnTo>
                  <a:pt x="0" y="1955554"/>
                </a:lnTo>
                <a:lnTo>
                  <a:pt x="1381110" y="1955554"/>
                </a:lnTo>
                <a:lnTo>
                  <a:pt x="13811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827742" y="7965070"/>
            <a:ext cx="1968645" cy="1792288"/>
          </a:xfrm>
          <a:custGeom>
            <a:avLst/>
            <a:gdLst/>
            <a:ahLst/>
            <a:cxnLst/>
            <a:rect r="r" b="b" t="t" l="l"/>
            <a:pathLst>
              <a:path h="1792288" w="1968645">
                <a:moveTo>
                  <a:pt x="0" y="0"/>
                </a:moveTo>
                <a:lnTo>
                  <a:pt x="1968645" y="0"/>
                </a:lnTo>
                <a:lnTo>
                  <a:pt x="1968645" y="1792288"/>
                </a:lnTo>
                <a:lnTo>
                  <a:pt x="0" y="17922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457749" y="1930189"/>
            <a:ext cx="2145861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Réponse ...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440063" y="329705"/>
            <a:ext cx="13407874" cy="1255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8"/>
              </a:lnSpc>
            </a:pPr>
            <a:r>
              <a:rPr lang="en-US" sz="7334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Cinquième question...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144000" y="2700127"/>
            <a:ext cx="7668064" cy="4014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04524" indent="-302262" lvl="1">
              <a:lnSpc>
                <a:spcPts val="3920"/>
              </a:lnSpc>
              <a:buAutoNum type="arabicPeriod" startAt="1"/>
            </a:pPr>
            <a:r>
              <a:rPr lang="en-US" b="true" sz="2800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Des prestations en nature et en espèce (IJSS)</a:t>
            </a:r>
          </a:p>
          <a:p>
            <a:pPr algn="ctr" marL="604524" indent="-302262" lvl="1">
              <a:lnSpc>
                <a:spcPts val="3920"/>
              </a:lnSpc>
              <a:buAutoNum type="arabicPeriod" startAt="1"/>
            </a:pPr>
            <a:r>
              <a:rPr lang="en-US" b="true" sz="2800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Des aides financières, priorité d’embauche, aménagements de poste...</a:t>
            </a:r>
          </a:p>
          <a:p>
            <a:pPr algn="ctr" marL="604524" indent="-302262" lvl="1">
              <a:lnSpc>
                <a:spcPts val="3920"/>
              </a:lnSpc>
              <a:buAutoNum type="arabicPeriod" startAt="1"/>
            </a:pPr>
            <a:r>
              <a:rPr lang="en-US" b="true" sz="2800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Une pension d’invalidité </a:t>
            </a:r>
          </a:p>
          <a:p>
            <a:pPr algn="ctr" marL="604524" indent="-302262" lvl="1">
              <a:lnSpc>
                <a:spcPts val="3920"/>
              </a:lnSpc>
              <a:buAutoNum type="arabicPeriod" startAt="1"/>
            </a:pPr>
            <a:r>
              <a:rPr lang="en-US" b="true" sz="2800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Si l’incapacité est temporaire : des IJSS</a:t>
            </a:r>
          </a:p>
          <a:p>
            <a:pPr algn="ctr">
              <a:lnSpc>
                <a:spcPts val="3920"/>
              </a:lnSpc>
            </a:pPr>
            <a:r>
              <a:rPr lang="en-US" sz="2800" b="true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Si l’incapacité est permanente : un capital ou une rente qui peut etre complétée par l’aide d’une tierce personne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05257" y="2223877"/>
            <a:ext cx="3726520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Quelles aides offrent...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209640" y="6951063"/>
            <a:ext cx="17436377" cy="3335937"/>
            <a:chOff x="0" y="0"/>
            <a:chExt cx="6251782" cy="119609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251782" cy="1196094"/>
            </a:xfrm>
            <a:custGeom>
              <a:avLst/>
              <a:gdLst/>
              <a:ahLst/>
              <a:cxnLst/>
              <a:rect r="r" b="b" t="t" l="l"/>
              <a:pathLst>
                <a:path h="1196094" w="6251782">
                  <a:moveTo>
                    <a:pt x="22644" y="0"/>
                  </a:moveTo>
                  <a:lnTo>
                    <a:pt x="6229138" y="0"/>
                  </a:lnTo>
                  <a:cubicBezTo>
                    <a:pt x="6241644" y="0"/>
                    <a:pt x="6251782" y="10138"/>
                    <a:pt x="6251782" y="22644"/>
                  </a:cubicBezTo>
                  <a:lnTo>
                    <a:pt x="6251782" y="1173450"/>
                  </a:lnTo>
                  <a:cubicBezTo>
                    <a:pt x="6251782" y="1185956"/>
                    <a:pt x="6241644" y="1196094"/>
                    <a:pt x="6229138" y="1196094"/>
                  </a:cubicBezTo>
                  <a:lnTo>
                    <a:pt x="22644" y="1196094"/>
                  </a:lnTo>
                  <a:cubicBezTo>
                    <a:pt x="10138" y="1196094"/>
                    <a:pt x="0" y="1185956"/>
                    <a:pt x="0" y="1173450"/>
                  </a:cubicBezTo>
                  <a:lnTo>
                    <a:pt x="0" y="22644"/>
                  </a:lnTo>
                  <a:cubicBezTo>
                    <a:pt x="0" y="10138"/>
                    <a:pt x="10138" y="0"/>
                    <a:pt x="22644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6251782" cy="12341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544605" y="7015482"/>
            <a:ext cx="16714695" cy="3594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0"/>
              </a:lnSpc>
            </a:pPr>
            <a:r>
              <a:rPr lang="en-US" sz="2307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Sources : CSS, art.  L431-1, Article L433-1, Article L433-2, </a:t>
            </a:r>
            <a:r>
              <a:rPr lang="en-US" sz="2307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  <a:hlinkClick r:id="rId9" tooltip="https://www.legifrance.gouv.fr/codes/article_lc/LEGIARTI000031688413"/>
              </a:rPr>
              <a:t>Article L434-1</a:t>
            </a:r>
            <a:r>
              <a:rPr lang="en-US" sz="2307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, Article L434-2, </a:t>
            </a:r>
            <a:r>
              <a:rPr lang="en-US" sz="2307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  <a:hlinkClick r:id="rId10" tooltip="https://www.legifrance.gouv.fr/codes/article_lc/LEGIARTI000006750335"/>
              </a:rPr>
              <a:t>Article R434-1</a:t>
            </a:r>
            <a:r>
              <a:rPr lang="en-US" sz="2307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, R434-3, </a:t>
            </a:r>
            <a:r>
              <a:rPr lang="en-US" sz="2307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  <a:hlinkClick r:id="rId11" tooltip="https://www.legifrance.gouv.fr/codes/article_lc/LEGIARTI000048850214"/>
              </a:rPr>
              <a:t>Article L821-1</a:t>
            </a:r>
            <a:r>
              <a:rPr lang="en-US" sz="2307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, </a:t>
            </a:r>
            <a:r>
              <a:rPr lang="en-US" sz="2307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  <a:hlinkClick r:id="rId12" tooltip="https://www.legifrance.gouv.fr/codes/article_lc/LEGIARTI000045250301"/>
              </a:rPr>
              <a:t>Article R341-4</a:t>
            </a:r>
            <a:r>
              <a:rPr lang="en-US" sz="2307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, </a:t>
            </a:r>
            <a:r>
              <a:rPr lang="en-US" sz="2307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  <a:hlinkClick r:id="rId13" tooltip="https://www.legifrance.gouv.fr/codes/article_lc/LEGIARTI000024106823"/>
              </a:rPr>
              <a:t>Article R341-5</a:t>
            </a:r>
            <a:r>
              <a:rPr lang="en-US" sz="2307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, </a:t>
            </a:r>
            <a:r>
              <a:rPr lang="en-US" sz="2307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  <a:hlinkClick r:id="rId14" tooltip="https://www.legifrance.gouv.fr/codes/article_lc/LEGIARTI000006750015"/>
              </a:rPr>
              <a:t>Article R341-6</a:t>
            </a:r>
            <a:r>
              <a:rPr lang="en-US" sz="2307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, Art L432-1, Art L321-2, Art R.323-1,  Article L323-6, </a:t>
            </a:r>
            <a:r>
              <a:rPr lang="en-US" sz="2307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  <a:hlinkClick r:id="rId15" tooltip="https://www.legifrance.gouv.fr/codes/article_lc/LEGIARTI000041398963/2020-01-01"/>
              </a:rPr>
              <a:t>Article L341-2</a:t>
            </a:r>
            <a:r>
              <a:rPr lang="en-US" sz="2307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, Article R323-5 et suivants,</a:t>
            </a:r>
          </a:p>
          <a:p>
            <a:pPr algn="ctr">
              <a:lnSpc>
                <a:spcPts val="3230"/>
              </a:lnSpc>
            </a:pPr>
            <a:r>
              <a:rPr lang="en-US" sz="2307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Loi n° 87-517 du 10 juillet 1987 / Obligation renforcée par la Loi n° 2020-220 du 6 mars 2020 et le Décret n° 2020-1350 du 5 novembre 2020, </a:t>
            </a:r>
          </a:p>
          <a:p>
            <a:pPr algn="ctr">
              <a:lnSpc>
                <a:spcPts val="3230"/>
              </a:lnSpc>
            </a:pPr>
            <a:r>
              <a:rPr lang="en-US" sz="2307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C. trav., art. L.5213-10 et R. 5213-32, art. L1226-1 </a:t>
            </a:r>
          </a:p>
          <a:p>
            <a:pPr algn="ctr">
              <a:lnSpc>
                <a:spcPts val="3230"/>
              </a:lnSpc>
            </a:pPr>
            <a:r>
              <a:rPr lang="en-US" sz="2307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CASF, art L.241-6 </a:t>
            </a:r>
          </a:p>
          <a:p>
            <a:pPr algn="ctr">
              <a:lnSpc>
                <a:spcPts val="3230"/>
              </a:lnSpc>
            </a:pPr>
            <a:r>
              <a:rPr lang="en-US" sz="2307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Le 13 décembre 2006, l’Assemblée générale des Nations-Unies adoptait la Convention relative aux droits des personnes handicapées (CIDPH). Ratifiée par la France, la Convention est entrée en vigueur le 20 mars 2010.</a:t>
            </a:r>
          </a:p>
          <a:p>
            <a:pPr algn="ctr">
              <a:lnSpc>
                <a:spcPts val="2670"/>
              </a:lnSpc>
            </a:pPr>
          </a:p>
          <a:p>
            <a:pPr algn="ctr">
              <a:lnSpc>
                <a:spcPts val="2670"/>
              </a:lnSpc>
              <a:spcBef>
                <a:spcPct val="0"/>
              </a:spcBef>
            </a:pPr>
            <a:r>
              <a:rPr lang="en-US" sz="1907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 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716705" y="2585827"/>
            <a:ext cx="5524909" cy="365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079501" indent="-539750" lvl="1">
              <a:lnSpc>
                <a:spcPts val="7000"/>
              </a:lnSpc>
              <a:buAutoNum type="arabicPeriod" startAt="1"/>
            </a:pPr>
            <a:r>
              <a:rPr lang="en-US" b="true" sz="500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La maladie</a:t>
            </a:r>
          </a:p>
          <a:p>
            <a:pPr algn="ctr" marL="1079501" indent="-539750" lvl="1">
              <a:lnSpc>
                <a:spcPts val="7000"/>
              </a:lnSpc>
              <a:buAutoNum type="arabicPeriod" startAt="1"/>
            </a:pPr>
            <a:r>
              <a:rPr lang="en-US" b="true" sz="500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Le handicap</a:t>
            </a:r>
          </a:p>
          <a:p>
            <a:pPr algn="ctr" marL="1079501" indent="-539750" lvl="1">
              <a:lnSpc>
                <a:spcPts val="7000"/>
              </a:lnSpc>
              <a:buAutoNum type="arabicPeriod" startAt="1"/>
            </a:pPr>
            <a:r>
              <a:rPr lang="en-US" b="true" sz="500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L’invalidité</a:t>
            </a:r>
          </a:p>
          <a:p>
            <a:pPr algn="ctr" marL="1079501" indent="-539750" lvl="1">
              <a:lnSpc>
                <a:spcPts val="7000"/>
              </a:lnSpc>
              <a:buAutoNum type="arabicPeriod" startAt="1"/>
            </a:pPr>
            <a:r>
              <a:rPr lang="en-US" b="true" sz="500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L’incapacité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873222" y="8831935"/>
            <a:ext cx="4400856" cy="4114800"/>
          </a:xfrm>
          <a:custGeom>
            <a:avLst/>
            <a:gdLst/>
            <a:ahLst/>
            <a:cxnLst/>
            <a:rect r="r" b="b" t="t" l="l"/>
            <a:pathLst>
              <a:path h="4114800" w="4400856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632154" y="7200900"/>
            <a:ext cx="6092239" cy="4114800"/>
          </a:xfrm>
          <a:custGeom>
            <a:avLst/>
            <a:gdLst/>
            <a:ahLst/>
            <a:cxnLst/>
            <a:rect r="r" b="b" t="t" l="l"/>
            <a:pathLst>
              <a:path h="4114800" w="6092239">
                <a:moveTo>
                  <a:pt x="0" y="0"/>
                </a:moveTo>
                <a:lnTo>
                  <a:pt x="6092240" y="0"/>
                </a:lnTo>
                <a:lnTo>
                  <a:pt x="60922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-3055902" y="-1314173"/>
            <a:ext cx="6937562" cy="4685745"/>
          </a:xfrm>
          <a:custGeom>
            <a:avLst/>
            <a:gdLst/>
            <a:ahLst/>
            <a:cxnLst/>
            <a:rect r="r" b="b" t="t" l="l"/>
            <a:pathLst>
              <a:path h="4685745" w="6937562">
                <a:moveTo>
                  <a:pt x="0" y="4685746"/>
                </a:moveTo>
                <a:lnTo>
                  <a:pt x="6937562" y="4685746"/>
                </a:lnTo>
                <a:lnTo>
                  <a:pt x="6937562" y="0"/>
                </a:lnTo>
                <a:lnTo>
                  <a:pt x="0" y="0"/>
                </a:lnTo>
                <a:lnTo>
                  <a:pt x="0" y="468574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620098" y="330127"/>
            <a:ext cx="13124053" cy="1397146"/>
            <a:chOff x="0" y="0"/>
            <a:chExt cx="4705606" cy="500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705606" cy="500944"/>
            </a:xfrm>
            <a:custGeom>
              <a:avLst/>
              <a:gdLst/>
              <a:ahLst/>
              <a:cxnLst/>
              <a:rect r="r" b="b" t="t" l="l"/>
              <a:pathLst>
                <a:path h="500944" w="4705606">
                  <a:moveTo>
                    <a:pt x="30085" y="0"/>
                  </a:moveTo>
                  <a:lnTo>
                    <a:pt x="4675521" y="0"/>
                  </a:lnTo>
                  <a:cubicBezTo>
                    <a:pt x="4692136" y="0"/>
                    <a:pt x="4705606" y="13470"/>
                    <a:pt x="4705606" y="30085"/>
                  </a:cubicBezTo>
                  <a:lnTo>
                    <a:pt x="4705606" y="470859"/>
                  </a:lnTo>
                  <a:cubicBezTo>
                    <a:pt x="4705606" y="487475"/>
                    <a:pt x="4692136" y="500944"/>
                    <a:pt x="4675521" y="500944"/>
                  </a:cubicBezTo>
                  <a:lnTo>
                    <a:pt x="30085" y="500944"/>
                  </a:lnTo>
                  <a:cubicBezTo>
                    <a:pt x="13470" y="500944"/>
                    <a:pt x="0" y="487475"/>
                    <a:pt x="0" y="470859"/>
                  </a:cubicBezTo>
                  <a:lnTo>
                    <a:pt x="0" y="30085"/>
                  </a:lnTo>
                  <a:cubicBezTo>
                    <a:pt x="0" y="13470"/>
                    <a:pt x="13470" y="0"/>
                    <a:pt x="30085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705606" cy="5390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846666" y="537527"/>
            <a:ext cx="12594668" cy="886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b="true" sz="5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Point info : Comment obtenir les aides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412879" y="2136001"/>
            <a:ext cx="17194360" cy="7055378"/>
            <a:chOff x="0" y="0"/>
            <a:chExt cx="6165008" cy="25296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165007" cy="2529693"/>
            </a:xfrm>
            <a:custGeom>
              <a:avLst/>
              <a:gdLst/>
              <a:ahLst/>
              <a:cxnLst/>
              <a:rect r="r" b="b" t="t" l="l"/>
              <a:pathLst>
                <a:path h="2529693" w="6165007">
                  <a:moveTo>
                    <a:pt x="22963" y="0"/>
                  </a:moveTo>
                  <a:lnTo>
                    <a:pt x="6142044" y="0"/>
                  </a:lnTo>
                  <a:cubicBezTo>
                    <a:pt x="6148134" y="0"/>
                    <a:pt x="6153975" y="2419"/>
                    <a:pt x="6158281" y="6726"/>
                  </a:cubicBezTo>
                  <a:cubicBezTo>
                    <a:pt x="6162588" y="11032"/>
                    <a:pt x="6165007" y="16873"/>
                    <a:pt x="6165007" y="22963"/>
                  </a:cubicBezTo>
                  <a:lnTo>
                    <a:pt x="6165007" y="2506730"/>
                  </a:lnTo>
                  <a:cubicBezTo>
                    <a:pt x="6165007" y="2512820"/>
                    <a:pt x="6162588" y="2518661"/>
                    <a:pt x="6158281" y="2522968"/>
                  </a:cubicBezTo>
                  <a:cubicBezTo>
                    <a:pt x="6153975" y="2527274"/>
                    <a:pt x="6148134" y="2529693"/>
                    <a:pt x="6142044" y="2529693"/>
                  </a:cubicBezTo>
                  <a:lnTo>
                    <a:pt x="22963" y="2529693"/>
                  </a:lnTo>
                  <a:cubicBezTo>
                    <a:pt x="16873" y="2529693"/>
                    <a:pt x="11032" y="2527274"/>
                    <a:pt x="6726" y="2522968"/>
                  </a:cubicBezTo>
                  <a:cubicBezTo>
                    <a:pt x="2419" y="2518661"/>
                    <a:pt x="0" y="2512820"/>
                    <a:pt x="0" y="2506730"/>
                  </a:cubicBezTo>
                  <a:lnTo>
                    <a:pt x="0" y="22963"/>
                  </a:lnTo>
                  <a:cubicBezTo>
                    <a:pt x="0" y="16873"/>
                    <a:pt x="2419" y="11032"/>
                    <a:pt x="6726" y="6726"/>
                  </a:cubicBezTo>
                  <a:cubicBezTo>
                    <a:pt x="11032" y="2419"/>
                    <a:pt x="16873" y="0"/>
                    <a:pt x="22963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6165008" cy="25677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620940" y="3116001"/>
            <a:ext cx="4695980" cy="5379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57"/>
              </a:lnSpc>
              <a:spcBef>
                <a:spcPct val="0"/>
              </a:spcBef>
            </a:pPr>
            <a:r>
              <a:rPr lang="en-US" sz="2326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L’état d’invalidité est apprécié en tenant compte de la</a:t>
            </a:r>
            <a:r>
              <a:rPr lang="en-US" sz="2326" u="sng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 capacité de travail restante, de l’état général, de l’âge et des facultés physiques et mentales de l’assuré</a:t>
            </a:r>
            <a:r>
              <a:rPr lang="en-US" sz="2326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 (CSS, art. L341-3 ) / Avoir </a:t>
            </a:r>
            <a:r>
              <a:rPr lang="en-US" sz="2326" u="sng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moins de 62 ans</a:t>
            </a:r>
            <a:r>
              <a:rPr lang="en-US" sz="2326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 (CSS, art.  L341-15 ) / justifier à la fois d'une </a:t>
            </a:r>
            <a:r>
              <a:rPr lang="en-US" sz="2326" u="sng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durée minimale d'affiliation</a:t>
            </a:r>
            <a:r>
              <a:rPr lang="en-US" sz="2326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 et, au cours d'une période de référence, soit d'un </a:t>
            </a:r>
            <a:r>
              <a:rPr lang="en-US" sz="2326" u="sng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montant minimum de cotisations fixé par référence au salaire minimum de croissance</a:t>
            </a:r>
            <a:r>
              <a:rPr lang="en-US" sz="2326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, soit d'un</a:t>
            </a:r>
            <a:r>
              <a:rPr lang="en-US" sz="2326" u="sng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 nombre minimum d'heures de travail salarié ou assimilé</a:t>
            </a:r>
            <a:r>
              <a:rPr lang="en-US" sz="2326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. (CSS, art </a:t>
            </a:r>
            <a:r>
              <a:rPr lang="en-US" sz="2326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  <a:hlinkClick r:id="rId7" tooltip="https://www.legifrance.gouv.fr/codes/article_lc/LEGIARTI000041398963/2020-01-01"/>
              </a:rPr>
              <a:t>L341-2</a:t>
            </a:r>
            <a:r>
              <a:rPr lang="en-US" sz="2326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 )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674745" y="3247748"/>
            <a:ext cx="4122397" cy="5317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La demande de RQTH doit être réalisée par la personne concernée auprès de la</a:t>
            </a:r>
            <a:r>
              <a:rPr lang="en-US" sz="2500" u="sng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 MDPH</a:t>
            </a:r>
            <a:r>
              <a:rPr lang="en-US" sz="2500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 qui formule des préconisations dans </a:t>
            </a:r>
            <a:r>
              <a:rPr lang="en-US" sz="2500" u="sng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un plan personnalisé de compensation en concordance</a:t>
            </a:r>
            <a:r>
              <a:rPr lang="en-US" sz="2500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. Au regard de ce plan, la </a:t>
            </a:r>
            <a:r>
              <a:rPr lang="en-US" sz="2500" u="sng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CDAPH</a:t>
            </a:r>
            <a:r>
              <a:rPr lang="en-US" sz="2500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 rendra une décision administrative reconnaissant la qualité de travailleur handicapé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(CASF, art L.241-6 )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4171917" y="3228698"/>
            <a:ext cx="3436597" cy="3266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Temporaire :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CSS art. L323-6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Permanente :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CSS. art. L434-2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AutoShape 16" id="16"/>
          <p:cNvSpPr/>
          <p:nvPr/>
        </p:nvSpPr>
        <p:spPr>
          <a:xfrm flipH="true">
            <a:off x="5450270" y="2785369"/>
            <a:ext cx="0" cy="5780036"/>
          </a:xfrm>
          <a:prstGeom prst="line">
            <a:avLst/>
          </a:prstGeom>
          <a:ln cap="flat" w="3810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9930489" y="2855190"/>
            <a:ext cx="0" cy="5774183"/>
          </a:xfrm>
          <a:prstGeom prst="line">
            <a:avLst/>
          </a:prstGeom>
          <a:ln cap="flat" w="3810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>
            <a:off x="14400517" y="2983343"/>
            <a:ext cx="0" cy="5732137"/>
          </a:xfrm>
          <a:prstGeom prst="line">
            <a:avLst/>
          </a:prstGeom>
          <a:ln cap="flat" w="3810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TextBox 19" id="19"/>
          <p:cNvSpPr txBox="true"/>
          <p:nvPr/>
        </p:nvSpPr>
        <p:spPr>
          <a:xfrm rot="0">
            <a:off x="1700767" y="2563586"/>
            <a:ext cx="2852960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E3061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L’invalidité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273089" y="2563586"/>
            <a:ext cx="2852960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E3061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 handicap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632154" y="2499619"/>
            <a:ext cx="2852960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E3061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L’incapacité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446741" y="2468993"/>
            <a:ext cx="2852960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E3061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maladie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183025" y="2991719"/>
            <a:ext cx="3988892" cy="6348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u="sng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Prestation en nature :</a:t>
            </a:r>
            <a:r>
              <a:rPr lang="en-US" sz="2400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 travailler ou résider en France de manière stable et régulière depuis au moins 3 mois (CSS art L.111-1, L160-1, D.160-2)</a:t>
            </a:r>
          </a:p>
          <a:p>
            <a:pPr algn="ctr">
              <a:lnSpc>
                <a:spcPts val="3359"/>
              </a:lnSpc>
            </a:pPr>
            <a:r>
              <a:rPr lang="en-US" sz="2400" u="sng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Prestation en espèce :</a:t>
            </a:r>
            <a:r>
              <a:rPr lang="en-US" sz="2400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 L’assuré doit justifier d’un certain montant de cotisations ou d’un certains nombres d’heure de travail (CSS art. L313-1) </a:t>
            </a:r>
          </a:p>
          <a:p>
            <a:pPr algn="ctr">
              <a:lnSpc>
                <a:spcPts val="3359"/>
              </a:lnSpc>
            </a:pPr>
            <a:r>
              <a:rPr lang="en-US" sz="2400" u="sng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Informer la caisse primaire d’assurance maladie dans les 48h du début de l’absence.</a:t>
            </a:r>
            <a:r>
              <a:rPr lang="en-US" sz="2400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 : art L321-2 et R321-2.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82106" y="1393383"/>
            <a:ext cx="13923788" cy="1596507"/>
            <a:chOff x="0" y="0"/>
            <a:chExt cx="4992350" cy="5724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92350" cy="572425"/>
            </a:xfrm>
            <a:custGeom>
              <a:avLst/>
              <a:gdLst/>
              <a:ahLst/>
              <a:cxnLst/>
              <a:rect r="r" b="b" t="t" l="l"/>
              <a:pathLst>
                <a:path h="572425" w="4992350">
                  <a:moveTo>
                    <a:pt x="28357" y="0"/>
                  </a:moveTo>
                  <a:lnTo>
                    <a:pt x="4963993" y="0"/>
                  </a:lnTo>
                  <a:cubicBezTo>
                    <a:pt x="4971514" y="0"/>
                    <a:pt x="4978726" y="2988"/>
                    <a:pt x="4984044" y="8306"/>
                  </a:cubicBezTo>
                  <a:cubicBezTo>
                    <a:pt x="4989363" y="13624"/>
                    <a:pt x="4992350" y="20836"/>
                    <a:pt x="4992350" y="28357"/>
                  </a:cubicBezTo>
                  <a:lnTo>
                    <a:pt x="4992350" y="544068"/>
                  </a:lnTo>
                  <a:cubicBezTo>
                    <a:pt x="4992350" y="551588"/>
                    <a:pt x="4989363" y="558801"/>
                    <a:pt x="4984044" y="564119"/>
                  </a:cubicBezTo>
                  <a:cubicBezTo>
                    <a:pt x="4978726" y="569437"/>
                    <a:pt x="4971514" y="572425"/>
                    <a:pt x="4963993" y="572425"/>
                  </a:cubicBezTo>
                  <a:lnTo>
                    <a:pt x="28357" y="572425"/>
                  </a:lnTo>
                  <a:cubicBezTo>
                    <a:pt x="20836" y="572425"/>
                    <a:pt x="13624" y="569437"/>
                    <a:pt x="8306" y="564119"/>
                  </a:cubicBezTo>
                  <a:cubicBezTo>
                    <a:pt x="2988" y="558801"/>
                    <a:pt x="0" y="551588"/>
                    <a:pt x="0" y="544068"/>
                  </a:cubicBezTo>
                  <a:lnTo>
                    <a:pt x="0" y="28357"/>
                  </a:lnTo>
                  <a:cubicBezTo>
                    <a:pt x="0" y="20836"/>
                    <a:pt x="2988" y="13624"/>
                    <a:pt x="8306" y="8306"/>
                  </a:cubicBezTo>
                  <a:cubicBezTo>
                    <a:pt x="13624" y="2988"/>
                    <a:pt x="20836" y="0"/>
                    <a:pt x="2835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992350" cy="610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527872" y="1492615"/>
            <a:ext cx="13407874" cy="1255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8"/>
              </a:lnSpc>
            </a:pPr>
            <a:r>
              <a:rPr lang="en-US" sz="7334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Sixième question...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3961894"/>
            <a:ext cx="7626666" cy="4899320"/>
            <a:chOff x="0" y="0"/>
            <a:chExt cx="2734528" cy="175664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34527" cy="1756643"/>
            </a:xfrm>
            <a:custGeom>
              <a:avLst/>
              <a:gdLst/>
              <a:ahLst/>
              <a:cxnLst/>
              <a:rect r="r" b="b" t="t" l="l"/>
              <a:pathLst>
                <a:path h="1756643" w="2734527">
                  <a:moveTo>
                    <a:pt x="51771" y="0"/>
                  </a:moveTo>
                  <a:lnTo>
                    <a:pt x="2682757" y="0"/>
                  </a:lnTo>
                  <a:cubicBezTo>
                    <a:pt x="2711349" y="0"/>
                    <a:pt x="2734527" y="23179"/>
                    <a:pt x="2734527" y="51771"/>
                  </a:cubicBezTo>
                  <a:lnTo>
                    <a:pt x="2734527" y="1704872"/>
                  </a:lnTo>
                  <a:cubicBezTo>
                    <a:pt x="2734527" y="1718602"/>
                    <a:pt x="2729073" y="1731770"/>
                    <a:pt x="2719364" y="1741479"/>
                  </a:cubicBezTo>
                  <a:cubicBezTo>
                    <a:pt x="2709655" y="1751188"/>
                    <a:pt x="2696487" y="1756643"/>
                    <a:pt x="2682757" y="1756643"/>
                  </a:cubicBezTo>
                  <a:lnTo>
                    <a:pt x="51771" y="1756643"/>
                  </a:lnTo>
                  <a:cubicBezTo>
                    <a:pt x="23179" y="1756643"/>
                    <a:pt x="0" y="1733464"/>
                    <a:pt x="0" y="1704872"/>
                  </a:cubicBezTo>
                  <a:lnTo>
                    <a:pt x="0" y="51771"/>
                  </a:lnTo>
                  <a:cubicBezTo>
                    <a:pt x="0" y="23179"/>
                    <a:pt x="23179" y="0"/>
                    <a:pt x="5177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734528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364415" y="3969787"/>
            <a:ext cx="7905534" cy="4899320"/>
            <a:chOff x="0" y="0"/>
            <a:chExt cx="2834515" cy="175664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834515" cy="1756643"/>
            </a:xfrm>
            <a:custGeom>
              <a:avLst/>
              <a:gdLst/>
              <a:ahLst/>
              <a:cxnLst/>
              <a:rect r="r" b="b" t="t" l="l"/>
              <a:pathLst>
                <a:path h="1756643" w="2834515">
                  <a:moveTo>
                    <a:pt x="49944" y="0"/>
                  </a:moveTo>
                  <a:lnTo>
                    <a:pt x="2784571" y="0"/>
                  </a:lnTo>
                  <a:cubicBezTo>
                    <a:pt x="2812155" y="0"/>
                    <a:pt x="2834515" y="22361"/>
                    <a:pt x="2834515" y="49944"/>
                  </a:cubicBezTo>
                  <a:lnTo>
                    <a:pt x="2834515" y="1706698"/>
                  </a:lnTo>
                  <a:cubicBezTo>
                    <a:pt x="2834515" y="1734282"/>
                    <a:pt x="2812155" y="1756643"/>
                    <a:pt x="2784571" y="1756643"/>
                  </a:cubicBezTo>
                  <a:lnTo>
                    <a:pt x="49944" y="1756643"/>
                  </a:lnTo>
                  <a:cubicBezTo>
                    <a:pt x="22361" y="1756643"/>
                    <a:pt x="0" y="1734282"/>
                    <a:pt x="0" y="1706698"/>
                  </a:cubicBezTo>
                  <a:lnTo>
                    <a:pt x="0" y="49944"/>
                  </a:lnTo>
                  <a:cubicBezTo>
                    <a:pt x="0" y="22361"/>
                    <a:pt x="22361" y="0"/>
                    <a:pt x="49944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834515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true" rot="0">
            <a:off x="14750267" y="-2057400"/>
            <a:ext cx="6092239" cy="4114800"/>
          </a:xfrm>
          <a:custGeom>
            <a:avLst/>
            <a:gdLst/>
            <a:ahLst/>
            <a:cxnLst/>
            <a:rect r="r" b="b" t="t" l="l"/>
            <a:pathLst>
              <a:path h="4114800" w="6092239">
                <a:moveTo>
                  <a:pt x="0" y="4114800"/>
                </a:moveTo>
                <a:lnTo>
                  <a:pt x="6092240" y="4114800"/>
                </a:lnTo>
                <a:lnTo>
                  <a:pt x="609224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859677">
            <a:off x="580503" y="1873753"/>
            <a:ext cx="1381110" cy="1955554"/>
          </a:xfrm>
          <a:custGeom>
            <a:avLst/>
            <a:gdLst/>
            <a:ahLst/>
            <a:cxnLst/>
            <a:rect r="r" b="b" t="t" l="l"/>
            <a:pathLst>
              <a:path h="1955554" w="1381110">
                <a:moveTo>
                  <a:pt x="1381110" y="0"/>
                </a:moveTo>
                <a:lnTo>
                  <a:pt x="0" y="0"/>
                </a:lnTo>
                <a:lnTo>
                  <a:pt x="0" y="1955554"/>
                </a:lnTo>
                <a:lnTo>
                  <a:pt x="1381110" y="1955554"/>
                </a:lnTo>
                <a:lnTo>
                  <a:pt x="13811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827742" y="7965070"/>
            <a:ext cx="1968645" cy="1792288"/>
          </a:xfrm>
          <a:custGeom>
            <a:avLst/>
            <a:gdLst/>
            <a:ahLst/>
            <a:cxnLst/>
            <a:rect r="r" b="b" t="t" l="l"/>
            <a:pathLst>
              <a:path h="1792288" w="1968645">
                <a:moveTo>
                  <a:pt x="0" y="0"/>
                </a:moveTo>
                <a:lnTo>
                  <a:pt x="1968645" y="0"/>
                </a:lnTo>
                <a:lnTo>
                  <a:pt x="1968645" y="1792288"/>
                </a:lnTo>
                <a:lnTo>
                  <a:pt x="0" y="17922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774585" y="5490169"/>
            <a:ext cx="6134896" cy="1604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9"/>
              </a:lnSpc>
            </a:pPr>
            <a:r>
              <a:rPr lang="en-US" sz="3999" b="true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Quelles interactions existent entre ces notions 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837419" y="4317744"/>
            <a:ext cx="2145861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Réponse ...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82106" y="1393383"/>
            <a:ext cx="13923788" cy="1596507"/>
            <a:chOff x="0" y="0"/>
            <a:chExt cx="4992350" cy="5724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92350" cy="572425"/>
            </a:xfrm>
            <a:custGeom>
              <a:avLst/>
              <a:gdLst/>
              <a:ahLst/>
              <a:cxnLst/>
              <a:rect r="r" b="b" t="t" l="l"/>
              <a:pathLst>
                <a:path h="572425" w="4992350">
                  <a:moveTo>
                    <a:pt x="28357" y="0"/>
                  </a:moveTo>
                  <a:lnTo>
                    <a:pt x="4963993" y="0"/>
                  </a:lnTo>
                  <a:cubicBezTo>
                    <a:pt x="4971514" y="0"/>
                    <a:pt x="4978726" y="2988"/>
                    <a:pt x="4984044" y="8306"/>
                  </a:cubicBezTo>
                  <a:cubicBezTo>
                    <a:pt x="4989363" y="13624"/>
                    <a:pt x="4992350" y="20836"/>
                    <a:pt x="4992350" y="28357"/>
                  </a:cubicBezTo>
                  <a:lnTo>
                    <a:pt x="4992350" y="544068"/>
                  </a:lnTo>
                  <a:cubicBezTo>
                    <a:pt x="4992350" y="551588"/>
                    <a:pt x="4989363" y="558801"/>
                    <a:pt x="4984044" y="564119"/>
                  </a:cubicBezTo>
                  <a:cubicBezTo>
                    <a:pt x="4978726" y="569437"/>
                    <a:pt x="4971514" y="572425"/>
                    <a:pt x="4963993" y="572425"/>
                  </a:cubicBezTo>
                  <a:lnTo>
                    <a:pt x="28357" y="572425"/>
                  </a:lnTo>
                  <a:cubicBezTo>
                    <a:pt x="20836" y="572425"/>
                    <a:pt x="13624" y="569437"/>
                    <a:pt x="8306" y="564119"/>
                  </a:cubicBezTo>
                  <a:cubicBezTo>
                    <a:pt x="2988" y="558801"/>
                    <a:pt x="0" y="551588"/>
                    <a:pt x="0" y="544068"/>
                  </a:cubicBezTo>
                  <a:lnTo>
                    <a:pt x="0" y="28357"/>
                  </a:lnTo>
                  <a:cubicBezTo>
                    <a:pt x="0" y="20836"/>
                    <a:pt x="2988" y="13624"/>
                    <a:pt x="8306" y="8306"/>
                  </a:cubicBezTo>
                  <a:cubicBezTo>
                    <a:pt x="13624" y="2988"/>
                    <a:pt x="20836" y="0"/>
                    <a:pt x="2835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992350" cy="610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527872" y="1492615"/>
            <a:ext cx="13407874" cy="1255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8"/>
              </a:lnSpc>
            </a:pPr>
            <a:r>
              <a:rPr lang="en-US" sz="7334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Sixième question...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3479838"/>
            <a:ext cx="7626666" cy="4899320"/>
            <a:chOff x="0" y="0"/>
            <a:chExt cx="2734528" cy="175664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34527" cy="1756643"/>
            </a:xfrm>
            <a:custGeom>
              <a:avLst/>
              <a:gdLst/>
              <a:ahLst/>
              <a:cxnLst/>
              <a:rect r="r" b="b" t="t" l="l"/>
              <a:pathLst>
                <a:path h="1756643" w="2734527">
                  <a:moveTo>
                    <a:pt x="51771" y="0"/>
                  </a:moveTo>
                  <a:lnTo>
                    <a:pt x="2682757" y="0"/>
                  </a:lnTo>
                  <a:cubicBezTo>
                    <a:pt x="2711349" y="0"/>
                    <a:pt x="2734527" y="23179"/>
                    <a:pt x="2734527" y="51771"/>
                  </a:cubicBezTo>
                  <a:lnTo>
                    <a:pt x="2734527" y="1704872"/>
                  </a:lnTo>
                  <a:cubicBezTo>
                    <a:pt x="2734527" y="1718602"/>
                    <a:pt x="2729073" y="1731770"/>
                    <a:pt x="2719364" y="1741479"/>
                  </a:cubicBezTo>
                  <a:cubicBezTo>
                    <a:pt x="2709655" y="1751188"/>
                    <a:pt x="2696487" y="1756643"/>
                    <a:pt x="2682757" y="1756643"/>
                  </a:cubicBezTo>
                  <a:lnTo>
                    <a:pt x="51771" y="1756643"/>
                  </a:lnTo>
                  <a:cubicBezTo>
                    <a:pt x="23179" y="1756643"/>
                    <a:pt x="0" y="1733464"/>
                    <a:pt x="0" y="1704872"/>
                  </a:cubicBezTo>
                  <a:lnTo>
                    <a:pt x="0" y="51771"/>
                  </a:lnTo>
                  <a:cubicBezTo>
                    <a:pt x="0" y="23179"/>
                    <a:pt x="23179" y="0"/>
                    <a:pt x="5177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734528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353766" y="3479838"/>
            <a:ext cx="7905534" cy="4899320"/>
            <a:chOff x="0" y="0"/>
            <a:chExt cx="2834515" cy="175664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834515" cy="1756643"/>
            </a:xfrm>
            <a:custGeom>
              <a:avLst/>
              <a:gdLst/>
              <a:ahLst/>
              <a:cxnLst/>
              <a:rect r="r" b="b" t="t" l="l"/>
              <a:pathLst>
                <a:path h="1756643" w="2834515">
                  <a:moveTo>
                    <a:pt x="49944" y="0"/>
                  </a:moveTo>
                  <a:lnTo>
                    <a:pt x="2784571" y="0"/>
                  </a:lnTo>
                  <a:cubicBezTo>
                    <a:pt x="2812155" y="0"/>
                    <a:pt x="2834515" y="22361"/>
                    <a:pt x="2834515" y="49944"/>
                  </a:cubicBezTo>
                  <a:lnTo>
                    <a:pt x="2834515" y="1706698"/>
                  </a:lnTo>
                  <a:cubicBezTo>
                    <a:pt x="2834515" y="1734282"/>
                    <a:pt x="2812155" y="1756643"/>
                    <a:pt x="2784571" y="1756643"/>
                  </a:cubicBezTo>
                  <a:lnTo>
                    <a:pt x="49944" y="1756643"/>
                  </a:lnTo>
                  <a:cubicBezTo>
                    <a:pt x="22361" y="1756643"/>
                    <a:pt x="0" y="1734282"/>
                    <a:pt x="0" y="1706698"/>
                  </a:cubicBezTo>
                  <a:lnTo>
                    <a:pt x="0" y="49944"/>
                  </a:lnTo>
                  <a:cubicBezTo>
                    <a:pt x="0" y="22361"/>
                    <a:pt x="22361" y="0"/>
                    <a:pt x="49944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834515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true" rot="0">
            <a:off x="14750267" y="-2057400"/>
            <a:ext cx="6092239" cy="4114800"/>
          </a:xfrm>
          <a:custGeom>
            <a:avLst/>
            <a:gdLst/>
            <a:ahLst/>
            <a:cxnLst/>
            <a:rect r="r" b="b" t="t" l="l"/>
            <a:pathLst>
              <a:path h="4114800" w="6092239">
                <a:moveTo>
                  <a:pt x="0" y="4114800"/>
                </a:moveTo>
                <a:lnTo>
                  <a:pt x="6092240" y="4114800"/>
                </a:lnTo>
                <a:lnTo>
                  <a:pt x="609224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859677">
            <a:off x="580503" y="1873753"/>
            <a:ext cx="1381110" cy="1955554"/>
          </a:xfrm>
          <a:custGeom>
            <a:avLst/>
            <a:gdLst/>
            <a:ahLst/>
            <a:cxnLst/>
            <a:rect r="r" b="b" t="t" l="l"/>
            <a:pathLst>
              <a:path h="1955554" w="1381110">
                <a:moveTo>
                  <a:pt x="1381110" y="0"/>
                </a:moveTo>
                <a:lnTo>
                  <a:pt x="0" y="0"/>
                </a:lnTo>
                <a:lnTo>
                  <a:pt x="0" y="1955554"/>
                </a:lnTo>
                <a:lnTo>
                  <a:pt x="1381110" y="1955554"/>
                </a:lnTo>
                <a:lnTo>
                  <a:pt x="13811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774585" y="4905375"/>
            <a:ext cx="6134896" cy="1604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9"/>
              </a:lnSpc>
            </a:pPr>
            <a:r>
              <a:rPr lang="en-US" sz="3999" b="true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Quelles interactions existent entre ces notions 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733087" y="3746148"/>
            <a:ext cx="2145861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Réponse ...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231809" y="4689871"/>
            <a:ext cx="7634272" cy="3061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b="true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&gt; Une meme caisse </a:t>
            </a:r>
          </a:p>
          <a:p>
            <a:pPr algn="ctr">
              <a:lnSpc>
                <a:spcPts val="5179"/>
              </a:lnSpc>
            </a:pPr>
            <a:r>
              <a:rPr lang="en-US" sz="3699" b="true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&gt; un cumul possible des aides </a:t>
            </a:r>
          </a:p>
          <a:p>
            <a:pPr algn="ctr">
              <a:lnSpc>
                <a:spcPts val="5179"/>
              </a:lnSpc>
            </a:pPr>
            <a:r>
              <a:rPr lang="en-US" sz="3699" b="true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&gt; une meme origine potentielle ou une évolution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</a:p>
        </p:txBody>
      </p:sp>
      <p:grpSp>
        <p:nvGrpSpPr>
          <p:cNvPr name="Group 18" id="18"/>
          <p:cNvGrpSpPr/>
          <p:nvPr/>
        </p:nvGrpSpPr>
        <p:grpSpPr>
          <a:xfrm rot="0">
            <a:off x="2527872" y="8549353"/>
            <a:ext cx="13923788" cy="1417894"/>
            <a:chOff x="0" y="0"/>
            <a:chExt cx="4992350" cy="50838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992350" cy="508383"/>
            </a:xfrm>
            <a:custGeom>
              <a:avLst/>
              <a:gdLst/>
              <a:ahLst/>
              <a:cxnLst/>
              <a:rect r="r" b="b" t="t" l="l"/>
              <a:pathLst>
                <a:path h="508383" w="4992350">
                  <a:moveTo>
                    <a:pt x="28357" y="0"/>
                  </a:moveTo>
                  <a:lnTo>
                    <a:pt x="4963993" y="0"/>
                  </a:lnTo>
                  <a:cubicBezTo>
                    <a:pt x="4971514" y="0"/>
                    <a:pt x="4978726" y="2988"/>
                    <a:pt x="4984044" y="8306"/>
                  </a:cubicBezTo>
                  <a:cubicBezTo>
                    <a:pt x="4989363" y="13624"/>
                    <a:pt x="4992350" y="20836"/>
                    <a:pt x="4992350" y="28357"/>
                  </a:cubicBezTo>
                  <a:lnTo>
                    <a:pt x="4992350" y="480026"/>
                  </a:lnTo>
                  <a:cubicBezTo>
                    <a:pt x="4992350" y="487547"/>
                    <a:pt x="4989363" y="494760"/>
                    <a:pt x="4984044" y="500078"/>
                  </a:cubicBezTo>
                  <a:cubicBezTo>
                    <a:pt x="4978726" y="505396"/>
                    <a:pt x="4971514" y="508383"/>
                    <a:pt x="4963993" y="508383"/>
                  </a:cubicBezTo>
                  <a:lnTo>
                    <a:pt x="28357" y="508383"/>
                  </a:lnTo>
                  <a:cubicBezTo>
                    <a:pt x="20836" y="508383"/>
                    <a:pt x="13624" y="505396"/>
                    <a:pt x="8306" y="500078"/>
                  </a:cubicBezTo>
                  <a:cubicBezTo>
                    <a:pt x="2988" y="494760"/>
                    <a:pt x="0" y="487547"/>
                    <a:pt x="0" y="480026"/>
                  </a:cubicBezTo>
                  <a:lnTo>
                    <a:pt x="0" y="28357"/>
                  </a:lnTo>
                  <a:cubicBezTo>
                    <a:pt x="0" y="20836"/>
                    <a:pt x="2988" y="13624"/>
                    <a:pt x="8306" y="8306"/>
                  </a:cubicBezTo>
                  <a:cubicBezTo>
                    <a:pt x="13624" y="2988"/>
                    <a:pt x="20836" y="0"/>
                    <a:pt x="2835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4992350" cy="54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5827742" y="7965070"/>
            <a:ext cx="1968645" cy="1792288"/>
          </a:xfrm>
          <a:custGeom>
            <a:avLst/>
            <a:gdLst/>
            <a:ahLst/>
            <a:cxnLst/>
            <a:rect r="r" b="b" t="t" l="l"/>
            <a:pathLst>
              <a:path h="1792288" w="1968645">
                <a:moveTo>
                  <a:pt x="0" y="0"/>
                </a:moveTo>
                <a:lnTo>
                  <a:pt x="1968645" y="0"/>
                </a:lnTo>
                <a:lnTo>
                  <a:pt x="1968645" y="1792288"/>
                </a:lnTo>
                <a:lnTo>
                  <a:pt x="0" y="17922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2762567" y="9023369"/>
            <a:ext cx="13065175" cy="38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CSS, art.</a:t>
            </a:r>
            <a:r>
              <a:rPr lang="en-US" sz="22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9" tooltip="https://www.legifrance.gouv.fr/codes/article_lc/LEGIARTI000041398957/2020-01-01"/>
              </a:rPr>
              <a:t>L341-7</a:t>
            </a:r>
            <a:r>
              <a:rPr lang="en-US" sz="22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2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10" tooltip="https://www.legifrance.gouv.fr/codes/article_lc/LEGIARTI000038024843"/>
              </a:rPr>
              <a:t>Article R434-19</a:t>
            </a:r>
            <a:r>
              <a:rPr lang="en-US" sz="22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/ C. trav., art. R. 5212-1-5  / Ameli.fr  / Mes-allocs.fr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-1171728" y="707608"/>
            <a:ext cx="4400856" cy="4114800"/>
          </a:xfrm>
          <a:custGeom>
            <a:avLst/>
            <a:gdLst/>
            <a:ahLst/>
            <a:cxnLst/>
            <a:rect r="r" b="b" t="t" l="l"/>
            <a:pathLst>
              <a:path h="4114800" w="4400856">
                <a:moveTo>
                  <a:pt x="440085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400856" y="0"/>
                </a:lnTo>
                <a:lnTo>
                  <a:pt x="4400856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518217" y="3451632"/>
            <a:ext cx="8677445" cy="1522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12999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Question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2434116" y="330127"/>
            <a:ext cx="8290278" cy="1397146"/>
            <a:chOff x="0" y="0"/>
            <a:chExt cx="2972465" cy="50094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972464" cy="500944"/>
            </a:xfrm>
            <a:custGeom>
              <a:avLst/>
              <a:gdLst/>
              <a:ahLst/>
              <a:cxnLst/>
              <a:rect r="r" b="b" t="t" l="l"/>
              <a:pathLst>
                <a:path h="500944" w="2972464">
                  <a:moveTo>
                    <a:pt x="47627" y="0"/>
                  </a:moveTo>
                  <a:lnTo>
                    <a:pt x="2924838" y="0"/>
                  </a:lnTo>
                  <a:cubicBezTo>
                    <a:pt x="2937469" y="0"/>
                    <a:pt x="2949583" y="5018"/>
                    <a:pt x="2958515" y="13950"/>
                  </a:cubicBezTo>
                  <a:cubicBezTo>
                    <a:pt x="2967447" y="22881"/>
                    <a:pt x="2972464" y="34995"/>
                    <a:pt x="2972464" y="47627"/>
                  </a:cubicBezTo>
                  <a:lnTo>
                    <a:pt x="2972464" y="453318"/>
                  </a:lnTo>
                  <a:cubicBezTo>
                    <a:pt x="2972464" y="479621"/>
                    <a:pt x="2951141" y="500944"/>
                    <a:pt x="2924838" y="500944"/>
                  </a:cubicBezTo>
                  <a:lnTo>
                    <a:pt x="47627" y="500944"/>
                  </a:lnTo>
                  <a:cubicBezTo>
                    <a:pt x="34995" y="500944"/>
                    <a:pt x="22881" y="495927"/>
                    <a:pt x="13950" y="486995"/>
                  </a:cubicBezTo>
                  <a:cubicBezTo>
                    <a:pt x="5018" y="478063"/>
                    <a:pt x="0" y="465949"/>
                    <a:pt x="0" y="453318"/>
                  </a:cubicBezTo>
                  <a:lnTo>
                    <a:pt x="0" y="47627"/>
                  </a:lnTo>
                  <a:cubicBezTo>
                    <a:pt x="0" y="34995"/>
                    <a:pt x="5018" y="22881"/>
                    <a:pt x="13950" y="13950"/>
                  </a:cubicBezTo>
                  <a:cubicBezTo>
                    <a:pt x="22881" y="5018"/>
                    <a:pt x="34995" y="0"/>
                    <a:pt x="4762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972465" cy="5390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0">
            <a:off x="11873222" y="707608"/>
            <a:ext cx="1121789" cy="1588374"/>
          </a:xfrm>
          <a:custGeom>
            <a:avLst/>
            <a:gdLst/>
            <a:ahLst/>
            <a:cxnLst/>
            <a:rect r="r" b="b" t="t" l="l"/>
            <a:pathLst>
              <a:path h="1588374" w="1121789">
                <a:moveTo>
                  <a:pt x="1121789" y="0"/>
                </a:moveTo>
                <a:lnTo>
                  <a:pt x="0" y="0"/>
                </a:lnTo>
                <a:lnTo>
                  <a:pt x="0" y="1588374"/>
                </a:lnTo>
                <a:lnTo>
                  <a:pt x="1121789" y="1588374"/>
                </a:lnTo>
                <a:lnTo>
                  <a:pt x="112178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873222" y="8831935"/>
            <a:ext cx="4400856" cy="4114800"/>
          </a:xfrm>
          <a:custGeom>
            <a:avLst/>
            <a:gdLst/>
            <a:ahLst/>
            <a:cxnLst/>
            <a:rect r="r" b="b" t="t" l="l"/>
            <a:pathLst>
              <a:path h="4114800" w="4400856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632154" y="7200900"/>
            <a:ext cx="6092239" cy="4114800"/>
          </a:xfrm>
          <a:custGeom>
            <a:avLst/>
            <a:gdLst/>
            <a:ahLst/>
            <a:cxnLst/>
            <a:rect r="r" b="b" t="t" l="l"/>
            <a:pathLst>
              <a:path h="4114800" w="6092239">
                <a:moveTo>
                  <a:pt x="0" y="0"/>
                </a:moveTo>
                <a:lnTo>
                  <a:pt x="6092240" y="0"/>
                </a:lnTo>
                <a:lnTo>
                  <a:pt x="60922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3701268" y="344170"/>
            <a:ext cx="3977006" cy="1273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9"/>
              </a:lnSpc>
            </a:pPr>
            <a:r>
              <a:rPr lang="en-US" sz="3999" b="true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Présenté par Nicolas et Audrey</a:t>
            </a:r>
          </a:p>
        </p:txBody>
      </p:sp>
      <p:sp>
        <p:nvSpPr>
          <p:cNvPr name="Freeform 12" id="12"/>
          <p:cNvSpPr/>
          <p:nvPr/>
        </p:nvSpPr>
        <p:spPr>
          <a:xfrm flipH="false" flipV="true" rot="0">
            <a:off x="-3124196" y="-1314173"/>
            <a:ext cx="6937562" cy="4685745"/>
          </a:xfrm>
          <a:custGeom>
            <a:avLst/>
            <a:gdLst/>
            <a:ahLst/>
            <a:cxnLst/>
            <a:rect r="r" b="b" t="t" l="l"/>
            <a:pathLst>
              <a:path h="4685745" w="6937562">
                <a:moveTo>
                  <a:pt x="0" y="4685746"/>
                </a:moveTo>
                <a:lnTo>
                  <a:pt x="6937563" y="4685746"/>
                </a:lnTo>
                <a:lnTo>
                  <a:pt x="6937563" y="0"/>
                </a:lnTo>
                <a:lnTo>
                  <a:pt x="0" y="0"/>
                </a:lnTo>
                <a:lnTo>
                  <a:pt x="0" y="4685746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581847" y="5348961"/>
            <a:ext cx="8613815" cy="2911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0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7700962" y="4318723"/>
            <a:ext cx="2886075" cy="1304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pour un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837093" y="4289426"/>
            <a:ext cx="8613815" cy="2911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0"/>
              </a:lnSpc>
              <a:spcBef>
                <a:spcPct val="0"/>
              </a:spcBef>
            </a:pPr>
            <a:r>
              <a:rPr lang="en-US" sz="17000" i="true">
                <a:solidFill>
                  <a:srgbClr val="000000"/>
                </a:solidFill>
                <a:latin typeface="Brush Script Italics"/>
                <a:ea typeface="Brush Script Italics"/>
                <a:cs typeface="Brush Script Italics"/>
                <a:sym typeface="Brush Script Italics"/>
              </a:rPr>
              <a:t>Champignon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1660228"/>
            <a:chOff x="0" y="0"/>
            <a:chExt cx="5819453" cy="59527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819453" cy="595272"/>
            </a:xfrm>
            <a:custGeom>
              <a:avLst/>
              <a:gdLst/>
              <a:ahLst/>
              <a:cxnLst/>
              <a:rect r="r" b="b" t="t" l="l"/>
              <a:pathLst>
                <a:path h="595272" w="5819453">
                  <a:moveTo>
                    <a:pt x="24327" y="0"/>
                  </a:moveTo>
                  <a:lnTo>
                    <a:pt x="5795127" y="0"/>
                  </a:lnTo>
                  <a:cubicBezTo>
                    <a:pt x="5808562" y="0"/>
                    <a:pt x="5819453" y="10891"/>
                    <a:pt x="5819453" y="24327"/>
                  </a:cubicBezTo>
                  <a:lnTo>
                    <a:pt x="5819453" y="570945"/>
                  </a:lnTo>
                  <a:cubicBezTo>
                    <a:pt x="5819453" y="584380"/>
                    <a:pt x="5808562" y="595272"/>
                    <a:pt x="5795127" y="595272"/>
                  </a:cubicBezTo>
                  <a:lnTo>
                    <a:pt x="24327" y="595272"/>
                  </a:lnTo>
                  <a:cubicBezTo>
                    <a:pt x="10891" y="595272"/>
                    <a:pt x="0" y="584380"/>
                    <a:pt x="0" y="570945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819453" cy="6333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417067" y="1228778"/>
            <a:ext cx="14249544" cy="112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>
                <a:solidFill>
                  <a:srgbClr val="EB1E3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GOLDEN QUESTION : LA QUESTION A 100 000 !!!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3033892"/>
            <a:ext cx="16230600" cy="6538132"/>
            <a:chOff x="0" y="0"/>
            <a:chExt cx="5819453" cy="23442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819453" cy="2344236"/>
            </a:xfrm>
            <a:custGeom>
              <a:avLst/>
              <a:gdLst/>
              <a:ahLst/>
              <a:cxnLst/>
              <a:rect r="r" b="b" t="t" l="l"/>
              <a:pathLst>
                <a:path h="2344236" w="5819453">
                  <a:moveTo>
                    <a:pt x="24327" y="0"/>
                  </a:moveTo>
                  <a:lnTo>
                    <a:pt x="5795127" y="0"/>
                  </a:lnTo>
                  <a:cubicBezTo>
                    <a:pt x="5808562" y="0"/>
                    <a:pt x="5819453" y="10891"/>
                    <a:pt x="5819453" y="24327"/>
                  </a:cubicBezTo>
                  <a:lnTo>
                    <a:pt x="5819453" y="2319909"/>
                  </a:lnTo>
                  <a:cubicBezTo>
                    <a:pt x="5819453" y="2326361"/>
                    <a:pt x="5816890" y="2332548"/>
                    <a:pt x="5812328" y="2337110"/>
                  </a:cubicBezTo>
                  <a:cubicBezTo>
                    <a:pt x="5807766" y="2341673"/>
                    <a:pt x="5801578" y="2344236"/>
                    <a:pt x="5795127" y="2344236"/>
                  </a:cubicBezTo>
                  <a:lnTo>
                    <a:pt x="24327" y="2344236"/>
                  </a:lnTo>
                  <a:cubicBezTo>
                    <a:pt x="10891" y="2344236"/>
                    <a:pt x="0" y="2333344"/>
                    <a:pt x="0" y="231990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5819453" cy="23823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439088" y="3801058"/>
            <a:ext cx="15409824" cy="4917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Monsieur Dupont, 56 ans est garagiste. Un jour, alors qu’il réparait une voiture, le cric lâche et fait tomber la voiture sur ses deux jambes, le laissant inconscient. :(( Après plusieurs mois de soins, rééducations, accompagnement, Monsieur Dupont se répète en boucle la phrase de son médecin qui lui a parlé “d’un taux égal à 83%”. 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De quoi parlait son médecin et à quelles aides pourra t-il prétendre ?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4849539" y="2383371"/>
            <a:ext cx="1634143" cy="1503412"/>
          </a:xfrm>
          <a:custGeom>
            <a:avLst/>
            <a:gdLst/>
            <a:ahLst/>
            <a:cxnLst/>
            <a:rect r="r" b="b" t="t" l="l"/>
            <a:pathLst>
              <a:path h="1503412" w="1634143">
                <a:moveTo>
                  <a:pt x="0" y="0"/>
                </a:moveTo>
                <a:lnTo>
                  <a:pt x="1634144" y="0"/>
                </a:lnTo>
                <a:lnTo>
                  <a:pt x="1634144" y="1503412"/>
                </a:lnTo>
                <a:lnTo>
                  <a:pt x="0" y="1503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1660228"/>
            <a:chOff x="0" y="0"/>
            <a:chExt cx="5819453" cy="59527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819453" cy="595272"/>
            </a:xfrm>
            <a:custGeom>
              <a:avLst/>
              <a:gdLst/>
              <a:ahLst/>
              <a:cxnLst/>
              <a:rect r="r" b="b" t="t" l="l"/>
              <a:pathLst>
                <a:path h="595272" w="5819453">
                  <a:moveTo>
                    <a:pt x="24327" y="0"/>
                  </a:moveTo>
                  <a:lnTo>
                    <a:pt x="5795127" y="0"/>
                  </a:lnTo>
                  <a:cubicBezTo>
                    <a:pt x="5808562" y="0"/>
                    <a:pt x="5819453" y="10891"/>
                    <a:pt x="5819453" y="24327"/>
                  </a:cubicBezTo>
                  <a:lnTo>
                    <a:pt x="5819453" y="570945"/>
                  </a:lnTo>
                  <a:cubicBezTo>
                    <a:pt x="5819453" y="584380"/>
                    <a:pt x="5808562" y="595272"/>
                    <a:pt x="5795127" y="595272"/>
                  </a:cubicBezTo>
                  <a:lnTo>
                    <a:pt x="24327" y="595272"/>
                  </a:lnTo>
                  <a:cubicBezTo>
                    <a:pt x="10891" y="595272"/>
                    <a:pt x="0" y="584380"/>
                    <a:pt x="0" y="570945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819453" cy="6333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417067" y="1228778"/>
            <a:ext cx="14249544" cy="112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>
                <a:solidFill>
                  <a:srgbClr val="EB1E3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GOLDEN QUESTION : LA QUESTION A 100 000 !!!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3033892"/>
            <a:ext cx="16230600" cy="6538132"/>
            <a:chOff x="0" y="0"/>
            <a:chExt cx="5819453" cy="23442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819453" cy="2344236"/>
            </a:xfrm>
            <a:custGeom>
              <a:avLst/>
              <a:gdLst/>
              <a:ahLst/>
              <a:cxnLst/>
              <a:rect r="r" b="b" t="t" l="l"/>
              <a:pathLst>
                <a:path h="2344236" w="5819453">
                  <a:moveTo>
                    <a:pt x="24327" y="0"/>
                  </a:moveTo>
                  <a:lnTo>
                    <a:pt x="5795127" y="0"/>
                  </a:lnTo>
                  <a:cubicBezTo>
                    <a:pt x="5808562" y="0"/>
                    <a:pt x="5819453" y="10891"/>
                    <a:pt x="5819453" y="24327"/>
                  </a:cubicBezTo>
                  <a:lnTo>
                    <a:pt x="5819453" y="2319909"/>
                  </a:lnTo>
                  <a:cubicBezTo>
                    <a:pt x="5819453" y="2326361"/>
                    <a:pt x="5816890" y="2332548"/>
                    <a:pt x="5812328" y="2337110"/>
                  </a:cubicBezTo>
                  <a:cubicBezTo>
                    <a:pt x="5807766" y="2341673"/>
                    <a:pt x="5801578" y="2344236"/>
                    <a:pt x="5795127" y="2344236"/>
                  </a:cubicBezTo>
                  <a:lnTo>
                    <a:pt x="24327" y="2344236"/>
                  </a:lnTo>
                  <a:cubicBezTo>
                    <a:pt x="10891" y="2344236"/>
                    <a:pt x="0" y="2333344"/>
                    <a:pt x="0" y="231990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5819453" cy="23823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439088" y="3801058"/>
            <a:ext cx="15409824" cy="4917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Monsieur Dupont, 56 ans est garagiste. Un jour, alors qu’il réparait une voiture, le cric lâche et fait tomber la voiture sur ses deux jambes, le laissant inconscient. :(( Après plusieurs mois de soins, rééducations, accompagnement, Monsieur Dupont se répète en boucle la phrase de son médecin qui lui a parlé “d’un taux égal à 83%”. 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De quoi parlait son médecin et à quelles aides pourra t-il prétendre ?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10863687" y="2349553"/>
            <a:ext cx="4802924" cy="1117703"/>
            <a:chOff x="0" y="0"/>
            <a:chExt cx="1722080" cy="40075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722080" cy="400750"/>
            </a:xfrm>
            <a:custGeom>
              <a:avLst/>
              <a:gdLst/>
              <a:ahLst/>
              <a:cxnLst/>
              <a:rect r="r" b="b" t="t" l="l"/>
              <a:pathLst>
                <a:path h="400750" w="1722080">
                  <a:moveTo>
                    <a:pt x="82208" y="0"/>
                  </a:moveTo>
                  <a:lnTo>
                    <a:pt x="1639872" y="0"/>
                  </a:lnTo>
                  <a:cubicBezTo>
                    <a:pt x="1685274" y="0"/>
                    <a:pt x="1722080" y="36806"/>
                    <a:pt x="1722080" y="82208"/>
                  </a:cubicBezTo>
                  <a:lnTo>
                    <a:pt x="1722080" y="318542"/>
                  </a:lnTo>
                  <a:cubicBezTo>
                    <a:pt x="1722080" y="340345"/>
                    <a:pt x="1713419" y="361255"/>
                    <a:pt x="1698002" y="376672"/>
                  </a:cubicBezTo>
                  <a:cubicBezTo>
                    <a:pt x="1682585" y="392089"/>
                    <a:pt x="1661675" y="400750"/>
                    <a:pt x="1639872" y="400750"/>
                  </a:cubicBezTo>
                  <a:lnTo>
                    <a:pt x="82208" y="400750"/>
                  </a:lnTo>
                  <a:cubicBezTo>
                    <a:pt x="60405" y="400750"/>
                    <a:pt x="39495" y="392089"/>
                    <a:pt x="24078" y="376672"/>
                  </a:cubicBezTo>
                  <a:cubicBezTo>
                    <a:pt x="8661" y="361255"/>
                    <a:pt x="0" y="340345"/>
                    <a:pt x="0" y="318542"/>
                  </a:cubicBezTo>
                  <a:lnTo>
                    <a:pt x="0" y="82208"/>
                  </a:lnTo>
                  <a:cubicBezTo>
                    <a:pt x="0" y="60405"/>
                    <a:pt x="8661" y="39495"/>
                    <a:pt x="24078" y="24078"/>
                  </a:cubicBezTo>
                  <a:cubicBezTo>
                    <a:pt x="39495" y="8661"/>
                    <a:pt x="60405" y="0"/>
                    <a:pt x="82208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722080" cy="438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4849539" y="2383371"/>
            <a:ext cx="1634143" cy="1503412"/>
          </a:xfrm>
          <a:custGeom>
            <a:avLst/>
            <a:gdLst/>
            <a:ahLst/>
            <a:cxnLst/>
            <a:rect r="r" b="b" t="t" l="l"/>
            <a:pathLst>
              <a:path h="1503412" w="1634143">
                <a:moveTo>
                  <a:pt x="0" y="0"/>
                </a:moveTo>
                <a:lnTo>
                  <a:pt x="1634144" y="0"/>
                </a:lnTo>
                <a:lnTo>
                  <a:pt x="1634144" y="1503412"/>
                </a:lnTo>
                <a:lnTo>
                  <a:pt x="0" y="1503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674305" y="2390256"/>
            <a:ext cx="7174606" cy="836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b="true" sz="4199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Aide du public 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1660228"/>
            <a:chOff x="0" y="0"/>
            <a:chExt cx="5819453" cy="59527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819453" cy="595272"/>
            </a:xfrm>
            <a:custGeom>
              <a:avLst/>
              <a:gdLst/>
              <a:ahLst/>
              <a:cxnLst/>
              <a:rect r="r" b="b" t="t" l="l"/>
              <a:pathLst>
                <a:path h="595272" w="5819453">
                  <a:moveTo>
                    <a:pt x="24327" y="0"/>
                  </a:moveTo>
                  <a:lnTo>
                    <a:pt x="5795127" y="0"/>
                  </a:lnTo>
                  <a:cubicBezTo>
                    <a:pt x="5808562" y="0"/>
                    <a:pt x="5819453" y="10891"/>
                    <a:pt x="5819453" y="24327"/>
                  </a:cubicBezTo>
                  <a:lnTo>
                    <a:pt x="5819453" y="570945"/>
                  </a:lnTo>
                  <a:cubicBezTo>
                    <a:pt x="5819453" y="584380"/>
                    <a:pt x="5808562" y="595272"/>
                    <a:pt x="5795127" y="595272"/>
                  </a:cubicBezTo>
                  <a:lnTo>
                    <a:pt x="24327" y="595272"/>
                  </a:lnTo>
                  <a:cubicBezTo>
                    <a:pt x="10891" y="595272"/>
                    <a:pt x="0" y="584380"/>
                    <a:pt x="0" y="570945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819453" cy="6333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3033892"/>
            <a:ext cx="16230600" cy="6538132"/>
            <a:chOff x="0" y="0"/>
            <a:chExt cx="5819453" cy="234423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819453" cy="2344236"/>
            </a:xfrm>
            <a:custGeom>
              <a:avLst/>
              <a:gdLst/>
              <a:ahLst/>
              <a:cxnLst/>
              <a:rect r="r" b="b" t="t" l="l"/>
              <a:pathLst>
                <a:path h="2344236" w="5819453">
                  <a:moveTo>
                    <a:pt x="24327" y="0"/>
                  </a:moveTo>
                  <a:lnTo>
                    <a:pt x="5795127" y="0"/>
                  </a:lnTo>
                  <a:cubicBezTo>
                    <a:pt x="5808562" y="0"/>
                    <a:pt x="5819453" y="10891"/>
                    <a:pt x="5819453" y="24327"/>
                  </a:cubicBezTo>
                  <a:lnTo>
                    <a:pt x="5819453" y="2319909"/>
                  </a:lnTo>
                  <a:cubicBezTo>
                    <a:pt x="5819453" y="2326361"/>
                    <a:pt x="5816890" y="2332548"/>
                    <a:pt x="5812328" y="2337110"/>
                  </a:cubicBezTo>
                  <a:cubicBezTo>
                    <a:pt x="5807766" y="2341673"/>
                    <a:pt x="5801578" y="2344236"/>
                    <a:pt x="5795127" y="2344236"/>
                  </a:cubicBezTo>
                  <a:lnTo>
                    <a:pt x="24327" y="2344236"/>
                  </a:lnTo>
                  <a:cubicBezTo>
                    <a:pt x="10891" y="2344236"/>
                    <a:pt x="0" y="2333344"/>
                    <a:pt x="0" y="231990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819453" cy="23823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417067" y="1228778"/>
            <a:ext cx="14249544" cy="112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>
                <a:solidFill>
                  <a:srgbClr val="EB1E3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GOLDEN QUESTION : LA QUESTION A 100 000 !!!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39088" y="3753433"/>
            <a:ext cx="15409824" cy="443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820"/>
              </a:lnSpc>
            </a:pPr>
            <a:r>
              <a:rPr lang="en-US" sz="6300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Puisqu’il s’agit d’une incapacité supérieure à 80%, Monsieur Dupont aura le droit à : </a:t>
            </a:r>
          </a:p>
          <a:p>
            <a:pPr algn="just" marL="1360173" indent="-680087" lvl="1">
              <a:lnSpc>
                <a:spcPts val="8820"/>
              </a:lnSpc>
              <a:buFont typeface="Arial"/>
              <a:buChar char="•"/>
            </a:pPr>
            <a:r>
              <a:rPr lang="en-US" sz="6300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une rente viagère </a:t>
            </a:r>
          </a:p>
          <a:p>
            <a:pPr algn="just" marL="1360173" indent="-680087" lvl="1">
              <a:lnSpc>
                <a:spcPts val="8820"/>
              </a:lnSpc>
              <a:spcBef>
                <a:spcPct val="0"/>
              </a:spcBef>
              <a:buFont typeface="Arial"/>
              <a:buChar char="•"/>
            </a:pPr>
            <a:r>
              <a:rPr lang="en-US" sz="6300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l’</a:t>
            </a:r>
            <a:r>
              <a:rPr lang="en-US" sz="6300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aide d’une tierce personne 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-1348871" y="1369019"/>
            <a:ext cx="4400856" cy="4114800"/>
          </a:xfrm>
          <a:custGeom>
            <a:avLst/>
            <a:gdLst/>
            <a:ahLst/>
            <a:cxnLst/>
            <a:rect r="r" b="b" t="t" l="l"/>
            <a:pathLst>
              <a:path h="4114800" w="4400856">
                <a:moveTo>
                  <a:pt x="440085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400856" y="0"/>
                </a:lnTo>
                <a:lnTo>
                  <a:pt x="4400856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873222" y="8831935"/>
            <a:ext cx="4400856" cy="4114800"/>
          </a:xfrm>
          <a:custGeom>
            <a:avLst/>
            <a:gdLst/>
            <a:ahLst/>
            <a:cxnLst/>
            <a:rect r="r" b="b" t="t" l="l"/>
            <a:pathLst>
              <a:path h="4114800" w="4400856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-3055902" y="-1314173"/>
            <a:ext cx="6937562" cy="4685745"/>
          </a:xfrm>
          <a:custGeom>
            <a:avLst/>
            <a:gdLst/>
            <a:ahLst/>
            <a:cxnLst/>
            <a:rect r="r" b="b" t="t" l="l"/>
            <a:pathLst>
              <a:path h="4685745" w="6937562">
                <a:moveTo>
                  <a:pt x="0" y="4685746"/>
                </a:moveTo>
                <a:lnTo>
                  <a:pt x="6937562" y="4685746"/>
                </a:lnTo>
                <a:lnTo>
                  <a:pt x="6937562" y="0"/>
                </a:lnTo>
                <a:lnTo>
                  <a:pt x="0" y="0"/>
                </a:lnTo>
                <a:lnTo>
                  <a:pt x="0" y="468574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268445" y="602335"/>
            <a:ext cx="7170039" cy="8229600"/>
          </a:xfrm>
          <a:custGeom>
            <a:avLst/>
            <a:gdLst/>
            <a:ahLst/>
            <a:cxnLst/>
            <a:rect r="r" b="b" t="t" l="l"/>
            <a:pathLst>
              <a:path h="8229600" w="7170039">
                <a:moveTo>
                  <a:pt x="0" y="0"/>
                </a:moveTo>
                <a:lnTo>
                  <a:pt x="7170039" y="0"/>
                </a:lnTo>
                <a:lnTo>
                  <a:pt x="717003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632154" y="7200900"/>
            <a:ext cx="6092239" cy="4114800"/>
          </a:xfrm>
          <a:custGeom>
            <a:avLst/>
            <a:gdLst/>
            <a:ahLst/>
            <a:cxnLst/>
            <a:rect r="r" b="b" t="t" l="l"/>
            <a:pathLst>
              <a:path h="4114800" w="6092239">
                <a:moveTo>
                  <a:pt x="0" y="0"/>
                </a:moveTo>
                <a:lnTo>
                  <a:pt x="6092240" y="0"/>
                </a:lnTo>
                <a:lnTo>
                  <a:pt x="60922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05277" y="3378200"/>
            <a:ext cx="8677445" cy="3330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MERCI POUR VOTRE PARTICIPATION :)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377019" y="1536770"/>
            <a:ext cx="9533963" cy="1596507"/>
            <a:chOff x="0" y="0"/>
            <a:chExt cx="3418386" cy="5724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18386" cy="572425"/>
            </a:xfrm>
            <a:custGeom>
              <a:avLst/>
              <a:gdLst/>
              <a:ahLst/>
              <a:cxnLst/>
              <a:rect r="r" b="b" t="t" l="l"/>
              <a:pathLst>
                <a:path h="572425" w="3418386">
                  <a:moveTo>
                    <a:pt x="41414" y="0"/>
                  </a:moveTo>
                  <a:lnTo>
                    <a:pt x="3376972" y="0"/>
                  </a:lnTo>
                  <a:cubicBezTo>
                    <a:pt x="3387955" y="0"/>
                    <a:pt x="3398489" y="4363"/>
                    <a:pt x="3406256" y="12130"/>
                  </a:cubicBezTo>
                  <a:cubicBezTo>
                    <a:pt x="3414022" y="19896"/>
                    <a:pt x="3418386" y="30430"/>
                    <a:pt x="3418386" y="41414"/>
                  </a:cubicBezTo>
                  <a:lnTo>
                    <a:pt x="3418386" y="531011"/>
                  </a:lnTo>
                  <a:cubicBezTo>
                    <a:pt x="3418386" y="553883"/>
                    <a:pt x="3399844" y="572425"/>
                    <a:pt x="3376972" y="572425"/>
                  </a:cubicBezTo>
                  <a:lnTo>
                    <a:pt x="41414" y="572425"/>
                  </a:lnTo>
                  <a:cubicBezTo>
                    <a:pt x="30430" y="572425"/>
                    <a:pt x="19896" y="568061"/>
                    <a:pt x="12130" y="560295"/>
                  </a:cubicBezTo>
                  <a:cubicBezTo>
                    <a:pt x="4363" y="552528"/>
                    <a:pt x="0" y="541994"/>
                    <a:pt x="0" y="531011"/>
                  </a:cubicBezTo>
                  <a:lnTo>
                    <a:pt x="0" y="41414"/>
                  </a:lnTo>
                  <a:cubicBezTo>
                    <a:pt x="0" y="30430"/>
                    <a:pt x="4363" y="19896"/>
                    <a:pt x="12130" y="12130"/>
                  </a:cubicBezTo>
                  <a:cubicBezTo>
                    <a:pt x="19896" y="4363"/>
                    <a:pt x="30430" y="0"/>
                    <a:pt x="41414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418386" cy="610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104837" y="4348377"/>
            <a:ext cx="4076336" cy="407633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228402" y="4348377"/>
            <a:ext cx="4076336" cy="407633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983263" y="4348377"/>
            <a:ext cx="4076336" cy="407633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true" rot="0">
            <a:off x="-2686109" y="-932549"/>
            <a:ext cx="6092239" cy="4114800"/>
          </a:xfrm>
          <a:custGeom>
            <a:avLst/>
            <a:gdLst/>
            <a:ahLst/>
            <a:cxnLst/>
            <a:rect r="r" b="b" t="t" l="l"/>
            <a:pathLst>
              <a:path h="4114800" w="6092239">
                <a:moveTo>
                  <a:pt x="0" y="4114800"/>
                </a:moveTo>
                <a:lnTo>
                  <a:pt x="6092239" y="4114800"/>
                </a:lnTo>
                <a:lnTo>
                  <a:pt x="609223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640182" y="8424713"/>
            <a:ext cx="4400856" cy="4114800"/>
          </a:xfrm>
          <a:custGeom>
            <a:avLst/>
            <a:gdLst/>
            <a:ahLst/>
            <a:cxnLst/>
            <a:rect r="r" b="b" t="t" l="l"/>
            <a:pathLst>
              <a:path h="4114800" w="4400856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549902" y="1565086"/>
            <a:ext cx="9188197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Tirage du sujet...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390875" y="5106385"/>
            <a:ext cx="3506250" cy="2436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Sécurité sociale, assurance maladie, mutuelle et assurance privée : quelles différences 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454429" y="5344510"/>
            <a:ext cx="3624281" cy="1960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Invalidité, incapacité, handicap, maladie : quelles différences et quelles interactions 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276668" y="5344510"/>
            <a:ext cx="3489525" cy="2436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Sécurité sociale et lutte contre les inégalités : quels leviers pour une meilleure protection sociale 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377019" y="1536770"/>
            <a:ext cx="9533963" cy="1596507"/>
            <a:chOff x="0" y="0"/>
            <a:chExt cx="3418386" cy="5724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18386" cy="572425"/>
            </a:xfrm>
            <a:custGeom>
              <a:avLst/>
              <a:gdLst/>
              <a:ahLst/>
              <a:cxnLst/>
              <a:rect r="r" b="b" t="t" l="l"/>
              <a:pathLst>
                <a:path h="572425" w="3418386">
                  <a:moveTo>
                    <a:pt x="41414" y="0"/>
                  </a:moveTo>
                  <a:lnTo>
                    <a:pt x="3376972" y="0"/>
                  </a:lnTo>
                  <a:cubicBezTo>
                    <a:pt x="3387955" y="0"/>
                    <a:pt x="3398489" y="4363"/>
                    <a:pt x="3406256" y="12130"/>
                  </a:cubicBezTo>
                  <a:cubicBezTo>
                    <a:pt x="3414022" y="19896"/>
                    <a:pt x="3418386" y="30430"/>
                    <a:pt x="3418386" y="41414"/>
                  </a:cubicBezTo>
                  <a:lnTo>
                    <a:pt x="3418386" y="531011"/>
                  </a:lnTo>
                  <a:cubicBezTo>
                    <a:pt x="3418386" y="553883"/>
                    <a:pt x="3399844" y="572425"/>
                    <a:pt x="3376972" y="572425"/>
                  </a:cubicBezTo>
                  <a:lnTo>
                    <a:pt x="41414" y="572425"/>
                  </a:lnTo>
                  <a:cubicBezTo>
                    <a:pt x="30430" y="572425"/>
                    <a:pt x="19896" y="568061"/>
                    <a:pt x="12130" y="560295"/>
                  </a:cubicBezTo>
                  <a:cubicBezTo>
                    <a:pt x="4363" y="552528"/>
                    <a:pt x="0" y="541994"/>
                    <a:pt x="0" y="531011"/>
                  </a:cubicBezTo>
                  <a:lnTo>
                    <a:pt x="0" y="41414"/>
                  </a:lnTo>
                  <a:cubicBezTo>
                    <a:pt x="0" y="30430"/>
                    <a:pt x="4363" y="19896"/>
                    <a:pt x="12130" y="12130"/>
                  </a:cubicBezTo>
                  <a:cubicBezTo>
                    <a:pt x="19896" y="4363"/>
                    <a:pt x="30430" y="0"/>
                    <a:pt x="41414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418386" cy="610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104837" y="4348377"/>
            <a:ext cx="4076336" cy="407633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228402" y="4348377"/>
            <a:ext cx="4076336" cy="407633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983263" y="4348377"/>
            <a:ext cx="4076336" cy="407633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true" rot="0">
            <a:off x="-2686109" y="-932549"/>
            <a:ext cx="6092239" cy="4114800"/>
          </a:xfrm>
          <a:custGeom>
            <a:avLst/>
            <a:gdLst/>
            <a:ahLst/>
            <a:cxnLst/>
            <a:rect r="r" b="b" t="t" l="l"/>
            <a:pathLst>
              <a:path h="4114800" w="6092239">
                <a:moveTo>
                  <a:pt x="0" y="4114800"/>
                </a:moveTo>
                <a:lnTo>
                  <a:pt x="6092239" y="4114800"/>
                </a:lnTo>
                <a:lnTo>
                  <a:pt x="609223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640182" y="8424713"/>
            <a:ext cx="4400856" cy="4114800"/>
          </a:xfrm>
          <a:custGeom>
            <a:avLst/>
            <a:gdLst/>
            <a:ahLst/>
            <a:cxnLst/>
            <a:rect r="r" b="b" t="t" l="l"/>
            <a:pathLst>
              <a:path h="4114800" w="4400856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549902" y="1565086"/>
            <a:ext cx="9188197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Tirage du sujet...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390875" y="5106385"/>
            <a:ext cx="3506250" cy="2436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Sécurité sociale, assurance maladie, mutuelle et assurance privée : quelles différences ?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7047667" y="436504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2454429" y="5344510"/>
            <a:ext cx="3624281" cy="1960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Invalidité, incapacité, handicap, maladie : quelles différences et quelles interactions 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276668" y="5344510"/>
            <a:ext cx="3489525" cy="2436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Sécurité sociale et lutte contre les inégalités : quels leviers pour une meilleure protection sociale 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377019" y="1536770"/>
            <a:ext cx="9533963" cy="1596507"/>
            <a:chOff x="0" y="0"/>
            <a:chExt cx="3418386" cy="5724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18386" cy="572425"/>
            </a:xfrm>
            <a:custGeom>
              <a:avLst/>
              <a:gdLst/>
              <a:ahLst/>
              <a:cxnLst/>
              <a:rect r="r" b="b" t="t" l="l"/>
              <a:pathLst>
                <a:path h="572425" w="3418386">
                  <a:moveTo>
                    <a:pt x="41414" y="0"/>
                  </a:moveTo>
                  <a:lnTo>
                    <a:pt x="3376972" y="0"/>
                  </a:lnTo>
                  <a:cubicBezTo>
                    <a:pt x="3387955" y="0"/>
                    <a:pt x="3398489" y="4363"/>
                    <a:pt x="3406256" y="12130"/>
                  </a:cubicBezTo>
                  <a:cubicBezTo>
                    <a:pt x="3414022" y="19896"/>
                    <a:pt x="3418386" y="30430"/>
                    <a:pt x="3418386" y="41414"/>
                  </a:cubicBezTo>
                  <a:lnTo>
                    <a:pt x="3418386" y="531011"/>
                  </a:lnTo>
                  <a:cubicBezTo>
                    <a:pt x="3418386" y="553883"/>
                    <a:pt x="3399844" y="572425"/>
                    <a:pt x="3376972" y="572425"/>
                  </a:cubicBezTo>
                  <a:lnTo>
                    <a:pt x="41414" y="572425"/>
                  </a:lnTo>
                  <a:cubicBezTo>
                    <a:pt x="30430" y="572425"/>
                    <a:pt x="19896" y="568061"/>
                    <a:pt x="12130" y="560295"/>
                  </a:cubicBezTo>
                  <a:cubicBezTo>
                    <a:pt x="4363" y="552528"/>
                    <a:pt x="0" y="541994"/>
                    <a:pt x="0" y="531011"/>
                  </a:cubicBezTo>
                  <a:lnTo>
                    <a:pt x="0" y="41414"/>
                  </a:lnTo>
                  <a:cubicBezTo>
                    <a:pt x="0" y="30430"/>
                    <a:pt x="4363" y="19896"/>
                    <a:pt x="12130" y="12130"/>
                  </a:cubicBezTo>
                  <a:cubicBezTo>
                    <a:pt x="19896" y="4363"/>
                    <a:pt x="30430" y="0"/>
                    <a:pt x="41414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418386" cy="610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104837" y="4348377"/>
            <a:ext cx="4076336" cy="407633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228402" y="4348377"/>
            <a:ext cx="4076336" cy="407633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983263" y="4348377"/>
            <a:ext cx="4076336" cy="407633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true" rot="0">
            <a:off x="-2686109" y="-932549"/>
            <a:ext cx="6092239" cy="4114800"/>
          </a:xfrm>
          <a:custGeom>
            <a:avLst/>
            <a:gdLst/>
            <a:ahLst/>
            <a:cxnLst/>
            <a:rect r="r" b="b" t="t" l="l"/>
            <a:pathLst>
              <a:path h="4114800" w="6092239">
                <a:moveTo>
                  <a:pt x="0" y="4114800"/>
                </a:moveTo>
                <a:lnTo>
                  <a:pt x="6092239" y="4114800"/>
                </a:lnTo>
                <a:lnTo>
                  <a:pt x="609223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640182" y="8424713"/>
            <a:ext cx="4400856" cy="4114800"/>
          </a:xfrm>
          <a:custGeom>
            <a:avLst/>
            <a:gdLst/>
            <a:ahLst/>
            <a:cxnLst/>
            <a:rect r="r" b="b" t="t" l="l"/>
            <a:pathLst>
              <a:path h="4114800" w="4400856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390875" y="5106385"/>
            <a:ext cx="3506250" cy="2436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Sécurité sociale, assurance maladie, mutuelle et assurance privée : quelles différences 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276668" y="5344510"/>
            <a:ext cx="3489525" cy="2436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Sécurité sociale et lutte contre les inégalités : quels leviers pour une meilleure protection sociale ?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7047667" y="436504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1924123" y="4348377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70106" y="3468899"/>
            <a:ext cx="1968645" cy="1792288"/>
          </a:xfrm>
          <a:custGeom>
            <a:avLst/>
            <a:gdLst/>
            <a:ahLst/>
            <a:cxnLst/>
            <a:rect r="r" b="b" t="t" l="l"/>
            <a:pathLst>
              <a:path h="1792288" w="1968645">
                <a:moveTo>
                  <a:pt x="0" y="0"/>
                </a:moveTo>
                <a:lnTo>
                  <a:pt x="1968645" y="0"/>
                </a:lnTo>
                <a:lnTo>
                  <a:pt x="1968645" y="1792288"/>
                </a:lnTo>
                <a:lnTo>
                  <a:pt x="0" y="17922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4549902" y="1565086"/>
            <a:ext cx="9188197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Tirage du sujet...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454429" y="5344510"/>
            <a:ext cx="3624281" cy="1960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Invalidité, incapacité, handicap, maladie : quelles différences et quelles interactions 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82106" y="1393383"/>
            <a:ext cx="13923788" cy="1596507"/>
            <a:chOff x="0" y="0"/>
            <a:chExt cx="4992350" cy="5724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92350" cy="572425"/>
            </a:xfrm>
            <a:custGeom>
              <a:avLst/>
              <a:gdLst/>
              <a:ahLst/>
              <a:cxnLst/>
              <a:rect r="r" b="b" t="t" l="l"/>
              <a:pathLst>
                <a:path h="572425" w="4992350">
                  <a:moveTo>
                    <a:pt x="28357" y="0"/>
                  </a:moveTo>
                  <a:lnTo>
                    <a:pt x="4963993" y="0"/>
                  </a:lnTo>
                  <a:cubicBezTo>
                    <a:pt x="4971514" y="0"/>
                    <a:pt x="4978726" y="2988"/>
                    <a:pt x="4984044" y="8306"/>
                  </a:cubicBezTo>
                  <a:cubicBezTo>
                    <a:pt x="4989363" y="13624"/>
                    <a:pt x="4992350" y="20836"/>
                    <a:pt x="4992350" y="28357"/>
                  </a:cubicBezTo>
                  <a:lnTo>
                    <a:pt x="4992350" y="544068"/>
                  </a:lnTo>
                  <a:cubicBezTo>
                    <a:pt x="4992350" y="551588"/>
                    <a:pt x="4989363" y="558801"/>
                    <a:pt x="4984044" y="564119"/>
                  </a:cubicBezTo>
                  <a:cubicBezTo>
                    <a:pt x="4978726" y="569437"/>
                    <a:pt x="4971514" y="572425"/>
                    <a:pt x="4963993" y="572425"/>
                  </a:cubicBezTo>
                  <a:lnTo>
                    <a:pt x="28357" y="572425"/>
                  </a:lnTo>
                  <a:cubicBezTo>
                    <a:pt x="20836" y="572425"/>
                    <a:pt x="13624" y="569437"/>
                    <a:pt x="8306" y="564119"/>
                  </a:cubicBezTo>
                  <a:cubicBezTo>
                    <a:pt x="2988" y="558801"/>
                    <a:pt x="0" y="551588"/>
                    <a:pt x="0" y="544068"/>
                  </a:cubicBezTo>
                  <a:lnTo>
                    <a:pt x="0" y="28357"/>
                  </a:lnTo>
                  <a:cubicBezTo>
                    <a:pt x="0" y="20836"/>
                    <a:pt x="2988" y="13624"/>
                    <a:pt x="8306" y="8306"/>
                  </a:cubicBezTo>
                  <a:cubicBezTo>
                    <a:pt x="13624" y="2988"/>
                    <a:pt x="20836" y="0"/>
                    <a:pt x="2835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992350" cy="610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527872" y="1492615"/>
            <a:ext cx="13407874" cy="1255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8"/>
              </a:lnSpc>
            </a:pPr>
            <a:r>
              <a:rPr lang="en-US" sz="7334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Première question...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3961894"/>
            <a:ext cx="7626666" cy="4899320"/>
            <a:chOff x="0" y="0"/>
            <a:chExt cx="2734528" cy="175664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34527" cy="1756643"/>
            </a:xfrm>
            <a:custGeom>
              <a:avLst/>
              <a:gdLst/>
              <a:ahLst/>
              <a:cxnLst/>
              <a:rect r="r" b="b" t="t" l="l"/>
              <a:pathLst>
                <a:path h="1756643" w="2734527">
                  <a:moveTo>
                    <a:pt x="51771" y="0"/>
                  </a:moveTo>
                  <a:lnTo>
                    <a:pt x="2682757" y="0"/>
                  </a:lnTo>
                  <a:cubicBezTo>
                    <a:pt x="2711349" y="0"/>
                    <a:pt x="2734527" y="23179"/>
                    <a:pt x="2734527" y="51771"/>
                  </a:cubicBezTo>
                  <a:lnTo>
                    <a:pt x="2734527" y="1704872"/>
                  </a:lnTo>
                  <a:cubicBezTo>
                    <a:pt x="2734527" y="1718602"/>
                    <a:pt x="2729073" y="1731770"/>
                    <a:pt x="2719364" y="1741479"/>
                  </a:cubicBezTo>
                  <a:cubicBezTo>
                    <a:pt x="2709655" y="1751188"/>
                    <a:pt x="2696487" y="1756643"/>
                    <a:pt x="2682757" y="1756643"/>
                  </a:cubicBezTo>
                  <a:lnTo>
                    <a:pt x="51771" y="1756643"/>
                  </a:lnTo>
                  <a:cubicBezTo>
                    <a:pt x="23179" y="1756643"/>
                    <a:pt x="0" y="1733464"/>
                    <a:pt x="0" y="1704872"/>
                  </a:cubicBezTo>
                  <a:lnTo>
                    <a:pt x="0" y="51771"/>
                  </a:lnTo>
                  <a:cubicBezTo>
                    <a:pt x="0" y="23179"/>
                    <a:pt x="23179" y="0"/>
                    <a:pt x="5177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734528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364415" y="3969787"/>
            <a:ext cx="7905534" cy="4899320"/>
            <a:chOff x="0" y="0"/>
            <a:chExt cx="2834515" cy="175664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834515" cy="1756643"/>
            </a:xfrm>
            <a:custGeom>
              <a:avLst/>
              <a:gdLst/>
              <a:ahLst/>
              <a:cxnLst/>
              <a:rect r="r" b="b" t="t" l="l"/>
              <a:pathLst>
                <a:path h="1756643" w="2834515">
                  <a:moveTo>
                    <a:pt x="49944" y="0"/>
                  </a:moveTo>
                  <a:lnTo>
                    <a:pt x="2784571" y="0"/>
                  </a:lnTo>
                  <a:cubicBezTo>
                    <a:pt x="2812155" y="0"/>
                    <a:pt x="2834515" y="22361"/>
                    <a:pt x="2834515" y="49944"/>
                  </a:cubicBezTo>
                  <a:lnTo>
                    <a:pt x="2834515" y="1706698"/>
                  </a:lnTo>
                  <a:cubicBezTo>
                    <a:pt x="2834515" y="1734282"/>
                    <a:pt x="2812155" y="1756643"/>
                    <a:pt x="2784571" y="1756643"/>
                  </a:cubicBezTo>
                  <a:lnTo>
                    <a:pt x="49944" y="1756643"/>
                  </a:lnTo>
                  <a:cubicBezTo>
                    <a:pt x="22361" y="1756643"/>
                    <a:pt x="0" y="1734282"/>
                    <a:pt x="0" y="1706698"/>
                  </a:cubicBezTo>
                  <a:lnTo>
                    <a:pt x="0" y="49944"/>
                  </a:lnTo>
                  <a:cubicBezTo>
                    <a:pt x="0" y="22361"/>
                    <a:pt x="22361" y="0"/>
                    <a:pt x="49944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834515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true" rot="0">
            <a:off x="14750267" y="-2057400"/>
            <a:ext cx="6092239" cy="4114800"/>
          </a:xfrm>
          <a:custGeom>
            <a:avLst/>
            <a:gdLst/>
            <a:ahLst/>
            <a:cxnLst/>
            <a:rect r="r" b="b" t="t" l="l"/>
            <a:pathLst>
              <a:path h="4114800" w="6092239">
                <a:moveTo>
                  <a:pt x="0" y="4114800"/>
                </a:moveTo>
                <a:lnTo>
                  <a:pt x="6092240" y="4114800"/>
                </a:lnTo>
                <a:lnTo>
                  <a:pt x="609224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859677">
            <a:off x="580503" y="1873753"/>
            <a:ext cx="1381110" cy="1955554"/>
          </a:xfrm>
          <a:custGeom>
            <a:avLst/>
            <a:gdLst/>
            <a:ahLst/>
            <a:cxnLst/>
            <a:rect r="r" b="b" t="t" l="l"/>
            <a:pathLst>
              <a:path h="1955554" w="1381110">
                <a:moveTo>
                  <a:pt x="1381110" y="0"/>
                </a:moveTo>
                <a:lnTo>
                  <a:pt x="0" y="0"/>
                </a:lnTo>
                <a:lnTo>
                  <a:pt x="0" y="1955554"/>
                </a:lnTo>
                <a:lnTo>
                  <a:pt x="1381110" y="1955554"/>
                </a:lnTo>
                <a:lnTo>
                  <a:pt x="13811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827742" y="7965070"/>
            <a:ext cx="1968645" cy="1792288"/>
          </a:xfrm>
          <a:custGeom>
            <a:avLst/>
            <a:gdLst/>
            <a:ahLst/>
            <a:cxnLst/>
            <a:rect r="r" b="b" t="t" l="l"/>
            <a:pathLst>
              <a:path h="1792288" w="1968645">
                <a:moveTo>
                  <a:pt x="0" y="0"/>
                </a:moveTo>
                <a:lnTo>
                  <a:pt x="1968645" y="0"/>
                </a:lnTo>
                <a:lnTo>
                  <a:pt x="1968645" y="1792288"/>
                </a:lnTo>
                <a:lnTo>
                  <a:pt x="0" y="17922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49027" y="4787761"/>
            <a:ext cx="6134896" cy="1091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87767" indent="-293883" lvl="1">
              <a:lnSpc>
                <a:spcPts val="4110"/>
              </a:lnSpc>
              <a:buAutoNum type="arabicPeriod" startAt="1"/>
            </a:pPr>
            <a:r>
              <a:rPr lang="en-US" sz="2722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L’impossibilité de travailler ou d’effectuer certaines tâches de son emploi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837419" y="4317744"/>
            <a:ext cx="2145861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Réponse ...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68267" y="4265356"/>
            <a:ext cx="1427678" cy="48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Je désigne :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57155" y="5851386"/>
            <a:ext cx="6744340" cy="1091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0"/>
              </a:lnSpc>
            </a:pPr>
            <a:r>
              <a:rPr lang="en-US" sz="2722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2. Je peux faire suite à un accident du travail ou à une maladie d’origine professionnelle ou non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49027" y="7113339"/>
            <a:ext cx="6960594" cy="1091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0"/>
              </a:lnSpc>
            </a:pPr>
            <a:r>
              <a:rPr lang="en-US" sz="2722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3. Je dois être validée par le médecin-conseil de l’Assurance maladie qui me donnera un certain taux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82106" y="1393383"/>
            <a:ext cx="13923788" cy="1596507"/>
            <a:chOff x="0" y="0"/>
            <a:chExt cx="4992350" cy="5724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92350" cy="572425"/>
            </a:xfrm>
            <a:custGeom>
              <a:avLst/>
              <a:gdLst/>
              <a:ahLst/>
              <a:cxnLst/>
              <a:rect r="r" b="b" t="t" l="l"/>
              <a:pathLst>
                <a:path h="572425" w="4992350">
                  <a:moveTo>
                    <a:pt x="28357" y="0"/>
                  </a:moveTo>
                  <a:lnTo>
                    <a:pt x="4963993" y="0"/>
                  </a:lnTo>
                  <a:cubicBezTo>
                    <a:pt x="4971514" y="0"/>
                    <a:pt x="4978726" y="2988"/>
                    <a:pt x="4984044" y="8306"/>
                  </a:cubicBezTo>
                  <a:cubicBezTo>
                    <a:pt x="4989363" y="13624"/>
                    <a:pt x="4992350" y="20836"/>
                    <a:pt x="4992350" y="28357"/>
                  </a:cubicBezTo>
                  <a:lnTo>
                    <a:pt x="4992350" y="544068"/>
                  </a:lnTo>
                  <a:cubicBezTo>
                    <a:pt x="4992350" y="551588"/>
                    <a:pt x="4989363" y="558801"/>
                    <a:pt x="4984044" y="564119"/>
                  </a:cubicBezTo>
                  <a:cubicBezTo>
                    <a:pt x="4978726" y="569437"/>
                    <a:pt x="4971514" y="572425"/>
                    <a:pt x="4963993" y="572425"/>
                  </a:cubicBezTo>
                  <a:lnTo>
                    <a:pt x="28357" y="572425"/>
                  </a:lnTo>
                  <a:cubicBezTo>
                    <a:pt x="20836" y="572425"/>
                    <a:pt x="13624" y="569437"/>
                    <a:pt x="8306" y="564119"/>
                  </a:cubicBezTo>
                  <a:cubicBezTo>
                    <a:pt x="2988" y="558801"/>
                    <a:pt x="0" y="551588"/>
                    <a:pt x="0" y="544068"/>
                  </a:cubicBezTo>
                  <a:lnTo>
                    <a:pt x="0" y="28357"/>
                  </a:lnTo>
                  <a:cubicBezTo>
                    <a:pt x="0" y="20836"/>
                    <a:pt x="2988" y="13624"/>
                    <a:pt x="8306" y="8306"/>
                  </a:cubicBezTo>
                  <a:cubicBezTo>
                    <a:pt x="13624" y="2988"/>
                    <a:pt x="20836" y="0"/>
                    <a:pt x="2835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992350" cy="610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527872" y="1492615"/>
            <a:ext cx="13407874" cy="1255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8"/>
              </a:lnSpc>
            </a:pPr>
            <a:r>
              <a:rPr lang="en-US" sz="7334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Première question...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3961894"/>
            <a:ext cx="7626666" cy="4899320"/>
            <a:chOff x="0" y="0"/>
            <a:chExt cx="2734528" cy="175664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34527" cy="1756643"/>
            </a:xfrm>
            <a:custGeom>
              <a:avLst/>
              <a:gdLst/>
              <a:ahLst/>
              <a:cxnLst/>
              <a:rect r="r" b="b" t="t" l="l"/>
              <a:pathLst>
                <a:path h="1756643" w="2734527">
                  <a:moveTo>
                    <a:pt x="51771" y="0"/>
                  </a:moveTo>
                  <a:lnTo>
                    <a:pt x="2682757" y="0"/>
                  </a:lnTo>
                  <a:cubicBezTo>
                    <a:pt x="2711349" y="0"/>
                    <a:pt x="2734527" y="23179"/>
                    <a:pt x="2734527" y="51771"/>
                  </a:cubicBezTo>
                  <a:lnTo>
                    <a:pt x="2734527" y="1704872"/>
                  </a:lnTo>
                  <a:cubicBezTo>
                    <a:pt x="2734527" y="1718602"/>
                    <a:pt x="2729073" y="1731770"/>
                    <a:pt x="2719364" y="1741479"/>
                  </a:cubicBezTo>
                  <a:cubicBezTo>
                    <a:pt x="2709655" y="1751188"/>
                    <a:pt x="2696487" y="1756643"/>
                    <a:pt x="2682757" y="1756643"/>
                  </a:cubicBezTo>
                  <a:lnTo>
                    <a:pt x="51771" y="1756643"/>
                  </a:lnTo>
                  <a:cubicBezTo>
                    <a:pt x="23179" y="1756643"/>
                    <a:pt x="0" y="1733464"/>
                    <a:pt x="0" y="1704872"/>
                  </a:cubicBezTo>
                  <a:lnTo>
                    <a:pt x="0" y="51771"/>
                  </a:lnTo>
                  <a:cubicBezTo>
                    <a:pt x="0" y="23179"/>
                    <a:pt x="23179" y="0"/>
                    <a:pt x="5177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734528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364415" y="3969787"/>
            <a:ext cx="7905534" cy="4899320"/>
            <a:chOff x="0" y="0"/>
            <a:chExt cx="2834515" cy="175664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834515" cy="1756643"/>
            </a:xfrm>
            <a:custGeom>
              <a:avLst/>
              <a:gdLst/>
              <a:ahLst/>
              <a:cxnLst/>
              <a:rect r="r" b="b" t="t" l="l"/>
              <a:pathLst>
                <a:path h="1756643" w="2834515">
                  <a:moveTo>
                    <a:pt x="49944" y="0"/>
                  </a:moveTo>
                  <a:lnTo>
                    <a:pt x="2784571" y="0"/>
                  </a:lnTo>
                  <a:cubicBezTo>
                    <a:pt x="2812155" y="0"/>
                    <a:pt x="2834515" y="22361"/>
                    <a:pt x="2834515" y="49944"/>
                  </a:cubicBezTo>
                  <a:lnTo>
                    <a:pt x="2834515" y="1706698"/>
                  </a:lnTo>
                  <a:cubicBezTo>
                    <a:pt x="2834515" y="1734282"/>
                    <a:pt x="2812155" y="1756643"/>
                    <a:pt x="2784571" y="1756643"/>
                  </a:cubicBezTo>
                  <a:lnTo>
                    <a:pt x="49944" y="1756643"/>
                  </a:lnTo>
                  <a:cubicBezTo>
                    <a:pt x="22361" y="1756643"/>
                    <a:pt x="0" y="1734282"/>
                    <a:pt x="0" y="1706698"/>
                  </a:cubicBezTo>
                  <a:lnTo>
                    <a:pt x="0" y="49944"/>
                  </a:lnTo>
                  <a:cubicBezTo>
                    <a:pt x="0" y="22361"/>
                    <a:pt x="22361" y="0"/>
                    <a:pt x="49944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834515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true" rot="0">
            <a:off x="14750267" y="-2057400"/>
            <a:ext cx="6092239" cy="4114800"/>
          </a:xfrm>
          <a:custGeom>
            <a:avLst/>
            <a:gdLst/>
            <a:ahLst/>
            <a:cxnLst/>
            <a:rect r="r" b="b" t="t" l="l"/>
            <a:pathLst>
              <a:path h="4114800" w="6092239">
                <a:moveTo>
                  <a:pt x="0" y="4114800"/>
                </a:moveTo>
                <a:lnTo>
                  <a:pt x="6092240" y="4114800"/>
                </a:lnTo>
                <a:lnTo>
                  <a:pt x="609224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859677">
            <a:off x="580503" y="1873753"/>
            <a:ext cx="1381110" cy="1955554"/>
          </a:xfrm>
          <a:custGeom>
            <a:avLst/>
            <a:gdLst/>
            <a:ahLst/>
            <a:cxnLst/>
            <a:rect r="r" b="b" t="t" l="l"/>
            <a:pathLst>
              <a:path h="1955554" w="1381110">
                <a:moveTo>
                  <a:pt x="1381110" y="0"/>
                </a:moveTo>
                <a:lnTo>
                  <a:pt x="0" y="0"/>
                </a:lnTo>
                <a:lnTo>
                  <a:pt x="0" y="1955554"/>
                </a:lnTo>
                <a:lnTo>
                  <a:pt x="1381110" y="1955554"/>
                </a:lnTo>
                <a:lnTo>
                  <a:pt x="13811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827742" y="7965070"/>
            <a:ext cx="1968645" cy="1792288"/>
          </a:xfrm>
          <a:custGeom>
            <a:avLst/>
            <a:gdLst/>
            <a:ahLst/>
            <a:cxnLst/>
            <a:rect r="r" b="b" t="t" l="l"/>
            <a:pathLst>
              <a:path h="1792288" w="1968645">
                <a:moveTo>
                  <a:pt x="0" y="0"/>
                </a:moveTo>
                <a:lnTo>
                  <a:pt x="1968645" y="0"/>
                </a:lnTo>
                <a:lnTo>
                  <a:pt x="1968645" y="1792288"/>
                </a:lnTo>
                <a:lnTo>
                  <a:pt x="0" y="17922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49027" y="4787761"/>
            <a:ext cx="6134896" cy="1091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87767" indent="-293883" lvl="1">
              <a:lnSpc>
                <a:spcPts val="4110"/>
              </a:lnSpc>
              <a:buAutoNum type="arabicPeriod" startAt="1"/>
            </a:pPr>
            <a:r>
              <a:rPr lang="en-US" sz="2722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L’impossibilité de travailler ou d’effectuer certaines tâches de son emploi.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837419" y="4317744"/>
            <a:ext cx="2145861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Réponse ...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68267" y="4265356"/>
            <a:ext cx="1427678" cy="48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Je désigne :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57155" y="5851386"/>
            <a:ext cx="6744340" cy="1091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0"/>
              </a:lnSpc>
            </a:pPr>
            <a:r>
              <a:rPr lang="en-US" sz="2722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2. Je peux faire suite à un accident du travail ou à une maladie d’origine professionnelle ou non. »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49027" y="7113339"/>
            <a:ext cx="6960594" cy="1091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0"/>
              </a:lnSpc>
            </a:pPr>
            <a:r>
              <a:rPr lang="en-US" sz="2722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3. Je dois être validée par le médecin-conseil de l’Assurance maladie qui me donnera un certain taux »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083098" y="5801909"/>
            <a:ext cx="4468168" cy="996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L’INCAPACITÉ !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028700" y="8915574"/>
            <a:ext cx="14385471" cy="1274377"/>
            <a:chOff x="0" y="0"/>
            <a:chExt cx="5157886" cy="45692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157886" cy="456926"/>
            </a:xfrm>
            <a:custGeom>
              <a:avLst/>
              <a:gdLst/>
              <a:ahLst/>
              <a:cxnLst/>
              <a:rect r="r" b="b" t="t" l="l"/>
              <a:pathLst>
                <a:path h="456926" w="5157886">
                  <a:moveTo>
                    <a:pt x="27447" y="0"/>
                  </a:moveTo>
                  <a:lnTo>
                    <a:pt x="5130438" y="0"/>
                  </a:lnTo>
                  <a:cubicBezTo>
                    <a:pt x="5145597" y="0"/>
                    <a:pt x="5157886" y="12288"/>
                    <a:pt x="5157886" y="27447"/>
                  </a:cubicBezTo>
                  <a:lnTo>
                    <a:pt x="5157886" y="429479"/>
                  </a:lnTo>
                  <a:cubicBezTo>
                    <a:pt x="5157886" y="444637"/>
                    <a:pt x="5145597" y="456926"/>
                    <a:pt x="5130438" y="456926"/>
                  </a:cubicBezTo>
                  <a:lnTo>
                    <a:pt x="27447" y="456926"/>
                  </a:lnTo>
                  <a:cubicBezTo>
                    <a:pt x="12288" y="456926"/>
                    <a:pt x="0" y="444637"/>
                    <a:pt x="0" y="429479"/>
                  </a:cubicBezTo>
                  <a:lnTo>
                    <a:pt x="0" y="27447"/>
                  </a:lnTo>
                  <a:cubicBezTo>
                    <a:pt x="0" y="12288"/>
                    <a:pt x="12288" y="0"/>
                    <a:pt x="2744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5157886" cy="4950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271058" y="9269156"/>
            <a:ext cx="13721567" cy="514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S</a:t>
            </a:r>
            <a:r>
              <a:rPr lang="en-US" sz="2600">
                <a:solidFill>
                  <a:srgbClr val="000000"/>
                </a:solidFill>
                <a:latin typeface="Agrandir Tight"/>
                <a:ea typeface="Agrandir Tight"/>
                <a:cs typeface="Agrandir Tight"/>
                <a:sym typeface="Agrandir Tight"/>
              </a:rPr>
              <a:t>ource : Ministère du travail, de la santé, des solidarités et des familles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82106" y="1393383"/>
            <a:ext cx="13923788" cy="1596507"/>
            <a:chOff x="0" y="0"/>
            <a:chExt cx="4992350" cy="5724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92350" cy="572425"/>
            </a:xfrm>
            <a:custGeom>
              <a:avLst/>
              <a:gdLst/>
              <a:ahLst/>
              <a:cxnLst/>
              <a:rect r="r" b="b" t="t" l="l"/>
              <a:pathLst>
                <a:path h="572425" w="4992350">
                  <a:moveTo>
                    <a:pt x="28357" y="0"/>
                  </a:moveTo>
                  <a:lnTo>
                    <a:pt x="4963993" y="0"/>
                  </a:lnTo>
                  <a:cubicBezTo>
                    <a:pt x="4971514" y="0"/>
                    <a:pt x="4978726" y="2988"/>
                    <a:pt x="4984044" y="8306"/>
                  </a:cubicBezTo>
                  <a:cubicBezTo>
                    <a:pt x="4989363" y="13624"/>
                    <a:pt x="4992350" y="20836"/>
                    <a:pt x="4992350" y="28357"/>
                  </a:cubicBezTo>
                  <a:lnTo>
                    <a:pt x="4992350" y="544068"/>
                  </a:lnTo>
                  <a:cubicBezTo>
                    <a:pt x="4992350" y="551588"/>
                    <a:pt x="4989363" y="558801"/>
                    <a:pt x="4984044" y="564119"/>
                  </a:cubicBezTo>
                  <a:cubicBezTo>
                    <a:pt x="4978726" y="569437"/>
                    <a:pt x="4971514" y="572425"/>
                    <a:pt x="4963993" y="572425"/>
                  </a:cubicBezTo>
                  <a:lnTo>
                    <a:pt x="28357" y="572425"/>
                  </a:lnTo>
                  <a:cubicBezTo>
                    <a:pt x="20836" y="572425"/>
                    <a:pt x="13624" y="569437"/>
                    <a:pt x="8306" y="564119"/>
                  </a:cubicBezTo>
                  <a:cubicBezTo>
                    <a:pt x="2988" y="558801"/>
                    <a:pt x="0" y="551588"/>
                    <a:pt x="0" y="544068"/>
                  </a:cubicBezTo>
                  <a:lnTo>
                    <a:pt x="0" y="28357"/>
                  </a:lnTo>
                  <a:cubicBezTo>
                    <a:pt x="0" y="20836"/>
                    <a:pt x="2988" y="13624"/>
                    <a:pt x="8306" y="8306"/>
                  </a:cubicBezTo>
                  <a:cubicBezTo>
                    <a:pt x="13624" y="2988"/>
                    <a:pt x="20836" y="0"/>
                    <a:pt x="2835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992350" cy="610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527872" y="1492615"/>
            <a:ext cx="13407874" cy="1255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8"/>
              </a:lnSpc>
            </a:pPr>
            <a:r>
              <a:rPr lang="en-US" sz="7334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Deuxième question...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3961894"/>
            <a:ext cx="7626666" cy="4899320"/>
            <a:chOff x="0" y="0"/>
            <a:chExt cx="2734528" cy="175664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34527" cy="1756643"/>
            </a:xfrm>
            <a:custGeom>
              <a:avLst/>
              <a:gdLst/>
              <a:ahLst/>
              <a:cxnLst/>
              <a:rect r="r" b="b" t="t" l="l"/>
              <a:pathLst>
                <a:path h="1756643" w="2734527">
                  <a:moveTo>
                    <a:pt x="51771" y="0"/>
                  </a:moveTo>
                  <a:lnTo>
                    <a:pt x="2682757" y="0"/>
                  </a:lnTo>
                  <a:cubicBezTo>
                    <a:pt x="2711349" y="0"/>
                    <a:pt x="2734527" y="23179"/>
                    <a:pt x="2734527" y="51771"/>
                  </a:cubicBezTo>
                  <a:lnTo>
                    <a:pt x="2734527" y="1704872"/>
                  </a:lnTo>
                  <a:cubicBezTo>
                    <a:pt x="2734527" y="1718602"/>
                    <a:pt x="2729073" y="1731770"/>
                    <a:pt x="2719364" y="1741479"/>
                  </a:cubicBezTo>
                  <a:cubicBezTo>
                    <a:pt x="2709655" y="1751188"/>
                    <a:pt x="2696487" y="1756643"/>
                    <a:pt x="2682757" y="1756643"/>
                  </a:cubicBezTo>
                  <a:lnTo>
                    <a:pt x="51771" y="1756643"/>
                  </a:lnTo>
                  <a:cubicBezTo>
                    <a:pt x="23179" y="1756643"/>
                    <a:pt x="0" y="1733464"/>
                    <a:pt x="0" y="1704872"/>
                  </a:cubicBezTo>
                  <a:lnTo>
                    <a:pt x="0" y="51771"/>
                  </a:lnTo>
                  <a:cubicBezTo>
                    <a:pt x="0" y="23179"/>
                    <a:pt x="23179" y="0"/>
                    <a:pt x="5177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734528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364415" y="3969787"/>
            <a:ext cx="7905534" cy="4899320"/>
            <a:chOff x="0" y="0"/>
            <a:chExt cx="2834515" cy="175664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834515" cy="1756643"/>
            </a:xfrm>
            <a:custGeom>
              <a:avLst/>
              <a:gdLst/>
              <a:ahLst/>
              <a:cxnLst/>
              <a:rect r="r" b="b" t="t" l="l"/>
              <a:pathLst>
                <a:path h="1756643" w="2834515">
                  <a:moveTo>
                    <a:pt x="49944" y="0"/>
                  </a:moveTo>
                  <a:lnTo>
                    <a:pt x="2784571" y="0"/>
                  </a:lnTo>
                  <a:cubicBezTo>
                    <a:pt x="2812155" y="0"/>
                    <a:pt x="2834515" y="22361"/>
                    <a:pt x="2834515" y="49944"/>
                  </a:cubicBezTo>
                  <a:lnTo>
                    <a:pt x="2834515" y="1706698"/>
                  </a:lnTo>
                  <a:cubicBezTo>
                    <a:pt x="2834515" y="1734282"/>
                    <a:pt x="2812155" y="1756643"/>
                    <a:pt x="2784571" y="1756643"/>
                  </a:cubicBezTo>
                  <a:lnTo>
                    <a:pt x="49944" y="1756643"/>
                  </a:lnTo>
                  <a:cubicBezTo>
                    <a:pt x="22361" y="1756643"/>
                    <a:pt x="0" y="1734282"/>
                    <a:pt x="0" y="1706698"/>
                  </a:cubicBezTo>
                  <a:lnTo>
                    <a:pt x="0" y="49944"/>
                  </a:lnTo>
                  <a:cubicBezTo>
                    <a:pt x="0" y="22361"/>
                    <a:pt x="22361" y="0"/>
                    <a:pt x="49944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834515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true" rot="0">
            <a:off x="14750267" y="-2057400"/>
            <a:ext cx="6092239" cy="4114800"/>
          </a:xfrm>
          <a:custGeom>
            <a:avLst/>
            <a:gdLst/>
            <a:ahLst/>
            <a:cxnLst/>
            <a:rect r="r" b="b" t="t" l="l"/>
            <a:pathLst>
              <a:path h="4114800" w="6092239">
                <a:moveTo>
                  <a:pt x="0" y="4114800"/>
                </a:moveTo>
                <a:lnTo>
                  <a:pt x="6092240" y="4114800"/>
                </a:lnTo>
                <a:lnTo>
                  <a:pt x="609224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859677">
            <a:off x="580503" y="1873753"/>
            <a:ext cx="1381110" cy="1955554"/>
          </a:xfrm>
          <a:custGeom>
            <a:avLst/>
            <a:gdLst/>
            <a:ahLst/>
            <a:cxnLst/>
            <a:rect r="r" b="b" t="t" l="l"/>
            <a:pathLst>
              <a:path h="1955554" w="1381110">
                <a:moveTo>
                  <a:pt x="1381110" y="0"/>
                </a:moveTo>
                <a:lnTo>
                  <a:pt x="0" y="0"/>
                </a:lnTo>
                <a:lnTo>
                  <a:pt x="0" y="1955554"/>
                </a:lnTo>
                <a:lnTo>
                  <a:pt x="1381110" y="1955554"/>
                </a:lnTo>
                <a:lnTo>
                  <a:pt x="13811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827742" y="7965070"/>
            <a:ext cx="1968645" cy="1792288"/>
          </a:xfrm>
          <a:custGeom>
            <a:avLst/>
            <a:gdLst/>
            <a:ahLst/>
            <a:cxnLst/>
            <a:rect r="r" b="b" t="t" l="l"/>
            <a:pathLst>
              <a:path h="1792288" w="1968645">
                <a:moveTo>
                  <a:pt x="0" y="0"/>
                </a:moveTo>
                <a:lnTo>
                  <a:pt x="1968645" y="0"/>
                </a:lnTo>
                <a:lnTo>
                  <a:pt x="1968645" y="1792288"/>
                </a:lnTo>
                <a:lnTo>
                  <a:pt x="0" y="17922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774585" y="5490169"/>
            <a:ext cx="6134896" cy="1604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9"/>
              </a:lnSpc>
            </a:pPr>
            <a:r>
              <a:rPr lang="en-US" sz="3999" b="true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Comment définiriez-vous l’invalidité 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837419" y="4317744"/>
            <a:ext cx="2145861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Réponse ...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82106" y="1393383"/>
            <a:ext cx="13923788" cy="1596507"/>
            <a:chOff x="0" y="0"/>
            <a:chExt cx="4992350" cy="5724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92350" cy="572425"/>
            </a:xfrm>
            <a:custGeom>
              <a:avLst/>
              <a:gdLst/>
              <a:ahLst/>
              <a:cxnLst/>
              <a:rect r="r" b="b" t="t" l="l"/>
              <a:pathLst>
                <a:path h="572425" w="4992350">
                  <a:moveTo>
                    <a:pt x="28357" y="0"/>
                  </a:moveTo>
                  <a:lnTo>
                    <a:pt x="4963993" y="0"/>
                  </a:lnTo>
                  <a:cubicBezTo>
                    <a:pt x="4971514" y="0"/>
                    <a:pt x="4978726" y="2988"/>
                    <a:pt x="4984044" y="8306"/>
                  </a:cubicBezTo>
                  <a:cubicBezTo>
                    <a:pt x="4989363" y="13624"/>
                    <a:pt x="4992350" y="20836"/>
                    <a:pt x="4992350" y="28357"/>
                  </a:cubicBezTo>
                  <a:lnTo>
                    <a:pt x="4992350" y="544068"/>
                  </a:lnTo>
                  <a:cubicBezTo>
                    <a:pt x="4992350" y="551588"/>
                    <a:pt x="4989363" y="558801"/>
                    <a:pt x="4984044" y="564119"/>
                  </a:cubicBezTo>
                  <a:cubicBezTo>
                    <a:pt x="4978726" y="569437"/>
                    <a:pt x="4971514" y="572425"/>
                    <a:pt x="4963993" y="572425"/>
                  </a:cubicBezTo>
                  <a:lnTo>
                    <a:pt x="28357" y="572425"/>
                  </a:lnTo>
                  <a:cubicBezTo>
                    <a:pt x="20836" y="572425"/>
                    <a:pt x="13624" y="569437"/>
                    <a:pt x="8306" y="564119"/>
                  </a:cubicBezTo>
                  <a:cubicBezTo>
                    <a:pt x="2988" y="558801"/>
                    <a:pt x="0" y="551588"/>
                    <a:pt x="0" y="544068"/>
                  </a:cubicBezTo>
                  <a:lnTo>
                    <a:pt x="0" y="28357"/>
                  </a:lnTo>
                  <a:cubicBezTo>
                    <a:pt x="0" y="20836"/>
                    <a:pt x="2988" y="13624"/>
                    <a:pt x="8306" y="8306"/>
                  </a:cubicBezTo>
                  <a:cubicBezTo>
                    <a:pt x="13624" y="2988"/>
                    <a:pt x="20836" y="0"/>
                    <a:pt x="28357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992350" cy="610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3961894"/>
            <a:ext cx="7626666" cy="4899320"/>
            <a:chOff x="0" y="0"/>
            <a:chExt cx="2734528" cy="17566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34527" cy="1756643"/>
            </a:xfrm>
            <a:custGeom>
              <a:avLst/>
              <a:gdLst/>
              <a:ahLst/>
              <a:cxnLst/>
              <a:rect r="r" b="b" t="t" l="l"/>
              <a:pathLst>
                <a:path h="1756643" w="2734527">
                  <a:moveTo>
                    <a:pt x="51771" y="0"/>
                  </a:moveTo>
                  <a:lnTo>
                    <a:pt x="2682757" y="0"/>
                  </a:lnTo>
                  <a:cubicBezTo>
                    <a:pt x="2711349" y="0"/>
                    <a:pt x="2734527" y="23179"/>
                    <a:pt x="2734527" y="51771"/>
                  </a:cubicBezTo>
                  <a:lnTo>
                    <a:pt x="2734527" y="1704872"/>
                  </a:lnTo>
                  <a:cubicBezTo>
                    <a:pt x="2734527" y="1718602"/>
                    <a:pt x="2729073" y="1731770"/>
                    <a:pt x="2719364" y="1741479"/>
                  </a:cubicBezTo>
                  <a:cubicBezTo>
                    <a:pt x="2709655" y="1751188"/>
                    <a:pt x="2696487" y="1756643"/>
                    <a:pt x="2682757" y="1756643"/>
                  </a:cubicBezTo>
                  <a:lnTo>
                    <a:pt x="51771" y="1756643"/>
                  </a:lnTo>
                  <a:cubicBezTo>
                    <a:pt x="23179" y="1756643"/>
                    <a:pt x="0" y="1733464"/>
                    <a:pt x="0" y="1704872"/>
                  </a:cubicBezTo>
                  <a:lnTo>
                    <a:pt x="0" y="51771"/>
                  </a:lnTo>
                  <a:cubicBezTo>
                    <a:pt x="0" y="23179"/>
                    <a:pt x="23179" y="0"/>
                    <a:pt x="5177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734528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364415" y="3969787"/>
            <a:ext cx="7905534" cy="4899320"/>
            <a:chOff x="0" y="0"/>
            <a:chExt cx="2834515" cy="175664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834515" cy="1756643"/>
            </a:xfrm>
            <a:custGeom>
              <a:avLst/>
              <a:gdLst/>
              <a:ahLst/>
              <a:cxnLst/>
              <a:rect r="r" b="b" t="t" l="l"/>
              <a:pathLst>
                <a:path h="1756643" w="2834515">
                  <a:moveTo>
                    <a:pt x="49944" y="0"/>
                  </a:moveTo>
                  <a:lnTo>
                    <a:pt x="2784571" y="0"/>
                  </a:lnTo>
                  <a:cubicBezTo>
                    <a:pt x="2812155" y="0"/>
                    <a:pt x="2834515" y="22361"/>
                    <a:pt x="2834515" y="49944"/>
                  </a:cubicBezTo>
                  <a:lnTo>
                    <a:pt x="2834515" y="1706698"/>
                  </a:lnTo>
                  <a:cubicBezTo>
                    <a:pt x="2834515" y="1734282"/>
                    <a:pt x="2812155" y="1756643"/>
                    <a:pt x="2784571" y="1756643"/>
                  </a:cubicBezTo>
                  <a:lnTo>
                    <a:pt x="49944" y="1756643"/>
                  </a:lnTo>
                  <a:cubicBezTo>
                    <a:pt x="22361" y="1756643"/>
                    <a:pt x="0" y="1734282"/>
                    <a:pt x="0" y="1706698"/>
                  </a:cubicBezTo>
                  <a:lnTo>
                    <a:pt x="0" y="49944"/>
                  </a:lnTo>
                  <a:cubicBezTo>
                    <a:pt x="0" y="22361"/>
                    <a:pt x="22361" y="0"/>
                    <a:pt x="49944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834515" cy="179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true" rot="0">
            <a:off x="14750267" y="-2057400"/>
            <a:ext cx="6092239" cy="4114800"/>
          </a:xfrm>
          <a:custGeom>
            <a:avLst/>
            <a:gdLst/>
            <a:ahLst/>
            <a:cxnLst/>
            <a:rect r="r" b="b" t="t" l="l"/>
            <a:pathLst>
              <a:path h="4114800" w="6092239">
                <a:moveTo>
                  <a:pt x="0" y="4114800"/>
                </a:moveTo>
                <a:lnTo>
                  <a:pt x="6092240" y="4114800"/>
                </a:lnTo>
                <a:lnTo>
                  <a:pt x="609224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859677">
            <a:off x="580503" y="1873753"/>
            <a:ext cx="1381110" cy="1955554"/>
          </a:xfrm>
          <a:custGeom>
            <a:avLst/>
            <a:gdLst/>
            <a:ahLst/>
            <a:cxnLst/>
            <a:rect r="r" b="b" t="t" l="l"/>
            <a:pathLst>
              <a:path h="1955554" w="1381110">
                <a:moveTo>
                  <a:pt x="1381110" y="0"/>
                </a:moveTo>
                <a:lnTo>
                  <a:pt x="0" y="0"/>
                </a:lnTo>
                <a:lnTo>
                  <a:pt x="0" y="1955554"/>
                </a:lnTo>
                <a:lnTo>
                  <a:pt x="1381110" y="1955554"/>
                </a:lnTo>
                <a:lnTo>
                  <a:pt x="13811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827742" y="7965070"/>
            <a:ext cx="1968645" cy="1792288"/>
          </a:xfrm>
          <a:custGeom>
            <a:avLst/>
            <a:gdLst/>
            <a:ahLst/>
            <a:cxnLst/>
            <a:rect r="r" b="b" t="t" l="l"/>
            <a:pathLst>
              <a:path h="1792288" w="1968645">
                <a:moveTo>
                  <a:pt x="0" y="0"/>
                </a:moveTo>
                <a:lnTo>
                  <a:pt x="1968645" y="0"/>
                </a:lnTo>
                <a:lnTo>
                  <a:pt x="1968645" y="1792288"/>
                </a:lnTo>
                <a:lnTo>
                  <a:pt x="0" y="17922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827742" y="2668372"/>
            <a:ext cx="1843582" cy="3641644"/>
          </a:xfrm>
          <a:custGeom>
            <a:avLst/>
            <a:gdLst/>
            <a:ahLst/>
            <a:cxnLst/>
            <a:rect r="r" b="b" t="t" l="l"/>
            <a:pathLst>
              <a:path h="3641644" w="1843582">
                <a:moveTo>
                  <a:pt x="0" y="0"/>
                </a:moveTo>
                <a:lnTo>
                  <a:pt x="1843582" y="0"/>
                </a:lnTo>
                <a:lnTo>
                  <a:pt x="1843582" y="3641644"/>
                </a:lnTo>
                <a:lnTo>
                  <a:pt x="0" y="36416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9837419" y="4317744"/>
            <a:ext cx="2145861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Réponse ...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608898" y="5801909"/>
            <a:ext cx="5218844" cy="996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EB1E39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APPEL A UN AMI...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74585" y="5490169"/>
            <a:ext cx="6134896" cy="1604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9"/>
              </a:lnSpc>
            </a:pPr>
            <a:r>
              <a:rPr lang="en-US" sz="3999" b="true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Comment définiriez-vous l’invalidité 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527872" y="1492615"/>
            <a:ext cx="13407874" cy="1255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8"/>
              </a:lnSpc>
            </a:pPr>
            <a:r>
              <a:rPr lang="en-US" sz="7334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Deuxième question...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DAGgeRawYg0</dc:identifier>
  <dcterms:modified xsi:type="dcterms:W3CDTF">2011-08-01T06:04:30Z</dcterms:modified>
  <cp:revision>1</cp:revision>
  <dc:title>Question pour un champignon</dc:title>
</cp:coreProperties>
</file>