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1"/>
  </p:notesMasterIdLst>
  <p:sldIdLst>
    <p:sldId id="402" r:id="rId2"/>
    <p:sldId id="437" r:id="rId3"/>
    <p:sldId id="429" r:id="rId4"/>
    <p:sldId id="430" r:id="rId5"/>
    <p:sldId id="431" r:id="rId6"/>
    <p:sldId id="432" r:id="rId7"/>
    <p:sldId id="433" r:id="rId8"/>
    <p:sldId id="434" r:id="rId9"/>
    <p:sldId id="435"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59"/>
    <p:restoredTop sz="93906"/>
  </p:normalViewPr>
  <p:slideViewPr>
    <p:cSldViewPr snapToGrid="0" snapToObjects="1">
      <p:cViewPr varScale="1">
        <p:scale>
          <a:sx n="98" d="100"/>
          <a:sy n="98" d="100"/>
        </p:scale>
        <p:origin x="208" y="30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Guillibert" userId="995b315b-f4b7-46df-bdb1-3936749b4020" providerId="ADAL" clId="{28DFCBAF-7AEE-D040-962C-C4A952951D72}"/>
    <pc:docChg chg="undo custSel addSld delSld modSld">
      <pc:chgData name="Paul Guillibert" userId="995b315b-f4b7-46df-bdb1-3936749b4020" providerId="ADAL" clId="{28DFCBAF-7AEE-D040-962C-C4A952951D72}" dt="2025-03-05T09:57:07.150" v="51" actId="113"/>
      <pc:docMkLst>
        <pc:docMk/>
      </pc:docMkLst>
      <pc:sldChg chg="del">
        <pc:chgData name="Paul Guillibert" userId="995b315b-f4b7-46df-bdb1-3936749b4020" providerId="ADAL" clId="{28DFCBAF-7AEE-D040-962C-C4A952951D72}" dt="2025-03-05T09:56:46.734" v="49" actId="2696"/>
        <pc:sldMkLst>
          <pc:docMk/>
          <pc:sldMk cId="609183801" sldId="428"/>
        </pc:sldMkLst>
      </pc:sldChg>
      <pc:sldChg chg="modSp new del mod">
        <pc:chgData name="Paul Guillibert" userId="995b315b-f4b7-46df-bdb1-3936749b4020" providerId="ADAL" clId="{28DFCBAF-7AEE-D040-962C-C4A952951D72}" dt="2025-03-05T09:56:42.383" v="48" actId="2696"/>
        <pc:sldMkLst>
          <pc:docMk/>
          <pc:sldMk cId="4250992489" sldId="436"/>
        </pc:sldMkLst>
        <pc:spChg chg="mod">
          <ac:chgData name="Paul Guillibert" userId="995b315b-f4b7-46df-bdb1-3936749b4020" providerId="ADAL" clId="{28DFCBAF-7AEE-D040-962C-C4A952951D72}" dt="2025-03-05T09:55:15.842" v="3"/>
          <ac:spMkLst>
            <pc:docMk/>
            <pc:sldMk cId="4250992489" sldId="436"/>
            <ac:spMk id="2" creationId="{6626FAB9-AEED-E374-2B93-18C3C9F4E9EF}"/>
          </ac:spMkLst>
        </pc:spChg>
      </pc:sldChg>
      <pc:sldChg chg="addSp delSp modSp new mod">
        <pc:chgData name="Paul Guillibert" userId="995b315b-f4b7-46df-bdb1-3936749b4020" providerId="ADAL" clId="{28DFCBAF-7AEE-D040-962C-C4A952951D72}" dt="2025-03-05T09:57:07.150" v="51" actId="113"/>
        <pc:sldMkLst>
          <pc:docMk/>
          <pc:sldMk cId="2937733771" sldId="437"/>
        </pc:sldMkLst>
        <pc:spChg chg="add mod">
          <ac:chgData name="Paul Guillibert" userId="995b315b-f4b7-46df-bdb1-3936749b4020" providerId="ADAL" clId="{28DFCBAF-7AEE-D040-962C-C4A952951D72}" dt="2025-03-05T09:57:07.150" v="51" actId="113"/>
          <ac:spMkLst>
            <pc:docMk/>
            <pc:sldMk cId="2937733771" sldId="437"/>
            <ac:spMk id="2" creationId="{35C12FEC-AB3A-CAEF-9C28-51727F3CF39E}"/>
          </ac:spMkLst>
        </pc:spChg>
        <pc:spChg chg="add del mod">
          <ac:chgData name="Paul Guillibert" userId="995b315b-f4b7-46df-bdb1-3936749b4020" providerId="ADAL" clId="{28DFCBAF-7AEE-D040-962C-C4A952951D72}" dt="2025-03-05T09:56:35.921" v="46" actId="478"/>
          <ac:spMkLst>
            <pc:docMk/>
            <pc:sldMk cId="2937733771" sldId="437"/>
            <ac:spMk id="3" creationId="{ADA7182E-6B03-30D7-7263-5289C903E5C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193616-33F7-C44E-AD48-AB11931C5960}" type="datetimeFigureOut">
              <a:rPr lang="fr-FR" smtClean="0"/>
              <a:t>05/03/2025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7FA1BF-D8FD-7443-A121-ED3BC7D9502D}" type="slidenum">
              <a:rPr lang="fr-FR" smtClean="0"/>
              <a:t>‹N°›</a:t>
            </a:fld>
            <a:endParaRPr lang="fr-FR"/>
          </a:p>
        </p:txBody>
      </p:sp>
    </p:spTree>
    <p:extLst>
      <p:ext uri="{BB962C8B-B14F-4D97-AF65-F5344CB8AC3E}">
        <p14:creationId xmlns:p14="http://schemas.microsoft.com/office/powerpoint/2010/main" val="477728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A5D293-26B1-7245-B908-5869920FC27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469E18A-6C08-B443-A4B3-A1A2283E26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FE3AF6A-7BB5-BA44-B7D0-5590523A59F6}"/>
              </a:ext>
            </a:extLst>
          </p:cNvPr>
          <p:cNvSpPr>
            <a:spLocks noGrp="1"/>
          </p:cNvSpPr>
          <p:nvPr>
            <p:ph type="dt" sz="half" idx="10"/>
          </p:nvPr>
        </p:nvSpPr>
        <p:spPr/>
        <p:txBody>
          <a:bodyPr/>
          <a:lstStyle/>
          <a:p>
            <a:fld id="{199DA861-4CB9-AB45-9420-6EBBF322F8E4}" type="datetimeFigureOut">
              <a:rPr lang="fr-FR" smtClean="0"/>
              <a:t>05/03/2025</a:t>
            </a:fld>
            <a:endParaRPr lang="fr-FR"/>
          </a:p>
        </p:txBody>
      </p:sp>
      <p:sp>
        <p:nvSpPr>
          <p:cNvPr id="5" name="Espace réservé du pied de page 4">
            <a:extLst>
              <a:ext uri="{FF2B5EF4-FFF2-40B4-BE49-F238E27FC236}">
                <a16:creationId xmlns:a16="http://schemas.microsoft.com/office/drawing/2014/main" id="{79A6A098-FCEB-0D45-ABA3-69FBA0F6F22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E28DC74-C6BF-224C-9748-2BA5AB808E7C}"/>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2834136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1F20B9-DC71-6346-8952-FC0D00007E5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7B1FEBA-E874-E946-AAB0-9F78DB1FF8C9}"/>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3883514D-9C23-1244-A381-8ECF6062F459}"/>
              </a:ext>
            </a:extLst>
          </p:cNvPr>
          <p:cNvSpPr>
            <a:spLocks noGrp="1"/>
          </p:cNvSpPr>
          <p:nvPr>
            <p:ph type="dt" sz="half" idx="10"/>
          </p:nvPr>
        </p:nvSpPr>
        <p:spPr/>
        <p:txBody>
          <a:bodyPr/>
          <a:lstStyle/>
          <a:p>
            <a:fld id="{199DA861-4CB9-AB45-9420-6EBBF322F8E4}" type="datetimeFigureOut">
              <a:rPr lang="fr-FR" smtClean="0"/>
              <a:t>05/03/2025</a:t>
            </a:fld>
            <a:endParaRPr lang="fr-FR"/>
          </a:p>
        </p:txBody>
      </p:sp>
      <p:sp>
        <p:nvSpPr>
          <p:cNvPr id="5" name="Espace réservé du pied de page 4">
            <a:extLst>
              <a:ext uri="{FF2B5EF4-FFF2-40B4-BE49-F238E27FC236}">
                <a16:creationId xmlns:a16="http://schemas.microsoft.com/office/drawing/2014/main" id="{82F857A9-17FD-2A49-9A3A-F16515E9ECC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BE84C82-B1D6-F04E-87AE-5567831E04BE}"/>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1981859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AD11D3A-8A22-F240-9FAA-531288D447C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47CEE69-55AA-6741-BFBB-830D6C5593A3}"/>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D6932EFE-8CAE-9B45-A658-40841BD8171E}"/>
              </a:ext>
            </a:extLst>
          </p:cNvPr>
          <p:cNvSpPr>
            <a:spLocks noGrp="1"/>
          </p:cNvSpPr>
          <p:nvPr>
            <p:ph type="dt" sz="half" idx="10"/>
          </p:nvPr>
        </p:nvSpPr>
        <p:spPr/>
        <p:txBody>
          <a:bodyPr/>
          <a:lstStyle/>
          <a:p>
            <a:fld id="{199DA861-4CB9-AB45-9420-6EBBF322F8E4}" type="datetimeFigureOut">
              <a:rPr lang="fr-FR" smtClean="0"/>
              <a:t>05/03/2025</a:t>
            </a:fld>
            <a:endParaRPr lang="fr-FR"/>
          </a:p>
        </p:txBody>
      </p:sp>
      <p:sp>
        <p:nvSpPr>
          <p:cNvPr id="5" name="Espace réservé du pied de page 4">
            <a:extLst>
              <a:ext uri="{FF2B5EF4-FFF2-40B4-BE49-F238E27FC236}">
                <a16:creationId xmlns:a16="http://schemas.microsoft.com/office/drawing/2014/main" id="{AE2BD9D3-A467-304D-B6DC-51CC39F6BF4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9D5C092-AF5A-F942-A57C-BC74B3821954}"/>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1777644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6FAC90-D45C-2A4E-B1F2-FCDC485DF04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3B01935-DD21-EC4A-957A-EED8D56D74BE}"/>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A5855112-4C96-3E45-AC5A-EA1E5FBC436A}"/>
              </a:ext>
            </a:extLst>
          </p:cNvPr>
          <p:cNvSpPr>
            <a:spLocks noGrp="1"/>
          </p:cNvSpPr>
          <p:nvPr>
            <p:ph type="dt" sz="half" idx="10"/>
          </p:nvPr>
        </p:nvSpPr>
        <p:spPr/>
        <p:txBody>
          <a:bodyPr/>
          <a:lstStyle/>
          <a:p>
            <a:fld id="{199DA861-4CB9-AB45-9420-6EBBF322F8E4}" type="datetimeFigureOut">
              <a:rPr lang="fr-FR" smtClean="0"/>
              <a:t>05/03/2025</a:t>
            </a:fld>
            <a:endParaRPr lang="fr-FR"/>
          </a:p>
        </p:txBody>
      </p:sp>
      <p:sp>
        <p:nvSpPr>
          <p:cNvPr id="5" name="Espace réservé du pied de page 4">
            <a:extLst>
              <a:ext uri="{FF2B5EF4-FFF2-40B4-BE49-F238E27FC236}">
                <a16:creationId xmlns:a16="http://schemas.microsoft.com/office/drawing/2014/main" id="{341462F1-12E0-6C49-A165-A5B3264EB82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AEF4A3B-CA1F-F44F-9B78-3C3CD05EBDE2}"/>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467506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369C37-0876-0C4D-B0D0-AA4CD2F3BD6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3966F24-E641-A84F-80A7-B8DB3F2422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62E4B1E7-2473-674B-862F-06284B2D607B}"/>
              </a:ext>
            </a:extLst>
          </p:cNvPr>
          <p:cNvSpPr>
            <a:spLocks noGrp="1"/>
          </p:cNvSpPr>
          <p:nvPr>
            <p:ph type="dt" sz="half" idx="10"/>
          </p:nvPr>
        </p:nvSpPr>
        <p:spPr/>
        <p:txBody>
          <a:bodyPr/>
          <a:lstStyle/>
          <a:p>
            <a:fld id="{199DA861-4CB9-AB45-9420-6EBBF322F8E4}" type="datetimeFigureOut">
              <a:rPr lang="fr-FR" smtClean="0"/>
              <a:t>05/03/2025</a:t>
            </a:fld>
            <a:endParaRPr lang="fr-FR"/>
          </a:p>
        </p:txBody>
      </p:sp>
      <p:sp>
        <p:nvSpPr>
          <p:cNvPr id="5" name="Espace réservé du pied de page 4">
            <a:extLst>
              <a:ext uri="{FF2B5EF4-FFF2-40B4-BE49-F238E27FC236}">
                <a16:creationId xmlns:a16="http://schemas.microsoft.com/office/drawing/2014/main" id="{A2012C25-F046-E346-8BD6-3691EBBFF0F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163A522-CCDA-ED4D-8A4D-B5C2CE29E09E}"/>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3902200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4CABE7-3499-AF49-900C-CFA11DBBCC5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EEFD323-9FF7-F042-9B48-397B4761F336}"/>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7DD6783E-DB5D-F244-863D-A9168AFF2455}"/>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1E034AE5-A870-F146-AE0C-356FFFD4544B}"/>
              </a:ext>
            </a:extLst>
          </p:cNvPr>
          <p:cNvSpPr>
            <a:spLocks noGrp="1"/>
          </p:cNvSpPr>
          <p:nvPr>
            <p:ph type="dt" sz="half" idx="10"/>
          </p:nvPr>
        </p:nvSpPr>
        <p:spPr/>
        <p:txBody>
          <a:bodyPr/>
          <a:lstStyle/>
          <a:p>
            <a:fld id="{199DA861-4CB9-AB45-9420-6EBBF322F8E4}" type="datetimeFigureOut">
              <a:rPr lang="fr-FR" smtClean="0"/>
              <a:t>05/03/2025</a:t>
            </a:fld>
            <a:endParaRPr lang="fr-FR"/>
          </a:p>
        </p:txBody>
      </p:sp>
      <p:sp>
        <p:nvSpPr>
          <p:cNvPr id="6" name="Espace réservé du pied de page 5">
            <a:extLst>
              <a:ext uri="{FF2B5EF4-FFF2-40B4-BE49-F238E27FC236}">
                <a16:creationId xmlns:a16="http://schemas.microsoft.com/office/drawing/2014/main" id="{EDC955B0-554E-A448-9C86-88D0873D12A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1432A45-007D-E044-83B8-82E64D0FFF42}"/>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2988680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B7635E-CC56-1948-A48D-41BA2A00CA2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D304096-D8B0-414E-AD34-77DEC72A1B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88045D09-BB8C-E74B-A37B-A0A8CD5B2D2F}"/>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266FE9BC-A32E-4947-97E8-D0E92E3E1D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B55C70F1-9107-2F4F-B717-9E186B1B62BC}"/>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2847659B-323B-A04E-AF41-C31920F1ACBB}"/>
              </a:ext>
            </a:extLst>
          </p:cNvPr>
          <p:cNvSpPr>
            <a:spLocks noGrp="1"/>
          </p:cNvSpPr>
          <p:nvPr>
            <p:ph type="dt" sz="half" idx="10"/>
          </p:nvPr>
        </p:nvSpPr>
        <p:spPr/>
        <p:txBody>
          <a:bodyPr/>
          <a:lstStyle/>
          <a:p>
            <a:fld id="{199DA861-4CB9-AB45-9420-6EBBF322F8E4}" type="datetimeFigureOut">
              <a:rPr lang="fr-FR" smtClean="0"/>
              <a:t>05/03/2025</a:t>
            </a:fld>
            <a:endParaRPr lang="fr-FR"/>
          </a:p>
        </p:txBody>
      </p:sp>
      <p:sp>
        <p:nvSpPr>
          <p:cNvPr id="8" name="Espace réservé du pied de page 7">
            <a:extLst>
              <a:ext uri="{FF2B5EF4-FFF2-40B4-BE49-F238E27FC236}">
                <a16:creationId xmlns:a16="http://schemas.microsoft.com/office/drawing/2014/main" id="{2053C75B-3BE3-3A4D-BC97-FB612F2CA5B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FCB538DC-EA8B-8E4B-83D2-AA4EEA1038E5}"/>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2762499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4934F5-A8A6-1341-8257-612F97FBFE7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C298B1D-2AE9-EA4E-967D-5E8A3654D4C3}"/>
              </a:ext>
            </a:extLst>
          </p:cNvPr>
          <p:cNvSpPr>
            <a:spLocks noGrp="1"/>
          </p:cNvSpPr>
          <p:nvPr>
            <p:ph type="dt" sz="half" idx="10"/>
          </p:nvPr>
        </p:nvSpPr>
        <p:spPr/>
        <p:txBody>
          <a:bodyPr/>
          <a:lstStyle/>
          <a:p>
            <a:fld id="{199DA861-4CB9-AB45-9420-6EBBF322F8E4}" type="datetimeFigureOut">
              <a:rPr lang="fr-FR" smtClean="0"/>
              <a:t>05/03/2025</a:t>
            </a:fld>
            <a:endParaRPr lang="fr-FR"/>
          </a:p>
        </p:txBody>
      </p:sp>
      <p:sp>
        <p:nvSpPr>
          <p:cNvPr id="4" name="Espace réservé du pied de page 3">
            <a:extLst>
              <a:ext uri="{FF2B5EF4-FFF2-40B4-BE49-F238E27FC236}">
                <a16:creationId xmlns:a16="http://schemas.microsoft.com/office/drawing/2014/main" id="{71D5E976-913B-8148-AF41-37386ABF779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D9E9074-0199-E34A-AB24-78CB5AC334F5}"/>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1442798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E35A4DA-4151-4A46-86CE-307007F7B73F}"/>
              </a:ext>
            </a:extLst>
          </p:cNvPr>
          <p:cNvSpPr>
            <a:spLocks noGrp="1"/>
          </p:cNvSpPr>
          <p:nvPr>
            <p:ph type="dt" sz="half" idx="10"/>
          </p:nvPr>
        </p:nvSpPr>
        <p:spPr/>
        <p:txBody>
          <a:bodyPr/>
          <a:lstStyle/>
          <a:p>
            <a:fld id="{199DA861-4CB9-AB45-9420-6EBBF322F8E4}" type="datetimeFigureOut">
              <a:rPr lang="fr-FR" smtClean="0"/>
              <a:t>05/03/2025</a:t>
            </a:fld>
            <a:endParaRPr lang="fr-FR"/>
          </a:p>
        </p:txBody>
      </p:sp>
      <p:sp>
        <p:nvSpPr>
          <p:cNvPr id="3" name="Espace réservé du pied de page 2">
            <a:extLst>
              <a:ext uri="{FF2B5EF4-FFF2-40B4-BE49-F238E27FC236}">
                <a16:creationId xmlns:a16="http://schemas.microsoft.com/office/drawing/2014/main" id="{AB698CFA-D8B6-C24E-BA3D-03190CFC1B8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627CD12-434A-EB47-9B95-64359EB1F9C6}"/>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345658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444E41-35B6-0D4F-927C-3F5B697A27C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B997856-8772-3442-B82E-DDD6A1831B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23400E3D-0256-224D-BE6C-86A8EC6F6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8441C4F3-7009-1A4E-B06E-9BF4792F39AA}"/>
              </a:ext>
            </a:extLst>
          </p:cNvPr>
          <p:cNvSpPr>
            <a:spLocks noGrp="1"/>
          </p:cNvSpPr>
          <p:nvPr>
            <p:ph type="dt" sz="half" idx="10"/>
          </p:nvPr>
        </p:nvSpPr>
        <p:spPr/>
        <p:txBody>
          <a:bodyPr/>
          <a:lstStyle/>
          <a:p>
            <a:fld id="{199DA861-4CB9-AB45-9420-6EBBF322F8E4}" type="datetimeFigureOut">
              <a:rPr lang="fr-FR" smtClean="0"/>
              <a:t>05/03/2025</a:t>
            </a:fld>
            <a:endParaRPr lang="fr-FR"/>
          </a:p>
        </p:txBody>
      </p:sp>
      <p:sp>
        <p:nvSpPr>
          <p:cNvPr id="6" name="Espace réservé du pied de page 5">
            <a:extLst>
              <a:ext uri="{FF2B5EF4-FFF2-40B4-BE49-F238E27FC236}">
                <a16:creationId xmlns:a16="http://schemas.microsoft.com/office/drawing/2014/main" id="{17A4AFE4-A055-C54A-8F1D-B8C74CFCE8D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518E2DB-7CA3-F741-9B85-19DFA4DC9B2B}"/>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4276775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932480-111F-5141-8AA6-536A27582EF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E1377A9-F7D6-BE46-BB6A-34B7771606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241CB46-AE5C-FA4E-8AEE-6755E71FCD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D3445F7E-92A2-D34E-8A3B-462F6F5246E0}"/>
              </a:ext>
            </a:extLst>
          </p:cNvPr>
          <p:cNvSpPr>
            <a:spLocks noGrp="1"/>
          </p:cNvSpPr>
          <p:nvPr>
            <p:ph type="dt" sz="half" idx="10"/>
          </p:nvPr>
        </p:nvSpPr>
        <p:spPr/>
        <p:txBody>
          <a:bodyPr/>
          <a:lstStyle/>
          <a:p>
            <a:fld id="{199DA861-4CB9-AB45-9420-6EBBF322F8E4}" type="datetimeFigureOut">
              <a:rPr lang="fr-FR" smtClean="0"/>
              <a:t>05/03/2025</a:t>
            </a:fld>
            <a:endParaRPr lang="fr-FR"/>
          </a:p>
        </p:txBody>
      </p:sp>
      <p:sp>
        <p:nvSpPr>
          <p:cNvPr id="6" name="Espace réservé du pied de page 5">
            <a:extLst>
              <a:ext uri="{FF2B5EF4-FFF2-40B4-BE49-F238E27FC236}">
                <a16:creationId xmlns:a16="http://schemas.microsoft.com/office/drawing/2014/main" id="{2B9A2A3F-7E49-E749-BCCB-E5950869E12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C9DB9AB-F413-FA4A-9330-CFC1C9744579}"/>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2094485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3A9B94A-C5D3-8E4C-921A-B46336BEE3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3E2BBC3-82C9-524F-9375-0B9C912C00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930ADCC-459F-9C4C-8F1D-862E86394F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9DA861-4CB9-AB45-9420-6EBBF322F8E4}" type="datetimeFigureOut">
              <a:rPr lang="fr-FR" smtClean="0"/>
              <a:t>05/03/2025</a:t>
            </a:fld>
            <a:endParaRPr lang="fr-FR"/>
          </a:p>
        </p:txBody>
      </p:sp>
      <p:sp>
        <p:nvSpPr>
          <p:cNvPr id="5" name="Espace réservé du pied de page 4">
            <a:extLst>
              <a:ext uri="{FF2B5EF4-FFF2-40B4-BE49-F238E27FC236}">
                <a16:creationId xmlns:a16="http://schemas.microsoft.com/office/drawing/2014/main" id="{A0DCAEF9-7137-A04D-819D-FCFD790253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12D0CCA-7D91-2741-96A7-6E2F967FA5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918E00-9836-9E4B-8609-3E678B41C383}" type="slidenum">
              <a:rPr lang="fr-FR" smtClean="0"/>
              <a:t>‹N°›</a:t>
            </a:fld>
            <a:endParaRPr lang="fr-FR"/>
          </a:p>
        </p:txBody>
      </p:sp>
    </p:spTree>
    <p:extLst>
      <p:ext uri="{BB962C8B-B14F-4D97-AF65-F5344CB8AC3E}">
        <p14:creationId xmlns:p14="http://schemas.microsoft.com/office/powerpoint/2010/main" val="377158889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761DC4-6FF6-4851-A61B-EEF1E189AA82}"/>
              </a:ext>
            </a:extLst>
          </p:cNvPr>
          <p:cNvSpPr>
            <a:spLocks noGrp="1"/>
          </p:cNvSpPr>
          <p:nvPr>
            <p:ph type="ctrTitle"/>
          </p:nvPr>
        </p:nvSpPr>
        <p:spPr/>
        <p:txBody>
          <a:bodyPr/>
          <a:lstStyle/>
          <a:p>
            <a:pPr indent="431800"/>
            <a:r>
              <a:rPr lang="fr-FR" dirty="0"/>
              <a:t>Marx et la terre</a:t>
            </a:r>
          </a:p>
        </p:txBody>
      </p:sp>
      <p:sp>
        <p:nvSpPr>
          <p:cNvPr id="3" name="Sous-titre 2">
            <a:extLst>
              <a:ext uri="{FF2B5EF4-FFF2-40B4-BE49-F238E27FC236}">
                <a16:creationId xmlns:a16="http://schemas.microsoft.com/office/drawing/2014/main" id="{2EACAD01-C3BC-4217-0F38-B76A043710A6}"/>
              </a:ext>
            </a:extLst>
          </p:cNvPr>
          <p:cNvSpPr>
            <a:spLocks noGrp="1"/>
          </p:cNvSpPr>
          <p:nvPr>
            <p:ph type="subTitle" idx="1"/>
          </p:nvPr>
        </p:nvSpPr>
        <p:spPr/>
        <p:txBody>
          <a:bodyPr>
            <a:normAutofit fontScale="77500" lnSpcReduction="20000"/>
          </a:bodyPr>
          <a:lstStyle/>
          <a:p>
            <a:r>
              <a:rPr lang="fr-FR" b="1" dirty="0">
                <a:solidFill>
                  <a:srgbClr val="2F5496"/>
                </a:solidFill>
                <a:latin typeface="Garamond" panose="02020404030301010803" pitchFamily="18" charset="0"/>
                <a:ea typeface="Times New Roman" panose="02020603050405020304" pitchFamily="18" charset="0"/>
                <a:cs typeface="Times New Roman" panose="02020603050405020304" pitchFamily="18" charset="0"/>
              </a:rPr>
              <a:t>Troisième</a:t>
            </a:r>
            <a:r>
              <a:rPr lang="fr-FR" sz="2400" b="1" dirty="0">
                <a:solidFill>
                  <a:srgbClr val="2F5496"/>
                </a:solidFill>
                <a:effectLst/>
                <a:latin typeface="Garamond" panose="02020404030301010803" pitchFamily="18" charset="0"/>
                <a:ea typeface="Times New Roman" panose="02020603050405020304" pitchFamily="18" charset="0"/>
                <a:cs typeface="Times New Roman" panose="02020603050405020304" pitchFamily="18" charset="0"/>
              </a:rPr>
              <a:t> séance</a:t>
            </a:r>
          </a:p>
          <a:p>
            <a:r>
              <a:rPr lang="fr-FR" sz="2400" b="1" dirty="0">
                <a:solidFill>
                  <a:srgbClr val="2F5496"/>
                </a:solidFill>
                <a:effectLst/>
                <a:latin typeface="Garamond" panose="02020404030301010803" pitchFamily="18" charset="0"/>
                <a:ea typeface="Times New Roman" panose="02020603050405020304" pitchFamily="18" charset="0"/>
                <a:cs typeface="Times New Roman" panose="02020603050405020304" pitchFamily="18" charset="0"/>
              </a:rPr>
              <a:t>La terre dans les </a:t>
            </a:r>
            <a:r>
              <a:rPr lang="fr-FR" sz="2400" b="1" i="1" dirty="0" err="1">
                <a:solidFill>
                  <a:srgbClr val="2F5496"/>
                </a:solidFill>
                <a:effectLst/>
                <a:latin typeface="Garamond" panose="02020404030301010803" pitchFamily="18" charset="0"/>
                <a:ea typeface="Times New Roman" panose="02020603050405020304" pitchFamily="18" charset="0"/>
                <a:cs typeface="Times New Roman" panose="02020603050405020304" pitchFamily="18" charset="0"/>
              </a:rPr>
              <a:t>Grundrisse</a:t>
            </a:r>
            <a:endParaRPr lang="fr-FR" sz="2400" b="1" i="1" dirty="0">
              <a:solidFill>
                <a:srgbClr val="2F5496"/>
              </a:solidFill>
              <a:effectLst/>
              <a:latin typeface="Garamond" panose="02020404030301010803" pitchFamily="18" charset="0"/>
              <a:ea typeface="Times New Roman" panose="02020603050405020304" pitchFamily="18" charset="0"/>
              <a:cs typeface="Times New Roman" panose="02020603050405020304" pitchFamily="18" charset="0"/>
            </a:endParaRPr>
          </a:p>
          <a:p>
            <a:endParaRPr lang="fr-FR" b="1" dirty="0">
              <a:solidFill>
                <a:srgbClr val="2F5496"/>
              </a:solidFill>
              <a:latin typeface="Garamond" panose="02020404030301010803" pitchFamily="18" charset="0"/>
              <a:cs typeface="Times New Roman" panose="02020603050405020304" pitchFamily="18" charset="0"/>
            </a:endParaRPr>
          </a:p>
          <a:p>
            <a:r>
              <a:rPr lang="fr-FR" b="1" dirty="0">
                <a:solidFill>
                  <a:srgbClr val="2F5496"/>
                </a:solidFill>
                <a:latin typeface="Garamond" panose="02020404030301010803" pitchFamily="18" charset="0"/>
                <a:cs typeface="Times New Roman" panose="02020603050405020304" pitchFamily="18" charset="0"/>
              </a:rPr>
              <a:t>Paul Guillibert</a:t>
            </a:r>
          </a:p>
          <a:p>
            <a:r>
              <a:rPr lang="fr-FR" dirty="0"/>
              <a:t>paul.guillibert@univ-paris1.fr</a:t>
            </a:r>
          </a:p>
        </p:txBody>
      </p:sp>
    </p:spTree>
    <p:extLst>
      <p:ext uri="{BB962C8B-B14F-4D97-AF65-F5344CB8AC3E}">
        <p14:creationId xmlns:p14="http://schemas.microsoft.com/office/powerpoint/2010/main" val="3466516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5C12FEC-AB3A-CAEF-9C28-51727F3CF39E}"/>
              </a:ext>
            </a:extLst>
          </p:cNvPr>
          <p:cNvSpPr txBox="1"/>
          <p:nvPr/>
        </p:nvSpPr>
        <p:spPr>
          <a:xfrm>
            <a:off x="509452" y="496389"/>
            <a:ext cx="10411097" cy="6186309"/>
          </a:xfrm>
          <a:prstGeom prst="rect">
            <a:avLst/>
          </a:prstGeom>
          <a:noFill/>
        </p:spPr>
        <p:txBody>
          <a:bodyPr wrap="square" rtlCol="0">
            <a:spAutoFit/>
          </a:bodyPr>
          <a:lstStyle/>
          <a:p>
            <a:pPr algn="just">
              <a:lnSpc>
                <a:spcPct val="150000"/>
              </a:lnSpc>
            </a:pPr>
            <a:r>
              <a:rPr lang="fr-FR" sz="1800" b="1" dirty="0">
                <a:effectLst/>
                <a:latin typeface="Garamond" panose="02020404030301010803" pitchFamily="18" charset="0"/>
                <a:ea typeface="Calibri" panose="020F0502020204030204" pitchFamily="34" charset="0"/>
                <a:cs typeface="Times New Roman" panose="02020603050405020304" pitchFamily="18" charset="0"/>
              </a:rPr>
              <a:t>Première partie : de l’écologisme de Marx</a:t>
            </a:r>
            <a:endParaRPr lang="fr-FR" sz="1800" dirty="0">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fr-FR" sz="1800" dirty="0">
                <a:effectLst/>
                <a:latin typeface="Garamond" panose="02020404030301010803" pitchFamily="18" charset="0"/>
                <a:ea typeface="Calibri" panose="020F0502020204030204" pitchFamily="34" charset="0"/>
                <a:cs typeface="Times New Roman" panose="02020603050405020304" pitchFamily="18" charset="0"/>
              </a:rPr>
              <a:t>Introduction : de l’écologie politique à l’économie politique</a:t>
            </a:r>
          </a:p>
          <a:p>
            <a:pPr marL="342900" lvl="0" indent="-342900" algn="just">
              <a:lnSpc>
                <a:spcPct val="150000"/>
              </a:lnSpc>
              <a:buFont typeface="+mj-lt"/>
              <a:buAutoNum type="arabicPeriod"/>
            </a:pPr>
            <a:r>
              <a:rPr lang="fr-FR" sz="1800" dirty="0">
                <a:effectLst/>
                <a:latin typeface="Garamond" panose="02020404030301010803" pitchFamily="18" charset="0"/>
                <a:ea typeface="Calibri" panose="020F0502020204030204" pitchFamily="34" charset="0"/>
                <a:cs typeface="Times New Roman" panose="02020603050405020304" pitchFamily="18" charset="0"/>
              </a:rPr>
              <a:t>Le naturalisme philosophique du jeune Marx </a:t>
            </a:r>
          </a:p>
          <a:p>
            <a:pPr algn="just">
              <a:lnSpc>
                <a:spcPct val="150000"/>
              </a:lnSpc>
            </a:pPr>
            <a:r>
              <a:rPr lang="fr-FR" sz="1800" b="1" dirty="0">
                <a:effectLst/>
                <a:latin typeface="Garamond" panose="02020404030301010803" pitchFamily="18" charset="0"/>
                <a:ea typeface="Times New Roman" panose="02020603050405020304" pitchFamily="18" charset="0"/>
                <a:cs typeface="Tahoma" panose="020B0604030504040204" pitchFamily="34" charset="0"/>
              </a:rPr>
              <a:t> </a:t>
            </a:r>
            <a:endParaRPr lang="fr-FR" sz="1800" dirty="0">
              <a:effectLst/>
              <a:latin typeface="Garamond" panose="02020404030301010803" pitchFamily="18" charset="0"/>
              <a:ea typeface="Calibri" panose="020F0502020204030204" pitchFamily="34" charset="0"/>
              <a:cs typeface="Times New Roman" panose="02020603050405020304" pitchFamily="18" charset="0"/>
            </a:endParaRPr>
          </a:p>
          <a:p>
            <a:pPr algn="just">
              <a:lnSpc>
                <a:spcPct val="150000"/>
              </a:lnSpc>
            </a:pPr>
            <a:r>
              <a:rPr lang="fr-FR" sz="1800" b="1" dirty="0">
                <a:effectLst/>
                <a:latin typeface="Garamond" panose="02020404030301010803" pitchFamily="18" charset="0"/>
                <a:ea typeface="Times New Roman" panose="02020603050405020304" pitchFamily="18" charset="0"/>
                <a:cs typeface="Tahoma" panose="020B0604030504040204" pitchFamily="34" charset="0"/>
              </a:rPr>
              <a:t>Deuxième partie : trois concepts de terre</a:t>
            </a:r>
            <a:endParaRPr lang="fr-FR" sz="1800" dirty="0">
              <a:effectLst/>
              <a:latin typeface="Garamond" panose="02020404030301010803" pitchFamily="18" charset="0"/>
              <a:ea typeface="Calibri" panose="020F0502020204030204" pitchFamily="34" charset="0"/>
              <a:cs typeface="Times New Roman" panose="02020603050405020304" pitchFamily="18" charset="0"/>
            </a:endParaRPr>
          </a:p>
          <a:p>
            <a:pPr algn="just">
              <a:lnSpc>
                <a:spcPct val="150000"/>
              </a:lnSpc>
            </a:pPr>
            <a:r>
              <a:rPr lang="fr-FR" dirty="0">
                <a:effectLst/>
                <a:latin typeface="Garamond" panose="02020404030301010803" pitchFamily="18" charset="0"/>
                <a:ea typeface="Calibri" panose="020F0502020204030204" pitchFamily="34" charset="0"/>
                <a:cs typeface="Times New Roman" panose="02020603050405020304" pitchFamily="18" charset="0"/>
              </a:rPr>
              <a:t>3. La terre dans les </a:t>
            </a:r>
            <a:r>
              <a:rPr lang="fr-FR" i="1" dirty="0" err="1">
                <a:effectLst/>
                <a:latin typeface="Garamond" panose="02020404030301010803" pitchFamily="18" charset="0"/>
                <a:ea typeface="Calibri" panose="020F0502020204030204" pitchFamily="34" charset="0"/>
                <a:cs typeface="Times New Roman" panose="02020603050405020304" pitchFamily="18" charset="0"/>
              </a:rPr>
              <a:t>Grundrisse</a:t>
            </a:r>
            <a:r>
              <a:rPr lang="fr-FR" dirty="0">
                <a:effectLst/>
                <a:latin typeface="Garamond" panose="02020404030301010803" pitchFamily="18" charset="0"/>
                <a:ea typeface="Calibri" panose="020F0502020204030204" pitchFamily="34" charset="0"/>
                <a:cs typeface="Times New Roman" panose="02020603050405020304" pitchFamily="18" charset="0"/>
              </a:rPr>
              <a:t> : territoire de la communauté et machine industrielle</a:t>
            </a:r>
          </a:p>
          <a:p>
            <a:pPr algn="just">
              <a:lnSpc>
                <a:spcPct val="150000"/>
              </a:lnSpc>
            </a:pPr>
            <a:r>
              <a:rPr lang="fr-FR" dirty="0">
                <a:effectLst/>
                <a:latin typeface="Garamond" panose="02020404030301010803" pitchFamily="18" charset="0"/>
                <a:ea typeface="Calibri" panose="020F0502020204030204" pitchFamily="34" charset="0"/>
                <a:cs typeface="Times New Roman" panose="02020603050405020304" pitchFamily="18" charset="0"/>
              </a:rPr>
              <a:t>4. Le sol et la parcelle dans le </a:t>
            </a:r>
            <a:r>
              <a:rPr lang="fr-FR" i="1" dirty="0">
                <a:effectLst/>
                <a:latin typeface="Garamond" panose="02020404030301010803" pitchFamily="18" charset="0"/>
                <a:ea typeface="Calibri" panose="020F0502020204030204" pitchFamily="34" charset="0"/>
                <a:cs typeface="Times New Roman" panose="02020603050405020304" pitchFamily="18" charset="0"/>
              </a:rPr>
              <a:t>Capital : </a:t>
            </a:r>
            <a:r>
              <a:rPr lang="fr-FR" dirty="0">
                <a:effectLst/>
                <a:latin typeface="Garamond" panose="02020404030301010803" pitchFamily="18" charset="0"/>
                <a:ea typeface="Calibri" panose="020F0502020204030204" pitchFamily="34" charset="0"/>
                <a:cs typeface="Times New Roman" panose="02020603050405020304" pitchFamily="18" charset="0"/>
              </a:rPr>
              <a:t>entre agronomie et économie politique.</a:t>
            </a:r>
          </a:p>
          <a:p>
            <a:pPr algn="just">
              <a:lnSpc>
                <a:spcPct val="150000"/>
              </a:lnSpc>
            </a:pPr>
            <a:r>
              <a:rPr lang="fr-FR" dirty="0">
                <a:latin typeface="Garamond" panose="02020404030301010803" pitchFamily="18" charset="0"/>
                <a:ea typeface="Calibri" panose="020F0502020204030204" pitchFamily="34" charset="0"/>
                <a:cs typeface="Times New Roman" panose="02020603050405020304" pitchFamily="18" charset="0"/>
              </a:rPr>
              <a:t>5. </a:t>
            </a:r>
            <a:r>
              <a:rPr lang="fr-FR" b="1" dirty="0">
                <a:effectLst/>
                <a:latin typeface="Garamond" panose="02020404030301010803" pitchFamily="18" charset="0"/>
                <a:ea typeface="Calibri" panose="020F0502020204030204" pitchFamily="34" charset="0"/>
                <a:cs typeface="Times New Roman" panose="02020603050405020304" pitchFamily="18" charset="0"/>
              </a:rPr>
              <a:t> </a:t>
            </a:r>
            <a:r>
              <a:rPr lang="fr-FR" dirty="0">
                <a:effectLst/>
                <a:latin typeface="Garamond" panose="02020404030301010803" pitchFamily="18" charset="0"/>
                <a:ea typeface="Calibri" panose="020F0502020204030204" pitchFamily="34" charset="0"/>
                <a:cs typeface="Times New Roman" panose="02020603050405020304" pitchFamily="18" charset="0"/>
              </a:rPr>
              <a:t>L’impérialisme écologique et la Terre comme monde</a:t>
            </a:r>
          </a:p>
          <a:p>
            <a:pPr algn="just">
              <a:lnSpc>
                <a:spcPct val="150000"/>
              </a:lnSpc>
            </a:pPr>
            <a:r>
              <a:rPr lang="fr-FR" sz="1800" b="1" dirty="0">
                <a:effectLst/>
                <a:latin typeface="Garamond" panose="02020404030301010803" pitchFamily="18" charset="0"/>
                <a:ea typeface="Calibri" panose="020F0502020204030204" pitchFamily="34" charset="0"/>
                <a:cs typeface="Times New Roman" panose="02020603050405020304" pitchFamily="18" charset="0"/>
              </a:rPr>
              <a:t> </a:t>
            </a:r>
            <a:endParaRPr lang="fr-FR" sz="1800" dirty="0">
              <a:effectLst/>
              <a:latin typeface="Garamond" panose="02020404030301010803" pitchFamily="18" charset="0"/>
              <a:ea typeface="Calibri" panose="020F0502020204030204" pitchFamily="34" charset="0"/>
              <a:cs typeface="Times New Roman" panose="02020603050405020304" pitchFamily="18" charset="0"/>
            </a:endParaRPr>
          </a:p>
          <a:p>
            <a:pPr algn="just">
              <a:lnSpc>
                <a:spcPct val="150000"/>
              </a:lnSpc>
            </a:pPr>
            <a:r>
              <a:rPr lang="fr-FR" sz="1800" b="1" dirty="0">
                <a:effectLst/>
                <a:latin typeface="Garamond" panose="02020404030301010803" pitchFamily="18" charset="0"/>
                <a:ea typeface="Calibri" panose="020F0502020204030204" pitchFamily="34" charset="0"/>
                <a:cs typeface="Times New Roman" panose="02020603050405020304" pitchFamily="18" charset="0"/>
              </a:rPr>
              <a:t>Troisième partie : de la terre au terrestre</a:t>
            </a:r>
            <a:endParaRPr lang="fr-FR" b="1" dirty="0">
              <a:latin typeface="Garamond" panose="02020404030301010803" pitchFamily="18" charset="0"/>
              <a:ea typeface="Calibri" panose="020F0502020204030204" pitchFamily="34" charset="0"/>
              <a:cs typeface="Times New Roman" panose="02020603050405020304" pitchFamily="18" charset="0"/>
            </a:endParaRPr>
          </a:p>
          <a:p>
            <a:pPr algn="just">
              <a:lnSpc>
                <a:spcPct val="150000"/>
              </a:lnSpc>
            </a:pPr>
            <a:r>
              <a:rPr lang="fr-FR" sz="1800" dirty="0">
                <a:effectLst/>
                <a:latin typeface="Garamond" panose="02020404030301010803" pitchFamily="18" charset="0"/>
                <a:ea typeface="Calibri" panose="020F0502020204030204" pitchFamily="34" charset="0"/>
                <a:cs typeface="Times New Roman" panose="02020603050405020304" pitchFamily="18" charset="0"/>
              </a:rPr>
              <a:t>6. Terre, terrestre, planétaire</a:t>
            </a:r>
          </a:p>
          <a:p>
            <a:pPr algn="just">
              <a:lnSpc>
                <a:spcPct val="150000"/>
              </a:lnSpc>
            </a:pPr>
            <a:r>
              <a:rPr lang="fr-FR" sz="1800" dirty="0">
                <a:effectLst/>
                <a:latin typeface="Garamond" panose="02020404030301010803" pitchFamily="18" charset="0"/>
                <a:ea typeface="Calibri" panose="020F0502020204030204" pitchFamily="34" charset="0"/>
                <a:cs typeface="Times New Roman" panose="02020603050405020304" pitchFamily="18" charset="0"/>
              </a:rPr>
              <a:t>7. Anthropocène, </a:t>
            </a:r>
            <a:r>
              <a:rPr lang="fr-FR" sz="1800" dirty="0" err="1">
                <a:effectLst/>
                <a:latin typeface="Garamond" panose="02020404030301010803" pitchFamily="18" charset="0"/>
                <a:ea typeface="Calibri" panose="020F0502020204030204" pitchFamily="34" charset="0"/>
                <a:cs typeface="Times New Roman" panose="02020603050405020304" pitchFamily="18" charset="0"/>
              </a:rPr>
              <a:t>Capitalocène</a:t>
            </a:r>
            <a:r>
              <a:rPr lang="fr-FR" sz="1800" dirty="0">
                <a:effectLst/>
                <a:latin typeface="Garamond" panose="02020404030301010803" pitchFamily="18" charset="0"/>
                <a:ea typeface="Calibri" panose="020F0502020204030204" pitchFamily="34" charset="0"/>
                <a:cs typeface="Times New Roman" panose="02020603050405020304" pitchFamily="18" charset="0"/>
              </a:rPr>
              <a:t>, </a:t>
            </a:r>
            <a:r>
              <a:rPr lang="fr-FR" sz="1800" dirty="0" err="1">
                <a:effectLst/>
                <a:latin typeface="Garamond" panose="02020404030301010803" pitchFamily="18" charset="0"/>
                <a:ea typeface="Calibri" panose="020F0502020204030204" pitchFamily="34" charset="0"/>
                <a:cs typeface="Times New Roman" panose="02020603050405020304" pitchFamily="18" charset="0"/>
              </a:rPr>
              <a:t>Plantationocène</a:t>
            </a:r>
            <a:endParaRPr lang="fr-FR" dirty="0">
              <a:latin typeface="Garamond" panose="02020404030301010803" pitchFamily="18" charset="0"/>
              <a:ea typeface="Calibri" panose="020F0502020204030204" pitchFamily="34" charset="0"/>
              <a:cs typeface="Times New Roman" panose="02020603050405020304" pitchFamily="18" charset="0"/>
            </a:endParaRPr>
          </a:p>
          <a:p>
            <a:pPr algn="just">
              <a:lnSpc>
                <a:spcPct val="150000"/>
              </a:lnSpc>
            </a:pPr>
            <a:r>
              <a:rPr lang="fr-FR" sz="1800" dirty="0">
                <a:effectLst/>
                <a:latin typeface="Garamond" panose="02020404030301010803" pitchFamily="18" charset="0"/>
                <a:ea typeface="Calibri" panose="020F0502020204030204" pitchFamily="34" charset="0"/>
                <a:cs typeface="Times New Roman" panose="02020603050405020304" pitchFamily="18" charset="0"/>
              </a:rPr>
              <a:t>8. Terre et liberté : la perspective de la subsistance </a:t>
            </a:r>
          </a:p>
          <a:p>
            <a:pPr algn="just">
              <a:lnSpc>
                <a:spcPct val="150000"/>
              </a:lnSpc>
            </a:pPr>
            <a:r>
              <a:rPr lang="fr-FR" sz="1800" dirty="0">
                <a:effectLst/>
                <a:latin typeface="Garamond" panose="02020404030301010803" pitchFamily="18" charset="0"/>
                <a:ea typeface="Calibri" panose="020F0502020204030204" pitchFamily="34" charset="0"/>
                <a:cs typeface="Times New Roman" panose="02020603050405020304" pitchFamily="18" charset="0"/>
              </a:rPr>
              <a:t> </a:t>
            </a:r>
          </a:p>
          <a:p>
            <a:endParaRPr lang="fr-FR" dirty="0"/>
          </a:p>
        </p:txBody>
      </p:sp>
    </p:spTree>
    <p:extLst>
      <p:ext uri="{BB962C8B-B14F-4D97-AF65-F5344CB8AC3E}">
        <p14:creationId xmlns:p14="http://schemas.microsoft.com/office/powerpoint/2010/main" val="2937733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C63938-5F6E-2BA3-880D-C8AD14A7DED3}"/>
              </a:ext>
            </a:extLst>
          </p:cNvPr>
          <p:cNvSpPr>
            <a:spLocks noGrp="1"/>
          </p:cNvSpPr>
          <p:nvPr>
            <p:ph type="title"/>
          </p:nvPr>
        </p:nvSpPr>
        <p:spPr/>
        <p:txBody>
          <a:bodyPr/>
          <a:lstStyle/>
          <a:p>
            <a:r>
              <a:rPr lang="fr-FR" sz="3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2. La terre-territoire ou la nature comme langue</a:t>
            </a:r>
            <a:br>
              <a:rPr lang="fr-F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7FBC3788-CAA2-803E-F1C9-69E9D0865244}"/>
              </a:ext>
            </a:extLst>
          </p:cNvPr>
          <p:cNvSpPr>
            <a:spLocks noGrp="1"/>
          </p:cNvSpPr>
          <p:nvPr>
            <p:ph idx="1"/>
          </p:nvPr>
        </p:nvSpPr>
        <p:spPr/>
        <p:txBody>
          <a:bodyPr>
            <a:normAutofit fontScale="92500" lnSpcReduction="10000"/>
          </a:bodyPr>
          <a:lstStyle/>
          <a:p>
            <a:pPr marL="660400" indent="0" algn="just">
              <a:lnSpc>
                <a:spcPct val="150000"/>
              </a:lnSpc>
              <a:buNone/>
            </a:pPr>
            <a:r>
              <a:rPr lang="fr-FR" i="0" dirty="0">
                <a:solidFill>
                  <a:srgbClr val="404040"/>
                </a:solidFill>
                <a:effectLst/>
                <a:latin typeface="Garamond" panose="02020404030301010803" pitchFamily="18" charset="0"/>
                <a:ea typeface="Calibri" panose="020F0502020204030204" pitchFamily="34" charset="0"/>
                <a:cs typeface="Times New Roman" panose="02020603050405020304" pitchFamily="18" charset="0"/>
              </a:rPr>
              <a:t>« Ce n’est pas l’unité des hommes vivants et actifs avec les conditions naturelles, inorganiques de leur métabolisme [</a:t>
            </a:r>
            <a:r>
              <a:rPr lang="fr-FR" i="0" dirty="0" err="1">
                <a:solidFill>
                  <a:srgbClr val="404040"/>
                </a:solidFill>
                <a:effectLst/>
                <a:latin typeface="Garamond" panose="02020404030301010803" pitchFamily="18" charset="0"/>
                <a:ea typeface="Calibri" panose="020F0502020204030204" pitchFamily="34" charset="0"/>
                <a:cs typeface="Times New Roman" panose="02020603050405020304" pitchFamily="18" charset="0"/>
              </a:rPr>
              <a:t>Stoffwechsel</a:t>
            </a:r>
            <a:r>
              <a:rPr lang="fr-FR" i="0" dirty="0">
                <a:solidFill>
                  <a:srgbClr val="404040"/>
                </a:solidFill>
                <a:effectLst/>
                <a:latin typeface="Garamond" panose="02020404030301010803" pitchFamily="18" charset="0"/>
                <a:ea typeface="Calibri" panose="020F0502020204030204" pitchFamily="34" charset="0"/>
                <a:cs typeface="Times New Roman" panose="02020603050405020304" pitchFamily="18" charset="0"/>
              </a:rPr>
              <a:t>] avec la nature et par conséquent leur appropriation de la nature, qui mérite explication ou qui est le résultat d’un procès historique, mais la séparation entre ces conditions inorganiques de l’existence humaine et cette existence active, séparation qui n’a été posée comme séparation totale que dans le rapport du travail salarié et du capital. »</a:t>
            </a:r>
            <a:endParaRPr lang="fr-FR" i="1" dirty="0">
              <a:solidFill>
                <a:srgbClr val="404040"/>
              </a:solidFill>
              <a:effectLst/>
              <a:latin typeface="Garamond" panose="02020404030301010803" pitchFamily="18" charset="0"/>
              <a:ea typeface="Calibri" panose="020F0502020204030204" pitchFamily="34" charset="0"/>
              <a:cs typeface="Times New Roman" panose="02020603050405020304" pitchFamily="18" charset="0"/>
            </a:endParaRPr>
          </a:p>
          <a:p>
            <a:pPr indent="0" algn="just">
              <a:buNone/>
            </a:pPr>
            <a:r>
              <a:rPr lang="fr-FR" sz="1800" dirty="0">
                <a:effectLst/>
                <a:latin typeface="Garamond" panose="02020404030301010803" pitchFamily="18" charset="0"/>
                <a:ea typeface="Calibri" panose="020F0502020204030204" pitchFamily="34" charset="0"/>
                <a:cs typeface="Times New Roman" panose="02020603050405020304" pitchFamily="18" charset="0"/>
              </a:rPr>
              <a:t>K. </a:t>
            </a:r>
            <a:r>
              <a:rPr lang="fr-FR" sz="1800" cap="small" dirty="0">
                <a:effectLst/>
                <a:latin typeface="Garamond" panose="02020404030301010803" pitchFamily="18" charset="0"/>
                <a:ea typeface="Calibri" panose="020F0502020204030204" pitchFamily="34" charset="0"/>
                <a:cs typeface="Times New Roman" panose="02020603050405020304" pitchFamily="18" charset="0"/>
              </a:rPr>
              <a:t>Marx</a:t>
            </a:r>
            <a:r>
              <a:rPr lang="fr-FR" sz="1800" dirty="0">
                <a:effectLst/>
                <a:latin typeface="Garamond" panose="02020404030301010803" pitchFamily="18" charset="0"/>
                <a:ea typeface="Calibri" panose="020F0502020204030204" pitchFamily="34" charset="0"/>
                <a:cs typeface="Times New Roman" panose="02020603050405020304" pitchFamily="18" charset="0"/>
              </a:rPr>
              <a:t>, </a:t>
            </a:r>
            <a:r>
              <a:rPr lang="fr-FR" sz="1800" i="1" dirty="0">
                <a:effectLst/>
                <a:latin typeface="Garamond" panose="02020404030301010803" pitchFamily="18" charset="0"/>
                <a:ea typeface="Calibri" panose="020F0502020204030204" pitchFamily="34" charset="0"/>
                <a:cs typeface="Times New Roman" panose="02020603050405020304" pitchFamily="18" charset="0"/>
              </a:rPr>
              <a:t>Manuscrits de 1857-1858 dits « </a:t>
            </a:r>
            <a:r>
              <a:rPr lang="fr-FR" sz="1800" i="1" dirty="0" err="1">
                <a:effectLst/>
                <a:latin typeface="Garamond" panose="02020404030301010803" pitchFamily="18" charset="0"/>
                <a:ea typeface="Calibri" panose="020F0502020204030204" pitchFamily="34" charset="0"/>
                <a:cs typeface="Times New Roman" panose="02020603050405020304" pitchFamily="18" charset="0"/>
              </a:rPr>
              <a:t>Grundrisse</a:t>
            </a:r>
            <a:r>
              <a:rPr lang="fr-FR" sz="1800" i="1" dirty="0">
                <a:effectLst/>
                <a:latin typeface="Garamond" panose="02020404030301010803" pitchFamily="18" charset="0"/>
                <a:ea typeface="Calibri" panose="020F0502020204030204" pitchFamily="34" charset="0"/>
                <a:cs typeface="Times New Roman" panose="02020603050405020304" pitchFamily="18" charset="0"/>
              </a:rPr>
              <a:t> »</a:t>
            </a:r>
            <a:r>
              <a:rPr lang="fr-FR" sz="1800" dirty="0">
                <a:effectLst/>
                <a:latin typeface="Garamond" panose="02020404030301010803" pitchFamily="18" charset="0"/>
                <a:ea typeface="Calibri" panose="020F0502020204030204" pitchFamily="34" charset="0"/>
                <a:cs typeface="Times New Roman" panose="02020603050405020304" pitchFamily="18" charset="0"/>
              </a:rPr>
              <a:t>, </a:t>
            </a:r>
            <a:r>
              <a:rPr lang="fr-FR" sz="1800" i="1" dirty="0">
                <a:effectLst/>
                <a:latin typeface="Garamond" panose="02020404030301010803" pitchFamily="18" charset="0"/>
                <a:ea typeface="Calibri" panose="020F0502020204030204" pitchFamily="34" charset="0"/>
                <a:cs typeface="Times New Roman" panose="02020603050405020304" pitchFamily="18" charset="0"/>
              </a:rPr>
              <a:t>op. </a:t>
            </a:r>
            <a:r>
              <a:rPr lang="fr-FR" sz="1800" i="1" dirty="0" err="1">
                <a:effectLst/>
                <a:latin typeface="Garamond" panose="02020404030301010803" pitchFamily="18" charset="0"/>
                <a:ea typeface="Calibri" panose="020F0502020204030204" pitchFamily="34" charset="0"/>
                <a:cs typeface="Times New Roman" panose="02020603050405020304" pitchFamily="18" charset="0"/>
              </a:rPr>
              <a:t>cit</a:t>
            </a:r>
            <a:r>
              <a:rPr lang="fr-FR" sz="1800" i="1" dirty="0">
                <a:effectLst/>
                <a:latin typeface="Garamond" panose="02020404030301010803" pitchFamily="18" charset="0"/>
                <a:ea typeface="Calibri" panose="020F0502020204030204" pitchFamily="34" charset="0"/>
                <a:cs typeface="Times New Roman" panose="02020603050405020304" pitchFamily="18" charset="0"/>
              </a:rPr>
              <a:t>.</a:t>
            </a:r>
            <a:r>
              <a:rPr lang="fr-FR" sz="1800" dirty="0">
                <a:effectLst/>
                <a:latin typeface="Garamond" panose="02020404030301010803" pitchFamily="18" charset="0"/>
                <a:ea typeface="Calibri" panose="020F0502020204030204" pitchFamily="34" charset="0"/>
                <a:cs typeface="Times New Roman" panose="02020603050405020304" pitchFamily="18" charset="0"/>
              </a:rPr>
              <a:t>, p. 448.</a:t>
            </a:r>
          </a:p>
          <a:p>
            <a:pPr marL="0" indent="0">
              <a:buNone/>
            </a:pPr>
            <a:endParaRPr lang="fr-FR" dirty="0"/>
          </a:p>
        </p:txBody>
      </p:sp>
    </p:spTree>
    <p:extLst>
      <p:ext uri="{BB962C8B-B14F-4D97-AF65-F5344CB8AC3E}">
        <p14:creationId xmlns:p14="http://schemas.microsoft.com/office/powerpoint/2010/main" val="30153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F4E78B-E54A-9719-4C02-7E384E86B749}"/>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4DD876E0-5775-7174-370C-CC229C2DD452}"/>
              </a:ext>
            </a:extLst>
          </p:cNvPr>
          <p:cNvSpPr>
            <a:spLocks noGrp="1"/>
          </p:cNvSpPr>
          <p:nvPr>
            <p:ph type="title"/>
          </p:nvPr>
        </p:nvSpPr>
        <p:spPr/>
        <p:txBody>
          <a:bodyPr/>
          <a:lstStyle/>
          <a:p>
            <a:r>
              <a:rPr lang="fr-FR" sz="3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2. La terre-territoire ou la nature comme langue</a:t>
            </a:r>
            <a:br>
              <a:rPr lang="fr-F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EC414058-2064-5DA3-B6EF-04C4C8A01974}"/>
              </a:ext>
            </a:extLst>
          </p:cNvPr>
          <p:cNvSpPr>
            <a:spLocks noGrp="1"/>
          </p:cNvSpPr>
          <p:nvPr>
            <p:ph idx="1"/>
          </p:nvPr>
        </p:nvSpPr>
        <p:spPr/>
        <p:txBody>
          <a:bodyPr>
            <a:normAutofit fontScale="92500"/>
          </a:bodyPr>
          <a:lstStyle/>
          <a:p>
            <a:pPr marL="221615" indent="0" algn="just">
              <a:lnSpc>
                <a:spcPct val="107000"/>
              </a:lnSpc>
              <a:spcAft>
                <a:spcPts val="800"/>
              </a:spcAft>
              <a:buNone/>
            </a:pPr>
            <a:r>
              <a:rPr lang="fr-FR" dirty="0">
                <a:effectLst/>
                <a:latin typeface="Calibri" panose="020F0502020204030204" pitchFamily="34" charset="0"/>
                <a:ea typeface="Calibri" panose="020F0502020204030204" pitchFamily="34" charset="0"/>
                <a:cs typeface="Times New Roman" panose="02020603050405020304" pitchFamily="18" charset="0"/>
              </a:rPr>
              <a:t>« Par rapport à l’individu singulier, il est clair, par exemple, qu’il se rapporte à sa langue, en la considérant comme sa </a:t>
            </a:r>
            <a:r>
              <a:rPr lang="fr-FR" i="1" dirty="0">
                <a:effectLst/>
                <a:latin typeface="Calibri" panose="020F0502020204030204" pitchFamily="34" charset="0"/>
                <a:ea typeface="Calibri" panose="020F0502020204030204" pitchFamily="34" charset="0"/>
                <a:cs typeface="Times New Roman" panose="02020603050405020304" pitchFamily="18" charset="0"/>
              </a:rPr>
              <a:t>propre langue</a:t>
            </a:r>
            <a:r>
              <a:rPr lang="fr-FR" dirty="0">
                <a:effectLst/>
                <a:latin typeface="Calibri" panose="020F0502020204030204" pitchFamily="34" charset="0"/>
                <a:ea typeface="Calibri" panose="020F0502020204030204" pitchFamily="34" charset="0"/>
                <a:cs typeface="Times New Roman" panose="02020603050405020304" pitchFamily="18" charset="0"/>
              </a:rPr>
              <a:t>, seulement en qualité de membre naturel d’une communauté humaine. Imaginer la langue comme produit d’un individu singulier est une absurdité. Mais il en va exactement de même pour la propriété.</a:t>
            </a:r>
          </a:p>
          <a:p>
            <a:pPr marL="221615" indent="0" algn="just">
              <a:lnSpc>
                <a:spcPct val="107000"/>
              </a:lnSpc>
              <a:spcAft>
                <a:spcPts val="800"/>
              </a:spcAft>
              <a:buNone/>
            </a:pPr>
            <a:r>
              <a:rPr lang="fr-FR" dirty="0">
                <a:effectLst/>
                <a:latin typeface="Calibri" panose="020F0502020204030204" pitchFamily="34" charset="0"/>
                <a:ea typeface="Calibri" panose="020F0502020204030204" pitchFamily="34" charset="0"/>
                <a:cs typeface="Times New Roman" panose="02020603050405020304" pitchFamily="18" charset="0"/>
              </a:rPr>
              <a:t>La langue elle-même est tout autant le produit d’une communauté qu’elle est elle-même, d’un autre point de vue, l’existence [</a:t>
            </a:r>
            <a:r>
              <a:rPr lang="fr-FR" dirty="0" err="1">
                <a:effectLst/>
                <a:latin typeface="Calibri" panose="020F0502020204030204" pitchFamily="34" charset="0"/>
                <a:ea typeface="Calibri" panose="020F0502020204030204" pitchFamily="34" charset="0"/>
                <a:cs typeface="Times New Roman" panose="02020603050405020304" pitchFamily="18" charset="0"/>
              </a:rPr>
              <a:t>das</a:t>
            </a:r>
            <a:r>
              <a:rPr lang="fr-FR" dirty="0">
                <a:effectLst/>
                <a:latin typeface="Calibri" panose="020F0502020204030204" pitchFamily="34" charset="0"/>
                <a:ea typeface="Calibri" panose="020F0502020204030204" pitchFamily="34" charset="0"/>
                <a:cs typeface="Times New Roman" panose="02020603050405020304" pitchFamily="18" charset="0"/>
              </a:rPr>
              <a:t> Dasein] de cette communauté et son existence la plus parlante. »</a:t>
            </a:r>
          </a:p>
          <a:p>
            <a:pPr indent="0" algn="just">
              <a:buNone/>
            </a:pPr>
            <a:r>
              <a:rPr lang="fr-FR" sz="1800" dirty="0">
                <a:effectLst/>
                <a:latin typeface="Garamond" panose="02020404030301010803" pitchFamily="18" charset="0"/>
                <a:ea typeface="Calibri" panose="020F0502020204030204" pitchFamily="34" charset="0"/>
                <a:cs typeface="Times New Roman" panose="02020603050405020304" pitchFamily="18" charset="0"/>
              </a:rPr>
              <a:t>K. </a:t>
            </a:r>
            <a:r>
              <a:rPr lang="fr-FR" sz="1800" cap="small" dirty="0">
                <a:effectLst/>
                <a:latin typeface="Garamond" panose="02020404030301010803" pitchFamily="18" charset="0"/>
                <a:ea typeface="Calibri" panose="020F0502020204030204" pitchFamily="34" charset="0"/>
                <a:cs typeface="Times New Roman" panose="02020603050405020304" pitchFamily="18" charset="0"/>
              </a:rPr>
              <a:t>Marx</a:t>
            </a:r>
            <a:r>
              <a:rPr lang="fr-FR" sz="1800" dirty="0">
                <a:effectLst/>
                <a:latin typeface="Garamond" panose="02020404030301010803" pitchFamily="18" charset="0"/>
                <a:ea typeface="Calibri" panose="020F0502020204030204" pitchFamily="34" charset="0"/>
                <a:cs typeface="Times New Roman" panose="02020603050405020304" pitchFamily="18" charset="0"/>
              </a:rPr>
              <a:t>, </a:t>
            </a:r>
            <a:r>
              <a:rPr lang="fr-FR" sz="1800" i="1" dirty="0">
                <a:effectLst/>
                <a:latin typeface="Garamond" panose="02020404030301010803" pitchFamily="18" charset="0"/>
                <a:ea typeface="Calibri" panose="020F0502020204030204" pitchFamily="34" charset="0"/>
                <a:cs typeface="Times New Roman" panose="02020603050405020304" pitchFamily="18" charset="0"/>
              </a:rPr>
              <a:t>Manuscrits de 1857-1858 dits « </a:t>
            </a:r>
            <a:r>
              <a:rPr lang="fr-FR" sz="1800" i="1" dirty="0" err="1">
                <a:effectLst/>
                <a:latin typeface="Garamond" panose="02020404030301010803" pitchFamily="18" charset="0"/>
                <a:ea typeface="Calibri" panose="020F0502020204030204" pitchFamily="34" charset="0"/>
                <a:cs typeface="Times New Roman" panose="02020603050405020304" pitchFamily="18" charset="0"/>
              </a:rPr>
              <a:t>Grundrisse</a:t>
            </a:r>
            <a:r>
              <a:rPr lang="fr-FR" sz="1800" i="1" dirty="0">
                <a:effectLst/>
                <a:latin typeface="Garamond" panose="02020404030301010803" pitchFamily="18" charset="0"/>
                <a:ea typeface="Calibri" panose="020F0502020204030204" pitchFamily="34" charset="0"/>
                <a:cs typeface="Times New Roman" panose="02020603050405020304" pitchFamily="18" charset="0"/>
              </a:rPr>
              <a:t> »</a:t>
            </a:r>
            <a:r>
              <a:rPr lang="fr-FR" sz="1800" dirty="0">
                <a:effectLst/>
                <a:latin typeface="Garamond" panose="02020404030301010803" pitchFamily="18" charset="0"/>
                <a:ea typeface="Calibri" panose="020F0502020204030204" pitchFamily="34" charset="0"/>
                <a:cs typeface="Times New Roman" panose="02020603050405020304" pitchFamily="18" charset="0"/>
              </a:rPr>
              <a:t>, </a:t>
            </a:r>
            <a:r>
              <a:rPr lang="fr-FR" sz="1800" i="1" dirty="0">
                <a:effectLst/>
                <a:latin typeface="Garamond" panose="02020404030301010803" pitchFamily="18" charset="0"/>
                <a:ea typeface="Calibri" panose="020F0502020204030204" pitchFamily="34" charset="0"/>
                <a:cs typeface="Times New Roman" panose="02020603050405020304" pitchFamily="18" charset="0"/>
              </a:rPr>
              <a:t>op. </a:t>
            </a:r>
            <a:r>
              <a:rPr lang="fr-FR" sz="1800" i="1" dirty="0" err="1">
                <a:effectLst/>
                <a:latin typeface="Garamond" panose="02020404030301010803" pitchFamily="18" charset="0"/>
                <a:ea typeface="Calibri" panose="020F0502020204030204" pitchFamily="34" charset="0"/>
                <a:cs typeface="Times New Roman" panose="02020603050405020304" pitchFamily="18" charset="0"/>
              </a:rPr>
              <a:t>cit</a:t>
            </a:r>
            <a:r>
              <a:rPr lang="fr-FR" sz="1800" i="1" dirty="0">
                <a:effectLst/>
                <a:latin typeface="Garamond" panose="02020404030301010803" pitchFamily="18" charset="0"/>
                <a:ea typeface="Calibri" panose="020F0502020204030204" pitchFamily="34" charset="0"/>
                <a:cs typeface="Times New Roman" panose="02020603050405020304" pitchFamily="18" charset="0"/>
              </a:rPr>
              <a:t>.</a:t>
            </a:r>
            <a:r>
              <a:rPr lang="fr-FR" sz="1800" dirty="0">
                <a:effectLst/>
                <a:latin typeface="Garamond" panose="02020404030301010803" pitchFamily="18" charset="0"/>
                <a:ea typeface="Calibri" panose="020F0502020204030204" pitchFamily="34" charset="0"/>
                <a:cs typeface="Times New Roman" panose="02020603050405020304" pitchFamily="18" charset="0"/>
              </a:rPr>
              <a:t>, p. 449.</a:t>
            </a:r>
          </a:p>
          <a:p>
            <a:pPr indent="0" algn="just">
              <a:buNone/>
            </a:pPr>
            <a:endParaRPr lang="fr-FR" sz="18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2044794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FAD638-FBFC-272C-ECF0-A203E69463A9}"/>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164192EC-DD19-3676-94CC-98CD7A96281E}"/>
              </a:ext>
            </a:extLst>
          </p:cNvPr>
          <p:cNvSpPr>
            <a:spLocks noGrp="1"/>
          </p:cNvSpPr>
          <p:nvPr>
            <p:ph type="title"/>
          </p:nvPr>
        </p:nvSpPr>
        <p:spPr/>
        <p:txBody>
          <a:bodyPr/>
          <a:lstStyle/>
          <a:p>
            <a:r>
              <a:rPr lang="fr-FR" sz="3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2. La terre-territoire ou la nature comme langue</a:t>
            </a:r>
            <a:br>
              <a:rPr lang="fr-F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FB223F5E-EFBD-DFD4-0BD2-72630AA946EF}"/>
              </a:ext>
            </a:extLst>
          </p:cNvPr>
          <p:cNvSpPr>
            <a:spLocks noGrp="1"/>
          </p:cNvSpPr>
          <p:nvPr>
            <p:ph idx="1"/>
          </p:nvPr>
        </p:nvSpPr>
        <p:spPr>
          <a:xfrm>
            <a:off x="313509" y="1254034"/>
            <a:ext cx="11040291" cy="4922929"/>
          </a:xfrm>
        </p:spPr>
        <p:txBody>
          <a:bodyPr>
            <a:normAutofit fontScale="85000" lnSpcReduction="20000"/>
          </a:bodyPr>
          <a:lstStyle/>
          <a:p>
            <a:pPr indent="0" algn="just">
              <a:lnSpc>
                <a:spcPct val="150000"/>
              </a:lnSpc>
              <a:buNone/>
            </a:pPr>
            <a:r>
              <a:rPr lang="fr-FR" dirty="0">
                <a:latin typeface="Garamond" panose="02020404030301010803" pitchFamily="18" charset="0"/>
                <a:ea typeface="Times New Roman" panose="02020603050405020304" pitchFamily="18" charset="0"/>
                <a:cs typeface="Arial" panose="020B0604020202020204" pitchFamily="34" charset="0"/>
              </a:rPr>
              <a:t>L</a:t>
            </a:r>
            <a:r>
              <a:rPr lang="fr-FR" dirty="0">
                <a:effectLst/>
                <a:latin typeface="Garamond" panose="02020404030301010803" pitchFamily="18" charset="0"/>
                <a:ea typeface="Times New Roman" panose="02020603050405020304" pitchFamily="18" charset="0"/>
                <a:cs typeface="Arial" panose="020B0604020202020204" pitchFamily="34" charset="0"/>
              </a:rPr>
              <a:t>’individu</a:t>
            </a:r>
            <a:r>
              <a:rPr lang="fr-FR" dirty="0">
                <a:effectLst/>
                <a:latin typeface="Garamond" panose="02020404030301010803" pitchFamily="18" charset="0"/>
                <a:ea typeface="Calibri" panose="020F0502020204030204" pitchFamily="34" charset="0"/>
                <a:cs typeface="Times New Roman" panose="02020603050405020304" pitchFamily="18" charset="0"/>
              </a:rPr>
              <a:t> : </a:t>
            </a:r>
          </a:p>
          <a:p>
            <a:pPr marL="449580" indent="0" algn="just">
              <a:lnSpc>
                <a:spcPct val="150000"/>
              </a:lnSpc>
              <a:buNone/>
            </a:pPr>
            <a:r>
              <a:rPr lang="fr-FR" dirty="0">
                <a:effectLst/>
                <a:latin typeface="Garamond" panose="02020404030301010803" pitchFamily="18" charset="0"/>
                <a:ea typeface="Calibri" panose="020F0502020204030204" pitchFamily="34" charset="0"/>
                <a:cs typeface="Times New Roman" panose="02020603050405020304" pitchFamily="18" charset="0"/>
              </a:rPr>
              <a:t>« se rapporte à une nature déterminée (disons encore ici la </a:t>
            </a:r>
            <a:r>
              <a:rPr lang="fr-FR" i="1" dirty="0">
                <a:effectLst/>
                <a:latin typeface="Garamond" panose="02020404030301010803" pitchFamily="18" charset="0"/>
                <a:ea typeface="Calibri" panose="020F0502020204030204" pitchFamily="34" charset="0"/>
                <a:cs typeface="Times New Roman" panose="02020603050405020304" pitchFamily="18" charset="0"/>
              </a:rPr>
              <a:t>terre</a:t>
            </a:r>
            <a:r>
              <a:rPr lang="fr-FR" dirty="0">
                <a:effectLst/>
                <a:latin typeface="Garamond" panose="02020404030301010803" pitchFamily="18" charset="0"/>
                <a:ea typeface="Calibri" panose="020F0502020204030204" pitchFamily="34" charset="0"/>
                <a:cs typeface="Times New Roman" panose="02020603050405020304" pitchFamily="18" charset="0"/>
              </a:rPr>
              <a:t>, le </a:t>
            </a:r>
            <a:r>
              <a:rPr lang="fr-FR" i="1" dirty="0">
                <a:effectLst/>
                <a:latin typeface="Garamond" panose="02020404030301010803" pitchFamily="18" charset="0"/>
                <a:ea typeface="Calibri" panose="020F0502020204030204" pitchFamily="34" charset="0"/>
                <a:cs typeface="Times New Roman" panose="02020603050405020304" pitchFamily="18" charset="0"/>
              </a:rPr>
              <a:t>terroir)</a:t>
            </a:r>
            <a:r>
              <a:rPr lang="fr-FR" dirty="0">
                <a:effectLst/>
                <a:latin typeface="Garamond" panose="02020404030301010803" pitchFamily="18" charset="0"/>
                <a:ea typeface="Calibri" panose="020F0502020204030204" pitchFamily="34" charset="0"/>
                <a:cs typeface="Times New Roman" panose="02020603050405020304" pitchFamily="18" charset="0"/>
              </a:rPr>
              <a:t> considérée comme sa propre existence inorganique, la condition de sa production et de sa reproduction. Comme membre naturel de la communauté, il a sa part de la propriété collective et la possession d’une part particulière de celle-ci […]. Sa </a:t>
            </a:r>
            <a:r>
              <a:rPr lang="fr-FR" i="1" dirty="0">
                <a:effectLst/>
                <a:latin typeface="Garamond" panose="02020404030301010803" pitchFamily="18" charset="0"/>
                <a:ea typeface="Calibri" panose="020F0502020204030204" pitchFamily="34" charset="0"/>
                <a:cs typeface="Times New Roman" panose="02020603050405020304" pitchFamily="18" charset="0"/>
              </a:rPr>
              <a:t>propriété, </a:t>
            </a:r>
            <a:r>
              <a:rPr lang="fr-FR" dirty="0">
                <a:effectLst/>
                <a:latin typeface="Garamond" panose="02020404030301010803" pitchFamily="18" charset="0"/>
                <a:ea typeface="Calibri" panose="020F0502020204030204" pitchFamily="34" charset="0"/>
                <a:cs typeface="Times New Roman" panose="02020603050405020304" pitchFamily="18" charset="0"/>
              </a:rPr>
              <a:t>c’est-à-dire la relation aux présupposés naturels de sa production en tant qu’ils lui appartiennent, qu’ils </a:t>
            </a:r>
            <a:r>
              <a:rPr lang="fr-FR" i="1" dirty="0">
                <a:effectLst/>
                <a:latin typeface="Garamond" panose="02020404030301010803" pitchFamily="18" charset="0"/>
                <a:ea typeface="Calibri" panose="020F0502020204030204" pitchFamily="34" charset="0"/>
                <a:cs typeface="Times New Roman" panose="02020603050405020304" pitchFamily="18" charset="0"/>
              </a:rPr>
              <a:t>sont les siens, </a:t>
            </a:r>
            <a:r>
              <a:rPr lang="fr-FR" dirty="0">
                <a:effectLst/>
                <a:latin typeface="Garamond" panose="02020404030301010803" pitchFamily="18" charset="0"/>
                <a:ea typeface="Calibri" panose="020F0502020204030204" pitchFamily="34" charset="0"/>
                <a:cs typeface="Times New Roman" panose="02020603050405020304" pitchFamily="18" charset="0"/>
              </a:rPr>
              <a:t>est médiatisée par le fait qu’il est lui-même membre naturel d’une communauté. »</a:t>
            </a:r>
          </a:p>
          <a:p>
            <a:pPr marL="449580" indent="0" algn="just">
              <a:lnSpc>
                <a:spcPct val="150000"/>
              </a:lnSpc>
              <a:buNone/>
            </a:pPr>
            <a:endParaRPr lang="fr-FR" sz="1800" dirty="0">
              <a:effectLst/>
              <a:latin typeface="Garamond" panose="02020404030301010803" pitchFamily="18" charset="0"/>
              <a:ea typeface="Calibri" panose="020F0502020204030204" pitchFamily="34" charset="0"/>
              <a:cs typeface="Times New Roman" panose="02020603050405020304" pitchFamily="18" charset="0"/>
            </a:endParaRPr>
          </a:p>
          <a:p>
            <a:pPr indent="0" algn="just">
              <a:buNone/>
            </a:pPr>
            <a:r>
              <a:rPr lang="fr-FR" sz="1800" dirty="0">
                <a:effectLst/>
                <a:latin typeface="Garamond" panose="02020404030301010803" pitchFamily="18" charset="0"/>
                <a:ea typeface="Calibri" panose="020F0502020204030204" pitchFamily="34" charset="0"/>
                <a:cs typeface="Times New Roman" panose="02020603050405020304" pitchFamily="18" charset="0"/>
              </a:rPr>
              <a:t>K. </a:t>
            </a:r>
            <a:r>
              <a:rPr lang="fr-FR" sz="1800" cap="small" dirty="0">
                <a:effectLst/>
                <a:latin typeface="Garamond" panose="02020404030301010803" pitchFamily="18" charset="0"/>
                <a:ea typeface="Calibri" panose="020F0502020204030204" pitchFamily="34" charset="0"/>
                <a:cs typeface="Times New Roman" panose="02020603050405020304" pitchFamily="18" charset="0"/>
              </a:rPr>
              <a:t>Marx</a:t>
            </a:r>
            <a:r>
              <a:rPr lang="fr-FR" sz="1800" dirty="0">
                <a:effectLst/>
                <a:latin typeface="Garamond" panose="02020404030301010803" pitchFamily="18" charset="0"/>
                <a:ea typeface="Calibri" panose="020F0502020204030204" pitchFamily="34" charset="0"/>
                <a:cs typeface="Times New Roman" panose="02020603050405020304" pitchFamily="18" charset="0"/>
              </a:rPr>
              <a:t>, </a:t>
            </a:r>
            <a:r>
              <a:rPr lang="fr-FR" sz="1800" i="1" dirty="0">
                <a:effectLst/>
                <a:latin typeface="Garamond" panose="02020404030301010803" pitchFamily="18" charset="0"/>
                <a:ea typeface="Calibri" panose="020F0502020204030204" pitchFamily="34" charset="0"/>
                <a:cs typeface="Times New Roman" panose="02020603050405020304" pitchFamily="18" charset="0"/>
              </a:rPr>
              <a:t>Manuscrits de 1857-1858 dits « </a:t>
            </a:r>
            <a:r>
              <a:rPr lang="fr-FR" sz="1800" i="1" dirty="0" err="1">
                <a:effectLst/>
                <a:latin typeface="Garamond" panose="02020404030301010803" pitchFamily="18" charset="0"/>
                <a:ea typeface="Calibri" panose="020F0502020204030204" pitchFamily="34" charset="0"/>
                <a:cs typeface="Times New Roman" panose="02020603050405020304" pitchFamily="18" charset="0"/>
              </a:rPr>
              <a:t>Grundrisse</a:t>
            </a:r>
            <a:r>
              <a:rPr lang="fr-FR" sz="1800" i="1" dirty="0">
                <a:effectLst/>
                <a:latin typeface="Garamond" panose="02020404030301010803" pitchFamily="18" charset="0"/>
                <a:ea typeface="Calibri" panose="020F0502020204030204" pitchFamily="34" charset="0"/>
                <a:cs typeface="Times New Roman" panose="02020603050405020304" pitchFamily="18" charset="0"/>
              </a:rPr>
              <a:t> »</a:t>
            </a:r>
            <a:r>
              <a:rPr lang="fr-FR" sz="1800" dirty="0">
                <a:effectLst/>
                <a:latin typeface="Garamond" panose="02020404030301010803" pitchFamily="18" charset="0"/>
                <a:ea typeface="Calibri" panose="020F0502020204030204" pitchFamily="34" charset="0"/>
                <a:cs typeface="Times New Roman" panose="02020603050405020304" pitchFamily="18" charset="0"/>
              </a:rPr>
              <a:t>, </a:t>
            </a:r>
            <a:r>
              <a:rPr lang="fr-FR" sz="1800" i="1" dirty="0">
                <a:effectLst/>
                <a:latin typeface="Garamond" panose="02020404030301010803" pitchFamily="18" charset="0"/>
                <a:ea typeface="Calibri" panose="020F0502020204030204" pitchFamily="34" charset="0"/>
                <a:cs typeface="Times New Roman" panose="02020603050405020304" pitchFamily="18" charset="0"/>
              </a:rPr>
              <a:t>op. </a:t>
            </a:r>
            <a:r>
              <a:rPr lang="fr-FR" sz="1800" i="1" dirty="0" err="1">
                <a:effectLst/>
                <a:latin typeface="Garamond" panose="02020404030301010803" pitchFamily="18" charset="0"/>
                <a:ea typeface="Calibri" panose="020F0502020204030204" pitchFamily="34" charset="0"/>
                <a:cs typeface="Times New Roman" panose="02020603050405020304" pitchFamily="18" charset="0"/>
              </a:rPr>
              <a:t>cit</a:t>
            </a:r>
            <a:r>
              <a:rPr lang="fr-FR" sz="1800" i="1" dirty="0">
                <a:effectLst/>
                <a:latin typeface="Garamond" panose="02020404030301010803" pitchFamily="18" charset="0"/>
                <a:ea typeface="Calibri" panose="020F0502020204030204" pitchFamily="34" charset="0"/>
                <a:cs typeface="Times New Roman" panose="02020603050405020304" pitchFamily="18" charset="0"/>
              </a:rPr>
              <a:t>.</a:t>
            </a:r>
            <a:r>
              <a:rPr lang="fr-FR" sz="1800" dirty="0">
                <a:effectLst/>
                <a:latin typeface="Garamond" panose="02020404030301010803" pitchFamily="18" charset="0"/>
                <a:ea typeface="Calibri" panose="020F0502020204030204" pitchFamily="34" charset="0"/>
                <a:cs typeface="Times New Roman" panose="02020603050405020304" pitchFamily="18" charset="0"/>
              </a:rPr>
              <a:t>, p. 449.</a:t>
            </a:r>
          </a:p>
          <a:p>
            <a:pPr indent="0" algn="just">
              <a:buNone/>
            </a:pPr>
            <a:endParaRPr lang="fr-FR" sz="18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2206107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2FD334-78C9-2C59-DE7B-1AA378C45487}"/>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3AB04071-F34E-2255-7D8D-4E5814858092}"/>
              </a:ext>
            </a:extLst>
          </p:cNvPr>
          <p:cNvSpPr>
            <a:spLocks noGrp="1"/>
          </p:cNvSpPr>
          <p:nvPr>
            <p:ph type="title"/>
          </p:nvPr>
        </p:nvSpPr>
        <p:spPr/>
        <p:txBody>
          <a:bodyPr/>
          <a:lstStyle/>
          <a:p>
            <a:r>
              <a:rPr lang="fr-FR" sz="3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2. La terre-territoire ou la nature comme langue</a:t>
            </a:r>
            <a:br>
              <a:rPr lang="fr-F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B5F4FF4F-AC51-D565-7188-D57F0CB17530}"/>
              </a:ext>
            </a:extLst>
          </p:cNvPr>
          <p:cNvSpPr>
            <a:spLocks noGrp="1"/>
          </p:cNvSpPr>
          <p:nvPr>
            <p:ph idx="1"/>
          </p:nvPr>
        </p:nvSpPr>
        <p:spPr>
          <a:xfrm>
            <a:off x="313509" y="1254034"/>
            <a:ext cx="11040291" cy="4922929"/>
          </a:xfrm>
        </p:spPr>
        <p:txBody>
          <a:bodyPr>
            <a:normAutofit/>
          </a:bodyPr>
          <a:lstStyle/>
          <a:p>
            <a:pPr marL="221615" indent="0" algn="just">
              <a:lnSpc>
                <a:spcPct val="107000"/>
              </a:lnSpc>
              <a:spcAft>
                <a:spcPts val="800"/>
              </a:spcAft>
              <a:buNone/>
            </a:pPr>
            <a:r>
              <a:rPr lang="fr-FR" dirty="0">
                <a:effectLst/>
                <a:latin typeface="Garamond" panose="02020404030301010803" pitchFamily="18" charset="0"/>
                <a:ea typeface="Calibri" panose="020F0502020204030204" pitchFamily="34" charset="0"/>
                <a:cs typeface="Times New Roman" panose="02020603050405020304" pitchFamily="18" charset="0"/>
              </a:rPr>
              <a:t>L’homme commence seulement à s’individualiser par le procès historique. Il apparaît à l’origine comme être générique, être tribal, animal de troupeau – mais nullement comme un </a:t>
            </a:r>
            <a:r>
              <a:rPr lang="fr-FR" dirty="0" err="1">
                <a:effectLst/>
                <a:latin typeface="Garamond" panose="02020404030301010803" pitchFamily="18" charset="0"/>
                <a:ea typeface="Calibri" panose="020F0502020204030204" pitchFamily="34" charset="0"/>
                <a:cs typeface="Times New Roman" panose="02020603050405020304" pitchFamily="18" charset="0"/>
              </a:rPr>
              <a:t>ζώον</a:t>
            </a:r>
            <a:r>
              <a:rPr lang="fr-FR" dirty="0">
                <a:effectLst/>
                <a:latin typeface="Garamond" panose="02020404030301010803" pitchFamily="18" charset="0"/>
                <a:ea typeface="Calibri" panose="020F0502020204030204" pitchFamily="34" charset="0"/>
                <a:cs typeface="Times New Roman" panose="02020603050405020304" pitchFamily="18" charset="0"/>
              </a:rPr>
              <a:t> π</a:t>
            </a:r>
            <a:r>
              <a:rPr lang="fr-FR" dirty="0" err="1">
                <a:effectLst/>
                <a:latin typeface="Garamond" panose="02020404030301010803" pitchFamily="18" charset="0"/>
                <a:ea typeface="Calibri" panose="020F0502020204030204" pitchFamily="34" charset="0"/>
                <a:cs typeface="Times New Roman" panose="02020603050405020304" pitchFamily="18" charset="0"/>
              </a:rPr>
              <a:t>ολιτικόν</a:t>
            </a:r>
            <a:r>
              <a:rPr lang="fr-FR" dirty="0">
                <a:effectLst/>
                <a:latin typeface="Garamond" panose="02020404030301010803" pitchFamily="18" charset="0"/>
                <a:ea typeface="Calibri" panose="020F0502020204030204" pitchFamily="34" charset="0"/>
                <a:cs typeface="Times New Roman" panose="02020603050405020304" pitchFamily="18" charset="0"/>
              </a:rPr>
              <a:t> au sens politique. L’échange lui-même est un moyen essentiel de cette individualisation. Il rend superflu le système du troupeau et le dissout.</a:t>
            </a:r>
          </a:p>
          <a:p>
            <a:pPr marL="449580" indent="0" algn="just">
              <a:lnSpc>
                <a:spcPct val="150000"/>
              </a:lnSpc>
              <a:buNone/>
            </a:pPr>
            <a:endParaRPr lang="fr-FR" sz="1800" dirty="0">
              <a:effectLst/>
              <a:latin typeface="Garamond" panose="02020404030301010803" pitchFamily="18" charset="0"/>
              <a:ea typeface="Calibri" panose="020F0502020204030204" pitchFamily="34" charset="0"/>
              <a:cs typeface="Times New Roman" panose="02020603050405020304" pitchFamily="18" charset="0"/>
            </a:endParaRPr>
          </a:p>
          <a:p>
            <a:pPr indent="0" algn="just">
              <a:buNone/>
            </a:pPr>
            <a:r>
              <a:rPr lang="fr-FR" sz="1800" dirty="0">
                <a:effectLst/>
                <a:latin typeface="Garamond" panose="02020404030301010803" pitchFamily="18" charset="0"/>
                <a:ea typeface="Calibri" panose="020F0502020204030204" pitchFamily="34" charset="0"/>
                <a:cs typeface="Times New Roman" panose="02020603050405020304" pitchFamily="18" charset="0"/>
              </a:rPr>
              <a:t>K. </a:t>
            </a:r>
            <a:r>
              <a:rPr lang="fr-FR" sz="1800" cap="small" dirty="0">
                <a:effectLst/>
                <a:latin typeface="Garamond" panose="02020404030301010803" pitchFamily="18" charset="0"/>
                <a:ea typeface="Calibri" panose="020F0502020204030204" pitchFamily="34" charset="0"/>
                <a:cs typeface="Times New Roman" panose="02020603050405020304" pitchFamily="18" charset="0"/>
              </a:rPr>
              <a:t>Marx</a:t>
            </a:r>
            <a:r>
              <a:rPr lang="fr-FR" sz="1800" dirty="0">
                <a:effectLst/>
                <a:latin typeface="Garamond" panose="02020404030301010803" pitchFamily="18" charset="0"/>
                <a:ea typeface="Calibri" panose="020F0502020204030204" pitchFamily="34" charset="0"/>
                <a:cs typeface="Times New Roman" panose="02020603050405020304" pitchFamily="18" charset="0"/>
              </a:rPr>
              <a:t>, </a:t>
            </a:r>
            <a:r>
              <a:rPr lang="fr-FR" sz="1800" i="1" dirty="0">
                <a:effectLst/>
                <a:latin typeface="Garamond" panose="02020404030301010803" pitchFamily="18" charset="0"/>
                <a:ea typeface="Calibri" panose="020F0502020204030204" pitchFamily="34" charset="0"/>
                <a:cs typeface="Times New Roman" panose="02020603050405020304" pitchFamily="18" charset="0"/>
              </a:rPr>
              <a:t>Manuscrits de 1857-1858 dits « </a:t>
            </a:r>
            <a:r>
              <a:rPr lang="fr-FR" sz="1800" i="1" dirty="0" err="1">
                <a:effectLst/>
                <a:latin typeface="Garamond" panose="02020404030301010803" pitchFamily="18" charset="0"/>
                <a:ea typeface="Calibri" panose="020F0502020204030204" pitchFamily="34" charset="0"/>
                <a:cs typeface="Times New Roman" panose="02020603050405020304" pitchFamily="18" charset="0"/>
              </a:rPr>
              <a:t>Grundrisse</a:t>
            </a:r>
            <a:r>
              <a:rPr lang="fr-FR" sz="1800" i="1" dirty="0">
                <a:effectLst/>
                <a:latin typeface="Garamond" panose="02020404030301010803" pitchFamily="18" charset="0"/>
                <a:ea typeface="Calibri" panose="020F0502020204030204" pitchFamily="34" charset="0"/>
                <a:cs typeface="Times New Roman" panose="02020603050405020304" pitchFamily="18" charset="0"/>
              </a:rPr>
              <a:t> »</a:t>
            </a:r>
            <a:r>
              <a:rPr lang="fr-FR" sz="1800" dirty="0">
                <a:effectLst/>
                <a:latin typeface="Garamond" panose="02020404030301010803" pitchFamily="18" charset="0"/>
                <a:ea typeface="Calibri" panose="020F0502020204030204" pitchFamily="34" charset="0"/>
                <a:cs typeface="Times New Roman" panose="02020603050405020304" pitchFamily="18" charset="0"/>
              </a:rPr>
              <a:t>, </a:t>
            </a:r>
            <a:r>
              <a:rPr lang="fr-FR" sz="1800" i="1" dirty="0">
                <a:effectLst/>
                <a:latin typeface="Garamond" panose="02020404030301010803" pitchFamily="18" charset="0"/>
                <a:ea typeface="Calibri" panose="020F0502020204030204" pitchFamily="34" charset="0"/>
                <a:cs typeface="Times New Roman" panose="02020603050405020304" pitchFamily="18" charset="0"/>
              </a:rPr>
              <a:t>op. </a:t>
            </a:r>
            <a:r>
              <a:rPr lang="fr-FR" sz="1800" i="1" dirty="0" err="1">
                <a:effectLst/>
                <a:latin typeface="Garamond" panose="02020404030301010803" pitchFamily="18" charset="0"/>
                <a:ea typeface="Calibri" panose="020F0502020204030204" pitchFamily="34" charset="0"/>
                <a:cs typeface="Times New Roman" panose="02020603050405020304" pitchFamily="18" charset="0"/>
              </a:rPr>
              <a:t>cit</a:t>
            </a:r>
            <a:r>
              <a:rPr lang="fr-FR" sz="1800" i="1" dirty="0">
                <a:effectLst/>
                <a:latin typeface="Garamond" panose="02020404030301010803" pitchFamily="18" charset="0"/>
                <a:ea typeface="Calibri" panose="020F0502020204030204" pitchFamily="34" charset="0"/>
                <a:cs typeface="Times New Roman" panose="02020603050405020304" pitchFamily="18" charset="0"/>
              </a:rPr>
              <a:t>.</a:t>
            </a:r>
            <a:r>
              <a:rPr lang="fr-FR" sz="1800" dirty="0">
                <a:effectLst/>
                <a:latin typeface="Garamond" panose="02020404030301010803" pitchFamily="18" charset="0"/>
                <a:ea typeface="Calibri" panose="020F0502020204030204" pitchFamily="34" charset="0"/>
                <a:cs typeface="Times New Roman" panose="02020603050405020304" pitchFamily="18" charset="0"/>
              </a:rPr>
              <a:t>, p. 455.</a:t>
            </a:r>
          </a:p>
          <a:p>
            <a:pPr indent="0" algn="just">
              <a:buNone/>
            </a:pPr>
            <a:endParaRPr lang="fr-FR" sz="18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1073574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E7D5C5-4371-BEC6-4B7E-848BD5513304}"/>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DD9C46F3-956A-08F5-DBF8-C2686EAA6148}"/>
              </a:ext>
            </a:extLst>
          </p:cNvPr>
          <p:cNvSpPr>
            <a:spLocks noGrp="1"/>
          </p:cNvSpPr>
          <p:nvPr>
            <p:ph type="title"/>
          </p:nvPr>
        </p:nvSpPr>
        <p:spPr/>
        <p:txBody>
          <a:bodyPr/>
          <a:lstStyle/>
          <a:p>
            <a:r>
              <a:rPr lang="fr-FR" sz="3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2. La terre-territoire ou la nature comme langue</a:t>
            </a:r>
            <a:br>
              <a:rPr lang="fr-F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92696ED3-9A7C-6DCC-84C4-11041A11C1EC}"/>
              </a:ext>
            </a:extLst>
          </p:cNvPr>
          <p:cNvSpPr>
            <a:spLocks noGrp="1"/>
          </p:cNvSpPr>
          <p:nvPr>
            <p:ph idx="1"/>
          </p:nvPr>
        </p:nvSpPr>
        <p:spPr>
          <a:xfrm>
            <a:off x="313509" y="1254034"/>
            <a:ext cx="11040291" cy="4922929"/>
          </a:xfrm>
        </p:spPr>
        <p:txBody>
          <a:bodyPr>
            <a:normAutofit/>
          </a:bodyPr>
          <a:lstStyle/>
          <a:p>
            <a:pPr marL="899160" indent="0" algn="just">
              <a:lnSpc>
                <a:spcPct val="150000"/>
              </a:lnSpc>
              <a:buNone/>
            </a:pPr>
            <a:r>
              <a:rPr lang="fr-FR" dirty="0">
                <a:effectLst/>
                <a:latin typeface="Garamond" panose="02020404030301010803" pitchFamily="18" charset="0"/>
                <a:ea typeface="Calibri" panose="020F0502020204030204" pitchFamily="34" charset="0"/>
                <a:cs typeface="Times New Roman" panose="02020603050405020304" pitchFamily="18" charset="0"/>
              </a:rPr>
              <a:t>« On ne commence à travailler qu’à partir d’une certaine base – d’abord naturelle – mais qui devient ensuite une donnée historique. Mais, ensuite, cette base, ou présupposition, est elle-même abolie ou posée comme un présupposé en voie de disparition, devenue trop étroite pour le développement de cette racaille humaine toujours en progrès. »</a:t>
            </a:r>
          </a:p>
          <a:p>
            <a:pPr marL="449580" indent="0" algn="just">
              <a:lnSpc>
                <a:spcPct val="150000"/>
              </a:lnSpc>
              <a:buNone/>
            </a:pPr>
            <a:endParaRPr lang="fr-FR" sz="1800" dirty="0">
              <a:effectLst/>
              <a:latin typeface="Garamond" panose="02020404030301010803" pitchFamily="18" charset="0"/>
              <a:ea typeface="Calibri" panose="020F0502020204030204" pitchFamily="34" charset="0"/>
              <a:cs typeface="Times New Roman" panose="02020603050405020304" pitchFamily="18" charset="0"/>
            </a:endParaRPr>
          </a:p>
          <a:p>
            <a:pPr indent="0" algn="just">
              <a:buNone/>
            </a:pPr>
            <a:r>
              <a:rPr lang="fr-FR" sz="1800" dirty="0">
                <a:effectLst/>
                <a:latin typeface="Garamond" panose="02020404030301010803" pitchFamily="18" charset="0"/>
                <a:ea typeface="Calibri" panose="020F0502020204030204" pitchFamily="34" charset="0"/>
                <a:cs typeface="Times New Roman" panose="02020603050405020304" pitchFamily="18" charset="0"/>
              </a:rPr>
              <a:t>K. </a:t>
            </a:r>
            <a:r>
              <a:rPr lang="fr-FR" sz="1800" cap="small" dirty="0">
                <a:effectLst/>
                <a:latin typeface="Garamond" panose="02020404030301010803" pitchFamily="18" charset="0"/>
                <a:ea typeface="Calibri" panose="020F0502020204030204" pitchFamily="34" charset="0"/>
                <a:cs typeface="Times New Roman" panose="02020603050405020304" pitchFamily="18" charset="0"/>
              </a:rPr>
              <a:t>Marx</a:t>
            </a:r>
            <a:r>
              <a:rPr lang="fr-FR" sz="1800" dirty="0">
                <a:effectLst/>
                <a:latin typeface="Garamond" panose="02020404030301010803" pitchFamily="18" charset="0"/>
                <a:ea typeface="Calibri" panose="020F0502020204030204" pitchFamily="34" charset="0"/>
                <a:cs typeface="Times New Roman" panose="02020603050405020304" pitchFamily="18" charset="0"/>
              </a:rPr>
              <a:t>, </a:t>
            </a:r>
            <a:r>
              <a:rPr lang="fr-FR" sz="1800" i="1" dirty="0">
                <a:effectLst/>
                <a:latin typeface="Garamond" panose="02020404030301010803" pitchFamily="18" charset="0"/>
                <a:ea typeface="Calibri" panose="020F0502020204030204" pitchFamily="34" charset="0"/>
                <a:cs typeface="Times New Roman" panose="02020603050405020304" pitchFamily="18" charset="0"/>
              </a:rPr>
              <a:t>Manuscrits de 1857-1858 dits « </a:t>
            </a:r>
            <a:r>
              <a:rPr lang="fr-FR" sz="1800" i="1" dirty="0" err="1">
                <a:effectLst/>
                <a:latin typeface="Garamond" panose="02020404030301010803" pitchFamily="18" charset="0"/>
                <a:ea typeface="Calibri" panose="020F0502020204030204" pitchFamily="34" charset="0"/>
                <a:cs typeface="Times New Roman" panose="02020603050405020304" pitchFamily="18" charset="0"/>
              </a:rPr>
              <a:t>Grundrisse</a:t>
            </a:r>
            <a:r>
              <a:rPr lang="fr-FR" sz="1800" i="1" dirty="0">
                <a:effectLst/>
                <a:latin typeface="Garamond" panose="02020404030301010803" pitchFamily="18" charset="0"/>
                <a:ea typeface="Calibri" panose="020F0502020204030204" pitchFamily="34" charset="0"/>
                <a:cs typeface="Times New Roman" panose="02020603050405020304" pitchFamily="18" charset="0"/>
              </a:rPr>
              <a:t> »</a:t>
            </a:r>
            <a:r>
              <a:rPr lang="fr-FR" sz="1800" dirty="0">
                <a:effectLst/>
                <a:latin typeface="Garamond" panose="02020404030301010803" pitchFamily="18" charset="0"/>
                <a:ea typeface="Calibri" panose="020F0502020204030204" pitchFamily="34" charset="0"/>
                <a:cs typeface="Times New Roman" panose="02020603050405020304" pitchFamily="18" charset="0"/>
              </a:rPr>
              <a:t>, </a:t>
            </a:r>
            <a:r>
              <a:rPr lang="fr-FR" sz="1800" i="1" dirty="0">
                <a:effectLst/>
                <a:latin typeface="Garamond" panose="02020404030301010803" pitchFamily="18" charset="0"/>
                <a:ea typeface="Calibri" panose="020F0502020204030204" pitchFamily="34" charset="0"/>
                <a:cs typeface="Times New Roman" panose="02020603050405020304" pitchFamily="18" charset="0"/>
              </a:rPr>
              <a:t>op. </a:t>
            </a:r>
            <a:r>
              <a:rPr lang="fr-FR" sz="1800" i="1" dirty="0" err="1">
                <a:effectLst/>
                <a:latin typeface="Garamond" panose="02020404030301010803" pitchFamily="18" charset="0"/>
                <a:ea typeface="Calibri" panose="020F0502020204030204" pitchFamily="34" charset="0"/>
                <a:cs typeface="Times New Roman" panose="02020603050405020304" pitchFamily="18" charset="0"/>
              </a:rPr>
              <a:t>cit</a:t>
            </a:r>
            <a:r>
              <a:rPr lang="fr-FR" sz="1800" i="1" dirty="0">
                <a:effectLst/>
                <a:latin typeface="Garamond" panose="02020404030301010803" pitchFamily="18" charset="0"/>
                <a:ea typeface="Calibri" panose="020F0502020204030204" pitchFamily="34" charset="0"/>
                <a:cs typeface="Times New Roman" panose="02020603050405020304" pitchFamily="18" charset="0"/>
              </a:rPr>
              <a:t>.</a:t>
            </a:r>
            <a:r>
              <a:rPr lang="fr-FR" sz="1800" dirty="0">
                <a:effectLst/>
                <a:latin typeface="Garamond" panose="02020404030301010803" pitchFamily="18" charset="0"/>
                <a:ea typeface="Calibri" panose="020F0502020204030204" pitchFamily="34" charset="0"/>
                <a:cs typeface="Times New Roman" panose="02020603050405020304" pitchFamily="18" charset="0"/>
              </a:rPr>
              <a:t>, p. 456.</a:t>
            </a:r>
          </a:p>
          <a:p>
            <a:pPr indent="0" algn="just">
              <a:buNone/>
            </a:pPr>
            <a:endParaRPr lang="fr-FR" sz="18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2620683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98064B-6655-3C7F-20C0-74E06ABAA09E}"/>
              </a:ext>
            </a:extLst>
          </p:cNvPr>
          <p:cNvSpPr>
            <a:spLocks noGrp="1"/>
          </p:cNvSpPr>
          <p:nvPr>
            <p:ph type="title"/>
          </p:nvPr>
        </p:nvSpPr>
        <p:spPr/>
        <p:txBody>
          <a:bodyPr/>
          <a:lstStyle/>
          <a:p>
            <a:r>
              <a:rPr lang="fr-FR" sz="3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3. La terre-machine</a:t>
            </a:r>
            <a:br>
              <a:rPr lang="fr-F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B4246B60-9D88-15F6-2AAD-A1D100296799}"/>
              </a:ext>
            </a:extLst>
          </p:cNvPr>
          <p:cNvSpPr>
            <a:spLocks noGrp="1"/>
          </p:cNvSpPr>
          <p:nvPr>
            <p:ph idx="1"/>
          </p:nvPr>
        </p:nvSpPr>
        <p:spPr/>
        <p:txBody>
          <a:bodyPr/>
          <a:lstStyle/>
          <a:p>
            <a:pPr marL="0" indent="0">
              <a:buNone/>
            </a:pPr>
            <a:r>
              <a:rPr lang="fr-FR" dirty="0">
                <a:effectLst/>
                <a:latin typeface="Garamond" panose="02020404030301010803" pitchFamily="18" charset="0"/>
                <a:ea typeface="Calibri" panose="020F0502020204030204" pitchFamily="34" charset="0"/>
                <a:cs typeface="Times New Roman" panose="02020603050405020304" pitchFamily="18" charset="0"/>
              </a:rPr>
              <a:t>« Pour que le capital existe comme capital, puisse aussi bien vivre du profit qu’accumuler, il faut que son gain = la somme du surtemps d’un grand nombre de jours de travail vivant simultané. Dans l’agriculture, la terre, avec ses opérations chimiques, etc., est déjà elle-même une machine qui rend le travail immédiat plus productif, et donc, produit </a:t>
            </a:r>
            <a:r>
              <a:rPr lang="fr-FR" i="1" dirty="0">
                <a:effectLst/>
                <a:latin typeface="Garamond" panose="02020404030301010803" pitchFamily="18" charset="0"/>
                <a:ea typeface="Calibri" panose="020F0502020204030204" pitchFamily="34" charset="0"/>
                <a:cs typeface="Times New Roman" panose="02020603050405020304" pitchFamily="18" charset="0"/>
              </a:rPr>
              <a:t>plus tôt </a:t>
            </a:r>
            <a:r>
              <a:rPr lang="fr-FR" dirty="0">
                <a:effectLst/>
                <a:latin typeface="Garamond" panose="02020404030301010803" pitchFamily="18" charset="0"/>
                <a:ea typeface="Calibri" panose="020F0502020204030204" pitchFamily="34" charset="0"/>
                <a:cs typeface="Times New Roman" panose="02020603050405020304" pitchFamily="18" charset="0"/>
              </a:rPr>
              <a:t>avec une machine, en l’occurrence une machine</a:t>
            </a:r>
            <a:r>
              <a:rPr lang="fr-FR" i="1" dirty="0">
                <a:effectLst/>
                <a:latin typeface="Garamond" panose="02020404030301010803" pitchFamily="18" charset="0"/>
                <a:ea typeface="Calibri" panose="020F0502020204030204" pitchFamily="34" charset="0"/>
                <a:cs typeface="Times New Roman" panose="02020603050405020304" pitchFamily="18" charset="0"/>
              </a:rPr>
              <a:t> naturelle. </a:t>
            </a:r>
            <a:r>
              <a:rPr lang="fr-FR" dirty="0">
                <a:effectLst/>
                <a:latin typeface="Garamond" panose="02020404030301010803" pitchFamily="18" charset="0"/>
                <a:ea typeface="Calibri" panose="020F0502020204030204" pitchFamily="34" charset="0"/>
                <a:cs typeface="Times New Roman" panose="02020603050405020304" pitchFamily="18" charset="0"/>
              </a:rPr>
              <a:t>C’est là l’unique base juste de la théorie des physiocrates, qui n’envisagent de ce point de vue que l’agriculture face à la manufacture avant même que celle-ci ait commencé à se développer. » </a:t>
            </a:r>
          </a:p>
          <a:p>
            <a:pPr marL="0" indent="0">
              <a:buNone/>
            </a:pPr>
            <a:endParaRPr lang="fr-FR" sz="1800" dirty="0">
              <a:latin typeface="Garamond" panose="02020404030301010803" pitchFamily="18" charset="0"/>
              <a:ea typeface="Calibri" panose="020F0502020204030204" pitchFamily="34" charset="0"/>
              <a:cs typeface="Times New Roman" panose="02020603050405020304" pitchFamily="18" charset="0"/>
            </a:endParaRPr>
          </a:p>
          <a:p>
            <a:pPr marL="0" indent="0">
              <a:buNone/>
            </a:pPr>
            <a:r>
              <a:rPr lang="fr-FR" sz="1800" dirty="0">
                <a:effectLst/>
                <a:latin typeface="Garamond" panose="02020404030301010803" pitchFamily="18" charset="0"/>
                <a:ea typeface="Calibri" panose="020F0502020204030204" pitchFamily="34" charset="0"/>
                <a:cs typeface="Times New Roman" panose="02020603050405020304" pitchFamily="18" charset="0"/>
              </a:rPr>
              <a:t>546-547</a:t>
            </a:r>
          </a:p>
          <a:p>
            <a:pPr marL="0" indent="0">
              <a:buNone/>
            </a:pPr>
            <a:endParaRPr lang="fr-FR" dirty="0"/>
          </a:p>
        </p:txBody>
      </p:sp>
    </p:spTree>
    <p:extLst>
      <p:ext uri="{BB962C8B-B14F-4D97-AF65-F5344CB8AC3E}">
        <p14:creationId xmlns:p14="http://schemas.microsoft.com/office/powerpoint/2010/main" val="2111881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E5E39E-D9D9-34EA-F22A-6BD25767CD8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157BB8D8-35F7-5C96-3945-AD859B88C123}"/>
              </a:ext>
            </a:extLst>
          </p:cNvPr>
          <p:cNvSpPr>
            <a:spLocks noGrp="1"/>
          </p:cNvSpPr>
          <p:nvPr>
            <p:ph type="title"/>
          </p:nvPr>
        </p:nvSpPr>
        <p:spPr/>
        <p:txBody>
          <a:bodyPr/>
          <a:lstStyle/>
          <a:p>
            <a:r>
              <a:rPr lang="fr-FR" sz="3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3. La terre-machine</a:t>
            </a:r>
            <a:br>
              <a:rPr lang="fr-F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DE6D31A0-8FF2-1496-8A2E-D9BEA4A24797}"/>
              </a:ext>
            </a:extLst>
          </p:cNvPr>
          <p:cNvSpPr>
            <a:spLocks noGrp="1"/>
          </p:cNvSpPr>
          <p:nvPr>
            <p:ph idx="1"/>
          </p:nvPr>
        </p:nvSpPr>
        <p:spPr>
          <a:xfrm>
            <a:off x="0" y="1005840"/>
            <a:ext cx="11353800" cy="5852160"/>
          </a:xfrm>
        </p:spPr>
        <p:txBody>
          <a:bodyPr>
            <a:normAutofit fontScale="92500" lnSpcReduction="10000"/>
          </a:bodyPr>
          <a:lstStyle/>
          <a:p>
            <a:pPr marL="0" indent="0">
              <a:buNone/>
            </a:pPr>
            <a:r>
              <a:rPr lang="fr-FR" dirty="0">
                <a:effectLst/>
                <a:latin typeface="Garamond" panose="02020404030301010803" pitchFamily="18" charset="0"/>
                <a:ea typeface="Calibri" panose="020F0502020204030204" pitchFamily="34" charset="0"/>
                <a:cs typeface="Times New Roman" panose="02020603050405020304" pitchFamily="18" charset="0"/>
              </a:rPr>
              <a:t>« L’agriculture, p. ex., devient une simple application de la science du métabolisme matériel, de la façon la plus avantageuse de le régler pour tout le corps social. La richesse réelle se manifeste plutôt – et c’est ce que dévoile la grande industrie – dans l’extraordinaire disproportion entre le temps de travail utilisé et son produit, tout comme dans la discordance qualitative entre un travail réduit à une pure abstraction et la force du procès de production qu’il contrôle. Ce n’est plus tant le travail qui apparait comme inclus dans le procès de production, mais l’homme plutôt qui se comporte en surveillant et en régulateur du procès de production lui-même. […] ce n’est plus l’ouvrier qui intercale un objet naturel modifié comme moyen terme entre l’objet et lui ; mais c’est le processus naturel – processus qu’il transforme en un processus industriel – qu’il intercale entre lui et la nature inorganique dont il se rend maître. Il vient se mettre à côté du procès de production au lieu d’être son agent essentiel. Dans cette mutation, ce n’est ni le travail immédiat effectué par l’homme lui-même, ni son temps de travail, mais l’appropriation de sa propre force productive générale, sa compréhension et sa domination de la nature, par existence en tant que corps social, en un mot le développement de l’individu social, qui apparait comme le grand pilier fondamental de la production et de la richesse ». p. 661</a:t>
            </a:r>
          </a:p>
          <a:p>
            <a:pPr marL="0" indent="0">
              <a:buNone/>
            </a:pPr>
            <a:endParaRPr lang="fr-FR" sz="1800" dirty="0">
              <a:latin typeface="Garamond" panose="02020404030301010803" pitchFamily="18"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268019954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16384</TotalTime>
  <Words>1045</Words>
  <Application>Microsoft Macintosh PowerPoint</Application>
  <PresentationFormat>Grand écran</PresentationFormat>
  <Paragraphs>46</Paragraphs>
  <Slides>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Calibri</vt:lpstr>
      <vt:lpstr>Calibri Light</vt:lpstr>
      <vt:lpstr>Garamond</vt:lpstr>
      <vt:lpstr>Thème Office</vt:lpstr>
      <vt:lpstr>Marx et la terre</vt:lpstr>
      <vt:lpstr>Présentation PowerPoint</vt:lpstr>
      <vt:lpstr>2. La terre-territoire ou la nature comme langue </vt:lpstr>
      <vt:lpstr>2. La terre-territoire ou la nature comme langue </vt:lpstr>
      <vt:lpstr>2. La terre-territoire ou la nature comme langue </vt:lpstr>
      <vt:lpstr>2. La terre-territoire ou la nature comme langue </vt:lpstr>
      <vt:lpstr>2. La terre-territoire ou la nature comme langue </vt:lpstr>
      <vt:lpstr>3. La terre-machine </vt:lpstr>
      <vt:lpstr>3. La terre-machine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Philosophie de l’environnement Licence 3  Enseignante: Daria Saburova </dc:title>
  <dc:creator>Daria Saburova</dc:creator>
  <cp:lastModifiedBy>Paul Guillibert</cp:lastModifiedBy>
  <cp:revision>170</cp:revision>
  <dcterms:created xsi:type="dcterms:W3CDTF">2021-01-19T23:34:04Z</dcterms:created>
  <dcterms:modified xsi:type="dcterms:W3CDTF">2025-03-05T13:32:34Z</dcterms:modified>
</cp:coreProperties>
</file>