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73" r:id="rId3"/>
    <p:sldId id="274" r:id="rId4"/>
    <p:sldId id="275" r:id="rId5"/>
    <p:sldId id="276" r:id="rId6"/>
    <p:sldId id="277" r:id="rId7"/>
    <p:sldId id="272" r:id="rId8"/>
    <p:sldId id="257" r:id="rId9"/>
    <p:sldId id="258" r:id="rId10"/>
    <p:sldId id="259" r:id="rId11"/>
    <p:sldId id="261" r:id="rId12"/>
    <p:sldId id="260" r:id="rId13"/>
    <p:sldId id="262" r:id="rId14"/>
    <p:sldId id="263" r:id="rId15"/>
    <p:sldId id="278" r:id="rId16"/>
    <p:sldId id="264" r:id="rId17"/>
    <p:sldId id="265" r:id="rId18"/>
    <p:sldId id="266" r:id="rId19"/>
    <p:sldId id="267" r:id="rId20"/>
    <p:sldId id="268" r:id="rId21"/>
    <p:sldId id="269" r:id="rId22"/>
    <p:sldId id="279" r:id="rId23"/>
    <p:sldId id="270" r:id="rId24"/>
    <p:sldId id="271"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81"/>
    <p:restoredTop sz="94665"/>
  </p:normalViewPr>
  <p:slideViewPr>
    <p:cSldViewPr snapToGrid="0">
      <p:cViewPr varScale="1">
        <p:scale>
          <a:sx n="133" d="100"/>
          <a:sy n="133" d="100"/>
        </p:scale>
        <p:origin x="93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606D9-B351-5F49-B918-E3C63A70F7FE}" type="datetimeFigureOut">
              <a:rPr lang="fr-FR" smtClean="0"/>
              <a:t>21/03/2025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11BFF9-EBBE-3C4D-BB38-B082B89D7847}" type="slidenum">
              <a:rPr lang="fr-FR" smtClean="0"/>
              <a:t>‹N°›</a:t>
            </a:fld>
            <a:endParaRPr lang="fr-FR"/>
          </a:p>
        </p:txBody>
      </p:sp>
    </p:spTree>
    <p:extLst>
      <p:ext uri="{BB962C8B-B14F-4D97-AF65-F5344CB8AC3E}">
        <p14:creationId xmlns:p14="http://schemas.microsoft.com/office/powerpoint/2010/main" val="219307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57A49A-8AD2-E502-5F85-EC76D7A2072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E8452DE-D8A2-0C3A-3198-7F17B8B688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3609450-1872-242E-BCF3-FFF4E9270C0A}"/>
              </a:ext>
            </a:extLst>
          </p:cNvPr>
          <p:cNvSpPr>
            <a:spLocks noGrp="1"/>
          </p:cNvSpPr>
          <p:nvPr>
            <p:ph type="dt" sz="half" idx="10"/>
          </p:nvPr>
        </p:nvSpPr>
        <p:spPr/>
        <p:txBody>
          <a:bodyPr/>
          <a:lstStyle/>
          <a:p>
            <a:fld id="{A83C5EE8-364F-BD47-904D-D3EDC9A8C916}" type="datetime1">
              <a:rPr lang="fr-FR" smtClean="0"/>
              <a:t>21/03/2025</a:t>
            </a:fld>
            <a:endParaRPr lang="fr-FR"/>
          </a:p>
        </p:txBody>
      </p:sp>
      <p:sp>
        <p:nvSpPr>
          <p:cNvPr id="5" name="Espace réservé du pied de page 4">
            <a:extLst>
              <a:ext uri="{FF2B5EF4-FFF2-40B4-BE49-F238E27FC236}">
                <a16:creationId xmlns:a16="http://schemas.microsoft.com/office/drawing/2014/main" id="{C677CE8F-96E9-3884-4068-2B58A682F90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C47511-DFE0-67F8-0F18-C4F39B831CCA}"/>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1216286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1FF826-EF87-159D-47B7-4E931D9E095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D470096-A8EB-0698-6896-F7A8E6234AC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615BC37-2079-40AE-1F5B-81283E0DACF7}"/>
              </a:ext>
            </a:extLst>
          </p:cNvPr>
          <p:cNvSpPr>
            <a:spLocks noGrp="1"/>
          </p:cNvSpPr>
          <p:nvPr>
            <p:ph type="dt" sz="half" idx="10"/>
          </p:nvPr>
        </p:nvSpPr>
        <p:spPr/>
        <p:txBody>
          <a:bodyPr/>
          <a:lstStyle/>
          <a:p>
            <a:fld id="{357B5E33-2933-834D-8E80-BCDC6C843BCE}" type="datetime1">
              <a:rPr lang="fr-FR" smtClean="0"/>
              <a:t>21/03/2025</a:t>
            </a:fld>
            <a:endParaRPr lang="fr-FR"/>
          </a:p>
        </p:txBody>
      </p:sp>
      <p:sp>
        <p:nvSpPr>
          <p:cNvPr id="5" name="Espace réservé du pied de page 4">
            <a:extLst>
              <a:ext uri="{FF2B5EF4-FFF2-40B4-BE49-F238E27FC236}">
                <a16:creationId xmlns:a16="http://schemas.microsoft.com/office/drawing/2014/main" id="{147CBBE9-B2B5-B764-E0C1-A148EE39E2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7960DC-6043-41CC-0C65-678F2C3D4501}"/>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139818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4D00E3A-2B0D-2F12-19C9-B2DF43F3AB7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37B75C1-1AC9-FBC4-C3F7-52283E92258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0E2D84-360E-A813-B87C-09CC5288BF16}"/>
              </a:ext>
            </a:extLst>
          </p:cNvPr>
          <p:cNvSpPr>
            <a:spLocks noGrp="1"/>
          </p:cNvSpPr>
          <p:nvPr>
            <p:ph type="dt" sz="half" idx="10"/>
          </p:nvPr>
        </p:nvSpPr>
        <p:spPr/>
        <p:txBody>
          <a:bodyPr/>
          <a:lstStyle/>
          <a:p>
            <a:fld id="{76827471-4C79-294C-BEB1-945FCEA06C10}" type="datetime1">
              <a:rPr lang="fr-FR" smtClean="0"/>
              <a:t>21/03/2025</a:t>
            </a:fld>
            <a:endParaRPr lang="fr-FR"/>
          </a:p>
        </p:txBody>
      </p:sp>
      <p:sp>
        <p:nvSpPr>
          <p:cNvPr id="5" name="Espace réservé du pied de page 4">
            <a:extLst>
              <a:ext uri="{FF2B5EF4-FFF2-40B4-BE49-F238E27FC236}">
                <a16:creationId xmlns:a16="http://schemas.microsoft.com/office/drawing/2014/main" id="{72678B89-7942-78C7-B954-578E9865CB0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84AC8F-FF69-AB2C-463D-6B71A5FEF91B}"/>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4001018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DC734-464E-1212-CBE2-A87E917604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5536669-96BB-D0B9-C4AA-38EBC638064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F6482A-1698-5EC1-AB9A-EACEB4074846}"/>
              </a:ext>
            </a:extLst>
          </p:cNvPr>
          <p:cNvSpPr>
            <a:spLocks noGrp="1"/>
          </p:cNvSpPr>
          <p:nvPr>
            <p:ph type="dt" sz="half" idx="10"/>
          </p:nvPr>
        </p:nvSpPr>
        <p:spPr/>
        <p:txBody>
          <a:bodyPr/>
          <a:lstStyle/>
          <a:p>
            <a:fld id="{D8456041-9F8D-1F4A-81C6-8A8644EAD89E}" type="datetime1">
              <a:rPr lang="fr-FR" smtClean="0"/>
              <a:t>21/03/2025</a:t>
            </a:fld>
            <a:endParaRPr lang="fr-FR"/>
          </a:p>
        </p:txBody>
      </p:sp>
      <p:sp>
        <p:nvSpPr>
          <p:cNvPr id="5" name="Espace réservé du pied de page 4">
            <a:extLst>
              <a:ext uri="{FF2B5EF4-FFF2-40B4-BE49-F238E27FC236}">
                <a16:creationId xmlns:a16="http://schemas.microsoft.com/office/drawing/2014/main" id="{BDD2D7BE-BCFB-A57C-88BD-404B949370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D6400E-937F-F9F4-693B-1B5F2499DA52}"/>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32045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BB415-5DBD-009E-0B8E-DA228F90569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7DE13B3-3A74-9282-8582-B62BE613B9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2FF599E-6411-6943-DCFB-050FA9C308C2}"/>
              </a:ext>
            </a:extLst>
          </p:cNvPr>
          <p:cNvSpPr>
            <a:spLocks noGrp="1"/>
          </p:cNvSpPr>
          <p:nvPr>
            <p:ph type="dt" sz="half" idx="10"/>
          </p:nvPr>
        </p:nvSpPr>
        <p:spPr/>
        <p:txBody>
          <a:bodyPr/>
          <a:lstStyle/>
          <a:p>
            <a:fld id="{C93FB4DE-7AB9-7045-8E3B-59EBB6D5D80E}" type="datetime1">
              <a:rPr lang="fr-FR" smtClean="0"/>
              <a:t>21/03/2025</a:t>
            </a:fld>
            <a:endParaRPr lang="fr-FR"/>
          </a:p>
        </p:txBody>
      </p:sp>
      <p:sp>
        <p:nvSpPr>
          <p:cNvPr id="5" name="Espace réservé du pied de page 4">
            <a:extLst>
              <a:ext uri="{FF2B5EF4-FFF2-40B4-BE49-F238E27FC236}">
                <a16:creationId xmlns:a16="http://schemas.microsoft.com/office/drawing/2014/main" id="{209C90B0-1394-B53A-0A5A-0B8E24A61E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0E931A-7723-1FAA-7D5D-80A1B2F58BA6}"/>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332935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FCCBCD-A0E2-F216-83F1-57D77A4CA3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DCA007E-ECC5-27C2-917C-BF27085DA54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49E7436-CB26-1238-BE11-4BA753A4192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C9D5A09-29D0-DBBA-7FFC-CED65F952EB4}"/>
              </a:ext>
            </a:extLst>
          </p:cNvPr>
          <p:cNvSpPr>
            <a:spLocks noGrp="1"/>
          </p:cNvSpPr>
          <p:nvPr>
            <p:ph type="dt" sz="half" idx="10"/>
          </p:nvPr>
        </p:nvSpPr>
        <p:spPr/>
        <p:txBody>
          <a:bodyPr/>
          <a:lstStyle/>
          <a:p>
            <a:fld id="{18AA4B29-EDC9-314B-9EAE-294CC222DCB6}" type="datetime1">
              <a:rPr lang="fr-FR" smtClean="0"/>
              <a:t>21/03/2025</a:t>
            </a:fld>
            <a:endParaRPr lang="fr-FR"/>
          </a:p>
        </p:txBody>
      </p:sp>
      <p:sp>
        <p:nvSpPr>
          <p:cNvPr id="6" name="Espace réservé du pied de page 5">
            <a:extLst>
              <a:ext uri="{FF2B5EF4-FFF2-40B4-BE49-F238E27FC236}">
                <a16:creationId xmlns:a16="http://schemas.microsoft.com/office/drawing/2014/main" id="{9DEDEE31-6785-BAED-2EB8-693A5540F9C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9AD74AE-6C4B-BF73-FE29-03E7FF85B404}"/>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2581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CC2348-A165-A3D3-8EB4-CD29A2C274B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E8F23A-07BF-0043-89AF-F8B54E16A6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7967E55-F5C1-5DDE-90DE-6C0A16F2560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D2FC696-073B-7382-C212-B460D84654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BF9D68E-E5B1-2279-5231-CF768A70FE9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37EA80E-F276-2198-BC4A-B9C98B60B693}"/>
              </a:ext>
            </a:extLst>
          </p:cNvPr>
          <p:cNvSpPr>
            <a:spLocks noGrp="1"/>
          </p:cNvSpPr>
          <p:nvPr>
            <p:ph type="dt" sz="half" idx="10"/>
          </p:nvPr>
        </p:nvSpPr>
        <p:spPr/>
        <p:txBody>
          <a:bodyPr/>
          <a:lstStyle/>
          <a:p>
            <a:fld id="{985D7CA9-F9EF-7E40-A734-BF61BC9CFD41}" type="datetime1">
              <a:rPr lang="fr-FR" smtClean="0"/>
              <a:t>21/03/2025</a:t>
            </a:fld>
            <a:endParaRPr lang="fr-FR"/>
          </a:p>
        </p:txBody>
      </p:sp>
      <p:sp>
        <p:nvSpPr>
          <p:cNvPr id="8" name="Espace réservé du pied de page 7">
            <a:extLst>
              <a:ext uri="{FF2B5EF4-FFF2-40B4-BE49-F238E27FC236}">
                <a16:creationId xmlns:a16="http://schemas.microsoft.com/office/drawing/2014/main" id="{E4A95540-3C59-5BE4-3E54-7E0CC47AF1E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FD0840D-C348-7AD2-3D16-B21684AE1C96}"/>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1813415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021D47-95BB-CE05-F730-5386B48F1CF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73C7E93-1720-4E38-0414-CABD9A6A4B0B}"/>
              </a:ext>
            </a:extLst>
          </p:cNvPr>
          <p:cNvSpPr>
            <a:spLocks noGrp="1"/>
          </p:cNvSpPr>
          <p:nvPr>
            <p:ph type="dt" sz="half" idx="10"/>
          </p:nvPr>
        </p:nvSpPr>
        <p:spPr/>
        <p:txBody>
          <a:bodyPr/>
          <a:lstStyle/>
          <a:p>
            <a:fld id="{79120337-053D-384D-B6A9-B62A8A960A88}" type="datetime1">
              <a:rPr lang="fr-FR" smtClean="0"/>
              <a:t>21/03/2025</a:t>
            </a:fld>
            <a:endParaRPr lang="fr-FR"/>
          </a:p>
        </p:txBody>
      </p:sp>
      <p:sp>
        <p:nvSpPr>
          <p:cNvPr id="4" name="Espace réservé du pied de page 3">
            <a:extLst>
              <a:ext uri="{FF2B5EF4-FFF2-40B4-BE49-F238E27FC236}">
                <a16:creationId xmlns:a16="http://schemas.microsoft.com/office/drawing/2014/main" id="{B9F51C84-0E32-9A8E-3A68-EB59AB93CA2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27DE675-CB6E-6AC4-4C13-F3F7C7AF4926}"/>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141941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E2A0F1B-B479-943F-BD56-A42FD76B1144}"/>
              </a:ext>
            </a:extLst>
          </p:cNvPr>
          <p:cNvSpPr>
            <a:spLocks noGrp="1"/>
          </p:cNvSpPr>
          <p:nvPr>
            <p:ph type="dt" sz="half" idx="10"/>
          </p:nvPr>
        </p:nvSpPr>
        <p:spPr/>
        <p:txBody>
          <a:bodyPr/>
          <a:lstStyle/>
          <a:p>
            <a:fld id="{4DFAF946-B8B9-624A-9E4E-74447E44AE4A}" type="datetime1">
              <a:rPr lang="fr-FR" smtClean="0"/>
              <a:t>21/03/2025</a:t>
            </a:fld>
            <a:endParaRPr lang="fr-FR"/>
          </a:p>
        </p:txBody>
      </p:sp>
      <p:sp>
        <p:nvSpPr>
          <p:cNvPr id="3" name="Espace réservé du pied de page 2">
            <a:extLst>
              <a:ext uri="{FF2B5EF4-FFF2-40B4-BE49-F238E27FC236}">
                <a16:creationId xmlns:a16="http://schemas.microsoft.com/office/drawing/2014/main" id="{F8266447-E082-FDBB-1466-8BEA23D648D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E8F3566-A25E-193C-955D-9A9B9C3E3A82}"/>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345174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4F519A-9BCD-55B7-387F-11E0A6B09FE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4DE1291-6096-3673-5650-909AEB63AF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BB9FCA5-6652-C284-E31E-46525386D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945F146-2894-AFA7-9D5B-810BE86E60CE}"/>
              </a:ext>
            </a:extLst>
          </p:cNvPr>
          <p:cNvSpPr>
            <a:spLocks noGrp="1"/>
          </p:cNvSpPr>
          <p:nvPr>
            <p:ph type="dt" sz="half" idx="10"/>
          </p:nvPr>
        </p:nvSpPr>
        <p:spPr/>
        <p:txBody>
          <a:bodyPr/>
          <a:lstStyle/>
          <a:p>
            <a:fld id="{9E086E4F-B270-8B42-87B0-33FE25A16568}" type="datetime1">
              <a:rPr lang="fr-FR" smtClean="0"/>
              <a:t>21/03/2025</a:t>
            </a:fld>
            <a:endParaRPr lang="fr-FR"/>
          </a:p>
        </p:txBody>
      </p:sp>
      <p:sp>
        <p:nvSpPr>
          <p:cNvPr id="6" name="Espace réservé du pied de page 5">
            <a:extLst>
              <a:ext uri="{FF2B5EF4-FFF2-40B4-BE49-F238E27FC236}">
                <a16:creationId xmlns:a16="http://schemas.microsoft.com/office/drawing/2014/main" id="{CE8DDDA9-A2CC-E527-6241-E5D04E76709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8C5159D-66BC-BA1C-7A1A-97070E5B05D6}"/>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21700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D32F6B-BCEA-0A93-57F4-628FE4277DE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6FF1FF5-81DD-AF49-23FD-6E8B887026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3881D69-554C-720E-F15F-1B2709827B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A632ED-DA89-E30A-5001-13A70C549106}"/>
              </a:ext>
            </a:extLst>
          </p:cNvPr>
          <p:cNvSpPr>
            <a:spLocks noGrp="1"/>
          </p:cNvSpPr>
          <p:nvPr>
            <p:ph type="dt" sz="half" idx="10"/>
          </p:nvPr>
        </p:nvSpPr>
        <p:spPr/>
        <p:txBody>
          <a:bodyPr/>
          <a:lstStyle/>
          <a:p>
            <a:fld id="{9C3057A7-DB04-FE43-A4F1-FB5F931433EE}" type="datetime1">
              <a:rPr lang="fr-FR" smtClean="0"/>
              <a:t>21/03/2025</a:t>
            </a:fld>
            <a:endParaRPr lang="fr-FR"/>
          </a:p>
        </p:txBody>
      </p:sp>
      <p:sp>
        <p:nvSpPr>
          <p:cNvPr id="6" name="Espace réservé du pied de page 5">
            <a:extLst>
              <a:ext uri="{FF2B5EF4-FFF2-40B4-BE49-F238E27FC236}">
                <a16:creationId xmlns:a16="http://schemas.microsoft.com/office/drawing/2014/main" id="{4F5AA78E-BBE9-DE5A-A902-BFA5B5393D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34029E2-214B-7BCB-5FB5-B4C3552F4E75}"/>
              </a:ext>
            </a:extLst>
          </p:cNvPr>
          <p:cNvSpPr>
            <a:spLocks noGrp="1"/>
          </p:cNvSpPr>
          <p:nvPr>
            <p:ph type="sldNum" sz="quarter" idx="12"/>
          </p:nvPr>
        </p:nvSpPr>
        <p:spPr/>
        <p:txBody>
          <a:bodyPr/>
          <a:lstStyle/>
          <a:p>
            <a:fld id="{AFE3529A-C0F9-854E-A576-1408ADEE5199}" type="slidenum">
              <a:rPr lang="fr-FR" smtClean="0"/>
              <a:t>‹N°›</a:t>
            </a:fld>
            <a:endParaRPr lang="fr-FR"/>
          </a:p>
        </p:txBody>
      </p:sp>
    </p:spTree>
    <p:extLst>
      <p:ext uri="{BB962C8B-B14F-4D97-AF65-F5344CB8AC3E}">
        <p14:creationId xmlns:p14="http://schemas.microsoft.com/office/powerpoint/2010/main" val="204898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E9601C8-7F39-A856-08D5-B6794899B8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8602E05-146A-C60B-2C60-70C4357BC5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4F6836-A94F-9444-87CF-69063AC868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2E25D-8701-354D-9934-9F1DE6433F4D}" type="datetime1">
              <a:rPr lang="fr-FR" smtClean="0"/>
              <a:t>21/03/2025</a:t>
            </a:fld>
            <a:endParaRPr lang="fr-FR"/>
          </a:p>
        </p:txBody>
      </p:sp>
      <p:sp>
        <p:nvSpPr>
          <p:cNvPr id="5" name="Espace réservé du pied de page 4">
            <a:extLst>
              <a:ext uri="{FF2B5EF4-FFF2-40B4-BE49-F238E27FC236}">
                <a16:creationId xmlns:a16="http://schemas.microsoft.com/office/drawing/2014/main" id="{31214558-02C6-760A-6ABE-078EDDE7F6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ACD5C14-6E47-432D-F02A-C3A5EC9AD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3529A-C0F9-854E-A576-1408ADEE5199}" type="slidenum">
              <a:rPr lang="fr-FR" smtClean="0"/>
              <a:t>‹N°›</a:t>
            </a:fld>
            <a:endParaRPr lang="fr-FR"/>
          </a:p>
        </p:txBody>
      </p:sp>
    </p:spTree>
    <p:extLst>
      <p:ext uri="{BB962C8B-B14F-4D97-AF65-F5344CB8AC3E}">
        <p14:creationId xmlns:p14="http://schemas.microsoft.com/office/powerpoint/2010/main" val="321560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0716&amp;idArticle=LEGIARTI000006410153&amp;dateTexte=&amp;categorieLien=ci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716&amp;idArticle=LEGIARTI000006410156&amp;dateTexte=&amp;categorieLien=cid" TargetMode="External"/><Relationship Id="rId2" Type="http://schemas.openxmlformats.org/officeDocument/2006/relationships/hyperlink" Target="https://www.legifrance.gouv.fr/affichCodeArticle.do?cidTexte=LEGITEXT000006070716&amp;idArticle=LEGIARTI000006410153&amp;dateTexte=&amp;categorieLien=cid"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1164&amp;idArticle=LEGIARTI000038264046&amp;dateTexte=&amp;categorieLien=ci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6FA855-B892-14F5-7D23-967FCAC70444}"/>
              </a:ext>
            </a:extLst>
          </p:cNvPr>
          <p:cNvSpPr>
            <a:spLocks noGrp="1"/>
          </p:cNvSpPr>
          <p:nvPr>
            <p:ph type="ctrTitle"/>
          </p:nvPr>
        </p:nvSpPr>
        <p:spPr>
          <a:xfrm>
            <a:off x="493987" y="391510"/>
            <a:ext cx="9144000" cy="1208690"/>
          </a:xfrm>
        </p:spPr>
        <p:txBody>
          <a:bodyPr>
            <a:normAutofit fontScale="90000"/>
          </a:bodyPr>
          <a:lstStyle/>
          <a:p>
            <a:pPr algn="l"/>
            <a:br>
              <a:rPr lang="fr-FR" sz="4400" b="1" dirty="0">
                <a:effectLst/>
                <a:latin typeface="Times New Roman" panose="02020603050405020304" pitchFamily="18" charset="0"/>
                <a:ea typeface="Times New Roman" panose="02020603050405020304" pitchFamily="18" charset="0"/>
              </a:rPr>
            </a:br>
            <a:r>
              <a:rPr lang="fr-FR" sz="4400" b="1" dirty="0">
                <a:effectLst/>
                <a:latin typeface="Times New Roman" panose="02020603050405020304" pitchFamily="18" charset="0"/>
                <a:ea typeface="Times New Roman" panose="02020603050405020304" pitchFamily="18" charset="0"/>
              </a:rPr>
              <a:t>TROISIÈME PARTIE : LE DÉROULEMENT DU PROCES CIVIL</a:t>
            </a:r>
            <a:endParaRPr lang="fr-FR" dirty="0"/>
          </a:p>
        </p:txBody>
      </p:sp>
      <p:sp>
        <p:nvSpPr>
          <p:cNvPr id="3" name="Sous-titre 2">
            <a:extLst>
              <a:ext uri="{FF2B5EF4-FFF2-40B4-BE49-F238E27FC236}">
                <a16:creationId xmlns:a16="http://schemas.microsoft.com/office/drawing/2014/main" id="{B817561C-AE4B-BCB2-C41C-1D0DB127848F}"/>
              </a:ext>
            </a:extLst>
          </p:cNvPr>
          <p:cNvSpPr>
            <a:spLocks noGrp="1"/>
          </p:cNvSpPr>
          <p:nvPr>
            <p:ph type="subTitle" idx="1"/>
          </p:nvPr>
        </p:nvSpPr>
        <p:spPr>
          <a:xfrm>
            <a:off x="493987" y="1693425"/>
            <a:ext cx="9144000" cy="4773065"/>
          </a:xfrm>
        </p:spPr>
        <p:txBody>
          <a:bodyPr>
            <a:normAutofit/>
          </a:bodyPr>
          <a:lstStyle/>
          <a:p>
            <a:pPr algn="just"/>
            <a:r>
              <a:rPr lang="fr-FR" sz="2800" b="1" dirty="0">
                <a:solidFill>
                  <a:srgbClr val="000000"/>
                </a:solidFill>
                <a:effectLst/>
                <a:ea typeface="Times New Roman" panose="02020603050405020304" pitchFamily="18" charset="0"/>
                <a:cs typeface="Times New Roman" panose="02020603050405020304" pitchFamily="18" charset="0"/>
              </a:rPr>
              <a:t>CHAPITRE PRÉLIMINAIRE : LES RÈGLES DE COMPÉTENCE</a:t>
            </a:r>
          </a:p>
          <a:p>
            <a:pPr algn="just"/>
            <a:r>
              <a:rPr lang="fr-FR" sz="2000" i="1" dirty="0">
                <a:solidFill>
                  <a:srgbClr val="000000"/>
                </a:solidFill>
                <a:ea typeface="Times New Roman" panose="02020603050405020304" pitchFamily="18" charset="0"/>
                <a:cs typeface="Times New Roman" panose="02020603050405020304" pitchFamily="18" charset="0"/>
              </a:rPr>
              <a:t>Enjeux pratiques et politiques</a:t>
            </a:r>
          </a:p>
          <a:p>
            <a:pPr algn="just"/>
            <a:r>
              <a:rPr lang="fr-FR" b="1" dirty="0">
                <a:solidFill>
                  <a:srgbClr val="000000"/>
                </a:solidFill>
                <a:effectLst/>
                <a:ea typeface="Times New Roman" panose="02020603050405020304" pitchFamily="18" charset="0"/>
                <a:cs typeface="Times New Roman" panose="02020603050405020304" pitchFamily="18" charset="0"/>
              </a:rPr>
              <a:t>Section 1 : détermination de la compétence</a:t>
            </a:r>
          </a:p>
          <a:p>
            <a:pPr algn="just"/>
            <a:r>
              <a:rPr lang="fr-FR" sz="2000" dirty="0">
                <a:solidFill>
                  <a:srgbClr val="000000"/>
                </a:solidFill>
                <a:ea typeface="Times New Roman" panose="02020603050405020304" pitchFamily="18" charset="0"/>
                <a:cs typeface="Times New Roman" panose="02020603050405020304" pitchFamily="18" charset="0"/>
              </a:rPr>
              <a:t>§ 1.- La compétence matérielle</a:t>
            </a:r>
          </a:p>
          <a:p>
            <a:pPr algn="just"/>
            <a:r>
              <a:rPr lang="fr-FR" sz="2000" dirty="0">
                <a:solidFill>
                  <a:srgbClr val="000000"/>
                </a:solidFill>
                <a:ea typeface="Times New Roman" panose="02020603050405020304" pitchFamily="18" charset="0"/>
                <a:cs typeface="Times New Roman" panose="02020603050405020304" pitchFamily="18" charset="0"/>
              </a:rPr>
              <a:t>Juridiction de droit commun et juridictions d’exception</a:t>
            </a:r>
          </a:p>
          <a:p>
            <a:pPr algn="just"/>
            <a:r>
              <a:rPr lang="fr-FR" sz="2000" dirty="0">
                <a:solidFill>
                  <a:srgbClr val="000000"/>
                </a:solidFill>
                <a:ea typeface="Times New Roman" panose="02020603050405020304" pitchFamily="18" charset="0"/>
                <a:cs typeface="Times New Roman" panose="02020603050405020304" pitchFamily="18" charset="0"/>
              </a:rPr>
              <a:t>§ 2.- La compétence territoriale</a:t>
            </a:r>
          </a:p>
          <a:p>
            <a:pPr algn="just"/>
            <a:r>
              <a:rPr lang="fr-FR" sz="2000" dirty="0">
                <a:effectLst/>
                <a:ea typeface="Times New Roman" panose="02020603050405020304" pitchFamily="18" charset="0"/>
              </a:rPr>
              <a:t>Principe et tempéraments</a:t>
            </a:r>
          </a:p>
          <a:p>
            <a:pPr algn="just"/>
            <a:r>
              <a:rPr lang="fr-FR" sz="2400" b="1" dirty="0">
                <a:solidFill>
                  <a:srgbClr val="000000"/>
                </a:solidFill>
                <a:effectLst/>
                <a:ea typeface="Times New Roman" panose="02020603050405020304" pitchFamily="18" charset="0"/>
                <a:cs typeface="Times New Roman" panose="02020603050405020304" pitchFamily="18" charset="0"/>
              </a:rPr>
              <a:t>Section 2 : aménagements de la compétence</a:t>
            </a:r>
          </a:p>
          <a:p>
            <a:pPr algn="just"/>
            <a:r>
              <a:rPr lang="fr-FR" sz="2000" dirty="0"/>
              <a:t>§ 1.- Les extensions de compétence</a:t>
            </a:r>
          </a:p>
          <a:p>
            <a:pPr algn="just"/>
            <a:r>
              <a:rPr lang="fr-FR" sz="2000" dirty="0"/>
              <a:t>Extension aux moyens et aux demandes</a:t>
            </a:r>
          </a:p>
          <a:p>
            <a:pPr algn="just"/>
            <a:r>
              <a:rPr lang="fr-FR" sz="2000" dirty="0"/>
              <a:t>§ 2.-  Les prorogations de compétence</a:t>
            </a:r>
          </a:p>
        </p:txBody>
      </p:sp>
      <p:sp>
        <p:nvSpPr>
          <p:cNvPr id="4" name="Espace réservé du numéro de diapositive 3">
            <a:extLst>
              <a:ext uri="{FF2B5EF4-FFF2-40B4-BE49-F238E27FC236}">
                <a16:creationId xmlns:a16="http://schemas.microsoft.com/office/drawing/2014/main" id="{D1474FF4-75A6-679F-D4CB-49D8806C895E}"/>
              </a:ext>
            </a:extLst>
          </p:cNvPr>
          <p:cNvSpPr>
            <a:spLocks noGrp="1"/>
          </p:cNvSpPr>
          <p:nvPr>
            <p:ph type="sldNum" sz="quarter" idx="12"/>
          </p:nvPr>
        </p:nvSpPr>
        <p:spPr>
          <a:xfrm>
            <a:off x="8518634" y="6366751"/>
            <a:ext cx="2743200" cy="365125"/>
          </a:xfrm>
        </p:spPr>
        <p:txBody>
          <a:bodyPr/>
          <a:lstStyle/>
          <a:p>
            <a:fld id="{AFE3529A-C0F9-854E-A576-1408ADEE5199}" type="slidenum">
              <a:rPr lang="fr-FR" smtClean="0"/>
              <a:t>1</a:t>
            </a:fld>
            <a:endParaRPr lang="fr-FR"/>
          </a:p>
        </p:txBody>
      </p:sp>
    </p:spTree>
    <p:extLst>
      <p:ext uri="{BB962C8B-B14F-4D97-AF65-F5344CB8AC3E}">
        <p14:creationId xmlns:p14="http://schemas.microsoft.com/office/powerpoint/2010/main" val="1398139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C748B1-E495-B527-B0F6-8661D9EDCECE}"/>
              </a:ext>
            </a:extLst>
          </p:cNvPr>
          <p:cNvSpPr>
            <a:spLocks noGrp="1"/>
          </p:cNvSpPr>
          <p:nvPr>
            <p:ph type="title"/>
          </p:nvPr>
        </p:nvSpPr>
        <p:spPr>
          <a:xfrm>
            <a:off x="838200" y="334934"/>
            <a:ext cx="10515600" cy="692205"/>
          </a:xfrm>
        </p:spPr>
        <p:txBody>
          <a:bodyPr>
            <a:normAutofit/>
          </a:bodyPr>
          <a:lstStyle/>
          <a:p>
            <a:r>
              <a:rPr lang="fr-FR" sz="4000" b="1" dirty="0">
                <a:latin typeface="+mn-lt"/>
              </a:rPr>
              <a:t>L’ASSIGNATION</a:t>
            </a:r>
          </a:p>
        </p:txBody>
      </p:sp>
      <p:sp>
        <p:nvSpPr>
          <p:cNvPr id="3" name="Espace réservé du contenu 2">
            <a:extLst>
              <a:ext uri="{FF2B5EF4-FFF2-40B4-BE49-F238E27FC236}">
                <a16:creationId xmlns:a16="http://schemas.microsoft.com/office/drawing/2014/main" id="{E1D05A24-3F0F-51CF-8428-0603B7F03967}"/>
              </a:ext>
            </a:extLst>
          </p:cNvPr>
          <p:cNvSpPr>
            <a:spLocks noGrp="1"/>
          </p:cNvSpPr>
          <p:nvPr>
            <p:ph idx="1"/>
          </p:nvPr>
        </p:nvSpPr>
        <p:spPr>
          <a:xfrm>
            <a:off x="838200" y="1124607"/>
            <a:ext cx="10515600" cy="5496910"/>
          </a:xfrm>
        </p:spPr>
        <p:txBody>
          <a:bodyPr>
            <a:normAutofit fontScale="92500" lnSpcReduction="20000"/>
          </a:bodyPr>
          <a:lstStyle/>
          <a:p>
            <a:pPr marL="0" indent="0">
              <a:buNone/>
            </a:pPr>
            <a:r>
              <a:rPr lang="fr-FR" b="1" dirty="0"/>
              <a:t>Un acte spécifique – Application de l’article 56 CPC</a:t>
            </a:r>
          </a:p>
          <a:p>
            <a:pPr>
              <a:lnSpc>
                <a:spcPct val="120000"/>
              </a:lnSpc>
              <a:buNone/>
            </a:pPr>
            <a:r>
              <a:rPr lang="fr-FR" b="0" i="0" u="none" strike="noStrike" dirty="0">
                <a:solidFill>
                  <a:srgbClr val="000000"/>
                </a:solidFill>
                <a:effectLst/>
                <a:latin typeface="sourcesanspro"/>
              </a:rPr>
              <a:t>« </a:t>
            </a:r>
            <a:r>
              <a:rPr lang="fr-FR" b="0" i="1" strike="noStrike" dirty="0">
                <a:solidFill>
                  <a:srgbClr val="0070C0"/>
                </a:solidFill>
                <a:effectLst/>
              </a:rPr>
              <a:t>L'assignation contient à peine de nullité, </a:t>
            </a:r>
            <a:r>
              <a:rPr lang="fr-FR" b="0" i="1" u="sng" strike="noStrike" dirty="0">
                <a:solidFill>
                  <a:srgbClr val="0070C0"/>
                </a:solidFill>
                <a:effectLst/>
              </a:rPr>
              <a:t>outre les mentions prescrites pour les actes d'huissier de justice et celles énoncées à l'article </a:t>
            </a:r>
            <a:r>
              <a:rPr lang="fr-FR" b="0" i="1" strike="noStrike" dirty="0">
                <a:solidFill>
                  <a:srgbClr val="0070C0"/>
                </a:solidFill>
                <a:effectLst/>
                <a:hlinkClick r:id="rId2" tooltip="Code de procédure civile - art. 54 (V)">
                  <a:extLst>
                    <a:ext uri="{A12FA001-AC4F-418D-AE19-62706E023703}">
                      <ahyp:hlinkClr xmlns:ahyp="http://schemas.microsoft.com/office/drawing/2018/hyperlinkcolor" val="tx"/>
                    </a:ext>
                  </a:extLst>
                </a:hlinkClick>
              </a:rPr>
              <a:t>54</a:t>
            </a:r>
            <a:r>
              <a:rPr lang="fr-FR" b="0" i="1" strike="noStrike" dirty="0">
                <a:solidFill>
                  <a:srgbClr val="0070C0"/>
                </a:solidFill>
                <a:effectLst/>
              </a:rPr>
              <a:t> : </a:t>
            </a:r>
            <a:br>
              <a:rPr lang="fr-FR" b="0" i="1" strike="noStrike" dirty="0">
                <a:solidFill>
                  <a:srgbClr val="0070C0"/>
                </a:solidFill>
                <a:effectLst/>
              </a:rPr>
            </a:br>
            <a:r>
              <a:rPr lang="fr-FR" b="0" i="1" strike="noStrike" dirty="0">
                <a:solidFill>
                  <a:srgbClr val="0070C0"/>
                </a:solidFill>
                <a:effectLst/>
              </a:rPr>
              <a:t>1° Les lieu, jour et heure de </a:t>
            </a:r>
            <a:r>
              <a:rPr lang="fr-FR" b="0" i="1" u="sng" strike="noStrike" dirty="0">
                <a:solidFill>
                  <a:srgbClr val="0070C0"/>
                </a:solidFill>
                <a:effectLst/>
              </a:rPr>
              <a:t>l'audience</a:t>
            </a:r>
            <a:r>
              <a:rPr lang="fr-FR" b="0" i="1" strike="noStrike" dirty="0">
                <a:solidFill>
                  <a:srgbClr val="0070C0"/>
                </a:solidFill>
                <a:effectLst/>
              </a:rPr>
              <a:t> à laquelle l'affaire sera appelée ; </a:t>
            </a:r>
            <a:br>
              <a:rPr lang="fr-FR" b="0" i="1" strike="noStrike" dirty="0">
                <a:solidFill>
                  <a:srgbClr val="0070C0"/>
                </a:solidFill>
                <a:effectLst/>
              </a:rPr>
            </a:br>
            <a:r>
              <a:rPr lang="fr-FR" b="0" i="1" strike="noStrike" dirty="0">
                <a:solidFill>
                  <a:srgbClr val="0070C0"/>
                </a:solidFill>
                <a:effectLst/>
              </a:rPr>
              <a:t>2° Un exposé des </a:t>
            </a:r>
            <a:r>
              <a:rPr lang="fr-FR" b="0" i="1" u="sng" strike="noStrike" dirty="0">
                <a:solidFill>
                  <a:srgbClr val="0070C0"/>
                </a:solidFill>
                <a:effectLst/>
              </a:rPr>
              <a:t>moyens</a:t>
            </a:r>
            <a:r>
              <a:rPr lang="fr-FR" b="0" i="1" strike="noStrike" dirty="0">
                <a:solidFill>
                  <a:srgbClr val="0070C0"/>
                </a:solidFill>
                <a:effectLst/>
              </a:rPr>
              <a:t> en fait et en droit ; </a:t>
            </a:r>
            <a:br>
              <a:rPr lang="fr-FR" b="0" i="1" strike="noStrike" dirty="0">
                <a:solidFill>
                  <a:srgbClr val="0070C0"/>
                </a:solidFill>
                <a:effectLst/>
              </a:rPr>
            </a:br>
            <a:r>
              <a:rPr lang="fr-FR" b="0" i="1" strike="noStrike" dirty="0">
                <a:solidFill>
                  <a:srgbClr val="0070C0"/>
                </a:solidFill>
                <a:effectLst/>
              </a:rPr>
              <a:t>3° </a:t>
            </a:r>
            <a:r>
              <a:rPr lang="fr-FR" b="0" i="1" u="sng" strike="noStrike" dirty="0">
                <a:solidFill>
                  <a:srgbClr val="0070C0"/>
                </a:solidFill>
                <a:effectLst/>
              </a:rPr>
              <a:t>La liste des pièces</a:t>
            </a:r>
            <a:r>
              <a:rPr lang="fr-FR" b="0" i="1" strike="noStrike" dirty="0">
                <a:solidFill>
                  <a:srgbClr val="0070C0"/>
                </a:solidFill>
                <a:effectLst/>
              </a:rPr>
              <a:t> sur lesquelles la demande est fondée dans un bordereau qui lui est annexé ;  </a:t>
            </a:r>
          </a:p>
          <a:p>
            <a:pPr>
              <a:lnSpc>
                <a:spcPct val="120000"/>
              </a:lnSpc>
              <a:buNone/>
            </a:pPr>
            <a:r>
              <a:rPr lang="fr-FR" b="0" i="1" strike="noStrike" dirty="0">
                <a:solidFill>
                  <a:srgbClr val="0070C0"/>
                </a:solidFill>
                <a:effectLst/>
              </a:rPr>
              <a:t>   4° </a:t>
            </a:r>
            <a:r>
              <a:rPr lang="fr-FR" b="0" i="1" u="sng" strike="noStrike" dirty="0">
                <a:solidFill>
                  <a:srgbClr val="0070C0"/>
                </a:solidFill>
                <a:effectLst/>
              </a:rPr>
              <a:t>L'indication des modalités de comparution </a:t>
            </a:r>
            <a:r>
              <a:rPr lang="fr-FR" b="0" i="1" strike="noStrike" dirty="0">
                <a:solidFill>
                  <a:srgbClr val="0070C0"/>
                </a:solidFill>
                <a:effectLst/>
              </a:rPr>
              <a:t>devant la juridiction et la précision que, faute pour le défendeur de comparaître, il s'expose à ce qu'un jugement soit rendu contre lui sur les seuls éléments fournis par son adversaire. </a:t>
            </a:r>
            <a:br>
              <a:rPr lang="fr-FR" b="0" i="1" strike="noStrike" dirty="0">
                <a:solidFill>
                  <a:srgbClr val="0070C0"/>
                </a:solidFill>
                <a:effectLst/>
              </a:rPr>
            </a:br>
            <a:r>
              <a:rPr lang="fr-FR" b="0" i="1" strike="noStrike" dirty="0">
                <a:solidFill>
                  <a:srgbClr val="0070C0"/>
                </a:solidFill>
                <a:effectLst/>
              </a:rPr>
              <a:t>L'assignation précise également, le cas échéant, la chambre désignée. </a:t>
            </a:r>
            <a:br>
              <a:rPr lang="fr-FR" b="0" i="1" strike="noStrike" dirty="0">
                <a:solidFill>
                  <a:srgbClr val="0070C0"/>
                </a:solidFill>
                <a:effectLst/>
              </a:rPr>
            </a:br>
            <a:r>
              <a:rPr lang="fr-FR" b="0" i="1" u="sng" strike="noStrike" dirty="0">
                <a:solidFill>
                  <a:srgbClr val="0070C0"/>
                </a:solidFill>
                <a:effectLst/>
              </a:rPr>
              <a:t>Elle vaut conclusions</a:t>
            </a:r>
            <a:r>
              <a:rPr lang="fr-FR" b="0" i="1" strike="noStrike" dirty="0">
                <a:solidFill>
                  <a:srgbClr val="0070C0"/>
                </a:solidFill>
                <a:effectLst/>
              </a:rPr>
              <a:t>. </a:t>
            </a:r>
            <a:r>
              <a:rPr lang="fr-FR" b="0" i="0" u="none" strike="noStrike" dirty="0">
                <a:solidFill>
                  <a:srgbClr val="000000"/>
                </a:solidFill>
                <a:effectLst/>
                <a:latin typeface="sourcesanspro"/>
              </a:rPr>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2E4FA372-CA91-9EC2-517C-A05949FA073B}"/>
              </a:ext>
            </a:extLst>
          </p:cNvPr>
          <p:cNvSpPr>
            <a:spLocks noGrp="1"/>
          </p:cNvSpPr>
          <p:nvPr>
            <p:ph type="sldNum" sz="quarter" idx="12"/>
          </p:nvPr>
        </p:nvSpPr>
        <p:spPr/>
        <p:txBody>
          <a:bodyPr/>
          <a:lstStyle/>
          <a:p>
            <a:fld id="{AFE3529A-C0F9-854E-A576-1408ADEE5199}" type="slidenum">
              <a:rPr lang="fr-FR" smtClean="0"/>
              <a:t>10</a:t>
            </a:fld>
            <a:endParaRPr lang="fr-FR"/>
          </a:p>
        </p:txBody>
      </p:sp>
    </p:spTree>
    <p:extLst>
      <p:ext uri="{BB962C8B-B14F-4D97-AF65-F5344CB8AC3E}">
        <p14:creationId xmlns:p14="http://schemas.microsoft.com/office/powerpoint/2010/main" val="1665483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AF4061-DABA-656C-7176-92BD4D9C6B85}"/>
              </a:ext>
            </a:extLst>
          </p:cNvPr>
          <p:cNvSpPr>
            <a:spLocks noGrp="1"/>
          </p:cNvSpPr>
          <p:nvPr>
            <p:ph type="title"/>
          </p:nvPr>
        </p:nvSpPr>
        <p:spPr>
          <a:xfrm>
            <a:off x="838200" y="365126"/>
            <a:ext cx="10515600" cy="748972"/>
          </a:xfrm>
        </p:spPr>
        <p:txBody>
          <a:bodyPr>
            <a:normAutofit/>
          </a:bodyPr>
          <a:lstStyle/>
          <a:p>
            <a:r>
              <a:rPr lang="fr-FR" sz="4000" b="1" dirty="0">
                <a:latin typeface="+mn-lt"/>
              </a:rPr>
              <a:t>ASSIGNATION ET REPRÉSENTATION OBLIGATOIRE</a:t>
            </a:r>
          </a:p>
        </p:txBody>
      </p:sp>
      <p:sp>
        <p:nvSpPr>
          <p:cNvPr id="3" name="Espace réservé du contenu 2">
            <a:extLst>
              <a:ext uri="{FF2B5EF4-FFF2-40B4-BE49-F238E27FC236}">
                <a16:creationId xmlns:a16="http://schemas.microsoft.com/office/drawing/2014/main" id="{F3A32136-709D-B97E-A1CC-BBFEBCAB9E5B}"/>
              </a:ext>
            </a:extLst>
          </p:cNvPr>
          <p:cNvSpPr>
            <a:spLocks noGrp="1"/>
          </p:cNvSpPr>
          <p:nvPr>
            <p:ph idx="1"/>
          </p:nvPr>
        </p:nvSpPr>
        <p:spPr>
          <a:xfrm>
            <a:off x="911773" y="1384189"/>
            <a:ext cx="10515600" cy="4627727"/>
          </a:xfrm>
        </p:spPr>
        <p:txBody>
          <a:bodyPr>
            <a:normAutofit lnSpcReduction="10000"/>
          </a:bodyPr>
          <a:lstStyle/>
          <a:p>
            <a:pPr marL="0" indent="0">
              <a:buNone/>
            </a:pPr>
            <a:r>
              <a:rPr lang="fr-FR" b="1" dirty="0"/>
              <a:t>Article 752 CPC</a:t>
            </a:r>
          </a:p>
          <a:p>
            <a:pPr marL="0" indent="0">
              <a:buNone/>
            </a:pPr>
            <a:r>
              <a:rPr lang="fr-FR" dirty="0"/>
              <a:t>« </a:t>
            </a:r>
            <a:r>
              <a:rPr lang="fr-FR" b="0" i="1" u="none" strike="noStrike" dirty="0">
                <a:solidFill>
                  <a:srgbClr val="0070C0"/>
                </a:solidFill>
                <a:effectLst/>
              </a:rPr>
              <a:t>Lorsque la </a:t>
            </a:r>
            <a:r>
              <a:rPr lang="fr-FR" b="0" i="1" u="sng" strike="noStrike" dirty="0">
                <a:solidFill>
                  <a:srgbClr val="0070C0"/>
                </a:solidFill>
                <a:effectLst/>
              </a:rPr>
              <a:t>représentation</a:t>
            </a:r>
            <a:r>
              <a:rPr lang="fr-FR" b="0" i="1" u="none" strike="noStrike" dirty="0">
                <a:solidFill>
                  <a:srgbClr val="0070C0"/>
                </a:solidFill>
                <a:effectLst/>
              </a:rPr>
              <a:t> par avocat est obligatoire, </a:t>
            </a:r>
            <a:r>
              <a:rPr lang="fr-FR" b="0" i="1" u="sng" strike="noStrike" dirty="0">
                <a:solidFill>
                  <a:srgbClr val="0070C0"/>
                </a:solidFill>
                <a:effectLst/>
              </a:rPr>
              <a:t>outre les mentions prescrites aux articles </a:t>
            </a:r>
            <a:r>
              <a:rPr lang="fr-FR" b="0" i="1" u="sng" dirty="0">
                <a:solidFill>
                  <a:srgbClr val="0070C0"/>
                </a:solidFill>
                <a:effectLst/>
                <a:hlinkClick r:id="rId2" tooltip="Code de procédure civile - art. 54 (V)">
                  <a:extLst>
                    <a:ext uri="{A12FA001-AC4F-418D-AE19-62706E023703}">
                      <ahyp:hlinkClr xmlns:ahyp="http://schemas.microsoft.com/office/drawing/2018/hyperlinkcolor" val="tx"/>
                    </a:ext>
                  </a:extLst>
                </a:hlinkClick>
              </a:rPr>
              <a:t>54 </a:t>
            </a:r>
            <a:r>
              <a:rPr lang="fr-FR" b="0" i="1" u="sng" strike="noStrike" dirty="0">
                <a:solidFill>
                  <a:srgbClr val="0070C0"/>
                </a:solidFill>
                <a:effectLst/>
              </a:rPr>
              <a:t>et </a:t>
            </a:r>
            <a:r>
              <a:rPr lang="fr-FR" b="0" i="1" u="sng" dirty="0">
                <a:solidFill>
                  <a:srgbClr val="0070C0"/>
                </a:solidFill>
                <a:effectLst/>
                <a:hlinkClick r:id="rId3" tooltip="Code de procédure civile - art. 56 (V)">
                  <a:extLst>
                    <a:ext uri="{A12FA001-AC4F-418D-AE19-62706E023703}">
                      <ahyp:hlinkClr xmlns:ahyp="http://schemas.microsoft.com/office/drawing/2018/hyperlinkcolor" val="tx"/>
                    </a:ext>
                  </a:extLst>
                </a:hlinkClick>
              </a:rPr>
              <a:t>56</a:t>
            </a:r>
            <a:r>
              <a:rPr lang="fr-FR" b="0" i="1" u="none" strike="noStrike" dirty="0">
                <a:solidFill>
                  <a:srgbClr val="0070C0"/>
                </a:solidFill>
                <a:effectLst/>
              </a:rPr>
              <a:t>, l'assignation contient à peine de nullité : </a:t>
            </a:r>
            <a:br>
              <a:rPr lang="fr-FR" i="1" dirty="0">
                <a:solidFill>
                  <a:srgbClr val="0070C0"/>
                </a:solidFill>
              </a:rPr>
            </a:br>
            <a:br>
              <a:rPr lang="fr-FR" i="1" dirty="0">
                <a:solidFill>
                  <a:srgbClr val="0070C0"/>
                </a:solidFill>
              </a:rPr>
            </a:br>
            <a:r>
              <a:rPr lang="fr-FR" b="0" i="1" u="none" strike="noStrike" dirty="0">
                <a:solidFill>
                  <a:srgbClr val="0070C0"/>
                </a:solidFill>
                <a:effectLst/>
              </a:rPr>
              <a:t>1° La </a:t>
            </a:r>
            <a:r>
              <a:rPr lang="fr-FR" b="0" i="1" u="sng" strike="noStrike" dirty="0">
                <a:solidFill>
                  <a:srgbClr val="0070C0"/>
                </a:solidFill>
                <a:effectLst/>
              </a:rPr>
              <a:t>constitution de l'avocat </a:t>
            </a:r>
            <a:r>
              <a:rPr lang="fr-FR" b="0" i="1" u="none" strike="noStrike" dirty="0">
                <a:solidFill>
                  <a:srgbClr val="0070C0"/>
                </a:solidFill>
                <a:effectLst/>
              </a:rPr>
              <a:t>du demandeur ; </a:t>
            </a:r>
            <a:br>
              <a:rPr lang="fr-FR" i="1" dirty="0">
                <a:solidFill>
                  <a:srgbClr val="0070C0"/>
                </a:solidFill>
              </a:rPr>
            </a:br>
            <a:br>
              <a:rPr lang="fr-FR" i="1" dirty="0">
                <a:solidFill>
                  <a:srgbClr val="0070C0"/>
                </a:solidFill>
              </a:rPr>
            </a:br>
            <a:r>
              <a:rPr lang="fr-FR" b="0" i="1" u="none" strike="noStrike" dirty="0">
                <a:solidFill>
                  <a:srgbClr val="0070C0"/>
                </a:solidFill>
                <a:effectLst/>
              </a:rPr>
              <a:t>2° Le </a:t>
            </a:r>
            <a:r>
              <a:rPr lang="fr-FR" b="0" i="1" u="sng" strike="noStrike" dirty="0">
                <a:solidFill>
                  <a:srgbClr val="0070C0"/>
                </a:solidFill>
                <a:effectLst/>
              </a:rPr>
              <a:t>délai dans lequel le défendeur </a:t>
            </a:r>
            <a:r>
              <a:rPr lang="fr-FR" b="0" i="1" u="none" strike="noStrike" dirty="0">
                <a:solidFill>
                  <a:srgbClr val="0070C0"/>
                </a:solidFill>
                <a:effectLst/>
              </a:rPr>
              <a:t>est tenu de constituer avocat. </a:t>
            </a:r>
            <a:br>
              <a:rPr lang="fr-FR" i="1" dirty="0">
                <a:solidFill>
                  <a:srgbClr val="0070C0"/>
                </a:solidFill>
              </a:rPr>
            </a:br>
            <a:br>
              <a:rPr lang="fr-FR" i="1" dirty="0">
                <a:solidFill>
                  <a:srgbClr val="0070C0"/>
                </a:solidFill>
              </a:rPr>
            </a:br>
            <a:r>
              <a:rPr lang="fr-FR" b="0" i="1" u="none" strike="noStrike" dirty="0">
                <a:solidFill>
                  <a:srgbClr val="0070C0"/>
                </a:solidFill>
                <a:effectLst/>
              </a:rPr>
              <a:t>Le cas échéant, l'assignation mentionne l'accord du demandeur pour que la procédure se déroule sans audience en application de l'</a:t>
            </a:r>
            <a:r>
              <a:rPr lang="fr-FR" b="0" i="1" u="sng" dirty="0">
                <a:solidFill>
                  <a:srgbClr val="0070C0"/>
                </a:solidFill>
                <a:effectLst/>
                <a:hlinkClick r:id="rId4" tooltip="Code de l'organisation judiciaire - art. L212-5-1 (M)">
                  <a:extLst>
                    <a:ext uri="{A12FA001-AC4F-418D-AE19-62706E023703}">
                      <ahyp:hlinkClr xmlns:ahyp="http://schemas.microsoft.com/office/drawing/2018/hyperlinkcolor" val="tx"/>
                    </a:ext>
                  </a:extLst>
                </a:hlinkClick>
              </a:rPr>
              <a:t>article L. 212-5-1 du code de l'organisation judiciaire</a:t>
            </a:r>
            <a:r>
              <a:rPr lang="fr-FR" b="0" i="1" u="none" strike="noStrike" dirty="0">
                <a:solidFill>
                  <a:srgbClr val="0070C0"/>
                </a:solidFill>
                <a:effectLst/>
              </a:rPr>
              <a:t>. </a:t>
            </a:r>
            <a:r>
              <a:rPr lang="fr-FR" b="0" i="0" u="none" strike="noStrike" dirty="0">
                <a:solidFill>
                  <a:srgbClr val="000000"/>
                </a:solidFill>
                <a:effectLst/>
                <a:latin typeface="sourcesanspro"/>
              </a:rPr>
              <a:t>»</a:t>
            </a:r>
            <a:endParaRPr lang="fr-FR" dirty="0"/>
          </a:p>
        </p:txBody>
      </p:sp>
      <p:sp>
        <p:nvSpPr>
          <p:cNvPr id="4" name="Espace réservé du numéro de diapositive 3">
            <a:extLst>
              <a:ext uri="{FF2B5EF4-FFF2-40B4-BE49-F238E27FC236}">
                <a16:creationId xmlns:a16="http://schemas.microsoft.com/office/drawing/2014/main" id="{D2213D14-17A6-CFA4-6010-74F8E9D27CCC}"/>
              </a:ext>
            </a:extLst>
          </p:cNvPr>
          <p:cNvSpPr>
            <a:spLocks noGrp="1"/>
          </p:cNvSpPr>
          <p:nvPr>
            <p:ph type="sldNum" sz="quarter" idx="12"/>
          </p:nvPr>
        </p:nvSpPr>
        <p:spPr/>
        <p:txBody>
          <a:bodyPr/>
          <a:lstStyle/>
          <a:p>
            <a:fld id="{AFE3529A-C0F9-854E-A576-1408ADEE5199}" type="slidenum">
              <a:rPr lang="fr-FR" smtClean="0"/>
              <a:t>11</a:t>
            </a:fld>
            <a:endParaRPr lang="fr-FR"/>
          </a:p>
        </p:txBody>
      </p:sp>
    </p:spTree>
    <p:extLst>
      <p:ext uri="{BB962C8B-B14F-4D97-AF65-F5344CB8AC3E}">
        <p14:creationId xmlns:p14="http://schemas.microsoft.com/office/powerpoint/2010/main" val="3218711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8C1AAF-DC5D-6B34-6620-B4021E7D593A}"/>
              </a:ext>
            </a:extLst>
          </p:cNvPr>
          <p:cNvSpPr>
            <a:spLocks noGrp="1"/>
          </p:cNvSpPr>
          <p:nvPr>
            <p:ph type="title"/>
          </p:nvPr>
        </p:nvSpPr>
        <p:spPr>
          <a:xfrm>
            <a:off x="838200" y="365126"/>
            <a:ext cx="10515600" cy="812034"/>
          </a:xfrm>
        </p:spPr>
        <p:txBody>
          <a:bodyPr/>
          <a:lstStyle/>
          <a:p>
            <a:r>
              <a:rPr lang="fr-FR" b="1" dirty="0">
                <a:latin typeface="+mn-lt"/>
              </a:rPr>
              <a:t>ASSIGNATION – SYNTHÈSE </a:t>
            </a:r>
          </a:p>
        </p:txBody>
      </p:sp>
      <p:sp>
        <p:nvSpPr>
          <p:cNvPr id="3" name="Espace réservé du contenu 2">
            <a:extLst>
              <a:ext uri="{FF2B5EF4-FFF2-40B4-BE49-F238E27FC236}">
                <a16:creationId xmlns:a16="http://schemas.microsoft.com/office/drawing/2014/main" id="{DD222F41-C113-E2D7-2B83-C2EAD10F4B37}"/>
              </a:ext>
            </a:extLst>
          </p:cNvPr>
          <p:cNvSpPr>
            <a:spLocks noGrp="1"/>
          </p:cNvSpPr>
          <p:nvPr>
            <p:ph idx="1"/>
          </p:nvPr>
        </p:nvSpPr>
        <p:spPr>
          <a:xfrm>
            <a:off x="838200" y="1615966"/>
            <a:ext cx="10515600" cy="3626068"/>
          </a:xfrm>
        </p:spPr>
        <p:txBody>
          <a:bodyPr>
            <a:normAutofit/>
          </a:bodyPr>
          <a:lstStyle/>
          <a:p>
            <a:pPr marL="0" indent="0">
              <a:buNone/>
            </a:pPr>
            <a:r>
              <a:rPr lang="fr-FR" sz="3200" dirty="0"/>
              <a:t>Les parties </a:t>
            </a:r>
          </a:p>
          <a:p>
            <a:pPr marL="0" indent="0">
              <a:buNone/>
            </a:pPr>
            <a:r>
              <a:rPr lang="fr-FR" sz="3200" dirty="0"/>
              <a:t>L’huissier et la date, L’avocat</a:t>
            </a:r>
          </a:p>
          <a:p>
            <a:pPr marL="0" indent="0">
              <a:buNone/>
            </a:pPr>
            <a:r>
              <a:rPr lang="fr-FR" sz="3200" dirty="0"/>
              <a:t>La juridiction, la date de comparution et le cas échéant la chambre désignée</a:t>
            </a:r>
          </a:p>
          <a:p>
            <a:pPr marL="0" indent="0">
              <a:buNone/>
            </a:pPr>
            <a:r>
              <a:rPr lang="fr-FR" sz="3200" dirty="0"/>
              <a:t>Objet de la demande, moyens et pièces</a:t>
            </a:r>
          </a:p>
          <a:p>
            <a:pPr marL="0" indent="0">
              <a:buNone/>
            </a:pPr>
            <a:r>
              <a:rPr lang="fr-FR" sz="3200" dirty="0"/>
              <a:t>Tentative de règlement amiable et information du défendeur</a:t>
            </a:r>
          </a:p>
        </p:txBody>
      </p:sp>
      <p:sp>
        <p:nvSpPr>
          <p:cNvPr id="4" name="Espace réservé du numéro de diapositive 3">
            <a:extLst>
              <a:ext uri="{FF2B5EF4-FFF2-40B4-BE49-F238E27FC236}">
                <a16:creationId xmlns:a16="http://schemas.microsoft.com/office/drawing/2014/main" id="{1A1532F6-8040-14B2-2DD7-DF0B1E35E89F}"/>
              </a:ext>
            </a:extLst>
          </p:cNvPr>
          <p:cNvSpPr>
            <a:spLocks noGrp="1"/>
          </p:cNvSpPr>
          <p:nvPr>
            <p:ph type="sldNum" sz="quarter" idx="12"/>
          </p:nvPr>
        </p:nvSpPr>
        <p:spPr/>
        <p:txBody>
          <a:bodyPr/>
          <a:lstStyle/>
          <a:p>
            <a:fld id="{AFE3529A-C0F9-854E-A576-1408ADEE5199}" type="slidenum">
              <a:rPr lang="fr-FR" smtClean="0"/>
              <a:t>12</a:t>
            </a:fld>
            <a:endParaRPr lang="fr-FR"/>
          </a:p>
        </p:txBody>
      </p:sp>
    </p:spTree>
    <p:extLst>
      <p:ext uri="{BB962C8B-B14F-4D97-AF65-F5344CB8AC3E}">
        <p14:creationId xmlns:p14="http://schemas.microsoft.com/office/powerpoint/2010/main" val="2735613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BEF8D-0D80-6937-BC25-B212DC2818B0}"/>
              </a:ext>
            </a:extLst>
          </p:cNvPr>
          <p:cNvSpPr>
            <a:spLocks noGrp="1"/>
          </p:cNvSpPr>
          <p:nvPr>
            <p:ph type="title"/>
          </p:nvPr>
        </p:nvSpPr>
        <p:spPr>
          <a:xfrm>
            <a:off x="838200" y="365126"/>
            <a:ext cx="10515600" cy="759482"/>
          </a:xfrm>
        </p:spPr>
        <p:txBody>
          <a:bodyPr>
            <a:normAutofit/>
          </a:bodyPr>
          <a:lstStyle/>
          <a:p>
            <a:r>
              <a:rPr lang="fr-FR" sz="4000" b="1" dirty="0">
                <a:latin typeface="+mn-lt"/>
              </a:rPr>
              <a:t>SUITE PROCÉDURALES DE L’ASSIGNATION</a:t>
            </a:r>
          </a:p>
        </p:txBody>
      </p:sp>
      <p:sp>
        <p:nvSpPr>
          <p:cNvPr id="3" name="Espace réservé du contenu 2">
            <a:extLst>
              <a:ext uri="{FF2B5EF4-FFF2-40B4-BE49-F238E27FC236}">
                <a16:creationId xmlns:a16="http://schemas.microsoft.com/office/drawing/2014/main" id="{E087D07E-E420-91D4-A4F8-DED4D762795E}"/>
              </a:ext>
            </a:extLst>
          </p:cNvPr>
          <p:cNvSpPr>
            <a:spLocks noGrp="1"/>
          </p:cNvSpPr>
          <p:nvPr>
            <p:ph idx="1"/>
          </p:nvPr>
        </p:nvSpPr>
        <p:spPr>
          <a:xfrm>
            <a:off x="911772" y="1759155"/>
            <a:ext cx="10515600" cy="3339690"/>
          </a:xfrm>
        </p:spPr>
        <p:txBody>
          <a:bodyPr>
            <a:normAutofit/>
          </a:bodyPr>
          <a:lstStyle/>
          <a:p>
            <a:pPr marL="0" indent="0">
              <a:buNone/>
            </a:pPr>
            <a:r>
              <a:rPr lang="fr-FR" sz="3200" dirty="0">
                <a:solidFill>
                  <a:srgbClr val="0070C0"/>
                </a:solidFill>
              </a:rPr>
              <a:t>Signification</a:t>
            </a:r>
          </a:p>
          <a:p>
            <a:pPr marL="0" indent="0">
              <a:buNone/>
            </a:pPr>
            <a:r>
              <a:rPr lang="fr-FR" sz="3200" dirty="0">
                <a:solidFill>
                  <a:srgbClr val="0070C0"/>
                </a:solidFill>
              </a:rPr>
              <a:t>Placement de l’affaire</a:t>
            </a:r>
          </a:p>
          <a:p>
            <a:pPr marL="0" indent="0">
              <a:buNone/>
            </a:pPr>
            <a:r>
              <a:rPr lang="fr-FR" sz="3200" dirty="0">
                <a:solidFill>
                  <a:srgbClr val="0070C0"/>
                </a:solidFill>
              </a:rPr>
              <a:t>Enrôlement</a:t>
            </a:r>
          </a:p>
          <a:p>
            <a:pPr marL="0" indent="0">
              <a:buNone/>
            </a:pPr>
            <a:r>
              <a:rPr lang="fr-FR" sz="3200" dirty="0">
                <a:solidFill>
                  <a:srgbClr val="0070C0"/>
                </a:solidFill>
              </a:rPr>
              <a:t>Dossier (Réseau Privé Virtuel Avocats et e-barreau)</a:t>
            </a:r>
          </a:p>
          <a:p>
            <a:pPr marL="0" indent="0">
              <a:buNone/>
            </a:pPr>
            <a:r>
              <a:rPr lang="fr-FR" sz="3200" dirty="0">
                <a:solidFill>
                  <a:srgbClr val="0070C0"/>
                </a:solidFill>
              </a:rPr>
              <a:t>Distribution de l’affaire</a:t>
            </a:r>
          </a:p>
        </p:txBody>
      </p:sp>
      <p:sp>
        <p:nvSpPr>
          <p:cNvPr id="4" name="Espace réservé du numéro de diapositive 3">
            <a:extLst>
              <a:ext uri="{FF2B5EF4-FFF2-40B4-BE49-F238E27FC236}">
                <a16:creationId xmlns:a16="http://schemas.microsoft.com/office/drawing/2014/main" id="{2E38154C-F370-0608-E565-B55EFCF1A4BB}"/>
              </a:ext>
            </a:extLst>
          </p:cNvPr>
          <p:cNvSpPr>
            <a:spLocks noGrp="1"/>
          </p:cNvSpPr>
          <p:nvPr>
            <p:ph type="sldNum" sz="quarter" idx="12"/>
          </p:nvPr>
        </p:nvSpPr>
        <p:spPr/>
        <p:txBody>
          <a:bodyPr/>
          <a:lstStyle/>
          <a:p>
            <a:fld id="{AFE3529A-C0F9-854E-A576-1408ADEE5199}" type="slidenum">
              <a:rPr lang="fr-FR" smtClean="0"/>
              <a:t>13</a:t>
            </a:fld>
            <a:endParaRPr lang="fr-FR"/>
          </a:p>
        </p:txBody>
      </p:sp>
    </p:spTree>
    <p:extLst>
      <p:ext uri="{BB962C8B-B14F-4D97-AF65-F5344CB8AC3E}">
        <p14:creationId xmlns:p14="http://schemas.microsoft.com/office/powerpoint/2010/main" val="285824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4F917E-FB37-20D1-9554-71F419C2DA93}"/>
              </a:ext>
            </a:extLst>
          </p:cNvPr>
          <p:cNvSpPr>
            <a:spLocks noGrp="1"/>
          </p:cNvSpPr>
          <p:nvPr>
            <p:ph type="title"/>
          </p:nvPr>
        </p:nvSpPr>
        <p:spPr>
          <a:xfrm>
            <a:off x="838200" y="365126"/>
            <a:ext cx="10515600" cy="812034"/>
          </a:xfrm>
        </p:spPr>
        <p:txBody>
          <a:bodyPr>
            <a:normAutofit/>
          </a:bodyPr>
          <a:lstStyle/>
          <a:p>
            <a:r>
              <a:rPr lang="fr-FR" sz="4000" dirty="0">
                <a:latin typeface="+mn-lt"/>
              </a:rPr>
              <a:t>EFFETS SUBSTANTIELS DE L’ASSIGNATION</a:t>
            </a:r>
          </a:p>
        </p:txBody>
      </p:sp>
      <p:sp>
        <p:nvSpPr>
          <p:cNvPr id="3" name="Espace réservé du contenu 2">
            <a:extLst>
              <a:ext uri="{FF2B5EF4-FFF2-40B4-BE49-F238E27FC236}">
                <a16:creationId xmlns:a16="http://schemas.microsoft.com/office/drawing/2014/main" id="{BA641C77-F343-7E8F-D3C1-BB4795D4FECA}"/>
              </a:ext>
            </a:extLst>
          </p:cNvPr>
          <p:cNvSpPr>
            <a:spLocks noGrp="1"/>
          </p:cNvSpPr>
          <p:nvPr>
            <p:ph idx="1"/>
          </p:nvPr>
        </p:nvSpPr>
        <p:spPr>
          <a:xfrm>
            <a:off x="974834" y="1177160"/>
            <a:ext cx="10515600" cy="5179190"/>
          </a:xfrm>
        </p:spPr>
        <p:txBody>
          <a:bodyPr>
            <a:normAutofit lnSpcReduction="10000"/>
          </a:bodyPr>
          <a:lstStyle/>
          <a:p>
            <a:pPr marL="0" indent="0">
              <a:buNone/>
            </a:pPr>
            <a:r>
              <a:rPr lang="fr-FR" dirty="0"/>
              <a:t>Article 2241 du code civil</a:t>
            </a:r>
          </a:p>
          <a:p>
            <a:pPr algn="just">
              <a:buNone/>
            </a:pPr>
            <a:r>
              <a:rPr lang="fr-FR" dirty="0"/>
              <a:t>« </a:t>
            </a:r>
            <a:r>
              <a:rPr lang="fr-FR" i="1" dirty="0">
                <a:solidFill>
                  <a:srgbClr val="0070C0"/>
                </a:solidFill>
              </a:rPr>
              <a:t>La demande en justice, même en référé, </a:t>
            </a:r>
            <a:r>
              <a:rPr lang="fr-FR" i="1" u="sng" dirty="0">
                <a:solidFill>
                  <a:srgbClr val="0070C0"/>
                </a:solidFill>
              </a:rPr>
              <a:t>interrompt le délai de prescription</a:t>
            </a:r>
            <a:r>
              <a:rPr lang="fr-FR" i="1" dirty="0">
                <a:solidFill>
                  <a:srgbClr val="0070C0"/>
                </a:solidFill>
              </a:rPr>
              <a:t> ainsi que le délai de forclusion.</a:t>
            </a:r>
          </a:p>
          <a:p>
            <a:pPr marL="0" indent="0" algn="just">
              <a:buNone/>
            </a:pPr>
            <a:r>
              <a:rPr lang="fr-FR" i="1" dirty="0">
                <a:solidFill>
                  <a:srgbClr val="0070C0"/>
                </a:solidFill>
              </a:rPr>
              <a:t>Il en est de même lorsqu'elle est portée devant une juridiction incompétente ou lorsque l'acte de saisine de la juridiction est annulé par l'effet d'un vice de procédure</a:t>
            </a:r>
            <a:r>
              <a:rPr lang="fr-FR" dirty="0"/>
              <a:t>. »</a:t>
            </a:r>
          </a:p>
          <a:p>
            <a:pPr marL="0" indent="0">
              <a:buNone/>
            </a:pPr>
            <a:endParaRPr lang="fr-FR" dirty="0"/>
          </a:p>
          <a:p>
            <a:pPr marL="0" indent="0">
              <a:buNone/>
            </a:pPr>
            <a:r>
              <a:rPr lang="fr-FR" dirty="0"/>
              <a:t>Article 1344-1 du code civil :</a:t>
            </a:r>
          </a:p>
          <a:p>
            <a:pPr marL="0" indent="0">
              <a:buNone/>
            </a:pPr>
            <a:r>
              <a:rPr lang="fr-FR" dirty="0"/>
              <a:t>« </a:t>
            </a:r>
            <a:r>
              <a:rPr lang="fr-FR" i="1" dirty="0">
                <a:solidFill>
                  <a:srgbClr val="0070C0"/>
                </a:solidFill>
              </a:rPr>
              <a:t>La mise en demeure de payer une obligation de somme d'argent fait courir </a:t>
            </a:r>
            <a:r>
              <a:rPr lang="fr-FR" i="1" u="sng" dirty="0">
                <a:solidFill>
                  <a:srgbClr val="0070C0"/>
                </a:solidFill>
              </a:rPr>
              <a:t>l'intérêt moratoire</a:t>
            </a:r>
            <a:r>
              <a:rPr lang="fr-FR" i="1" dirty="0">
                <a:solidFill>
                  <a:srgbClr val="0070C0"/>
                </a:solidFill>
              </a:rPr>
              <a:t>, au taux légal, sans que le créancier soit tenu de justifier d'un préjudice</a:t>
            </a:r>
            <a:r>
              <a:rPr lang="fr-FR" dirty="0"/>
              <a:t>. »</a:t>
            </a:r>
          </a:p>
          <a:p>
            <a:pPr marL="0" indent="0">
              <a:buNone/>
            </a:pPr>
            <a:r>
              <a:rPr lang="fr-FR" dirty="0"/>
              <a:t>Précision : l’assignation vaut mise en demeure</a:t>
            </a:r>
          </a:p>
        </p:txBody>
      </p:sp>
      <p:sp>
        <p:nvSpPr>
          <p:cNvPr id="5" name="Espace réservé du numéro de diapositive 4">
            <a:extLst>
              <a:ext uri="{FF2B5EF4-FFF2-40B4-BE49-F238E27FC236}">
                <a16:creationId xmlns:a16="http://schemas.microsoft.com/office/drawing/2014/main" id="{A4609610-EAD8-026F-C715-B1F4A02BF5FD}"/>
              </a:ext>
            </a:extLst>
          </p:cNvPr>
          <p:cNvSpPr>
            <a:spLocks noGrp="1"/>
          </p:cNvSpPr>
          <p:nvPr>
            <p:ph type="sldNum" sz="quarter" idx="12"/>
          </p:nvPr>
        </p:nvSpPr>
        <p:spPr/>
        <p:txBody>
          <a:bodyPr/>
          <a:lstStyle/>
          <a:p>
            <a:fld id="{AFE3529A-C0F9-854E-A576-1408ADEE5199}" type="slidenum">
              <a:rPr lang="fr-FR" smtClean="0"/>
              <a:t>14</a:t>
            </a:fld>
            <a:endParaRPr lang="fr-FR"/>
          </a:p>
        </p:txBody>
      </p:sp>
    </p:spTree>
    <p:extLst>
      <p:ext uri="{BB962C8B-B14F-4D97-AF65-F5344CB8AC3E}">
        <p14:creationId xmlns:p14="http://schemas.microsoft.com/office/powerpoint/2010/main" val="985920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4F42B1-6EDB-F3C2-FC83-CF9AD6361017}"/>
              </a:ext>
            </a:extLst>
          </p:cNvPr>
          <p:cNvSpPr>
            <a:spLocks noGrp="1"/>
          </p:cNvSpPr>
          <p:nvPr>
            <p:ph type="title"/>
          </p:nvPr>
        </p:nvSpPr>
        <p:spPr/>
        <p:txBody>
          <a:bodyPr>
            <a:normAutofit fontScale="90000"/>
          </a:bodyPr>
          <a:lstStyle/>
          <a:p>
            <a:pPr>
              <a:spcBef>
                <a:spcPts val="800"/>
              </a:spcBef>
              <a:spcAft>
                <a:spcPts val="400"/>
              </a:spcAft>
            </a:pPr>
            <a:r>
              <a:rPr lang="fr-FR" sz="3200" b="1" dirty="0">
                <a:latin typeface="+mn-lt"/>
              </a:rPr>
              <a:t>L’INSTANCE</a:t>
            </a:r>
            <a:br>
              <a:rPr lang="fr-FR" sz="3200" b="1" dirty="0">
                <a:latin typeface="+mn-lt"/>
              </a:rPr>
            </a:br>
            <a:r>
              <a:rPr lang="fr-FR" sz="3200" b="1" dirty="0">
                <a:latin typeface="+mn-lt"/>
              </a:rPr>
              <a:t>CHAPITRE PRÉLIMINAIRE : LA COMPÉTENCE</a:t>
            </a:r>
            <a:br>
              <a:rPr lang="fr-FR" sz="3200" b="1" dirty="0">
                <a:latin typeface="+mn-lt"/>
              </a:rPr>
            </a:br>
            <a:r>
              <a:rPr lang="fr-FR" sz="3200" b="1" dirty="0">
                <a:latin typeface="+mn-lt"/>
              </a:rPr>
              <a:t>CHAPITRE 1 : L’INSTANCE - LES RÈGLES GÉNÉRALES</a:t>
            </a:r>
          </a:p>
        </p:txBody>
      </p:sp>
      <p:sp>
        <p:nvSpPr>
          <p:cNvPr id="3" name="Espace réservé du contenu 2">
            <a:extLst>
              <a:ext uri="{FF2B5EF4-FFF2-40B4-BE49-F238E27FC236}">
                <a16:creationId xmlns:a16="http://schemas.microsoft.com/office/drawing/2014/main" id="{E8534BF2-7DEF-A38A-6DCC-C5E6AD5E4A37}"/>
              </a:ext>
            </a:extLst>
          </p:cNvPr>
          <p:cNvSpPr>
            <a:spLocks noGrp="1"/>
          </p:cNvSpPr>
          <p:nvPr>
            <p:ph idx="1"/>
          </p:nvPr>
        </p:nvSpPr>
        <p:spPr/>
        <p:txBody>
          <a:bodyPr>
            <a:normAutofit fontScale="92500" lnSpcReduction="10000"/>
          </a:bodyPr>
          <a:lstStyle/>
          <a:p>
            <a:pPr marL="0" indent="0">
              <a:buNone/>
            </a:pPr>
            <a:r>
              <a:rPr lang="fr-FR"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1 :  L’introduction de l’instance</a:t>
            </a:r>
          </a:p>
          <a:p>
            <a:pPr marL="0" indent="0">
              <a:buNone/>
            </a:pPr>
            <a:r>
              <a:rPr lang="fr-FR"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2 – l’instruction du litige</a:t>
            </a:r>
            <a:br>
              <a:rPr lang="fr-FR"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La liaison de l’instance</a:t>
            </a:r>
            <a:br>
              <a:rPr lang="fr-FR" b="1" i="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La mise en état</a:t>
            </a:r>
            <a:br>
              <a:rPr lang="fr-FR" b="1" i="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fr-FR" dirty="0">
                <a:effectLst/>
                <a:latin typeface="Times New Roman" panose="02020603050405020304" pitchFamily="18" charset="0"/>
                <a:ea typeface="Times New Roman" panose="02020603050405020304" pitchFamily="18" charset="0"/>
              </a:rPr>
              <a:t>Le rôle du juge et des parties</a:t>
            </a:r>
            <a:br>
              <a:rPr lang="fr-FR" dirty="0">
                <a:effectLst/>
                <a:latin typeface="Times New Roman" panose="02020603050405020304" pitchFamily="18" charset="0"/>
                <a:ea typeface="Times New Roman" panose="02020603050405020304" pitchFamily="18" charset="0"/>
              </a:rPr>
            </a:br>
            <a:r>
              <a:rPr lang="fr-FR" i="1" dirty="0">
                <a:solidFill>
                  <a:srgbClr val="000000"/>
                </a:solidFill>
                <a:effectLst/>
                <a:latin typeface="Times New Roman" panose="02020603050405020304" pitchFamily="18" charset="0"/>
                <a:ea typeface="Times New Roman" panose="02020603050405020304" pitchFamily="18" charset="0"/>
              </a:rPr>
              <a:t>I.- Panorama des mesures d’instruction</a:t>
            </a:r>
            <a:br>
              <a:rPr lang="fr-FR" dirty="0">
                <a:effectLst/>
                <a:latin typeface="Times New Roman" panose="02020603050405020304" pitchFamily="18" charset="0"/>
                <a:ea typeface="Times New Roman" panose="02020603050405020304" pitchFamily="18" charset="0"/>
              </a:rPr>
            </a:br>
            <a:r>
              <a:rPr lang="fr-FR" i="1" dirty="0">
                <a:solidFill>
                  <a:srgbClr val="000000"/>
                </a:solidFill>
                <a:effectLst/>
                <a:latin typeface="Times New Roman" panose="02020603050405020304" pitchFamily="18" charset="0"/>
                <a:ea typeface="Times New Roman" panose="02020603050405020304" pitchFamily="18" charset="0"/>
              </a:rPr>
              <a:t>A.- Sans l’aide d’un technicien</a:t>
            </a:r>
            <a:br>
              <a:rPr lang="fr-FR" dirty="0">
                <a:effectLst/>
                <a:latin typeface="Times New Roman" panose="02020603050405020304" pitchFamily="18" charset="0"/>
                <a:ea typeface="Times New Roman" panose="02020603050405020304" pitchFamily="18" charset="0"/>
              </a:rPr>
            </a:br>
            <a:r>
              <a:rPr lang="fr-FR" i="1" dirty="0">
                <a:solidFill>
                  <a:srgbClr val="000000"/>
                </a:solidFill>
                <a:effectLst/>
                <a:latin typeface="Times New Roman" panose="02020603050405020304" pitchFamily="18" charset="0"/>
                <a:ea typeface="Times New Roman" panose="02020603050405020304" pitchFamily="18" charset="0"/>
              </a:rPr>
              <a:t>B.- Avec l’aide d’un technicien</a:t>
            </a:r>
            <a:br>
              <a:rPr lang="fr-FR" dirty="0">
                <a:effectLst/>
                <a:latin typeface="Times New Roman" panose="02020603050405020304" pitchFamily="18" charset="0"/>
                <a:ea typeface="Times New Roman" panose="02020603050405020304" pitchFamily="18" charset="0"/>
              </a:rPr>
            </a:br>
            <a:r>
              <a:rPr lang="fr-FR" dirty="0">
                <a:effectLst/>
                <a:latin typeface="Times New Roman" panose="02020603050405020304" pitchFamily="18" charset="0"/>
                <a:ea typeface="Times New Roman" panose="02020603050405020304" pitchFamily="18" charset="0"/>
              </a:rPr>
              <a:t>Constatations et consultations</a:t>
            </a:r>
            <a:br>
              <a:rPr lang="fr-FR" dirty="0">
                <a:effectLst/>
                <a:latin typeface="Times New Roman" panose="02020603050405020304" pitchFamily="18" charset="0"/>
                <a:ea typeface="Times New Roman" panose="02020603050405020304" pitchFamily="18" charset="0"/>
              </a:rPr>
            </a:br>
            <a:r>
              <a:rPr lang="fr-FR" dirty="0">
                <a:effectLst/>
                <a:latin typeface="Times New Roman" panose="02020603050405020304" pitchFamily="18" charset="0"/>
                <a:ea typeface="Times New Roman" panose="02020603050405020304" pitchFamily="18" charset="0"/>
              </a:rPr>
              <a:t>Expertise (conception, caractéristiques)</a:t>
            </a:r>
            <a:br>
              <a:rPr lang="fr-FR" dirty="0">
                <a:effectLst/>
                <a:latin typeface="Times New Roman" panose="02020603050405020304" pitchFamily="18" charset="0"/>
                <a:ea typeface="Times New Roman" panose="02020603050405020304" pitchFamily="18" charset="0"/>
              </a:rPr>
            </a:br>
            <a:r>
              <a:rPr lang="fr-FR" i="1" dirty="0">
                <a:solidFill>
                  <a:srgbClr val="000000"/>
                </a:solidFill>
                <a:effectLst/>
                <a:latin typeface="Times New Roman" panose="02020603050405020304" pitchFamily="18" charset="0"/>
                <a:ea typeface="Times New Roman" panose="02020603050405020304" pitchFamily="18" charset="0"/>
              </a:rPr>
              <a:t>II.- Les règles communes aux différentes mesures d’instruction</a:t>
            </a:r>
            <a:br>
              <a:rPr lang="fr-FR" dirty="0">
                <a:effectLst/>
                <a:latin typeface="Times New Roman" panose="02020603050405020304" pitchFamily="18" charset="0"/>
                <a:ea typeface="Times New Roman" panose="02020603050405020304" pitchFamily="18" charset="0"/>
              </a:rPr>
            </a:br>
            <a:r>
              <a:rPr lang="fr-FR" i="1" dirty="0">
                <a:solidFill>
                  <a:srgbClr val="000000"/>
                </a:solidFill>
                <a:effectLst/>
                <a:latin typeface="Times New Roman" panose="02020603050405020304" pitchFamily="18" charset="0"/>
                <a:ea typeface="Times New Roman" panose="02020603050405020304" pitchFamily="18" charset="0"/>
              </a:rPr>
              <a:t>L’exécution</a:t>
            </a:r>
            <a:br>
              <a:rPr lang="fr-FR" dirty="0">
                <a:effectLst/>
                <a:latin typeface="Times New Roman" panose="02020603050405020304" pitchFamily="18" charset="0"/>
                <a:ea typeface="Times New Roman" panose="02020603050405020304" pitchFamily="18" charset="0"/>
              </a:rPr>
            </a:br>
            <a:r>
              <a:rPr lang="fr-FR" i="1" kern="0" dirty="0">
                <a:effectLst/>
                <a:latin typeface="Times New Roman" panose="02020603050405020304" pitchFamily="18" charset="0"/>
                <a:ea typeface="Times New Roman" panose="02020603050405020304" pitchFamily="18" charset="0"/>
              </a:rPr>
              <a:t>Sanction des irrégularités</a:t>
            </a:r>
            <a:r>
              <a:rPr lang="fr-FR" dirty="0">
                <a:effectLst/>
              </a:rPr>
              <a:t> </a:t>
            </a:r>
            <a:endParaRPr lang="fr-FR" dirty="0"/>
          </a:p>
        </p:txBody>
      </p:sp>
      <p:sp>
        <p:nvSpPr>
          <p:cNvPr id="4" name="Espace réservé du numéro de diapositive 3">
            <a:extLst>
              <a:ext uri="{FF2B5EF4-FFF2-40B4-BE49-F238E27FC236}">
                <a16:creationId xmlns:a16="http://schemas.microsoft.com/office/drawing/2014/main" id="{253CCDD9-A1DC-C19A-913E-55B17361EDD3}"/>
              </a:ext>
            </a:extLst>
          </p:cNvPr>
          <p:cNvSpPr>
            <a:spLocks noGrp="1"/>
          </p:cNvSpPr>
          <p:nvPr>
            <p:ph type="sldNum" sz="quarter" idx="12"/>
          </p:nvPr>
        </p:nvSpPr>
        <p:spPr/>
        <p:txBody>
          <a:bodyPr/>
          <a:lstStyle/>
          <a:p>
            <a:fld id="{AFE3529A-C0F9-854E-A576-1408ADEE5199}" type="slidenum">
              <a:rPr lang="fr-FR" smtClean="0"/>
              <a:t>15</a:t>
            </a:fld>
            <a:endParaRPr lang="fr-FR"/>
          </a:p>
        </p:txBody>
      </p:sp>
    </p:spTree>
    <p:extLst>
      <p:ext uri="{BB962C8B-B14F-4D97-AF65-F5344CB8AC3E}">
        <p14:creationId xmlns:p14="http://schemas.microsoft.com/office/powerpoint/2010/main" val="1134194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E6944D-4370-3FAC-B699-70E5DC6A07FD}"/>
              </a:ext>
            </a:extLst>
          </p:cNvPr>
          <p:cNvSpPr>
            <a:spLocks noGrp="1"/>
          </p:cNvSpPr>
          <p:nvPr>
            <p:ph type="title"/>
          </p:nvPr>
        </p:nvSpPr>
        <p:spPr>
          <a:xfrm>
            <a:off x="838200" y="365126"/>
            <a:ext cx="10515600" cy="748972"/>
          </a:xfrm>
        </p:spPr>
        <p:txBody>
          <a:bodyPr>
            <a:normAutofit/>
          </a:bodyPr>
          <a:lstStyle/>
          <a:p>
            <a:r>
              <a:rPr lang="fr-FR" sz="4000" b="1" dirty="0">
                <a:latin typeface="+mn-lt"/>
              </a:rPr>
              <a:t>LA LIAISON DE L’INSTANCE</a:t>
            </a:r>
            <a:r>
              <a:rPr lang="fr-FR" sz="4000" dirty="0">
                <a:latin typeface="+mn-lt"/>
              </a:rPr>
              <a:t> (</a:t>
            </a:r>
            <a:r>
              <a:rPr lang="fr-FR" sz="4000" i="1" dirty="0">
                <a:latin typeface="+mn-lt"/>
              </a:rPr>
              <a:t>le </a:t>
            </a:r>
            <a:r>
              <a:rPr lang="fr-FR" sz="4000" i="1" dirty="0" err="1">
                <a:latin typeface="+mn-lt"/>
              </a:rPr>
              <a:t>limen</a:t>
            </a:r>
            <a:r>
              <a:rPr lang="fr-FR" sz="4000" i="1" dirty="0">
                <a:latin typeface="+mn-lt"/>
              </a:rPr>
              <a:t> </a:t>
            </a:r>
            <a:r>
              <a:rPr lang="fr-FR" sz="4000" i="1" dirty="0" err="1">
                <a:latin typeface="+mn-lt"/>
              </a:rPr>
              <a:t>litis</a:t>
            </a:r>
            <a:r>
              <a:rPr lang="fr-FR" sz="4000" dirty="0">
                <a:latin typeface="+mn-lt"/>
              </a:rPr>
              <a:t>)</a:t>
            </a:r>
            <a:endParaRPr lang="fr-FR" sz="4000" b="1" dirty="0">
              <a:latin typeface="+mn-lt"/>
            </a:endParaRPr>
          </a:p>
        </p:txBody>
      </p:sp>
      <p:sp>
        <p:nvSpPr>
          <p:cNvPr id="3" name="Espace réservé du contenu 2">
            <a:extLst>
              <a:ext uri="{FF2B5EF4-FFF2-40B4-BE49-F238E27FC236}">
                <a16:creationId xmlns:a16="http://schemas.microsoft.com/office/drawing/2014/main" id="{9415191B-5D87-2B93-1A32-079DDACD9B5A}"/>
              </a:ext>
            </a:extLst>
          </p:cNvPr>
          <p:cNvSpPr>
            <a:spLocks noGrp="1"/>
          </p:cNvSpPr>
          <p:nvPr>
            <p:ph idx="1"/>
          </p:nvPr>
        </p:nvSpPr>
        <p:spPr>
          <a:xfrm>
            <a:off x="932793" y="1253330"/>
            <a:ext cx="10515600" cy="5103019"/>
          </a:xfrm>
        </p:spPr>
        <p:txBody>
          <a:bodyPr/>
          <a:lstStyle/>
          <a:p>
            <a:pPr marL="0" indent="0">
              <a:buNone/>
            </a:pPr>
            <a:r>
              <a:rPr lang="fr-FR" b="1" dirty="0"/>
              <a:t>Article 74 CPC</a:t>
            </a:r>
          </a:p>
          <a:p>
            <a:pPr marL="0" indent="0" algn="just">
              <a:buNone/>
            </a:pPr>
            <a:r>
              <a:rPr lang="fr-FR" dirty="0"/>
              <a:t>« </a:t>
            </a:r>
            <a:r>
              <a:rPr lang="fr-FR" i="1" dirty="0">
                <a:solidFill>
                  <a:srgbClr val="0070C0"/>
                </a:solidFill>
              </a:rPr>
              <a:t>Les exceptions doivent, à peine d'irrecevabilité, être soulevées </a:t>
            </a:r>
            <a:r>
              <a:rPr lang="fr-FR" i="1" u="sng" dirty="0">
                <a:solidFill>
                  <a:srgbClr val="0070C0"/>
                </a:solidFill>
              </a:rPr>
              <a:t>simultanément</a:t>
            </a:r>
            <a:r>
              <a:rPr lang="fr-FR" i="1" dirty="0">
                <a:solidFill>
                  <a:srgbClr val="0070C0"/>
                </a:solidFill>
              </a:rPr>
              <a:t> et </a:t>
            </a:r>
            <a:r>
              <a:rPr lang="fr-FR" i="1" u="sng" dirty="0">
                <a:solidFill>
                  <a:srgbClr val="0070C0"/>
                </a:solidFill>
              </a:rPr>
              <a:t>avant toute défense au fond ou fin de non-recevoir</a:t>
            </a:r>
            <a:r>
              <a:rPr lang="fr-FR" i="1" dirty="0">
                <a:solidFill>
                  <a:srgbClr val="0070C0"/>
                </a:solidFill>
              </a:rPr>
              <a:t>. Il en est ainsi alors même que les règles invoquées au soutien de l'exception seraient d'ordre public</a:t>
            </a:r>
            <a:r>
              <a:rPr lang="fr-FR" dirty="0"/>
              <a:t>. » (</a:t>
            </a:r>
            <a:r>
              <a:rPr lang="fr-FR" i="1" dirty="0"/>
              <a:t>in </a:t>
            </a:r>
            <a:r>
              <a:rPr lang="fr-FR" i="1" dirty="0" err="1"/>
              <a:t>limine</a:t>
            </a:r>
            <a:r>
              <a:rPr lang="fr-FR" i="1" dirty="0"/>
              <a:t> </a:t>
            </a:r>
            <a:r>
              <a:rPr lang="fr-FR" i="1" dirty="0" err="1"/>
              <a:t>litis</a:t>
            </a:r>
            <a:r>
              <a:rPr lang="fr-FR" dirty="0"/>
              <a:t>)</a:t>
            </a:r>
          </a:p>
          <a:p>
            <a:pPr marL="0" indent="0" algn="just">
              <a:buNone/>
            </a:pPr>
            <a:endParaRPr lang="fr-FR" b="1" dirty="0"/>
          </a:p>
          <a:p>
            <a:pPr marL="0" indent="0" algn="just">
              <a:buNone/>
            </a:pPr>
            <a:r>
              <a:rPr lang="fr-FR" b="1" dirty="0"/>
              <a:t>Article 395 CPC</a:t>
            </a:r>
          </a:p>
          <a:p>
            <a:pPr marL="0" indent="0" algn="just">
              <a:buNone/>
            </a:pPr>
            <a:r>
              <a:rPr lang="fr-FR" b="1" dirty="0"/>
              <a:t>« </a:t>
            </a:r>
            <a:r>
              <a:rPr lang="fr-FR" i="1" dirty="0">
                <a:solidFill>
                  <a:srgbClr val="0070C0"/>
                </a:solidFill>
              </a:rPr>
              <a:t>Le désistement n'est parfait que par l'acceptation du défendeur.</a:t>
            </a:r>
          </a:p>
          <a:p>
            <a:pPr marL="0" indent="0" algn="just">
              <a:buNone/>
            </a:pPr>
            <a:r>
              <a:rPr lang="fr-FR" i="1" dirty="0">
                <a:solidFill>
                  <a:srgbClr val="0070C0"/>
                </a:solidFill>
              </a:rPr>
              <a:t>Toutefois, l'acceptation n'est pas nécessaire </a:t>
            </a:r>
            <a:r>
              <a:rPr lang="fr-FR" i="1" u="sng" dirty="0">
                <a:solidFill>
                  <a:srgbClr val="0070C0"/>
                </a:solidFill>
              </a:rPr>
              <a:t>si le défendeur n'a présenté aucune défense au fond ou fin de non-recevoir </a:t>
            </a:r>
            <a:r>
              <a:rPr lang="fr-FR" i="1" dirty="0">
                <a:solidFill>
                  <a:srgbClr val="0070C0"/>
                </a:solidFill>
              </a:rPr>
              <a:t>au moment où le demandeur se désiste</a:t>
            </a:r>
            <a:r>
              <a:rPr lang="fr-FR" dirty="0"/>
              <a:t>. »</a:t>
            </a:r>
          </a:p>
          <a:p>
            <a:pPr marL="0" indent="0" algn="just">
              <a:buNone/>
            </a:pPr>
            <a:endParaRPr lang="fr-FR" b="1" dirty="0"/>
          </a:p>
        </p:txBody>
      </p:sp>
      <p:sp>
        <p:nvSpPr>
          <p:cNvPr id="4" name="Espace réservé du numéro de diapositive 3">
            <a:extLst>
              <a:ext uri="{FF2B5EF4-FFF2-40B4-BE49-F238E27FC236}">
                <a16:creationId xmlns:a16="http://schemas.microsoft.com/office/drawing/2014/main" id="{4CD4CEDD-37D2-CFE2-789A-6C474C112359}"/>
              </a:ext>
            </a:extLst>
          </p:cNvPr>
          <p:cNvSpPr>
            <a:spLocks noGrp="1"/>
          </p:cNvSpPr>
          <p:nvPr>
            <p:ph type="sldNum" sz="quarter" idx="12"/>
          </p:nvPr>
        </p:nvSpPr>
        <p:spPr/>
        <p:txBody>
          <a:bodyPr/>
          <a:lstStyle/>
          <a:p>
            <a:fld id="{AFE3529A-C0F9-854E-A576-1408ADEE5199}" type="slidenum">
              <a:rPr lang="fr-FR" smtClean="0"/>
              <a:t>16</a:t>
            </a:fld>
            <a:endParaRPr lang="fr-FR"/>
          </a:p>
        </p:txBody>
      </p:sp>
    </p:spTree>
    <p:extLst>
      <p:ext uri="{BB962C8B-B14F-4D97-AF65-F5344CB8AC3E}">
        <p14:creationId xmlns:p14="http://schemas.microsoft.com/office/powerpoint/2010/main" val="286832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D80ADE-4DD4-F934-B031-B00D3D5F3E7B}"/>
              </a:ext>
            </a:extLst>
          </p:cNvPr>
          <p:cNvSpPr>
            <a:spLocks noGrp="1"/>
          </p:cNvSpPr>
          <p:nvPr>
            <p:ph type="title"/>
          </p:nvPr>
        </p:nvSpPr>
        <p:spPr>
          <a:xfrm>
            <a:off x="838200" y="225973"/>
            <a:ext cx="10515600" cy="937910"/>
          </a:xfrm>
        </p:spPr>
        <p:txBody>
          <a:bodyPr>
            <a:normAutofit fontScale="90000"/>
          </a:bodyPr>
          <a:lstStyle/>
          <a:p>
            <a:r>
              <a:rPr lang="fr-FR" sz="4000" b="1" dirty="0">
                <a:latin typeface="+mn-lt"/>
              </a:rPr>
              <a:t>LA MISE EN ÉTAT</a:t>
            </a:r>
            <a:br>
              <a:rPr lang="fr-FR" sz="4000" b="1" dirty="0">
                <a:latin typeface="+mn-lt"/>
              </a:rPr>
            </a:br>
            <a:r>
              <a:rPr lang="fr-FR" sz="3100" b="1" dirty="0">
                <a:latin typeface="+mn-lt"/>
              </a:rPr>
              <a:t>LES MESURES D’INSTRUCTION</a:t>
            </a:r>
          </a:p>
        </p:txBody>
      </p:sp>
      <p:sp>
        <p:nvSpPr>
          <p:cNvPr id="3" name="Espace réservé du contenu 2">
            <a:extLst>
              <a:ext uri="{FF2B5EF4-FFF2-40B4-BE49-F238E27FC236}">
                <a16:creationId xmlns:a16="http://schemas.microsoft.com/office/drawing/2014/main" id="{DCB19D85-9901-D67C-B016-8CB910CAA76A}"/>
              </a:ext>
            </a:extLst>
          </p:cNvPr>
          <p:cNvSpPr>
            <a:spLocks noGrp="1"/>
          </p:cNvSpPr>
          <p:nvPr>
            <p:ph idx="1"/>
          </p:nvPr>
        </p:nvSpPr>
        <p:spPr>
          <a:xfrm>
            <a:off x="964325" y="1253330"/>
            <a:ext cx="10515600" cy="5378698"/>
          </a:xfrm>
        </p:spPr>
        <p:txBody>
          <a:bodyPr>
            <a:normAutofit lnSpcReduction="10000"/>
          </a:bodyPr>
          <a:lstStyle/>
          <a:p>
            <a:pPr marL="0" indent="0" algn="just">
              <a:buNone/>
            </a:pPr>
            <a:r>
              <a:rPr lang="fr-FR" dirty="0"/>
              <a:t>Article 143 CPC</a:t>
            </a:r>
          </a:p>
          <a:p>
            <a:pPr marL="0" indent="0" algn="just">
              <a:buNone/>
            </a:pPr>
            <a:r>
              <a:rPr lang="fr-FR" dirty="0"/>
              <a:t>« </a:t>
            </a:r>
            <a:r>
              <a:rPr lang="fr-FR" i="1" dirty="0">
                <a:solidFill>
                  <a:srgbClr val="0070C0"/>
                </a:solidFill>
              </a:rPr>
              <a:t>Les faits dont dépend la solution du litige peuvent, à la demande des parties ou d'office, être l'objet de </a:t>
            </a:r>
            <a:r>
              <a:rPr lang="fr-FR" i="1" u="sng" dirty="0">
                <a:solidFill>
                  <a:srgbClr val="0070C0"/>
                </a:solidFill>
              </a:rPr>
              <a:t>toute mesure d'instruction légalement admissible. </a:t>
            </a:r>
            <a:r>
              <a:rPr lang="fr-FR" dirty="0"/>
              <a:t>»</a:t>
            </a:r>
          </a:p>
          <a:p>
            <a:pPr marL="0" indent="0" algn="just">
              <a:buNone/>
            </a:pPr>
            <a:r>
              <a:rPr lang="fr-FR" dirty="0"/>
              <a:t>Article 144 CPC</a:t>
            </a:r>
          </a:p>
          <a:p>
            <a:pPr marL="0" indent="0" algn="just">
              <a:buNone/>
            </a:pPr>
            <a:r>
              <a:rPr lang="fr-FR" dirty="0"/>
              <a:t>« </a:t>
            </a:r>
            <a:r>
              <a:rPr lang="fr-FR" i="1" dirty="0">
                <a:solidFill>
                  <a:srgbClr val="0070C0"/>
                </a:solidFill>
              </a:rPr>
              <a:t>Les mesures d'instruction peuvent être ordonnées en tout état de cause, dès lors que </a:t>
            </a:r>
            <a:r>
              <a:rPr lang="fr-FR" i="1" u="sng" dirty="0">
                <a:solidFill>
                  <a:srgbClr val="0070C0"/>
                </a:solidFill>
              </a:rPr>
              <a:t>le juge ne dispose pas d'éléments suffisants pour statuer</a:t>
            </a:r>
            <a:r>
              <a:rPr lang="fr-FR" dirty="0"/>
              <a:t>. »</a:t>
            </a:r>
          </a:p>
          <a:p>
            <a:pPr marL="0" indent="0" algn="just">
              <a:buNone/>
            </a:pPr>
            <a:r>
              <a:rPr lang="fr-FR" dirty="0"/>
              <a:t>Article 146 CPC</a:t>
            </a:r>
          </a:p>
          <a:p>
            <a:pPr marL="0" indent="0" algn="just">
              <a:buNone/>
            </a:pPr>
            <a:r>
              <a:rPr lang="fr-FR" dirty="0"/>
              <a:t>« </a:t>
            </a:r>
            <a:r>
              <a:rPr lang="fr-FR" i="1" dirty="0">
                <a:solidFill>
                  <a:srgbClr val="0070C0"/>
                </a:solidFill>
              </a:rPr>
              <a:t>Une mesure d'instruction ne peut être ordonnée sur un fait que si la partie qui l'allègue ne dispose </a:t>
            </a:r>
            <a:r>
              <a:rPr lang="fr-FR" i="1" u="sng" dirty="0">
                <a:solidFill>
                  <a:srgbClr val="0070C0"/>
                </a:solidFill>
              </a:rPr>
              <a:t>pas d'éléments suffisants pour le prouver</a:t>
            </a:r>
            <a:r>
              <a:rPr lang="fr-FR" i="1" dirty="0">
                <a:solidFill>
                  <a:srgbClr val="0070C0"/>
                </a:solidFill>
              </a:rPr>
              <a:t>.</a:t>
            </a:r>
          </a:p>
          <a:p>
            <a:pPr marL="0" indent="0" algn="just">
              <a:buNone/>
            </a:pPr>
            <a:r>
              <a:rPr lang="fr-FR" i="1" dirty="0">
                <a:solidFill>
                  <a:srgbClr val="0070C0"/>
                </a:solidFill>
              </a:rPr>
              <a:t>En aucun cas une mesure d'instruction ne peut être ordonnée en vue de suppléer </a:t>
            </a:r>
            <a:r>
              <a:rPr lang="fr-FR" i="1" u="sng" dirty="0">
                <a:solidFill>
                  <a:srgbClr val="0070C0"/>
                </a:solidFill>
              </a:rPr>
              <a:t>la carence de la partie dans l'administration de la preuve</a:t>
            </a:r>
            <a:r>
              <a:rPr lang="fr-FR" dirty="0"/>
              <a:t>. »</a:t>
            </a:r>
          </a:p>
          <a:p>
            <a:pPr marL="0" indent="0">
              <a:buNone/>
            </a:pPr>
            <a:endParaRPr lang="fr-FR" dirty="0"/>
          </a:p>
        </p:txBody>
      </p:sp>
      <p:sp>
        <p:nvSpPr>
          <p:cNvPr id="4" name="Espace réservé du numéro de diapositive 3">
            <a:extLst>
              <a:ext uri="{FF2B5EF4-FFF2-40B4-BE49-F238E27FC236}">
                <a16:creationId xmlns:a16="http://schemas.microsoft.com/office/drawing/2014/main" id="{080E6EF4-3855-EC44-3466-B0367A231967}"/>
              </a:ext>
            </a:extLst>
          </p:cNvPr>
          <p:cNvSpPr>
            <a:spLocks noGrp="1"/>
          </p:cNvSpPr>
          <p:nvPr>
            <p:ph type="sldNum" sz="quarter" idx="12"/>
          </p:nvPr>
        </p:nvSpPr>
        <p:spPr/>
        <p:txBody>
          <a:bodyPr/>
          <a:lstStyle/>
          <a:p>
            <a:fld id="{AFE3529A-C0F9-854E-A576-1408ADEE5199}" type="slidenum">
              <a:rPr lang="fr-FR" smtClean="0"/>
              <a:t>17</a:t>
            </a:fld>
            <a:endParaRPr lang="fr-FR"/>
          </a:p>
        </p:txBody>
      </p:sp>
    </p:spTree>
    <p:extLst>
      <p:ext uri="{BB962C8B-B14F-4D97-AF65-F5344CB8AC3E}">
        <p14:creationId xmlns:p14="http://schemas.microsoft.com/office/powerpoint/2010/main" val="971771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A402E-8BAD-744F-0D20-84EEDED1540F}"/>
              </a:ext>
            </a:extLst>
          </p:cNvPr>
          <p:cNvSpPr>
            <a:spLocks noGrp="1"/>
          </p:cNvSpPr>
          <p:nvPr>
            <p:ph type="title"/>
          </p:nvPr>
        </p:nvSpPr>
        <p:spPr/>
        <p:txBody>
          <a:bodyPr/>
          <a:lstStyle/>
          <a:p>
            <a:r>
              <a:rPr lang="fr-FR" dirty="0"/>
              <a:t>Vérifications personnelles</a:t>
            </a:r>
          </a:p>
        </p:txBody>
      </p:sp>
      <p:sp>
        <p:nvSpPr>
          <p:cNvPr id="3" name="Espace réservé du contenu 2">
            <a:extLst>
              <a:ext uri="{FF2B5EF4-FFF2-40B4-BE49-F238E27FC236}">
                <a16:creationId xmlns:a16="http://schemas.microsoft.com/office/drawing/2014/main" id="{E9FFE86E-237A-5591-029B-E9F7ED9EC5DF}"/>
              </a:ext>
            </a:extLst>
          </p:cNvPr>
          <p:cNvSpPr>
            <a:spLocks noGrp="1"/>
          </p:cNvSpPr>
          <p:nvPr>
            <p:ph idx="1"/>
          </p:nvPr>
        </p:nvSpPr>
        <p:spPr>
          <a:xfrm>
            <a:off x="932793" y="2004301"/>
            <a:ext cx="10515600" cy="3681796"/>
          </a:xfrm>
        </p:spPr>
        <p:txBody>
          <a:bodyPr/>
          <a:lstStyle/>
          <a:p>
            <a:pPr marL="0" indent="0">
              <a:buNone/>
            </a:pPr>
            <a:r>
              <a:rPr lang="fr-FR" b="1" dirty="0"/>
              <a:t>Article 179 CPC</a:t>
            </a:r>
          </a:p>
          <a:p>
            <a:pPr marL="0" indent="0">
              <a:buNone/>
            </a:pPr>
            <a:r>
              <a:rPr lang="fr-FR" dirty="0"/>
              <a:t>« </a:t>
            </a:r>
            <a:r>
              <a:rPr lang="fr-FR" i="1" dirty="0">
                <a:solidFill>
                  <a:srgbClr val="0070C0"/>
                </a:solidFill>
              </a:rPr>
              <a:t>Le juge peut, afin de les vérifier lui-même, prendre en toute matière une </a:t>
            </a:r>
            <a:r>
              <a:rPr lang="fr-FR" i="1" u="sng" dirty="0">
                <a:solidFill>
                  <a:srgbClr val="0070C0"/>
                </a:solidFill>
              </a:rPr>
              <a:t>connaissance personnelle </a:t>
            </a:r>
            <a:r>
              <a:rPr lang="fr-FR" i="1" dirty="0">
                <a:solidFill>
                  <a:srgbClr val="0070C0"/>
                </a:solidFill>
              </a:rPr>
              <a:t>des faits litigieux, les </a:t>
            </a:r>
            <a:r>
              <a:rPr lang="fr-FR" i="1" u="sng" dirty="0">
                <a:solidFill>
                  <a:srgbClr val="0070C0"/>
                </a:solidFill>
              </a:rPr>
              <a:t>parties présentes ou appelées</a:t>
            </a:r>
            <a:r>
              <a:rPr lang="fr-FR" i="1" dirty="0">
                <a:solidFill>
                  <a:srgbClr val="0070C0"/>
                </a:solidFill>
              </a:rPr>
              <a:t>.</a:t>
            </a:r>
          </a:p>
          <a:p>
            <a:pPr marL="0" indent="0">
              <a:buNone/>
            </a:pPr>
            <a:r>
              <a:rPr lang="fr-FR" i="1" dirty="0">
                <a:solidFill>
                  <a:srgbClr val="0070C0"/>
                </a:solidFill>
              </a:rPr>
              <a:t>Il procède aux constatations, évaluations, appréciations ou reconstitutions qu'il estime nécessaires, en se transportant si besoin est sur les lieux</a:t>
            </a:r>
            <a:r>
              <a:rPr lang="fr-FR" dirty="0"/>
              <a:t>. »</a:t>
            </a:r>
          </a:p>
          <a:p>
            <a:pPr marL="0" indent="0">
              <a:buNone/>
            </a:pPr>
            <a:endParaRPr lang="fr-FR" dirty="0"/>
          </a:p>
        </p:txBody>
      </p:sp>
      <p:sp>
        <p:nvSpPr>
          <p:cNvPr id="4" name="Espace réservé du numéro de diapositive 3">
            <a:extLst>
              <a:ext uri="{FF2B5EF4-FFF2-40B4-BE49-F238E27FC236}">
                <a16:creationId xmlns:a16="http://schemas.microsoft.com/office/drawing/2014/main" id="{7BF5DE7C-42EE-88D4-603D-39A391474052}"/>
              </a:ext>
            </a:extLst>
          </p:cNvPr>
          <p:cNvSpPr>
            <a:spLocks noGrp="1"/>
          </p:cNvSpPr>
          <p:nvPr>
            <p:ph type="sldNum" sz="quarter" idx="12"/>
          </p:nvPr>
        </p:nvSpPr>
        <p:spPr/>
        <p:txBody>
          <a:bodyPr/>
          <a:lstStyle/>
          <a:p>
            <a:fld id="{AFE3529A-C0F9-854E-A576-1408ADEE5199}" type="slidenum">
              <a:rPr lang="fr-FR" smtClean="0"/>
              <a:t>18</a:t>
            </a:fld>
            <a:endParaRPr lang="fr-FR"/>
          </a:p>
        </p:txBody>
      </p:sp>
    </p:spTree>
    <p:extLst>
      <p:ext uri="{BB962C8B-B14F-4D97-AF65-F5344CB8AC3E}">
        <p14:creationId xmlns:p14="http://schemas.microsoft.com/office/powerpoint/2010/main" val="2988523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F51CA4-D867-89F7-403A-480C28EF3B19}"/>
              </a:ext>
            </a:extLst>
          </p:cNvPr>
          <p:cNvSpPr>
            <a:spLocks noGrp="1"/>
          </p:cNvSpPr>
          <p:nvPr>
            <p:ph type="title"/>
          </p:nvPr>
        </p:nvSpPr>
        <p:spPr/>
        <p:txBody>
          <a:bodyPr/>
          <a:lstStyle/>
          <a:p>
            <a:r>
              <a:rPr lang="fr-FR" dirty="0"/>
              <a:t>La comparution personnelle</a:t>
            </a:r>
          </a:p>
        </p:txBody>
      </p:sp>
      <p:sp>
        <p:nvSpPr>
          <p:cNvPr id="3" name="Espace réservé du contenu 2">
            <a:extLst>
              <a:ext uri="{FF2B5EF4-FFF2-40B4-BE49-F238E27FC236}">
                <a16:creationId xmlns:a16="http://schemas.microsoft.com/office/drawing/2014/main" id="{257DA7AD-8ED3-827E-F2F1-2D711069F04D}"/>
              </a:ext>
            </a:extLst>
          </p:cNvPr>
          <p:cNvSpPr>
            <a:spLocks noGrp="1"/>
          </p:cNvSpPr>
          <p:nvPr>
            <p:ph idx="1"/>
          </p:nvPr>
        </p:nvSpPr>
        <p:spPr>
          <a:xfrm>
            <a:off x="838200" y="1552355"/>
            <a:ext cx="10515600" cy="5169119"/>
          </a:xfrm>
        </p:spPr>
        <p:txBody>
          <a:bodyPr>
            <a:normAutofit lnSpcReduction="10000"/>
          </a:bodyPr>
          <a:lstStyle/>
          <a:p>
            <a:pPr marL="0" indent="0">
              <a:buNone/>
            </a:pPr>
            <a:r>
              <a:rPr lang="fr-FR" b="1" dirty="0"/>
              <a:t>Article 184 CPC</a:t>
            </a:r>
          </a:p>
          <a:p>
            <a:pPr marL="0" indent="0">
              <a:buNone/>
            </a:pPr>
            <a:r>
              <a:rPr lang="fr-FR" dirty="0"/>
              <a:t>« </a:t>
            </a:r>
            <a:r>
              <a:rPr lang="fr-FR" i="1" dirty="0">
                <a:solidFill>
                  <a:srgbClr val="0070C0"/>
                </a:solidFill>
              </a:rPr>
              <a:t>Le juge peut, en toute matière</a:t>
            </a:r>
            <a:r>
              <a:rPr lang="fr-FR" i="1" u="sng" dirty="0">
                <a:solidFill>
                  <a:srgbClr val="0070C0"/>
                </a:solidFill>
              </a:rPr>
              <a:t>, faire comparaître </a:t>
            </a:r>
            <a:r>
              <a:rPr lang="fr-FR" i="1" dirty="0">
                <a:solidFill>
                  <a:srgbClr val="0070C0"/>
                </a:solidFill>
              </a:rPr>
              <a:t>personnellement les parties ou l'une d'elles. </a:t>
            </a:r>
            <a:r>
              <a:rPr lang="fr-FR" dirty="0"/>
              <a:t>»</a:t>
            </a:r>
          </a:p>
          <a:p>
            <a:pPr marL="0" indent="0">
              <a:buNone/>
            </a:pPr>
            <a:r>
              <a:rPr lang="fr-FR" b="1" dirty="0"/>
              <a:t>Article 191 CPC</a:t>
            </a:r>
          </a:p>
          <a:p>
            <a:pPr marL="0" indent="0">
              <a:buNone/>
            </a:pPr>
            <a:r>
              <a:rPr lang="fr-FR" dirty="0"/>
              <a:t>« </a:t>
            </a:r>
            <a:r>
              <a:rPr lang="fr-FR" i="1" dirty="0">
                <a:solidFill>
                  <a:srgbClr val="0070C0"/>
                </a:solidFill>
              </a:rPr>
              <a:t>Les parties répondent en personne aux questions qui leur sont posées </a:t>
            </a:r>
            <a:r>
              <a:rPr lang="fr-FR" i="1" u="sng" dirty="0">
                <a:solidFill>
                  <a:srgbClr val="0070C0"/>
                </a:solidFill>
              </a:rPr>
              <a:t>sans pouvoir lire aucun projet</a:t>
            </a:r>
            <a:r>
              <a:rPr lang="fr-FR" dirty="0"/>
              <a:t>. »</a:t>
            </a:r>
          </a:p>
          <a:p>
            <a:pPr marL="0" indent="0">
              <a:buNone/>
            </a:pPr>
            <a:r>
              <a:rPr lang="fr-FR" b="1" dirty="0"/>
              <a:t>Article 192 CPC</a:t>
            </a:r>
          </a:p>
          <a:p>
            <a:pPr marL="0" indent="0">
              <a:buNone/>
            </a:pPr>
            <a:r>
              <a:rPr lang="fr-FR" dirty="0"/>
              <a:t>«  </a:t>
            </a:r>
            <a:r>
              <a:rPr lang="fr-FR" i="1" dirty="0">
                <a:solidFill>
                  <a:srgbClr val="0070C0"/>
                </a:solidFill>
              </a:rPr>
              <a:t>La comparution personnelle a lieu </a:t>
            </a:r>
            <a:r>
              <a:rPr lang="fr-FR" i="1" u="sng" dirty="0">
                <a:solidFill>
                  <a:srgbClr val="0070C0"/>
                </a:solidFill>
              </a:rPr>
              <a:t>en présence des défenseurs </a:t>
            </a:r>
            <a:r>
              <a:rPr lang="fr-FR" i="1" dirty="0">
                <a:solidFill>
                  <a:srgbClr val="0070C0"/>
                </a:solidFill>
              </a:rPr>
              <a:t>de toutes les parties ou ceux-ci appelés.</a:t>
            </a:r>
            <a:r>
              <a:rPr lang="fr-FR" dirty="0"/>
              <a:t>»</a:t>
            </a:r>
          </a:p>
          <a:p>
            <a:pPr marL="0" indent="0">
              <a:buNone/>
            </a:pPr>
            <a:r>
              <a:rPr lang="fr-FR" b="1" dirty="0"/>
              <a:t>Article 193 CPC</a:t>
            </a:r>
            <a:r>
              <a:rPr lang="fr-FR" dirty="0"/>
              <a:t> (ni </a:t>
            </a:r>
            <a:r>
              <a:rPr lang="fr-FR" i="1" dirty="0" err="1"/>
              <a:t>examination</a:t>
            </a:r>
            <a:r>
              <a:rPr lang="fr-FR" dirty="0"/>
              <a:t>, ni cross </a:t>
            </a:r>
            <a:r>
              <a:rPr lang="fr-FR" dirty="0" err="1"/>
              <a:t>examination</a:t>
            </a:r>
            <a:r>
              <a:rPr lang="fr-FR" dirty="0"/>
              <a:t>)</a:t>
            </a:r>
            <a:endParaRPr lang="fr-FR" b="1" dirty="0"/>
          </a:p>
          <a:p>
            <a:pPr marL="0" indent="0">
              <a:buNone/>
            </a:pPr>
            <a:r>
              <a:rPr lang="fr-FR" dirty="0"/>
              <a:t>« </a:t>
            </a:r>
            <a:r>
              <a:rPr lang="fr-FR" i="1" u="sng" dirty="0">
                <a:solidFill>
                  <a:srgbClr val="0070C0"/>
                </a:solidFill>
              </a:rPr>
              <a:t>Le juge pose</a:t>
            </a:r>
            <a:r>
              <a:rPr lang="fr-FR" i="1" dirty="0">
                <a:solidFill>
                  <a:srgbClr val="0070C0"/>
                </a:solidFill>
              </a:rPr>
              <a:t>, s'il l'estime nécessaire, </a:t>
            </a:r>
            <a:r>
              <a:rPr lang="fr-FR" i="1" u="sng" dirty="0">
                <a:solidFill>
                  <a:srgbClr val="0070C0"/>
                </a:solidFill>
              </a:rPr>
              <a:t>les questions </a:t>
            </a:r>
            <a:r>
              <a:rPr lang="fr-FR" i="1" dirty="0">
                <a:solidFill>
                  <a:srgbClr val="0070C0"/>
                </a:solidFill>
              </a:rPr>
              <a:t>que les parties lui soumettent après l'interrogatoire</a:t>
            </a:r>
            <a:r>
              <a:rPr lang="fr-FR" dirty="0"/>
              <a:t>. »</a:t>
            </a:r>
          </a:p>
        </p:txBody>
      </p:sp>
      <p:sp>
        <p:nvSpPr>
          <p:cNvPr id="4" name="Espace réservé du numéro de diapositive 3">
            <a:extLst>
              <a:ext uri="{FF2B5EF4-FFF2-40B4-BE49-F238E27FC236}">
                <a16:creationId xmlns:a16="http://schemas.microsoft.com/office/drawing/2014/main" id="{BA0463EF-DCA6-C787-A089-5964AAC1A6CE}"/>
              </a:ext>
            </a:extLst>
          </p:cNvPr>
          <p:cNvSpPr>
            <a:spLocks noGrp="1"/>
          </p:cNvSpPr>
          <p:nvPr>
            <p:ph type="sldNum" sz="quarter" idx="12"/>
          </p:nvPr>
        </p:nvSpPr>
        <p:spPr/>
        <p:txBody>
          <a:bodyPr/>
          <a:lstStyle/>
          <a:p>
            <a:fld id="{AFE3529A-C0F9-854E-A576-1408ADEE5199}" type="slidenum">
              <a:rPr lang="fr-FR" smtClean="0"/>
              <a:t>19</a:t>
            </a:fld>
            <a:endParaRPr lang="fr-FR"/>
          </a:p>
        </p:txBody>
      </p:sp>
    </p:spTree>
    <p:extLst>
      <p:ext uri="{BB962C8B-B14F-4D97-AF65-F5344CB8AC3E}">
        <p14:creationId xmlns:p14="http://schemas.microsoft.com/office/powerpoint/2010/main" val="328769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FB5F8-E94C-60BC-DF32-2CDB20FD8D88}"/>
              </a:ext>
            </a:extLst>
          </p:cNvPr>
          <p:cNvSpPr>
            <a:spLocks noGrp="1"/>
          </p:cNvSpPr>
          <p:nvPr>
            <p:ph type="title"/>
          </p:nvPr>
        </p:nvSpPr>
        <p:spPr>
          <a:xfrm>
            <a:off x="838200" y="365126"/>
            <a:ext cx="10515600" cy="580806"/>
          </a:xfrm>
        </p:spPr>
        <p:txBody>
          <a:bodyPr>
            <a:noAutofit/>
          </a:bodyPr>
          <a:lstStyle/>
          <a:p>
            <a:r>
              <a:rPr lang="fr-FR" sz="4000" b="1" dirty="0"/>
              <a:t>COMPÉTENCE MATÉRIELLE – Tribunal judiciaire</a:t>
            </a:r>
          </a:p>
        </p:txBody>
      </p:sp>
      <p:sp>
        <p:nvSpPr>
          <p:cNvPr id="3" name="Espace réservé du contenu 2">
            <a:extLst>
              <a:ext uri="{FF2B5EF4-FFF2-40B4-BE49-F238E27FC236}">
                <a16:creationId xmlns:a16="http://schemas.microsoft.com/office/drawing/2014/main" id="{F374765A-7732-9131-35F6-0DA358F1537D}"/>
              </a:ext>
            </a:extLst>
          </p:cNvPr>
          <p:cNvSpPr>
            <a:spLocks noGrp="1"/>
          </p:cNvSpPr>
          <p:nvPr>
            <p:ph idx="1"/>
          </p:nvPr>
        </p:nvSpPr>
        <p:spPr>
          <a:xfrm>
            <a:off x="838200" y="1244819"/>
            <a:ext cx="10515600" cy="4351338"/>
          </a:xfrm>
        </p:spPr>
        <p:txBody>
          <a:bodyPr/>
          <a:lstStyle/>
          <a:p>
            <a:pPr marL="0" indent="0">
              <a:buNone/>
            </a:pPr>
            <a:r>
              <a:rPr lang="fr-FR" b="1" dirty="0"/>
              <a:t>Article L. 211-3 du Code de l’organisation judiciaire</a:t>
            </a:r>
          </a:p>
          <a:p>
            <a:pPr marL="0" indent="0" algn="just">
              <a:buNone/>
            </a:pPr>
            <a:r>
              <a:rPr lang="fr-FR" dirty="0"/>
              <a:t>« </a:t>
            </a:r>
            <a:r>
              <a:rPr lang="fr-FR" i="1" dirty="0">
                <a:solidFill>
                  <a:srgbClr val="0070C0"/>
                </a:solidFill>
              </a:rPr>
              <a:t>Le tribunal judiciaire </a:t>
            </a:r>
            <a:r>
              <a:rPr lang="fr-FR" i="1" u="sng" dirty="0">
                <a:solidFill>
                  <a:srgbClr val="0070C0"/>
                </a:solidFill>
              </a:rPr>
              <a:t>connaît de toutes les affaires </a:t>
            </a:r>
            <a:r>
              <a:rPr lang="fr-FR" i="1" dirty="0">
                <a:solidFill>
                  <a:srgbClr val="0070C0"/>
                </a:solidFill>
              </a:rPr>
              <a:t>civiles et commerciales pour lesquelles compétence n'est pas attribuée, en raison de la nature de la demande, à une autre juridiction</a:t>
            </a:r>
            <a:r>
              <a:rPr lang="fr-FR" dirty="0"/>
              <a:t>. »</a:t>
            </a:r>
          </a:p>
          <a:p>
            <a:pPr marL="0" indent="0" algn="just">
              <a:buNone/>
            </a:pPr>
            <a:r>
              <a:rPr lang="fr-FR" b="1" dirty="0"/>
              <a:t>Article L. 211-4 du Code de l’organisation judiciaire</a:t>
            </a:r>
          </a:p>
          <a:p>
            <a:pPr marL="0" indent="0" algn="just">
              <a:buNone/>
            </a:pPr>
            <a:r>
              <a:rPr lang="fr-FR" dirty="0"/>
              <a:t>« </a:t>
            </a:r>
            <a:r>
              <a:rPr lang="fr-FR" i="1" dirty="0">
                <a:solidFill>
                  <a:srgbClr val="0070C0"/>
                </a:solidFill>
              </a:rPr>
              <a:t>Le tribunal judiciaire a </a:t>
            </a:r>
            <a:r>
              <a:rPr lang="fr-FR" i="1" u="sng" dirty="0">
                <a:solidFill>
                  <a:srgbClr val="0070C0"/>
                </a:solidFill>
              </a:rPr>
              <a:t>compétence exclusive </a:t>
            </a:r>
            <a:r>
              <a:rPr lang="fr-FR" i="1" dirty="0">
                <a:solidFill>
                  <a:srgbClr val="0070C0"/>
                </a:solidFill>
              </a:rPr>
              <a:t>dans les matières déterminées par les lois et règlements</a:t>
            </a:r>
            <a:r>
              <a:rPr lang="fr-FR" dirty="0"/>
              <a:t>. »</a:t>
            </a:r>
          </a:p>
          <a:p>
            <a:pPr marL="0" indent="0" algn="just">
              <a:buNone/>
            </a:pPr>
            <a:endParaRPr lang="fr-FR" dirty="0"/>
          </a:p>
        </p:txBody>
      </p:sp>
      <p:sp>
        <p:nvSpPr>
          <p:cNvPr id="4" name="Espace réservé du numéro de diapositive 3">
            <a:extLst>
              <a:ext uri="{FF2B5EF4-FFF2-40B4-BE49-F238E27FC236}">
                <a16:creationId xmlns:a16="http://schemas.microsoft.com/office/drawing/2014/main" id="{94776853-C67E-9037-FE26-239BB0D4C062}"/>
              </a:ext>
            </a:extLst>
          </p:cNvPr>
          <p:cNvSpPr>
            <a:spLocks noGrp="1"/>
          </p:cNvSpPr>
          <p:nvPr>
            <p:ph type="sldNum" sz="quarter" idx="12"/>
          </p:nvPr>
        </p:nvSpPr>
        <p:spPr/>
        <p:txBody>
          <a:bodyPr/>
          <a:lstStyle/>
          <a:p>
            <a:fld id="{AFE3529A-C0F9-854E-A576-1408ADEE5199}" type="slidenum">
              <a:rPr lang="fr-FR" smtClean="0"/>
              <a:t>2</a:t>
            </a:fld>
            <a:endParaRPr lang="fr-FR"/>
          </a:p>
        </p:txBody>
      </p:sp>
    </p:spTree>
    <p:extLst>
      <p:ext uri="{BB962C8B-B14F-4D97-AF65-F5344CB8AC3E}">
        <p14:creationId xmlns:p14="http://schemas.microsoft.com/office/powerpoint/2010/main" val="1397647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7D285E-9263-4F07-E0AD-056940B8EF5B}"/>
              </a:ext>
            </a:extLst>
          </p:cNvPr>
          <p:cNvSpPr>
            <a:spLocks noGrp="1"/>
          </p:cNvSpPr>
          <p:nvPr>
            <p:ph type="title"/>
          </p:nvPr>
        </p:nvSpPr>
        <p:spPr/>
        <p:txBody>
          <a:bodyPr/>
          <a:lstStyle/>
          <a:p>
            <a:r>
              <a:rPr lang="fr-FR" dirty="0"/>
              <a:t>Attestation et enquête</a:t>
            </a:r>
          </a:p>
        </p:txBody>
      </p:sp>
      <p:sp>
        <p:nvSpPr>
          <p:cNvPr id="3" name="Espace réservé du contenu 2">
            <a:extLst>
              <a:ext uri="{FF2B5EF4-FFF2-40B4-BE49-F238E27FC236}">
                <a16:creationId xmlns:a16="http://schemas.microsoft.com/office/drawing/2014/main" id="{DA927EF9-EA8A-EC60-E305-39E4AD00894D}"/>
              </a:ext>
            </a:extLst>
          </p:cNvPr>
          <p:cNvSpPr>
            <a:spLocks noGrp="1"/>
          </p:cNvSpPr>
          <p:nvPr>
            <p:ph idx="1"/>
          </p:nvPr>
        </p:nvSpPr>
        <p:spPr>
          <a:xfrm>
            <a:off x="838200" y="1345324"/>
            <a:ext cx="10515600" cy="5376151"/>
          </a:xfrm>
        </p:spPr>
        <p:txBody>
          <a:bodyPr>
            <a:normAutofit lnSpcReduction="10000"/>
          </a:bodyPr>
          <a:lstStyle/>
          <a:p>
            <a:pPr marL="0" indent="0">
              <a:buNone/>
            </a:pPr>
            <a:r>
              <a:rPr lang="fr-FR" dirty="0"/>
              <a:t>Article 202 CPC</a:t>
            </a:r>
          </a:p>
          <a:p>
            <a:pPr>
              <a:buNone/>
            </a:pPr>
            <a:r>
              <a:rPr lang="fr-FR" dirty="0"/>
              <a:t>« </a:t>
            </a:r>
            <a:r>
              <a:rPr lang="fr-FR" i="1" dirty="0">
                <a:solidFill>
                  <a:srgbClr val="0070C0"/>
                </a:solidFill>
              </a:rPr>
              <a:t>L'attestation contient </a:t>
            </a:r>
            <a:r>
              <a:rPr lang="fr-FR" i="1" u="sng" dirty="0">
                <a:solidFill>
                  <a:srgbClr val="0070C0"/>
                </a:solidFill>
              </a:rPr>
              <a:t>la relation des faits </a:t>
            </a:r>
            <a:r>
              <a:rPr lang="fr-FR" i="1" dirty="0">
                <a:solidFill>
                  <a:srgbClr val="0070C0"/>
                </a:solidFill>
              </a:rPr>
              <a:t>auxquels son auteur a assisté ou qu'il a personnellement constatés.</a:t>
            </a:r>
          </a:p>
          <a:p>
            <a:pPr>
              <a:buNone/>
            </a:pPr>
            <a:r>
              <a:rPr lang="fr-FR" i="1" dirty="0">
                <a:solidFill>
                  <a:srgbClr val="0070C0"/>
                </a:solidFill>
              </a:rPr>
              <a:t>Elle mentionne les nom, prénoms, date et lieu de naissance, demeure et profession de son auteur ainsi que, s'il y a lieu, </a:t>
            </a:r>
            <a:r>
              <a:rPr lang="fr-FR" i="1" u="sng" dirty="0">
                <a:solidFill>
                  <a:srgbClr val="0070C0"/>
                </a:solidFill>
              </a:rPr>
              <a:t>son lien </a:t>
            </a:r>
            <a:r>
              <a:rPr lang="fr-FR" i="1" dirty="0">
                <a:solidFill>
                  <a:srgbClr val="0070C0"/>
                </a:solidFill>
              </a:rPr>
              <a:t>de parenté ou d'alliance </a:t>
            </a:r>
            <a:r>
              <a:rPr lang="fr-FR" i="1" u="sng" dirty="0">
                <a:solidFill>
                  <a:srgbClr val="0070C0"/>
                </a:solidFill>
              </a:rPr>
              <a:t>avec les parties</a:t>
            </a:r>
            <a:r>
              <a:rPr lang="fr-FR" i="1" dirty="0">
                <a:solidFill>
                  <a:srgbClr val="0070C0"/>
                </a:solidFill>
              </a:rPr>
              <a:t>, de subordination à leur égard, de collaboration ou de communauté d'intérêts avec elles.</a:t>
            </a:r>
          </a:p>
          <a:p>
            <a:pPr>
              <a:buNone/>
            </a:pPr>
            <a:r>
              <a:rPr lang="fr-FR" i="1" dirty="0">
                <a:solidFill>
                  <a:srgbClr val="0070C0"/>
                </a:solidFill>
              </a:rPr>
              <a:t>Elle indique en outre qu'elle est </a:t>
            </a:r>
            <a:r>
              <a:rPr lang="fr-FR" i="1" u="sng" dirty="0">
                <a:solidFill>
                  <a:srgbClr val="0070C0"/>
                </a:solidFill>
              </a:rPr>
              <a:t>établie en vue de sa production en justice</a:t>
            </a:r>
            <a:r>
              <a:rPr lang="fr-FR" i="1" dirty="0">
                <a:solidFill>
                  <a:srgbClr val="0070C0"/>
                </a:solidFill>
              </a:rPr>
              <a:t> et que son auteur a connaissance qu'une fausse attestation de sa part l'expose à des sanctions pénales.</a:t>
            </a:r>
          </a:p>
          <a:p>
            <a:pPr marL="0" indent="0">
              <a:buNone/>
            </a:pPr>
            <a:r>
              <a:rPr lang="fr-FR" i="1" dirty="0">
                <a:solidFill>
                  <a:srgbClr val="0070C0"/>
                </a:solidFill>
              </a:rPr>
              <a:t>L'attestation est </a:t>
            </a:r>
            <a:r>
              <a:rPr lang="fr-FR" i="1" u="sng" dirty="0">
                <a:solidFill>
                  <a:srgbClr val="0070C0"/>
                </a:solidFill>
              </a:rPr>
              <a:t>écrite</a:t>
            </a:r>
            <a:r>
              <a:rPr lang="fr-FR" i="1" dirty="0">
                <a:solidFill>
                  <a:srgbClr val="0070C0"/>
                </a:solidFill>
              </a:rPr>
              <a:t>, datée et signée </a:t>
            </a:r>
            <a:r>
              <a:rPr lang="fr-FR" i="1" u="sng" dirty="0">
                <a:solidFill>
                  <a:srgbClr val="0070C0"/>
                </a:solidFill>
              </a:rPr>
              <a:t>de la main </a:t>
            </a:r>
            <a:r>
              <a:rPr lang="fr-FR" i="1" dirty="0">
                <a:solidFill>
                  <a:srgbClr val="0070C0"/>
                </a:solidFill>
              </a:rPr>
              <a:t>de son auteur. Celui-ci doit lui </a:t>
            </a:r>
            <a:r>
              <a:rPr lang="fr-FR" i="1" u="sng" dirty="0">
                <a:solidFill>
                  <a:srgbClr val="0070C0"/>
                </a:solidFill>
              </a:rPr>
              <a:t>annexer</a:t>
            </a:r>
            <a:r>
              <a:rPr lang="fr-FR" i="1" dirty="0">
                <a:solidFill>
                  <a:srgbClr val="0070C0"/>
                </a:solidFill>
              </a:rPr>
              <a:t>, en original ou en photocopie, tout </a:t>
            </a:r>
            <a:r>
              <a:rPr lang="fr-FR" i="1" u="sng" dirty="0">
                <a:solidFill>
                  <a:srgbClr val="0070C0"/>
                </a:solidFill>
              </a:rPr>
              <a:t>document officiel </a:t>
            </a:r>
            <a:r>
              <a:rPr lang="fr-FR" i="1" dirty="0">
                <a:solidFill>
                  <a:srgbClr val="0070C0"/>
                </a:solidFill>
              </a:rPr>
              <a:t>justifiant de son identité et comportant sa signature.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0DD21BAB-93F4-6A11-AF34-0C41739CED9B}"/>
              </a:ext>
            </a:extLst>
          </p:cNvPr>
          <p:cNvSpPr>
            <a:spLocks noGrp="1"/>
          </p:cNvSpPr>
          <p:nvPr>
            <p:ph type="sldNum" sz="quarter" idx="12"/>
          </p:nvPr>
        </p:nvSpPr>
        <p:spPr/>
        <p:txBody>
          <a:bodyPr/>
          <a:lstStyle/>
          <a:p>
            <a:fld id="{AFE3529A-C0F9-854E-A576-1408ADEE5199}" type="slidenum">
              <a:rPr lang="fr-FR" smtClean="0"/>
              <a:t>20</a:t>
            </a:fld>
            <a:endParaRPr lang="fr-FR"/>
          </a:p>
        </p:txBody>
      </p:sp>
    </p:spTree>
    <p:extLst>
      <p:ext uri="{BB962C8B-B14F-4D97-AF65-F5344CB8AC3E}">
        <p14:creationId xmlns:p14="http://schemas.microsoft.com/office/powerpoint/2010/main" val="1789246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98324F-8D8A-E7EE-91B1-DE8610F202A1}"/>
              </a:ext>
            </a:extLst>
          </p:cNvPr>
          <p:cNvSpPr>
            <a:spLocks noGrp="1"/>
          </p:cNvSpPr>
          <p:nvPr>
            <p:ph type="title"/>
          </p:nvPr>
        </p:nvSpPr>
        <p:spPr/>
        <p:txBody>
          <a:bodyPr/>
          <a:lstStyle/>
          <a:p>
            <a:r>
              <a:rPr lang="fr-FR" dirty="0"/>
              <a:t>Mesures d’instruction exécutées par un technicien</a:t>
            </a:r>
          </a:p>
        </p:txBody>
      </p:sp>
      <p:sp>
        <p:nvSpPr>
          <p:cNvPr id="3" name="Espace réservé du contenu 2">
            <a:extLst>
              <a:ext uri="{FF2B5EF4-FFF2-40B4-BE49-F238E27FC236}">
                <a16:creationId xmlns:a16="http://schemas.microsoft.com/office/drawing/2014/main" id="{FF307D36-05D0-5489-EAC7-2142AF213721}"/>
              </a:ext>
            </a:extLst>
          </p:cNvPr>
          <p:cNvSpPr>
            <a:spLocks noGrp="1"/>
          </p:cNvSpPr>
          <p:nvPr>
            <p:ph idx="1"/>
          </p:nvPr>
        </p:nvSpPr>
        <p:spPr/>
        <p:txBody>
          <a:bodyPr>
            <a:normAutofit fontScale="92500"/>
          </a:bodyPr>
          <a:lstStyle/>
          <a:p>
            <a:pPr marL="0" indent="0">
              <a:buNone/>
            </a:pPr>
            <a:r>
              <a:rPr lang="fr-FR" b="1" dirty="0"/>
              <a:t>Article 249 CPC</a:t>
            </a:r>
          </a:p>
          <a:p>
            <a:pPr marL="0" indent="0">
              <a:buNone/>
            </a:pPr>
            <a:r>
              <a:rPr lang="fr-FR" dirty="0"/>
              <a:t>« </a:t>
            </a:r>
            <a:r>
              <a:rPr lang="fr-FR" i="1" dirty="0">
                <a:solidFill>
                  <a:srgbClr val="0070C0"/>
                </a:solidFill>
              </a:rPr>
              <a:t>Le juge peut charger la personne qu'il commet de procéder à des </a:t>
            </a:r>
            <a:r>
              <a:rPr lang="fr-FR" i="1" u="sng" dirty="0">
                <a:solidFill>
                  <a:srgbClr val="0070C0"/>
                </a:solidFill>
              </a:rPr>
              <a:t>constatations</a:t>
            </a:r>
            <a:r>
              <a:rPr lang="fr-FR" dirty="0"/>
              <a:t>.»</a:t>
            </a:r>
          </a:p>
          <a:p>
            <a:pPr marL="0" indent="0">
              <a:buNone/>
            </a:pPr>
            <a:r>
              <a:rPr lang="fr-FR" b="1" dirty="0"/>
              <a:t>Article 256 CPC </a:t>
            </a:r>
          </a:p>
          <a:p>
            <a:pPr marL="0" indent="0">
              <a:buNone/>
            </a:pPr>
            <a:r>
              <a:rPr lang="fr-FR" dirty="0"/>
              <a:t>« </a:t>
            </a:r>
            <a:r>
              <a:rPr lang="fr-FR" i="1" dirty="0">
                <a:solidFill>
                  <a:srgbClr val="0070C0"/>
                </a:solidFill>
              </a:rPr>
              <a:t>Lorsqu'une question purement technique ne requiert pas d'investigations complexes, le juge peut charger la personne qu'il commet de lui fournir une simple </a:t>
            </a:r>
            <a:r>
              <a:rPr lang="fr-FR" i="1" u="sng" dirty="0">
                <a:solidFill>
                  <a:srgbClr val="0070C0"/>
                </a:solidFill>
              </a:rPr>
              <a:t>consultation</a:t>
            </a:r>
            <a:r>
              <a:rPr lang="fr-FR" i="1" dirty="0">
                <a:solidFill>
                  <a:srgbClr val="0070C0"/>
                </a:solidFill>
              </a:rPr>
              <a:t>.</a:t>
            </a:r>
            <a:r>
              <a:rPr lang="fr-FR" dirty="0"/>
              <a:t> »</a:t>
            </a:r>
          </a:p>
          <a:p>
            <a:pPr marL="0" indent="0">
              <a:buNone/>
            </a:pPr>
            <a:r>
              <a:rPr lang="fr-FR" b="1" dirty="0"/>
              <a:t>Article 263 CPC </a:t>
            </a:r>
          </a:p>
          <a:p>
            <a:pPr marL="0" indent="0">
              <a:buNone/>
            </a:pPr>
            <a:r>
              <a:rPr lang="fr-FR" dirty="0"/>
              <a:t>« </a:t>
            </a:r>
            <a:r>
              <a:rPr lang="fr-FR" i="1" u="sng" dirty="0">
                <a:solidFill>
                  <a:srgbClr val="0070C0"/>
                </a:solidFill>
              </a:rPr>
              <a:t>L'expertise</a:t>
            </a:r>
            <a:r>
              <a:rPr lang="fr-FR" i="1" dirty="0">
                <a:solidFill>
                  <a:srgbClr val="0070C0"/>
                </a:solidFill>
              </a:rPr>
              <a:t> n'a lieu d'être ordonnée que dans le cas où des constatations ou une consultation ne pourraient suffire à éclairer le juge.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540F1B76-6355-E95B-4170-9EBC72EBC553}"/>
              </a:ext>
            </a:extLst>
          </p:cNvPr>
          <p:cNvSpPr>
            <a:spLocks noGrp="1"/>
          </p:cNvSpPr>
          <p:nvPr>
            <p:ph type="sldNum" sz="quarter" idx="12"/>
          </p:nvPr>
        </p:nvSpPr>
        <p:spPr/>
        <p:txBody>
          <a:bodyPr/>
          <a:lstStyle/>
          <a:p>
            <a:fld id="{AFE3529A-C0F9-854E-A576-1408ADEE5199}" type="slidenum">
              <a:rPr lang="fr-FR" smtClean="0"/>
              <a:t>21</a:t>
            </a:fld>
            <a:endParaRPr lang="fr-FR"/>
          </a:p>
        </p:txBody>
      </p:sp>
    </p:spTree>
    <p:extLst>
      <p:ext uri="{BB962C8B-B14F-4D97-AF65-F5344CB8AC3E}">
        <p14:creationId xmlns:p14="http://schemas.microsoft.com/office/powerpoint/2010/main" val="2189133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B5698D-0459-5818-55B9-8AAE6A399C4D}"/>
              </a:ext>
            </a:extLst>
          </p:cNvPr>
          <p:cNvSpPr>
            <a:spLocks noGrp="1"/>
          </p:cNvSpPr>
          <p:nvPr>
            <p:ph type="title"/>
          </p:nvPr>
        </p:nvSpPr>
        <p:spPr/>
        <p:txBody>
          <a:bodyPr/>
          <a:lstStyle/>
          <a:p>
            <a:r>
              <a:rPr lang="fr-FR" b="1" dirty="0"/>
              <a:t>L’EXPERTISE</a:t>
            </a:r>
          </a:p>
        </p:txBody>
      </p:sp>
      <p:sp>
        <p:nvSpPr>
          <p:cNvPr id="3" name="Espace réservé du contenu 2">
            <a:extLst>
              <a:ext uri="{FF2B5EF4-FFF2-40B4-BE49-F238E27FC236}">
                <a16:creationId xmlns:a16="http://schemas.microsoft.com/office/drawing/2014/main" id="{61C00238-3A23-677F-98AD-D3A87F74387D}"/>
              </a:ext>
            </a:extLst>
          </p:cNvPr>
          <p:cNvSpPr>
            <a:spLocks noGrp="1"/>
          </p:cNvSpPr>
          <p:nvPr>
            <p:ph idx="1"/>
          </p:nvPr>
        </p:nvSpPr>
        <p:spPr>
          <a:xfrm>
            <a:off x="838200" y="2196699"/>
            <a:ext cx="10515600" cy="1908977"/>
          </a:xfrm>
        </p:spPr>
        <p:txBody>
          <a:bodyPr>
            <a:normAutofit/>
          </a:bodyPr>
          <a:lstStyle/>
          <a:p>
            <a:r>
              <a:rPr lang="fr-FR" i="1" dirty="0">
                <a:solidFill>
                  <a:srgbClr val="000000"/>
                </a:solidFill>
                <a:effectLst/>
                <a:latin typeface="Calibri" panose="020F0502020204030204" pitchFamily="34" charset="0"/>
                <a:ea typeface="Calibri" panose="020F0502020204030204" pitchFamily="34" charset="0"/>
              </a:rPr>
              <a:t>L’expert est</a:t>
            </a:r>
            <a:r>
              <a:rPr lang="fr-FR" dirty="0">
                <a:solidFill>
                  <a:srgbClr val="000000"/>
                </a:solidFill>
                <a:effectLst/>
                <a:latin typeface="Calibri" panose="020F0502020204030204" pitchFamily="34" charset="0"/>
                <a:ea typeface="Calibri" panose="020F0502020204030204" pitchFamily="34" charset="0"/>
              </a:rPr>
              <a:t> </a:t>
            </a:r>
            <a:r>
              <a:rPr lang="fr-FR" i="1" dirty="0">
                <a:solidFill>
                  <a:srgbClr val="000000"/>
                </a:solidFill>
                <a:effectLst/>
                <a:latin typeface="Calibri" panose="020F0502020204030204" pitchFamily="34" charset="0"/>
                <a:ea typeface="Calibri" panose="020F0502020204030204" pitchFamily="34" charset="0"/>
              </a:rPr>
              <a:t>un</a:t>
            </a:r>
            <a:r>
              <a:rPr lang="fr-FR" dirty="0">
                <a:solidFill>
                  <a:srgbClr val="000000"/>
                </a:solidFill>
                <a:effectLst/>
                <a:latin typeface="Calibri" panose="020F0502020204030204" pitchFamily="34" charset="0"/>
                <a:ea typeface="Calibri" panose="020F0502020204030204" pitchFamily="34" charset="0"/>
              </a:rPr>
              <a:t> </a:t>
            </a:r>
            <a:r>
              <a:rPr lang="fr-FR" i="1" dirty="0">
                <a:solidFill>
                  <a:srgbClr val="000000"/>
                </a:solidFill>
                <a:effectLst/>
                <a:latin typeface="Calibri" panose="020F0502020204030204" pitchFamily="34" charset="0"/>
                <a:ea typeface="Calibri" panose="020F0502020204030204" pitchFamily="34" charset="0"/>
              </a:rPr>
              <a:t>auxiliaire du juge</a:t>
            </a:r>
            <a:r>
              <a:rPr lang="fr-FR" dirty="0">
                <a:solidFill>
                  <a:srgbClr val="000000"/>
                </a:solidFill>
                <a:effectLst/>
                <a:latin typeface="Calibri" panose="020F0502020204030204" pitchFamily="34" charset="0"/>
                <a:ea typeface="Calibri" panose="020F0502020204030204" pitchFamily="34" charset="0"/>
              </a:rPr>
              <a:t>. </a:t>
            </a:r>
          </a:p>
          <a:p>
            <a:r>
              <a:rPr lang="fr-FR" i="1" dirty="0">
                <a:solidFill>
                  <a:srgbClr val="000000"/>
                </a:solidFill>
                <a:effectLst/>
                <a:latin typeface="Calibri" panose="020F0502020204030204" pitchFamily="34" charset="0"/>
                <a:ea typeface="Calibri" panose="020F0502020204030204" pitchFamily="34" charset="0"/>
              </a:rPr>
              <a:t>L’expert tient sa légitimité du juge</a:t>
            </a:r>
            <a:r>
              <a:rPr lang="fr-FR" dirty="0">
                <a:solidFill>
                  <a:srgbClr val="000000"/>
                </a:solidFill>
                <a:effectLst/>
                <a:latin typeface="Calibri" panose="020F0502020204030204" pitchFamily="34" charset="0"/>
                <a:ea typeface="Calibri" panose="020F0502020204030204" pitchFamily="34" charset="0"/>
              </a:rPr>
              <a:t>. </a:t>
            </a:r>
            <a:endParaRPr lang="fr-FR" dirty="0">
              <a:solidFill>
                <a:srgbClr val="000000"/>
              </a:solidFill>
              <a:latin typeface="Calibri" panose="020F0502020204030204" pitchFamily="34" charset="0"/>
              <a:ea typeface="Calibri" panose="020F0502020204030204" pitchFamily="34" charset="0"/>
            </a:endParaRPr>
          </a:p>
          <a:p>
            <a:r>
              <a:rPr lang="fr-FR" i="1" dirty="0">
                <a:solidFill>
                  <a:srgbClr val="000000"/>
                </a:solidFill>
                <a:effectLst/>
                <a:latin typeface="Calibri" panose="020F0502020204030204" pitchFamily="34" charset="0"/>
                <a:ea typeface="Calibri" panose="020F0502020204030204" pitchFamily="34" charset="0"/>
              </a:rPr>
              <a:t>L’expert est un « assistant » du juge</a:t>
            </a:r>
            <a:r>
              <a:rPr lang="fr-FR" i="1" dirty="0">
                <a:solidFill>
                  <a:srgbClr val="000000"/>
                </a:solidFill>
                <a:latin typeface="Calibri" panose="020F0502020204030204" pitchFamily="34" charset="0"/>
                <a:ea typeface="Calibri" panose="020F0502020204030204" pitchFamily="34" charset="0"/>
              </a:rPr>
              <a:t>. </a:t>
            </a:r>
            <a:endParaRPr lang="fr-FR" dirty="0"/>
          </a:p>
        </p:txBody>
      </p:sp>
      <p:sp>
        <p:nvSpPr>
          <p:cNvPr id="4" name="Espace réservé du numéro de diapositive 3">
            <a:extLst>
              <a:ext uri="{FF2B5EF4-FFF2-40B4-BE49-F238E27FC236}">
                <a16:creationId xmlns:a16="http://schemas.microsoft.com/office/drawing/2014/main" id="{C8600587-047B-50DB-2B95-EE4E1A75E58C}"/>
              </a:ext>
            </a:extLst>
          </p:cNvPr>
          <p:cNvSpPr>
            <a:spLocks noGrp="1"/>
          </p:cNvSpPr>
          <p:nvPr>
            <p:ph type="sldNum" sz="quarter" idx="12"/>
          </p:nvPr>
        </p:nvSpPr>
        <p:spPr/>
        <p:txBody>
          <a:bodyPr/>
          <a:lstStyle/>
          <a:p>
            <a:fld id="{AFE3529A-C0F9-854E-A576-1408ADEE5199}" type="slidenum">
              <a:rPr lang="fr-FR" smtClean="0"/>
              <a:t>22</a:t>
            </a:fld>
            <a:endParaRPr lang="fr-FR"/>
          </a:p>
        </p:txBody>
      </p:sp>
    </p:spTree>
    <p:extLst>
      <p:ext uri="{BB962C8B-B14F-4D97-AF65-F5344CB8AC3E}">
        <p14:creationId xmlns:p14="http://schemas.microsoft.com/office/powerpoint/2010/main" val="1283689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60BAD6-A9EF-A27D-2FDF-ECC52EDE3F94}"/>
              </a:ext>
            </a:extLst>
          </p:cNvPr>
          <p:cNvSpPr>
            <a:spLocks noGrp="1"/>
          </p:cNvSpPr>
          <p:nvPr>
            <p:ph type="title"/>
          </p:nvPr>
        </p:nvSpPr>
        <p:spPr>
          <a:xfrm>
            <a:off x="838200" y="365126"/>
            <a:ext cx="10515600" cy="696420"/>
          </a:xfrm>
        </p:spPr>
        <p:txBody>
          <a:bodyPr>
            <a:normAutofit/>
          </a:bodyPr>
          <a:lstStyle/>
          <a:p>
            <a:r>
              <a:rPr lang="fr-FR" sz="4000" dirty="0"/>
              <a:t>Nullités des mesures d’instruction</a:t>
            </a:r>
          </a:p>
        </p:txBody>
      </p:sp>
      <p:sp>
        <p:nvSpPr>
          <p:cNvPr id="3" name="Espace réservé du contenu 2">
            <a:extLst>
              <a:ext uri="{FF2B5EF4-FFF2-40B4-BE49-F238E27FC236}">
                <a16:creationId xmlns:a16="http://schemas.microsoft.com/office/drawing/2014/main" id="{A6C67BCF-4A4E-023B-B31A-B5467B3B39DE}"/>
              </a:ext>
            </a:extLst>
          </p:cNvPr>
          <p:cNvSpPr>
            <a:spLocks noGrp="1"/>
          </p:cNvSpPr>
          <p:nvPr>
            <p:ph idx="1"/>
          </p:nvPr>
        </p:nvSpPr>
        <p:spPr>
          <a:xfrm>
            <a:off x="838200" y="1253330"/>
            <a:ext cx="10515600" cy="5315635"/>
          </a:xfrm>
        </p:spPr>
        <p:txBody>
          <a:bodyPr>
            <a:normAutofit lnSpcReduction="10000"/>
          </a:bodyPr>
          <a:lstStyle/>
          <a:p>
            <a:pPr marL="0" indent="0">
              <a:buNone/>
            </a:pPr>
            <a:r>
              <a:rPr lang="fr-FR" b="1" dirty="0"/>
              <a:t>Article 175 CPC</a:t>
            </a:r>
          </a:p>
          <a:p>
            <a:pPr marL="0" indent="0" algn="just">
              <a:buNone/>
            </a:pPr>
            <a:r>
              <a:rPr lang="fr-FR" dirty="0"/>
              <a:t>« </a:t>
            </a:r>
            <a:r>
              <a:rPr lang="fr-FR" i="1" dirty="0">
                <a:solidFill>
                  <a:srgbClr val="0070C0"/>
                </a:solidFill>
              </a:rPr>
              <a:t>La nullité des décisions et actes d'exécution relatifs aux mesures d'instruction est soumise aux dispositions qui régissent </a:t>
            </a:r>
            <a:r>
              <a:rPr lang="fr-FR" i="1" u="sng" dirty="0">
                <a:solidFill>
                  <a:srgbClr val="0070C0"/>
                </a:solidFill>
              </a:rPr>
              <a:t>la nullité des actes de procédure.</a:t>
            </a:r>
            <a:r>
              <a:rPr lang="fr-FR" i="1" dirty="0">
                <a:solidFill>
                  <a:srgbClr val="0070C0"/>
                </a:solidFill>
              </a:rPr>
              <a:t> </a:t>
            </a:r>
            <a:r>
              <a:rPr lang="fr-FR" dirty="0"/>
              <a:t>»</a:t>
            </a:r>
          </a:p>
          <a:p>
            <a:pPr marL="0" indent="0">
              <a:buNone/>
            </a:pPr>
            <a:r>
              <a:rPr lang="fr-FR" b="1" dirty="0"/>
              <a:t>Cass. civ. 3ème 20 mai 2015, Pourvoi n°13-16.579</a:t>
            </a:r>
            <a:endParaRPr lang="fr-FR" b="1" baseline="30000" dirty="0"/>
          </a:p>
          <a:p>
            <a:pPr marL="0" indent="0" algn="just">
              <a:buNone/>
            </a:pPr>
            <a:r>
              <a:rPr lang="fr-FR" dirty="0"/>
              <a:t>« </a:t>
            </a:r>
            <a:r>
              <a:rPr lang="fr-FR" i="1" dirty="0">
                <a:solidFill>
                  <a:srgbClr val="0070C0"/>
                </a:solidFill>
              </a:rPr>
              <a:t>Les irrégularités affectant le déroulement des opérations d'expertise sont sanctionnées selon les dispositions de l'article 175 du code de procédure civile, qui renvoie aux règles régissant les nullités des actes de procédure ; que </a:t>
            </a:r>
            <a:r>
              <a:rPr lang="fr-FR" i="1" u="sng" dirty="0">
                <a:solidFill>
                  <a:srgbClr val="0070C0"/>
                </a:solidFill>
              </a:rPr>
              <a:t>l'absence de transmission aux parties </a:t>
            </a:r>
            <a:r>
              <a:rPr lang="fr-FR" i="1" dirty="0">
                <a:solidFill>
                  <a:srgbClr val="0070C0"/>
                </a:solidFill>
              </a:rPr>
              <a:t>d'un devis établi pour évaluer le coût des travaux de reprise, par l'expert, </a:t>
            </a:r>
            <a:r>
              <a:rPr lang="fr-FR" i="1" u="sng" dirty="0">
                <a:solidFill>
                  <a:srgbClr val="0070C0"/>
                </a:solidFill>
              </a:rPr>
              <a:t>préalablement au dépôt de son rapport, constitue l'inobservation d'une formalité substantielle </a:t>
            </a:r>
            <a:r>
              <a:rPr lang="fr-FR" i="1" dirty="0">
                <a:solidFill>
                  <a:srgbClr val="0070C0"/>
                </a:solidFill>
              </a:rPr>
              <a:t>sanctionnée par une nullité pour </a:t>
            </a:r>
            <a:r>
              <a:rPr lang="fr-FR" i="1" u="sng" dirty="0">
                <a:solidFill>
                  <a:srgbClr val="0070C0"/>
                </a:solidFill>
              </a:rPr>
              <a:t>vice de forme</a:t>
            </a:r>
            <a:r>
              <a:rPr lang="fr-FR" i="1" dirty="0">
                <a:solidFill>
                  <a:srgbClr val="0070C0"/>
                </a:solidFill>
              </a:rPr>
              <a:t>, qui ne peut être prononcée qu'à charge pour celui qui l'invoque de prouver le grief que lui cause l'irrégularité </a:t>
            </a:r>
            <a:r>
              <a:rPr lang="fr-FR" dirty="0"/>
              <a:t>». </a:t>
            </a:r>
          </a:p>
        </p:txBody>
      </p:sp>
      <p:sp>
        <p:nvSpPr>
          <p:cNvPr id="4" name="Espace réservé du numéro de diapositive 3">
            <a:extLst>
              <a:ext uri="{FF2B5EF4-FFF2-40B4-BE49-F238E27FC236}">
                <a16:creationId xmlns:a16="http://schemas.microsoft.com/office/drawing/2014/main" id="{CD1B69D8-4FDF-E15D-99C7-539FDF5C46AB}"/>
              </a:ext>
            </a:extLst>
          </p:cNvPr>
          <p:cNvSpPr>
            <a:spLocks noGrp="1"/>
          </p:cNvSpPr>
          <p:nvPr>
            <p:ph type="sldNum" sz="quarter" idx="12"/>
          </p:nvPr>
        </p:nvSpPr>
        <p:spPr/>
        <p:txBody>
          <a:bodyPr/>
          <a:lstStyle/>
          <a:p>
            <a:fld id="{AFE3529A-C0F9-854E-A576-1408ADEE5199}" type="slidenum">
              <a:rPr lang="fr-FR" smtClean="0"/>
              <a:t>23</a:t>
            </a:fld>
            <a:endParaRPr lang="fr-FR"/>
          </a:p>
        </p:txBody>
      </p:sp>
    </p:spTree>
    <p:extLst>
      <p:ext uri="{BB962C8B-B14F-4D97-AF65-F5344CB8AC3E}">
        <p14:creationId xmlns:p14="http://schemas.microsoft.com/office/powerpoint/2010/main" val="128202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9185FDB-B3C2-5757-FD8B-DEF3794134BB}"/>
              </a:ext>
            </a:extLst>
          </p:cNvPr>
          <p:cNvSpPr>
            <a:spLocks noGrp="1"/>
          </p:cNvSpPr>
          <p:nvPr>
            <p:ph type="sldNum" sz="quarter" idx="12"/>
          </p:nvPr>
        </p:nvSpPr>
        <p:spPr/>
        <p:txBody>
          <a:bodyPr/>
          <a:lstStyle/>
          <a:p>
            <a:fld id="{AFE3529A-C0F9-854E-A576-1408ADEE5199}" type="slidenum">
              <a:rPr lang="fr-FR" smtClean="0"/>
              <a:t>24</a:t>
            </a:fld>
            <a:endParaRPr lang="fr-FR"/>
          </a:p>
        </p:txBody>
      </p:sp>
      <p:sp>
        <p:nvSpPr>
          <p:cNvPr id="3" name="ZoneTexte 2">
            <a:extLst>
              <a:ext uri="{FF2B5EF4-FFF2-40B4-BE49-F238E27FC236}">
                <a16:creationId xmlns:a16="http://schemas.microsoft.com/office/drawing/2014/main" id="{F41E8C4B-4313-9208-03EF-650612D85F1E}"/>
              </a:ext>
            </a:extLst>
          </p:cNvPr>
          <p:cNvSpPr txBox="1"/>
          <p:nvPr/>
        </p:nvSpPr>
        <p:spPr>
          <a:xfrm>
            <a:off x="987973" y="1468794"/>
            <a:ext cx="9669518" cy="3170099"/>
          </a:xfrm>
          <a:prstGeom prst="rect">
            <a:avLst/>
          </a:prstGeom>
          <a:noFill/>
        </p:spPr>
        <p:txBody>
          <a:bodyPr wrap="square" rtlCol="0">
            <a:spAutoFit/>
          </a:bodyPr>
          <a:lstStyle/>
          <a:p>
            <a:pPr algn="just"/>
            <a:r>
              <a:rPr lang="fr-FR" sz="4000" dirty="0"/>
              <a:t>Cass. com. 6 octobre 2009, 08-15.154</a:t>
            </a:r>
            <a:r>
              <a:rPr lang="fr-FR" sz="4000" dirty="0">
                <a:effectLst/>
                <a:ea typeface="Calibri" panose="020F0502020204030204" pitchFamily="34" charset="0"/>
              </a:rPr>
              <a:t>. :</a:t>
            </a:r>
          </a:p>
          <a:p>
            <a:pPr algn="just"/>
            <a:r>
              <a:rPr lang="fr-FR" sz="4000" dirty="0">
                <a:effectLst/>
                <a:ea typeface="Calibri" panose="020F0502020204030204" pitchFamily="34" charset="0"/>
              </a:rPr>
              <a:t> « </a:t>
            </a:r>
            <a:r>
              <a:rPr lang="fr-FR" sz="4000" i="1" dirty="0">
                <a:solidFill>
                  <a:srgbClr val="0070C0"/>
                </a:solidFill>
                <a:effectLst/>
                <a:ea typeface="Calibri" panose="020F0502020204030204" pitchFamily="34" charset="0"/>
              </a:rPr>
              <a:t>L</a:t>
            </a:r>
            <a:r>
              <a:rPr lang="fr-FR" sz="4000" i="1" dirty="0">
                <a:solidFill>
                  <a:srgbClr val="0070C0"/>
                </a:solidFill>
              </a:rPr>
              <a:t>es éléments d'un </a:t>
            </a:r>
            <a:r>
              <a:rPr lang="fr-FR" sz="4000" i="1" u="sng" dirty="0">
                <a:solidFill>
                  <a:srgbClr val="0070C0"/>
                </a:solidFill>
              </a:rPr>
              <a:t>rapport d'expertise judiciaire annulé</a:t>
            </a:r>
            <a:r>
              <a:rPr lang="fr-FR" sz="4000" i="1" dirty="0">
                <a:solidFill>
                  <a:srgbClr val="0070C0"/>
                </a:solidFill>
              </a:rPr>
              <a:t> peuvent être retenus à titre de renseignement s'ils sont corroborés par d'autres éléments du dossier </a:t>
            </a:r>
            <a:r>
              <a:rPr lang="fr-FR" sz="4000" dirty="0">
                <a:effectLst/>
                <a:ea typeface="Calibri" panose="020F0502020204030204" pitchFamily="34" charset="0"/>
              </a:rPr>
              <a:t>». </a:t>
            </a:r>
            <a:endParaRPr lang="fr-FR" sz="4000" dirty="0"/>
          </a:p>
        </p:txBody>
      </p:sp>
    </p:spTree>
    <p:extLst>
      <p:ext uri="{BB962C8B-B14F-4D97-AF65-F5344CB8AC3E}">
        <p14:creationId xmlns:p14="http://schemas.microsoft.com/office/powerpoint/2010/main" val="136749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5680D-27F7-9508-133E-6A8DE4418BF5}"/>
              </a:ext>
            </a:extLst>
          </p:cNvPr>
          <p:cNvSpPr>
            <a:spLocks noGrp="1"/>
          </p:cNvSpPr>
          <p:nvPr>
            <p:ph type="title"/>
          </p:nvPr>
        </p:nvSpPr>
        <p:spPr>
          <a:xfrm>
            <a:off x="838200" y="365125"/>
            <a:ext cx="10515600" cy="618849"/>
          </a:xfrm>
        </p:spPr>
        <p:txBody>
          <a:bodyPr>
            <a:normAutofit fontScale="90000"/>
          </a:bodyPr>
          <a:lstStyle/>
          <a:p>
            <a:r>
              <a:rPr lang="fr-FR" sz="4000" b="1" dirty="0">
                <a:latin typeface="+mn-lt"/>
              </a:rPr>
              <a:t>COMPÉTENCE MATÉRIELLE – Autres juridictions</a:t>
            </a:r>
          </a:p>
        </p:txBody>
      </p:sp>
      <p:sp>
        <p:nvSpPr>
          <p:cNvPr id="3" name="Espace réservé du contenu 2">
            <a:extLst>
              <a:ext uri="{FF2B5EF4-FFF2-40B4-BE49-F238E27FC236}">
                <a16:creationId xmlns:a16="http://schemas.microsoft.com/office/drawing/2014/main" id="{939C9002-ECCC-FC87-DB93-5F2A49BF171C}"/>
              </a:ext>
            </a:extLst>
          </p:cNvPr>
          <p:cNvSpPr>
            <a:spLocks noGrp="1"/>
          </p:cNvSpPr>
          <p:nvPr>
            <p:ph idx="1"/>
          </p:nvPr>
        </p:nvSpPr>
        <p:spPr>
          <a:xfrm>
            <a:off x="957470" y="1253331"/>
            <a:ext cx="10515600" cy="5239544"/>
          </a:xfrm>
        </p:spPr>
        <p:txBody>
          <a:bodyPr>
            <a:normAutofit fontScale="62500" lnSpcReduction="20000"/>
          </a:bodyPr>
          <a:lstStyle/>
          <a:p>
            <a:pPr marL="0" indent="0">
              <a:buNone/>
            </a:pPr>
            <a:r>
              <a:rPr lang="fr-FR" b="1" dirty="0"/>
              <a:t>Article L. 212-8 du Code de l’organisation judiciaire</a:t>
            </a:r>
            <a:endParaRPr lang="fr-FR" dirty="0"/>
          </a:p>
          <a:p>
            <a:pPr marL="0" indent="0">
              <a:lnSpc>
                <a:spcPct val="120000"/>
              </a:lnSpc>
              <a:buNone/>
            </a:pPr>
            <a:r>
              <a:rPr lang="fr-FR" dirty="0"/>
              <a:t>«  </a:t>
            </a:r>
            <a:r>
              <a:rPr lang="fr-FR" i="1" dirty="0">
                <a:solidFill>
                  <a:srgbClr val="0070C0"/>
                </a:solidFill>
              </a:rPr>
              <a:t>Le tribunal judiciaire peut comprendre, en dehors de son siège, des </a:t>
            </a:r>
            <a:r>
              <a:rPr lang="fr-FR" i="1" u="sng" dirty="0">
                <a:solidFill>
                  <a:srgbClr val="0070C0"/>
                </a:solidFill>
              </a:rPr>
              <a:t>chambres de proximité </a:t>
            </a:r>
            <a:r>
              <a:rPr lang="fr-FR" i="1" dirty="0">
                <a:solidFill>
                  <a:srgbClr val="0070C0"/>
                </a:solidFill>
              </a:rPr>
              <a:t>dénommées “tribunaux de proximité” (…) </a:t>
            </a:r>
            <a:r>
              <a:rPr lang="fr-FR" dirty="0"/>
              <a:t>»</a:t>
            </a:r>
          </a:p>
          <a:p>
            <a:pPr marL="0" indent="0">
              <a:buNone/>
            </a:pPr>
            <a:endParaRPr lang="fr-FR" dirty="0"/>
          </a:p>
          <a:p>
            <a:pPr marL="0" indent="0">
              <a:buNone/>
            </a:pPr>
            <a:r>
              <a:rPr lang="fr-FR" b="1" dirty="0"/>
              <a:t>Article D. 212-19-1 du Code de l’organisation judiciaire</a:t>
            </a:r>
            <a:endParaRPr lang="fr-FR" dirty="0"/>
          </a:p>
          <a:p>
            <a:pPr marL="0" indent="0">
              <a:lnSpc>
                <a:spcPct val="120000"/>
              </a:lnSpc>
              <a:buNone/>
            </a:pPr>
            <a:r>
              <a:rPr lang="fr-FR" dirty="0"/>
              <a:t>« </a:t>
            </a:r>
            <a:r>
              <a:rPr lang="fr-FR" i="1" dirty="0">
                <a:solidFill>
                  <a:srgbClr val="0070C0"/>
                </a:solidFill>
              </a:rPr>
              <a:t>Les compétences matérielles des chambres de proximité sont fixées conformément aux tableaux IV-II et IV-III annexés au présent code</a:t>
            </a:r>
            <a:r>
              <a:rPr lang="fr-FR" dirty="0">
                <a:solidFill>
                  <a:srgbClr val="0070C0"/>
                </a:solidFill>
              </a:rPr>
              <a:t>. </a:t>
            </a:r>
            <a:r>
              <a:rPr lang="fr-FR" dirty="0"/>
              <a:t>» (actions mobilières et personnelles dont l’enjeu est inférieur à 10.000 €).</a:t>
            </a:r>
          </a:p>
          <a:p>
            <a:pPr marL="0" indent="0">
              <a:buNone/>
            </a:pPr>
            <a:endParaRPr lang="fr-FR" dirty="0"/>
          </a:p>
          <a:p>
            <a:pPr marL="0" indent="0">
              <a:buNone/>
            </a:pPr>
            <a:r>
              <a:rPr lang="fr-FR" b="1" dirty="0"/>
              <a:t>Article L. 261-1 du Code de l’organisation judiciaire</a:t>
            </a:r>
          </a:p>
          <a:p>
            <a:pPr marL="0" indent="0" algn="just">
              <a:lnSpc>
                <a:spcPct val="120000"/>
              </a:lnSpc>
              <a:buNone/>
            </a:pPr>
            <a:r>
              <a:rPr lang="fr-FR" dirty="0"/>
              <a:t>« </a:t>
            </a:r>
            <a:r>
              <a:rPr lang="fr-FR" i="1" dirty="0">
                <a:solidFill>
                  <a:srgbClr val="0070C0"/>
                </a:solidFill>
              </a:rPr>
              <a:t>Les dispositions particulières relatives à l'institution, la compétence, l'organisation et au fonctionnement des autres juridictions d'attribution sont énoncées :</a:t>
            </a:r>
          </a:p>
          <a:p>
            <a:pPr marL="0" indent="0" algn="just">
              <a:lnSpc>
                <a:spcPct val="120000"/>
              </a:lnSpc>
              <a:buNone/>
            </a:pPr>
            <a:r>
              <a:rPr lang="fr-FR" i="1" dirty="0">
                <a:solidFill>
                  <a:srgbClr val="0070C0"/>
                </a:solidFill>
              </a:rPr>
              <a:t>1° Au code de commerce en ce qui concerne le </a:t>
            </a:r>
            <a:r>
              <a:rPr lang="fr-FR" i="1" u="sng" dirty="0">
                <a:solidFill>
                  <a:srgbClr val="0070C0"/>
                </a:solidFill>
              </a:rPr>
              <a:t>tribunal de commerce</a:t>
            </a:r>
            <a:r>
              <a:rPr lang="fr-FR" i="1" dirty="0">
                <a:solidFill>
                  <a:srgbClr val="0070C0"/>
                </a:solidFill>
              </a:rPr>
              <a:t> ;</a:t>
            </a:r>
            <a:r>
              <a:rPr lang="fr-FR" dirty="0">
                <a:solidFill>
                  <a:srgbClr val="0070C0"/>
                </a:solidFill>
              </a:rPr>
              <a:t> </a:t>
            </a:r>
            <a:r>
              <a:rPr lang="fr-FR" dirty="0"/>
              <a:t>(art. L. 721-3 Code de commerce)</a:t>
            </a:r>
            <a:endParaRPr lang="fr-FR" i="1" dirty="0"/>
          </a:p>
          <a:p>
            <a:pPr marL="0" indent="0" algn="just">
              <a:lnSpc>
                <a:spcPct val="120000"/>
              </a:lnSpc>
              <a:buNone/>
            </a:pPr>
            <a:r>
              <a:rPr lang="fr-FR" i="1" dirty="0">
                <a:solidFill>
                  <a:srgbClr val="0070C0"/>
                </a:solidFill>
              </a:rPr>
              <a:t>(…)</a:t>
            </a:r>
          </a:p>
          <a:p>
            <a:pPr marL="0" indent="0" algn="just">
              <a:lnSpc>
                <a:spcPct val="120000"/>
              </a:lnSpc>
              <a:buNone/>
            </a:pPr>
            <a:r>
              <a:rPr lang="fr-FR" i="1" dirty="0">
                <a:solidFill>
                  <a:srgbClr val="0070C0"/>
                </a:solidFill>
              </a:rPr>
              <a:t>8° Au code du travail en ce qui concerne </a:t>
            </a:r>
            <a:r>
              <a:rPr lang="fr-FR" i="1" u="sng" dirty="0">
                <a:solidFill>
                  <a:srgbClr val="0070C0"/>
                </a:solidFill>
              </a:rPr>
              <a:t>le conseil de prud'hommes </a:t>
            </a:r>
            <a:r>
              <a:rPr lang="fr-FR" i="1" dirty="0">
                <a:solidFill>
                  <a:srgbClr val="0070C0"/>
                </a:solidFill>
              </a:rPr>
              <a:t>;</a:t>
            </a:r>
            <a:r>
              <a:rPr lang="fr-FR" dirty="0"/>
              <a:t> » (article L1411-1 code du travail)</a:t>
            </a:r>
          </a:p>
        </p:txBody>
      </p:sp>
      <p:sp>
        <p:nvSpPr>
          <p:cNvPr id="4" name="Espace réservé du numéro de diapositive 3">
            <a:extLst>
              <a:ext uri="{FF2B5EF4-FFF2-40B4-BE49-F238E27FC236}">
                <a16:creationId xmlns:a16="http://schemas.microsoft.com/office/drawing/2014/main" id="{561BAA45-8769-0BDA-66B0-6079D54373A0}"/>
              </a:ext>
            </a:extLst>
          </p:cNvPr>
          <p:cNvSpPr>
            <a:spLocks noGrp="1"/>
          </p:cNvSpPr>
          <p:nvPr>
            <p:ph type="sldNum" sz="quarter" idx="12"/>
          </p:nvPr>
        </p:nvSpPr>
        <p:spPr/>
        <p:txBody>
          <a:bodyPr/>
          <a:lstStyle/>
          <a:p>
            <a:fld id="{AFE3529A-C0F9-854E-A576-1408ADEE5199}" type="slidenum">
              <a:rPr lang="fr-FR" smtClean="0"/>
              <a:t>3</a:t>
            </a:fld>
            <a:endParaRPr lang="fr-FR"/>
          </a:p>
        </p:txBody>
      </p:sp>
    </p:spTree>
    <p:extLst>
      <p:ext uri="{BB962C8B-B14F-4D97-AF65-F5344CB8AC3E}">
        <p14:creationId xmlns:p14="http://schemas.microsoft.com/office/powerpoint/2010/main" val="276898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014FF3-7DCB-23C6-6012-540D3725F836}"/>
              </a:ext>
            </a:extLst>
          </p:cNvPr>
          <p:cNvSpPr>
            <a:spLocks noGrp="1"/>
          </p:cNvSpPr>
          <p:nvPr>
            <p:ph type="title"/>
          </p:nvPr>
        </p:nvSpPr>
        <p:spPr>
          <a:xfrm>
            <a:off x="838200" y="365126"/>
            <a:ext cx="10515600" cy="837510"/>
          </a:xfrm>
        </p:spPr>
        <p:txBody>
          <a:bodyPr>
            <a:normAutofit/>
          </a:bodyPr>
          <a:lstStyle/>
          <a:p>
            <a:r>
              <a:rPr lang="fr-FR" sz="4000" dirty="0">
                <a:latin typeface="+mn-lt"/>
              </a:rPr>
              <a:t>COMPÉTENCE TERRITORIALE</a:t>
            </a:r>
          </a:p>
        </p:txBody>
      </p:sp>
      <p:sp>
        <p:nvSpPr>
          <p:cNvPr id="3" name="Espace réservé du contenu 2">
            <a:extLst>
              <a:ext uri="{FF2B5EF4-FFF2-40B4-BE49-F238E27FC236}">
                <a16:creationId xmlns:a16="http://schemas.microsoft.com/office/drawing/2014/main" id="{D7D8A3FE-0352-CB8B-EB2E-8F545F8469A2}"/>
              </a:ext>
            </a:extLst>
          </p:cNvPr>
          <p:cNvSpPr>
            <a:spLocks noGrp="1"/>
          </p:cNvSpPr>
          <p:nvPr>
            <p:ph idx="1"/>
          </p:nvPr>
        </p:nvSpPr>
        <p:spPr>
          <a:xfrm>
            <a:off x="917713" y="1253330"/>
            <a:ext cx="10515600" cy="5239543"/>
          </a:xfrm>
        </p:spPr>
        <p:txBody>
          <a:bodyPr>
            <a:normAutofit fontScale="77500" lnSpcReduction="20000"/>
          </a:bodyPr>
          <a:lstStyle/>
          <a:p>
            <a:pPr marL="0" indent="0" algn="just">
              <a:buNone/>
            </a:pPr>
            <a:r>
              <a:rPr lang="fr-FR" b="1" dirty="0"/>
              <a:t>Article 42 CPC : (</a:t>
            </a:r>
            <a:r>
              <a:rPr lang="fr-FR" b="1" i="1" dirty="0"/>
              <a:t>Actor sequitur forum rei</a:t>
            </a:r>
            <a:r>
              <a:rPr lang="fr-FR" b="1" dirty="0"/>
              <a:t>)</a:t>
            </a:r>
          </a:p>
          <a:p>
            <a:pPr marL="0" indent="0" algn="just">
              <a:buNone/>
            </a:pPr>
            <a:r>
              <a:rPr lang="fr-FR" dirty="0"/>
              <a:t>« </a:t>
            </a:r>
            <a:r>
              <a:rPr lang="fr-FR" i="1" dirty="0">
                <a:solidFill>
                  <a:srgbClr val="0070C0"/>
                </a:solidFill>
              </a:rPr>
              <a:t>La juridiction territorialement compétente est, sauf disposition contraire, </a:t>
            </a:r>
            <a:r>
              <a:rPr lang="fr-FR" i="1" u="sng" dirty="0">
                <a:solidFill>
                  <a:srgbClr val="0070C0"/>
                </a:solidFill>
              </a:rPr>
              <a:t>celle du lieu où demeure le défendeur</a:t>
            </a:r>
            <a:r>
              <a:rPr lang="fr-FR" dirty="0"/>
              <a:t>. »</a:t>
            </a:r>
          </a:p>
          <a:p>
            <a:pPr marL="0" indent="0" algn="just">
              <a:buNone/>
            </a:pPr>
            <a:r>
              <a:rPr lang="fr-FR" b="1" dirty="0"/>
              <a:t>Article 44 CPC </a:t>
            </a:r>
            <a:r>
              <a:rPr lang="fr-FR" dirty="0"/>
              <a:t>:</a:t>
            </a:r>
          </a:p>
          <a:p>
            <a:pPr marL="0" indent="0" algn="just">
              <a:buNone/>
            </a:pPr>
            <a:r>
              <a:rPr lang="fr-FR" dirty="0"/>
              <a:t>« </a:t>
            </a:r>
            <a:r>
              <a:rPr lang="fr-FR" i="1" dirty="0">
                <a:solidFill>
                  <a:srgbClr val="0070C0"/>
                </a:solidFill>
              </a:rPr>
              <a:t>En matière réelle immobilière, </a:t>
            </a:r>
            <a:r>
              <a:rPr lang="fr-FR" i="1" u="sng" dirty="0">
                <a:solidFill>
                  <a:srgbClr val="0070C0"/>
                </a:solidFill>
              </a:rPr>
              <a:t>la juridiction du lieu où est situé l'immeuble </a:t>
            </a:r>
            <a:r>
              <a:rPr lang="fr-FR" i="1" dirty="0">
                <a:solidFill>
                  <a:srgbClr val="0070C0"/>
                </a:solidFill>
              </a:rPr>
              <a:t>est seule compétente. </a:t>
            </a:r>
            <a:r>
              <a:rPr lang="fr-FR" dirty="0"/>
              <a:t>»</a:t>
            </a:r>
          </a:p>
          <a:p>
            <a:pPr marL="0" indent="0" algn="just">
              <a:buNone/>
            </a:pPr>
            <a:r>
              <a:rPr lang="fr-FR" b="1" dirty="0"/>
              <a:t>Article 46 CPC :</a:t>
            </a:r>
          </a:p>
          <a:p>
            <a:pPr algn="just">
              <a:buNone/>
            </a:pPr>
            <a:r>
              <a:rPr lang="fr-FR" dirty="0"/>
              <a:t>« </a:t>
            </a:r>
            <a:r>
              <a:rPr lang="fr-FR" i="1" dirty="0">
                <a:solidFill>
                  <a:srgbClr val="0070C0"/>
                </a:solidFill>
              </a:rPr>
              <a:t>Le demandeur peut saisir </a:t>
            </a:r>
            <a:r>
              <a:rPr lang="fr-FR" i="1" u="sng" dirty="0">
                <a:solidFill>
                  <a:srgbClr val="0070C0"/>
                </a:solidFill>
              </a:rPr>
              <a:t>à son choix</a:t>
            </a:r>
            <a:r>
              <a:rPr lang="fr-FR" i="1" dirty="0">
                <a:solidFill>
                  <a:srgbClr val="0070C0"/>
                </a:solidFill>
              </a:rPr>
              <a:t>, outre la juridiction du lieu où demeure le défendeur:</a:t>
            </a:r>
          </a:p>
          <a:p>
            <a:pPr algn="just">
              <a:buNone/>
            </a:pPr>
            <a:r>
              <a:rPr lang="fr-FR" i="1" dirty="0">
                <a:solidFill>
                  <a:srgbClr val="0070C0"/>
                </a:solidFill>
              </a:rPr>
              <a:t>- en matière </a:t>
            </a:r>
            <a:r>
              <a:rPr lang="fr-FR" i="1" u="sng" dirty="0">
                <a:solidFill>
                  <a:srgbClr val="0070C0"/>
                </a:solidFill>
              </a:rPr>
              <a:t>contractuelle</a:t>
            </a:r>
            <a:r>
              <a:rPr lang="fr-FR" i="1" dirty="0">
                <a:solidFill>
                  <a:srgbClr val="0070C0"/>
                </a:solidFill>
              </a:rPr>
              <a:t>, la juridiction du lieu de la </a:t>
            </a:r>
            <a:r>
              <a:rPr lang="fr-FR" i="1" u="sng" dirty="0">
                <a:solidFill>
                  <a:srgbClr val="0070C0"/>
                </a:solidFill>
              </a:rPr>
              <a:t>livraison</a:t>
            </a:r>
            <a:r>
              <a:rPr lang="fr-FR" i="1" dirty="0">
                <a:solidFill>
                  <a:srgbClr val="0070C0"/>
                </a:solidFill>
              </a:rPr>
              <a:t> effective de la chose ou du lieu de </a:t>
            </a:r>
            <a:r>
              <a:rPr lang="fr-FR" i="1" u="sng" dirty="0">
                <a:solidFill>
                  <a:srgbClr val="0070C0"/>
                </a:solidFill>
              </a:rPr>
              <a:t>l'exécution</a:t>
            </a:r>
            <a:r>
              <a:rPr lang="fr-FR" i="1" dirty="0">
                <a:solidFill>
                  <a:srgbClr val="0070C0"/>
                </a:solidFill>
              </a:rPr>
              <a:t> de la prestation de service ;</a:t>
            </a:r>
          </a:p>
          <a:p>
            <a:pPr algn="just">
              <a:buNone/>
            </a:pPr>
            <a:r>
              <a:rPr lang="fr-FR" i="1" dirty="0">
                <a:solidFill>
                  <a:srgbClr val="0070C0"/>
                </a:solidFill>
              </a:rPr>
              <a:t>- en matière </a:t>
            </a:r>
            <a:r>
              <a:rPr lang="fr-FR" i="1" u="sng" dirty="0">
                <a:solidFill>
                  <a:srgbClr val="0070C0"/>
                </a:solidFill>
              </a:rPr>
              <a:t>délictuelle</a:t>
            </a:r>
            <a:r>
              <a:rPr lang="fr-FR" i="1" dirty="0">
                <a:solidFill>
                  <a:srgbClr val="0070C0"/>
                </a:solidFill>
              </a:rPr>
              <a:t>, la juridiction du lieu du </a:t>
            </a:r>
            <a:r>
              <a:rPr lang="fr-FR" i="1" u="sng" dirty="0">
                <a:solidFill>
                  <a:srgbClr val="0070C0"/>
                </a:solidFill>
              </a:rPr>
              <a:t>fait dommageable </a:t>
            </a:r>
            <a:r>
              <a:rPr lang="fr-FR" i="1" dirty="0">
                <a:solidFill>
                  <a:srgbClr val="0070C0"/>
                </a:solidFill>
              </a:rPr>
              <a:t>ou celle dans le ressort de laquelle </a:t>
            </a:r>
            <a:r>
              <a:rPr lang="fr-FR" i="1" u="sng" dirty="0">
                <a:solidFill>
                  <a:srgbClr val="0070C0"/>
                </a:solidFill>
              </a:rPr>
              <a:t>le dommage a été subi </a:t>
            </a:r>
            <a:r>
              <a:rPr lang="fr-FR" i="1" dirty="0">
                <a:solidFill>
                  <a:srgbClr val="0070C0"/>
                </a:solidFill>
              </a:rPr>
              <a:t>;</a:t>
            </a:r>
          </a:p>
          <a:p>
            <a:pPr algn="just">
              <a:buNone/>
            </a:pPr>
            <a:r>
              <a:rPr lang="fr-FR" i="1" dirty="0">
                <a:solidFill>
                  <a:srgbClr val="0070C0"/>
                </a:solidFill>
              </a:rPr>
              <a:t>- en matière mixte, la juridiction du lieu où est situé l'immeuble ;</a:t>
            </a:r>
          </a:p>
          <a:p>
            <a:pPr marL="0" indent="0" algn="just">
              <a:buNone/>
            </a:pPr>
            <a:r>
              <a:rPr lang="fr-FR" i="1" dirty="0">
                <a:solidFill>
                  <a:srgbClr val="0070C0"/>
                </a:solidFill>
              </a:rPr>
              <a:t>- en matière d'aliments ou de contribution aux charges du mariage, la juridiction du lieu où demeure le créancier.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B00EBDE5-4160-E077-3E26-807E99B0D488}"/>
              </a:ext>
            </a:extLst>
          </p:cNvPr>
          <p:cNvSpPr>
            <a:spLocks noGrp="1"/>
          </p:cNvSpPr>
          <p:nvPr>
            <p:ph type="sldNum" sz="quarter" idx="12"/>
          </p:nvPr>
        </p:nvSpPr>
        <p:spPr/>
        <p:txBody>
          <a:bodyPr/>
          <a:lstStyle/>
          <a:p>
            <a:fld id="{AFE3529A-C0F9-854E-A576-1408ADEE5199}" type="slidenum">
              <a:rPr lang="fr-FR" smtClean="0"/>
              <a:t>4</a:t>
            </a:fld>
            <a:endParaRPr lang="fr-FR"/>
          </a:p>
        </p:txBody>
      </p:sp>
    </p:spTree>
    <p:extLst>
      <p:ext uri="{BB962C8B-B14F-4D97-AF65-F5344CB8AC3E}">
        <p14:creationId xmlns:p14="http://schemas.microsoft.com/office/powerpoint/2010/main" val="1517515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D5C837-C9FB-F992-4107-A1D8F3A7122B}"/>
              </a:ext>
            </a:extLst>
          </p:cNvPr>
          <p:cNvSpPr>
            <a:spLocks noGrp="1"/>
          </p:cNvSpPr>
          <p:nvPr>
            <p:ph type="title"/>
          </p:nvPr>
        </p:nvSpPr>
        <p:spPr>
          <a:xfrm>
            <a:off x="838200" y="365125"/>
            <a:ext cx="10515600" cy="777875"/>
          </a:xfrm>
        </p:spPr>
        <p:txBody>
          <a:bodyPr>
            <a:normAutofit/>
          </a:bodyPr>
          <a:lstStyle/>
          <a:p>
            <a:r>
              <a:rPr lang="fr-FR" sz="4000" b="1" dirty="0">
                <a:latin typeface="+mn-lt"/>
              </a:rPr>
              <a:t>EXTENSIONS DE COMPETENCE</a:t>
            </a:r>
          </a:p>
        </p:txBody>
      </p:sp>
      <p:sp>
        <p:nvSpPr>
          <p:cNvPr id="3" name="Espace réservé du contenu 2">
            <a:extLst>
              <a:ext uri="{FF2B5EF4-FFF2-40B4-BE49-F238E27FC236}">
                <a16:creationId xmlns:a16="http://schemas.microsoft.com/office/drawing/2014/main" id="{F51A9568-B352-B758-30F5-16CC920D77BF}"/>
              </a:ext>
            </a:extLst>
          </p:cNvPr>
          <p:cNvSpPr>
            <a:spLocks noGrp="1"/>
          </p:cNvSpPr>
          <p:nvPr>
            <p:ph idx="1"/>
          </p:nvPr>
        </p:nvSpPr>
        <p:spPr>
          <a:xfrm>
            <a:off x="907774" y="1402418"/>
            <a:ext cx="10515600" cy="4351338"/>
          </a:xfrm>
        </p:spPr>
        <p:txBody>
          <a:bodyPr>
            <a:normAutofit fontScale="92500" lnSpcReduction="10000"/>
          </a:bodyPr>
          <a:lstStyle/>
          <a:p>
            <a:pPr marL="0" indent="0">
              <a:buNone/>
            </a:pPr>
            <a:r>
              <a:rPr lang="fr-FR" b="1" dirty="0"/>
              <a:t>Article 49 CPC</a:t>
            </a:r>
          </a:p>
          <a:p>
            <a:pPr marL="0" indent="0">
              <a:buNone/>
            </a:pPr>
            <a:r>
              <a:rPr lang="fr-FR" dirty="0"/>
              <a:t>« </a:t>
            </a:r>
            <a:r>
              <a:rPr lang="fr-FR" i="1" dirty="0">
                <a:solidFill>
                  <a:srgbClr val="0070C0"/>
                </a:solidFill>
              </a:rPr>
              <a:t>Toute juridiction saisie d'une demande de sa compétence connaît, même s'ils exigent l'interprétation d'un contrat, de </a:t>
            </a:r>
            <a:r>
              <a:rPr lang="fr-FR" i="1" u="sng" dirty="0">
                <a:solidFill>
                  <a:srgbClr val="0070C0"/>
                </a:solidFill>
              </a:rPr>
              <a:t>tous les moyens </a:t>
            </a:r>
            <a:r>
              <a:rPr lang="fr-FR" i="1" dirty="0">
                <a:solidFill>
                  <a:srgbClr val="0070C0"/>
                </a:solidFill>
              </a:rPr>
              <a:t>de défense à </a:t>
            </a:r>
            <a:r>
              <a:rPr lang="fr-FR" i="1" u="sng" dirty="0">
                <a:solidFill>
                  <a:srgbClr val="0070C0"/>
                </a:solidFill>
              </a:rPr>
              <a:t>l'exception</a:t>
            </a:r>
            <a:r>
              <a:rPr lang="fr-FR" i="1" dirty="0">
                <a:solidFill>
                  <a:srgbClr val="0070C0"/>
                </a:solidFill>
              </a:rPr>
              <a:t> de ceux qui soulèvent une question relevant de la </a:t>
            </a:r>
            <a:r>
              <a:rPr lang="fr-FR" i="1" u="sng" dirty="0">
                <a:solidFill>
                  <a:srgbClr val="0070C0"/>
                </a:solidFill>
              </a:rPr>
              <a:t>compétence exclusive </a:t>
            </a:r>
            <a:r>
              <a:rPr lang="fr-FR" i="1" dirty="0">
                <a:solidFill>
                  <a:srgbClr val="0070C0"/>
                </a:solidFill>
              </a:rPr>
              <a:t>d'une autre juridiction</a:t>
            </a:r>
            <a:r>
              <a:rPr lang="fr-FR" dirty="0"/>
              <a:t>. »</a:t>
            </a:r>
          </a:p>
          <a:p>
            <a:pPr marL="0" indent="0">
              <a:buNone/>
            </a:pPr>
            <a:endParaRPr lang="fr-FR" dirty="0"/>
          </a:p>
          <a:p>
            <a:pPr marL="0" indent="0">
              <a:buNone/>
            </a:pPr>
            <a:r>
              <a:rPr lang="fr-FR" b="1" dirty="0"/>
              <a:t>Article 51 CPC</a:t>
            </a:r>
          </a:p>
          <a:p>
            <a:pPr algn="just">
              <a:buNone/>
            </a:pPr>
            <a:r>
              <a:rPr lang="fr-FR" dirty="0"/>
              <a:t>« </a:t>
            </a:r>
            <a:r>
              <a:rPr lang="fr-FR" i="1" dirty="0">
                <a:solidFill>
                  <a:srgbClr val="0070C0"/>
                </a:solidFill>
              </a:rPr>
              <a:t>Le tribunal judiciaire </a:t>
            </a:r>
            <a:r>
              <a:rPr lang="fr-FR" i="1" u="sng" dirty="0">
                <a:solidFill>
                  <a:srgbClr val="0070C0"/>
                </a:solidFill>
              </a:rPr>
              <a:t>connaît de toutes les demandes incidentes </a:t>
            </a:r>
            <a:r>
              <a:rPr lang="fr-FR" i="1" dirty="0">
                <a:solidFill>
                  <a:srgbClr val="0070C0"/>
                </a:solidFill>
              </a:rPr>
              <a:t>qui ne relèvent pas de la compétence exclusive d'une autre juridiction.</a:t>
            </a:r>
          </a:p>
          <a:p>
            <a:pPr marL="0" indent="0" algn="just">
              <a:buNone/>
            </a:pPr>
            <a:r>
              <a:rPr lang="fr-FR" i="1" dirty="0">
                <a:solidFill>
                  <a:srgbClr val="0070C0"/>
                </a:solidFill>
              </a:rPr>
              <a:t>Sauf disposition particulière, les autres juridictions ne connaissent que des demandes incidentes qui entrent dans leur compétence d'attribution</a:t>
            </a:r>
            <a:r>
              <a:rPr lang="fr-FR" dirty="0"/>
              <a:t>. »</a:t>
            </a:r>
          </a:p>
          <a:p>
            <a:pPr marL="0" indent="0">
              <a:buNone/>
            </a:pPr>
            <a:endParaRPr lang="fr-FR" dirty="0"/>
          </a:p>
        </p:txBody>
      </p:sp>
      <p:sp>
        <p:nvSpPr>
          <p:cNvPr id="4" name="Espace réservé du numéro de diapositive 3">
            <a:extLst>
              <a:ext uri="{FF2B5EF4-FFF2-40B4-BE49-F238E27FC236}">
                <a16:creationId xmlns:a16="http://schemas.microsoft.com/office/drawing/2014/main" id="{97C2D665-A480-19F7-79E1-A543B36B8A24}"/>
              </a:ext>
            </a:extLst>
          </p:cNvPr>
          <p:cNvSpPr>
            <a:spLocks noGrp="1"/>
          </p:cNvSpPr>
          <p:nvPr>
            <p:ph type="sldNum" sz="quarter" idx="12"/>
          </p:nvPr>
        </p:nvSpPr>
        <p:spPr/>
        <p:txBody>
          <a:bodyPr/>
          <a:lstStyle/>
          <a:p>
            <a:fld id="{AFE3529A-C0F9-854E-A576-1408ADEE5199}" type="slidenum">
              <a:rPr lang="fr-FR" smtClean="0"/>
              <a:t>5</a:t>
            </a:fld>
            <a:endParaRPr lang="fr-FR"/>
          </a:p>
        </p:txBody>
      </p:sp>
    </p:spTree>
    <p:extLst>
      <p:ext uri="{BB962C8B-B14F-4D97-AF65-F5344CB8AC3E}">
        <p14:creationId xmlns:p14="http://schemas.microsoft.com/office/powerpoint/2010/main" val="208440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BF34B0-78B7-1A50-606A-998692B44D73}"/>
              </a:ext>
            </a:extLst>
          </p:cNvPr>
          <p:cNvSpPr>
            <a:spLocks noGrp="1"/>
          </p:cNvSpPr>
          <p:nvPr>
            <p:ph type="title"/>
          </p:nvPr>
        </p:nvSpPr>
        <p:spPr>
          <a:xfrm>
            <a:off x="838200" y="365126"/>
            <a:ext cx="10515600" cy="807692"/>
          </a:xfrm>
        </p:spPr>
        <p:txBody>
          <a:bodyPr>
            <a:normAutofit/>
          </a:bodyPr>
          <a:lstStyle/>
          <a:p>
            <a:r>
              <a:rPr lang="fr-FR" sz="4000" b="1" dirty="0">
                <a:latin typeface="+mn-lt"/>
              </a:rPr>
              <a:t>PROROGATIONS DE COMPETENCE</a:t>
            </a:r>
            <a:endParaRPr lang="fr-FR" sz="4000" dirty="0">
              <a:latin typeface="+mn-lt"/>
            </a:endParaRPr>
          </a:p>
        </p:txBody>
      </p:sp>
      <p:sp>
        <p:nvSpPr>
          <p:cNvPr id="3" name="Espace réservé du contenu 2">
            <a:extLst>
              <a:ext uri="{FF2B5EF4-FFF2-40B4-BE49-F238E27FC236}">
                <a16:creationId xmlns:a16="http://schemas.microsoft.com/office/drawing/2014/main" id="{920C8032-28AA-CF22-AC12-5ACE41A9CB53}"/>
              </a:ext>
            </a:extLst>
          </p:cNvPr>
          <p:cNvSpPr>
            <a:spLocks noGrp="1"/>
          </p:cNvSpPr>
          <p:nvPr>
            <p:ph idx="1"/>
          </p:nvPr>
        </p:nvSpPr>
        <p:spPr/>
        <p:txBody>
          <a:bodyPr/>
          <a:lstStyle/>
          <a:p>
            <a:pPr marL="0" indent="0">
              <a:buNone/>
            </a:pPr>
            <a:r>
              <a:rPr lang="fr-FR" b="1" dirty="0"/>
              <a:t>Article 48 CPC</a:t>
            </a:r>
          </a:p>
          <a:p>
            <a:pPr marL="0" indent="0" algn="just">
              <a:buNone/>
            </a:pPr>
            <a:r>
              <a:rPr lang="fr-FR" dirty="0"/>
              <a:t>« </a:t>
            </a:r>
            <a:r>
              <a:rPr lang="fr-FR" i="1" dirty="0">
                <a:solidFill>
                  <a:srgbClr val="0070C0"/>
                </a:solidFill>
              </a:rPr>
              <a:t>Toute </a:t>
            </a:r>
            <a:r>
              <a:rPr lang="fr-FR" i="1" u="sng" dirty="0">
                <a:solidFill>
                  <a:srgbClr val="0070C0"/>
                </a:solidFill>
              </a:rPr>
              <a:t>clause</a:t>
            </a:r>
            <a:r>
              <a:rPr lang="fr-FR" i="1" dirty="0">
                <a:solidFill>
                  <a:srgbClr val="0070C0"/>
                </a:solidFill>
              </a:rPr>
              <a:t> qui, directement ou indirectement, </a:t>
            </a:r>
            <a:r>
              <a:rPr lang="fr-FR" i="1" u="sng" dirty="0">
                <a:solidFill>
                  <a:srgbClr val="0070C0"/>
                </a:solidFill>
              </a:rPr>
              <a:t>déroge</a:t>
            </a:r>
            <a:r>
              <a:rPr lang="fr-FR" i="1" dirty="0">
                <a:solidFill>
                  <a:srgbClr val="0070C0"/>
                </a:solidFill>
              </a:rPr>
              <a:t> aux règles de </a:t>
            </a:r>
            <a:r>
              <a:rPr lang="fr-FR" i="1" u="sng" dirty="0">
                <a:solidFill>
                  <a:srgbClr val="0070C0"/>
                </a:solidFill>
              </a:rPr>
              <a:t>compétence territoriale </a:t>
            </a:r>
            <a:r>
              <a:rPr lang="fr-FR" i="1" dirty="0">
                <a:solidFill>
                  <a:srgbClr val="0070C0"/>
                </a:solidFill>
              </a:rPr>
              <a:t>est </a:t>
            </a:r>
            <a:r>
              <a:rPr lang="fr-FR" i="1" u="sng" dirty="0">
                <a:solidFill>
                  <a:srgbClr val="0070C0"/>
                </a:solidFill>
              </a:rPr>
              <a:t>réputée non éc</a:t>
            </a:r>
            <a:r>
              <a:rPr lang="fr-FR" i="1" dirty="0">
                <a:solidFill>
                  <a:srgbClr val="0070C0"/>
                </a:solidFill>
              </a:rPr>
              <a:t>rite </a:t>
            </a:r>
            <a:r>
              <a:rPr lang="fr-FR" i="1" u="sng" dirty="0">
                <a:solidFill>
                  <a:srgbClr val="0070C0"/>
                </a:solidFill>
              </a:rPr>
              <a:t>à moins qu'elle </a:t>
            </a:r>
            <a:r>
              <a:rPr lang="fr-FR" i="1" dirty="0">
                <a:solidFill>
                  <a:srgbClr val="0070C0"/>
                </a:solidFill>
              </a:rPr>
              <a:t>n'ait été convenue entre des personnes ayant toutes contracté en qualité de </a:t>
            </a:r>
            <a:r>
              <a:rPr lang="fr-FR" i="1" u="sng" dirty="0">
                <a:solidFill>
                  <a:srgbClr val="0070C0"/>
                </a:solidFill>
              </a:rPr>
              <a:t>commerçant</a:t>
            </a:r>
            <a:r>
              <a:rPr lang="fr-FR" i="1" dirty="0">
                <a:solidFill>
                  <a:srgbClr val="0070C0"/>
                </a:solidFill>
              </a:rPr>
              <a:t> et qu'elle n'ait été spécifiée de façon </a:t>
            </a:r>
            <a:r>
              <a:rPr lang="fr-FR" i="1" u="sng" dirty="0">
                <a:solidFill>
                  <a:srgbClr val="0070C0"/>
                </a:solidFill>
              </a:rPr>
              <a:t>très apparente </a:t>
            </a:r>
            <a:r>
              <a:rPr lang="fr-FR" i="1" dirty="0">
                <a:solidFill>
                  <a:srgbClr val="0070C0"/>
                </a:solidFill>
              </a:rPr>
              <a:t>dans l'engagement de la partie à qui elle est opposée</a:t>
            </a:r>
            <a:r>
              <a:rPr lang="fr-FR" dirty="0"/>
              <a:t>. »</a:t>
            </a:r>
          </a:p>
        </p:txBody>
      </p:sp>
      <p:sp>
        <p:nvSpPr>
          <p:cNvPr id="4" name="Espace réservé du numéro de diapositive 3">
            <a:extLst>
              <a:ext uri="{FF2B5EF4-FFF2-40B4-BE49-F238E27FC236}">
                <a16:creationId xmlns:a16="http://schemas.microsoft.com/office/drawing/2014/main" id="{F814B569-DC54-73D8-D26C-D560B77AD442}"/>
              </a:ext>
            </a:extLst>
          </p:cNvPr>
          <p:cNvSpPr>
            <a:spLocks noGrp="1"/>
          </p:cNvSpPr>
          <p:nvPr>
            <p:ph type="sldNum" sz="quarter" idx="12"/>
          </p:nvPr>
        </p:nvSpPr>
        <p:spPr/>
        <p:txBody>
          <a:bodyPr/>
          <a:lstStyle/>
          <a:p>
            <a:fld id="{AFE3529A-C0F9-854E-A576-1408ADEE5199}" type="slidenum">
              <a:rPr lang="fr-FR" smtClean="0"/>
              <a:t>6</a:t>
            </a:fld>
            <a:endParaRPr lang="fr-FR"/>
          </a:p>
        </p:txBody>
      </p:sp>
    </p:spTree>
    <p:extLst>
      <p:ext uri="{BB962C8B-B14F-4D97-AF65-F5344CB8AC3E}">
        <p14:creationId xmlns:p14="http://schemas.microsoft.com/office/powerpoint/2010/main" val="145604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B62BF3-D1A2-EC9C-286E-7C31558225C4}"/>
              </a:ext>
            </a:extLst>
          </p:cNvPr>
          <p:cNvSpPr>
            <a:spLocks noGrp="1"/>
          </p:cNvSpPr>
          <p:nvPr>
            <p:ph type="title"/>
          </p:nvPr>
        </p:nvSpPr>
        <p:spPr/>
        <p:txBody>
          <a:bodyPr/>
          <a:lstStyle/>
          <a:p>
            <a:r>
              <a:rPr lang="fr-FR" b="1" dirty="0">
                <a:latin typeface="+mn-lt"/>
              </a:rPr>
              <a:t>L’INSTANCE</a:t>
            </a:r>
          </a:p>
        </p:txBody>
      </p:sp>
      <p:sp>
        <p:nvSpPr>
          <p:cNvPr id="3" name="Espace réservé du contenu 2">
            <a:extLst>
              <a:ext uri="{FF2B5EF4-FFF2-40B4-BE49-F238E27FC236}">
                <a16:creationId xmlns:a16="http://schemas.microsoft.com/office/drawing/2014/main" id="{91994297-EA15-A278-0A77-1C5D30F96A0B}"/>
              </a:ext>
            </a:extLst>
          </p:cNvPr>
          <p:cNvSpPr>
            <a:spLocks noGrp="1"/>
          </p:cNvSpPr>
          <p:nvPr>
            <p:ph idx="1"/>
          </p:nvPr>
        </p:nvSpPr>
        <p:spPr/>
        <p:txBody>
          <a:bodyPr>
            <a:normAutofit fontScale="77500" lnSpcReduction="20000"/>
          </a:bodyPr>
          <a:lstStyle/>
          <a:p>
            <a:pPr algn="just">
              <a:lnSpc>
                <a:spcPct val="120000"/>
              </a:lnSpc>
              <a:buNone/>
            </a:pPr>
            <a:r>
              <a:rPr lang="fr-FR"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CHAPITRE PRÉLIMINAIRE : LA COMPÉTENCE</a:t>
            </a:r>
          </a:p>
          <a:p>
            <a:pPr algn="just">
              <a:lnSpc>
                <a:spcPct val="120000"/>
              </a:lnSpc>
              <a:buNone/>
            </a:pPr>
            <a:r>
              <a:rPr lang="fr-FR"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CHAPITRE 1 – L’INSTANCE, LES REGLES GENERALES</a:t>
            </a:r>
            <a:endParaRPr lang="fr-FR" sz="2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20000"/>
              </a:lnSpc>
              <a:buNone/>
            </a:pPr>
            <a:r>
              <a:rPr lang="fr-FR" sz="2800" b="1" dirty="0">
                <a:effectLst/>
                <a:latin typeface="Times New Roman" panose="02020603050405020304" pitchFamily="18" charset="0"/>
                <a:ea typeface="Times New Roman" panose="02020603050405020304" pitchFamily="18" charset="0"/>
              </a:rPr>
              <a:t>Section 1 : l’introduction de l’instance</a:t>
            </a:r>
          </a:p>
          <a:p>
            <a:pPr marL="449580" algn="just">
              <a:lnSpc>
                <a:spcPct val="120000"/>
              </a:lnSpc>
              <a:spcBef>
                <a:spcPts val="400"/>
              </a:spcBef>
              <a:spcAft>
                <a:spcPts val="200"/>
              </a:spcAft>
              <a:buNone/>
            </a:pPr>
            <a:r>
              <a:rPr lang="fr-FR" sz="28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Les modalités de l’introduction de l’instance (l’assignation)</a:t>
            </a:r>
            <a:endParaRPr lang="fr-FR" sz="2800" b="1" i="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algn="just">
              <a:lnSpc>
                <a:spcPct val="120000"/>
              </a:lnSpc>
              <a:spcBef>
                <a:spcPts val="400"/>
              </a:spcBef>
              <a:spcAft>
                <a:spcPts val="200"/>
              </a:spcAft>
              <a:buNone/>
            </a:pPr>
            <a:r>
              <a:rPr lang="fr-FR" sz="28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Les effets de l’introduction de l’instance</a:t>
            </a:r>
            <a:endParaRPr lang="fr-FR" sz="2800" b="1" i="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algn="just">
              <a:lnSpc>
                <a:spcPct val="120000"/>
              </a:lnSpc>
              <a:spcBef>
                <a:spcPts val="400"/>
              </a:spcBef>
              <a:spcAft>
                <a:spcPts val="200"/>
              </a:spcAft>
              <a:buNone/>
            </a:pPr>
            <a:r>
              <a:rPr lang="fr-FR"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Les effets procéduraux</a:t>
            </a:r>
            <a:endParaRPr lang="fr-FR" sz="28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49580" algn="just">
              <a:lnSpc>
                <a:spcPct val="120000"/>
              </a:lnSpc>
              <a:buNone/>
            </a:pPr>
            <a:r>
              <a:rPr lang="fr-FR" sz="2800" dirty="0">
                <a:effectLst/>
                <a:latin typeface="Times New Roman" panose="02020603050405020304" pitchFamily="18" charset="0"/>
                <a:ea typeface="Times New Roman" panose="02020603050405020304" pitchFamily="18" charset="0"/>
              </a:rPr>
              <a:t>Saisine de la juridiction</a:t>
            </a:r>
          </a:p>
          <a:p>
            <a:pPr marL="449580" algn="just">
              <a:lnSpc>
                <a:spcPct val="120000"/>
              </a:lnSpc>
              <a:buNone/>
            </a:pPr>
            <a:r>
              <a:rPr lang="fr-FR" sz="2800" dirty="0">
                <a:effectLst/>
                <a:latin typeface="Times New Roman" panose="02020603050405020304" pitchFamily="18" charset="0"/>
                <a:ea typeface="Times New Roman" panose="02020603050405020304" pitchFamily="18" charset="0"/>
              </a:rPr>
              <a:t>Obligation de comparaître</a:t>
            </a:r>
          </a:p>
          <a:p>
            <a:pPr marL="449580" algn="just">
              <a:lnSpc>
                <a:spcPct val="120000"/>
              </a:lnSpc>
              <a:spcBef>
                <a:spcPts val="400"/>
              </a:spcBef>
              <a:spcAft>
                <a:spcPts val="200"/>
              </a:spcAft>
              <a:buNone/>
            </a:pPr>
            <a:r>
              <a:rPr lang="fr-FR"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Les effets substantiels</a:t>
            </a:r>
            <a:endParaRPr lang="fr-FR" sz="2800" b="1" dirty="0">
              <a:solidFill>
                <a:srgbClr val="2F549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buNone/>
            </a:pPr>
            <a:r>
              <a:rPr lang="fr-FR" sz="2000" dirty="0">
                <a:effectLst/>
                <a:latin typeface="Times New Roman" panose="02020603050405020304" pitchFamily="18" charset="0"/>
                <a:ea typeface="Times New Roman" panose="02020603050405020304" pitchFamily="18" charset="0"/>
              </a:rPr>
              <a:t> </a:t>
            </a:r>
          </a:p>
          <a:p>
            <a:pPr marL="0" indent="0">
              <a:buNone/>
            </a:pPr>
            <a:endParaRPr lang="fr-FR" dirty="0"/>
          </a:p>
        </p:txBody>
      </p:sp>
      <p:sp>
        <p:nvSpPr>
          <p:cNvPr id="4" name="Espace réservé du numéro de diapositive 3">
            <a:extLst>
              <a:ext uri="{FF2B5EF4-FFF2-40B4-BE49-F238E27FC236}">
                <a16:creationId xmlns:a16="http://schemas.microsoft.com/office/drawing/2014/main" id="{834D9455-7138-6BD3-9A1F-E88D88896520}"/>
              </a:ext>
            </a:extLst>
          </p:cNvPr>
          <p:cNvSpPr>
            <a:spLocks noGrp="1"/>
          </p:cNvSpPr>
          <p:nvPr>
            <p:ph type="sldNum" sz="quarter" idx="12"/>
          </p:nvPr>
        </p:nvSpPr>
        <p:spPr/>
        <p:txBody>
          <a:bodyPr/>
          <a:lstStyle/>
          <a:p>
            <a:fld id="{AFE3529A-C0F9-854E-A576-1408ADEE5199}" type="slidenum">
              <a:rPr lang="fr-FR" smtClean="0"/>
              <a:t>7</a:t>
            </a:fld>
            <a:endParaRPr lang="fr-FR"/>
          </a:p>
        </p:txBody>
      </p:sp>
    </p:spTree>
    <p:extLst>
      <p:ext uri="{BB962C8B-B14F-4D97-AF65-F5344CB8AC3E}">
        <p14:creationId xmlns:p14="http://schemas.microsoft.com/office/powerpoint/2010/main" val="373764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34582A-50FA-593E-6474-90472840CC7E}"/>
              </a:ext>
            </a:extLst>
          </p:cNvPr>
          <p:cNvSpPr>
            <a:spLocks noGrp="1"/>
          </p:cNvSpPr>
          <p:nvPr>
            <p:ph type="title"/>
          </p:nvPr>
        </p:nvSpPr>
        <p:spPr>
          <a:xfrm>
            <a:off x="838200" y="357351"/>
            <a:ext cx="10515600" cy="891902"/>
          </a:xfrm>
        </p:spPr>
        <p:txBody>
          <a:bodyPr>
            <a:normAutofit/>
          </a:bodyPr>
          <a:lstStyle/>
          <a:p>
            <a:r>
              <a:rPr lang="fr-FR" sz="4000" b="1" dirty="0">
                <a:effectLst/>
                <a:latin typeface="Calibri" panose="020F0502020204030204" pitchFamily="34" charset="0"/>
                <a:ea typeface="Calibri" panose="020F0502020204030204" pitchFamily="34" charset="0"/>
              </a:rPr>
              <a:t>L’INTRODUCTION DE L’INSTANCE</a:t>
            </a:r>
            <a:r>
              <a:rPr lang="fr-FR" sz="4000" b="1" dirty="0">
                <a:effectLst/>
              </a:rPr>
              <a:t> </a:t>
            </a:r>
            <a:endParaRPr lang="fr-FR" sz="4000" b="1" dirty="0"/>
          </a:p>
        </p:txBody>
      </p:sp>
      <p:sp>
        <p:nvSpPr>
          <p:cNvPr id="3" name="Espace réservé du contenu 2">
            <a:extLst>
              <a:ext uri="{FF2B5EF4-FFF2-40B4-BE49-F238E27FC236}">
                <a16:creationId xmlns:a16="http://schemas.microsoft.com/office/drawing/2014/main" id="{A07E8979-0C6F-8CD7-FA5C-C285DCA75515}"/>
              </a:ext>
            </a:extLst>
          </p:cNvPr>
          <p:cNvSpPr>
            <a:spLocks noGrp="1"/>
          </p:cNvSpPr>
          <p:nvPr>
            <p:ph idx="1"/>
          </p:nvPr>
        </p:nvSpPr>
        <p:spPr>
          <a:xfrm>
            <a:off x="838200" y="1426231"/>
            <a:ext cx="10515600" cy="5279369"/>
          </a:xfrm>
        </p:spPr>
        <p:txBody>
          <a:bodyPr>
            <a:normAutofit fontScale="70000" lnSpcReduction="20000"/>
          </a:bodyPr>
          <a:lstStyle/>
          <a:p>
            <a:pPr marL="0" indent="0">
              <a:buNone/>
            </a:pPr>
            <a:r>
              <a:rPr lang="fr-FR" sz="5100" b="1" dirty="0"/>
              <a:t>La demande initiale</a:t>
            </a:r>
          </a:p>
          <a:p>
            <a:pPr marL="0" indent="0">
              <a:buNone/>
            </a:pPr>
            <a:r>
              <a:rPr lang="fr-FR" b="1" i="0" u="none" strike="noStrike" dirty="0">
                <a:solidFill>
                  <a:srgbClr val="000000"/>
                </a:solidFill>
                <a:effectLst/>
                <a:latin typeface="sourcesanspro"/>
              </a:rPr>
              <a:t>Article 54 CPC</a:t>
            </a:r>
          </a:p>
          <a:p>
            <a:pPr marL="0" indent="0">
              <a:buNone/>
            </a:pPr>
            <a:r>
              <a:rPr lang="fr-FR" sz="3200" b="0" i="1" u="none" strike="noStrike" dirty="0">
                <a:solidFill>
                  <a:srgbClr val="0070C0"/>
                </a:solidFill>
                <a:effectLst/>
                <a:latin typeface="sourcesanspro"/>
              </a:rPr>
              <a:t>La demande initiale est formée par </a:t>
            </a:r>
            <a:r>
              <a:rPr lang="fr-FR" sz="3200" b="0" i="1" u="sng" strike="noStrike" dirty="0">
                <a:solidFill>
                  <a:srgbClr val="0070C0"/>
                </a:solidFill>
                <a:effectLst/>
                <a:latin typeface="sourcesanspro"/>
              </a:rPr>
              <a:t>assignation</a:t>
            </a:r>
            <a:r>
              <a:rPr lang="fr-FR" sz="3200" b="0" i="1" u="none" strike="noStrike" dirty="0">
                <a:solidFill>
                  <a:srgbClr val="0070C0"/>
                </a:solidFill>
                <a:effectLst/>
                <a:latin typeface="sourcesanspro"/>
              </a:rPr>
              <a:t> ou par </a:t>
            </a:r>
            <a:r>
              <a:rPr lang="fr-FR" sz="3200" b="0" i="1" u="sng" strike="noStrike" dirty="0">
                <a:solidFill>
                  <a:srgbClr val="0070C0"/>
                </a:solidFill>
                <a:effectLst/>
                <a:latin typeface="sourcesanspro"/>
              </a:rPr>
              <a:t>requête</a:t>
            </a:r>
            <a:r>
              <a:rPr lang="fr-FR" sz="3200" b="0" i="1" u="none" strike="noStrike" dirty="0">
                <a:solidFill>
                  <a:srgbClr val="0070C0"/>
                </a:solidFill>
                <a:effectLst/>
                <a:latin typeface="sourcesanspro"/>
              </a:rPr>
              <a:t> remise ou adressée au greffe de la juridiction. La requête peut être formée conjointement par les parties.</a:t>
            </a:r>
            <a:br>
              <a:rPr lang="fr-FR" sz="3200" i="1" dirty="0">
                <a:solidFill>
                  <a:srgbClr val="0070C0"/>
                </a:solidFill>
              </a:rPr>
            </a:br>
            <a:endParaRPr lang="fr-FR" sz="3200" i="1" dirty="0">
              <a:solidFill>
                <a:srgbClr val="0070C0"/>
              </a:solidFill>
            </a:endParaRPr>
          </a:p>
          <a:p>
            <a:pPr marL="0" indent="0">
              <a:buNone/>
            </a:pPr>
            <a:r>
              <a:rPr lang="fr-FR" sz="3200" b="0" i="1" u="sng" strike="noStrike" dirty="0">
                <a:solidFill>
                  <a:srgbClr val="0070C0"/>
                </a:solidFill>
                <a:effectLst/>
                <a:latin typeface="sourcesanspro"/>
              </a:rPr>
              <a:t>A peine de nullité</a:t>
            </a:r>
            <a:r>
              <a:rPr lang="fr-FR" sz="3200" b="0" i="1" u="none" strike="noStrike" dirty="0">
                <a:solidFill>
                  <a:srgbClr val="0070C0"/>
                </a:solidFill>
                <a:effectLst/>
                <a:latin typeface="sourcesanspro"/>
              </a:rPr>
              <a:t>, la demande initiale mentionne :</a:t>
            </a:r>
            <a:br>
              <a:rPr lang="fr-FR" sz="3200" i="1" dirty="0">
                <a:solidFill>
                  <a:srgbClr val="0070C0"/>
                </a:solidFill>
              </a:rPr>
            </a:br>
            <a:r>
              <a:rPr lang="fr-FR" sz="3200" b="0" i="1" u="none" strike="noStrike" dirty="0">
                <a:solidFill>
                  <a:srgbClr val="0070C0"/>
                </a:solidFill>
                <a:effectLst/>
                <a:latin typeface="sourcesanspro"/>
              </a:rPr>
              <a:t>1° L'indication de la </a:t>
            </a:r>
            <a:r>
              <a:rPr lang="fr-FR" sz="3200" b="0" i="1" u="sng" strike="noStrike" dirty="0">
                <a:solidFill>
                  <a:srgbClr val="0070C0"/>
                </a:solidFill>
                <a:effectLst/>
                <a:latin typeface="sourcesanspro"/>
              </a:rPr>
              <a:t>juridiction</a:t>
            </a:r>
            <a:r>
              <a:rPr lang="fr-FR" sz="3200" b="0" i="1" u="none" strike="noStrike" dirty="0">
                <a:solidFill>
                  <a:srgbClr val="0070C0"/>
                </a:solidFill>
                <a:effectLst/>
                <a:latin typeface="sourcesanspro"/>
              </a:rPr>
              <a:t> devant laquelle la demande est portée ;</a:t>
            </a:r>
            <a:br>
              <a:rPr lang="fr-FR" sz="3200" i="1" dirty="0">
                <a:solidFill>
                  <a:srgbClr val="0070C0"/>
                </a:solidFill>
              </a:rPr>
            </a:br>
            <a:r>
              <a:rPr lang="fr-FR" sz="3200" b="0" i="1" u="none" strike="noStrike" dirty="0">
                <a:solidFill>
                  <a:srgbClr val="0070C0"/>
                </a:solidFill>
                <a:effectLst/>
                <a:latin typeface="sourcesanspro"/>
              </a:rPr>
              <a:t>2° </a:t>
            </a:r>
            <a:r>
              <a:rPr lang="fr-FR" sz="3200" b="0" i="1" u="sng" strike="noStrike" dirty="0">
                <a:solidFill>
                  <a:srgbClr val="0070C0"/>
                </a:solidFill>
                <a:effectLst/>
                <a:latin typeface="sourcesanspro"/>
              </a:rPr>
              <a:t>L'objet de la demande </a:t>
            </a:r>
            <a:r>
              <a:rPr lang="fr-FR" sz="3200" b="0" i="1" u="none" strike="noStrike" dirty="0">
                <a:solidFill>
                  <a:srgbClr val="0070C0"/>
                </a:solidFill>
                <a:effectLst/>
                <a:latin typeface="sourcesanspro"/>
              </a:rPr>
              <a:t>;</a:t>
            </a:r>
            <a:br>
              <a:rPr lang="fr-FR" sz="3200" i="1" dirty="0">
                <a:solidFill>
                  <a:srgbClr val="0070C0"/>
                </a:solidFill>
              </a:rPr>
            </a:br>
            <a:r>
              <a:rPr lang="fr-FR" sz="3200" b="0" i="1" u="none" strike="noStrike" dirty="0">
                <a:solidFill>
                  <a:srgbClr val="0070C0"/>
                </a:solidFill>
                <a:effectLst/>
                <a:latin typeface="sourcesanspro"/>
              </a:rPr>
              <a:t>3° a) Pour les </a:t>
            </a:r>
            <a:r>
              <a:rPr lang="fr-FR" sz="3200" b="0" i="1" u="sng" strike="noStrike" dirty="0">
                <a:solidFill>
                  <a:srgbClr val="0070C0"/>
                </a:solidFill>
                <a:effectLst/>
                <a:latin typeface="sourcesanspro"/>
              </a:rPr>
              <a:t>personnes physiques</a:t>
            </a:r>
            <a:r>
              <a:rPr lang="fr-FR" sz="3200" b="0" i="1" u="none" strike="noStrike" dirty="0">
                <a:solidFill>
                  <a:srgbClr val="0070C0"/>
                </a:solidFill>
                <a:effectLst/>
                <a:latin typeface="sourcesanspro"/>
              </a:rPr>
              <a:t>, les nom, prénoms, profession, domicile, nationalité, date et lieu de naissance de chacun des demandeurs ;</a:t>
            </a:r>
            <a:br>
              <a:rPr lang="fr-FR" sz="3200" i="1" dirty="0">
                <a:solidFill>
                  <a:srgbClr val="0070C0"/>
                </a:solidFill>
              </a:rPr>
            </a:br>
            <a:r>
              <a:rPr lang="fr-FR" sz="3200" i="1" dirty="0">
                <a:solidFill>
                  <a:srgbClr val="0070C0"/>
                </a:solidFill>
              </a:rPr>
              <a:t>     </a:t>
            </a:r>
            <a:r>
              <a:rPr lang="fr-FR" sz="3200" b="0" i="1" u="none" strike="noStrike" dirty="0">
                <a:solidFill>
                  <a:srgbClr val="0070C0"/>
                </a:solidFill>
                <a:effectLst/>
                <a:latin typeface="sourcesanspro"/>
              </a:rPr>
              <a:t>b) Pour les </a:t>
            </a:r>
            <a:r>
              <a:rPr lang="fr-FR" sz="3200" b="0" i="1" u="sng" strike="noStrike" dirty="0">
                <a:solidFill>
                  <a:srgbClr val="0070C0"/>
                </a:solidFill>
                <a:effectLst/>
                <a:latin typeface="sourcesanspro"/>
              </a:rPr>
              <a:t>personnes morales</a:t>
            </a:r>
            <a:r>
              <a:rPr lang="fr-FR" sz="3200" b="0" i="1" u="none" strike="noStrike" dirty="0">
                <a:solidFill>
                  <a:srgbClr val="0070C0"/>
                </a:solidFill>
                <a:effectLst/>
                <a:latin typeface="sourcesanspro"/>
              </a:rPr>
              <a:t>, leur forme, leur dénomination, leur siège social et l'organe qui les représente légalement ;</a:t>
            </a:r>
            <a:br>
              <a:rPr lang="fr-FR" sz="3200" i="1" dirty="0">
                <a:solidFill>
                  <a:srgbClr val="0070C0"/>
                </a:solidFill>
              </a:rPr>
            </a:br>
            <a:br>
              <a:rPr lang="fr-FR" sz="3200" i="1" dirty="0">
                <a:solidFill>
                  <a:srgbClr val="0070C0"/>
                </a:solidFill>
              </a:rPr>
            </a:br>
            <a:r>
              <a:rPr lang="fr-FR" sz="3200" b="0" i="1" u="none" strike="noStrike" dirty="0">
                <a:solidFill>
                  <a:srgbClr val="0070C0"/>
                </a:solidFill>
                <a:effectLst/>
                <a:latin typeface="sourcesanspro"/>
              </a:rPr>
              <a:t>4° Le cas échéant, les mentions relatives à la désignation des immeubles exigées pour la publication au fichier immobilier ;</a:t>
            </a:r>
            <a:br>
              <a:rPr lang="fr-FR" sz="3200" i="1" dirty="0">
                <a:solidFill>
                  <a:srgbClr val="0070C0"/>
                </a:solidFill>
              </a:rPr>
            </a:br>
            <a:br>
              <a:rPr lang="fr-FR" sz="3200" i="1" dirty="0">
                <a:solidFill>
                  <a:srgbClr val="0070C0"/>
                </a:solidFill>
              </a:rPr>
            </a:br>
            <a:r>
              <a:rPr lang="fr-FR" sz="3200" b="0" i="1" u="none" strike="noStrike" dirty="0">
                <a:solidFill>
                  <a:srgbClr val="0070C0"/>
                </a:solidFill>
                <a:effectLst/>
                <a:latin typeface="sourcesanspro"/>
              </a:rPr>
              <a:t>5° Lorsqu'elle doit être précédée d'une </a:t>
            </a:r>
            <a:r>
              <a:rPr lang="fr-FR" sz="3200" b="0" i="1" u="sng" strike="noStrike" dirty="0">
                <a:solidFill>
                  <a:srgbClr val="0070C0"/>
                </a:solidFill>
                <a:effectLst/>
                <a:latin typeface="sourcesanspro"/>
              </a:rPr>
              <a:t>tentative de conciliation</a:t>
            </a:r>
            <a:r>
              <a:rPr lang="fr-FR" sz="3200" b="0" i="1" u="none" strike="noStrike" dirty="0">
                <a:solidFill>
                  <a:srgbClr val="0070C0"/>
                </a:solidFill>
                <a:effectLst/>
                <a:latin typeface="sourcesanspro"/>
              </a:rPr>
              <a:t>, de médiation ou de procédure participative, les diligences entreprises en vue d'une résolution amiable du litige ou la justification de la dispense d'une telle tentative.</a:t>
            </a:r>
            <a:endParaRPr lang="fr-FR" sz="3200" i="1" dirty="0">
              <a:solidFill>
                <a:srgbClr val="0070C0"/>
              </a:solidFill>
            </a:endParaRPr>
          </a:p>
        </p:txBody>
      </p:sp>
      <p:sp>
        <p:nvSpPr>
          <p:cNvPr id="4" name="Espace réservé du numéro de diapositive 3">
            <a:extLst>
              <a:ext uri="{FF2B5EF4-FFF2-40B4-BE49-F238E27FC236}">
                <a16:creationId xmlns:a16="http://schemas.microsoft.com/office/drawing/2014/main" id="{F1CAB1E4-DA57-E68F-05B3-462BA2CECEB2}"/>
              </a:ext>
            </a:extLst>
          </p:cNvPr>
          <p:cNvSpPr>
            <a:spLocks noGrp="1"/>
          </p:cNvSpPr>
          <p:nvPr>
            <p:ph type="sldNum" sz="quarter" idx="12"/>
          </p:nvPr>
        </p:nvSpPr>
        <p:spPr/>
        <p:txBody>
          <a:bodyPr/>
          <a:lstStyle/>
          <a:p>
            <a:fld id="{AFE3529A-C0F9-854E-A576-1408ADEE5199}" type="slidenum">
              <a:rPr lang="fr-FR" smtClean="0"/>
              <a:t>8</a:t>
            </a:fld>
            <a:endParaRPr lang="fr-FR"/>
          </a:p>
        </p:txBody>
      </p:sp>
    </p:spTree>
    <p:extLst>
      <p:ext uri="{BB962C8B-B14F-4D97-AF65-F5344CB8AC3E}">
        <p14:creationId xmlns:p14="http://schemas.microsoft.com/office/powerpoint/2010/main" val="1195173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A64254-AC73-4609-691C-6D4FBF106FC1}"/>
              </a:ext>
            </a:extLst>
          </p:cNvPr>
          <p:cNvSpPr>
            <a:spLocks noGrp="1"/>
          </p:cNvSpPr>
          <p:nvPr>
            <p:ph type="title"/>
          </p:nvPr>
        </p:nvSpPr>
        <p:spPr>
          <a:xfrm>
            <a:off x="838200" y="365125"/>
            <a:ext cx="10515600" cy="727951"/>
          </a:xfrm>
        </p:spPr>
        <p:txBody>
          <a:bodyPr>
            <a:normAutofit fontScale="90000"/>
          </a:bodyPr>
          <a:lstStyle/>
          <a:p>
            <a:r>
              <a:rPr lang="fr-FR" sz="4000" b="1" dirty="0">
                <a:effectLst/>
                <a:latin typeface="Calibri" panose="020F0502020204030204" pitchFamily="34" charset="0"/>
                <a:ea typeface="Calibri" panose="020F0502020204030204" pitchFamily="34" charset="0"/>
              </a:rPr>
              <a:t>L’INTRODUCTION DE L’INSTANCE</a:t>
            </a:r>
            <a:r>
              <a:rPr lang="fr-FR" sz="4000" b="1" dirty="0">
                <a:effectLst/>
              </a:rPr>
              <a:t> – </a:t>
            </a:r>
            <a:r>
              <a:rPr lang="fr-FR" sz="4000" b="1" dirty="0">
                <a:effectLst/>
                <a:latin typeface="+mn-lt"/>
              </a:rPr>
              <a:t>L’ASSIGNATION</a:t>
            </a:r>
            <a:endParaRPr lang="fr-FR" sz="4000" b="1" dirty="0">
              <a:latin typeface="+mn-lt"/>
            </a:endParaRPr>
          </a:p>
        </p:txBody>
      </p:sp>
      <p:sp>
        <p:nvSpPr>
          <p:cNvPr id="3" name="Espace réservé du contenu 2">
            <a:extLst>
              <a:ext uri="{FF2B5EF4-FFF2-40B4-BE49-F238E27FC236}">
                <a16:creationId xmlns:a16="http://schemas.microsoft.com/office/drawing/2014/main" id="{04C5C6FE-519B-C1B9-F9E2-6C8167C4A5FA}"/>
              </a:ext>
            </a:extLst>
          </p:cNvPr>
          <p:cNvSpPr>
            <a:spLocks noGrp="1"/>
          </p:cNvSpPr>
          <p:nvPr>
            <p:ph idx="1"/>
          </p:nvPr>
        </p:nvSpPr>
        <p:spPr>
          <a:xfrm>
            <a:off x="838200" y="1250731"/>
            <a:ext cx="10515600" cy="4687614"/>
          </a:xfrm>
        </p:spPr>
        <p:txBody>
          <a:bodyPr>
            <a:normAutofit fontScale="92500" lnSpcReduction="20000"/>
          </a:bodyPr>
          <a:lstStyle/>
          <a:p>
            <a:pPr marL="0" indent="0">
              <a:buNone/>
            </a:pPr>
            <a:r>
              <a:rPr lang="fr-FR" b="1" dirty="0"/>
              <a:t>Un acte d’huissier </a:t>
            </a:r>
            <a:r>
              <a:rPr lang="fr-FR" dirty="0"/>
              <a:t>: Application de l’article 648 CPC</a:t>
            </a:r>
          </a:p>
          <a:p>
            <a:pPr marL="0" indent="0" algn="just">
              <a:buNone/>
            </a:pPr>
            <a:r>
              <a:rPr lang="fr-FR" dirty="0"/>
              <a:t>« </a:t>
            </a:r>
            <a:r>
              <a:rPr lang="fr-FR" i="1" dirty="0">
                <a:solidFill>
                  <a:srgbClr val="0070C0"/>
                </a:solidFill>
              </a:rPr>
              <a:t>Tout acte d'huissier de justice indique, indépendamment des mentions prescrites par ailleurs :</a:t>
            </a:r>
          </a:p>
          <a:p>
            <a:pPr marL="0" indent="0" algn="just">
              <a:buNone/>
            </a:pPr>
            <a:r>
              <a:rPr lang="fr-FR" i="1" dirty="0">
                <a:solidFill>
                  <a:srgbClr val="0070C0"/>
                </a:solidFill>
              </a:rPr>
              <a:t>1. Sa </a:t>
            </a:r>
            <a:r>
              <a:rPr lang="fr-FR" i="1" u="sng" dirty="0">
                <a:solidFill>
                  <a:srgbClr val="0070C0"/>
                </a:solidFill>
              </a:rPr>
              <a:t>date</a:t>
            </a:r>
            <a:r>
              <a:rPr lang="fr-FR" i="1" dirty="0">
                <a:solidFill>
                  <a:srgbClr val="0070C0"/>
                </a:solidFill>
              </a:rPr>
              <a:t> ;</a:t>
            </a:r>
          </a:p>
          <a:p>
            <a:pPr marL="0" indent="0" algn="just">
              <a:buNone/>
            </a:pPr>
            <a:r>
              <a:rPr lang="fr-FR" i="1" dirty="0">
                <a:solidFill>
                  <a:srgbClr val="0070C0"/>
                </a:solidFill>
              </a:rPr>
              <a:t>2. a) Si le </a:t>
            </a:r>
            <a:r>
              <a:rPr lang="fr-FR" i="1" u="sng" dirty="0">
                <a:solidFill>
                  <a:srgbClr val="0070C0"/>
                </a:solidFill>
              </a:rPr>
              <a:t>requérant</a:t>
            </a:r>
            <a:r>
              <a:rPr lang="fr-FR" i="1" dirty="0">
                <a:solidFill>
                  <a:srgbClr val="0070C0"/>
                </a:solidFill>
              </a:rPr>
              <a:t> est une personne physique : ses nom, prénoms, profession, domicile, nationalité, date et lieu de naissance ;</a:t>
            </a:r>
          </a:p>
          <a:p>
            <a:pPr marL="0" indent="0" algn="just">
              <a:buNone/>
            </a:pPr>
            <a:r>
              <a:rPr lang="fr-FR" i="1" dirty="0">
                <a:solidFill>
                  <a:srgbClr val="0070C0"/>
                </a:solidFill>
              </a:rPr>
              <a:t>b) Si le requérant est une personne morale : sa forme, sa dénomination, son siège social et l'organe qui la représente légalement.</a:t>
            </a:r>
          </a:p>
          <a:p>
            <a:pPr marL="0" indent="0" algn="just">
              <a:buNone/>
            </a:pPr>
            <a:r>
              <a:rPr lang="fr-FR" i="1" dirty="0">
                <a:solidFill>
                  <a:srgbClr val="0070C0"/>
                </a:solidFill>
              </a:rPr>
              <a:t>3. Les nom, prénoms, demeure et signature de </a:t>
            </a:r>
            <a:r>
              <a:rPr lang="fr-FR" i="1" u="sng" dirty="0">
                <a:solidFill>
                  <a:srgbClr val="0070C0"/>
                </a:solidFill>
              </a:rPr>
              <a:t>l'huissier de justice </a:t>
            </a:r>
            <a:r>
              <a:rPr lang="fr-FR" i="1" dirty="0">
                <a:solidFill>
                  <a:srgbClr val="0070C0"/>
                </a:solidFill>
              </a:rPr>
              <a:t>;</a:t>
            </a:r>
          </a:p>
          <a:p>
            <a:pPr marL="0" indent="0" algn="just">
              <a:buNone/>
            </a:pPr>
            <a:r>
              <a:rPr lang="fr-FR" i="1" dirty="0">
                <a:solidFill>
                  <a:srgbClr val="0070C0"/>
                </a:solidFill>
              </a:rPr>
              <a:t>4. Si l'acte doit être signifié, les nom et domicile du </a:t>
            </a:r>
            <a:r>
              <a:rPr lang="fr-FR" i="1" u="sng" dirty="0">
                <a:solidFill>
                  <a:srgbClr val="0070C0"/>
                </a:solidFill>
              </a:rPr>
              <a:t>destinataire</a:t>
            </a:r>
            <a:r>
              <a:rPr lang="fr-FR" i="1" dirty="0">
                <a:solidFill>
                  <a:srgbClr val="0070C0"/>
                </a:solidFill>
              </a:rPr>
              <a:t>, ou, s'il s'agit d'une personne morale, sa dénomination et son siège social.</a:t>
            </a:r>
          </a:p>
          <a:p>
            <a:pPr marL="0" indent="0" algn="just">
              <a:buNone/>
            </a:pPr>
            <a:r>
              <a:rPr lang="fr-FR" i="1" dirty="0">
                <a:solidFill>
                  <a:srgbClr val="0070C0"/>
                </a:solidFill>
              </a:rPr>
              <a:t>Ces mentions sont prescrites à peine de </a:t>
            </a:r>
            <a:r>
              <a:rPr lang="fr-FR" i="1" u="sng" dirty="0">
                <a:solidFill>
                  <a:srgbClr val="0070C0"/>
                </a:solidFill>
              </a:rPr>
              <a:t>nullité</a:t>
            </a:r>
            <a:r>
              <a:rPr lang="fr-FR" i="1" dirty="0">
                <a:solidFill>
                  <a:srgbClr val="0070C0"/>
                </a:solidFill>
              </a:rPr>
              <a:t>.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4EAA7CE8-34E5-F056-0001-583649139FF3}"/>
              </a:ext>
            </a:extLst>
          </p:cNvPr>
          <p:cNvSpPr>
            <a:spLocks noGrp="1"/>
          </p:cNvSpPr>
          <p:nvPr>
            <p:ph type="sldNum" sz="quarter" idx="12"/>
          </p:nvPr>
        </p:nvSpPr>
        <p:spPr/>
        <p:txBody>
          <a:bodyPr/>
          <a:lstStyle/>
          <a:p>
            <a:fld id="{AFE3529A-C0F9-854E-A576-1408ADEE5199}" type="slidenum">
              <a:rPr lang="fr-FR" smtClean="0"/>
              <a:t>9</a:t>
            </a:fld>
            <a:endParaRPr lang="fr-FR"/>
          </a:p>
        </p:txBody>
      </p:sp>
    </p:spTree>
    <p:extLst>
      <p:ext uri="{BB962C8B-B14F-4D97-AF65-F5344CB8AC3E}">
        <p14:creationId xmlns:p14="http://schemas.microsoft.com/office/powerpoint/2010/main" val="30682492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2377</Words>
  <Application>Microsoft Macintosh PowerPoint</Application>
  <PresentationFormat>Grand écran</PresentationFormat>
  <Paragraphs>181</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Calibri Light</vt:lpstr>
      <vt:lpstr>sourcesanspro</vt:lpstr>
      <vt:lpstr>Times New Roman</vt:lpstr>
      <vt:lpstr>Thème Office</vt:lpstr>
      <vt:lpstr> TROISIÈME PARTIE : LE DÉROULEMENT DU PROCES CIVIL</vt:lpstr>
      <vt:lpstr>COMPÉTENCE MATÉRIELLE – Tribunal judiciaire</vt:lpstr>
      <vt:lpstr>COMPÉTENCE MATÉRIELLE – Autres juridictions</vt:lpstr>
      <vt:lpstr>COMPÉTENCE TERRITORIALE</vt:lpstr>
      <vt:lpstr>EXTENSIONS DE COMPETENCE</vt:lpstr>
      <vt:lpstr>PROROGATIONS DE COMPETENCE</vt:lpstr>
      <vt:lpstr>L’INSTANCE</vt:lpstr>
      <vt:lpstr>L’INTRODUCTION DE L’INSTANCE </vt:lpstr>
      <vt:lpstr>L’INTRODUCTION DE L’INSTANCE – L’ASSIGNATION</vt:lpstr>
      <vt:lpstr>L’ASSIGNATION</vt:lpstr>
      <vt:lpstr>ASSIGNATION ET REPRÉSENTATION OBLIGATOIRE</vt:lpstr>
      <vt:lpstr>ASSIGNATION – SYNTHÈSE </vt:lpstr>
      <vt:lpstr>SUITE PROCÉDURALES DE L’ASSIGNATION</vt:lpstr>
      <vt:lpstr>EFFETS SUBSTANTIELS DE L’ASSIGNATION</vt:lpstr>
      <vt:lpstr>L’INSTANCE CHAPITRE PRÉLIMINAIRE : LA COMPÉTENCE CHAPITRE 1 : L’INSTANCE - LES RÈGLES GÉNÉRALES</vt:lpstr>
      <vt:lpstr>LA LIAISON DE L’INSTANCE (le limen litis)</vt:lpstr>
      <vt:lpstr>LA MISE EN ÉTAT LES MESURES D’INSTRUCTION</vt:lpstr>
      <vt:lpstr>Vérifications personnelles</vt:lpstr>
      <vt:lpstr>La comparution personnelle</vt:lpstr>
      <vt:lpstr>Attestation et enquête</vt:lpstr>
      <vt:lpstr>Mesures d’instruction exécutées par un technicien</vt:lpstr>
      <vt:lpstr>L’EXPERTISE</vt:lpstr>
      <vt:lpstr>Nullités des mesures d’instruction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Xavier Lagarde</dc:creator>
  <cp:lastModifiedBy>Xavier Lagarde</cp:lastModifiedBy>
  <cp:revision>10</cp:revision>
  <dcterms:created xsi:type="dcterms:W3CDTF">2025-03-12T17:32:27Z</dcterms:created>
  <dcterms:modified xsi:type="dcterms:W3CDTF">2025-03-21T10:52:58Z</dcterms:modified>
</cp:coreProperties>
</file>