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3" r:id="rId3"/>
    <p:sldId id="256" r:id="rId4"/>
    <p:sldId id="266" r:id="rId5"/>
    <p:sldId id="258" r:id="rId6"/>
    <p:sldId id="257" r:id="rId7"/>
    <p:sldId id="262" r:id="rId8"/>
    <p:sldId id="267" r:id="rId9"/>
    <p:sldId id="265" r:id="rId10"/>
    <p:sldId id="261" r:id="rId11"/>
    <p:sldId id="259" r:id="rId12"/>
    <p:sldId id="268" r:id="rId13"/>
    <p:sldId id="260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6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6C434-C600-EE44-9BA9-4A6C1CACCFE5}" type="datetimeFigureOut">
              <a:rPr lang="fr-FR" smtClean="0"/>
              <a:pPr/>
              <a:t>19/03/2025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B2C55-612C-4842-BD0C-748F1DBFFCE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.pn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1247901" y="664715"/>
            <a:ext cx="7697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Tx/>
              <a:buChar char="•"/>
            </a:pPr>
            <a:r>
              <a:rPr lang="fr-FR" sz="1600" dirty="0" err="1">
                <a:latin typeface="Century Gothic"/>
                <a:cs typeface="Century Gothic"/>
              </a:rPr>
              <a:t>Now</a:t>
            </a:r>
            <a:r>
              <a:rPr lang="fr-FR" sz="1600" dirty="0">
                <a:latin typeface="Century Gothic"/>
                <a:cs typeface="Century Gothic"/>
              </a:rPr>
              <a:t> look at </a:t>
            </a:r>
            <a:r>
              <a:rPr lang="fr-FR" sz="1600" dirty="0" err="1">
                <a:latin typeface="Century Gothic"/>
                <a:cs typeface="Century Gothic"/>
              </a:rPr>
              <a:t>this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photograph</a:t>
            </a:r>
            <a:r>
              <a:rPr lang="fr-FR" sz="1600" dirty="0">
                <a:latin typeface="Century Gothic"/>
                <a:cs typeface="Century Gothic"/>
              </a:rPr>
              <a:t>, </a:t>
            </a:r>
            <a:r>
              <a:rPr lang="fr-FR" sz="1600" dirty="0" err="1">
                <a:latin typeface="Century Gothic"/>
                <a:cs typeface="Century Gothic"/>
              </a:rPr>
              <a:t>taken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during</a:t>
            </a:r>
            <a:r>
              <a:rPr lang="fr-FR" sz="1600" dirty="0">
                <a:latin typeface="Century Gothic"/>
                <a:cs typeface="Century Gothic"/>
              </a:rPr>
              <a:t> an art performance. How do </a:t>
            </a:r>
            <a:r>
              <a:rPr lang="fr-FR" sz="1600" dirty="0" err="1">
                <a:latin typeface="Century Gothic"/>
                <a:cs typeface="Century Gothic"/>
              </a:rPr>
              <a:t>you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understand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it</a:t>
            </a:r>
            <a:r>
              <a:rPr lang="fr-FR" sz="1600" dirty="0">
                <a:latin typeface="Century Gothic"/>
                <a:cs typeface="Century Gothic"/>
              </a:rPr>
              <a:t>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2878276" y="3136250"/>
            <a:ext cx="6881047" cy="56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978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7900" y="1406380"/>
            <a:ext cx="7475589" cy="466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1247901" y="664715"/>
            <a:ext cx="7697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</a:pPr>
            <a:r>
              <a:rPr lang="fr-FR" sz="1600" dirty="0">
                <a:latin typeface="Century Gothic"/>
                <a:cs typeface="Century Gothic"/>
              </a:rPr>
              <a:t>o Look at the </a:t>
            </a:r>
            <a:r>
              <a:rPr lang="fr-FR" sz="1600" dirty="0" err="1">
                <a:latin typeface="Century Gothic"/>
                <a:cs typeface="Century Gothic"/>
              </a:rPr>
              <a:t>following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drawings</a:t>
            </a:r>
            <a:r>
              <a:rPr lang="fr-FR" sz="1600" dirty="0">
                <a:latin typeface="Century Gothic"/>
                <a:cs typeface="Century Gothic"/>
              </a:rPr>
              <a:t> or </a:t>
            </a:r>
            <a:r>
              <a:rPr lang="fr-FR" sz="1600" dirty="0" err="1">
                <a:latin typeface="Century Gothic"/>
                <a:cs typeface="Century Gothic"/>
              </a:rPr>
              <a:t>photographs</a:t>
            </a:r>
            <a:r>
              <a:rPr lang="fr-FR" sz="1600" dirty="0">
                <a:latin typeface="Century Gothic"/>
                <a:cs typeface="Century Gothic"/>
              </a:rPr>
              <a:t>. </a:t>
            </a:r>
            <a:r>
              <a:rPr lang="fr-FR" sz="1600" dirty="0" err="1">
                <a:latin typeface="Century Gothic"/>
                <a:cs typeface="Century Gothic"/>
              </a:rPr>
              <a:t>Which</a:t>
            </a:r>
            <a:r>
              <a:rPr lang="fr-FR" sz="1600" dirty="0">
                <a:latin typeface="Century Gothic"/>
                <a:cs typeface="Century Gothic"/>
              </a:rPr>
              <a:t> aspects of </a:t>
            </a:r>
            <a:r>
              <a:rPr lang="fr-FR" sz="1600" dirty="0" err="1">
                <a:latin typeface="Century Gothic"/>
                <a:cs typeface="Century Gothic"/>
              </a:rPr>
              <a:t>tourism</a:t>
            </a:r>
            <a:r>
              <a:rPr lang="fr-FR" sz="1600" dirty="0">
                <a:latin typeface="Century Gothic"/>
                <a:cs typeface="Century Gothic"/>
              </a:rPr>
              <a:t> do </a:t>
            </a:r>
            <a:r>
              <a:rPr lang="fr-FR" sz="1600" dirty="0" err="1">
                <a:latin typeface="Century Gothic"/>
                <a:cs typeface="Century Gothic"/>
              </a:rPr>
              <a:t>they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mock</a:t>
            </a:r>
            <a:r>
              <a:rPr lang="fr-FR" sz="1600" dirty="0">
                <a:latin typeface="Century Gothic"/>
                <a:cs typeface="Century Gothic"/>
              </a:rPr>
              <a:t> or </a:t>
            </a:r>
            <a:r>
              <a:rPr lang="fr-FR" sz="1600" dirty="0" err="1">
                <a:latin typeface="Century Gothic"/>
                <a:cs typeface="Century Gothic"/>
              </a:rPr>
              <a:t>denounce</a:t>
            </a:r>
            <a:r>
              <a:rPr lang="fr-FR" sz="1600" dirty="0">
                <a:latin typeface="Century Gothic"/>
                <a:cs typeface="Century Gothic"/>
              </a:rPr>
              <a:t>? :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2878276" y="3136250"/>
            <a:ext cx="6881047" cy="56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978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 descr="Break - Del Ross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426" y="1249492"/>
            <a:ext cx="3108738" cy="2195546"/>
          </a:xfrm>
          <a:prstGeom prst="rect">
            <a:avLst/>
          </a:prstGeom>
        </p:spPr>
      </p:pic>
      <p:pic>
        <p:nvPicPr>
          <p:cNvPr id="7" name="Image 6" descr="tourists-traveler-travellers-travel_book-travel_agent-travel-tourism-CC120816_low.jpg"/>
          <p:cNvPicPr>
            <a:picLocks noChangeAspect="1"/>
          </p:cNvPicPr>
          <p:nvPr/>
        </p:nvPicPr>
        <p:blipFill>
          <a:blip r:embed="rId5"/>
          <a:srcRect t="8293"/>
          <a:stretch>
            <a:fillRect/>
          </a:stretch>
        </p:blipFill>
        <p:spPr>
          <a:xfrm>
            <a:off x="1141768" y="3563748"/>
            <a:ext cx="3424275" cy="2555771"/>
          </a:xfrm>
          <a:prstGeom prst="rect">
            <a:avLst/>
          </a:prstGeom>
        </p:spPr>
      </p:pic>
      <p:pic>
        <p:nvPicPr>
          <p:cNvPr id="8" name="Image 7" descr="travel-tourism-exploitation-tourists-tourism_industry-local_economies-job_creator-cman906_low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591" y="1249492"/>
            <a:ext cx="1630396" cy="2195546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7"/>
          <a:srcRect l="10665"/>
          <a:stretch>
            <a:fillRect/>
          </a:stretch>
        </p:blipFill>
        <p:spPr bwMode="auto">
          <a:xfrm>
            <a:off x="4662253" y="3677684"/>
            <a:ext cx="4030417" cy="242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38100" dir="2700000">
              <a:srgbClr val="000000">
                <a:alpha val="5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ZoneTexte 5"/>
          <p:cNvSpPr/>
          <p:nvPr/>
        </p:nvSpPr>
        <p:spPr>
          <a:xfrm>
            <a:off x="360360" y="1540705"/>
            <a:ext cx="3653500" cy="51076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3080" indent="-343080">
              <a:spcAft>
                <a:spcPts val="1200"/>
              </a:spcAft>
              <a:buClr>
                <a:srgbClr val="000000"/>
              </a:buClr>
              <a:buFont typeface="Calibri"/>
              <a:buAutoNum type="arabicParenR"/>
            </a:pPr>
            <a:r>
              <a:rPr lang="en-GB" sz="1600" b="1" spc="-1" dirty="0">
                <a:solidFill>
                  <a:schemeClr val="dk1"/>
                </a:solidFill>
                <a:latin typeface="Century Gothic"/>
                <a:ea typeface="Times New Roman"/>
              </a:rPr>
              <a:t>With Eric’s new job, w</a:t>
            </a:r>
            <a:r>
              <a:rPr lang="en-GB" sz="1600" b="1" strike="noStrike" spc="-1" dirty="0">
                <a:solidFill>
                  <a:schemeClr val="dk1"/>
                </a:solidFill>
                <a:latin typeface="Century Gothic"/>
                <a:ea typeface="Times New Roman"/>
              </a:rPr>
              <a:t>e’ve been living out …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1200"/>
              </a:spcAft>
              <a:buClr>
                <a:srgbClr val="000000"/>
              </a:buClr>
              <a:buFont typeface="Calibri"/>
              <a:buAutoNum type="arabicParenR"/>
            </a:pPr>
            <a:r>
              <a:rPr lang="en-GB" sz="1600" b="1" spc="-1" dirty="0">
                <a:solidFill>
                  <a:schemeClr val="dk1"/>
                </a:solidFill>
                <a:latin typeface="Century Gothic"/>
                <a:ea typeface="Cambria"/>
              </a:rPr>
              <a:t>She’s been bitten by the</a:t>
            </a:r>
            <a:r>
              <a:rPr lang="en-GB" sz="1600" b="1" strike="noStrike" spc="-1" dirty="0">
                <a:solidFill>
                  <a:schemeClr val="dk1"/>
                </a:solidFill>
                <a:latin typeface="Century Gothic"/>
                <a:ea typeface="Cambria"/>
              </a:rPr>
              <a:t>…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1200"/>
              </a:spcAft>
              <a:buClr>
                <a:srgbClr val="000000"/>
              </a:buClr>
              <a:buFont typeface="Calibri"/>
              <a:buAutoNum type="arabicParenR"/>
            </a:pPr>
            <a:r>
              <a:rPr lang="en-GB" sz="1600" b="1" strike="noStrike" spc="-1" dirty="0">
                <a:solidFill>
                  <a:schemeClr val="dk1"/>
                </a:solidFill>
                <a:latin typeface="Century Gothic"/>
                <a:ea typeface="Cambria"/>
              </a:rPr>
              <a:t>I like travelling off the beaten…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1200"/>
              </a:spcAft>
              <a:buClr>
                <a:srgbClr val="000000"/>
              </a:buClr>
              <a:buFont typeface="Calibri"/>
              <a:buAutoNum type="arabicParenR"/>
            </a:pPr>
            <a:r>
              <a:rPr lang="en-GB" sz="1600" b="1" strike="noStrike" spc="-1" dirty="0">
                <a:solidFill>
                  <a:schemeClr val="dk1"/>
                </a:solidFill>
                <a:latin typeface="Century Gothic"/>
                <a:ea typeface="Cambria"/>
              </a:rPr>
              <a:t>He’s started his world tour. He’s a real globe-…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1200"/>
              </a:spcAft>
              <a:buClr>
                <a:srgbClr val="000000"/>
              </a:buClr>
              <a:buFont typeface="Calibri"/>
              <a:buAutoNum type="arabicParenR"/>
            </a:pPr>
            <a:r>
              <a:rPr lang="en-GB" sz="1600" b="1" strike="noStrike" spc="-1" dirty="0">
                <a:solidFill>
                  <a:schemeClr val="dk1"/>
                </a:solidFill>
                <a:latin typeface="Century Gothic"/>
                <a:ea typeface="Cambria"/>
              </a:rPr>
              <a:t>They’ll have to camp and stay in cheap hostels. </a:t>
            </a:r>
            <a:r>
              <a:rPr lang="en-GB" sz="1600" b="1" spc="-1" dirty="0">
                <a:solidFill>
                  <a:schemeClr val="dk1"/>
                </a:solidFill>
                <a:latin typeface="Century Gothic"/>
                <a:ea typeface="Cambria"/>
              </a:rPr>
              <a:t>They’re really travelling</a:t>
            </a:r>
            <a:r>
              <a:rPr lang="en-GB" sz="1600" b="1" strike="noStrike" spc="-1" dirty="0">
                <a:solidFill>
                  <a:schemeClr val="dk1"/>
                </a:solidFill>
                <a:latin typeface="Century Gothic"/>
                <a:ea typeface="Cambria"/>
              </a:rPr>
              <a:t>…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1200"/>
              </a:spcAft>
              <a:buClr>
                <a:srgbClr val="000000"/>
              </a:buClr>
              <a:buFont typeface="Calibri"/>
              <a:buAutoNum type="arabicParenR"/>
            </a:pPr>
            <a:r>
              <a:rPr lang="en-GB" sz="1600" b="1" strike="noStrike" spc="-1" dirty="0">
                <a:solidFill>
                  <a:schemeClr val="dk1"/>
                </a:solidFill>
                <a:latin typeface="Century Gothic"/>
                <a:ea typeface="Cambria"/>
              </a:rPr>
              <a:t>You’re young and you have endless opportunities to explore. Go ahead, the world is…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1200"/>
              </a:spcAft>
              <a:buClr>
                <a:srgbClr val="000000"/>
              </a:buClr>
              <a:buFont typeface="Calibri"/>
              <a:buAutoNum type="arabicParenR"/>
            </a:pPr>
            <a:r>
              <a:rPr lang="en-GB" sz="1600" b="1" strike="noStrike" spc="-1" dirty="0">
                <a:solidFill>
                  <a:schemeClr val="dk1"/>
                </a:solidFill>
                <a:latin typeface="Century Gothic"/>
                <a:ea typeface="Cambria"/>
              </a:rPr>
              <a:t>He who travels far knows much. Travel does broaden…</a:t>
            </a:r>
          </a:p>
          <a:p>
            <a:pPr marL="343080" indent="-343080">
              <a:spcAft>
                <a:spcPts val="1200"/>
              </a:spcAft>
              <a:buClr>
                <a:srgbClr val="000000"/>
              </a:buClr>
              <a:buFont typeface="Calibri"/>
              <a:buAutoNum type="arabicParenR"/>
            </a:pPr>
            <a:r>
              <a:rPr lang="en-GB" sz="1600" b="1" spc="-1" dirty="0">
                <a:solidFill>
                  <a:schemeClr val="dk1"/>
                </a:solidFill>
                <a:latin typeface="Century Gothic"/>
                <a:ea typeface="Cambria"/>
              </a:rPr>
              <a:t>When in Rome, do as….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ZoneTexte 7"/>
          <p:cNvSpPr/>
          <p:nvPr/>
        </p:nvSpPr>
        <p:spPr>
          <a:xfrm>
            <a:off x="4149248" y="1329883"/>
            <a:ext cx="2774066" cy="52615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2400"/>
              </a:spcAft>
              <a:buClr>
                <a:srgbClr val="000000"/>
              </a:buClr>
              <a:buFont typeface="Calibri"/>
              <a:buAutoNum type="alphaLcParenR"/>
            </a:pPr>
            <a:r>
              <a:rPr lang="en-GB" sz="1400" b="0" strike="noStrike" spc="-1" dirty="0">
                <a:solidFill>
                  <a:schemeClr val="dk1"/>
                </a:solidFill>
                <a:latin typeface="Century Gothic"/>
                <a:ea typeface="Times New Roman"/>
              </a:rPr>
              <a:t>….</a:t>
            </a:r>
            <a:r>
              <a:rPr lang="fr-FR" sz="1400" b="0" strike="noStrike" spc="-1" dirty="0">
                <a:solidFill>
                  <a:schemeClr val="dk1"/>
                </a:solidFill>
                <a:latin typeface="Century Gothic"/>
                <a:ea typeface="Times New Roman"/>
              </a:rPr>
              <a:t>.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travel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bug and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is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already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planning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her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next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trip. </a:t>
            </a: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2400"/>
              </a:spcAft>
              <a:buClr>
                <a:srgbClr val="000000"/>
              </a:buClr>
              <a:buFont typeface="Calibri"/>
              <a:buAutoNum type="alphaLcParenR"/>
            </a:pPr>
            <a:r>
              <a:rPr lang="fr-FR" sz="1400" b="0" strike="noStrike" spc="-1" dirty="0">
                <a:solidFill>
                  <a:schemeClr val="dk1"/>
                </a:solidFill>
                <a:latin typeface="Century Gothic"/>
                <a:ea typeface="Times New Roman"/>
              </a:rPr>
              <a:t>.....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track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,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when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there’s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no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other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tourist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in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sight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</a:t>
            </a: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2400"/>
              </a:spcAft>
              <a:buClr>
                <a:srgbClr val="000000"/>
              </a:buClr>
              <a:buFont typeface="Calibri"/>
              <a:buAutoNum type="alphaLcParenR"/>
            </a:pPr>
            <a:r>
              <a:rPr lang="fr-FR" sz="1400" b="0" strike="noStrike" spc="-1" dirty="0">
                <a:solidFill>
                  <a:schemeClr val="dk1"/>
                </a:solidFill>
                <a:latin typeface="Century Gothic"/>
                <a:ea typeface="Times New Roman"/>
              </a:rPr>
              <a:t>.....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 the Romans do. </a:t>
            </a:r>
            <a:endParaRPr lang="fr-FR" sz="1400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2400"/>
              </a:spcAft>
              <a:buClr>
                <a:srgbClr val="000000"/>
              </a:buClr>
              <a:buFont typeface="Calibri"/>
              <a:buAutoNum type="alphaLcParenR"/>
            </a:pPr>
            <a:r>
              <a:rPr lang="en-GB" sz="1400" b="0" strike="noStrike" spc="-1" dirty="0">
                <a:solidFill>
                  <a:schemeClr val="dk1"/>
                </a:solidFill>
                <a:latin typeface="Century Gothic"/>
                <a:ea typeface="Times New Roman"/>
              </a:rPr>
              <a:t>…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.. of a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suitcase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for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weeks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now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 I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can’t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wait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to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settle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somewhere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  </a:t>
            </a: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2400"/>
              </a:spcAft>
              <a:buClr>
                <a:srgbClr val="000000"/>
              </a:buClr>
              <a:buFont typeface="Calibri"/>
              <a:buAutoNum type="alphaLcParenR"/>
            </a:pPr>
            <a:r>
              <a:rPr lang="en-GB" sz="1400" b="0" strike="noStrike" spc="-1" dirty="0">
                <a:solidFill>
                  <a:schemeClr val="dk1"/>
                </a:solidFill>
                <a:latin typeface="Century Gothic"/>
                <a:ea typeface="Times New Roman"/>
              </a:rPr>
              <a:t>….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..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your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oyster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! </a:t>
            </a:r>
            <a:endParaRPr lang="fr-FR" sz="1400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2400"/>
              </a:spcAft>
              <a:buClr>
                <a:srgbClr val="000000"/>
              </a:buClr>
              <a:buFont typeface="Calibri"/>
              <a:buAutoNum type="alphaLcParenR"/>
            </a:pPr>
            <a:r>
              <a:rPr lang="en-GB" sz="1400" b="0" strike="noStrike" spc="-1" dirty="0">
                <a:solidFill>
                  <a:schemeClr val="dk1"/>
                </a:solidFill>
                <a:latin typeface="Century Gothic"/>
                <a:ea typeface="Times New Roman"/>
              </a:rPr>
              <a:t>….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.. on a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shoestring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 </a:t>
            </a:r>
          </a:p>
          <a:p>
            <a:pPr marL="343080" indent="-343080">
              <a:spcAft>
                <a:spcPts val="2400"/>
              </a:spcAft>
              <a:buClr>
                <a:srgbClr val="000000"/>
              </a:buClr>
              <a:buFont typeface="Calibri"/>
              <a:buAutoNum type="alphaLcParenR"/>
            </a:pP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trotter.</a:t>
            </a: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spcAft>
                <a:spcPts val="2400"/>
              </a:spcAft>
              <a:buClr>
                <a:srgbClr val="000000"/>
              </a:buClr>
              <a:buFont typeface="Calibri"/>
              <a:buAutoNum type="alphaLcParenR"/>
            </a:pPr>
            <a:r>
              <a:rPr lang="en-GB" sz="1400" b="0" strike="noStrike" spc="-1" dirty="0">
                <a:solidFill>
                  <a:schemeClr val="dk1"/>
                </a:solidFill>
                <a:latin typeface="Century Gothic"/>
                <a:ea typeface="Times New Roman"/>
              </a:rPr>
              <a:t>….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</a:t>
            </a:r>
            <a:r>
              <a:rPr lang="en-GB" sz="1400" b="0" strike="noStrike" spc="-1" dirty="0">
                <a:solidFill>
                  <a:schemeClr val="dk1"/>
                </a:solidFill>
                <a:latin typeface="Century Gothic"/>
                <a:ea typeface="Times New Roman"/>
              </a:rPr>
              <a:t>....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.the </a:t>
            </a:r>
            <a:r>
              <a:rPr lang="fr-FR" sz="1400" spc="-1" dirty="0" err="1">
                <a:solidFill>
                  <a:schemeClr val="dk1"/>
                </a:solidFill>
                <a:latin typeface="Century Gothic"/>
                <a:ea typeface="Times New Roman"/>
              </a:rPr>
              <a:t>mind</a:t>
            </a:r>
            <a:r>
              <a:rPr lang="fr-FR" sz="1400" spc="-1" dirty="0">
                <a:solidFill>
                  <a:schemeClr val="dk1"/>
                </a:solidFill>
                <a:latin typeface="Century Gothic"/>
                <a:ea typeface="Times New Roman"/>
              </a:rPr>
              <a:t>. </a:t>
            </a:r>
          </a:p>
        </p:txBody>
      </p:sp>
      <p:pic>
        <p:nvPicPr>
          <p:cNvPr id="95" name="Picture 3"/>
          <p:cNvPicPr/>
          <p:nvPr/>
        </p:nvPicPr>
        <p:blipFill>
          <a:blip r:embed="rId2"/>
          <a:srcRect r="64162"/>
          <a:stretch/>
        </p:blipFill>
        <p:spPr>
          <a:xfrm>
            <a:off x="360360" y="233280"/>
            <a:ext cx="3068640" cy="440640"/>
          </a:xfrm>
          <a:prstGeom prst="rect">
            <a:avLst/>
          </a:prstGeom>
          <a:ln w="9525">
            <a:noFill/>
          </a:ln>
        </p:spPr>
      </p:pic>
      <p:sp>
        <p:nvSpPr>
          <p:cNvPr id="6" name="ZoneTexte 10"/>
          <p:cNvSpPr/>
          <p:nvPr/>
        </p:nvSpPr>
        <p:spPr>
          <a:xfrm>
            <a:off x="360361" y="703842"/>
            <a:ext cx="6122042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400" b="1" strike="noStrike" spc="-1" dirty="0">
                <a:solidFill>
                  <a:schemeClr val="dk1"/>
                </a:solidFill>
                <a:latin typeface="Century Gothic"/>
              </a:rPr>
              <a:t>Match the first part of the sentence to the correct part in the second </a:t>
            </a:r>
            <a:r>
              <a:rPr lang="fr-FR" sz="1400" b="1" strike="noStrike" spc="-1" dirty="0" err="1">
                <a:solidFill>
                  <a:schemeClr val="dk1"/>
                </a:solidFill>
                <a:latin typeface="Century Gothic"/>
              </a:rPr>
              <a:t>list</a:t>
            </a:r>
            <a:r>
              <a:rPr lang="fr-FR" sz="1400" b="1" spc="-1" dirty="0">
                <a:solidFill>
                  <a:schemeClr val="dk1"/>
                </a:solidFill>
                <a:latin typeface="Century Gothic"/>
              </a:rPr>
              <a:t> in </a:t>
            </a:r>
            <a:r>
              <a:rPr lang="fr-FR" sz="1400" b="1" spc="-1" dirty="0" err="1">
                <a:solidFill>
                  <a:schemeClr val="dk1"/>
                </a:solidFill>
                <a:latin typeface="Century Gothic"/>
              </a:rPr>
              <a:t>order</a:t>
            </a:r>
            <a:r>
              <a:rPr lang="fr-FR" sz="1400" b="1" spc="-1" dirty="0">
                <a:solidFill>
                  <a:schemeClr val="dk1"/>
                </a:solidFill>
                <a:latin typeface="Century Gothic"/>
              </a:rPr>
              <a:t> to </a:t>
            </a:r>
            <a:r>
              <a:rPr lang="fr-FR" sz="1400" b="1" spc="-1" dirty="0" err="1">
                <a:solidFill>
                  <a:schemeClr val="dk1"/>
                </a:solidFill>
                <a:latin typeface="Century Gothic"/>
              </a:rPr>
              <a:t>reconstitute</a:t>
            </a:r>
            <a:r>
              <a:rPr lang="fr-FR" sz="1400" b="1" spc="-1" dirty="0">
                <a:solidFill>
                  <a:schemeClr val="dk1"/>
                </a:solidFill>
                <a:latin typeface="Century Gothic"/>
              </a:rPr>
              <a:t> the </a:t>
            </a:r>
            <a:r>
              <a:rPr lang="fr-FR" sz="1400" b="1" spc="-1" dirty="0" err="1">
                <a:solidFill>
                  <a:schemeClr val="dk1"/>
                </a:solidFill>
                <a:latin typeface="Century Gothic"/>
              </a:rPr>
              <a:t>idiomatic</a:t>
            </a:r>
            <a:r>
              <a:rPr lang="fr-FR" sz="1400" b="1" spc="-1" dirty="0">
                <a:solidFill>
                  <a:schemeClr val="dk1"/>
                </a:solidFill>
                <a:latin typeface="Century Gothic"/>
              </a:rPr>
              <a:t> phrases and stock expression about travelling and </a:t>
            </a:r>
            <a:r>
              <a:rPr lang="fr-FR" sz="1400" b="1" spc="-1" dirty="0" err="1">
                <a:solidFill>
                  <a:schemeClr val="dk1"/>
                </a:solidFill>
                <a:latin typeface="Century Gothic"/>
              </a:rPr>
              <a:t>holidaying</a:t>
            </a:r>
            <a:r>
              <a:rPr lang="fr-FR" sz="1400" b="1" spc="-1" dirty="0">
                <a:solidFill>
                  <a:schemeClr val="dk1"/>
                </a:solidFill>
                <a:latin typeface="Century Gothic"/>
              </a:rPr>
              <a:t>: </a:t>
            </a: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Image 6" descr="tourism_makes_the_world_go_round_2642765.jpg">
            <a:extLst>
              <a:ext uri="{FF2B5EF4-FFF2-40B4-BE49-F238E27FC236}">
                <a16:creationId xmlns:a16="http://schemas.microsoft.com/office/drawing/2014/main" id="{BA00D47E-9776-4AA2-859A-0AA30159A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6" y="233281"/>
            <a:ext cx="2136930" cy="15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12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500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5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2" dur="5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7" dur="5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2" dur="500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7" dur="50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2" dur="500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7" dur="500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341195" y="594438"/>
            <a:ext cx="7416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 </a:t>
            </a:r>
            <a:endParaRPr lang="fr-FR" sz="1600" dirty="0"/>
          </a:p>
          <a:p>
            <a:r>
              <a:rPr lang="en-GB" sz="1600" b="1" dirty="0">
                <a:solidFill>
                  <a:srgbClr val="376092"/>
                </a:solidFill>
                <a:latin typeface="Century Gothic"/>
                <a:cs typeface="Century Gothic"/>
              </a:rPr>
              <a:t>Below is a list of words connected to the semantic field of travel. Which ones are synonyms?  Are there words whose meaning you don’t know? </a:t>
            </a:r>
            <a:endParaRPr lang="fr-FR" sz="1600" b="1" dirty="0">
              <a:solidFill>
                <a:srgbClr val="376092"/>
              </a:solidFill>
              <a:latin typeface="Century Gothic"/>
              <a:cs typeface="Century Gothic"/>
            </a:endParaRPr>
          </a:p>
          <a:p>
            <a:r>
              <a:rPr lang="en-GB" sz="1600" dirty="0">
                <a:solidFill>
                  <a:srgbClr val="376092"/>
                </a:solidFill>
                <a:latin typeface="Arial Narrow"/>
                <a:cs typeface="Arial Narrow"/>
              </a:rPr>
              <a:t> </a:t>
            </a:r>
            <a:endParaRPr lang="fr-FR" sz="1600" dirty="0">
              <a:solidFill>
                <a:srgbClr val="376092"/>
              </a:solidFill>
              <a:latin typeface="Arial Narrow"/>
              <a:cs typeface="Arial Narrow"/>
            </a:endParaRPr>
          </a:p>
          <a:p>
            <a:br>
              <a:rPr lang="en-GB" sz="1600" cap="all" dirty="0">
                <a:solidFill>
                  <a:srgbClr val="376092"/>
                </a:solidFill>
                <a:latin typeface="Arial Narrow"/>
                <a:cs typeface="Arial Narrow"/>
              </a:rPr>
            </a:br>
            <a:endParaRPr lang="fr-FR" dirty="0">
              <a:solidFill>
                <a:srgbClr val="376092"/>
              </a:solidFill>
              <a:latin typeface="Arial Narrow"/>
              <a:cs typeface="Arial Narrow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78" y="1847402"/>
            <a:ext cx="7198032" cy="1850254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3">
            <a:lum bright="26000" contrast="20000"/>
          </a:blip>
          <a:srcRect t="15671"/>
          <a:stretch>
            <a:fillRect/>
          </a:stretch>
        </p:blipFill>
        <p:spPr bwMode="auto">
          <a:xfrm>
            <a:off x="2438400" y="3697656"/>
            <a:ext cx="4768236" cy="251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327900" y="5619182"/>
            <a:ext cx="16129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937A68"/>
                </a:solidFill>
                <a:latin typeface="Arial Narrow"/>
                <a:cs typeface="Arial Narrow"/>
              </a:rPr>
              <a:t>Richard Long, Five </a:t>
            </a:r>
            <a:r>
              <a:rPr lang="fr-FR" sz="1000" dirty="0" err="1">
                <a:solidFill>
                  <a:srgbClr val="937A68"/>
                </a:solidFill>
                <a:latin typeface="Arial Narrow"/>
                <a:cs typeface="Arial Narrow"/>
              </a:rPr>
              <a:t>Paths</a:t>
            </a:r>
            <a:r>
              <a:rPr lang="fr-FR" sz="1000" dirty="0">
                <a:solidFill>
                  <a:srgbClr val="937A68"/>
                </a:solidFill>
                <a:latin typeface="Arial Narrow"/>
                <a:cs typeface="Arial Narrow"/>
              </a:rPr>
              <a:t>. </a:t>
            </a:r>
            <a:r>
              <a:rPr lang="fr-FR" sz="1000" dirty="0" err="1">
                <a:solidFill>
                  <a:srgbClr val="937A68"/>
                </a:solidFill>
                <a:latin typeface="Arial Narrow"/>
                <a:cs typeface="Arial Narrow"/>
              </a:rPr>
              <a:t>Galeria</a:t>
            </a:r>
            <a:r>
              <a:rPr lang="fr-FR" sz="1000" dirty="0">
                <a:solidFill>
                  <a:srgbClr val="937A68"/>
                </a:solidFill>
                <a:latin typeface="Arial Narrow"/>
                <a:cs typeface="Arial Narrow"/>
              </a:rPr>
              <a:t> Mario </a:t>
            </a:r>
            <a:r>
              <a:rPr lang="fr-FR" sz="1000" dirty="0" err="1">
                <a:solidFill>
                  <a:srgbClr val="937A68"/>
                </a:solidFill>
                <a:latin typeface="Arial Narrow"/>
                <a:cs typeface="Arial Narrow"/>
              </a:rPr>
              <a:t>Sequeira</a:t>
            </a:r>
            <a:r>
              <a:rPr lang="fr-FR" sz="1000" dirty="0">
                <a:solidFill>
                  <a:srgbClr val="937A68"/>
                </a:solidFill>
                <a:latin typeface="Arial Narrow"/>
                <a:cs typeface="Arial Narrow"/>
              </a:rPr>
              <a:t>, Braga, Portugal 2004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2878276" y="3136250"/>
            <a:ext cx="6881047" cy="56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7978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383167" y="664715"/>
            <a:ext cx="8562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Tx/>
              <a:buChar char="•"/>
            </a:pPr>
            <a:r>
              <a:rPr lang="fr-FR" sz="1600" dirty="0">
                <a:latin typeface="Century Gothic"/>
                <a:cs typeface="Century Gothic"/>
              </a:rPr>
              <a:t>Look at </a:t>
            </a:r>
            <a:r>
              <a:rPr lang="fr-FR" sz="1600" dirty="0" err="1">
                <a:latin typeface="Century Gothic"/>
                <a:cs typeface="Century Gothic"/>
              </a:rPr>
              <a:t>these</a:t>
            </a:r>
            <a:r>
              <a:rPr lang="fr-FR" sz="1600" dirty="0">
                <a:latin typeface="Century Gothic"/>
                <a:cs typeface="Century Gothic"/>
              </a:rPr>
              <a:t> book </a:t>
            </a:r>
            <a:r>
              <a:rPr lang="fr-FR" sz="1600" dirty="0" err="1">
                <a:latin typeface="Century Gothic"/>
                <a:cs typeface="Century Gothic"/>
              </a:rPr>
              <a:t>covers</a:t>
            </a:r>
            <a:r>
              <a:rPr lang="fr-FR" sz="1600" dirty="0">
                <a:latin typeface="Century Gothic"/>
                <a:cs typeface="Century Gothic"/>
              </a:rPr>
              <a:t>. </a:t>
            </a:r>
            <a:r>
              <a:rPr lang="fr-FR" sz="1600" dirty="0" err="1">
                <a:latin typeface="Century Gothic"/>
                <a:cs typeface="Century Gothic"/>
              </a:rPr>
              <a:t>Which</a:t>
            </a:r>
            <a:r>
              <a:rPr lang="fr-FR" sz="1600" dirty="0">
                <a:latin typeface="Century Gothic"/>
                <a:cs typeface="Century Gothic"/>
              </a:rPr>
              <a:t> type of </a:t>
            </a:r>
            <a:r>
              <a:rPr lang="fr-FR" sz="1600" dirty="0" err="1">
                <a:latin typeface="Century Gothic"/>
                <a:cs typeface="Century Gothic"/>
              </a:rPr>
              <a:t>tourism</a:t>
            </a:r>
            <a:r>
              <a:rPr lang="fr-FR" sz="1600" dirty="0">
                <a:latin typeface="Century Gothic"/>
                <a:cs typeface="Century Gothic"/>
              </a:rPr>
              <a:t> do </a:t>
            </a:r>
            <a:r>
              <a:rPr lang="fr-FR" sz="1600" dirty="0" err="1">
                <a:latin typeface="Century Gothic"/>
                <a:cs typeface="Century Gothic"/>
              </a:rPr>
              <a:t>they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promote</a:t>
            </a:r>
            <a:r>
              <a:rPr lang="fr-FR" sz="1600" dirty="0">
                <a:latin typeface="Century Gothic"/>
                <a:cs typeface="Century Gothic"/>
              </a:rPr>
              <a:t> or </a:t>
            </a:r>
            <a:r>
              <a:rPr lang="fr-FR" sz="1600" dirty="0" err="1">
                <a:latin typeface="Century Gothic"/>
                <a:cs typeface="Century Gothic"/>
              </a:rPr>
              <a:t>denounce</a:t>
            </a:r>
            <a:r>
              <a:rPr lang="fr-FR" sz="1600" dirty="0">
                <a:latin typeface="Century Gothic"/>
                <a:cs typeface="Century Gothic"/>
              </a:rPr>
              <a:t>? </a:t>
            </a:r>
            <a:r>
              <a:rPr lang="fr-FR" sz="1600" dirty="0" err="1">
                <a:latin typeface="Century Gothic"/>
                <a:cs typeface="Century Gothic"/>
              </a:rPr>
              <a:t>Which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travel</a:t>
            </a:r>
            <a:r>
              <a:rPr lang="fr-FR" sz="1600" dirty="0">
                <a:latin typeface="Century Gothic"/>
                <a:cs typeface="Century Gothic"/>
              </a:rPr>
              <a:t> destinations do </a:t>
            </a:r>
            <a:r>
              <a:rPr lang="fr-FR" sz="1600" dirty="0" err="1">
                <a:latin typeface="Century Gothic"/>
                <a:cs typeface="Century Gothic"/>
              </a:rPr>
              <a:t>they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probably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recommend</a:t>
            </a:r>
            <a:r>
              <a:rPr lang="fr-FR" sz="1600" dirty="0">
                <a:latin typeface="Century Gothic"/>
                <a:cs typeface="Century Gothic"/>
              </a:rPr>
              <a:t> / </a:t>
            </a:r>
            <a:r>
              <a:rPr lang="fr-FR" sz="1600" dirty="0" err="1">
                <a:latin typeface="Century Gothic"/>
                <a:cs typeface="Century Gothic"/>
              </a:rPr>
              <a:t>advise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agaisnt</a:t>
            </a:r>
            <a:r>
              <a:rPr lang="fr-FR" sz="1600" dirty="0">
                <a:latin typeface="Century Gothic"/>
                <a:cs typeface="Century Gothic"/>
              </a:rPr>
              <a:t>?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157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72969">
            <a:off x="2223272" y="2294671"/>
            <a:ext cx="2313988" cy="298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31800" dist="38100" dir="2700000">
              <a:srgbClr val="000000">
                <a:alpha val="7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3585">
            <a:off x="328559" y="2054343"/>
            <a:ext cx="1838683" cy="2758025"/>
          </a:xfrm>
          <a:prstGeom prst="rect">
            <a:avLst/>
          </a:prstGeom>
          <a:effectLst>
            <a:outerShdw blurRad="4699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8861">
            <a:off x="4531053" y="1547958"/>
            <a:ext cx="2027610" cy="3129028"/>
          </a:xfrm>
          <a:prstGeom prst="rect">
            <a:avLst/>
          </a:prstGeom>
          <a:effectLst>
            <a:outerShdw blurRad="5207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9205">
            <a:off x="6770927" y="2191021"/>
            <a:ext cx="2061407" cy="2964337"/>
          </a:xfrm>
          <a:prstGeom prst="rect">
            <a:avLst/>
          </a:prstGeom>
          <a:effectLst>
            <a:outerShdw blurRad="431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1237978" y="856348"/>
            <a:ext cx="76974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+mj-ea"/>
              <a:buAutoNum type="circleNumDbPlain"/>
            </a:pPr>
            <a:r>
              <a:rPr lang="fr-FR" sz="2100" dirty="0" err="1">
                <a:latin typeface="Century Gothic"/>
                <a:cs typeface="Century Gothic"/>
              </a:rPr>
              <a:t>What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usually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motivates</a:t>
            </a:r>
            <a:r>
              <a:rPr lang="fr-FR" sz="2100" dirty="0">
                <a:latin typeface="Century Gothic"/>
                <a:cs typeface="Century Gothic"/>
              </a:rPr>
              <a:t> us to </a:t>
            </a:r>
            <a:r>
              <a:rPr lang="fr-FR" sz="2100" dirty="0" err="1">
                <a:latin typeface="Century Gothic"/>
                <a:cs typeface="Century Gothic"/>
              </a:rPr>
              <a:t>travel</a:t>
            </a:r>
            <a:r>
              <a:rPr lang="fr-FR" sz="2100" dirty="0">
                <a:latin typeface="Century Gothic"/>
                <a:cs typeface="Century Gothic"/>
              </a:rPr>
              <a:t> to a destination? </a:t>
            </a:r>
            <a:r>
              <a:rPr lang="fr-FR" sz="2100" dirty="0" err="1">
                <a:latin typeface="Century Gothic"/>
                <a:cs typeface="Century Gothic"/>
              </a:rPr>
              <a:t>Why</a:t>
            </a:r>
            <a:r>
              <a:rPr lang="fr-FR" sz="2100" dirty="0">
                <a:latin typeface="Century Gothic"/>
                <a:cs typeface="Century Gothic"/>
              </a:rPr>
              <a:t> do </a:t>
            </a:r>
            <a:r>
              <a:rPr lang="fr-FR" sz="2100" dirty="0" err="1">
                <a:latin typeface="Century Gothic"/>
                <a:cs typeface="Century Gothic"/>
              </a:rPr>
              <a:t>we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choose</a:t>
            </a:r>
            <a:r>
              <a:rPr lang="fr-FR" sz="2100" dirty="0">
                <a:latin typeface="Century Gothic"/>
                <a:cs typeface="Century Gothic"/>
              </a:rPr>
              <a:t> to </a:t>
            </a:r>
            <a:r>
              <a:rPr lang="fr-FR" sz="2100" dirty="0" err="1">
                <a:latin typeface="Century Gothic"/>
                <a:cs typeface="Century Gothic"/>
              </a:rPr>
              <a:t>travel</a:t>
            </a:r>
            <a:r>
              <a:rPr lang="fr-FR" sz="2100" dirty="0">
                <a:latin typeface="Century Gothic"/>
                <a:cs typeface="Century Gothic"/>
              </a:rPr>
              <a:t> to a certain place? </a:t>
            </a:r>
          </a:p>
          <a:p>
            <a:pPr marL="342900" indent="-342900">
              <a:spcAft>
                <a:spcPts val="1800"/>
              </a:spcAft>
              <a:buFont typeface="+mj-ea"/>
              <a:buAutoNum type="circleNumDbPlain"/>
            </a:pPr>
            <a:r>
              <a:rPr lang="fr-FR" sz="2100" dirty="0">
                <a:latin typeface="Century Gothic"/>
                <a:cs typeface="Century Gothic"/>
              </a:rPr>
              <a:t>Have </a:t>
            </a:r>
            <a:r>
              <a:rPr lang="fr-FR" sz="2100" dirty="0" err="1">
                <a:latin typeface="Century Gothic"/>
                <a:cs typeface="Century Gothic"/>
              </a:rPr>
              <a:t>you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ever</a:t>
            </a:r>
            <a:r>
              <a:rPr lang="fr-FR" sz="2100" dirty="0">
                <a:latin typeface="Century Gothic"/>
                <a:cs typeface="Century Gothic"/>
              </a:rPr>
              <a:t> been </a:t>
            </a:r>
            <a:r>
              <a:rPr lang="fr-FR" sz="2100" dirty="0" err="1">
                <a:latin typeface="Century Gothic"/>
                <a:cs typeface="Century Gothic"/>
              </a:rPr>
              <a:t>tempted</a:t>
            </a:r>
            <a:r>
              <a:rPr lang="fr-FR" sz="2100" dirty="0">
                <a:latin typeface="Century Gothic"/>
                <a:cs typeface="Century Gothic"/>
              </a:rPr>
              <a:t> to </a:t>
            </a:r>
            <a:r>
              <a:rPr lang="fr-FR" sz="2100" dirty="0" err="1">
                <a:latin typeface="Century Gothic"/>
                <a:cs typeface="Century Gothic"/>
              </a:rPr>
              <a:t>travel</a:t>
            </a:r>
            <a:r>
              <a:rPr lang="fr-FR" sz="2100" dirty="0">
                <a:latin typeface="Century Gothic"/>
                <a:cs typeface="Century Gothic"/>
              </a:rPr>
              <a:t> to a </a:t>
            </a:r>
            <a:r>
              <a:rPr lang="fr-FR" sz="2100" dirty="0" err="1">
                <a:latin typeface="Century Gothic"/>
                <a:cs typeface="Century Gothic"/>
              </a:rPr>
              <a:t>particular</a:t>
            </a:r>
            <a:r>
              <a:rPr lang="fr-FR" sz="2100" dirty="0">
                <a:latin typeface="Century Gothic"/>
                <a:cs typeface="Century Gothic"/>
              </a:rPr>
              <a:t> city or country </a:t>
            </a:r>
            <a:r>
              <a:rPr lang="fr-FR" sz="2100" dirty="0" err="1">
                <a:latin typeface="Century Gothic"/>
                <a:cs typeface="Century Gothic"/>
              </a:rPr>
              <a:t>after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reading</a:t>
            </a:r>
            <a:r>
              <a:rPr lang="fr-FR" sz="2100" dirty="0">
                <a:latin typeface="Century Gothic"/>
                <a:cs typeface="Century Gothic"/>
              </a:rPr>
              <a:t> about </a:t>
            </a:r>
            <a:r>
              <a:rPr lang="fr-FR" sz="2100" dirty="0" err="1">
                <a:latin typeface="Century Gothic"/>
                <a:cs typeface="Century Gothic"/>
              </a:rPr>
              <a:t>it</a:t>
            </a:r>
            <a:r>
              <a:rPr lang="fr-FR" sz="2100" dirty="0">
                <a:latin typeface="Century Gothic"/>
                <a:cs typeface="Century Gothic"/>
              </a:rPr>
              <a:t> in a book or </a:t>
            </a:r>
            <a:r>
              <a:rPr lang="fr-FR" sz="2100" dirty="0" err="1">
                <a:latin typeface="Century Gothic"/>
                <a:cs typeface="Century Gothic"/>
              </a:rPr>
              <a:t>hearing</a:t>
            </a:r>
            <a:r>
              <a:rPr lang="fr-FR" sz="2100" dirty="0">
                <a:latin typeface="Century Gothic"/>
                <a:cs typeface="Century Gothic"/>
              </a:rPr>
              <a:t> about </a:t>
            </a:r>
            <a:r>
              <a:rPr lang="fr-FR" sz="2100" dirty="0" err="1">
                <a:latin typeface="Century Gothic"/>
                <a:cs typeface="Century Gothic"/>
              </a:rPr>
              <a:t>it</a:t>
            </a:r>
            <a:r>
              <a:rPr lang="fr-FR" sz="2100" dirty="0">
                <a:latin typeface="Century Gothic"/>
                <a:cs typeface="Century Gothic"/>
              </a:rPr>
              <a:t> on TV?  </a:t>
            </a:r>
          </a:p>
          <a:p>
            <a:pPr marL="342900" indent="-342900">
              <a:spcAft>
                <a:spcPts val="1800"/>
              </a:spcAft>
              <a:buFont typeface="+mj-ea"/>
              <a:buAutoNum type="circleNumDbPlain"/>
            </a:pPr>
            <a:r>
              <a:rPr lang="fr-FR" sz="2100" dirty="0" err="1">
                <a:latin typeface="Century Gothic"/>
                <a:cs typeface="Century Gothic"/>
              </a:rPr>
              <a:t>What</a:t>
            </a:r>
            <a:r>
              <a:rPr lang="fr-FR" sz="2100" dirty="0">
                <a:latin typeface="Century Gothic"/>
                <a:cs typeface="Century Gothic"/>
              </a:rPr>
              <a:t> do </a:t>
            </a:r>
            <a:r>
              <a:rPr lang="fr-FR" sz="2100" dirty="0" err="1">
                <a:latin typeface="Century Gothic"/>
                <a:cs typeface="Century Gothic"/>
              </a:rPr>
              <a:t>you</a:t>
            </a:r>
            <a:r>
              <a:rPr lang="fr-FR" sz="2100" dirty="0">
                <a:latin typeface="Century Gothic"/>
                <a:cs typeface="Century Gothic"/>
              </a:rPr>
              <a:t> know about the </a:t>
            </a:r>
            <a:r>
              <a:rPr lang="fr-FR" sz="2100" dirty="0" err="1">
                <a:latin typeface="Century Gothic"/>
                <a:cs typeface="Century Gothic"/>
              </a:rPr>
              <a:t>current</a:t>
            </a:r>
            <a:r>
              <a:rPr lang="fr-FR" sz="2100" dirty="0">
                <a:latin typeface="Century Gothic"/>
                <a:cs typeface="Century Gothic"/>
              </a:rPr>
              <a:t> trend of « </a:t>
            </a:r>
            <a:r>
              <a:rPr lang="fr-FR" sz="2100" dirty="0" err="1">
                <a:latin typeface="Century Gothic"/>
                <a:cs typeface="Century Gothic"/>
              </a:rPr>
              <a:t>Screen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tourism</a:t>
            </a:r>
            <a:r>
              <a:rPr lang="fr-FR" sz="2100" dirty="0">
                <a:latin typeface="Century Gothic"/>
                <a:cs typeface="Century Gothic"/>
              </a:rPr>
              <a:t> » ? If </a:t>
            </a:r>
            <a:r>
              <a:rPr lang="fr-FR" sz="2100" dirty="0" err="1">
                <a:latin typeface="Century Gothic"/>
                <a:cs typeface="Century Gothic"/>
              </a:rPr>
              <a:t>you</a:t>
            </a:r>
            <a:r>
              <a:rPr lang="fr-FR" sz="2100" dirty="0">
                <a:latin typeface="Century Gothic"/>
                <a:cs typeface="Century Gothic"/>
              </a:rPr>
              <a:t> have </a:t>
            </a:r>
            <a:r>
              <a:rPr lang="fr-FR" sz="2100" dirty="0" err="1">
                <a:latin typeface="Century Gothic"/>
                <a:cs typeface="Century Gothic"/>
              </a:rPr>
              <a:t>never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heard</a:t>
            </a:r>
            <a:r>
              <a:rPr lang="fr-FR" sz="2100" dirty="0">
                <a:latin typeface="Century Gothic"/>
                <a:cs typeface="Century Gothic"/>
              </a:rPr>
              <a:t> the </a:t>
            </a:r>
            <a:r>
              <a:rPr lang="fr-FR" sz="2100" dirty="0" err="1">
                <a:latin typeface="Century Gothic"/>
                <a:cs typeface="Century Gothic"/>
              </a:rPr>
              <a:t>term</a:t>
            </a:r>
            <a:r>
              <a:rPr lang="fr-FR" sz="2100" dirty="0">
                <a:latin typeface="Century Gothic"/>
                <a:cs typeface="Century Gothic"/>
              </a:rPr>
              <a:t>, </a:t>
            </a:r>
            <a:r>
              <a:rPr lang="fr-FR" sz="2100" dirty="0" err="1">
                <a:latin typeface="Century Gothic"/>
                <a:cs typeface="Century Gothic"/>
              </a:rPr>
              <a:t>can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you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guess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what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it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refers</a:t>
            </a:r>
            <a:r>
              <a:rPr lang="fr-FR" sz="2100" dirty="0">
                <a:latin typeface="Century Gothic"/>
                <a:cs typeface="Century Gothic"/>
              </a:rPr>
              <a:t> to ? </a:t>
            </a:r>
            <a:r>
              <a:rPr lang="fr-FR" sz="2100" dirty="0" err="1">
                <a:latin typeface="Century Gothic"/>
                <a:cs typeface="Century Gothic"/>
              </a:rPr>
              <a:t>Give</a:t>
            </a:r>
            <a:r>
              <a:rPr lang="fr-FR" sz="2100" dirty="0">
                <a:latin typeface="Century Gothic"/>
                <a:cs typeface="Century Gothic"/>
              </a:rPr>
              <a:t> </a:t>
            </a:r>
            <a:r>
              <a:rPr lang="fr-FR" sz="2100" dirty="0" err="1">
                <a:latin typeface="Century Gothic"/>
                <a:cs typeface="Century Gothic"/>
              </a:rPr>
              <a:t>examples</a:t>
            </a:r>
            <a:r>
              <a:rPr lang="fr-FR" sz="2100" dirty="0">
                <a:latin typeface="Century Gothic"/>
                <a:cs typeface="Century Gothic"/>
              </a:rPr>
              <a:t>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2878276" y="3136250"/>
            <a:ext cx="6881047" cy="56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978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Image 16" descr="Monument+Valley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497" y="4329849"/>
            <a:ext cx="3023916" cy="2010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2878276" y="3136250"/>
            <a:ext cx="6881047" cy="56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978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723" y="2291290"/>
            <a:ext cx="4564699" cy="1854409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20761" y="731137"/>
            <a:ext cx="4628350" cy="14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1506295" y="4311126"/>
            <a:ext cx="72050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-86" charset="2"/>
              <a:buChar char="Ø"/>
            </a:pPr>
            <a:r>
              <a:rPr lang="fr-FR" sz="1600" dirty="0">
                <a:latin typeface="Century Gothic"/>
                <a:cs typeface="Century Gothic"/>
              </a:rPr>
              <a:t> Film </a:t>
            </a:r>
            <a:r>
              <a:rPr lang="fr-FR" sz="1600" dirty="0" err="1">
                <a:latin typeface="Century Gothic"/>
                <a:cs typeface="Century Gothic"/>
              </a:rPr>
              <a:t>tourism</a:t>
            </a:r>
            <a:r>
              <a:rPr lang="fr-FR" sz="1600" dirty="0">
                <a:latin typeface="Century Gothic"/>
                <a:cs typeface="Century Gothic"/>
              </a:rPr>
              <a:t>,  </a:t>
            </a:r>
            <a:r>
              <a:rPr lang="fr-FR" sz="1600" dirty="0" err="1">
                <a:latin typeface="Century Gothic"/>
                <a:cs typeface="Century Gothic"/>
              </a:rPr>
              <a:t>set-jetting</a:t>
            </a:r>
            <a:r>
              <a:rPr lang="fr-FR" sz="1600" dirty="0">
                <a:latin typeface="Century Gothic"/>
                <a:cs typeface="Century Gothic"/>
              </a:rPr>
              <a:t> or film </a:t>
            </a:r>
            <a:r>
              <a:rPr lang="fr-FR" sz="1600" dirty="0" err="1">
                <a:latin typeface="Century Gothic"/>
                <a:cs typeface="Century Gothic"/>
              </a:rPr>
              <a:t>induced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tourism</a:t>
            </a:r>
            <a:r>
              <a:rPr lang="fr-FR" sz="1600" dirty="0">
                <a:latin typeface="Century Gothic"/>
                <a:cs typeface="Century Gothic"/>
              </a:rPr>
              <a:t>, </a:t>
            </a:r>
            <a:r>
              <a:rPr lang="fr-FR" sz="1600" dirty="0" err="1">
                <a:latin typeface="Century Gothic"/>
                <a:cs typeface="Century Gothic"/>
              </a:rPr>
              <a:t>is</a:t>
            </a:r>
            <a:r>
              <a:rPr lang="fr-FR" sz="1600" dirty="0">
                <a:latin typeface="Century Gothic"/>
                <a:cs typeface="Century Gothic"/>
              </a:rPr>
              <a:t> a </a:t>
            </a:r>
            <a:r>
              <a:rPr lang="fr-FR" sz="1600" dirty="0" err="1">
                <a:latin typeface="Century Gothic"/>
                <a:cs typeface="Century Gothic"/>
              </a:rPr>
              <a:t>specialized</a:t>
            </a:r>
            <a:r>
              <a:rPr lang="fr-FR" sz="1600" dirty="0">
                <a:latin typeface="Century Gothic"/>
                <a:cs typeface="Century Gothic"/>
              </a:rPr>
              <a:t> or niche </a:t>
            </a:r>
            <a:r>
              <a:rPr lang="fr-FR" sz="1600" dirty="0" err="1">
                <a:latin typeface="Century Gothic"/>
                <a:cs typeface="Century Gothic"/>
              </a:rPr>
              <a:t>form</a:t>
            </a:r>
            <a:r>
              <a:rPr lang="fr-FR" sz="1600" dirty="0">
                <a:latin typeface="Century Gothic"/>
                <a:cs typeface="Century Gothic"/>
              </a:rPr>
              <a:t> of </a:t>
            </a:r>
            <a:r>
              <a:rPr lang="fr-FR" sz="1600" dirty="0" err="1">
                <a:latin typeface="Century Gothic"/>
                <a:cs typeface="Century Gothic"/>
              </a:rPr>
              <a:t>tourism</a:t>
            </a:r>
            <a:r>
              <a:rPr lang="fr-FR" sz="1600" dirty="0">
                <a:latin typeface="Century Gothic"/>
                <a:cs typeface="Century Gothic"/>
              </a:rPr>
              <a:t> </a:t>
            </a:r>
            <a:r>
              <a:rPr lang="fr-FR" sz="1600" dirty="0" err="1">
                <a:latin typeface="Century Gothic"/>
                <a:cs typeface="Century Gothic"/>
              </a:rPr>
              <a:t>where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visitors</a:t>
            </a:r>
            <a:r>
              <a:rPr lang="fr-FR" sz="1600" dirty="0">
                <a:latin typeface="Century Gothic"/>
                <a:cs typeface="Century Gothic"/>
              </a:rPr>
              <a:t> explore locations and destinations </a:t>
            </a:r>
            <a:r>
              <a:rPr lang="fr-FR" sz="1600" dirty="0" err="1">
                <a:latin typeface="Century Gothic"/>
                <a:cs typeface="Century Gothic"/>
              </a:rPr>
              <a:t>which</a:t>
            </a:r>
            <a:r>
              <a:rPr lang="fr-FR" sz="1600" dirty="0">
                <a:latin typeface="Century Gothic"/>
                <a:cs typeface="Century Gothic"/>
              </a:rPr>
              <a:t> have </a:t>
            </a:r>
            <a:r>
              <a:rPr lang="fr-FR" sz="1600" dirty="0" err="1">
                <a:latin typeface="Century Gothic"/>
                <a:cs typeface="Century Gothic"/>
              </a:rPr>
              <a:t>become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popular</a:t>
            </a:r>
            <a:r>
              <a:rPr lang="fr-FR" sz="1600" dirty="0">
                <a:latin typeface="Century Gothic"/>
                <a:cs typeface="Century Gothic"/>
              </a:rPr>
              <a:t> due to </a:t>
            </a:r>
            <a:r>
              <a:rPr lang="fr-FR" sz="1600" dirty="0" err="1">
                <a:latin typeface="Century Gothic"/>
                <a:cs typeface="Century Gothic"/>
              </a:rPr>
              <a:t>their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appearance</a:t>
            </a:r>
            <a:r>
              <a:rPr lang="fr-FR" sz="1600" dirty="0">
                <a:latin typeface="Century Gothic"/>
                <a:cs typeface="Century Gothic"/>
              </a:rPr>
              <a:t> in films and </a:t>
            </a:r>
            <a:r>
              <a:rPr lang="fr-FR" sz="1600" dirty="0" err="1">
                <a:latin typeface="Century Gothic"/>
                <a:cs typeface="Century Gothic"/>
              </a:rPr>
              <a:t>television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series</a:t>
            </a:r>
            <a:r>
              <a:rPr lang="fr-FR" sz="1600" dirty="0">
                <a:latin typeface="Century Gothic"/>
                <a:cs typeface="Century Gothic"/>
              </a:rPr>
              <a:t>.</a:t>
            </a:r>
          </a:p>
          <a:p>
            <a:endParaRPr lang="fr-FR" sz="1600" dirty="0">
              <a:latin typeface="Century Gothic"/>
              <a:cs typeface="Century Gothic"/>
            </a:endParaRPr>
          </a:p>
          <a:p>
            <a:pPr>
              <a:buFont typeface="Wingdings" pitchFamily="-86" charset="2"/>
              <a:buChar char="Ø"/>
            </a:pPr>
            <a:r>
              <a:rPr lang="fr-FR" sz="1600" dirty="0">
                <a:latin typeface="Century Gothic"/>
                <a:cs typeface="Century Gothic"/>
              </a:rPr>
              <a:t> OBJECTIVE : </a:t>
            </a:r>
            <a:r>
              <a:rPr lang="fr-FR" sz="1600" dirty="0" err="1">
                <a:latin typeface="Century Gothic"/>
                <a:cs typeface="Century Gothic"/>
              </a:rPr>
              <a:t>exploring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this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phenomenon</a:t>
            </a:r>
            <a:r>
              <a:rPr lang="fr-FR" sz="1600" dirty="0">
                <a:latin typeface="Century Gothic"/>
                <a:cs typeface="Century Gothic"/>
              </a:rPr>
              <a:t>, in </a:t>
            </a:r>
            <a:r>
              <a:rPr lang="fr-FR" sz="1600" dirty="0" err="1">
                <a:latin typeface="Century Gothic"/>
                <a:cs typeface="Century Gothic"/>
              </a:rPr>
              <a:t>order</a:t>
            </a:r>
            <a:r>
              <a:rPr lang="fr-FR" sz="1600" dirty="0">
                <a:latin typeface="Century Gothic"/>
                <a:cs typeface="Century Gothic"/>
              </a:rPr>
              <a:t> to </a:t>
            </a:r>
            <a:r>
              <a:rPr lang="fr-FR" sz="1600" dirty="0" err="1">
                <a:latin typeface="Century Gothic"/>
                <a:cs typeface="Century Gothic"/>
              </a:rPr>
              <a:t>tackle</a:t>
            </a:r>
            <a:r>
              <a:rPr lang="fr-FR" sz="1600" dirty="0">
                <a:latin typeface="Century Gothic"/>
                <a:cs typeface="Century Gothic"/>
              </a:rPr>
              <a:t> the cultural, </a:t>
            </a:r>
            <a:r>
              <a:rPr lang="fr-FR" sz="1600" dirty="0" err="1">
                <a:latin typeface="Century Gothic"/>
                <a:cs typeface="Century Gothic"/>
              </a:rPr>
              <a:t>economic</a:t>
            </a:r>
            <a:r>
              <a:rPr lang="fr-FR" sz="1600" dirty="0">
                <a:latin typeface="Century Gothic"/>
                <a:cs typeface="Century Gothic"/>
              </a:rPr>
              <a:t> and social dimensions </a:t>
            </a:r>
            <a:r>
              <a:rPr lang="fr-FR" sz="1600" dirty="0" err="1">
                <a:latin typeface="Century Gothic"/>
                <a:cs typeface="Century Gothic"/>
              </a:rPr>
              <a:t>attached</a:t>
            </a:r>
            <a:r>
              <a:rPr lang="fr-FR" sz="1600" dirty="0">
                <a:latin typeface="Century Gothic"/>
                <a:cs typeface="Century Gothic"/>
              </a:rPr>
              <a:t> to </a:t>
            </a:r>
            <a:r>
              <a:rPr lang="fr-FR" sz="1600" dirty="0" err="1">
                <a:latin typeface="Century Gothic"/>
                <a:cs typeface="Century Gothic"/>
              </a:rPr>
              <a:t>this</a:t>
            </a:r>
            <a:r>
              <a:rPr lang="fr-FR" sz="1600" dirty="0">
                <a:latin typeface="Century Gothic"/>
                <a:cs typeface="Century Gothic"/>
              </a:rPr>
              <a:t> trend. </a:t>
            </a:r>
          </a:p>
          <a:p>
            <a:endParaRPr lang="fr-FR" sz="16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22-11-08 à 08.34.03.png"/>
          <p:cNvPicPr>
            <a:picLocks noChangeAspect="1"/>
          </p:cNvPicPr>
          <p:nvPr/>
        </p:nvPicPr>
        <p:blipFill>
          <a:blip r:embed="rId2"/>
          <a:srcRect l="9116" t="16015" r="7233" b="13376"/>
          <a:stretch>
            <a:fillRect/>
          </a:stretch>
        </p:blipFill>
        <p:spPr>
          <a:xfrm>
            <a:off x="6524192" y="1452673"/>
            <a:ext cx="2431113" cy="16232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213" y="1452673"/>
            <a:ext cx="2583442" cy="1623263"/>
          </a:xfrm>
          <a:prstGeom prst="rect">
            <a:avLst/>
          </a:prstGeom>
        </p:spPr>
      </p:pic>
      <p:pic>
        <p:nvPicPr>
          <p:cNvPr id="11" name="Image 10" descr="photo-by-allyson-beaucourt-on-unsplash-1662388966.jpg"/>
          <p:cNvPicPr>
            <a:picLocks noChangeAspect="1"/>
          </p:cNvPicPr>
          <p:nvPr/>
        </p:nvPicPr>
        <p:blipFill>
          <a:blip r:embed="rId4">
            <a:lum bright="12000" contrast="17000"/>
          </a:blip>
          <a:srcRect l="4352" t="12797" r="30904" b="27687"/>
          <a:stretch>
            <a:fillRect/>
          </a:stretch>
        </p:blipFill>
        <p:spPr>
          <a:xfrm>
            <a:off x="6488448" y="4920913"/>
            <a:ext cx="2466857" cy="161779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rcRect r="10206"/>
          <a:stretch>
            <a:fillRect/>
          </a:stretch>
        </p:blipFill>
        <p:spPr>
          <a:xfrm>
            <a:off x="1247901" y="4920914"/>
            <a:ext cx="2431113" cy="162326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448" y="3171408"/>
            <a:ext cx="2466857" cy="161779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901" y="3171408"/>
            <a:ext cx="2431113" cy="161779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247901" y="664715"/>
            <a:ext cx="7697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-86" charset="2"/>
              <a:buChar char="Ø"/>
            </a:pPr>
            <a:r>
              <a:rPr lang="fr-FR" sz="1600" dirty="0">
                <a:latin typeface="Century Gothic"/>
                <a:cs typeface="Century Gothic"/>
              </a:rPr>
              <a:t> In </a:t>
            </a:r>
            <a:r>
              <a:rPr lang="fr-FR" sz="1600" dirty="0" err="1">
                <a:latin typeface="Century Gothic"/>
                <a:cs typeface="Century Gothic"/>
              </a:rPr>
              <a:t>which</a:t>
            </a:r>
            <a:r>
              <a:rPr lang="fr-FR" sz="1600" dirty="0">
                <a:latin typeface="Century Gothic"/>
                <a:cs typeface="Century Gothic"/>
              </a:rPr>
              <a:t> films or TV </a:t>
            </a:r>
            <a:r>
              <a:rPr lang="fr-FR" sz="1600" dirty="0" err="1">
                <a:latin typeface="Century Gothic"/>
                <a:cs typeface="Century Gothic"/>
              </a:rPr>
              <a:t>series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can</a:t>
            </a:r>
            <a:r>
              <a:rPr lang="fr-FR" sz="1600" dirty="0">
                <a:latin typeface="Century Gothic"/>
                <a:cs typeface="Century Gothic"/>
              </a:rPr>
              <a:t> the </a:t>
            </a:r>
            <a:r>
              <a:rPr lang="fr-FR" sz="1600" dirty="0" err="1">
                <a:latin typeface="Century Gothic"/>
                <a:cs typeface="Century Gothic"/>
              </a:rPr>
              <a:t>following</a:t>
            </a:r>
            <a:r>
              <a:rPr lang="fr-FR" sz="1600" dirty="0">
                <a:latin typeface="Century Gothic"/>
                <a:cs typeface="Century Gothic"/>
              </a:rPr>
              <a:t> places </a:t>
            </a:r>
            <a:r>
              <a:rPr lang="fr-FR" sz="1600" dirty="0" err="1">
                <a:latin typeface="Century Gothic"/>
                <a:cs typeface="Century Gothic"/>
              </a:rPr>
              <a:t>be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seen</a:t>
            </a:r>
            <a:r>
              <a:rPr lang="fr-FR" sz="1600" dirty="0">
                <a:latin typeface="Century Gothic"/>
                <a:cs typeface="Century Gothic"/>
              </a:rPr>
              <a:t>? </a:t>
            </a:r>
            <a:r>
              <a:rPr lang="fr-FR" sz="1600" dirty="0" err="1">
                <a:latin typeface="Century Gothic"/>
                <a:cs typeface="Century Gothic"/>
              </a:rPr>
              <a:t>Find</a:t>
            </a:r>
            <a:r>
              <a:rPr lang="fr-FR" sz="1600" dirty="0">
                <a:latin typeface="Century Gothic"/>
                <a:cs typeface="Century Gothic"/>
              </a:rPr>
              <a:t> as </a:t>
            </a:r>
            <a:r>
              <a:rPr lang="fr-FR" sz="1600" dirty="0" err="1">
                <a:latin typeface="Century Gothic"/>
                <a:cs typeface="Century Gothic"/>
              </a:rPr>
              <a:t>many</a:t>
            </a:r>
            <a:r>
              <a:rPr lang="fr-FR" sz="1600" dirty="0">
                <a:latin typeface="Century Gothic"/>
                <a:cs typeface="Century Gothic"/>
              </a:rPr>
              <a:t> as possible   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rcRect l="12522"/>
          <a:stretch>
            <a:fillRect/>
          </a:stretch>
        </p:blipFill>
        <p:spPr>
          <a:xfrm>
            <a:off x="3805136" y="4914077"/>
            <a:ext cx="2583441" cy="16246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5136" y="3171408"/>
            <a:ext cx="2583442" cy="1623264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6200000">
            <a:off x="-2878276" y="3136250"/>
            <a:ext cx="6881047" cy="56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37978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47901" y="1452673"/>
            <a:ext cx="2449518" cy="162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268" y="4534404"/>
            <a:ext cx="2439329" cy="162326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365" y="1092468"/>
            <a:ext cx="2549192" cy="162931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365" y="2818682"/>
            <a:ext cx="2549193" cy="162931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268" y="1067397"/>
            <a:ext cx="2430520" cy="162931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591" y="4516107"/>
            <a:ext cx="2373896" cy="162931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364" y="4562503"/>
            <a:ext cx="2549193" cy="162931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978" y="2806436"/>
            <a:ext cx="2415509" cy="160741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rcRect b="9831"/>
          <a:stretch>
            <a:fillRect/>
          </a:stretch>
        </p:blipFill>
        <p:spPr>
          <a:xfrm>
            <a:off x="3827268" y="2806436"/>
            <a:ext cx="2430520" cy="164156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6200000">
            <a:off x="-2896152" y="3136264"/>
            <a:ext cx="6881023" cy="56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37978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/>
          <a:srcRect l="11664"/>
          <a:stretch>
            <a:fillRect/>
          </a:stretch>
        </p:blipFill>
        <p:spPr>
          <a:xfrm>
            <a:off x="1237978" y="1064370"/>
            <a:ext cx="2415509" cy="16232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2896152" y="3136264"/>
            <a:ext cx="6881023" cy="56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978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Image 18" descr="steping-through-film-locations-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424" y="1979287"/>
            <a:ext cx="2128072" cy="2122178"/>
          </a:xfrm>
          <a:prstGeom prst="rect">
            <a:avLst/>
          </a:prstGeom>
        </p:spPr>
      </p:pic>
      <p:pic>
        <p:nvPicPr>
          <p:cNvPr id="22" name="Image 21" descr="Capture d’écran 2022-11-08 à 09.44.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601" y="1979286"/>
            <a:ext cx="2022947" cy="2122178"/>
          </a:xfrm>
          <a:prstGeom prst="rect">
            <a:avLst/>
          </a:prstGeom>
        </p:spPr>
      </p:pic>
      <p:pic>
        <p:nvPicPr>
          <p:cNvPr id="23" name="Image 22" descr="Capture d’écran 2022-11-08 à 08.32.1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531" y="1979287"/>
            <a:ext cx="2530856" cy="2122177"/>
          </a:xfrm>
          <a:prstGeom prst="rect">
            <a:avLst/>
          </a:prstGeom>
        </p:spPr>
      </p:pic>
      <p:pic>
        <p:nvPicPr>
          <p:cNvPr id="25" name="Image 24" descr="Capture d’écran 2022-11-08 à 08.24.01.png"/>
          <p:cNvPicPr>
            <a:picLocks noChangeAspect="1"/>
          </p:cNvPicPr>
          <p:nvPr/>
        </p:nvPicPr>
        <p:blipFill>
          <a:blip r:embed="rId7"/>
          <a:srcRect t="6940"/>
          <a:stretch>
            <a:fillRect/>
          </a:stretch>
        </p:blipFill>
        <p:spPr>
          <a:xfrm>
            <a:off x="1956579" y="4268824"/>
            <a:ext cx="2863118" cy="2129956"/>
          </a:xfrm>
          <a:prstGeom prst="rect">
            <a:avLst/>
          </a:prstGeom>
        </p:spPr>
      </p:pic>
      <p:pic>
        <p:nvPicPr>
          <p:cNvPr id="26" name="Image 25" descr="Capture d’écran 2022-11-08 à 08.21.54.png"/>
          <p:cNvPicPr>
            <a:picLocks noChangeAspect="1"/>
          </p:cNvPicPr>
          <p:nvPr/>
        </p:nvPicPr>
        <p:blipFill>
          <a:blip r:embed="rId8"/>
          <a:srcRect l="16713" t="1535" r="16347" b="37537"/>
          <a:stretch>
            <a:fillRect/>
          </a:stretch>
        </p:blipFill>
        <p:spPr>
          <a:xfrm>
            <a:off x="4966976" y="4268824"/>
            <a:ext cx="2785401" cy="2129956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247901" y="664715"/>
            <a:ext cx="7697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-86" charset="2"/>
              <a:buChar char="Ø"/>
            </a:pPr>
            <a:r>
              <a:rPr lang="fr-FR" sz="1600" dirty="0">
                <a:latin typeface="Century Gothic"/>
                <a:cs typeface="Century Gothic"/>
              </a:rPr>
              <a:t> On </a:t>
            </a:r>
            <a:r>
              <a:rPr lang="fr-FR" sz="1600" dirty="0" err="1">
                <a:latin typeface="Century Gothic"/>
                <a:cs typeface="Century Gothic"/>
              </a:rPr>
              <a:t>Instagram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100" dirty="0">
                <a:latin typeface="Century Gothic"/>
                <a:cs typeface="Century Gothic"/>
              </a:rPr>
              <a:t>(ex: @</a:t>
            </a:r>
            <a:r>
              <a:rPr lang="fr-FR" sz="1100" dirty="0" err="1">
                <a:latin typeface="Century Gothic"/>
                <a:cs typeface="Century Gothic"/>
              </a:rPr>
              <a:t>steppingthroughfilm</a:t>
            </a:r>
            <a:r>
              <a:rPr lang="fr-FR" sz="1100" dirty="0">
                <a:latin typeface="Century Gothic"/>
                <a:cs typeface="Century Gothic"/>
              </a:rPr>
              <a:t> </a:t>
            </a:r>
            <a:r>
              <a:rPr lang="fr-FR" sz="1100" dirty="0" err="1">
                <a:latin typeface="Century Gothic"/>
                <a:cs typeface="Century Gothic"/>
              </a:rPr>
              <a:t>account</a:t>
            </a:r>
            <a:r>
              <a:rPr lang="fr-FR" sz="1100" dirty="0">
                <a:latin typeface="Century Gothic"/>
                <a:cs typeface="Century Gothic"/>
              </a:rPr>
              <a:t>)</a:t>
            </a:r>
            <a:r>
              <a:rPr lang="fr-FR" sz="1600" dirty="0">
                <a:latin typeface="Century Gothic"/>
                <a:cs typeface="Century Gothic"/>
              </a:rPr>
              <a:t> and </a:t>
            </a:r>
            <a:r>
              <a:rPr lang="fr-FR" sz="1600" dirty="0" err="1">
                <a:latin typeface="Century Gothic"/>
                <a:cs typeface="Century Gothic"/>
              </a:rPr>
              <a:t>other</a:t>
            </a:r>
            <a:r>
              <a:rPr lang="fr-FR" sz="1600" dirty="0">
                <a:latin typeface="Century Gothic"/>
                <a:cs typeface="Century Gothic"/>
              </a:rPr>
              <a:t> social media, people </a:t>
            </a:r>
            <a:r>
              <a:rPr lang="fr-FR" sz="1600" dirty="0" err="1">
                <a:latin typeface="Century Gothic"/>
                <a:cs typeface="Century Gothic"/>
              </a:rPr>
              <a:t>share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pictures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taken</a:t>
            </a:r>
            <a:r>
              <a:rPr lang="fr-FR" sz="1600" dirty="0">
                <a:latin typeface="Century Gothic"/>
                <a:cs typeface="Century Gothic"/>
              </a:rPr>
              <a:t> on a </a:t>
            </a:r>
            <a:r>
              <a:rPr lang="fr-FR" sz="1600" dirty="0" err="1">
                <a:latin typeface="Century Gothic"/>
                <a:cs typeface="Century Gothic"/>
              </a:rPr>
              <a:t>number</a:t>
            </a:r>
            <a:r>
              <a:rPr lang="fr-FR" sz="1600" dirty="0">
                <a:latin typeface="Century Gothic"/>
                <a:cs typeface="Century Gothic"/>
              </a:rPr>
              <a:t> of film locations.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1247901" y="664715"/>
            <a:ext cx="7697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Tx/>
              <a:buChar char="•"/>
            </a:pPr>
            <a:r>
              <a:rPr lang="fr-FR" sz="1600" dirty="0">
                <a:latin typeface="Century Gothic"/>
                <a:cs typeface="Century Gothic"/>
              </a:rPr>
              <a:t>Look at </a:t>
            </a:r>
            <a:r>
              <a:rPr lang="fr-FR" sz="1600" dirty="0" err="1">
                <a:latin typeface="Century Gothic"/>
                <a:cs typeface="Century Gothic"/>
              </a:rPr>
              <a:t>this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photograph</a:t>
            </a:r>
            <a:r>
              <a:rPr lang="fr-FR" sz="1600" dirty="0">
                <a:latin typeface="Century Gothic"/>
                <a:cs typeface="Century Gothic"/>
              </a:rPr>
              <a:t>? Have </a:t>
            </a:r>
            <a:r>
              <a:rPr lang="fr-FR" sz="1600" dirty="0" err="1">
                <a:latin typeface="Century Gothic"/>
                <a:cs typeface="Century Gothic"/>
              </a:rPr>
              <a:t>you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ever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seen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it</a:t>
            </a:r>
            <a:r>
              <a:rPr lang="fr-FR" sz="1600" dirty="0">
                <a:latin typeface="Century Gothic"/>
                <a:cs typeface="Century Gothic"/>
              </a:rPr>
              <a:t>? Is </a:t>
            </a:r>
            <a:r>
              <a:rPr lang="fr-FR" sz="1600" dirty="0" err="1">
                <a:latin typeface="Century Gothic"/>
                <a:cs typeface="Century Gothic"/>
              </a:rPr>
              <a:t>it</a:t>
            </a:r>
            <a:r>
              <a:rPr lang="fr-FR" sz="1600" dirty="0">
                <a:latin typeface="Century Gothic"/>
                <a:cs typeface="Century Gothic"/>
              </a:rPr>
              <a:t> real or </a:t>
            </a:r>
            <a:r>
              <a:rPr lang="fr-FR" sz="1600" dirty="0" err="1">
                <a:latin typeface="Century Gothic"/>
                <a:cs typeface="Century Gothic"/>
              </a:rPr>
              <a:t>digitally</a:t>
            </a:r>
            <a:r>
              <a:rPr lang="fr-FR" sz="1600" dirty="0">
                <a:latin typeface="Century Gothic"/>
                <a:cs typeface="Century Gothic"/>
              </a:rPr>
              <a:t> </a:t>
            </a:r>
            <a:r>
              <a:rPr lang="fr-FR" sz="1600" dirty="0" err="1">
                <a:latin typeface="Century Gothic"/>
                <a:cs typeface="Century Gothic"/>
              </a:rPr>
              <a:t>retouched</a:t>
            </a:r>
            <a:r>
              <a:rPr lang="fr-FR" sz="1600" dirty="0">
                <a:latin typeface="Century Gothic"/>
                <a:cs typeface="Century Gothic"/>
              </a:rPr>
              <a:t>? 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2878276" y="3136250"/>
            <a:ext cx="6881047" cy="56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978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5940" y="1209619"/>
            <a:ext cx="7219611" cy="4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3567" y="6158968"/>
            <a:ext cx="5342096" cy="40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1247901" y="664715"/>
            <a:ext cx="7697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Tx/>
              <a:buChar char="•"/>
            </a:pPr>
            <a:r>
              <a:rPr lang="fr-FR" sz="1600" dirty="0" err="1">
                <a:latin typeface="Century Gothic"/>
                <a:cs typeface="Century Gothic"/>
              </a:rPr>
              <a:t>What</a:t>
            </a:r>
            <a:r>
              <a:rPr lang="fr-FR" sz="1600" dirty="0">
                <a:latin typeface="Century Gothic"/>
                <a:cs typeface="Century Gothic"/>
              </a:rPr>
              <a:t> about </a:t>
            </a:r>
            <a:r>
              <a:rPr lang="fr-FR" sz="1600" dirty="0" err="1">
                <a:latin typeface="Century Gothic"/>
                <a:cs typeface="Century Gothic"/>
              </a:rPr>
              <a:t>this</a:t>
            </a:r>
            <a:r>
              <a:rPr lang="fr-FR" sz="1600" dirty="0">
                <a:latin typeface="Century Gothic"/>
                <a:cs typeface="Century Gothic"/>
              </a:rPr>
              <a:t> second </a:t>
            </a:r>
            <a:r>
              <a:rPr lang="fr-FR" sz="1600" dirty="0" err="1">
                <a:latin typeface="Century Gothic"/>
                <a:cs typeface="Century Gothic"/>
              </a:rPr>
              <a:t>photograph</a:t>
            </a:r>
            <a:r>
              <a:rPr lang="fr-FR" sz="1600" dirty="0">
                <a:latin typeface="Century Gothic"/>
                <a:cs typeface="Century Gothic"/>
              </a:rPr>
              <a:t>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2878276" y="3136250"/>
            <a:ext cx="6881047" cy="56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978" y="82224"/>
            <a:ext cx="3177267" cy="5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939" y="1310118"/>
            <a:ext cx="7219611" cy="48354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498</Words>
  <Application>Microsoft Office PowerPoint</Application>
  <PresentationFormat>Affichage à l'écran (4:3)</PresentationFormat>
  <Paragraphs>36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Calibri</vt:lpstr>
      <vt:lpstr>Century Gothic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at 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Eric Brulin</dc:creator>
  <cp:lastModifiedBy>Arnaud Roy</cp:lastModifiedBy>
  <cp:revision>16</cp:revision>
  <dcterms:created xsi:type="dcterms:W3CDTF">2025-03-05T08:20:04Z</dcterms:created>
  <dcterms:modified xsi:type="dcterms:W3CDTF">2025-03-19T10:45:50Z</dcterms:modified>
</cp:coreProperties>
</file>