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86" r:id="rId4"/>
    <p:sldId id="28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9"/>
    <p:restoredTop sz="95889"/>
  </p:normalViewPr>
  <p:slideViewPr>
    <p:cSldViewPr snapToGrid="0" snapToObjects="1">
      <p:cViewPr varScale="1">
        <p:scale>
          <a:sx n="111" d="100"/>
          <a:sy n="111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F7C71-A3D2-2E48-98A7-9E1CA2930A91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35FC-A4BE-C944-B647-C99B9EFFC9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6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35FC-A4BE-C944-B647-C99B9EFFC9A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46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Phi et psy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35FC-A4BE-C944-B647-C99B9EFFC9A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55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801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4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7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9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79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40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1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3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73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CE8D71D-4686-3E42-AEFC-CBB9B89E87DF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86B34AF-2049-EF48-A282-5BE2D3F5E6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06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710F-6629-D04C-82C0-9D2854C93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Logique – semaine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B1208-8CB2-4D48-97D9-E1429D594C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Rachel Frenette</a:t>
            </a:r>
          </a:p>
          <a:p>
            <a:r>
              <a:rPr lang="fr-FR" dirty="0"/>
              <a:t> 13 mars 2025</a:t>
            </a:r>
          </a:p>
        </p:txBody>
      </p:sp>
    </p:spTree>
    <p:extLst>
      <p:ext uri="{BB962C8B-B14F-4D97-AF65-F5344CB8AC3E}">
        <p14:creationId xmlns:p14="http://schemas.microsoft.com/office/powerpoint/2010/main" val="16258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70E1-0432-BC4D-98C5-803F07F5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0AE227-370E-0C4B-83EF-1035214752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Si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fr-FR" b="1" dirty="0"/>
                  <a:t> et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fr-FR" b="1" dirty="0"/>
                  <a:t>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, alors les expressions suivantes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0AE227-370E-0C4B-83EF-1035214752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11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8D78-FEC7-B24A-B522-B06B565A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29E05-7ECB-DD49-92FD-CBAE3E5ED6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Si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𝝊</m:t>
                    </m:r>
                    <m:r>
                      <a:rPr lang="fr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b="1" dirty="0"/>
                  <a:t>est une variable d’individu et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fr-FR" b="1" dirty="0"/>
                  <a:t> une formule, alors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𝝊𝝋</m:t>
                    </m:r>
                  </m:oMath>
                </a14:m>
                <a:r>
                  <a:rPr lang="fr-FR" b="1" dirty="0"/>
                  <a:t> et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𝝊𝝋</m:t>
                    </m:r>
                  </m:oMath>
                </a14:m>
                <a:r>
                  <a:rPr lang="fr-FR" b="1" dirty="0"/>
                  <a:t>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E29E05-7ECB-DD49-92FD-CBAE3E5ED6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34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C063-7878-A641-BC76-223476CD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134819-9952-D24D-B507-939F24431C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Une expression formelle est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 si et seulement si elle peut être obtenue par l’application d’une ou plusieurs de ces règles, chaque règle pouvant être appliquée un nombre fini quelconque de fois.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134819-9952-D24D-B507-939F24431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2" t="-8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42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913320-1857-E54B-84E1-B65507B0A4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Exemples de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913320-1857-E54B-84E1-B65507B0A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AA948A-5365-6344-8985-D26DB6839B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CA" b="0" i="1" smtClean="0">
                        <a:latin typeface="Cambria Math" panose="02040503050406030204" pitchFamily="18" charset="0"/>
                      </a:rPr>
                      <m:t>𝑃𝑥</m:t>
                    </m:r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𝑥𝑃𝑥</m:t>
                    </m:r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¬¬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𝑃𝑥</m:t>
                    </m:r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𝑃𝑥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𝑄𝑥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𝑥𝑃𝑥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∨∀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𝑦𝑃𝑦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AA948A-5365-6344-8985-D26DB6839B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4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193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3069BF4-7F96-924D-A253-CA55B89C1B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Exemples d’expressions qui ne sont pas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3069BF4-7F96-924D-A253-CA55B89C1B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D028EE-EDE4-054F-8EB6-BF5F27207D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𝑃𝑥</m:t>
                        </m:r>
                      </m:e>
                    </m:d>
                  </m:oMath>
                </a14:m>
                <a:endParaRPr lang="fr-CA" b="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𝑧𝑃𝑧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∀∃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d>
                      <m:dPr>
                        <m:ctrlP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𝑄𝑦</m:t>
                        </m:r>
                      </m:e>
                    </m:d>
                  </m:oMath>
                </a14:m>
                <a:endParaRPr lang="fr-CA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𝑃𝑥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𝑃𝑦</m:t>
                    </m:r>
                    <m:r>
                      <a:rPr lang="fr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D028EE-EDE4-054F-8EB6-BF5F27207D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4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75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4E32-DF2E-C94A-A61F-00DDB830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Chapitre 3: prédication et quantification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D39F5-9707-2A42-AD8B-3E1A4E4396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5" y="2638044"/>
                <a:ext cx="8504597" cy="3898223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1. Pourquoi recourir à un autre langage?</a:t>
                </a:r>
              </a:p>
              <a:p>
                <a:pPr lvl="1"/>
                <a:r>
                  <a:rPr lang="fr-FR" dirty="0"/>
                  <a:t>1.1 Limites du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fr-FR" dirty="0"/>
              </a:p>
              <a:p>
                <a:pPr lvl="1"/>
                <a:r>
                  <a:rPr lang="fr-FR" dirty="0"/>
                  <a:t>1.2 Limites de l’analyse logique traditionnelle </a:t>
                </a:r>
              </a:p>
              <a:p>
                <a:r>
                  <a:rPr lang="fr-FR" dirty="0"/>
                  <a:t>2. Prédication et quantification </a:t>
                </a:r>
              </a:p>
              <a:p>
                <a:r>
                  <a:rPr lang="fr-FR" dirty="0"/>
                  <a:t>3. Les connecteurs propositionnels 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  <a:p>
                <a:r>
                  <a:rPr lang="fr-FR" b="1" dirty="0"/>
                  <a:t>4. Définition du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fr-FR" b="1" dirty="0"/>
              </a:p>
              <a:p>
                <a:r>
                  <a:rPr lang="fr-FR" b="1" dirty="0"/>
                  <a:t>5. D’autres langages possibles</a:t>
                </a:r>
              </a:p>
              <a:p>
                <a:pPr lvl="1"/>
                <a:r>
                  <a:rPr lang="fr-FR" b="1" dirty="0"/>
                  <a:t>5.1 Comment enrichir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fr-FR" b="1" dirty="0"/>
              </a:p>
              <a:p>
                <a:pPr lvl="1"/>
                <a:r>
                  <a:rPr lang="fr-FR" b="1" dirty="0"/>
                  <a:t>5.2 Changer de langage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D39F5-9707-2A42-AD8B-3E1A4E4396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5" y="2638044"/>
                <a:ext cx="8504597" cy="3898223"/>
              </a:xfrm>
              <a:blipFill>
                <a:blip r:embed="rId2"/>
                <a:stretch>
                  <a:fillRect l="-448" t="-6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29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E40AF6-F4C5-C943-834C-E2AB165158A2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fr-FR" dirty="0"/>
                  <a:t>Formaliser dans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DE40AF6-F4C5-C943-834C-E2AB165158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F6640C05-445F-E442-8419-5D1432895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71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60888F-D054-6F46-986D-3BAF571C24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Formalisation en inférence dans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60888F-D054-6F46-986D-3BAF571C24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5E50D8-7255-B441-A5FD-004F680122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32001" y="2269067"/>
                <a:ext cx="8952088" cy="4684889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𝑇𝑜𝑢𝑠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𝑙𝑒𝑠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𝑡𝑟𝑎𝑝𝑜𝑑𝑒𝑠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𝑝𝑜𝑢𝑟𝑣𝑢𝑠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𝑑𝑜𝑖𝑔𝑡𝑠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𝐶𝑒𝑟𝑡𝑎𝑖𝑛𝑠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𝑎𝑚𝑝h𝑖𝑏𝑖𝑒𝑛𝑠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𝑠𝑜𝑛𝑡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𝑡𝑟𝑎𝑝𝑜𝑑𝑒𝑠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𝐶𝑒𝑟𝑡𝑎𝑖𝑛𝑠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𝑎𝑚𝑝h𝑖𝑏𝑖𝑒𝑛𝑠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𝑠𝑜𝑛𝑡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𝑝𝑜𝑢𝑟𝑣𝑢𝑠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𝑑𝑜𝑖𝑔𝑡𝑠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den>
                    </m:f>
                  </m:oMath>
                </a14:m>
                <a:endParaRPr lang="fr-FR" dirty="0"/>
              </a:p>
              <a:p>
                <a:pPr lvl="1"/>
                <a:r>
                  <a:rPr lang="fr-FR" dirty="0"/>
                  <a:t>Peut être </a:t>
                </a:r>
                <a:r>
                  <a:rPr lang="fr-FR" b="1" dirty="0"/>
                  <a:t>interprétée</a:t>
                </a:r>
                <a:r>
                  <a:rPr lang="fr-FR" dirty="0"/>
                  <a:t> ainsi: </a:t>
                </a:r>
              </a:p>
              <a:p>
                <a:pPr lvl="2"/>
                <a:r>
                  <a:rPr lang="fr-FR" dirty="0" err="1"/>
                  <a:t>Tx</a:t>
                </a:r>
                <a:r>
                  <a:rPr lang="fr-FR" dirty="0"/>
                  <a:t> : x est un tétrapode</a:t>
                </a:r>
              </a:p>
              <a:p>
                <a:pPr lvl="2"/>
                <a:r>
                  <a:rPr lang="fr-FR" dirty="0" err="1"/>
                  <a:t>Dx</a:t>
                </a:r>
                <a:r>
                  <a:rPr lang="fr-FR" dirty="0"/>
                  <a:t> : x est pourvu de doigts</a:t>
                </a:r>
              </a:p>
              <a:p>
                <a:pPr lvl="2"/>
                <a:r>
                  <a:rPr lang="fr-FR" dirty="0" err="1"/>
                  <a:t>Ax</a:t>
                </a:r>
                <a:r>
                  <a:rPr lang="fr-FR" dirty="0"/>
                  <a:t> : x est un amphibien</a:t>
                </a:r>
              </a:p>
              <a:p>
                <a:pPr lvl="2"/>
                <a:endParaRPr lang="fr-FR" dirty="0"/>
              </a:p>
              <a:p>
                <a:r>
                  <a:rPr lang="fr-FR" dirty="0"/>
                  <a:t>Et voici son schéma d’inférence: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CA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𝑃𝑜𝑢𝑟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𝑡𝑜𝑢𝑡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𝑎𝑙𝑜𝑟𝑠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𝐷𝑥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𝐼𝑙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𝑒𝑥𝑖𝑠𝑡𝑒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𝑢𝑛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𝑡𝑒𝑙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𝑞𝑢𝑒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𝐴𝑥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𝐼𝑙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𝑒𝑥𝑖𝑠𝑡𝑒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𝑢𝑛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𝑡𝑒𝑙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𝑞𝑢𝑒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𝐷𝑥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den>
                    </m:f>
                  </m:oMath>
                </a14:m>
                <a:endParaRPr lang="fr-FR" dirty="0"/>
              </a:p>
              <a:p>
                <a:r>
                  <a:rPr lang="fr-FR" dirty="0"/>
                  <a:t>Dans le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on</a:t>
                </a:r>
                <a:r>
                  <a:rPr lang="fr-FR" b="1" dirty="0"/>
                  <a:t> formalise </a:t>
                </a:r>
                <a:r>
                  <a:rPr lang="fr-FR" dirty="0"/>
                  <a:t>ainsi: 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∀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𝑇𝑥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𝐷𝑥</m:t>
                            </m:r>
                            <m:r>
                              <a:rPr lang="fr-C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fr-FR" dirty="0"/>
                              <m:t> </m:t>
                            </m:r>
                          </m:e>
                          <m:e>
                            <m:r>
                              <a:rPr lang="fr-FR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∃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𝐴𝑥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𝑇𝑥</m:t>
                            </m:r>
                            <m:r>
                              <a:rPr lang="fr-CA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num>
                      <m:den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fr-FR" dirty="0"/>
              </a:p>
              <a:p>
                <a:pPr lvl="1"/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5E50D8-7255-B441-A5FD-004F680122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2001" y="2269067"/>
                <a:ext cx="8952088" cy="4684889"/>
              </a:xfrm>
              <a:blipFill>
                <a:blip r:embed="rId3"/>
                <a:stretch>
                  <a:fillRect l="-4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72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0F412F-E1A5-1749-B6ED-31F553CB07F6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fr-FR" dirty="0"/>
                  <a:t>Définition du langage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60F412F-E1A5-1749-B6ED-31F553CB07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2FD29769-5257-A249-8B38-26E12E6F13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47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6537B8B-10E4-B54E-AC01-43E29457DDF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Les signes primitifs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6537B8B-10E4-B54E-AC01-43E29457DD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45535-BBEC-9A42-9FEF-31B8A98E7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Trois catégories </a:t>
            </a:r>
            <a:r>
              <a:rPr lang="fr-FR" dirty="0"/>
              <a:t>de signes:</a:t>
            </a:r>
          </a:p>
          <a:p>
            <a:pPr lvl="1"/>
            <a:r>
              <a:rPr lang="fr-FR" dirty="0"/>
              <a:t>Les </a:t>
            </a:r>
            <a:r>
              <a:rPr lang="fr-FR" b="1" dirty="0"/>
              <a:t>signes logiques</a:t>
            </a:r>
            <a:r>
              <a:rPr lang="fr-FR" dirty="0"/>
              <a:t>: les connecteurs propositionnels (négation, conjonction, disjonction, implication matérielle et équivalence), les quantificateurs, variables </a:t>
            </a:r>
          </a:p>
          <a:p>
            <a:pPr lvl="1"/>
            <a:r>
              <a:rPr lang="fr-FR" dirty="0"/>
              <a:t>Les </a:t>
            </a:r>
            <a:r>
              <a:rPr lang="fr-FR" b="1" dirty="0"/>
              <a:t>signes auxiliaires</a:t>
            </a:r>
            <a:r>
              <a:rPr lang="fr-FR" dirty="0"/>
              <a:t>: les parenthèses, parfois les crochets.</a:t>
            </a:r>
          </a:p>
          <a:p>
            <a:pPr lvl="1"/>
            <a:r>
              <a:rPr lang="fr-FR" dirty="0"/>
              <a:t>Les </a:t>
            </a:r>
            <a:r>
              <a:rPr lang="fr-FR" b="1" dirty="0"/>
              <a:t>signes non-logiques</a:t>
            </a:r>
            <a:r>
              <a:rPr lang="fr-FR" dirty="0"/>
              <a:t>: les symboles de prédicats.</a:t>
            </a:r>
          </a:p>
        </p:txBody>
      </p:sp>
    </p:spTree>
    <p:extLst>
      <p:ext uri="{BB962C8B-B14F-4D97-AF65-F5344CB8AC3E}">
        <p14:creationId xmlns:p14="http://schemas.microsoft.com/office/powerpoint/2010/main" val="202109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7BEF630-3A38-544D-B0B3-D15B634F105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fr-FR" dirty="0"/>
                  <a:t>Les expressions bien formées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7BEF630-3A38-544D-B0B3-D15B634F10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85F26-7DB0-144E-AC41-F3FA941240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FR" dirty="0"/>
                  <a:t>Une expression formelle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est une suite finie de signes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, qui dépend de certaines règles.</a:t>
                </a:r>
              </a:p>
              <a:p>
                <a:endParaRPr lang="fr-FR" dirty="0"/>
              </a:p>
              <a:p>
                <a:r>
                  <a:rPr lang="fr-FR" dirty="0"/>
                  <a:t>Les </a:t>
                </a:r>
                <a:r>
                  <a:rPr lang="fr-FR" b="1" dirty="0"/>
                  <a:t>formules atomiques </a:t>
                </a:r>
                <a:r>
                  <a:rPr lang="fr-FR" dirty="0"/>
                  <a:t>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fr-C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/>
                  <a:t>: les expressions formées d’un symbole de prédicat suivi d’une variable.</a:t>
                </a:r>
              </a:p>
              <a:p>
                <a:pPr lvl="1"/>
                <a:r>
                  <a:rPr lang="fr-FR" dirty="0"/>
                  <a:t>Px, </a:t>
                </a:r>
                <a:r>
                  <a:rPr lang="fr-FR" dirty="0" err="1"/>
                  <a:t>Qy</a:t>
                </a:r>
                <a:endParaRPr lang="fr-FR" dirty="0"/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A85F26-7DB0-144E-AC41-F3FA941240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2" t="-8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00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8C61-EE60-204E-A051-A662592B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30E2FB-EF86-3449-A644-90868E21C7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Les formules atomiques sont des formules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30E2FB-EF86-3449-A644-90868E21C7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30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1D749-1276-E940-90E4-24BEA836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Règle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E59E4-FD07-E143-A3B2-103952CDF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b="1" dirty="0"/>
                  <a:t>Si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r>
                      <a:rPr lang="fr-C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b="1" dirty="0"/>
                  <a:t>est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, alors </a:t>
                </a:r>
                <a14:m>
                  <m:oMath xmlns:m="http://schemas.openxmlformats.org/officeDocument/2006/math"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fr-F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fr-FR" b="1" dirty="0"/>
                  <a:t> est une formule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𝓛</m:t>
                        </m:r>
                      </m:e>
                      <m:sub>
                        <m:r>
                          <a:rPr lang="fr-CA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fr-FR" b="1" dirty="0"/>
                  <a:t>.</a:t>
                </a:r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AE59E4-FD07-E143-A3B2-103952CDF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93" t="-8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9335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67">
      <a:dk1>
        <a:srgbClr val="000000"/>
      </a:dk1>
      <a:lt1>
        <a:srgbClr val="FFFFFF"/>
      </a:lt1>
      <a:dk2>
        <a:srgbClr val="5E5E5E"/>
      </a:dk2>
      <a:lt2>
        <a:srgbClr val="ECE3FF"/>
      </a:lt2>
      <a:accent1>
        <a:srgbClr val="A6B727"/>
      </a:accent1>
      <a:accent2>
        <a:srgbClr val="5B237F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{72E74483-4457-6E45-AB32-C975D5665AC2}tf10001120</Template>
  <TotalTime>7605</TotalTime>
  <Words>389</Words>
  <Application>Microsoft Macintosh PowerPoint</Application>
  <PresentationFormat>Widescreen</PresentationFormat>
  <Paragraphs>67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Cambria Math</vt:lpstr>
      <vt:lpstr>Gill Sans MT</vt:lpstr>
      <vt:lpstr>Parcel</vt:lpstr>
      <vt:lpstr>Logique – semaine 6</vt:lpstr>
      <vt:lpstr>Chapitre 3: prédication et quantification</vt:lpstr>
      <vt:lpstr>Formaliser dans L_1  </vt:lpstr>
      <vt:lpstr>Formalisation en inférence dans L_1 </vt:lpstr>
      <vt:lpstr>Définition du langage L_1 </vt:lpstr>
      <vt:lpstr>Les signes primitifs de L_1</vt:lpstr>
      <vt:lpstr>Les expressions bien formées de L_1</vt:lpstr>
      <vt:lpstr>Règle 1</vt:lpstr>
      <vt:lpstr>Règle 2</vt:lpstr>
      <vt:lpstr>Règle 3</vt:lpstr>
      <vt:lpstr>Règle 4</vt:lpstr>
      <vt:lpstr>Règle 5</vt:lpstr>
      <vt:lpstr>Exemples de formules de L_1</vt:lpstr>
      <vt:lpstr>Exemples d’expressions qui ne sont pas des formules de L_1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Logique – semaine 5</dc:title>
  <dc:creator>Eric Frenette Manon Carrier</dc:creator>
  <cp:lastModifiedBy>Rachel Frenette</cp:lastModifiedBy>
  <cp:revision>76</cp:revision>
  <dcterms:created xsi:type="dcterms:W3CDTF">2023-01-15T10:58:20Z</dcterms:created>
  <dcterms:modified xsi:type="dcterms:W3CDTF">2025-03-27T11:43:13Z</dcterms:modified>
</cp:coreProperties>
</file>