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notesMasterIdLst>
    <p:notesMasterId r:id="rId23"/>
  </p:notesMasterIdLst>
  <p:sldIdLst>
    <p:sldId id="256" r:id="rId2"/>
    <p:sldId id="258" r:id="rId3"/>
    <p:sldId id="260" r:id="rId4"/>
    <p:sldId id="259" r:id="rId5"/>
    <p:sldId id="261" r:id="rId6"/>
    <p:sldId id="262" r:id="rId7"/>
    <p:sldId id="264"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p:restoredTop sz="95889"/>
  </p:normalViewPr>
  <p:slideViewPr>
    <p:cSldViewPr snapToGrid="0" snapToObjects="1">
      <p:cViewPr varScale="1">
        <p:scale>
          <a:sx n="111" d="100"/>
          <a:sy n="111" d="100"/>
        </p:scale>
        <p:origin x="76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4856D4-CAEA-A94E-9D9D-8DE7B65E8B91}" type="datetimeFigureOut">
              <a:rPr lang="fr-FR" smtClean="0"/>
              <a:t>27/03/2025</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3D8D5E-8D40-6B4B-9022-B0011AB41078}" type="slidenum">
              <a:rPr lang="fr-FR" smtClean="0"/>
              <a:t>‹#›</a:t>
            </a:fld>
            <a:endParaRPr lang="fr-FR"/>
          </a:p>
        </p:txBody>
      </p:sp>
    </p:spTree>
    <p:extLst>
      <p:ext uri="{BB962C8B-B14F-4D97-AF65-F5344CB8AC3E}">
        <p14:creationId xmlns:p14="http://schemas.microsoft.com/office/powerpoint/2010/main" val="4118123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phi</a:t>
            </a:r>
          </a:p>
        </p:txBody>
      </p:sp>
      <p:sp>
        <p:nvSpPr>
          <p:cNvPr id="4" name="Slide Number Placeholder 3"/>
          <p:cNvSpPr>
            <a:spLocks noGrp="1"/>
          </p:cNvSpPr>
          <p:nvPr>
            <p:ph type="sldNum" sz="quarter" idx="5"/>
          </p:nvPr>
        </p:nvSpPr>
        <p:spPr/>
        <p:txBody>
          <a:bodyPr/>
          <a:lstStyle/>
          <a:p>
            <a:fld id="{9D3D8D5E-8D40-6B4B-9022-B0011AB41078}" type="slidenum">
              <a:rPr lang="fr-FR" smtClean="0"/>
              <a:t>9</a:t>
            </a:fld>
            <a:endParaRPr lang="fr-FR"/>
          </a:p>
        </p:txBody>
      </p:sp>
    </p:spTree>
    <p:extLst>
      <p:ext uri="{BB962C8B-B14F-4D97-AF65-F5344CB8AC3E}">
        <p14:creationId xmlns:p14="http://schemas.microsoft.com/office/powerpoint/2010/main" val="2859125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3/27/25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76187632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3/27/25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907398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3/27/25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693715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smtClean="0"/>
              <a:t>3/27/25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379733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smtClean="0"/>
              <a:t>3/27/25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77104802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smtClean="0"/>
              <a:t>3/27/25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090445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smtClean="0"/>
              <a:t>3/27/25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64022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3/27/25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656848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3/27/25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778634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3/27/25</a:t>
            </a:fld>
            <a:endParaRPr lang="en-US" dirty="0"/>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0696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042B0DB6-F5C7-45FB-8CF3-31B45F9C2DAC}" type="datetimeFigureOut">
              <a:rPr lang="en-US" smtClean="0"/>
              <a:t>3/27/25</a:t>
            </a:fld>
            <a:endParaRPr lang="en-US" dirty="0"/>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779956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smtClean="0"/>
              <a:t>3/27/25</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91656500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ABF92-876E-5B47-BD7B-F2102049E556}"/>
              </a:ext>
            </a:extLst>
          </p:cNvPr>
          <p:cNvSpPr>
            <a:spLocks noGrp="1"/>
          </p:cNvSpPr>
          <p:nvPr>
            <p:ph type="ctrTitle"/>
          </p:nvPr>
        </p:nvSpPr>
        <p:spPr/>
        <p:txBody>
          <a:bodyPr/>
          <a:lstStyle/>
          <a:p>
            <a:r>
              <a:rPr lang="fr-FR" dirty="0"/>
              <a:t>Logique – semaine 7</a:t>
            </a:r>
          </a:p>
        </p:txBody>
      </p:sp>
      <p:sp>
        <p:nvSpPr>
          <p:cNvPr id="3" name="Subtitle 2">
            <a:extLst>
              <a:ext uri="{FF2B5EF4-FFF2-40B4-BE49-F238E27FC236}">
                <a16:creationId xmlns:a16="http://schemas.microsoft.com/office/drawing/2014/main" id="{E4608D62-D903-7A4A-8B74-A1B70010D943}"/>
              </a:ext>
            </a:extLst>
          </p:cNvPr>
          <p:cNvSpPr>
            <a:spLocks noGrp="1"/>
          </p:cNvSpPr>
          <p:nvPr>
            <p:ph type="subTitle" idx="1"/>
          </p:nvPr>
        </p:nvSpPr>
        <p:spPr/>
        <p:txBody>
          <a:bodyPr>
            <a:normAutofit/>
          </a:bodyPr>
          <a:lstStyle/>
          <a:p>
            <a:r>
              <a:rPr lang="fr-FR" dirty="0"/>
              <a:t>Rachel Frenette</a:t>
            </a:r>
          </a:p>
          <a:p>
            <a:r>
              <a:rPr lang="fr-FR" dirty="0"/>
              <a:t>20 mars 2024</a:t>
            </a:r>
          </a:p>
        </p:txBody>
      </p:sp>
    </p:spTree>
    <p:extLst>
      <p:ext uri="{BB962C8B-B14F-4D97-AF65-F5344CB8AC3E}">
        <p14:creationId xmlns:p14="http://schemas.microsoft.com/office/powerpoint/2010/main" val="3150636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CF34-BBED-0741-BA92-A0FFECA30022}"/>
              </a:ext>
            </a:extLst>
          </p:cNvPr>
          <p:cNvSpPr>
            <a:spLocks noGrp="1"/>
          </p:cNvSpPr>
          <p:nvPr>
            <p:ph type="title"/>
          </p:nvPr>
        </p:nvSpPr>
        <p:spPr/>
        <p:txBody>
          <a:bodyPr/>
          <a:lstStyle/>
          <a:p>
            <a:r>
              <a:rPr lang="fr-FR" dirty="0"/>
              <a:t>La conjonction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0A174A-C7C6-2B4E-9482-E68E238312C9}"/>
                  </a:ext>
                </a:extLst>
              </p:cNvPr>
              <p:cNvSpPr>
                <a:spLocks noGrp="1"/>
              </p:cNvSpPr>
              <p:nvPr>
                <p:ph idx="1"/>
              </p:nvPr>
            </p:nvSpPr>
            <p:spPr/>
            <p:txBody>
              <a:bodyPr/>
              <a:lstStyle/>
              <a:p>
                <a:r>
                  <a:rPr lang="fr-FR" dirty="0"/>
                  <a:t>Le signe de la conjonction relie deux formules, disons </a:t>
                </a:r>
                <a14:m>
                  <m:oMath xmlns:m="http://schemas.openxmlformats.org/officeDocument/2006/math">
                    <m:r>
                      <a:rPr lang="fr-FR" i="1">
                        <a:latin typeface="Cambria Math" panose="02040503050406030204" pitchFamily="18" charset="0"/>
                        <a:ea typeface="Cambria Math" panose="02040503050406030204" pitchFamily="18" charset="0"/>
                      </a:rPr>
                      <m:t>𝜑</m:t>
                    </m:r>
                    <m:r>
                      <a:rPr lang="fr-CA" b="0" i="1" smtClean="0">
                        <a:latin typeface="Cambria Math" panose="02040503050406030204" pitchFamily="18" charset="0"/>
                        <a:ea typeface="Cambria Math" panose="02040503050406030204" pitchFamily="18" charset="0"/>
                      </a:rPr>
                      <m:t> </m:t>
                    </m:r>
                    <m:r>
                      <a:rPr lang="fr-CA" b="0" i="1" smtClean="0">
                        <a:latin typeface="Cambria Math" panose="02040503050406030204" pitchFamily="18" charset="0"/>
                        <a:ea typeface="Cambria Math" panose="02040503050406030204" pitchFamily="18" charset="0"/>
                      </a:rPr>
                      <m:t>𝑜𝑢</m:t>
                    </m:r>
                    <m:r>
                      <a:rPr lang="fr-CA" b="0" i="1" smtClean="0">
                        <a:latin typeface="Cambria Math" panose="02040503050406030204" pitchFamily="18" charset="0"/>
                        <a:ea typeface="Cambria Math" panose="02040503050406030204" pitchFamily="18" charset="0"/>
                      </a:rPr>
                      <m:t> </m:t>
                    </m:r>
                    <m:r>
                      <a:rPr lang="fr-CA" b="0" i="1" smtClean="0">
                        <a:latin typeface="Cambria Math" panose="02040503050406030204" pitchFamily="18" charset="0"/>
                        <a:ea typeface="Cambria Math" panose="02040503050406030204" pitchFamily="18" charset="0"/>
                      </a:rPr>
                      <m:t>𝜓</m:t>
                    </m:r>
                    <m:r>
                      <a:rPr lang="fr-CA" i="1">
                        <a:latin typeface="Cambria Math" panose="02040503050406030204" pitchFamily="18" charset="0"/>
                        <a:ea typeface="Cambria Math" panose="02040503050406030204" pitchFamily="18" charset="0"/>
                      </a:rPr>
                      <m:t>.</m:t>
                    </m:r>
                  </m:oMath>
                </a14:m>
                <a:r>
                  <a:rPr lang="fr-FR" dirty="0"/>
                  <a:t> On peut donc définir l’interprétation de </a:t>
                </a:r>
                <a14:m>
                  <m:oMath xmlns:m="http://schemas.openxmlformats.org/officeDocument/2006/math">
                    <m:r>
                      <a:rPr lang="fr-FR" i="1" smtClean="0">
                        <a:latin typeface="Cambria Math" panose="02040503050406030204" pitchFamily="18" charset="0"/>
                        <a:ea typeface="Cambria Math" panose="02040503050406030204" pitchFamily="18" charset="0"/>
                      </a:rPr>
                      <m:t>∧</m:t>
                    </m:r>
                  </m:oMath>
                </a14:m>
                <a:r>
                  <a:rPr lang="fr-FR" dirty="0"/>
                  <a:t> ainsi: </a:t>
                </a:r>
              </a:p>
              <a:p>
                <a:pPr lvl="1"/>
                <a14:m>
                  <m:oMath xmlns:m="http://schemas.openxmlformats.org/officeDocument/2006/math">
                    <m:r>
                      <a:rPr lang="fr-CA" b="0" i="1" smtClean="0">
                        <a:latin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𝜑</m:t>
                    </m:r>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𝜓</m:t>
                    </m:r>
                  </m:oMath>
                </a14:m>
                <a:r>
                  <a:rPr lang="fr-FR" dirty="0"/>
                  <a:t>) est vrai si </a:t>
                </a:r>
                <a14:m>
                  <m:oMath xmlns:m="http://schemas.openxmlformats.org/officeDocument/2006/math">
                    <m:r>
                      <a:rPr lang="fr-CA" i="1">
                        <a:latin typeface="Cambria Math" panose="02040503050406030204" pitchFamily="18" charset="0"/>
                        <a:ea typeface="Cambria Math" panose="02040503050406030204" pitchFamily="18" charset="0"/>
                      </a:rPr>
                      <m:t>𝜑</m:t>
                    </m:r>
                    <m:r>
                      <a:rPr lang="fr-CA" b="0" i="1" smtClean="0">
                        <a:latin typeface="Cambria Math" panose="02040503050406030204" pitchFamily="18" charset="0"/>
                        <a:ea typeface="Cambria Math" panose="02040503050406030204" pitchFamily="18" charset="0"/>
                      </a:rPr>
                      <m:t> </m:t>
                    </m:r>
                    <m:r>
                      <a:rPr lang="fr-CA" b="0" i="1" smtClean="0">
                        <a:latin typeface="Cambria Math" panose="02040503050406030204" pitchFamily="18" charset="0"/>
                        <a:ea typeface="Cambria Math" panose="02040503050406030204" pitchFamily="18" charset="0"/>
                      </a:rPr>
                      <m:t>𝑒𝑡</m:t>
                    </m:r>
                    <m:r>
                      <a:rPr lang="fr-CA" b="0" i="1" smtClean="0">
                        <a:latin typeface="Cambria Math" panose="02040503050406030204" pitchFamily="18" charset="0"/>
                        <a:ea typeface="Cambria Math" panose="02040503050406030204" pitchFamily="18" charset="0"/>
                      </a:rPr>
                      <m:t> </m:t>
                    </m:r>
                    <m:r>
                      <a:rPr lang="fr-CA" i="1">
                        <a:latin typeface="Cambria Math" panose="02040503050406030204" pitchFamily="18" charset="0"/>
                        <a:ea typeface="Cambria Math" panose="02040503050406030204" pitchFamily="18" charset="0"/>
                      </a:rPr>
                      <m:t>𝜓</m:t>
                    </m:r>
                  </m:oMath>
                </a14:m>
                <a:r>
                  <a:rPr lang="fr-FR" dirty="0"/>
                  <a:t> sont vrais ; </a:t>
                </a:r>
              </a:p>
              <a:p>
                <a:pPr lvl="1"/>
                <a:r>
                  <a:rPr lang="fr-CA" dirty="0">
                    <a:ea typeface="Cambria Math" panose="02040503050406030204" pitchFamily="18" charset="0"/>
                  </a:rPr>
                  <a:t>(</a:t>
                </a:r>
                <a14:m>
                  <m:oMath xmlns:m="http://schemas.openxmlformats.org/officeDocument/2006/math">
                    <m:r>
                      <a:rPr lang="fr-CA" i="1">
                        <a:latin typeface="Cambria Math" panose="02040503050406030204" pitchFamily="18" charset="0"/>
                        <a:ea typeface="Cambria Math" panose="02040503050406030204" pitchFamily="18" charset="0"/>
                      </a:rPr>
                      <m:t>𝜑</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𝜓</m:t>
                    </m:r>
                  </m:oMath>
                </a14:m>
                <a:r>
                  <a:rPr lang="fr-FR" dirty="0"/>
                  <a:t>) est faux dans tous les autres cas. </a:t>
                </a:r>
              </a:p>
              <a:p>
                <a:pPr lvl="1"/>
                <a:endParaRPr lang="fr-FR" dirty="0"/>
              </a:p>
              <a:p>
                <a:r>
                  <a:rPr lang="fr-FR" dirty="0"/>
                  <a:t>On résume l’interprétation de la conjonction dans la table suivante: </a:t>
                </a:r>
              </a:p>
              <a:p>
                <a:pPr lvl="1"/>
                <a:endParaRPr lang="fr-FR" dirty="0"/>
              </a:p>
            </p:txBody>
          </p:sp>
        </mc:Choice>
        <mc:Fallback xmlns="">
          <p:sp>
            <p:nvSpPr>
              <p:cNvPr id="3" name="Content Placeholder 2">
                <a:extLst>
                  <a:ext uri="{FF2B5EF4-FFF2-40B4-BE49-F238E27FC236}">
                    <a16:creationId xmlns:a16="http://schemas.microsoft.com/office/drawing/2014/main" id="{E90A174A-C7C6-2B4E-9482-E68E238312C9}"/>
                  </a:ext>
                </a:extLst>
              </p:cNvPr>
              <p:cNvSpPr>
                <a:spLocks noGrp="1" noRot="1" noChangeAspect="1" noMove="1" noResize="1" noEditPoints="1" noAdjustHandles="1" noChangeArrowheads="1" noChangeShapeType="1" noTextEdit="1"/>
              </p:cNvSpPr>
              <p:nvPr>
                <p:ph idx="1"/>
              </p:nvPr>
            </p:nvSpPr>
            <p:spPr>
              <a:blipFill>
                <a:blip r:embed="rId2"/>
                <a:stretch>
                  <a:fillRect l="-493" t="-81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124B6191-7F13-6643-85A0-549B4000C7AA}"/>
                  </a:ext>
                </a:extLst>
              </p:cNvPr>
              <p:cNvGraphicFramePr>
                <a:graphicFrameLocks noGrp="1"/>
              </p:cNvGraphicFramePr>
              <p:nvPr>
                <p:extLst>
                  <p:ext uri="{D42A27DB-BD31-4B8C-83A1-F6EECF244321}">
                    <p14:modId xmlns:p14="http://schemas.microsoft.com/office/powerpoint/2010/main" val="1567569712"/>
                  </p:ext>
                </p:extLst>
              </p:nvPr>
            </p:nvGraphicFramePr>
            <p:xfrm>
              <a:off x="4143022" y="4851400"/>
              <a:ext cx="2980266" cy="1594556"/>
            </p:xfrm>
            <a:graphic>
              <a:graphicData uri="http://schemas.openxmlformats.org/drawingml/2006/table">
                <a:tbl>
                  <a:tblPr firstRow="1" bandRow="1">
                    <a:tableStyleId>{21E4AEA4-8DFA-4A89-87EB-49C32662AFE0}</a:tableStyleId>
                  </a:tblPr>
                  <a:tblGrid>
                    <a:gridCol w="993422">
                      <a:extLst>
                        <a:ext uri="{9D8B030D-6E8A-4147-A177-3AD203B41FA5}">
                          <a16:colId xmlns:a16="http://schemas.microsoft.com/office/drawing/2014/main" val="2968222807"/>
                        </a:ext>
                      </a:extLst>
                    </a:gridCol>
                    <a:gridCol w="993422">
                      <a:extLst>
                        <a:ext uri="{9D8B030D-6E8A-4147-A177-3AD203B41FA5}">
                          <a16:colId xmlns:a16="http://schemas.microsoft.com/office/drawing/2014/main" val="2063586942"/>
                        </a:ext>
                      </a:extLst>
                    </a:gridCol>
                    <a:gridCol w="993422">
                      <a:extLst>
                        <a:ext uri="{9D8B030D-6E8A-4147-A177-3AD203B41FA5}">
                          <a16:colId xmlns:a16="http://schemas.microsoft.com/office/drawing/2014/main" val="1249175231"/>
                        </a:ext>
                      </a:extLst>
                    </a:gridCol>
                  </a:tblGrid>
                  <a:tr h="379162">
                    <a:tc>
                      <a:txBody>
                        <a:bodyPr/>
                        <a:lstStyle/>
                        <a:p>
                          <a:pPr/>
                          <a14:m>
                            <m:oMathPara xmlns:m="http://schemas.openxmlformats.org/officeDocument/2006/math">
                              <m:oMathParaPr>
                                <m:jc m:val="centerGroup"/>
                              </m:oMathParaPr>
                              <m:oMath xmlns:m="http://schemas.openxmlformats.org/officeDocument/2006/math">
                                <m:r>
                                  <a:rPr lang="fr-CA" b="1" i="1" smtClean="0">
                                    <a:latin typeface="Cambria Math" panose="02040503050406030204" pitchFamily="18" charset="0"/>
                                  </a:rPr>
                                  <m:t>𝒑</m:t>
                                </m:r>
                              </m:oMath>
                            </m:oMathPara>
                          </a14:m>
                          <a:endParaRPr lang="fr-FR" dirty="0"/>
                        </a:p>
                      </a:txBody>
                      <a:tcPr/>
                    </a:tc>
                    <a:tc>
                      <a:txBody>
                        <a:bodyPr/>
                        <a:lstStyle/>
                        <a:p>
                          <a:pPr/>
                          <a14:m>
                            <m:oMathPara xmlns:m="http://schemas.openxmlformats.org/officeDocument/2006/math">
                              <m:oMathParaPr>
                                <m:jc m:val="centerGroup"/>
                              </m:oMathParaPr>
                              <m:oMath xmlns:m="http://schemas.openxmlformats.org/officeDocument/2006/math">
                                <m:r>
                                  <a:rPr lang="fr-CA" b="1" i="1" smtClean="0">
                                    <a:latin typeface="Cambria Math" panose="02040503050406030204" pitchFamily="18" charset="0"/>
                                  </a:rPr>
                                  <m:t>𝒒</m:t>
                                </m:r>
                              </m:oMath>
                            </m:oMathPara>
                          </a14:m>
                          <a:endParaRPr lang="fr-FR" dirty="0"/>
                        </a:p>
                      </a:txBody>
                      <a:tcPr/>
                    </a:tc>
                    <a:tc>
                      <a:txBody>
                        <a:bodyPr/>
                        <a:lstStyle/>
                        <a:p>
                          <a:pPr/>
                          <a14:m>
                            <m:oMathPara xmlns:m="http://schemas.openxmlformats.org/officeDocument/2006/math">
                              <m:oMathParaPr>
                                <m:jc m:val="centerGroup"/>
                              </m:oMathParaPr>
                              <m:oMath xmlns:m="http://schemas.openxmlformats.org/officeDocument/2006/math">
                                <m:r>
                                  <a:rPr lang="fr-CA" b="1" i="1" smtClean="0">
                                    <a:latin typeface="Cambria Math" panose="02040503050406030204" pitchFamily="18" charset="0"/>
                                  </a:rPr>
                                  <m:t>(</m:t>
                                </m:r>
                                <m:r>
                                  <a:rPr lang="fr-CA" b="1" i="1" smtClean="0">
                                    <a:latin typeface="Cambria Math" panose="02040503050406030204" pitchFamily="18" charset="0"/>
                                  </a:rPr>
                                  <m:t>𝒑</m:t>
                                </m:r>
                                <m:r>
                                  <a:rPr lang="fr-CA" b="1" i="1" smtClean="0">
                                    <a:latin typeface="Cambria Math" panose="02040503050406030204" pitchFamily="18" charset="0"/>
                                    <a:ea typeface="Cambria Math" panose="02040503050406030204" pitchFamily="18" charset="0"/>
                                  </a:rPr>
                                  <m:t>∧</m:t>
                                </m:r>
                                <m:r>
                                  <a:rPr lang="fr-CA" b="1" i="1" smtClean="0">
                                    <a:latin typeface="Cambria Math" panose="02040503050406030204" pitchFamily="18" charset="0"/>
                                    <a:ea typeface="Cambria Math" panose="02040503050406030204" pitchFamily="18" charset="0"/>
                                  </a:rPr>
                                  <m:t>𝒒</m:t>
                                </m:r>
                                <m:r>
                                  <a:rPr lang="fr-CA" b="1" i="1" smtClean="0">
                                    <a:latin typeface="Cambria Math" panose="02040503050406030204" pitchFamily="18" charset="0"/>
                                    <a:ea typeface="Cambria Math" panose="02040503050406030204" pitchFamily="18" charset="0"/>
                                  </a:rPr>
                                  <m:t>)</m:t>
                                </m:r>
                              </m:oMath>
                            </m:oMathPara>
                          </a14:m>
                          <a:endParaRPr lang="fr-FR" dirty="0"/>
                        </a:p>
                      </a:txBody>
                      <a:tcPr/>
                    </a:tc>
                    <a:extLst>
                      <a:ext uri="{0D108BD9-81ED-4DB2-BD59-A6C34878D82A}">
                        <a16:rowId xmlns:a16="http://schemas.microsoft.com/office/drawing/2014/main" val="430834862"/>
                      </a:ext>
                    </a:extLst>
                  </a:tr>
                  <a:tr h="1215394">
                    <a:tc>
                      <a:txBody>
                        <a:bodyPr/>
                        <a:lstStyle/>
                        <a:p>
                          <a:pPr algn="ctr"/>
                          <a:r>
                            <a:rPr lang="fr-FR" dirty="0"/>
                            <a:t>V</a:t>
                          </a:r>
                        </a:p>
                        <a:p>
                          <a:pPr algn="ctr"/>
                          <a:r>
                            <a:rPr lang="fr-FR" dirty="0"/>
                            <a:t>V</a:t>
                          </a:r>
                        </a:p>
                        <a:p>
                          <a:pPr algn="ctr"/>
                          <a:r>
                            <a:rPr lang="fr-FR" dirty="0"/>
                            <a:t>F</a:t>
                          </a:r>
                        </a:p>
                        <a:p>
                          <a:pPr algn="ctr"/>
                          <a:r>
                            <a:rPr lang="fr-FR" dirty="0"/>
                            <a:t>F</a:t>
                          </a:r>
                        </a:p>
                      </a:txBody>
                      <a:tcPr/>
                    </a:tc>
                    <a:tc>
                      <a:txBody>
                        <a:bodyPr/>
                        <a:lstStyle/>
                        <a:p>
                          <a:pPr algn="ctr"/>
                          <a:r>
                            <a:rPr lang="fr-FR" dirty="0"/>
                            <a:t>V</a:t>
                          </a:r>
                        </a:p>
                        <a:p>
                          <a:pPr algn="ctr"/>
                          <a:r>
                            <a:rPr lang="fr-FR" dirty="0"/>
                            <a:t>F</a:t>
                          </a:r>
                        </a:p>
                        <a:p>
                          <a:pPr algn="ctr"/>
                          <a:r>
                            <a:rPr lang="fr-FR" dirty="0"/>
                            <a:t>V</a:t>
                          </a:r>
                        </a:p>
                        <a:p>
                          <a:pPr algn="ctr"/>
                          <a:r>
                            <a:rPr lang="fr-FR" dirty="0"/>
                            <a:t>F</a:t>
                          </a:r>
                        </a:p>
                      </a:txBody>
                      <a:tcPr/>
                    </a:tc>
                    <a:tc>
                      <a:txBody>
                        <a:bodyPr/>
                        <a:lstStyle/>
                        <a:p>
                          <a:pPr algn="ctr"/>
                          <a:r>
                            <a:rPr lang="fr-FR" dirty="0"/>
                            <a:t>V</a:t>
                          </a:r>
                        </a:p>
                        <a:p>
                          <a:pPr algn="ctr"/>
                          <a:r>
                            <a:rPr lang="fr-FR" dirty="0"/>
                            <a:t>F</a:t>
                          </a:r>
                        </a:p>
                        <a:p>
                          <a:pPr algn="ctr"/>
                          <a:r>
                            <a:rPr lang="fr-FR" dirty="0"/>
                            <a:t>F</a:t>
                          </a:r>
                        </a:p>
                        <a:p>
                          <a:pPr algn="ctr"/>
                          <a:r>
                            <a:rPr lang="fr-FR" dirty="0"/>
                            <a:t>F</a:t>
                          </a:r>
                        </a:p>
                      </a:txBody>
                      <a:tcPr/>
                    </a:tc>
                    <a:extLst>
                      <a:ext uri="{0D108BD9-81ED-4DB2-BD59-A6C34878D82A}">
                        <a16:rowId xmlns:a16="http://schemas.microsoft.com/office/drawing/2014/main" val="3146194697"/>
                      </a:ext>
                    </a:extLst>
                  </a:tr>
                </a:tbl>
              </a:graphicData>
            </a:graphic>
          </p:graphicFrame>
        </mc:Choice>
        <mc:Fallback xmlns="">
          <p:graphicFrame>
            <p:nvGraphicFramePr>
              <p:cNvPr id="4" name="Table 3">
                <a:extLst>
                  <a:ext uri="{FF2B5EF4-FFF2-40B4-BE49-F238E27FC236}">
                    <a16:creationId xmlns:a16="http://schemas.microsoft.com/office/drawing/2014/main" id="{124B6191-7F13-6643-85A0-549B4000C7AA}"/>
                  </a:ext>
                </a:extLst>
              </p:cNvPr>
              <p:cNvGraphicFramePr>
                <a:graphicFrameLocks noGrp="1"/>
              </p:cNvGraphicFramePr>
              <p:nvPr>
                <p:extLst>
                  <p:ext uri="{D42A27DB-BD31-4B8C-83A1-F6EECF244321}">
                    <p14:modId xmlns:p14="http://schemas.microsoft.com/office/powerpoint/2010/main" val="1567569712"/>
                  </p:ext>
                </p:extLst>
              </p:nvPr>
            </p:nvGraphicFramePr>
            <p:xfrm>
              <a:off x="4143022" y="4851400"/>
              <a:ext cx="2980266" cy="1594556"/>
            </p:xfrm>
            <a:graphic>
              <a:graphicData uri="http://schemas.openxmlformats.org/drawingml/2006/table">
                <a:tbl>
                  <a:tblPr firstRow="1" bandRow="1">
                    <a:tableStyleId>{21E4AEA4-8DFA-4A89-87EB-49C32662AFE0}</a:tableStyleId>
                  </a:tblPr>
                  <a:tblGrid>
                    <a:gridCol w="993422">
                      <a:extLst>
                        <a:ext uri="{9D8B030D-6E8A-4147-A177-3AD203B41FA5}">
                          <a16:colId xmlns:a16="http://schemas.microsoft.com/office/drawing/2014/main" val="2968222807"/>
                        </a:ext>
                      </a:extLst>
                    </a:gridCol>
                    <a:gridCol w="993422">
                      <a:extLst>
                        <a:ext uri="{9D8B030D-6E8A-4147-A177-3AD203B41FA5}">
                          <a16:colId xmlns:a16="http://schemas.microsoft.com/office/drawing/2014/main" val="2063586942"/>
                        </a:ext>
                      </a:extLst>
                    </a:gridCol>
                    <a:gridCol w="993422">
                      <a:extLst>
                        <a:ext uri="{9D8B030D-6E8A-4147-A177-3AD203B41FA5}">
                          <a16:colId xmlns:a16="http://schemas.microsoft.com/office/drawing/2014/main" val="1249175231"/>
                        </a:ext>
                      </a:extLst>
                    </a:gridCol>
                  </a:tblGrid>
                  <a:tr h="379162">
                    <a:tc>
                      <a:txBody>
                        <a:bodyPr/>
                        <a:lstStyle/>
                        <a:p>
                          <a:endParaRPr lang="en-US"/>
                        </a:p>
                      </a:txBody>
                      <a:tcPr>
                        <a:blipFill>
                          <a:blip r:embed="rId3"/>
                          <a:stretch>
                            <a:fillRect l="-1282" t="-3333" r="-203846" b="-333333"/>
                          </a:stretch>
                        </a:blipFill>
                      </a:tcPr>
                    </a:tc>
                    <a:tc>
                      <a:txBody>
                        <a:bodyPr/>
                        <a:lstStyle/>
                        <a:p>
                          <a:endParaRPr lang="en-US"/>
                        </a:p>
                      </a:txBody>
                      <a:tcPr>
                        <a:blipFill>
                          <a:blip r:embed="rId3"/>
                          <a:stretch>
                            <a:fillRect l="-100000" t="-3333" r="-101266" b="-333333"/>
                          </a:stretch>
                        </a:blipFill>
                      </a:tcPr>
                    </a:tc>
                    <a:tc>
                      <a:txBody>
                        <a:bodyPr/>
                        <a:lstStyle/>
                        <a:p>
                          <a:endParaRPr lang="en-US"/>
                        </a:p>
                      </a:txBody>
                      <a:tcPr>
                        <a:blipFill>
                          <a:blip r:embed="rId3"/>
                          <a:stretch>
                            <a:fillRect l="-202564" t="-3333" r="-2564" b="-333333"/>
                          </a:stretch>
                        </a:blipFill>
                      </a:tcPr>
                    </a:tc>
                    <a:extLst>
                      <a:ext uri="{0D108BD9-81ED-4DB2-BD59-A6C34878D82A}">
                        <a16:rowId xmlns:a16="http://schemas.microsoft.com/office/drawing/2014/main" val="430834862"/>
                      </a:ext>
                    </a:extLst>
                  </a:tr>
                  <a:tr h="1215394">
                    <a:tc>
                      <a:txBody>
                        <a:bodyPr/>
                        <a:lstStyle/>
                        <a:p>
                          <a:pPr algn="ctr"/>
                          <a:r>
                            <a:rPr lang="fr-FR" dirty="0"/>
                            <a:t>V</a:t>
                          </a:r>
                        </a:p>
                        <a:p>
                          <a:pPr algn="ctr"/>
                          <a:r>
                            <a:rPr lang="fr-FR" dirty="0"/>
                            <a:t>V</a:t>
                          </a:r>
                        </a:p>
                        <a:p>
                          <a:pPr algn="ctr"/>
                          <a:r>
                            <a:rPr lang="fr-FR" dirty="0"/>
                            <a:t>F</a:t>
                          </a:r>
                        </a:p>
                        <a:p>
                          <a:pPr algn="ctr"/>
                          <a:r>
                            <a:rPr lang="fr-FR" dirty="0"/>
                            <a:t>F</a:t>
                          </a:r>
                        </a:p>
                      </a:txBody>
                      <a:tcPr/>
                    </a:tc>
                    <a:tc>
                      <a:txBody>
                        <a:bodyPr/>
                        <a:lstStyle/>
                        <a:p>
                          <a:pPr algn="ctr"/>
                          <a:r>
                            <a:rPr lang="fr-FR" dirty="0"/>
                            <a:t>V</a:t>
                          </a:r>
                        </a:p>
                        <a:p>
                          <a:pPr algn="ctr"/>
                          <a:r>
                            <a:rPr lang="fr-FR" dirty="0"/>
                            <a:t>F</a:t>
                          </a:r>
                        </a:p>
                        <a:p>
                          <a:pPr algn="ctr"/>
                          <a:r>
                            <a:rPr lang="fr-FR" dirty="0"/>
                            <a:t>V</a:t>
                          </a:r>
                        </a:p>
                        <a:p>
                          <a:pPr algn="ctr"/>
                          <a:r>
                            <a:rPr lang="fr-FR" dirty="0"/>
                            <a:t>F</a:t>
                          </a:r>
                        </a:p>
                      </a:txBody>
                      <a:tcPr/>
                    </a:tc>
                    <a:tc>
                      <a:txBody>
                        <a:bodyPr/>
                        <a:lstStyle/>
                        <a:p>
                          <a:pPr algn="ctr"/>
                          <a:r>
                            <a:rPr lang="fr-FR" dirty="0"/>
                            <a:t>V</a:t>
                          </a:r>
                        </a:p>
                        <a:p>
                          <a:pPr algn="ctr"/>
                          <a:r>
                            <a:rPr lang="fr-FR" dirty="0"/>
                            <a:t>F</a:t>
                          </a:r>
                        </a:p>
                        <a:p>
                          <a:pPr algn="ctr"/>
                          <a:r>
                            <a:rPr lang="fr-FR" dirty="0"/>
                            <a:t>F</a:t>
                          </a:r>
                        </a:p>
                        <a:p>
                          <a:pPr algn="ctr"/>
                          <a:r>
                            <a:rPr lang="fr-FR" dirty="0"/>
                            <a:t>F</a:t>
                          </a:r>
                        </a:p>
                      </a:txBody>
                      <a:tcPr/>
                    </a:tc>
                    <a:extLst>
                      <a:ext uri="{0D108BD9-81ED-4DB2-BD59-A6C34878D82A}">
                        <a16:rowId xmlns:a16="http://schemas.microsoft.com/office/drawing/2014/main" val="3146194697"/>
                      </a:ext>
                    </a:extLst>
                  </a:tr>
                </a:tbl>
              </a:graphicData>
            </a:graphic>
          </p:graphicFrame>
        </mc:Fallback>
      </mc:AlternateContent>
    </p:spTree>
    <p:extLst>
      <p:ext uri="{BB962C8B-B14F-4D97-AF65-F5344CB8AC3E}">
        <p14:creationId xmlns:p14="http://schemas.microsoft.com/office/powerpoint/2010/main" val="1999673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80DC3-AD17-FA47-A8E2-7D27F741985C}"/>
              </a:ext>
            </a:extLst>
          </p:cNvPr>
          <p:cNvSpPr>
            <a:spLocks noGrp="1"/>
          </p:cNvSpPr>
          <p:nvPr>
            <p:ph type="title"/>
          </p:nvPr>
        </p:nvSpPr>
        <p:spPr/>
        <p:txBody>
          <a:bodyPr/>
          <a:lstStyle/>
          <a:p>
            <a:r>
              <a:rPr lang="fr-FR" dirty="0"/>
              <a:t>La disjonction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792F52A-F23A-9A4A-BFE2-D28ED0B66326}"/>
                  </a:ext>
                </a:extLst>
              </p:cNvPr>
              <p:cNvSpPr>
                <a:spLocks noGrp="1"/>
              </p:cNvSpPr>
              <p:nvPr>
                <p:ph idx="1"/>
              </p:nvPr>
            </p:nvSpPr>
            <p:spPr/>
            <p:txBody>
              <a:bodyPr/>
              <a:lstStyle/>
              <a:p>
                <a:r>
                  <a:rPr lang="fr-FR" dirty="0"/>
                  <a:t>Le signe de la disjonction relie deux formules, disons </a:t>
                </a:r>
                <a14:m>
                  <m:oMath xmlns:m="http://schemas.openxmlformats.org/officeDocument/2006/math">
                    <m:r>
                      <a:rPr lang="fr-FR" i="1">
                        <a:latin typeface="Cambria Math" panose="02040503050406030204" pitchFamily="18" charset="0"/>
                        <a:ea typeface="Cambria Math" panose="02040503050406030204" pitchFamily="18" charset="0"/>
                      </a:rPr>
                      <m:t>𝜑</m:t>
                    </m:r>
                    <m:r>
                      <a:rPr lang="fr-CA" i="1">
                        <a:latin typeface="Cambria Math" panose="02040503050406030204" pitchFamily="18" charset="0"/>
                        <a:ea typeface="Cambria Math" panose="02040503050406030204" pitchFamily="18" charset="0"/>
                      </a:rPr>
                      <m:t> </m:t>
                    </m:r>
                    <m:r>
                      <a:rPr lang="fr-CA" i="1">
                        <a:latin typeface="Cambria Math" panose="02040503050406030204" pitchFamily="18" charset="0"/>
                        <a:ea typeface="Cambria Math" panose="02040503050406030204" pitchFamily="18" charset="0"/>
                      </a:rPr>
                      <m:t>𝑜𝑢</m:t>
                    </m:r>
                    <m:r>
                      <a:rPr lang="fr-CA" i="1">
                        <a:latin typeface="Cambria Math" panose="02040503050406030204" pitchFamily="18" charset="0"/>
                        <a:ea typeface="Cambria Math" panose="02040503050406030204" pitchFamily="18" charset="0"/>
                      </a:rPr>
                      <m:t> </m:t>
                    </m:r>
                    <m:r>
                      <a:rPr lang="fr-CA" i="1">
                        <a:latin typeface="Cambria Math" panose="02040503050406030204" pitchFamily="18" charset="0"/>
                        <a:ea typeface="Cambria Math" panose="02040503050406030204" pitchFamily="18" charset="0"/>
                      </a:rPr>
                      <m:t>𝜓</m:t>
                    </m:r>
                    <m:r>
                      <a:rPr lang="fr-CA" i="1">
                        <a:latin typeface="Cambria Math" panose="02040503050406030204" pitchFamily="18" charset="0"/>
                        <a:ea typeface="Cambria Math" panose="02040503050406030204" pitchFamily="18" charset="0"/>
                      </a:rPr>
                      <m:t>.</m:t>
                    </m:r>
                  </m:oMath>
                </a14:m>
                <a:r>
                  <a:rPr lang="fr-FR" dirty="0"/>
                  <a:t> On peut donc définir l’interprétation de </a:t>
                </a:r>
                <a14:m>
                  <m:oMath xmlns:m="http://schemas.openxmlformats.org/officeDocument/2006/math">
                    <m:r>
                      <a:rPr lang="fr-FR" i="1" smtClean="0">
                        <a:latin typeface="Cambria Math" panose="02040503050406030204" pitchFamily="18" charset="0"/>
                        <a:ea typeface="Cambria Math" panose="02040503050406030204" pitchFamily="18" charset="0"/>
                      </a:rPr>
                      <m:t>∨</m:t>
                    </m:r>
                  </m:oMath>
                </a14:m>
                <a:r>
                  <a:rPr lang="fr-FR" dirty="0"/>
                  <a:t> ainsi: </a:t>
                </a:r>
              </a:p>
              <a:p>
                <a:pPr lvl="1"/>
                <a14:m>
                  <m:oMath xmlns:m="http://schemas.openxmlformats.org/officeDocument/2006/math">
                    <m:r>
                      <a:rPr lang="fr-CA" i="1">
                        <a:latin typeface="Cambria Math" panose="02040503050406030204" pitchFamily="18" charset="0"/>
                      </a:rPr>
                      <m:t>(</m:t>
                    </m:r>
                    <m:r>
                      <a:rPr lang="fr-CA" i="1">
                        <a:latin typeface="Cambria Math" panose="02040503050406030204" pitchFamily="18" charset="0"/>
                        <a:ea typeface="Cambria Math" panose="02040503050406030204" pitchFamily="18" charset="0"/>
                      </a:rPr>
                      <m:t>𝜑</m:t>
                    </m:r>
                    <m:r>
                      <a:rPr lang="fr-CA"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𝜓</m:t>
                    </m:r>
                  </m:oMath>
                </a14:m>
                <a:r>
                  <a:rPr lang="fr-FR" dirty="0"/>
                  <a:t>) est vrai si </a:t>
                </a:r>
                <a14:m>
                  <m:oMath xmlns:m="http://schemas.openxmlformats.org/officeDocument/2006/math">
                    <m:r>
                      <a:rPr lang="fr-CA" i="1">
                        <a:latin typeface="Cambria Math" panose="02040503050406030204" pitchFamily="18" charset="0"/>
                        <a:ea typeface="Cambria Math" panose="02040503050406030204" pitchFamily="18" charset="0"/>
                      </a:rPr>
                      <m:t>𝜑</m:t>
                    </m:r>
                    <m:r>
                      <a:rPr lang="fr-CA" i="1">
                        <a:latin typeface="Cambria Math" panose="02040503050406030204" pitchFamily="18" charset="0"/>
                        <a:ea typeface="Cambria Math" panose="02040503050406030204" pitchFamily="18" charset="0"/>
                      </a:rPr>
                      <m:t> </m:t>
                    </m:r>
                    <m:r>
                      <a:rPr lang="fr-CA" b="0" i="1" smtClean="0">
                        <a:latin typeface="Cambria Math" panose="02040503050406030204" pitchFamily="18" charset="0"/>
                        <a:ea typeface="Cambria Math" panose="02040503050406030204" pitchFamily="18" charset="0"/>
                      </a:rPr>
                      <m:t>𝑜𝑢</m:t>
                    </m:r>
                    <m:r>
                      <a:rPr lang="fr-CA" i="1">
                        <a:latin typeface="Cambria Math" panose="02040503050406030204" pitchFamily="18" charset="0"/>
                        <a:ea typeface="Cambria Math" panose="02040503050406030204" pitchFamily="18" charset="0"/>
                      </a:rPr>
                      <m:t> </m:t>
                    </m:r>
                    <m:r>
                      <a:rPr lang="fr-CA" i="1">
                        <a:latin typeface="Cambria Math" panose="02040503050406030204" pitchFamily="18" charset="0"/>
                        <a:ea typeface="Cambria Math" panose="02040503050406030204" pitchFamily="18" charset="0"/>
                      </a:rPr>
                      <m:t>𝜓</m:t>
                    </m:r>
                  </m:oMath>
                </a14:m>
                <a:r>
                  <a:rPr lang="fr-FR" dirty="0"/>
                  <a:t> sont vrais ; </a:t>
                </a:r>
              </a:p>
              <a:p>
                <a:pPr lvl="1"/>
                <a:r>
                  <a:rPr lang="fr-CA" dirty="0">
                    <a:ea typeface="Cambria Math" panose="02040503050406030204" pitchFamily="18" charset="0"/>
                  </a:rPr>
                  <a:t>(</a:t>
                </a:r>
                <a14:m>
                  <m:oMath xmlns:m="http://schemas.openxmlformats.org/officeDocument/2006/math">
                    <m:r>
                      <a:rPr lang="fr-CA" i="1">
                        <a:latin typeface="Cambria Math" panose="02040503050406030204" pitchFamily="18" charset="0"/>
                        <a:ea typeface="Cambria Math" panose="02040503050406030204" pitchFamily="18" charset="0"/>
                      </a:rPr>
                      <m:t>𝜑</m:t>
                    </m:r>
                    <m:r>
                      <a:rPr lang="fr-CA"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𝜓</m:t>
                    </m:r>
                  </m:oMath>
                </a14:m>
                <a:r>
                  <a:rPr lang="fr-FR" dirty="0"/>
                  <a:t>) est faux dans tous les autres cas. </a:t>
                </a:r>
              </a:p>
              <a:p>
                <a:pPr lvl="1"/>
                <a:endParaRPr lang="fr-FR" dirty="0"/>
              </a:p>
              <a:p>
                <a:r>
                  <a:rPr lang="fr-FR" dirty="0"/>
                  <a:t>On résume l’interprétation de la disjonction dans la table suivante: </a:t>
                </a:r>
              </a:p>
              <a:p>
                <a:endParaRPr lang="fr-FR" dirty="0"/>
              </a:p>
            </p:txBody>
          </p:sp>
        </mc:Choice>
        <mc:Fallback xmlns="">
          <p:sp>
            <p:nvSpPr>
              <p:cNvPr id="3" name="Content Placeholder 2">
                <a:extLst>
                  <a:ext uri="{FF2B5EF4-FFF2-40B4-BE49-F238E27FC236}">
                    <a16:creationId xmlns:a16="http://schemas.microsoft.com/office/drawing/2014/main" id="{4792F52A-F23A-9A4A-BFE2-D28ED0B66326}"/>
                  </a:ext>
                </a:extLst>
              </p:cNvPr>
              <p:cNvSpPr>
                <a:spLocks noGrp="1" noRot="1" noChangeAspect="1" noMove="1" noResize="1" noEditPoints="1" noAdjustHandles="1" noChangeArrowheads="1" noChangeShapeType="1" noTextEdit="1"/>
              </p:cNvSpPr>
              <p:nvPr>
                <p:ph idx="1"/>
              </p:nvPr>
            </p:nvSpPr>
            <p:spPr>
              <a:blipFill>
                <a:blip r:embed="rId2"/>
                <a:stretch>
                  <a:fillRect l="-493" t="-81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4D7B0A94-82E5-994C-8F11-D27CF8548743}"/>
                  </a:ext>
                </a:extLst>
              </p:cNvPr>
              <p:cNvGraphicFramePr>
                <a:graphicFrameLocks noGrp="1"/>
              </p:cNvGraphicFramePr>
              <p:nvPr>
                <p:extLst>
                  <p:ext uri="{D42A27DB-BD31-4B8C-83A1-F6EECF244321}">
                    <p14:modId xmlns:p14="http://schemas.microsoft.com/office/powerpoint/2010/main" val="62610760"/>
                  </p:ext>
                </p:extLst>
              </p:nvPr>
            </p:nvGraphicFramePr>
            <p:xfrm>
              <a:off x="4143022" y="4851400"/>
              <a:ext cx="2980266" cy="1594556"/>
            </p:xfrm>
            <a:graphic>
              <a:graphicData uri="http://schemas.openxmlformats.org/drawingml/2006/table">
                <a:tbl>
                  <a:tblPr firstRow="1" bandRow="1">
                    <a:tableStyleId>{21E4AEA4-8DFA-4A89-87EB-49C32662AFE0}</a:tableStyleId>
                  </a:tblPr>
                  <a:tblGrid>
                    <a:gridCol w="993422">
                      <a:extLst>
                        <a:ext uri="{9D8B030D-6E8A-4147-A177-3AD203B41FA5}">
                          <a16:colId xmlns:a16="http://schemas.microsoft.com/office/drawing/2014/main" val="2968222807"/>
                        </a:ext>
                      </a:extLst>
                    </a:gridCol>
                    <a:gridCol w="993422">
                      <a:extLst>
                        <a:ext uri="{9D8B030D-6E8A-4147-A177-3AD203B41FA5}">
                          <a16:colId xmlns:a16="http://schemas.microsoft.com/office/drawing/2014/main" val="2063586942"/>
                        </a:ext>
                      </a:extLst>
                    </a:gridCol>
                    <a:gridCol w="993422">
                      <a:extLst>
                        <a:ext uri="{9D8B030D-6E8A-4147-A177-3AD203B41FA5}">
                          <a16:colId xmlns:a16="http://schemas.microsoft.com/office/drawing/2014/main" val="1249175231"/>
                        </a:ext>
                      </a:extLst>
                    </a:gridCol>
                  </a:tblGrid>
                  <a:tr h="379162">
                    <a:tc>
                      <a:txBody>
                        <a:bodyPr/>
                        <a:lstStyle/>
                        <a:p>
                          <a:pPr/>
                          <a14:m>
                            <m:oMathPara xmlns:m="http://schemas.openxmlformats.org/officeDocument/2006/math">
                              <m:oMathParaPr>
                                <m:jc m:val="centerGroup"/>
                              </m:oMathParaPr>
                              <m:oMath xmlns:m="http://schemas.openxmlformats.org/officeDocument/2006/math">
                                <m:r>
                                  <a:rPr lang="fr-CA" b="1" i="1" smtClean="0">
                                    <a:latin typeface="Cambria Math" panose="02040503050406030204" pitchFamily="18" charset="0"/>
                                  </a:rPr>
                                  <m:t>𝒑</m:t>
                                </m:r>
                              </m:oMath>
                            </m:oMathPara>
                          </a14:m>
                          <a:endParaRPr lang="fr-FR" dirty="0"/>
                        </a:p>
                      </a:txBody>
                      <a:tcPr/>
                    </a:tc>
                    <a:tc>
                      <a:txBody>
                        <a:bodyPr/>
                        <a:lstStyle/>
                        <a:p>
                          <a:pPr/>
                          <a14:m>
                            <m:oMathPara xmlns:m="http://schemas.openxmlformats.org/officeDocument/2006/math">
                              <m:oMathParaPr>
                                <m:jc m:val="centerGroup"/>
                              </m:oMathParaPr>
                              <m:oMath xmlns:m="http://schemas.openxmlformats.org/officeDocument/2006/math">
                                <m:r>
                                  <a:rPr lang="fr-CA" b="1" i="1" smtClean="0">
                                    <a:latin typeface="Cambria Math" panose="02040503050406030204" pitchFamily="18" charset="0"/>
                                  </a:rPr>
                                  <m:t>𝒒</m:t>
                                </m:r>
                              </m:oMath>
                            </m:oMathPara>
                          </a14:m>
                          <a:endParaRPr lang="fr-FR" dirty="0"/>
                        </a:p>
                      </a:txBody>
                      <a:tcPr/>
                    </a:tc>
                    <a:tc>
                      <a:txBody>
                        <a:bodyPr/>
                        <a:lstStyle/>
                        <a:p>
                          <a:pPr/>
                          <a14:m>
                            <m:oMathPara xmlns:m="http://schemas.openxmlformats.org/officeDocument/2006/math">
                              <m:oMathParaPr>
                                <m:jc m:val="centerGroup"/>
                              </m:oMathParaPr>
                              <m:oMath xmlns:m="http://schemas.openxmlformats.org/officeDocument/2006/math">
                                <m:r>
                                  <a:rPr lang="fr-CA" b="1" i="1" smtClean="0">
                                    <a:latin typeface="Cambria Math" panose="02040503050406030204" pitchFamily="18" charset="0"/>
                                  </a:rPr>
                                  <m:t>(</m:t>
                                </m:r>
                                <m:r>
                                  <a:rPr lang="fr-CA" b="1" i="1" smtClean="0">
                                    <a:latin typeface="Cambria Math" panose="02040503050406030204" pitchFamily="18" charset="0"/>
                                  </a:rPr>
                                  <m:t>𝒑</m:t>
                                </m:r>
                                <m:r>
                                  <a:rPr lang="fr-CA" b="1" i="1" smtClean="0">
                                    <a:latin typeface="Cambria Math" panose="02040503050406030204" pitchFamily="18" charset="0"/>
                                    <a:ea typeface="Cambria Math" panose="02040503050406030204" pitchFamily="18" charset="0"/>
                                  </a:rPr>
                                  <m:t>∨</m:t>
                                </m:r>
                                <m:r>
                                  <a:rPr lang="fr-CA" b="1" i="1" smtClean="0">
                                    <a:latin typeface="Cambria Math" panose="02040503050406030204" pitchFamily="18" charset="0"/>
                                    <a:ea typeface="Cambria Math" panose="02040503050406030204" pitchFamily="18" charset="0"/>
                                  </a:rPr>
                                  <m:t>𝒒</m:t>
                                </m:r>
                                <m:r>
                                  <a:rPr lang="fr-CA" b="1" i="1" smtClean="0">
                                    <a:latin typeface="Cambria Math" panose="02040503050406030204" pitchFamily="18" charset="0"/>
                                    <a:ea typeface="Cambria Math" panose="02040503050406030204" pitchFamily="18" charset="0"/>
                                  </a:rPr>
                                  <m:t>)</m:t>
                                </m:r>
                              </m:oMath>
                            </m:oMathPara>
                          </a14:m>
                          <a:endParaRPr lang="fr-FR" dirty="0"/>
                        </a:p>
                      </a:txBody>
                      <a:tcPr/>
                    </a:tc>
                    <a:extLst>
                      <a:ext uri="{0D108BD9-81ED-4DB2-BD59-A6C34878D82A}">
                        <a16:rowId xmlns:a16="http://schemas.microsoft.com/office/drawing/2014/main" val="430834862"/>
                      </a:ext>
                    </a:extLst>
                  </a:tr>
                  <a:tr h="1215394">
                    <a:tc>
                      <a:txBody>
                        <a:bodyPr/>
                        <a:lstStyle/>
                        <a:p>
                          <a:pPr algn="ctr"/>
                          <a:r>
                            <a:rPr lang="fr-FR" dirty="0"/>
                            <a:t>V</a:t>
                          </a:r>
                        </a:p>
                        <a:p>
                          <a:pPr algn="ctr"/>
                          <a:r>
                            <a:rPr lang="fr-FR" dirty="0"/>
                            <a:t>V</a:t>
                          </a:r>
                        </a:p>
                        <a:p>
                          <a:pPr algn="ctr"/>
                          <a:r>
                            <a:rPr lang="fr-FR" dirty="0"/>
                            <a:t>F</a:t>
                          </a:r>
                        </a:p>
                        <a:p>
                          <a:pPr algn="ctr"/>
                          <a:r>
                            <a:rPr lang="fr-FR" dirty="0"/>
                            <a:t>F</a:t>
                          </a:r>
                        </a:p>
                      </a:txBody>
                      <a:tcPr/>
                    </a:tc>
                    <a:tc>
                      <a:txBody>
                        <a:bodyPr/>
                        <a:lstStyle/>
                        <a:p>
                          <a:pPr algn="ctr"/>
                          <a:r>
                            <a:rPr lang="fr-FR" dirty="0"/>
                            <a:t>V</a:t>
                          </a:r>
                        </a:p>
                        <a:p>
                          <a:pPr algn="ctr"/>
                          <a:r>
                            <a:rPr lang="fr-FR" dirty="0"/>
                            <a:t>F</a:t>
                          </a:r>
                        </a:p>
                        <a:p>
                          <a:pPr algn="ctr"/>
                          <a:r>
                            <a:rPr lang="fr-FR" dirty="0"/>
                            <a:t>V</a:t>
                          </a:r>
                        </a:p>
                        <a:p>
                          <a:pPr algn="ctr"/>
                          <a:r>
                            <a:rPr lang="fr-FR" dirty="0"/>
                            <a:t>F</a:t>
                          </a:r>
                        </a:p>
                      </a:txBody>
                      <a:tcPr/>
                    </a:tc>
                    <a:tc>
                      <a:txBody>
                        <a:bodyPr/>
                        <a:lstStyle/>
                        <a:p>
                          <a:pPr algn="ctr"/>
                          <a:r>
                            <a:rPr lang="fr-FR" dirty="0"/>
                            <a:t>V</a:t>
                          </a:r>
                        </a:p>
                        <a:p>
                          <a:pPr algn="ctr"/>
                          <a:r>
                            <a:rPr lang="fr-FR" dirty="0"/>
                            <a:t>V</a:t>
                          </a:r>
                        </a:p>
                        <a:p>
                          <a:pPr algn="ctr"/>
                          <a:r>
                            <a:rPr lang="fr-FR" dirty="0"/>
                            <a:t>V</a:t>
                          </a:r>
                        </a:p>
                        <a:p>
                          <a:pPr algn="ctr"/>
                          <a:r>
                            <a:rPr lang="fr-FR" dirty="0"/>
                            <a:t>F</a:t>
                          </a:r>
                        </a:p>
                      </a:txBody>
                      <a:tcPr/>
                    </a:tc>
                    <a:extLst>
                      <a:ext uri="{0D108BD9-81ED-4DB2-BD59-A6C34878D82A}">
                        <a16:rowId xmlns:a16="http://schemas.microsoft.com/office/drawing/2014/main" val="3146194697"/>
                      </a:ext>
                    </a:extLst>
                  </a:tr>
                </a:tbl>
              </a:graphicData>
            </a:graphic>
          </p:graphicFrame>
        </mc:Choice>
        <mc:Fallback xmlns="">
          <p:graphicFrame>
            <p:nvGraphicFramePr>
              <p:cNvPr id="6" name="Table 5">
                <a:extLst>
                  <a:ext uri="{FF2B5EF4-FFF2-40B4-BE49-F238E27FC236}">
                    <a16:creationId xmlns:a16="http://schemas.microsoft.com/office/drawing/2014/main" id="{4D7B0A94-82E5-994C-8F11-D27CF8548743}"/>
                  </a:ext>
                </a:extLst>
              </p:cNvPr>
              <p:cNvGraphicFramePr>
                <a:graphicFrameLocks noGrp="1"/>
              </p:cNvGraphicFramePr>
              <p:nvPr>
                <p:extLst>
                  <p:ext uri="{D42A27DB-BD31-4B8C-83A1-F6EECF244321}">
                    <p14:modId xmlns:p14="http://schemas.microsoft.com/office/powerpoint/2010/main" val="62610760"/>
                  </p:ext>
                </p:extLst>
              </p:nvPr>
            </p:nvGraphicFramePr>
            <p:xfrm>
              <a:off x="4143022" y="4851400"/>
              <a:ext cx="2980266" cy="1594556"/>
            </p:xfrm>
            <a:graphic>
              <a:graphicData uri="http://schemas.openxmlformats.org/drawingml/2006/table">
                <a:tbl>
                  <a:tblPr firstRow="1" bandRow="1">
                    <a:tableStyleId>{21E4AEA4-8DFA-4A89-87EB-49C32662AFE0}</a:tableStyleId>
                  </a:tblPr>
                  <a:tblGrid>
                    <a:gridCol w="993422">
                      <a:extLst>
                        <a:ext uri="{9D8B030D-6E8A-4147-A177-3AD203B41FA5}">
                          <a16:colId xmlns:a16="http://schemas.microsoft.com/office/drawing/2014/main" val="2968222807"/>
                        </a:ext>
                      </a:extLst>
                    </a:gridCol>
                    <a:gridCol w="993422">
                      <a:extLst>
                        <a:ext uri="{9D8B030D-6E8A-4147-A177-3AD203B41FA5}">
                          <a16:colId xmlns:a16="http://schemas.microsoft.com/office/drawing/2014/main" val="2063586942"/>
                        </a:ext>
                      </a:extLst>
                    </a:gridCol>
                    <a:gridCol w="993422">
                      <a:extLst>
                        <a:ext uri="{9D8B030D-6E8A-4147-A177-3AD203B41FA5}">
                          <a16:colId xmlns:a16="http://schemas.microsoft.com/office/drawing/2014/main" val="1249175231"/>
                        </a:ext>
                      </a:extLst>
                    </a:gridCol>
                  </a:tblGrid>
                  <a:tr h="379162">
                    <a:tc>
                      <a:txBody>
                        <a:bodyPr/>
                        <a:lstStyle/>
                        <a:p>
                          <a:endParaRPr lang="en-US"/>
                        </a:p>
                      </a:txBody>
                      <a:tcPr>
                        <a:blipFill>
                          <a:blip r:embed="rId3"/>
                          <a:stretch>
                            <a:fillRect l="-1282" t="-3333" r="-203846" b="-333333"/>
                          </a:stretch>
                        </a:blipFill>
                      </a:tcPr>
                    </a:tc>
                    <a:tc>
                      <a:txBody>
                        <a:bodyPr/>
                        <a:lstStyle/>
                        <a:p>
                          <a:endParaRPr lang="en-US"/>
                        </a:p>
                      </a:txBody>
                      <a:tcPr>
                        <a:blipFill>
                          <a:blip r:embed="rId3"/>
                          <a:stretch>
                            <a:fillRect l="-100000" t="-3333" r="-101266" b="-333333"/>
                          </a:stretch>
                        </a:blipFill>
                      </a:tcPr>
                    </a:tc>
                    <a:tc>
                      <a:txBody>
                        <a:bodyPr/>
                        <a:lstStyle/>
                        <a:p>
                          <a:endParaRPr lang="en-US"/>
                        </a:p>
                      </a:txBody>
                      <a:tcPr>
                        <a:blipFill>
                          <a:blip r:embed="rId3"/>
                          <a:stretch>
                            <a:fillRect l="-202564" t="-3333" r="-2564" b="-333333"/>
                          </a:stretch>
                        </a:blipFill>
                      </a:tcPr>
                    </a:tc>
                    <a:extLst>
                      <a:ext uri="{0D108BD9-81ED-4DB2-BD59-A6C34878D82A}">
                        <a16:rowId xmlns:a16="http://schemas.microsoft.com/office/drawing/2014/main" val="430834862"/>
                      </a:ext>
                    </a:extLst>
                  </a:tr>
                  <a:tr h="1215394">
                    <a:tc>
                      <a:txBody>
                        <a:bodyPr/>
                        <a:lstStyle/>
                        <a:p>
                          <a:pPr algn="ctr"/>
                          <a:r>
                            <a:rPr lang="fr-FR" dirty="0"/>
                            <a:t>V</a:t>
                          </a:r>
                        </a:p>
                        <a:p>
                          <a:pPr algn="ctr"/>
                          <a:r>
                            <a:rPr lang="fr-FR" dirty="0"/>
                            <a:t>V</a:t>
                          </a:r>
                        </a:p>
                        <a:p>
                          <a:pPr algn="ctr"/>
                          <a:r>
                            <a:rPr lang="fr-FR" dirty="0"/>
                            <a:t>F</a:t>
                          </a:r>
                        </a:p>
                        <a:p>
                          <a:pPr algn="ctr"/>
                          <a:r>
                            <a:rPr lang="fr-FR" dirty="0"/>
                            <a:t>F</a:t>
                          </a:r>
                        </a:p>
                      </a:txBody>
                      <a:tcPr/>
                    </a:tc>
                    <a:tc>
                      <a:txBody>
                        <a:bodyPr/>
                        <a:lstStyle/>
                        <a:p>
                          <a:pPr algn="ctr"/>
                          <a:r>
                            <a:rPr lang="fr-FR" dirty="0"/>
                            <a:t>V</a:t>
                          </a:r>
                        </a:p>
                        <a:p>
                          <a:pPr algn="ctr"/>
                          <a:r>
                            <a:rPr lang="fr-FR" dirty="0"/>
                            <a:t>F</a:t>
                          </a:r>
                        </a:p>
                        <a:p>
                          <a:pPr algn="ctr"/>
                          <a:r>
                            <a:rPr lang="fr-FR" dirty="0"/>
                            <a:t>V</a:t>
                          </a:r>
                        </a:p>
                        <a:p>
                          <a:pPr algn="ctr"/>
                          <a:r>
                            <a:rPr lang="fr-FR" dirty="0"/>
                            <a:t>F</a:t>
                          </a:r>
                        </a:p>
                      </a:txBody>
                      <a:tcPr/>
                    </a:tc>
                    <a:tc>
                      <a:txBody>
                        <a:bodyPr/>
                        <a:lstStyle/>
                        <a:p>
                          <a:pPr algn="ctr"/>
                          <a:r>
                            <a:rPr lang="fr-FR" dirty="0"/>
                            <a:t>V</a:t>
                          </a:r>
                        </a:p>
                        <a:p>
                          <a:pPr algn="ctr"/>
                          <a:r>
                            <a:rPr lang="fr-FR" dirty="0"/>
                            <a:t>V</a:t>
                          </a:r>
                        </a:p>
                        <a:p>
                          <a:pPr algn="ctr"/>
                          <a:r>
                            <a:rPr lang="fr-FR" dirty="0"/>
                            <a:t>V</a:t>
                          </a:r>
                        </a:p>
                        <a:p>
                          <a:pPr algn="ctr"/>
                          <a:r>
                            <a:rPr lang="fr-FR" dirty="0"/>
                            <a:t>F</a:t>
                          </a:r>
                        </a:p>
                      </a:txBody>
                      <a:tcPr/>
                    </a:tc>
                    <a:extLst>
                      <a:ext uri="{0D108BD9-81ED-4DB2-BD59-A6C34878D82A}">
                        <a16:rowId xmlns:a16="http://schemas.microsoft.com/office/drawing/2014/main" val="3146194697"/>
                      </a:ext>
                    </a:extLst>
                  </a:tr>
                </a:tbl>
              </a:graphicData>
            </a:graphic>
          </p:graphicFrame>
        </mc:Fallback>
      </mc:AlternateContent>
    </p:spTree>
    <p:extLst>
      <p:ext uri="{BB962C8B-B14F-4D97-AF65-F5344CB8AC3E}">
        <p14:creationId xmlns:p14="http://schemas.microsoft.com/office/powerpoint/2010/main" val="376253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8CA13-E11F-EE46-A49B-0D85E907641A}"/>
              </a:ext>
            </a:extLst>
          </p:cNvPr>
          <p:cNvSpPr>
            <a:spLocks noGrp="1"/>
          </p:cNvSpPr>
          <p:nvPr>
            <p:ph type="title"/>
          </p:nvPr>
        </p:nvSpPr>
        <p:spPr/>
        <p:txBody>
          <a:bodyPr/>
          <a:lstStyle/>
          <a:p>
            <a:r>
              <a:rPr lang="fr-FR" dirty="0"/>
              <a:t>L’implication matérielle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5AAF690-FAE8-4540-8D7D-B6F918572E88}"/>
                  </a:ext>
                </a:extLst>
              </p:cNvPr>
              <p:cNvSpPr>
                <a:spLocks noGrp="1"/>
              </p:cNvSpPr>
              <p:nvPr>
                <p:ph idx="1"/>
              </p:nvPr>
            </p:nvSpPr>
            <p:spPr/>
            <p:txBody>
              <a:bodyPr/>
              <a:lstStyle/>
              <a:p>
                <a:r>
                  <a:rPr lang="fr-FR" dirty="0"/>
                  <a:t>Le signe de l’implication matérielle relie deux formules, disons </a:t>
                </a:r>
                <a14:m>
                  <m:oMath xmlns:m="http://schemas.openxmlformats.org/officeDocument/2006/math">
                    <m:r>
                      <a:rPr lang="fr-FR" i="1">
                        <a:latin typeface="Cambria Math" panose="02040503050406030204" pitchFamily="18" charset="0"/>
                        <a:ea typeface="Cambria Math" panose="02040503050406030204" pitchFamily="18" charset="0"/>
                      </a:rPr>
                      <m:t>𝜑</m:t>
                    </m:r>
                    <m:r>
                      <a:rPr lang="fr-CA" i="1">
                        <a:latin typeface="Cambria Math" panose="02040503050406030204" pitchFamily="18" charset="0"/>
                        <a:ea typeface="Cambria Math" panose="02040503050406030204" pitchFamily="18" charset="0"/>
                      </a:rPr>
                      <m:t> </m:t>
                    </m:r>
                    <m:r>
                      <a:rPr lang="fr-CA" i="1">
                        <a:latin typeface="Cambria Math" panose="02040503050406030204" pitchFamily="18" charset="0"/>
                        <a:ea typeface="Cambria Math" panose="02040503050406030204" pitchFamily="18" charset="0"/>
                      </a:rPr>
                      <m:t>𝑜𝑢</m:t>
                    </m:r>
                    <m:r>
                      <a:rPr lang="fr-CA" i="1">
                        <a:latin typeface="Cambria Math" panose="02040503050406030204" pitchFamily="18" charset="0"/>
                        <a:ea typeface="Cambria Math" panose="02040503050406030204" pitchFamily="18" charset="0"/>
                      </a:rPr>
                      <m:t> </m:t>
                    </m:r>
                    <m:r>
                      <a:rPr lang="fr-CA" i="1">
                        <a:latin typeface="Cambria Math" panose="02040503050406030204" pitchFamily="18" charset="0"/>
                        <a:ea typeface="Cambria Math" panose="02040503050406030204" pitchFamily="18" charset="0"/>
                      </a:rPr>
                      <m:t>𝜓</m:t>
                    </m:r>
                    <m:r>
                      <a:rPr lang="fr-CA" i="1">
                        <a:latin typeface="Cambria Math" panose="02040503050406030204" pitchFamily="18" charset="0"/>
                        <a:ea typeface="Cambria Math" panose="02040503050406030204" pitchFamily="18" charset="0"/>
                      </a:rPr>
                      <m:t>.</m:t>
                    </m:r>
                  </m:oMath>
                </a14:m>
                <a:r>
                  <a:rPr lang="fr-FR" dirty="0"/>
                  <a:t> On peut donc définir l’interprétation de </a:t>
                </a:r>
                <a14:m>
                  <m:oMath xmlns:m="http://schemas.openxmlformats.org/officeDocument/2006/math">
                    <m:r>
                      <a:rPr lang="fr-FR" i="1" smtClean="0">
                        <a:latin typeface="Cambria Math" panose="02040503050406030204" pitchFamily="18" charset="0"/>
                        <a:ea typeface="Cambria Math" panose="02040503050406030204" pitchFamily="18" charset="0"/>
                      </a:rPr>
                      <m:t>→</m:t>
                    </m:r>
                  </m:oMath>
                </a14:m>
                <a:r>
                  <a:rPr lang="fr-FR" dirty="0"/>
                  <a:t> ainsi: </a:t>
                </a:r>
              </a:p>
              <a:p>
                <a:pPr lvl="1"/>
                <a14:m>
                  <m:oMath xmlns:m="http://schemas.openxmlformats.org/officeDocument/2006/math">
                    <m:r>
                      <a:rPr lang="fr-CA" i="1">
                        <a:latin typeface="Cambria Math" panose="02040503050406030204" pitchFamily="18" charset="0"/>
                      </a:rPr>
                      <m:t>(</m:t>
                    </m:r>
                    <m:r>
                      <a:rPr lang="fr-CA" i="1">
                        <a:latin typeface="Cambria Math" panose="02040503050406030204" pitchFamily="18" charset="0"/>
                        <a:ea typeface="Cambria Math" panose="02040503050406030204" pitchFamily="18" charset="0"/>
                      </a:rPr>
                      <m:t>𝜑</m:t>
                    </m:r>
                    <m:r>
                      <a:rPr lang="fr-CA"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𝜓</m:t>
                    </m:r>
                  </m:oMath>
                </a14:m>
                <a:r>
                  <a:rPr lang="fr-FR" dirty="0"/>
                  <a:t>) est faux si lorsque </a:t>
                </a:r>
                <a14:m>
                  <m:oMath xmlns:m="http://schemas.openxmlformats.org/officeDocument/2006/math">
                    <m:r>
                      <a:rPr lang="fr-CA" i="1">
                        <a:latin typeface="Cambria Math" panose="02040503050406030204" pitchFamily="18" charset="0"/>
                        <a:ea typeface="Cambria Math" panose="02040503050406030204" pitchFamily="18" charset="0"/>
                      </a:rPr>
                      <m:t>𝜑</m:t>
                    </m:r>
                    <m:r>
                      <a:rPr lang="fr-CA" i="1">
                        <a:latin typeface="Cambria Math" panose="02040503050406030204" pitchFamily="18" charset="0"/>
                        <a:ea typeface="Cambria Math" panose="02040503050406030204" pitchFamily="18" charset="0"/>
                      </a:rPr>
                      <m:t> </m:t>
                    </m:r>
                    <m:r>
                      <a:rPr lang="fr-CA" b="0" i="1" smtClean="0">
                        <a:latin typeface="Cambria Math" panose="02040503050406030204" pitchFamily="18" charset="0"/>
                        <a:ea typeface="Cambria Math" panose="02040503050406030204" pitchFamily="18" charset="0"/>
                      </a:rPr>
                      <m:t>𝑒𝑠𝑡</m:t>
                    </m:r>
                    <m:r>
                      <a:rPr lang="fr-CA" b="0" i="1" smtClean="0">
                        <a:latin typeface="Cambria Math" panose="02040503050406030204" pitchFamily="18" charset="0"/>
                        <a:ea typeface="Cambria Math" panose="02040503050406030204" pitchFamily="18" charset="0"/>
                      </a:rPr>
                      <m:t> </m:t>
                    </m:r>
                    <m:r>
                      <a:rPr lang="fr-CA" b="0" i="1" smtClean="0">
                        <a:latin typeface="Cambria Math" panose="02040503050406030204" pitchFamily="18" charset="0"/>
                        <a:ea typeface="Cambria Math" panose="02040503050406030204" pitchFamily="18" charset="0"/>
                      </a:rPr>
                      <m:t>𝑣𝑟𝑎𝑖</m:t>
                    </m:r>
                    <m:r>
                      <a:rPr lang="fr-CA" b="0" i="1" smtClean="0">
                        <a:latin typeface="Cambria Math" panose="02040503050406030204" pitchFamily="18" charset="0"/>
                        <a:ea typeface="Cambria Math" panose="02040503050406030204" pitchFamily="18" charset="0"/>
                      </a:rPr>
                      <m:t>, </m:t>
                    </m:r>
                    <m:r>
                      <a:rPr lang="fr-CA" i="1">
                        <a:latin typeface="Cambria Math" panose="02040503050406030204" pitchFamily="18" charset="0"/>
                        <a:ea typeface="Cambria Math" panose="02040503050406030204" pitchFamily="18" charset="0"/>
                      </a:rPr>
                      <m:t>𝜓</m:t>
                    </m:r>
                  </m:oMath>
                </a14:m>
                <a:r>
                  <a:rPr lang="fr-FR" dirty="0"/>
                  <a:t> est faux ; </a:t>
                </a:r>
              </a:p>
              <a:p>
                <a:pPr lvl="1"/>
                <a:r>
                  <a:rPr lang="fr-CA" dirty="0">
                    <a:ea typeface="Cambria Math" panose="02040503050406030204" pitchFamily="18" charset="0"/>
                  </a:rPr>
                  <a:t>(</a:t>
                </a:r>
                <a14:m>
                  <m:oMath xmlns:m="http://schemas.openxmlformats.org/officeDocument/2006/math">
                    <m:r>
                      <a:rPr lang="fr-CA" i="1">
                        <a:latin typeface="Cambria Math" panose="02040503050406030204" pitchFamily="18" charset="0"/>
                        <a:ea typeface="Cambria Math" panose="02040503050406030204" pitchFamily="18" charset="0"/>
                      </a:rPr>
                      <m:t>𝜑</m:t>
                    </m:r>
                    <m:r>
                      <a:rPr lang="fr-CA"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𝜓</m:t>
                    </m:r>
                  </m:oMath>
                </a14:m>
                <a:r>
                  <a:rPr lang="fr-FR" dirty="0"/>
                  <a:t>) est vrai dans tous les autres cas. </a:t>
                </a:r>
              </a:p>
              <a:p>
                <a:pPr lvl="1"/>
                <a:endParaRPr lang="fr-FR" dirty="0"/>
              </a:p>
              <a:p>
                <a:r>
                  <a:rPr lang="fr-FR" dirty="0"/>
                  <a:t>On résume l’interprétation de l’implication matérielle dans la table suivante: </a:t>
                </a:r>
              </a:p>
              <a:p>
                <a:endParaRPr lang="fr-FR" dirty="0"/>
              </a:p>
            </p:txBody>
          </p:sp>
        </mc:Choice>
        <mc:Fallback xmlns="">
          <p:sp>
            <p:nvSpPr>
              <p:cNvPr id="3" name="Content Placeholder 2">
                <a:extLst>
                  <a:ext uri="{FF2B5EF4-FFF2-40B4-BE49-F238E27FC236}">
                    <a16:creationId xmlns:a16="http://schemas.microsoft.com/office/drawing/2014/main" id="{B5AAF690-FAE8-4540-8D7D-B6F918572E88}"/>
                  </a:ext>
                </a:extLst>
              </p:cNvPr>
              <p:cNvSpPr>
                <a:spLocks noGrp="1" noRot="1" noChangeAspect="1" noMove="1" noResize="1" noEditPoints="1" noAdjustHandles="1" noChangeArrowheads="1" noChangeShapeType="1" noTextEdit="1"/>
              </p:cNvSpPr>
              <p:nvPr>
                <p:ph idx="1"/>
              </p:nvPr>
            </p:nvSpPr>
            <p:spPr>
              <a:blipFill>
                <a:blip r:embed="rId2"/>
                <a:stretch>
                  <a:fillRect l="-493" t="-81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FFFC8EE9-5F08-984C-B87B-6DBCDBDE3102}"/>
                  </a:ext>
                </a:extLst>
              </p:cNvPr>
              <p:cNvGraphicFramePr>
                <a:graphicFrameLocks noGrp="1"/>
              </p:cNvGraphicFramePr>
              <p:nvPr>
                <p:extLst>
                  <p:ext uri="{D42A27DB-BD31-4B8C-83A1-F6EECF244321}">
                    <p14:modId xmlns:p14="http://schemas.microsoft.com/office/powerpoint/2010/main" val="1902982670"/>
                  </p:ext>
                </p:extLst>
              </p:nvPr>
            </p:nvGraphicFramePr>
            <p:xfrm>
              <a:off x="4097866" y="4942749"/>
              <a:ext cx="2980266" cy="1594556"/>
            </p:xfrm>
            <a:graphic>
              <a:graphicData uri="http://schemas.openxmlformats.org/drawingml/2006/table">
                <a:tbl>
                  <a:tblPr firstRow="1" bandRow="1">
                    <a:tableStyleId>{21E4AEA4-8DFA-4A89-87EB-49C32662AFE0}</a:tableStyleId>
                  </a:tblPr>
                  <a:tblGrid>
                    <a:gridCol w="993422">
                      <a:extLst>
                        <a:ext uri="{9D8B030D-6E8A-4147-A177-3AD203B41FA5}">
                          <a16:colId xmlns:a16="http://schemas.microsoft.com/office/drawing/2014/main" val="2968222807"/>
                        </a:ext>
                      </a:extLst>
                    </a:gridCol>
                    <a:gridCol w="993422">
                      <a:extLst>
                        <a:ext uri="{9D8B030D-6E8A-4147-A177-3AD203B41FA5}">
                          <a16:colId xmlns:a16="http://schemas.microsoft.com/office/drawing/2014/main" val="2063586942"/>
                        </a:ext>
                      </a:extLst>
                    </a:gridCol>
                    <a:gridCol w="993422">
                      <a:extLst>
                        <a:ext uri="{9D8B030D-6E8A-4147-A177-3AD203B41FA5}">
                          <a16:colId xmlns:a16="http://schemas.microsoft.com/office/drawing/2014/main" val="1249175231"/>
                        </a:ext>
                      </a:extLst>
                    </a:gridCol>
                  </a:tblGrid>
                  <a:tr h="379162">
                    <a:tc>
                      <a:txBody>
                        <a:bodyPr/>
                        <a:lstStyle/>
                        <a:p>
                          <a:pPr/>
                          <a14:m>
                            <m:oMathPara xmlns:m="http://schemas.openxmlformats.org/officeDocument/2006/math">
                              <m:oMathParaPr>
                                <m:jc m:val="centerGroup"/>
                              </m:oMathParaPr>
                              <m:oMath xmlns:m="http://schemas.openxmlformats.org/officeDocument/2006/math">
                                <m:r>
                                  <a:rPr lang="fr-CA" b="1" i="1" smtClean="0">
                                    <a:latin typeface="Cambria Math" panose="02040503050406030204" pitchFamily="18" charset="0"/>
                                  </a:rPr>
                                  <m:t>𝒑</m:t>
                                </m:r>
                              </m:oMath>
                            </m:oMathPara>
                          </a14:m>
                          <a:endParaRPr lang="fr-FR" dirty="0"/>
                        </a:p>
                      </a:txBody>
                      <a:tcPr/>
                    </a:tc>
                    <a:tc>
                      <a:txBody>
                        <a:bodyPr/>
                        <a:lstStyle/>
                        <a:p>
                          <a:pPr/>
                          <a14:m>
                            <m:oMathPara xmlns:m="http://schemas.openxmlformats.org/officeDocument/2006/math">
                              <m:oMathParaPr>
                                <m:jc m:val="centerGroup"/>
                              </m:oMathParaPr>
                              <m:oMath xmlns:m="http://schemas.openxmlformats.org/officeDocument/2006/math">
                                <m:r>
                                  <a:rPr lang="fr-CA" b="1" i="1" smtClean="0">
                                    <a:latin typeface="Cambria Math" panose="02040503050406030204" pitchFamily="18" charset="0"/>
                                  </a:rPr>
                                  <m:t>𝒒</m:t>
                                </m:r>
                              </m:oMath>
                            </m:oMathPara>
                          </a14:m>
                          <a:endParaRPr lang="fr-FR" dirty="0"/>
                        </a:p>
                      </a:txBody>
                      <a:tcPr/>
                    </a:tc>
                    <a:tc>
                      <a:txBody>
                        <a:bodyPr/>
                        <a:lstStyle/>
                        <a:p>
                          <a:pPr/>
                          <a14:m>
                            <m:oMathPara xmlns:m="http://schemas.openxmlformats.org/officeDocument/2006/math">
                              <m:oMathParaPr>
                                <m:jc m:val="centerGroup"/>
                              </m:oMathParaPr>
                              <m:oMath xmlns:m="http://schemas.openxmlformats.org/officeDocument/2006/math">
                                <m:r>
                                  <a:rPr lang="fr-CA" b="1" i="1" smtClean="0">
                                    <a:latin typeface="Cambria Math" panose="02040503050406030204" pitchFamily="18" charset="0"/>
                                  </a:rPr>
                                  <m:t>(</m:t>
                                </m:r>
                                <m:r>
                                  <a:rPr lang="fr-CA" b="1" i="1" smtClean="0">
                                    <a:latin typeface="Cambria Math" panose="02040503050406030204" pitchFamily="18" charset="0"/>
                                  </a:rPr>
                                  <m:t>𝒑</m:t>
                                </m:r>
                                <m:r>
                                  <a:rPr lang="fr-CA" b="1" i="1" smtClean="0">
                                    <a:latin typeface="Cambria Math" panose="02040503050406030204" pitchFamily="18" charset="0"/>
                                    <a:ea typeface="Cambria Math" panose="02040503050406030204" pitchFamily="18" charset="0"/>
                                  </a:rPr>
                                  <m:t>→</m:t>
                                </m:r>
                                <m:r>
                                  <a:rPr lang="fr-CA" b="1" i="1" smtClean="0">
                                    <a:latin typeface="Cambria Math" panose="02040503050406030204" pitchFamily="18" charset="0"/>
                                    <a:ea typeface="Cambria Math" panose="02040503050406030204" pitchFamily="18" charset="0"/>
                                  </a:rPr>
                                  <m:t>𝒒</m:t>
                                </m:r>
                                <m:r>
                                  <a:rPr lang="fr-CA" b="1" i="1" smtClean="0">
                                    <a:latin typeface="Cambria Math" panose="02040503050406030204" pitchFamily="18" charset="0"/>
                                    <a:ea typeface="Cambria Math" panose="02040503050406030204" pitchFamily="18" charset="0"/>
                                  </a:rPr>
                                  <m:t>)</m:t>
                                </m:r>
                              </m:oMath>
                            </m:oMathPara>
                          </a14:m>
                          <a:endParaRPr lang="fr-FR" dirty="0"/>
                        </a:p>
                      </a:txBody>
                      <a:tcPr/>
                    </a:tc>
                    <a:extLst>
                      <a:ext uri="{0D108BD9-81ED-4DB2-BD59-A6C34878D82A}">
                        <a16:rowId xmlns:a16="http://schemas.microsoft.com/office/drawing/2014/main" val="430834862"/>
                      </a:ext>
                    </a:extLst>
                  </a:tr>
                  <a:tr h="1215394">
                    <a:tc>
                      <a:txBody>
                        <a:bodyPr/>
                        <a:lstStyle/>
                        <a:p>
                          <a:pPr algn="ctr"/>
                          <a:r>
                            <a:rPr lang="fr-FR" dirty="0"/>
                            <a:t>V</a:t>
                          </a:r>
                        </a:p>
                        <a:p>
                          <a:pPr algn="ctr"/>
                          <a:r>
                            <a:rPr lang="fr-FR" dirty="0"/>
                            <a:t>V</a:t>
                          </a:r>
                        </a:p>
                        <a:p>
                          <a:pPr algn="ctr"/>
                          <a:r>
                            <a:rPr lang="fr-FR" dirty="0"/>
                            <a:t>F</a:t>
                          </a:r>
                        </a:p>
                        <a:p>
                          <a:pPr algn="ctr"/>
                          <a:r>
                            <a:rPr lang="fr-FR" dirty="0"/>
                            <a:t>F</a:t>
                          </a:r>
                        </a:p>
                      </a:txBody>
                      <a:tcPr/>
                    </a:tc>
                    <a:tc>
                      <a:txBody>
                        <a:bodyPr/>
                        <a:lstStyle/>
                        <a:p>
                          <a:pPr algn="ctr"/>
                          <a:r>
                            <a:rPr lang="fr-FR" dirty="0"/>
                            <a:t>V</a:t>
                          </a:r>
                        </a:p>
                        <a:p>
                          <a:pPr algn="ctr"/>
                          <a:r>
                            <a:rPr lang="fr-FR" dirty="0"/>
                            <a:t>F</a:t>
                          </a:r>
                        </a:p>
                        <a:p>
                          <a:pPr algn="ctr"/>
                          <a:r>
                            <a:rPr lang="fr-FR" dirty="0"/>
                            <a:t>V</a:t>
                          </a:r>
                        </a:p>
                        <a:p>
                          <a:pPr algn="ctr"/>
                          <a:r>
                            <a:rPr lang="fr-FR" dirty="0"/>
                            <a:t>F</a:t>
                          </a:r>
                        </a:p>
                      </a:txBody>
                      <a:tcPr/>
                    </a:tc>
                    <a:tc>
                      <a:txBody>
                        <a:bodyPr/>
                        <a:lstStyle/>
                        <a:p>
                          <a:pPr algn="ctr"/>
                          <a:r>
                            <a:rPr lang="fr-FR" dirty="0"/>
                            <a:t>V</a:t>
                          </a:r>
                        </a:p>
                        <a:p>
                          <a:pPr algn="ctr"/>
                          <a:r>
                            <a:rPr lang="fr-FR" dirty="0"/>
                            <a:t>F</a:t>
                          </a:r>
                        </a:p>
                        <a:p>
                          <a:pPr algn="ctr"/>
                          <a:r>
                            <a:rPr lang="fr-FR" dirty="0"/>
                            <a:t>V</a:t>
                          </a:r>
                        </a:p>
                        <a:p>
                          <a:pPr algn="ctr"/>
                          <a:r>
                            <a:rPr lang="fr-FR" dirty="0"/>
                            <a:t>V</a:t>
                          </a:r>
                        </a:p>
                      </a:txBody>
                      <a:tcPr/>
                    </a:tc>
                    <a:extLst>
                      <a:ext uri="{0D108BD9-81ED-4DB2-BD59-A6C34878D82A}">
                        <a16:rowId xmlns:a16="http://schemas.microsoft.com/office/drawing/2014/main" val="3146194697"/>
                      </a:ext>
                    </a:extLst>
                  </a:tr>
                </a:tbl>
              </a:graphicData>
            </a:graphic>
          </p:graphicFrame>
        </mc:Choice>
        <mc:Fallback xmlns="">
          <p:graphicFrame>
            <p:nvGraphicFramePr>
              <p:cNvPr id="4" name="Table 3">
                <a:extLst>
                  <a:ext uri="{FF2B5EF4-FFF2-40B4-BE49-F238E27FC236}">
                    <a16:creationId xmlns:a16="http://schemas.microsoft.com/office/drawing/2014/main" id="{FFFC8EE9-5F08-984C-B87B-6DBCDBDE3102}"/>
                  </a:ext>
                </a:extLst>
              </p:cNvPr>
              <p:cNvGraphicFramePr>
                <a:graphicFrameLocks noGrp="1"/>
              </p:cNvGraphicFramePr>
              <p:nvPr>
                <p:extLst>
                  <p:ext uri="{D42A27DB-BD31-4B8C-83A1-F6EECF244321}">
                    <p14:modId xmlns:p14="http://schemas.microsoft.com/office/powerpoint/2010/main" val="1902982670"/>
                  </p:ext>
                </p:extLst>
              </p:nvPr>
            </p:nvGraphicFramePr>
            <p:xfrm>
              <a:off x="4097866" y="4942749"/>
              <a:ext cx="2980266" cy="1594556"/>
            </p:xfrm>
            <a:graphic>
              <a:graphicData uri="http://schemas.openxmlformats.org/drawingml/2006/table">
                <a:tbl>
                  <a:tblPr firstRow="1" bandRow="1">
                    <a:tableStyleId>{21E4AEA4-8DFA-4A89-87EB-49C32662AFE0}</a:tableStyleId>
                  </a:tblPr>
                  <a:tblGrid>
                    <a:gridCol w="993422">
                      <a:extLst>
                        <a:ext uri="{9D8B030D-6E8A-4147-A177-3AD203B41FA5}">
                          <a16:colId xmlns:a16="http://schemas.microsoft.com/office/drawing/2014/main" val="2968222807"/>
                        </a:ext>
                      </a:extLst>
                    </a:gridCol>
                    <a:gridCol w="993422">
                      <a:extLst>
                        <a:ext uri="{9D8B030D-6E8A-4147-A177-3AD203B41FA5}">
                          <a16:colId xmlns:a16="http://schemas.microsoft.com/office/drawing/2014/main" val="2063586942"/>
                        </a:ext>
                      </a:extLst>
                    </a:gridCol>
                    <a:gridCol w="993422">
                      <a:extLst>
                        <a:ext uri="{9D8B030D-6E8A-4147-A177-3AD203B41FA5}">
                          <a16:colId xmlns:a16="http://schemas.microsoft.com/office/drawing/2014/main" val="1249175231"/>
                        </a:ext>
                      </a:extLst>
                    </a:gridCol>
                  </a:tblGrid>
                  <a:tr h="379162">
                    <a:tc>
                      <a:txBody>
                        <a:bodyPr/>
                        <a:lstStyle/>
                        <a:p>
                          <a:endParaRPr lang="en-US"/>
                        </a:p>
                      </a:txBody>
                      <a:tcPr>
                        <a:blipFill>
                          <a:blip r:embed="rId3"/>
                          <a:stretch>
                            <a:fillRect t="-3333" r="-200000" b="-333333"/>
                          </a:stretch>
                        </a:blipFill>
                      </a:tcPr>
                    </a:tc>
                    <a:tc>
                      <a:txBody>
                        <a:bodyPr/>
                        <a:lstStyle/>
                        <a:p>
                          <a:endParaRPr lang="en-US"/>
                        </a:p>
                      </a:txBody>
                      <a:tcPr>
                        <a:blipFill>
                          <a:blip r:embed="rId3"/>
                          <a:stretch>
                            <a:fillRect l="-101282" t="-3333" r="-102564" b="-333333"/>
                          </a:stretch>
                        </a:blipFill>
                      </a:tcPr>
                    </a:tc>
                    <a:tc>
                      <a:txBody>
                        <a:bodyPr/>
                        <a:lstStyle/>
                        <a:p>
                          <a:endParaRPr lang="en-US"/>
                        </a:p>
                      </a:txBody>
                      <a:tcPr>
                        <a:blipFill>
                          <a:blip r:embed="rId3"/>
                          <a:stretch>
                            <a:fillRect l="-198734" t="-3333" r="-1266" b="-333333"/>
                          </a:stretch>
                        </a:blipFill>
                      </a:tcPr>
                    </a:tc>
                    <a:extLst>
                      <a:ext uri="{0D108BD9-81ED-4DB2-BD59-A6C34878D82A}">
                        <a16:rowId xmlns:a16="http://schemas.microsoft.com/office/drawing/2014/main" val="430834862"/>
                      </a:ext>
                    </a:extLst>
                  </a:tr>
                  <a:tr h="1215394">
                    <a:tc>
                      <a:txBody>
                        <a:bodyPr/>
                        <a:lstStyle/>
                        <a:p>
                          <a:pPr algn="ctr"/>
                          <a:r>
                            <a:rPr lang="fr-FR" dirty="0"/>
                            <a:t>V</a:t>
                          </a:r>
                        </a:p>
                        <a:p>
                          <a:pPr algn="ctr"/>
                          <a:r>
                            <a:rPr lang="fr-FR" dirty="0"/>
                            <a:t>V</a:t>
                          </a:r>
                        </a:p>
                        <a:p>
                          <a:pPr algn="ctr"/>
                          <a:r>
                            <a:rPr lang="fr-FR" dirty="0"/>
                            <a:t>F</a:t>
                          </a:r>
                        </a:p>
                        <a:p>
                          <a:pPr algn="ctr"/>
                          <a:r>
                            <a:rPr lang="fr-FR" dirty="0"/>
                            <a:t>F</a:t>
                          </a:r>
                        </a:p>
                      </a:txBody>
                      <a:tcPr/>
                    </a:tc>
                    <a:tc>
                      <a:txBody>
                        <a:bodyPr/>
                        <a:lstStyle/>
                        <a:p>
                          <a:pPr algn="ctr"/>
                          <a:r>
                            <a:rPr lang="fr-FR" dirty="0"/>
                            <a:t>V</a:t>
                          </a:r>
                        </a:p>
                        <a:p>
                          <a:pPr algn="ctr"/>
                          <a:r>
                            <a:rPr lang="fr-FR" dirty="0"/>
                            <a:t>F</a:t>
                          </a:r>
                        </a:p>
                        <a:p>
                          <a:pPr algn="ctr"/>
                          <a:r>
                            <a:rPr lang="fr-FR" dirty="0"/>
                            <a:t>V</a:t>
                          </a:r>
                        </a:p>
                        <a:p>
                          <a:pPr algn="ctr"/>
                          <a:r>
                            <a:rPr lang="fr-FR" dirty="0"/>
                            <a:t>F</a:t>
                          </a:r>
                        </a:p>
                      </a:txBody>
                      <a:tcPr/>
                    </a:tc>
                    <a:tc>
                      <a:txBody>
                        <a:bodyPr/>
                        <a:lstStyle/>
                        <a:p>
                          <a:pPr algn="ctr"/>
                          <a:r>
                            <a:rPr lang="fr-FR" dirty="0"/>
                            <a:t>V</a:t>
                          </a:r>
                        </a:p>
                        <a:p>
                          <a:pPr algn="ctr"/>
                          <a:r>
                            <a:rPr lang="fr-FR" dirty="0"/>
                            <a:t>F</a:t>
                          </a:r>
                        </a:p>
                        <a:p>
                          <a:pPr algn="ctr"/>
                          <a:r>
                            <a:rPr lang="fr-FR" dirty="0"/>
                            <a:t>V</a:t>
                          </a:r>
                        </a:p>
                        <a:p>
                          <a:pPr algn="ctr"/>
                          <a:r>
                            <a:rPr lang="fr-FR" dirty="0"/>
                            <a:t>V</a:t>
                          </a:r>
                        </a:p>
                      </a:txBody>
                      <a:tcPr/>
                    </a:tc>
                    <a:extLst>
                      <a:ext uri="{0D108BD9-81ED-4DB2-BD59-A6C34878D82A}">
                        <a16:rowId xmlns:a16="http://schemas.microsoft.com/office/drawing/2014/main" val="3146194697"/>
                      </a:ext>
                    </a:extLst>
                  </a:tr>
                </a:tbl>
              </a:graphicData>
            </a:graphic>
          </p:graphicFrame>
        </mc:Fallback>
      </mc:AlternateContent>
    </p:spTree>
    <p:extLst>
      <p:ext uri="{BB962C8B-B14F-4D97-AF65-F5344CB8AC3E}">
        <p14:creationId xmlns:p14="http://schemas.microsoft.com/office/powerpoint/2010/main" val="4274803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DE6F6-3CBD-A847-99CA-9F68C1F81927}"/>
              </a:ext>
            </a:extLst>
          </p:cNvPr>
          <p:cNvSpPr>
            <a:spLocks noGrp="1"/>
          </p:cNvSpPr>
          <p:nvPr>
            <p:ph type="title"/>
          </p:nvPr>
        </p:nvSpPr>
        <p:spPr/>
        <p:txBody>
          <a:bodyPr/>
          <a:lstStyle/>
          <a:p>
            <a:r>
              <a:rPr lang="fr-FR" dirty="0"/>
              <a:t>La bivalence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F1EE06F-FECA-A54D-B26D-77293F69358A}"/>
                  </a:ext>
                </a:extLst>
              </p:cNvPr>
              <p:cNvSpPr>
                <a:spLocks noGrp="1"/>
              </p:cNvSpPr>
              <p:nvPr>
                <p:ph idx="1"/>
              </p:nvPr>
            </p:nvSpPr>
            <p:spPr/>
            <p:txBody>
              <a:bodyPr/>
              <a:lstStyle/>
              <a:p>
                <a:r>
                  <a:rPr lang="fr-FR" dirty="0"/>
                  <a:t>Le signe de la bivalence relie deux formules, disons </a:t>
                </a:r>
                <a14:m>
                  <m:oMath xmlns:m="http://schemas.openxmlformats.org/officeDocument/2006/math">
                    <m:r>
                      <a:rPr lang="fr-FR" i="1">
                        <a:latin typeface="Cambria Math" panose="02040503050406030204" pitchFamily="18" charset="0"/>
                        <a:ea typeface="Cambria Math" panose="02040503050406030204" pitchFamily="18" charset="0"/>
                      </a:rPr>
                      <m:t>𝜑</m:t>
                    </m:r>
                    <m:r>
                      <a:rPr lang="fr-CA" i="1">
                        <a:latin typeface="Cambria Math" panose="02040503050406030204" pitchFamily="18" charset="0"/>
                        <a:ea typeface="Cambria Math" panose="02040503050406030204" pitchFamily="18" charset="0"/>
                      </a:rPr>
                      <m:t> </m:t>
                    </m:r>
                    <m:r>
                      <a:rPr lang="fr-CA" i="1">
                        <a:latin typeface="Cambria Math" panose="02040503050406030204" pitchFamily="18" charset="0"/>
                        <a:ea typeface="Cambria Math" panose="02040503050406030204" pitchFamily="18" charset="0"/>
                      </a:rPr>
                      <m:t>𝑜𝑢</m:t>
                    </m:r>
                    <m:r>
                      <a:rPr lang="fr-CA" i="1">
                        <a:latin typeface="Cambria Math" panose="02040503050406030204" pitchFamily="18" charset="0"/>
                        <a:ea typeface="Cambria Math" panose="02040503050406030204" pitchFamily="18" charset="0"/>
                      </a:rPr>
                      <m:t> </m:t>
                    </m:r>
                    <m:r>
                      <a:rPr lang="fr-CA" i="1">
                        <a:latin typeface="Cambria Math" panose="02040503050406030204" pitchFamily="18" charset="0"/>
                        <a:ea typeface="Cambria Math" panose="02040503050406030204" pitchFamily="18" charset="0"/>
                      </a:rPr>
                      <m:t>𝜓</m:t>
                    </m:r>
                    <m:r>
                      <a:rPr lang="fr-CA" i="1">
                        <a:latin typeface="Cambria Math" panose="02040503050406030204" pitchFamily="18" charset="0"/>
                        <a:ea typeface="Cambria Math" panose="02040503050406030204" pitchFamily="18" charset="0"/>
                      </a:rPr>
                      <m:t>.</m:t>
                    </m:r>
                  </m:oMath>
                </a14:m>
                <a:r>
                  <a:rPr lang="fr-FR" dirty="0"/>
                  <a:t> On peut donc définir l’interprétation de </a:t>
                </a:r>
                <a14:m>
                  <m:oMath xmlns:m="http://schemas.openxmlformats.org/officeDocument/2006/math">
                    <m:r>
                      <a:rPr lang="fr-FR" i="1" smtClean="0">
                        <a:latin typeface="Cambria Math" panose="02040503050406030204" pitchFamily="18" charset="0"/>
                        <a:ea typeface="Cambria Math" panose="02040503050406030204" pitchFamily="18" charset="0"/>
                      </a:rPr>
                      <m:t>↔</m:t>
                    </m:r>
                  </m:oMath>
                </a14:m>
                <a:r>
                  <a:rPr lang="fr-FR" dirty="0"/>
                  <a:t> ainsi: </a:t>
                </a:r>
              </a:p>
              <a:p>
                <a:pPr lvl="1"/>
                <a14:m>
                  <m:oMath xmlns:m="http://schemas.openxmlformats.org/officeDocument/2006/math">
                    <m:r>
                      <a:rPr lang="fr-CA" i="1">
                        <a:latin typeface="Cambria Math" panose="02040503050406030204" pitchFamily="18" charset="0"/>
                      </a:rPr>
                      <m:t>(</m:t>
                    </m:r>
                    <m:r>
                      <a:rPr lang="fr-CA" i="1">
                        <a:latin typeface="Cambria Math" panose="02040503050406030204" pitchFamily="18" charset="0"/>
                        <a:ea typeface="Cambria Math" panose="02040503050406030204" pitchFamily="18" charset="0"/>
                      </a:rPr>
                      <m:t>𝜑</m:t>
                    </m:r>
                    <m:r>
                      <a:rPr lang="fr-CA"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𝜓</m:t>
                    </m:r>
                  </m:oMath>
                </a14:m>
                <a:r>
                  <a:rPr lang="fr-FR" dirty="0"/>
                  <a:t>) est faux si lorsque </a:t>
                </a:r>
                <a14:m>
                  <m:oMath xmlns:m="http://schemas.openxmlformats.org/officeDocument/2006/math">
                    <m:r>
                      <a:rPr lang="fr-CA" i="1">
                        <a:latin typeface="Cambria Math" panose="02040503050406030204" pitchFamily="18" charset="0"/>
                        <a:ea typeface="Cambria Math" panose="02040503050406030204" pitchFamily="18" charset="0"/>
                      </a:rPr>
                      <m:t>𝜑</m:t>
                    </m:r>
                    <m:r>
                      <a:rPr lang="fr-CA" i="1">
                        <a:latin typeface="Cambria Math" panose="02040503050406030204" pitchFamily="18" charset="0"/>
                        <a:ea typeface="Cambria Math" panose="02040503050406030204" pitchFamily="18" charset="0"/>
                      </a:rPr>
                      <m:t> </m:t>
                    </m:r>
                    <m:r>
                      <a:rPr lang="fr-CA" i="1">
                        <a:latin typeface="Cambria Math" panose="02040503050406030204" pitchFamily="18" charset="0"/>
                        <a:ea typeface="Cambria Math" panose="02040503050406030204" pitchFamily="18" charset="0"/>
                      </a:rPr>
                      <m:t>𝑒𝑠𝑡</m:t>
                    </m:r>
                    <m:r>
                      <a:rPr lang="fr-CA" i="1">
                        <a:latin typeface="Cambria Math" panose="02040503050406030204" pitchFamily="18" charset="0"/>
                        <a:ea typeface="Cambria Math" panose="02040503050406030204" pitchFamily="18" charset="0"/>
                      </a:rPr>
                      <m:t> </m:t>
                    </m:r>
                    <m:r>
                      <a:rPr lang="fr-CA" i="1">
                        <a:latin typeface="Cambria Math" panose="02040503050406030204" pitchFamily="18" charset="0"/>
                        <a:ea typeface="Cambria Math" panose="02040503050406030204" pitchFamily="18" charset="0"/>
                      </a:rPr>
                      <m:t>𝑣𝑟𝑎𝑖</m:t>
                    </m:r>
                    <m:r>
                      <a:rPr lang="fr-CA" i="1">
                        <a:latin typeface="Cambria Math" panose="02040503050406030204" pitchFamily="18" charset="0"/>
                        <a:ea typeface="Cambria Math" panose="02040503050406030204" pitchFamily="18" charset="0"/>
                      </a:rPr>
                      <m:t>, </m:t>
                    </m:r>
                    <m:r>
                      <a:rPr lang="fr-CA" i="1">
                        <a:latin typeface="Cambria Math" panose="02040503050406030204" pitchFamily="18" charset="0"/>
                        <a:ea typeface="Cambria Math" panose="02040503050406030204" pitchFamily="18" charset="0"/>
                      </a:rPr>
                      <m:t>𝜓</m:t>
                    </m:r>
                  </m:oMath>
                </a14:m>
                <a:r>
                  <a:rPr lang="fr-FR" dirty="0"/>
                  <a:t> est faux ; </a:t>
                </a:r>
              </a:p>
              <a:p>
                <a:pPr lvl="1"/>
                <a14:m>
                  <m:oMath xmlns:m="http://schemas.openxmlformats.org/officeDocument/2006/math">
                    <m:r>
                      <a:rPr lang="fr-CA" i="1">
                        <a:latin typeface="Cambria Math" panose="02040503050406030204" pitchFamily="18" charset="0"/>
                      </a:rPr>
                      <m:t>(</m:t>
                    </m:r>
                    <m:r>
                      <a:rPr lang="fr-CA" i="1">
                        <a:latin typeface="Cambria Math" panose="02040503050406030204" pitchFamily="18" charset="0"/>
                        <a:ea typeface="Cambria Math" panose="02040503050406030204" pitchFamily="18" charset="0"/>
                      </a:rPr>
                      <m:t>𝜑</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𝜓</m:t>
                    </m:r>
                  </m:oMath>
                </a14:m>
                <a:r>
                  <a:rPr lang="fr-FR" dirty="0"/>
                  <a:t>) est faux si lorsque </a:t>
                </a:r>
                <a14:m>
                  <m:oMath xmlns:m="http://schemas.openxmlformats.org/officeDocument/2006/math">
                    <m:r>
                      <a:rPr lang="fr-CA" i="1">
                        <a:latin typeface="Cambria Math" panose="02040503050406030204" pitchFamily="18" charset="0"/>
                        <a:ea typeface="Cambria Math" panose="02040503050406030204" pitchFamily="18" charset="0"/>
                      </a:rPr>
                      <m:t>𝜑</m:t>
                    </m:r>
                    <m:r>
                      <a:rPr lang="fr-CA" i="1">
                        <a:latin typeface="Cambria Math" panose="02040503050406030204" pitchFamily="18" charset="0"/>
                        <a:ea typeface="Cambria Math" panose="02040503050406030204" pitchFamily="18" charset="0"/>
                      </a:rPr>
                      <m:t> </m:t>
                    </m:r>
                    <m:r>
                      <a:rPr lang="fr-CA" i="1">
                        <a:latin typeface="Cambria Math" panose="02040503050406030204" pitchFamily="18" charset="0"/>
                        <a:ea typeface="Cambria Math" panose="02040503050406030204" pitchFamily="18" charset="0"/>
                      </a:rPr>
                      <m:t>𝑒𝑠𝑡</m:t>
                    </m:r>
                    <m:r>
                      <a:rPr lang="fr-CA" i="1">
                        <a:latin typeface="Cambria Math" panose="02040503050406030204" pitchFamily="18" charset="0"/>
                        <a:ea typeface="Cambria Math" panose="02040503050406030204" pitchFamily="18" charset="0"/>
                      </a:rPr>
                      <m:t> </m:t>
                    </m:r>
                    <m:r>
                      <a:rPr lang="fr-CA" b="0" i="1" smtClean="0">
                        <a:latin typeface="Cambria Math" panose="02040503050406030204" pitchFamily="18" charset="0"/>
                        <a:ea typeface="Cambria Math" panose="02040503050406030204" pitchFamily="18" charset="0"/>
                      </a:rPr>
                      <m:t>𝑓𝑎𝑢𝑥</m:t>
                    </m:r>
                    <m:r>
                      <a:rPr lang="fr-CA" i="1">
                        <a:latin typeface="Cambria Math" panose="02040503050406030204" pitchFamily="18" charset="0"/>
                        <a:ea typeface="Cambria Math" panose="02040503050406030204" pitchFamily="18" charset="0"/>
                      </a:rPr>
                      <m:t>, </m:t>
                    </m:r>
                    <m:r>
                      <a:rPr lang="fr-CA" i="1">
                        <a:latin typeface="Cambria Math" panose="02040503050406030204" pitchFamily="18" charset="0"/>
                        <a:ea typeface="Cambria Math" panose="02040503050406030204" pitchFamily="18" charset="0"/>
                      </a:rPr>
                      <m:t>𝜓</m:t>
                    </m:r>
                  </m:oMath>
                </a14:m>
                <a:r>
                  <a:rPr lang="fr-FR" dirty="0"/>
                  <a:t> est vrai ; </a:t>
                </a:r>
              </a:p>
              <a:p>
                <a:pPr lvl="1"/>
                <a:r>
                  <a:rPr lang="fr-CA" dirty="0">
                    <a:ea typeface="Cambria Math" panose="02040503050406030204" pitchFamily="18" charset="0"/>
                  </a:rPr>
                  <a:t>(</a:t>
                </a:r>
                <a14:m>
                  <m:oMath xmlns:m="http://schemas.openxmlformats.org/officeDocument/2006/math">
                    <m:r>
                      <a:rPr lang="fr-CA" i="1">
                        <a:latin typeface="Cambria Math" panose="02040503050406030204" pitchFamily="18" charset="0"/>
                        <a:ea typeface="Cambria Math" panose="02040503050406030204" pitchFamily="18" charset="0"/>
                      </a:rPr>
                      <m:t>𝜑</m:t>
                    </m:r>
                    <m:r>
                      <a:rPr lang="fr-CA"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𝜓</m:t>
                    </m:r>
                  </m:oMath>
                </a14:m>
                <a:r>
                  <a:rPr lang="fr-FR" dirty="0"/>
                  <a:t>) est vrai dans tous les autres cas (lorsqu’ils ont la même valeur de vérité).</a:t>
                </a:r>
              </a:p>
              <a:p>
                <a:pPr lvl="1"/>
                <a:endParaRPr lang="fr-FR" dirty="0"/>
              </a:p>
              <a:p>
                <a:r>
                  <a:rPr lang="fr-FR" dirty="0"/>
                  <a:t>On résume l’interprétation de la bivalence dans la table suivante: </a:t>
                </a:r>
              </a:p>
              <a:p>
                <a:endParaRPr lang="fr-FR" dirty="0"/>
              </a:p>
            </p:txBody>
          </p:sp>
        </mc:Choice>
        <mc:Fallback xmlns="">
          <p:sp>
            <p:nvSpPr>
              <p:cNvPr id="3" name="Content Placeholder 2">
                <a:extLst>
                  <a:ext uri="{FF2B5EF4-FFF2-40B4-BE49-F238E27FC236}">
                    <a16:creationId xmlns:a16="http://schemas.microsoft.com/office/drawing/2014/main" id="{DF1EE06F-FECA-A54D-B26D-77293F69358A}"/>
                  </a:ext>
                </a:extLst>
              </p:cNvPr>
              <p:cNvSpPr>
                <a:spLocks noGrp="1" noRot="1" noChangeAspect="1" noMove="1" noResize="1" noEditPoints="1" noAdjustHandles="1" noChangeArrowheads="1" noChangeShapeType="1" noTextEdit="1"/>
              </p:cNvSpPr>
              <p:nvPr>
                <p:ph idx="1"/>
              </p:nvPr>
            </p:nvSpPr>
            <p:spPr>
              <a:blipFill>
                <a:blip r:embed="rId2"/>
                <a:stretch>
                  <a:fillRect l="-493" t="-81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B8CE9326-D2D1-6B42-A8F2-51FA77D0FAB2}"/>
                  </a:ext>
                </a:extLst>
              </p:cNvPr>
              <p:cNvGraphicFramePr>
                <a:graphicFrameLocks noGrp="1"/>
              </p:cNvGraphicFramePr>
              <p:nvPr>
                <p:extLst>
                  <p:ext uri="{D42A27DB-BD31-4B8C-83A1-F6EECF244321}">
                    <p14:modId xmlns:p14="http://schemas.microsoft.com/office/powerpoint/2010/main" val="276905784"/>
                  </p:ext>
                </p:extLst>
              </p:nvPr>
            </p:nvGraphicFramePr>
            <p:xfrm>
              <a:off x="4097866" y="5168526"/>
              <a:ext cx="2980266" cy="1594556"/>
            </p:xfrm>
            <a:graphic>
              <a:graphicData uri="http://schemas.openxmlformats.org/drawingml/2006/table">
                <a:tbl>
                  <a:tblPr firstRow="1" bandRow="1">
                    <a:tableStyleId>{21E4AEA4-8DFA-4A89-87EB-49C32662AFE0}</a:tableStyleId>
                  </a:tblPr>
                  <a:tblGrid>
                    <a:gridCol w="993422">
                      <a:extLst>
                        <a:ext uri="{9D8B030D-6E8A-4147-A177-3AD203B41FA5}">
                          <a16:colId xmlns:a16="http://schemas.microsoft.com/office/drawing/2014/main" val="2968222807"/>
                        </a:ext>
                      </a:extLst>
                    </a:gridCol>
                    <a:gridCol w="993422">
                      <a:extLst>
                        <a:ext uri="{9D8B030D-6E8A-4147-A177-3AD203B41FA5}">
                          <a16:colId xmlns:a16="http://schemas.microsoft.com/office/drawing/2014/main" val="2063586942"/>
                        </a:ext>
                      </a:extLst>
                    </a:gridCol>
                    <a:gridCol w="993422">
                      <a:extLst>
                        <a:ext uri="{9D8B030D-6E8A-4147-A177-3AD203B41FA5}">
                          <a16:colId xmlns:a16="http://schemas.microsoft.com/office/drawing/2014/main" val="1249175231"/>
                        </a:ext>
                      </a:extLst>
                    </a:gridCol>
                  </a:tblGrid>
                  <a:tr h="379162">
                    <a:tc>
                      <a:txBody>
                        <a:bodyPr/>
                        <a:lstStyle/>
                        <a:p>
                          <a:pPr/>
                          <a14:m>
                            <m:oMathPara xmlns:m="http://schemas.openxmlformats.org/officeDocument/2006/math">
                              <m:oMathParaPr>
                                <m:jc m:val="centerGroup"/>
                              </m:oMathParaPr>
                              <m:oMath xmlns:m="http://schemas.openxmlformats.org/officeDocument/2006/math">
                                <m:r>
                                  <a:rPr lang="fr-CA" b="1" i="1" smtClean="0">
                                    <a:latin typeface="Cambria Math" panose="02040503050406030204" pitchFamily="18" charset="0"/>
                                  </a:rPr>
                                  <m:t>𝒑</m:t>
                                </m:r>
                              </m:oMath>
                            </m:oMathPara>
                          </a14:m>
                          <a:endParaRPr lang="fr-FR" dirty="0"/>
                        </a:p>
                      </a:txBody>
                      <a:tcPr/>
                    </a:tc>
                    <a:tc>
                      <a:txBody>
                        <a:bodyPr/>
                        <a:lstStyle/>
                        <a:p>
                          <a:pPr/>
                          <a14:m>
                            <m:oMathPara xmlns:m="http://schemas.openxmlformats.org/officeDocument/2006/math">
                              <m:oMathParaPr>
                                <m:jc m:val="centerGroup"/>
                              </m:oMathParaPr>
                              <m:oMath xmlns:m="http://schemas.openxmlformats.org/officeDocument/2006/math">
                                <m:r>
                                  <a:rPr lang="fr-CA" b="1" i="1" smtClean="0">
                                    <a:latin typeface="Cambria Math" panose="02040503050406030204" pitchFamily="18" charset="0"/>
                                  </a:rPr>
                                  <m:t>𝒒</m:t>
                                </m:r>
                              </m:oMath>
                            </m:oMathPara>
                          </a14:m>
                          <a:endParaRPr lang="fr-FR" dirty="0"/>
                        </a:p>
                      </a:txBody>
                      <a:tcPr/>
                    </a:tc>
                    <a:tc>
                      <a:txBody>
                        <a:bodyPr/>
                        <a:lstStyle/>
                        <a:p>
                          <a:pPr/>
                          <a14:m>
                            <m:oMathPara xmlns:m="http://schemas.openxmlformats.org/officeDocument/2006/math">
                              <m:oMathParaPr>
                                <m:jc m:val="centerGroup"/>
                              </m:oMathParaPr>
                              <m:oMath xmlns:m="http://schemas.openxmlformats.org/officeDocument/2006/math">
                                <m:r>
                                  <a:rPr lang="fr-CA" b="1" i="1" smtClean="0">
                                    <a:latin typeface="Cambria Math" panose="02040503050406030204" pitchFamily="18" charset="0"/>
                                  </a:rPr>
                                  <m:t>(</m:t>
                                </m:r>
                                <m:r>
                                  <a:rPr lang="fr-CA" b="1" i="1" smtClean="0">
                                    <a:latin typeface="Cambria Math" panose="02040503050406030204" pitchFamily="18" charset="0"/>
                                  </a:rPr>
                                  <m:t>𝒑</m:t>
                                </m:r>
                                <m:r>
                                  <a:rPr lang="fr-CA" b="1" i="1" smtClean="0">
                                    <a:latin typeface="Cambria Math" panose="02040503050406030204" pitchFamily="18" charset="0"/>
                                    <a:ea typeface="Cambria Math" panose="02040503050406030204" pitchFamily="18" charset="0"/>
                                  </a:rPr>
                                  <m:t>↔</m:t>
                                </m:r>
                                <m:r>
                                  <a:rPr lang="fr-CA" b="1" i="1" smtClean="0">
                                    <a:latin typeface="Cambria Math" panose="02040503050406030204" pitchFamily="18" charset="0"/>
                                    <a:ea typeface="Cambria Math" panose="02040503050406030204" pitchFamily="18" charset="0"/>
                                  </a:rPr>
                                  <m:t>𝒒</m:t>
                                </m:r>
                                <m:r>
                                  <a:rPr lang="fr-CA" b="1" i="1" smtClean="0">
                                    <a:latin typeface="Cambria Math" panose="02040503050406030204" pitchFamily="18" charset="0"/>
                                    <a:ea typeface="Cambria Math" panose="02040503050406030204" pitchFamily="18" charset="0"/>
                                  </a:rPr>
                                  <m:t>)</m:t>
                                </m:r>
                              </m:oMath>
                            </m:oMathPara>
                          </a14:m>
                          <a:endParaRPr lang="fr-FR" dirty="0"/>
                        </a:p>
                      </a:txBody>
                      <a:tcPr/>
                    </a:tc>
                    <a:extLst>
                      <a:ext uri="{0D108BD9-81ED-4DB2-BD59-A6C34878D82A}">
                        <a16:rowId xmlns:a16="http://schemas.microsoft.com/office/drawing/2014/main" val="430834862"/>
                      </a:ext>
                    </a:extLst>
                  </a:tr>
                  <a:tr h="1215394">
                    <a:tc>
                      <a:txBody>
                        <a:bodyPr/>
                        <a:lstStyle/>
                        <a:p>
                          <a:pPr algn="ctr"/>
                          <a:r>
                            <a:rPr lang="fr-FR" dirty="0"/>
                            <a:t>V</a:t>
                          </a:r>
                        </a:p>
                        <a:p>
                          <a:pPr algn="ctr"/>
                          <a:r>
                            <a:rPr lang="fr-FR" dirty="0"/>
                            <a:t>V</a:t>
                          </a:r>
                        </a:p>
                        <a:p>
                          <a:pPr algn="ctr"/>
                          <a:r>
                            <a:rPr lang="fr-FR" dirty="0"/>
                            <a:t>F</a:t>
                          </a:r>
                        </a:p>
                        <a:p>
                          <a:pPr algn="ctr"/>
                          <a:r>
                            <a:rPr lang="fr-FR" dirty="0"/>
                            <a:t>F</a:t>
                          </a:r>
                        </a:p>
                      </a:txBody>
                      <a:tcPr/>
                    </a:tc>
                    <a:tc>
                      <a:txBody>
                        <a:bodyPr/>
                        <a:lstStyle/>
                        <a:p>
                          <a:pPr algn="ctr"/>
                          <a:r>
                            <a:rPr lang="fr-FR" dirty="0"/>
                            <a:t>V</a:t>
                          </a:r>
                        </a:p>
                        <a:p>
                          <a:pPr algn="ctr"/>
                          <a:r>
                            <a:rPr lang="fr-FR" dirty="0"/>
                            <a:t>F</a:t>
                          </a:r>
                        </a:p>
                        <a:p>
                          <a:pPr algn="ctr"/>
                          <a:r>
                            <a:rPr lang="fr-FR" dirty="0"/>
                            <a:t>V</a:t>
                          </a:r>
                        </a:p>
                        <a:p>
                          <a:pPr algn="ctr"/>
                          <a:r>
                            <a:rPr lang="fr-FR" dirty="0"/>
                            <a:t>F</a:t>
                          </a:r>
                        </a:p>
                      </a:txBody>
                      <a:tcPr/>
                    </a:tc>
                    <a:tc>
                      <a:txBody>
                        <a:bodyPr/>
                        <a:lstStyle/>
                        <a:p>
                          <a:pPr algn="ctr"/>
                          <a:r>
                            <a:rPr lang="fr-FR" dirty="0"/>
                            <a:t>V</a:t>
                          </a:r>
                        </a:p>
                        <a:p>
                          <a:pPr algn="ctr"/>
                          <a:r>
                            <a:rPr lang="fr-FR" dirty="0"/>
                            <a:t>F</a:t>
                          </a:r>
                        </a:p>
                        <a:p>
                          <a:pPr algn="ctr"/>
                          <a:r>
                            <a:rPr lang="fr-FR" dirty="0"/>
                            <a:t>F</a:t>
                          </a:r>
                        </a:p>
                        <a:p>
                          <a:pPr algn="ctr"/>
                          <a:r>
                            <a:rPr lang="fr-FR" dirty="0"/>
                            <a:t>V</a:t>
                          </a:r>
                        </a:p>
                      </a:txBody>
                      <a:tcPr/>
                    </a:tc>
                    <a:extLst>
                      <a:ext uri="{0D108BD9-81ED-4DB2-BD59-A6C34878D82A}">
                        <a16:rowId xmlns:a16="http://schemas.microsoft.com/office/drawing/2014/main" val="3146194697"/>
                      </a:ext>
                    </a:extLst>
                  </a:tr>
                </a:tbl>
              </a:graphicData>
            </a:graphic>
          </p:graphicFrame>
        </mc:Choice>
        <mc:Fallback xmlns="">
          <p:graphicFrame>
            <p:nvGraphicFramePr>
              <p:cNvPr id="5" name="Table 4">
                <a:extLst>
                  <a:ext uri="{FF2B5EF4-FFF2-40B4-BE49-F238E27FC236}">
                    <a16:creationId xmlns:a16="http://schemas.microsoft.com/office/drawing/2014/main" id="{B8CE9326-D2D1-6B42-A8F2-51FA77D0FAB2}"/>
                  </a:ext>
                </a:extLst>
              </p:cNvPr>
              <p:cNvGraphicFramePr>
                <a:graphicFrameLocks noGrp="1"/>
              </p:cNvGraphicFramePr>
              <p:nvPr>
                <p:extLst>
                  <p:ext uri="{D42A27DB-BD31-4B8C-83A1-F6EECF244321}">
                    <p14:modId xmlns:p14="http://schemas.microsoft.com/office/powerpoint/2010/main" val="276905784"/>
                  </p:ext>
                </p:extLst>
              </p:nvPr>
            </p:nvGraphicFramePr>
            <p:xfrm>
              <a:off x="4097866" y="5168526"/>
              <a:ext cx="2980266" cy="1594556"/>
            </p:xfrm>
            <a:graphic>
              <a:graphicData uri="http://schemas.openxmlformats.org/drawingml/2006/table">
                <a:tbl>
                  <a:tblPr firstRow="1" bandRow="1">
                    <a:tableStyleId>{21E4AEA4-8DFA-4A89-87EB-49C32662AFE0}</a:tableStyleId>
                  </a:tblPr>
                  <a:tblGrid>
                    <a:gridCol w="993422">
                      <a:extLst>
                        <a:ext uri="{9D8B030D-6E8A-4147-A177-3AD203B41FA5}">
                          <a16:colId xmlns:a16="http://schemas.microsoft.com/office/drawing/2014/main" val="2968222807"/>
                        </a:ext>
                      </a:extLst>
                    </a:gridCol>
                    <a:gridCol w="993422">
                      <a:extLst>
                        <a:ext uri="{9D8B030D-6E8A-4147-A177-3AD203B41FA5}">
                          <a16:colId xmlns:a16="http://schemas.microsoft.com/office/drawing/2014/main" val="2063586942"/>
                        </a:ext>
                      </a:extLst>
                    </a:gridCol>
                    <a:gridCol w="993422">
                      <a:extLst>
                        <a:ext uri="{9D8B030D-6E8A-4147-A177-3AD203B41FA5}">
                          <a16:colId xmlns:a16="http://schemas.microsoft.com/office/drawing/2014/main" val="1249175231"/>
                        </a:ext>
                      </a:extLst>
                    </a:gridCol>
                  </a:tblGrid>
                  <a:tr h="379162">
                    <a:tc>
                      <a:txBody>
                        <a:bodyPr/>
                        <a:lstStyle/>
                        <a:p>
                          <a:endParaRPr lang="en-US"/>
                        </a:p>
                      </a:txBody>
                      <a:tcPr>
                        <a:blipFill>
                          <a:blip r:embed="rId3"/>
                          <a:stretch>
                            <a:fillRect r="-200000" b="-336667"/>
                          </a:stretch>
                        </a:blipFill>
                      </a:tcPr>
                    </a:tc>
                    <a:tc>
                      <a:txBody>
                        <a:bodyPr/>
                        <a:lstStyle/>
                        <a:p>
                          <a:endParaRPr lang="en-US"/>
                        </a:p>
                      </a:txBody>
                      <a:tcPr>
                        <a:blipFill>
                          <a:blip r:embed="rId3"/>
                          <a:stretch>
                            <a:fillRect l="-101282" r="-102564" b="-336667"/>
                          </a:stretch>
                        </a:blipFill>
                      </a:tcPr>
                    </a:tc>
                    <a:tc>
                      <a:txBody>
                        <a:bodyPr/>
                        <a:lstStyle/>
                        <a:p>
                          <a:endParaRPr lang="en-US"/>
                        </a:p>
                      </a:txBody>
                      <a:tcPr>
                        <a:blipFill>
                          <a:blip r:embed="rId3"/>
                          <a:stretch>
                            <a:fillRect l="-198734" r="-1266" b="-336667"/>
                          </a:stretch>
                        </a:blipFill>
                      </a:tcPr>
                    </a:tc>
                    <a:extLst>
                      <a:ext uri="{0D108BD9-81ED-4DB2-BD59-A6C34878D82A}">
                        <a16:rowId xmlns:a16="http://schemas.microsoft.com/office/drawing/2014/main" val="430834862"/>
                      </a:ext>
                    </a:extLst>
                  </a:tr>
                  <a:tr h="1215394">
                    <a:tc>
                      <a:txBody>
                        <a:bodyPr/>
                        <a:lstStyle/>
                        <a:p>
                          <a:pPr algn="ctr"/>
                          <a:r>
                            <a:rPr lang="fr-FR" dirty="0"/>
                            <a:t>V</a:t>
                          </a:r>
                        </a:p>
                        <a:p>
                          <a:pPr algn="ctr"/>
                          <a:r>
                            <a:rPr lang="fr-FR" dirty="0"/>
                            <a:t>V</a:t>
                          </a:r>
                        </a:p>
                        <a:p>
                          <a:pPr algn="ctr"/>
                          <a:r>
                            <a:rPr lang="fr-FR" dirty="0"/>
                            <a:t>F</a:t>
                          </a:r>
                        </a:p>
                        <a:p>
                          <a:pPr algn="ctr"/>
                          <a:r>
                            <a:rPr lang="fr-FR" dirty="0"/>
                            <a:t>F</a:t>
                          </a:r>
                        </a:p>
                      </a:txBody>
                      <a:tcPr/>
                    </a:tc>
                    <a:tc>
                      <a:txBody>
                        <a:bodyPr/>
                        <a:lstStyle/>
                        <a:p>
                          <a:pPr algn="ctr"/>
                          <a:r>
                            <a:rPr lang="fr-FR" dirty="0"/>
                            <a:t>V</a:t>
                          </a:r>
                        </a:p>
                        <a:p>
                          <a:pPr algn="ctr"/>
                          <a:r>
                            <a:rPr lang="fr-FR" dirty="0"/>
                            <a:t>F</a:t>
                          </a:r>
                        </a:p>
                        <a:p>
                          <a:pPr algn="ctr"/>
                          <a:r>
                            <a:rPr lang="fr-FR" dirty="0"/>
                            <a:t>V</a:t>
                          </a:r>
                        </a:p>
                        <a:p>
                          <a:pPr algn="ctr"/>
                          <a:r>
                            <a:rPr lang="fr-FR" dirty="0"/>
                            <a:t>F</a:t>
                          </a:r>
                        </a:p>
                      </a:txBody>
                      <a:tcPr/>
                    </a:tc>
                    <a:tc>
                      <a:txBody>
                        <a:bodyPr/>
                        <a:lstStyle/>
                        <a:p>
                          <a:pPr algn="ctr"/>
                          <a:r>
                            <a:rPr lang="fr-FR" dirty="0"/>
                            <a:t>V</a:t>
                          </a:r>
                        </a:p>
                        <a:p>
                          <a:pPr algn="ctr"/>
                          <a:r>
                            <a:rPr lang="fr-FR" dirty="0"/>
                            <a:t>F</a:t>
                          </a:r>
                        </a:p>
                        <a:p>
                          <a:pPr algn="ctr"/>
                          <a:r>
                            <a:rPr lang="fr-FR" dirty="0"/>
                            <a:t>F</a:t>
                          </a:r>
                        </a:p>
                        <a:p>
                          <a:pPr algn="ctr"/>
                          <a:r>
                            <a:rPr lang="fr-FR" dirty="0"/>
                            <a:t>V</a:t>
                          </a:r>
                        </a:p>
                      </a:txBody>
                      <a:tcPr/>
                    </a:tc>
                    <a:extLst>
                      <a:ext uri="{0D108BD9-81ED-4DB2-BD59-A6C34878D82A}">
                        <a16:rowId xmlns:a16="http://schemas.microsoft.com/office/drawing/2014/main" val="3146194697"/>
                      </a:ext>
                    </a:extLst>
                  </a:tr>
                </a:tbl>
              </a:graphicData>
            </a:graphic>
          </p:graphicFrame>
        </mc:Fallback>
      </mc:AlternateContent>
    </p:spTree>
    <p:extLst>
      <p:ext uri="{BB962C8B-B14F-4D97-AF65-F5344CB8AC3E}">
        <p14:creationId xmlns:p14="http://schemas.microsoft.com/office/powerpoint/2010/main" val="3044739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4766CA3-4530-8143-9CE4-11C459A3346B}"/>
                  </a:ext>
                </a:extLst>
              </p:cNvPr>
              <p:cNvSpPr>
                <a:spLocks noGrp="1"/>
              </p:cNvSpPr>
              <p:nvPr>
                <p:ph type="title"/>
              </p:nvPr>
            </p:nvSpPr>
            <p:spPr/>
            <p:txBody>
              <a:bodyPr/>
              <a:lstStyle/>
              <a:p>
                <a:r>
                  <a:rPr lang="fr-FR" dirty="0"/>
                  <a:t>Des exemples dans le langage </a:t>
                </a:r>
                <a14:m>
                  <m:oMath xmlns:m="http://schemas.openxmlformats.org/officeDocument/2006/math">
                    <m:sSub>
                      <m:sSubPr>
                        <m:ctrlPr>
                          <a:rPr lang="fr-FR" b="1" i="1">
                            <a:latin typeface="Cambria Math" panose="02040503050406030204" pitchFamily="18" charset="0"/>
                          </a:rPr>
                        </m:ctrlPr>
                      </m:sSubPr>
                      <m:e>
                        <m:r>
                          <a:rPr lang="fr-FR" b="1" i="1">
                            <a:latin typeface="Cambria Math" panose="02040503050406030204" pitchFamily="18" charset="0"/>
                            <a:ea typeface="Cambria Math" panose="02040503050406030204" pitchFamily="18" charset="0"/>
                          </a:rPr>
                          <m:t>ℒ</m:t>
                        </m:r>
                      </m:e>
                      <m:sub>
                        <m:r>
                          <a:rPr lang="fr-CA" b="1" i="1">
                            <a:latin typeface="Cambria Math" panose="02040503050406030204" pitchFamily="18" charset="0"/>
                            <a:ea typeface="Cambria Math" panose="02040503050406030204" pitchFamily="18" charset="0"/>
                          </a:rPr>
                          <m:t>𝟎</m:t>
                        </m:r>
                      </m:sub>
                    </m:sSub>
                  </m:oMath>
                </a14:m>
                <a:r>
                  <a:rPr lang="fr-FR" dirty="0"/>
                  <a:t> </a:t>
                </a:r>
              </a:p>
            </p:txBody>
          </p:sp>
        </mc:Choice>
        <mc:Fallback xmlns="">
          <p:sp>
            <p:nvSpPr>
              <p:cNvPr id="2" name="Title 1">
                <a:extLst>
                  <a:ext uri="{FF2B5EF4-FFF2-40B4-BE49-F238E27FC236}">
                    <a16:creationId xmlns:a16="http://schemas.microsoft.com/office/drawing/2014/main" id="{54766CA3-4530-8143-9CE4-11C459A3346B}"/>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75BB112-0AB4-1648-98DE-FD1B8E738AB0}"/>
                  </a:ext>
                </a:extLst>
              </p:cNvPr>
              <p:cNvSpPr>
                <a:spLocks noGrp="1"/>
              </p:cNvSpPr>
              <p:nvPr>
                <p:ph idx="1"/>
              </p:nvPr>
            </p:nvSpPr>
            <p:spPr/>
            <p:txBody>
              <a:bodyPr/>
              <a:lstStyle/>
              <a:p>
                <a:r>
                  <a:rPr lang="fr-FR" dirty="0"/>
                  <a:t>Socrate pratiquait la maïeutique</a:t>
                </a:r>
                <a:r>
                  <a:rPr lang="fr-FR" b="1" dirty="0"/>
                  <a:t> et </a:t>
                </a:r>
                <a:r>
                  <a:rPr lang="fr-FR" dirty="0"/>
                  <a:t>il cherchait à comprendre le sens de l’oracle.</a:t>
                </a:r>
              </a:p>
              <a:p>
                <a:pPr lvl="1"/>
                <a14:m>
                  <m:oMath xmlns:m="http://schemas.openxmlformats.org/officeDocument/2006/math">
                    <m:r>
                      <a:rPr lang="fr-CA" b="0" i="1" smtClean="0">
                        <a:latin typeface="Cambria Math" panose="02040503050406030204" pitchFamily="18" charset="0"/>
                      </a:rPr>
                      <m:t>𝑝</m:t>
                    </m:r>
                    <m:r>
                      <a:rPr lang="fr-CA" b="0" i="1" smtClean="0">
                        <a:latin typeface="Cambria Math" panose="02040503050406030204" pitchFamily="18" charset="0"/>
                      </a:rPr>
                      <m:t>: </m:t>
                    </m:r>
                  </m:oMath>
                </a14:m>
                <a:r>
                  <a:rPr lang="fr-FR" dirty="0"/>
                  <a:t>Socrate pratiquait la maïeutique. </a:t>
                </a:r>
              </a:p>
              <a:p>
                <a:pPr lvl="1"/>
                <a14:m>
                  <m:oMath xmlns:m="http://schemas.openxmlformats.org/officeDocument/2006/math">
                    <m:r>
                      <a:rPr lang="fr-CA" b="0" i="1" smtClean="0">
                        <a:latin typeface="Cambria Math" panose="02040503050406030204" pitchFamily="18" charset="0"/>
                      </a:rPr>
                      <m:t>𝑞</m:t>
                    </m:r>
                    <m:r>
                      <a:rPr lang="fr-CA" b="0" i="1" smtClean="0">
                        <a:latin typeface="Cambria Math" panose="02040503050406030204" pitchFamily="18" charset="0"/>
                      </a:rPr>
                      <m:t>:</m:t>
                    </m:r>
                  </m:oMath>
                </a14:m>
                <a:r>
                  <a:rPr lang="fr-FR" dirty="0"/>
                  <a:t>Socrate cherchait à comprendre le sens de l’oracle. </a:t>
                </a:r>
              </a:p>
              <a:p>
                <a:pPr lvl="1"/>
                <a:r>
                  <a:rPr lang="fr-FR" dirty="0"/>
                  <a:t>Si les deux énoncés sont vrais, alors (</a:t>
                </a:r>
                <a14:m>
                  <m:oMath xmlns:m="http://schemas.openxmlformats.org/officeDocument/2006/math">
                    <m:r>
                      <a:rPr lang="fr-CA" b="0" i="1" smtClean="0">
                        <a:latin typeface="Cambria Math" panose="02040503050406030204" pitchFamily="18" charset="0"/>
                      </a:rPr>
                      <m:t>𝑝</m:t>
                    </m:r>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𝑞</m:t>
                    </m:r>
                    <m:r>
                      <a:rPr lang="fr-CA" b="0" i="1" smtClean="0">
                        <a:latin typeface="Cambria Math" panose="02040503050406030204" pitchFamily="18" charset="0"/>
                        <a:ea typeface="Cambria Math" panose="02040503050406030204" pitchFamily="18" charset="0"/>
                      </a:rPr>
                      <m:t>)</m:t>
                    </m:r>
                  </m:oMath>
                </a14:m>
                <a:r>
                  <a:rPr lang="fr-FR" dirty="0"/>
                  <a:t> est vrai. Si l’on modifie l’interprétation d’une lettre, en choisissant comme nouvelle interprétation un autre énoncé vrai (par exemple: la Terre est ronde), alors (</a:t>
                </a:r>
                <a14:m>
                  <m:oMath xmlns:m="http://schemas.openxmlformats.org/officeDocument/2006/math">
                    <m:r>
                      <a:rPr lang="fr-CA" i="1">
                        <a:latin typeface="Cambria Math" panose="02040503050406030204" pitchFamily="18" charset="0"/>
                      </a:rPr>
                      <m:t>𝑝</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𝑞</m:t>
                    </m:r>
                    <m:r>
                      <a:rPr lang="fr-CA" i="1">
                        <a:latin typeface="Cambria Math" panose="02040503050406030204" pitchFamily="18" charset="0"/>
                        <a:ea typeface="Cambria Math" panose="02040503050406030204" pitchFamily="18" charset="0"/>
                      </a:rPr>
                      <m:t>)</m:t>
                    </m:r>
                  </m:oMath>
                </a14:m>
                <a:r>
                  <a:rPr lang="fr-FR" dirty="0"/>
                  <a:t> reste vrai. </a:t>
                </a:r>
              </a:p>
              <a:p>
                <a:pPr lvl="1"/>
                <a:endParaRPr lang="fr-FR" dirty="0"/>
              </a:p>
            </p:txBody>
          </p:sp>
        </mc:Choice>
        <mc:Fallback xmlns="">
          <p:sp>
            <p:nvSpPr>
              <p:cNvPr id="3" name="Content Placeholder 2">
                <a:extLst>
                  <a:ext uri="{FF2B5EF4-FFF2-40B4-BE49-F238E27FC236}">
                    <a16:creationId xmlns:a16="http://schemas.microsoft.com/office/drawing/2014/main" id="{775BB112-0AB4-1648-98DE-FD1B8E738AB0}"/>
                  </a:ext>
                </a:extLst>
              </p:cNvPr>
              <p:cNvSpPr>
                <a:spLocks noGrp="1" noRot="1" noChangeAspect="1" noMove="1" noResize="1" noEditPoints="1" noAdjustHandles="1" noChangeArrowheads="1" noChangeShapeType="1" noTextEdit="1"/>
              </p:cNvSpPr>
              <p:nvPr>
                <p:ph idx="1"/>
              </p:nvPr>
            </p:nvSpPr>
            <p:spPr>
              <a:blipFill>
                <a:blip r:embed="rId3"/>
                <a:stretch>
                  <a:fillRect l="-493" t="-816"/>
                </a:stretch>
              </a:blipFill>
            </p:spPr>
            <p:txBody>
              <a:bodyPr/>
              <a:lstStyle/>
              <a:p>
                <a:r>
                  <a:rPr lang="fr-FR">
                    <a:noFill/>
                  </a:rPr>
                  <a:t> </a:t>
                </a:r>
              </a:p>
            </p:txBody>
          </p:sp>
        </mc:Fallback>
      </mc:AlternateContent>
    </p:spTree>
    <p:extLst>
      <p:ext uri="{BB962C8B-B14F-4D97-AF65-F5344CB8AC3E}">
        <p14:creationId xmlns:p14="http://schemas.microsoft.com/office/powerpoint/2010/main" val="1979854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0FCA08D-E741-0948-926C-AF1BFB61AE52}"/>
                  </a:ext>
                </a:extLst>
              </p:cNvPr>
              <p:cNvSpPr>
                <a:spLocks noGrp="1"/>
              </p:cNvSpPr>
              <p:nvPr>
                <p:ph type="title"/>
              </p:nvPr>
            </p:nvSpPr>
            <p:spPr/>
            <p:txBody>
              <a:bodyPr/>
              <a:lstStyle/>
              <a:p>
                <a:r>
                  <a:rPr lang="fr-FR" dirty="0"/>
                  <a:t>Des exemples dans le langage </a:t>
                </a:r>
                <a14:m>
                  <m:oMath xmlns:m="http://schemas.openxmlformats.org/officeDocument/2006/math">
                    <m:sSub>
                      <m:sSubPr>
                        <m:ctrlPr>
                          <a:rPr lang="fr-FR" b="1" i="1">
                            <a:latin typeface="Cambria Math" panose="02040503050406030204" pitchFamily="18" charset="0"/>
                          </a:rPr>
                        </m:ctrlPr>
                      </m:sSubPr>
                      <m:e>
                        <m:r>
                          <a:rPr lang="fr-FR" b="1" i="1">
                            <a:latin typeface="Cambria Math" panose="02040503050406030204" pitchFamily="18" charset="0"/>
                            <a:ea typeface="Cambria Math" panose="02040503050406030204" pitchFamily="18" charset="0"/>
                          </a:rPr>
                          <m:t>ℒ</m:t>
                        </m:r>
                      </m:e>
                      <m:sub>
                        <m:r>
                          <a:rPr lang="fr-CA" b="1" i="1">
                            <a:latin typeface="Cambria Math" panose="02040503050406030204" pitchFamily="18" charset="0"/>
                            <a:ea typeface="Cambria Math" panose="02040503050406030204" pitchFamily="18" charset="0"/>
                          </a:rPr>
                          <m:t>𝟎</m:t>
                        </m:r>
                      </m:sub>
                    </m:sSub>
                  </m:oMath>
                </a14:m>
                <a:r>
                  <a:rPr lang="fr-FR" dirty="0"/>
                  <a:t> </a:t>
                </a:r>
              </a:p>
            </p:txBody>
          </p:sp>
        </mc:Choice>
        <mc:Fallback xmlns="">
          <p:sp>
            <p:nvSpPr>
              <p:cNvPr id="2" name="Title 1">
                <a:extLst>
                  <a:ext uri="{FF2B5EF4-FFF2-40B4-BE49-F238E27FC236}">
                    <a16:creationId xmlns:a16="http://schemas.microsoft.com/office/drawing/2014/main" id="{40FCA08D-E741-0948-926C-AF1BFB61AE52}"/>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BBD58EE-F780-BE40-A8C6-321841F480E8}"/>
                  </a:ext>
                </a:extLst>
              </p:cNvPr>
              <p:cNvSpPr>
                <a:spLocks noGrp="1"/>
              </p:cNvSpPr>
              <p:nvPr>
                <p:ph idx="1"/>
              </p:nvPr>
            </p:nvSpPr>
            <p:spPr>
              <a:xfrm>
                <a:off x="2231136" y="2638044"/>
                <a:ext cx="8335264" cy="4327200"/>
              </a:xfrm>
            </p:spPr>
            <p:txBody>
              <a:bodyPr>
                <a:normAutofit/>
              </a:bodyPr>
              <a:lstStyle/>
              <a:p>
                <a:r>
                  <a:rPr lang="fr-FR" dirty="0"/>
                  <a:t>Socrate pratiquait la maïeutique </a:t>
                </a:r>
                <a:r>
                  <a:rPr lang="fr-FR" b="1" dirty="0"/>
                  <a:t>parce qu’il </a:t>
                </a:r>
                <a:r>
                  <a:rPr lang="fr-FR" dirty="0"/>
                  <a:t>cherchait à comprendre le sens de l’oracle.</a:t>
                </a:r>
              </a:p>
              <a:p>
                <a:pPr lvl="1"/>
                <a14:m>
                  <m:oMath xmlns:m="http://schemas.openxmlformats.org/officeDocument/2006/math">
                    <m:r>
                      <a:rPr lang="fr-CA" i="1">
                        <a:latin typeface="Cambria Math" panose="02040503050406030204" pitchFamily="18" charset="0"/>
                      </a:rPr>
                      <m:t>𝑝</m:t>
                    </m:r>
                    <m:r>
                      <a:rPr lang="fr-CA" i="1">
                        <a:latin typeface="Cambria Math" panose="02040503050406030204" pitchFamily="18" charset="0"/>
                      </a:rPr>
                      <m:t>: </m:t>
                    </m:r>
                  </m:oMath>
                </a14:m>
                <a:r>
                  <a:rPr lang="fr-FR" dirty="0"/>
                  <a:t>Socrate pratiquait la maïeutique. </a:t>
                </a:r>
              </a:p>
              <a:p>
                <a:pPr lvl="1"/>
                <a14:m>
                  <m:oMath xmlns:m="http://schemas.openxmlformats.org/officeDocument/2006/math">
                    <m:r>
                      <a:rPr lang="fr-CA" i="1">
                        <a:latin typeface="Cambria Math" panose="02040503050406030204" pitchFamily="18" charset="0"/>
                      </a:rPr>
                      <m:t>𝑞</m:t>
                    </m:r>
                    <m:r>
                      <a:rPr lang="fr-CA" i="1">
                        <a:latin typeface="Cambria Math" panose="02040503050406030204" pitchFamily="18" charset="0"/>
                      </a:rPr>
                      <m:t>:</m:t>
                    </m:r>
                  </m:oMath>
                </a14:m>
                <a:r>
                  <a:rPr lang="fr-FR" dirty="0"/>
                  <a:t>Socrate cherchait à comprendre le sens de l’oracle. </a:t>
                </a:r>
              </a:p>
              <a:p>
                <a:endParaRPr lang="fr-FR" dirty="0"/>
              </a:p>
              <a:p>
                <a:r>
                  <a:rPr lang="fr-FR" dirty="0"/>
                  <a:t>On peut considérer cet énoncé comme vrai, mais si l’on change l’interprétation de q par « la Terre est ronde », (soit un autre énoncé vrai), on obtient un énoncé </a:t>
                </a:r>
                <a:r>
                  <a:rPr lang="fr-FR" b="1" dirty="0"/>
                  <a:t>faux</a:t>
                </a:r>
                <a:r>
                  <a:rPr lang="fr-FR" dirty="0"/>
                  <a:t>. </a:t>
                </a:r>
              </a:p>
              <a:p>
                <a:pPr lvl="1"/>
                <a:r>
                  <a:rPr lang="fr-FR" dirty="0"/>
                  <a:t>La conjonction est </a:t>
                </a:r>
                <a:r>
                  <a:rPr lang="fr-FR" b="1" dirty="0" err="1"/>
                  <a:t>vérifonctionnelle</a:t>
                </a:r>
                <a:r>
                  <a:rPr lang="fr-FR" dirty="0"/>
                  <a:t>: elle est une fonction de vérité. </a:t>
                </a:r>
              </a:p>
              <a:p>
                <a:pPr lvl="1"/>
                <a:r>
                  <a:rPr lang="fr-FR" dirty="0"/>
                  <a:t>Le connecteur logique « parce que » </a:t>
                </a:r>
                <a:r>
                  <a:rPr lang="fr-FR" b="1" dirty="0"/>
                  <a:t>ne l’est pas. </a:t>
                </a:r>
              </a:p>
              <a:p>
                <a:pPr lvl="1"/>
                <a:r>
                  <a:rPr lang="fr-FR" dirty="0"/>
                  <a:t>Dans le langage </a:t>
                </a:r>
                <a14:m>
                  <m:oMath xmlns:m="http://schemas.openxmlformats.org/officeDocument/2006/math">
                    <m:sSub>
                      <m:sSubPr>
                        <m:ctrlPr>
                          <a:rPr lang="fr-FR" b="1" i="1">
                            <a:latin typeface="Cambria Math" panose="02040503050406030204" pitchFamily="18" charset="0"/>
                          </a:rPr>
                        </m:ctrlPr>
                      </m:sSubPr>
                      <m:e>
                        <m:r>
                          <a:rPr lang="fr-FR" b="1" i="1">
                            <a:latin typeface="Cambria Math" panose="02040503050406030204" pitchFamily="18" charset="0"/>
                            <a:ea typeface="Cambria Math" panose="02040503050406030204" pitchFamily="18" charset="0"/>
                          </a:rPr>
                          <m:t>ℒ</m:t>
                        </m:r>
                      </m:e>
                      <m:sub>
                        <m:r>
                          <a:rPr lang="fr-CA" b="1" i="1">
                            <a:latin typeface="Cambria Math" panose="02040503050406030204" pitchFamily="18" charset="0"/>
                            <a:ea typeface="Cambria Math" panose="02040503050406030204" pitchFamily="18" charset="0"/>
                          </a:rPr>
                          <m:t>𝟎</m:t>
                        </m:r>
                      </m:sub>
                    </m:sSub>
                    <m:r>
                      <a:rPr lang="fr-CA" b="0" i="0" smtClean="0">
                        <a:latin typeface="Cambria Math" panose="02040503050406030204" pitchFamily="18" charset="0"/>
                        <a:ea typeface="Cambria Math" panose="02040503050406030204" pitchFamily="18" charset="0"/>
                      </a:rPr>
                      <m:t>, </m:t>
                    </m:r>
                  </m:oMath>
                </a14:m>
                <a:r>
                  <a:rPr lang="fr-FR" dirty="0"/>
                  <a:t>tous les connecteurs logiques sont </a:t>
                </a:r>
                <a:r>
                  <a:rPr lang="fr-FR" dirty="0" err="1"/>
                  <a:t>vérifonctionnels</a:t>
                </a:r>
                <a:r>
                  <a:rPr lang="fr-FR" dirty="0"/>
                  <a:t>.</a:t>
                </a:r>
              </a:p>
            </p:txBody>
          </p:sp>
        </mc:Choice>
        <mc:Fallback xmlns="">
          <p:sp>
            <p:nvSpPr>
              <p:cNvPr id="3" name="Content Placeholder 2">
                <a:extLst>
                  <a:ext uri="{FF2B5EF4-FFF2-40B4-BE49-F238E27FC236}">
                    <a16:creationId xmlns:a16="http://schemas.microsoft.com/office/drawing/2014/main" id="{0BBD58EE-F780-BE40-A8C6-321841F480E8}"/>
                  </a:ext>
                </a:extLst>
              </p:cNvPr>
              <p:cNvSpPr>
                <a:spLocks noGrp="1" noRot="1" noChangeAspect="1" noMove="1" noResize="1" noEditPoints="1" noAdjustHandles="1" noChangeArrowheads="1" noChangeShapeType="1" noTextEdit="1"/>
              </p:cNvSpPr>
              <p:nvPr>
                <p:ph idx="1"/>
              </p:nvPr>
            </p:nvSpPr>
            <p:spPr>
              <a:xfrm>
                <a:off x="2231136" y="2638044"/>
                <a:ext cx="8335264" cy="4327200"/>
              </a:xfrm>
              <a:blipFill>
                <a:blip r:embed="rId3"/>
                <a:stretch>
                  <a:fillRect l="-457" t="-587"/>
                </a:stretch>
              </a:blipFill>
            </p:spPr>
            <p:txBody>
              <a:bodyPr/>
              <a:lstStyle/>
              <a:p>
                <a:r>
                  <a:rPr lang="fr-FR">
                    <a:noFill/>
                  </a:rPr>
                  <a:t> </a:t>
                </a:r>
              </a:p>
            </p:txBody>
          </p:sp>
        </mc:Fallback>
      </mc:AlternateContent>
    </p:spTree>
    <p:extLst>
      <p:ext uri="{BB962C8B-B14F-4D97-AF65-F5344CB8AC3E}">
        <p14:creationId xmlns:p14="http://schemas.microsoft.com/office/powerpoint/2010/main" val="3837364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A3C1AA6-0C4C-7B4C-B4F8-8DACF6DF5598}"/>
                  </a:ext>
                </a:extLst>
              </p:cNvPr>
              <p:cNvSpPr>
                <a:spLocks noGrp="1"/>
              </p:cNvSpPr>
              <p:nvPr>
                <p:ph type="title"/>
              </p:nvPr>
            </p:nvSpPr>
            <p:spPr/>
            <p:txBody>
              <a:bodyPr/>
              <a:lstStyle/>
              <a:p>
                <a:r>
                  <a:rPr lang="fr-FR" dirty="0"/>
                  <a:t>Les quantificateurs du langage </a:t>
                </a:r>
                <a14:m>
                  <m:oMath xmlns:m="http://schemas.openxmlformats.org/officeDocument/2006/math">
                    <m:sSub>
                      <m:sSubPr>
                        <m:ctrlPr>
                          <a:rPr lang="fr-FR" b="1" i="1">
                            <a:latin typeface="Cambria Math" panose="02040503050406030204" pitchFamily="18" charset="0"/>
                          </a:rPr>
                        </m:ctrlPr>
                      </m:sSubPr>
                      <m:e>
                        <m:r>
                          <a:rPr lang="fr-FR" b="1" i="1">
                            <a:latin typeface="Cambria Math" panose="02040503050406030204" pitchFamily="18" charset="0"/>
                            <a:ea typeface="Cambria Math" panose="02040503050406030204" pitchFamily="18" charset="0"/>
                          </a:rPr>
                          <m:t>ℒ</m:t>
                        </m:r>
                      </m:e>
                      <m:sub>
                        <m:r>
                          <a:rPr lang="fr-CA" b="1" i="1" smtClean="0">
                            <a:latin typeface="Cambria Math" panose="02040503050406030204" pitchFamily="18" charset="0"/>
                            <a:ea typeface="Cambria Math" panose="02040503050406030204" pitchFamily="18" charset="0"/>
                          </a:rPr>
                          <m:t>𝟏</m:t>
                        </m:r>
                      </m:sub>
                    </m:sSub>
                  </m:oMath>
                </a14:m>
                <a:r>
                  <a:rPr lang="fr-FR" dirty="0"/>
                  <a:t> </a:t>
                </a:r>
              </a:p>
            </p:txBody>
          </p:sp>
        </mc:Choice>
        <mc:Fallback xmlns="">
          <p:sp>
            <p:nvSpPr>
              <p:cNvPr id="2" name="Title 1">
                <a:extLst>
                  <a:ext uri="{FF2B5EF4-FFF2-40B4-BE49-F238E27FC236}">
                    <a16:creationId xmlns:a16="http://schemas.microsoft.com/office/drawing/2014/main" id="{CA3C1AA6-0C4C-7B4C-B4F8-8DACF6DF5598}"/>
                  </a:ext>
                </a:extLst>
              </p:cNvPr>
              <p:cNvSpPr>
                <a:spLocks noGrp="1" noRot="1" noChangeAspect="1" noMove="1" noResize="1" noEditPoints="1" noAdjustHandles="1" noChangeArrowheads="1" noChangeShapeType="1" noTextEdit="1"/>
              </p:cNvSpPr>
              <p:nvPr>
                <p:ph type="title"/>
              </p:nvPr>
            </p:nvSpPr>
            <p:spPr>
              <a:blipFill>
                <a:blip r:embed="rId2"/>
                <a:stretch>
                  <a:fillRect l="-16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085961F-7D4D-D844-A1F4-61B3640AE9F8}"/>
                  </a:ext>
                </a:extLst>
              </p:cNvPr>
              <p:cNvSpPr>
                <a:spLocks noGrp="1"/>
              </p:cNvSpPr>
              <p:nvPr>
                <p:ph idx="1"/>
              </p:nvPr>
            </p:nvSpPr>
            <p:spPr/>
            <p:txBody>
              <a:bodyPr>
                <a:normAutofit fontScale="92500" lnSpcReduction="10000"/>
              </a:bodyPr>
              <a:lstStyle/>
              <a:p>
                <a:r>
                  <a:rPr lang="fr-FR" dirty="0"/>
                  <a:t>Dans le langage</a:t>
                </a:r>
                <a:r>
                  <a:rPr lang="fr-FR" b="1" dirty="0"/>
                  <a:t> </a:t>
                </a:r>
                <a14:m>
                  <m:oMath xmlns:m="http://schemas.openxmlformats.org/officeDocument/2006/math">
                    <m:sSub>
                      <m:sSubPr>
                        <m:ctrlPr>
                          <a:rPr lang="fr-FR" b="1" i="1">
                            <a:latin typeface="Cambria Math" panose="02040503050406030204" pitchFamily="18" charset="0"/>
                          </a:rPr>
                        </m:ctrlPr>
                      </m:sSubPr>
                      <m:e>
                        <m:r>
                          <a:rPr lang="fr-FR" b="1" i="1">
                            <a:latin typeface="Cambria Math" panose="02040503050406030204" pitchFamily="18" charset="0"/>
                            <a:ea typeface="Cambria Math" panose="02040503050406030204" pitchFamily="18" charset="0"/>
                          </a:rPr>
                          <m:t>𝓛</m:t>
                        </m:r>
                      </m:e>
                      <m:sub>
                        <m:r>
                          <a:rPr lang="fr-CA" b="1" i="1" smtClean="0">
                            <a:latin typeface="Cambria Math" panose="02040503050406030204" pitchFamily="18" charset="0"/>
                            <a:ea typeface="Cambria Math" panose="02040503050406030204" pitchFamily="18" charset="0"/>
                          </a:rPr>
                          <m:t>𝟏</m:t>
                        </m:r>
                      </m:sub>
                    </m:sSub>
                  </m:oMath>
                </a14:m>
                <a:r>
                  <a:rPr lang="fr-FR" b="1" dirty="0"/>
                  <a:t> </a:t>
                </a:r>
                <a:r>
                  <a:rPr lang="fr-FR" dirty="0"/>
                  <a:t>nous avons en plus des connecteurs logiques des </a:t>
                </a:r>
                <a:r>
                  <a:rPr lang="fr-FR" b="1" dirty="0"/>
                  <a:t>quantificateurs</a:t>
                </a:r>
                <a:r>
                  <a:rPr lang="fr-FR" dirty="0"/>
                  <a:t> (</a:t>
                </a:r>
                <a14:m>
                  <m:oMath xmlns:m="http://schemas.openxmlformats.org/officeDocument/2006/math">
                    <m:r>
                      <a:rPr lang="fr-FR"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 ∀). </m:t>
                    </m:r>
                  </m:oMath>
                </a14:m>
                <a:endParaRPr lang="fr-FR" dirty="0"/>
              </a:p>
              <a:p>
                <a:pPr lvl="1"/>
                <a:r>
                  <a:rPr lang="fr-FR" dirty="0"/>
                  <a:t>On peut également se demander comment leur interprétation est fixée. </a:t>
                </a:r>
              </a:p>
              <a:p>
                <a:pPr lvl="1"/>
                <a:endParaRPr lang="fr-FR" dirty="0"/>
              </a:p>
              <a:p>
                <a:r>
                  <a:rPr lang="fr-FR" dirty="0"/>
                  <a:t>Exemple: pour exprimer que « Bucéphale est un cheval », on peut dire trois choses: </a:t>
                </a:r>
              </a:p>
              <a:p>
                <a:pPr lvl="1"/>
                <a:r>
                  <a:rPr lang="fr-FR" dirty="0"/>
                  <a:t>Bucéphale </a:t>
                </a:r>
                <a:r>
                  <a:rPr lang="fr-FR" b="1" dirty="0"/>
                  <a:t>tombe sous le concept </a:t>
                </a:r>
                <a:r>
                  <a:rPr lang="fr-FR" dirty="0"/>
                  <a:t>cheval. </a:t>
                </a:r>
              </a:p>
              <a:p>
                <a:pPr lvl="1"/>
                <a:r>
                  <a:rPr lang="fr-FR" dirty="0"/>
                  <a:t>Bucéphale </a:t>
                </a:r>
                <a:r>
                  <a:rPr lang="fr-FR" b="1" dirty="0"/>
                  <a:t>appartient à l’ensemble </a:t>
                </a:r>
                <a:r>
                  <a:rPr lang="fr-FR" dirty="0"/>
                  <a:t>des chevaux. </a:t>
                </a:r>
              </a:p>
              <a:p>
                <a:pPr lvl="1"/>
                <a:r>
                  <a:rPr lang="fr-FR" dirty="0"/>
                  <a:t>Bucéphale </a:t>
                </a:r>
                <a:r>
                  <a:rPr lang="fr-FR" b="1" dirty="0"/>
                  <a:t>satisfait</a:t>
                </a:r>
                <a:r>
                  <a:rPr lang="fr-FR" dirty="0"/>
                  <a:t> la propriété « être un cheval ». </a:t>
                </a:r>
              </a:p>
              <a:p>
                <a:pPr lvl="1"/>
                <a:r>
                  <a:rPr lang="fr-FR" dirty="0"/>
                  <a:t>On utilisera ces expressions pour exprimer les interprétations dans le langage </a:t>
                </a:r>
                <a14:m>
                  <m:oMath xmlns:m="http://schemas.openxmlformats.org/officeDocument/2006/math">
                    <m:sSub>
                      <m:sSubPr>
                        <m:ctrlPr>
                          <a:rPr lang="fr-FR" b="1" i="1">
                            <a:latin typeface="Cambria Math" panose="02040503050406030204" pitchFamily="18" charset="0"/>
                          </a:rPr>
                        </m:ctrlPr>
                      </m:sSubPr>
                      <m:e>
                        <m:r>
                          <a:rPr lang="fr-FR" b="1" i="1">
                            <a:latin typeface="Cambria Math" panose="02040503050406030204" pitchFamily="18" charset="0"/>
                            <a:ea typeface="Cambria Math" panose="02040503050406030204" pitchFamily="18" charset="0"/>
                          </a:rPr>
                          <m:t>ℒ</m:t>
                        </m:r>
                      </m:e>
                      <m:sub>
                        <m:r>
                          <a:rPr lang="fr-CA" b="1" i="1">
                            <a:latin typeface="Cambria Math" panose="02040503050406030204" pitchFamily="18" charset="0"/>
                            <a:ea typeface="Cambria Math" panose="02040503050406030204" pitchFamily="18" charset="0"/>
                          </a:rPr>
                          <m:t>𝟏</m:t>
                        </m:r>
                      </m:sub>
                    </m:sSub>
                  </m:oMath>
                </a14:m>
                <a:r>
                  <a:rPr lang="fr-FR" dirty="0"/>
                  <a:t>.</a:t>
                </a:r>
              </a:p>
            </p:txBody>
          </p:sp>
        </mc:Choice>
        <mc:Fallback xmlns="">
          <p:sp>
            <p:nvSpPr>
              <p:cNvPr id="3" name="Content Placeholder 2">
                <a:extLst>
                  <a:ext uri="{FF2B5EF4-FFF2-40B4-BE49-F238E27FC236}">
                    <a16:creationId xmlns:a16="http://schemas.microsoft.com/office/drawing/2014/main" id="{A085961F-7D4D-D844-A1F4-61B3640AE9F8}"/>
                  </a:ext>
                </a:extLst>
              </p:cNvPr>
              <p:cNvSpPr>
                <a:spLocks noGrp="1" noRot="1" noChangeAspect="1" noMove="1" noResize="1" noEditPoints="1" noAdjustHandles="1" noChangeArrowheads="1" noChangeShapeType="1" noTextEdit="1"/>
              </p:cNvSpPr>
              <p:nvPr>
                <p:ph idx="1"/>
              </p:nvPr>
            </p:nvSpPr>
            <p:spPr>
              <a:blipFill>
                <a:blip r:embed="rId3"/>
                <a:stretch>
                  <a:fillRect l="-328" t="-1224" r="-657"/>
                </a:stretch>
              </a:blipFill>
            </p:spPr>
            <p:txBody>
              <a:bodyPr/>
              <a:lstStyle/>
              <a:p>
                <a:r>
                  <a:rPr lang="fr-FR">
                    <a:noFill/>
                  </a:rPr>
                  <a:t> </a:t>
                </a:r>
              </a:p>
            </p:txBody>
          </p:sp>
        </mc:Fallback>
      </mc:AlternateContent>
    </p:spTree>
    <p:extLst>
      <p:ext uri="{BB962C8B-B14F-4D97-AF65-F5344CB8AC3E}">
        <p14:creationId xmlns:p14="http://schemas.microsoft.com/office/powerpoint/2010/main" val="605729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E31BD77-F80E-4044-8A15-85826988F735}"/>
                  </a:ext>
                </a:extLst>
              </p:cNvPr>
              <p:cNvSpPr>
                <a:spLocks noGrp="1"/>
              </p:cNvSpPr>
              <p:nvPr>
                <p:ph type="title"/>
              </p:nvPr>
            </p:nvSpPr>
            <p:spPr/>
            <p:txBody>
              <a:bodyPr/>
              <a:lstStyle/>
              <a:p>
                <a:r>
                  <a:rPr lang="fr-FR" dirty="0"/>
                  <a:t>Les quantificateurs du langage </a:t>
                </a:r>
                <a14:m>
                  <m:oMath xmlns:m="http://schemas.openxmlformats.org/officeDocument/2006/math">
                    <m:sSub>
                      <m:sSubPr>
                        <m:ctrlPr>
                          <a:rPr lang="fr-FR" b="1" i="1">
                            <a:latin typeface="Cambria Math" panose="02040503050406030204" pitchFamily="18" charset="0"/>
                          </a:rPr>
                        </m:ctrlPr>
                      </m:sSubPr>
                      <m:e>
                        <m:r>
                          <a:rPr lang="fr-FR" b="1" i="1">
                            <a:latin typeface="Cambria Math" panose="02040503050406030204" pitchFamily="18" charset="0"/>
                            <a:ea typeface="Cambria Math" panose="02040503050406030204" pitchFamily="18" charset="0"/>
                          </a:rPr>
                          <m:t>ℒ</m:t>
                        </m:r>
                      </m:e>
                      <m:sub>
                        <m:r>
                          <a:rPr lang="fr-CA" b="1" i="1">
                            <a:latin typeface="Cambria Math" panose="02040503050406030204" pitchFamily="18" charset="0"/>
                            <a:ea typeface="Cambria Math" panose="02040503050406030204" pitchFamily="18" charset="0"/>
                          </a:rPr>
                          <m:t>𝟏</m:t>
                        </m:r>
                      </m:sub>
                    </m:sSub>
                  </m:oMath>
                </a14:m>
                <a:r>
                  <a:rPr lang="fr-FR" dirty="0"/>
                  <a:t> </a:t>
                </a:r>
              </a:p>
            </p:txBody>
          </p:sp>
        </mc:Choice>
        <mc:Fallback xmlns="">
          <p:sp>
            <p:nvSpPr>
              <p:cNvPr id="2" name="Title 1">
                <a:extLst>
                  <a:ext uri="{FF2B5EF4-FFF2-40B4-BE49-F238E27FC236}">
                    <a16:creationId xmlns:a16="http://schemas.microsoft.com/office/drawing/2014/main" id="{FE31BD77-F80E-4044-8A15-85826988F735}"/>
                  </a:ext>
                </a:extLst>
              </p:cNvPr>
              <p:cNvSpPr>
                <a:spLocks noGrp="1" noRot="1" noChangeAspect="1" noMove="1" noResize="1" noEditPoints="1" noAdjustHandles="1" noChangeArrowheads="1" noChangeShapeType="1" noTextEdit="1"/>
              </p:cNvSpPr>
              <p:nvPr>
                <p:ph type="title"/>
              </p:nvPr>
            </p:nvSpPr>
            <p:spPr>
              <a:blipFill>
                <a:blip r:embed="rId2"/>
                <a:stretch>
                  <a:fillRect l="-16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592132-B128-4448-BD88-5EDD0D92DBE0}"/>
                  </a:ext>
                </a:extLst>
              </p:cNvPr>
              <p:cNvSpPr>
                <a:spLocks noGrp="1"/>
              </p:cNvSpPr>
              <p:nvPr>
                <p:ph idx="1"/>
              </p:nvPr>
            </p:nvSpPr>
            <p:spPr/>
            <p:txBody>
              <a:bodyPr>
                <a:normAutofit/>
              </a:bodyPr>
              <a:lstStyle/>
              <a:p>
                <a:r>
                  <a:rPr lang="fr-FR" dirty="0"/>
                  <a:t>Interprétons les formules suivantes: </a:t>
                </a:r>
              </a:p>
              <a:p>
                <a14:m>
                  <m:oMath xmlns:m="http://schemas.openxmlformats.org/officeDocument/2006/math">
                    <m:r>
                      <a:rPr lang="fr-FR"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𝑥𝑃𝑥</m:t>
                    </m:r>
                  </m:oMath>
                </a14:m>
                <a:endParaRPr lang="fr-CA" b="0" i="1" dirty="0">
                  <a:latin typeface="Cambria Math" panose="02040503050406030204" pitchFamily="18" charset="0"/>
                  <a:ea typeface="Cambria Math" panose="02040503050406030204" pitchFamily="18" charset="0"/>
                </a:endParaRPr>
              </a:p>
              <a:p>
                <a:endParaRPr lang="fr-CA" b="0" i="1" dirty="0">
                  <a:latin typeface="Cambria Math" panose="02040503050406030204" pitchFamily="18" charset="0"/>
                  <a:ea typeface="Cambria Math" panose="02040503050406030204" pitchFamily="18" charset="0"/>
                </a:endParaRPr>
              </a:p>
              <a:p>
                <a14:m>
                  <m:oMath xmlns:m="http://schemas.openxmlformats.org/officeDocument/2006/math">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𝑥</m:t>
                    </m:r>
                    <m:d>
                      <m:dPr>
                        <m:ctrlPr>
                          <a:rPr lang="fr-CA" b="0" i="1" smtClean="0">
                            <a:latin typeface="Cambria Math" panose="02040503050406030204" pitchFamily="18" charset="0"/>
                            <a:ea typeface="Cambria Math" panose="02040503050406030204" pitchFamily="18" charset="0"/>
                          </a:rPr>
                        </m:ctrlPr>
                      </m:dPr>
                      <m:e>
                        <m:r>
                          <a:rPr lang="fr-CA" b="0" i="1" smtClean="0">
                            <a:latin typeface="Cambria Math" panose="02040503050406030204" pitchFamily="18" charset="0"/>
                            <a:ea typeface="Cambria Math" panose="02040503050406030204" pitchFamily="18" charset="0"/>
                          </a:rPr>
                          <m:t>𝑅𝑥</m:t>
                        </m:r>
                        <m:r>
                          <a:rPr lang="fr-CA" b="0" i="1" smtClean="0">
                            <a:latin typeface="Cambria Math" panose="02040503050406030204" pitchFamily="18" charset="0"/>
                            <a:ea typeface="Cambria Math" panose="02040503050406030204" pitchFamily="18" charset="0"/>
                          </a:rPr>
                          <m:t>∨</m:t>
                        </m:r>
                        <m:d>
                          <m:dPr>
                            <m:ctrlPr>
                              <a:rPr lang="fr-CA" b="0" i="1" smtClean="0">
                                <a:latin typeface="Cambria Math" panose="02040503050406030204" pitchFamily="18" charset="0"/>
                                <a:ea typeface="Cambria Math" panose="02040503050406030204" pitchFamily="18" charset="0"/>
                              </a:rPr>
                            </m:ctrlPr>
                          </m:dPr>
                          <m:e>
                            <m:r>
                              <a:rPr lang="fr-CA" b="0" i="1" smtClean="0">
                                <a:latin typeface="Cambria Math" panose="02040503050406030204" pitchFamily="18" charset="0"/>
                                <a:ea typeface="Cambria Math" panose="02040503050406030204" pitchFamily="18" charset="0"/>
                              </a:rPr>
                              <m:t>𝑃𝑥</m:t>
                            </m:r>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𝑄𝑥</m:t>
                            </m:r>
                          </m:e>
                        </m:d>
                      </m:e>
                    </m:d>
                  </m:oMath>
                </a14:m>
                <a:r>
                  <a:rPr lang="fr-CA" b="0" dirty="0">
                    <a:ea typeface="Cambria Math" panose="02040503050406030204" pitchFamily="18" charset="0"/>
                  </a:rPr>
                  <a:t>, où Px: être philosophe, </a:t>
                </a:r>
                <a:r>
                  <a:rPr lang="fr-CA" b="0" dirty="0" err="1">
                    <a:ea typeface="Cambria Math" panose="02040503050406030204" pitchFamily="18" charset="0"/>
                  </a:rPr>
                  <a:t>Qx</a:t>
                </a:r>
                <a:r>
                  <a:rPr lang="fr-CA" dirty="0">
                    <a:ea typeface="Cambria Math" panose="02040503050406030204" pitchFamily="18" charset="0"/>
                  </a:rPr>
                  <a:t>: </a:t>
                </a:r>
                <a:r>
                  <a:rPr lang="fr-CA" b="0" dirty="0">
                    <a:ea typeface="Cambria Math" panose="02040503050406030204" pitchFamily="18" charset="0"/>
                  </a:rPr>
                  <a:t>être logicien, </a:t>
                </a:r>
                <a:r>
                  <a:rPr lang="fr-CA" b="0" dirty="0" err="1">
                    <a:ea typeface="Cambria Math" panose="02040503050406030204" pitchFamily="18" charset="0"/>
                  </a:rPr>
                  <a:t>Rx</a:t>
                </a:r>
                <a:r>
                  <a:rPr lang="fr-CA" b="0" dirty="0">
                    <a:ea typeface="Cambria Math" panose="02040503050406030204" pitchFamily="18" charset="0"/>
                  </a:rPr>
                  <a:t>: être poète</a:t>
                </a:r>
              </a:p>
              <a:p>
                <a:pPr lvl="1"/>
                <a14:m>
                  <m:oMath xmlns:m="http://schemas.openxmlformats.org/officeDocument/2006/math">
                    <m:r>
                      <a:rPr lang="fr-FR"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𝑥𝑃𝑥</m:t>
                    </m:r>
                  </m:oMath>
                </a14:m>
                <a:r>
                  <a:rPr lang="fr-FR" dirty="0"/>
                  <a:t> est vrai dans l’interprétation indiquée s’il existe </a:t>
                </a:r>
                <a:r>
                  <a:rPr lang="fr-FR" b="1" dirty="0"/>
                  <a:t>un</a:t>
                </a:r>
                <a:r>
                  <a:rPr lang="fr-FR" dirty="0"/>
                  <a:t> individu (dans le domaine des êtres humains) qui satisfait la formule Px.</a:t>
                </a:r>
              </a:p>
              <a:p>
                <a:pPr lvl="1"/>
                <a14:m>
                  <m:oMath xmlns:m="http://schemas.openxmlformats.org/officeDocument/2006/math">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𝑥</m:t>
                    </m:r>
                    <m:d>
                      <m:dPr>
                        <m:ctrlPr>
                          <a:rPr lang="fr-CA" i="1">
                            <a:latin typeface="Cambria Math" panose="02040503050406030204" pitchFamily="18" charset="0"/>
                            <a:ea typeface="Cambria Math" panose="02040503050406030204" pitchFamily="18" charset="0"/>
                          </a:rPr>
                        </m:ctrlPr>
                      </m:dPr>
                      <m:e>
                        <m:r>
                          <a:rPr lang="fr-CA" i="1">
                            <a:latin typeface="Cambria Math" panose="02040503050406030204" pitchFamily="18" charset="0"/>
                            <a:ea typeface="Cambria Math" panose="02040503050406030204" pitchFamily="18" charset="0"/>
                          </a:rPr>
                          <m:t>𝑅𝑥</m:t>
                        </m:r>
                        <m:r>
                          <a:rPr lang="fr-CA" i="1">
                            <a:latin typeface="Cambria Math" panose="02040503050406030204" pitchFamily="18" charset="0"/>
                            <a:ea typeface="Cambria Math" panose="02040503050406030204" pitchFamily="18" charset="0"/>
                          </a:rPr>
                          <m:t>∨</m:t>
                        </m:r>
                        <m:d>
                          <m:dPr>
                            <m:ctrlPr>
                              <a:rPr lang="fr-CA" i="1">
                                <a:latin typeface="Cambria Math" panose="02040503050406030204" pitchFamily="18" charset="0"/>
                                <a:ea typeface="Cambria Math" panose="02040503050406030204" pitchFamily="18" charset="0"/>
                              </a:rPr>
                            </m:ctrlPr>
                          </m:dPr>
                          <m:e>
                            <m:r>
                              <a:rPr lang="fr-CA" i="1">
                                <a:latin typeface="Cambria Math" panose="02040503050406030204" pitchFamily="18" charset="0"/>
                                <a:ea typeface="Cambria Math" panose="02040503050406030204" pitchFamily="18" charset="0"/>
                              </a:rPr>
                              <m:t>𝑃𝑥</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𝑄𝑥</m:t>
                            </m:r>
                          </m:e>
                        </m:d>
                      </m:e>
                    </m:d>
                  </m:oMath>
                </a14:m>
                <a:r>
                  <a:rPr lang="fr-FR" dirty="0"/>
                  <a:t> est vrai dans l’interprétation indiquée s’il existe un individu du domaine qui satisfait la formule </a:t>
                </a:r>
                <a14:m>
                  <m:oMath xmlns:m="http://schemas.openxmlformats.org/officeDocument/2006/math">
                    <m:r>
                      <a:rPr lang="fr-CA" b="0" i="0"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𝑅𝑥</m:t>
                    </m:r>
                    <m:r>
                      <a:rPr lang="fr-CA" i="1">
                        <a:latin typeface="Cambria Math" panose="02040503050406030204" pitchFamily="18" charset="0"/>
                        <a:ea typeface="Cambria Math" panose="02040503050406030204" pitchFamily="18" charset="0"/>
                      </a:rPr>
                      <m:t>∨</m:t>
                    </m:r>
                    <m:d>
                      <m:dPr>
                        <m:ctrlPr>
                          <a:rPr lang="fr-CA" i="1">
                            <a:latin typeface="Cambria Math" panose="02040503050406030204" pitchFamily="18" charset="0"/>
                            <a:ea typeface="Cambria Math" panose="02040503050406030204" pitchFamily="18" charset="0"/>
                          </a:rPr>
                        </m:ctrlPr>
                      </m:dPr>
                      <m:e>
                        <m:r>
                          <a:rPr lang="fr-CA" i="1">
                            <a:latin typeface="Cambria Math" panose="02040503050406030204" pitchFamily="18" charset="0"/>
                            <a:ea typeface="Cambria Math" panose="02040503050406030204" pitchFamily="18" charset="0"/>
                          </a:rPr>
                          <m:t>𝑃𝑥</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𝑄𝑥</m:t>
                        </m:r>
                      </m:e>
                    </m:d>
                  </m:oMath>
                </a14:m>
                <a:r>
                  <a:rPr lang="fr-FR" dirty="0"/>
                  <a:t>). </a:t>
                </a:r>
              </a:p>
            </p:txBody>
          </p:sp>
        </mc:Choice>
        <mc:Fallback xmlns="">
          <p:sp>
            <p:nvSpPr>
              <p:cNvPr id="3" name="Content Placeholder 2">
                <a:extLst>
                  <a:ext uri="{FF2B5EF4-FFF2-40B4-BE49-F238E27FC236}">
                    <a16:creationId xmlns:a16="http://schemas.microsoft.com/office/drawing/2014/main" id="{62592132-B128-4448-BD88-5EDD0D92DBE0}"/>
                  </a:ext>
                </a:extLst>
              </p:cNvPr>
              <p:cNvSpPr>
                <a:spLocks noGrp="1" noRot="1" noChangeAspect="1" noMove="1" noResize="1" noEditPoints="1" noAdjustHandles="1" noChangeArrowheads="1" noChangeShapeType="1" noTextEdit="1"/>
              </p:cNvSpPr>
              <p:nvPr>
                <p:ph idx="1"/>
              </p:nvPr>
            </p:nvSpPr>
            <p:spPr>
              <a:blipFill>
                <a:blip r:embed="rId3"/>
                <a:stretch>
                  <a:fillRect l="-493" t="-816"/>
                </a:stretch>
              </a:blipFill>
            </p:spPr>
            <p:txBody>
              <a:bodyPr/>
              <a:lstStyle/>
              <a:p>
                <a:r>
                  <a:rPr lang="fr-FR">
                    <a:noFill/>
                  </a:rPr>
                  <a:t> </a:t>
                </a:r>
              </a:p>
            </p:txBody>
          </p:sp>
        </mc:Fallback>
      </mc:AlternateContent>
    </p:spTree>
    <p:extLst>
      <p:ext uri="{BB962C8B-B14F-4D97-AF65-F5344CB8AC3E}">
        <p14:creationId xmlns:p14="http://schemas.microsoft.com/office/powerpoint/2010/main" val="1658378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6A62B12-6DBB-834C-B1E7-DEC79546A9C6}"/>
                  </a:ext>
                </a:extLst>
              </p:cNvPr>
              <p:cNvSpPr>
                <a:spLocks noGrp="1"/>
              </p:cNvSpPr>
              <p:nvPr>
                <p:ph type="title"/>
              </p:nvPr>
            </p:nvSpPr>
            <p:spPr>
              <a:xfrm>
                <a:off x="2231136" y="964692"/>
                <a:ext cx="7729728" cy="1188720"/>
              </a:xfrm>
            </p:spPr>
            <p:txBody>
              <a:bodyPr/>
              <a:lstStyle/>
              <a:p>
                <a:r>
                  <a:rPr lang="fr-FR" dirty="0"/>
                  <a:t>Les quantificateurs du langage </a:t>
                </a:r>
                <a14:m>
                  <m:oMath xmlns:m="http://schemas.openxmlformats.org/officeDocument/2006/math">
                    <m:sSub>
                      <m:sSubPr>
                        <m:ctrlPr>
                          <a:rPr lang="fr-FR" b="1" i="1">
                            <a:latin typeface="Cambria Math" panose="02040503050406030204" pitchFamily="18" charset="0"/>
                          </a:rPr>
                        </m:ctrlPr>
                      </m:sSubPr>
                      <m:e>
                        <m:r>
                          <a:rPr lang="fr-FR" b="1" i="1">
                            <a:latin typeface="Cambria Math" panose="02040503050406030204" pitchFamily="18" charset="0"/>
                            <a:ea typeface="Cambria Math" panose="02040503050406030204" pitchFamily="18" charset="0"/>
                          </a:rPr>
                          <m:t>ℒ</m:t>
                        </m:r>
                      </m:e>
                      <m:sub>
                        <m:r>
                          <a:rPr lang="fr-CA" b="1" i="1">
                            <a:latin typeface="Cambria Math" panose="02040503050406030204" pitchFamily="18" charset="0"/>
                            <a:ea typeface="Cambria Math" panose="02040503050406030204" pitchFamily="18" charset="0"/>
                          </a:rPr>
                          <m:t>𝟏</m:t>
                        </m:r>
                      </m:sub>
                    </m:sSub>
                  </m:oMath>
                </a14:m>
                <a:r>
                  <a:rPr lang="fr-FR" dirty="0"/>
                  <a:t> </a:t>
                </a:r>
              </a:p>
            </p:txBody>
          </p:sp>
        </mc:Choice>
        <mc:Fallback xmlns="">
          <p:sp>
            <p:nvSpPr>
              <p:cNvPr id="2" name="Title 1">
                <a:extLst>
                  <a:ext uri="{FF2B5EF4-FFF2-40B4-BE49-F238E27FC236}">
                    <a16:creationId xmlns:a16="http://schemas.microsoft.com/office/drawing/2014/main" id="{D6A62B12-6DBB-834C-B1E7-DEC79546A9C6}"/>
                  </a:ext>
                </a:extLst>
              </p:cNvPr>
              <p:cNvSpPr>
                <a:spLocks noGrp="1" noRot="1" noChangeAspect="1" noMove="1" noResize="1" noEditPoints="1" noAdjustHandles="1" noChangeArrowheads="1" noChangeShapeType="1" noTextEdit="1"/>
              </p:cNvSpPr>
              <p:nvPr>
                <p:ph type="title"/>
              </p:nvPr>
            </p:nvSpPr>
            <p:spPr>
              <a:xfrm>
                <a:off x="2231136" y="964692"/>
                <a:ext cx="7729728" cy="1188720"/>
              </a:xfrm>
              <a:blipFill>
                <a:blip r:embed="rId2"/>
                <a:stretch>
                  <a:fillRect l="-16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A3A48C1-F336-7C46-8987-630479C03456}"/>
                  </a:ext>
                </a:extLst>
              </p:cNvPr>
              <p:cNvSpPr>
                <a:spLocks noGrp="1"/>
              </p:cNvSpPr>
              <p:nvPr>
                <p:ph idx="1"/>
              </p:nvPr>
            </p:nvSpPr>
            <p:spPr/>
            <p:txBody>
              <a:bodyPr>
                <a:normAutofit lnSpcReduction="10000"/>
              </a:bodyPr>
              <a:lstStyle/>
              <a:p>
                <a:r>
                  <a:rPr lang="fr-FR" dirty="0"/>
                  <a:t>Interprétons les formules suivantes: </a:t>
                </a:r>
              </a:p>
              <a:p>
                <a14:m>
                  <m:oMath xmlns:m="http://schemas.openxmlformats.org/officeDocument/2006/math">
                    <m:r>
                      <a:rPr lang="fr-CA"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𝑥𝑃𝑥</m:t>
                    </m:r>
                  </m:oMath>
                </a14:m>
                <a:endParaRPr lang="fr-CA" i="1" dirty="0">
                  <a:latin typeface="Cambria Math" panose="02040503050406030204" pitchFamily="18" charset="0"/>
                  <a:ea typeface="Cambria Math" panose="02040503050406030204" pitchFamily="18" charset="0"/>
                </a:endParaRPr>
              </a:p>
              <a:p>
                <a:endParaRPr lang="fr-CA" i="1" dirty="0">
                  <a:latin typeface="Cambria Math" panose="02040503050406030204" pitchFamily="18" charset="0"/>
                  <a:ea typeface="Cambria Math" panose="02040503050406030204" pitchFamily="18" charset="0"/>
                </a:endParaRPr>
              </a:p>
              <a:p>
                <a14:m>
                  <m:oMath xmlns:m="http://schemas.openxmlformats.org/officeDocument/2006/math">
                    <m:r>
                      <a:rPr lang="fr-CA"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𝑥</m:t>
                    </m:r>
                    <m:d>
                      <m:dPr>
                        <m:ctrlPr>
                          <a:rPr lang="fr-CA" i="1">
                            <a:latin typeface="Cambria Math" panose="02040503050406030204" pitchFamily="18" charset="0"/>
                            <a:ea typeface="Cambria Math" panose="02040503050406030204" pitchFamily="18" charset="0"/>
                          </a:rPr>
                        </m:ctrlPr>
                      </m:dPr>
                      <m:e>
                        <m:r>
                          <a:rPr lang="fr-CA" i="1">
                            <a:latin typeface="Cambria Math" panose="02040503050406030204" pitchFamily="18" charset="0"/>
                            <a:ea typeface="Cambria Math" panose="02040503050406030204" pitchFamily="18" charset="0"/>
                          </a:rPr>
                          <m:t>𝑅𝑥</m:t>
                        </m:r>
                        <m:r>
                          <a:rPr lang="fr-CA" i="1">
                            <a:latin typeface="Cambria Math" panose="02040503050406030204" pitchFamily="18" charset="0"/>
                            <a:ea typeface="Cambria Math" panose="02040503050406030204" pitchFamily="18" charset="0"/>
                          </a:rPr>
                          <m:t>∨</m:t>
                        </m:r>
                        <m:d>
                          <m:dPr>
                            <m:ctrlPr>
                              <a:rPr lang="fr-CA" i="1">
                                <a:latin typeface="Cambria Math" panose="02040503050406030204" pitchFamily="18" charset="0"/>
                                <a:ea typeface="Cambria Math" panose="02040503050406030204" pitchFamily="18" charset="0"/>
                              </a:rPr>
                            </m:ctrlPr>
                          </m:dPr>
                          <m:e>
                            <m:r>
                              <a:rPr lang="fr-CA" i="1">
                                <a:latin typeface="Cambria Math" panose="02040503050406030204" pitchFamily="18" charset="0"/>
                                <a:ea typeface="Cambria Math" panose="02040503050406030204" pitchFamily="18" charset="0"/>
                              </a:rPr>
                              <m:t>𝑃𝑥</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𝑄𝑥</m:t>
                            </m:r>
                          </m:e>
                        </m:d>
                      </m:e>
                    </m:d>
                  </m:oMath>
                </a14:m>
                <a:r>
                  <a:rPr lang="fr-CA" dirty="0">
                    <a:ea typeface="Cambria Math" panose="02040503050406030204" pitchFamily="18" charset="0"/>
                  </a:rPr>
                  <a:t>, où Px: être philosophe, </a:t>
                </a:r>
                <a:r>
                  <a:rPr lang="fr-CA" dirty="0" err="1">
                    <a:ea typeface="Cambria Math" panose="02040503050406030204" pitchFamily="18" charset="0"/>
                  </a:rPr>
                  <a:t>Qx</a:t>
                </a:r>
                <a:r>
                  <a:rPr lang="fr-CA" dirty="0">
                    <a:ea typeface="Cambria Math" panose="02040503050406030204" pitchFamily="18" charset="0"/>
                  </a:rPr>
                  <a:t>: être logicien, </a:t>
                </a:r>
                <a:r>
                  <a:rPr lang="fr-CA" dirty="0" err="1">
                    <a:ea typeface="Cambria Math" panose="02040503050406030204" pitchFamily="18" charset="0"/>
                  </a:rPr>
                  <a:t>Rx</a:t>
                </a:r>
                <a:r>
                  <a:rPr lang="fr-CA" dirty="0">
                    <a:ea typeface="Cambria Math" panose="02040503050406030204" pitchFamily="18" charset="0"/>
                  </a:rPr>
                  <a:t>: être poète</a:t>
                </a:r>
              </a:p>
              <a:p>
                <a:pPr lvl="1"/>
                <a14:m>
                  <m:oMath xmlns:m="http://schemas.openxmlformats.org/officeDocument/2006/math">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𝑥𝑃𝑥</m:t>
                    </m:r>
                  </m:oMath>
                </a14:m>
                <a:r>
                  <a:rPr lang="fr-CA" dirty="0">
                    <a:ea typeface="Cambria Math" panose="02040503050406030204" pitchFamily="18" charset="0"/>
                  </a:rPr>
                  <a:t> est vrai dans l’interprétation indiquée si </a:t>
                </a:r>
                <a:r>
                  <a:rPr lang="fr-CA" b="1" dirty="0">
                    <a:ea typeface="Cambria Math" panose="02040503050406030204" pitchFamily="18" charset="0"/>
                  </a:rPr>
                  <a:t>tout </a:t>
                </a:r>
                <a:r>
                  <a:rPr lang="fr-CA" dirty="0">
                    <a:ea typeface="Cambria Math" panose="02040503050406030204" pitchFamily="18" charset="0"/>
                  </a:rPr>
                  <a:t>individu du domaine satisfait la formule Px. </a:t>
                </a:r>
              </a:p>
              <a:p>
                <a:pPr lvl="1"/>
                <a14:m>
                  <m:oMath xmlns:m="http://schemas.openxmlformats.org/officeDocument/2006/math">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𝑥</m:t>
                    </m:r>
                    <m:d>
                      <m:dPr>
                        <m:ctrlPr>
                          <a:rPr lang="fr-CA" i="1">
                            <a:latin typeface="Cambria Math" panose="02040503050406030204" pitchFamily="18" charset="0"/>
                            <a:ea typeface="Cambria Math" panose="02040503050406030204" pitchFamily="18" charset="0"/>
                          </a:rPr>
                        </m:ctrlPr>
                      </m:dPr>
                      <m:e>
                        <m:r>
                          <a:rPr lang="fr-CA" i="1">
                            <a:latin typeface="Cambria Math" panose="02040503050406030204" pitchFamily="18" charset="0"/>
                            <a:ea typeface="Cambria Math" panose="02040503050406030204" pitchFamily="18" charset="0"/>
                          </a:rPr>
                          <m:t>𝑅𝑥</m:t>
                        </m:r>
                        <m:r>
                          <a:rPr lang="fr-CA" i="1">
                            <a:latin typeface="Cambria Math" panose="02040503050406030204" pitchFamily="18" charset="0"/>
                            <a:ea typeface="Cambria Math" panose="02040503050406030204" pitchFamily="18" charset="0"/>
                          </a:rPr>
                          <m:t>∨</m:t>
                        </m:r>
                        <m:d>
                          <m:dPr>
                            <m:ctrlPr>
                              <a:rPr lang="fr-CA" i="1">
                                <a:latin typeface="Cambria Math" panose="02040503050406030204" pitchFamily="18" charset="0"/>
                                <a:ea typeface="Cambria Math" panose="02040503050406030204" pitchFamily="18" charset="0"/>
                              </a:rPr>
                            </m:ctrlPr>
                          </m:dPr>
                          <m:e>
                            <m:r>
                              <a:rPr lang="fr-CA" i="1">
                                <a:latin typeface="Cambria Math" panose="02040503050406030204" pitchFamily="18" charset="0"/>
                                <a:ea typeface="Cambria Math" panose="02040503050406030204" pitchFamily="18" charset="0"/>
                              </a:rPr>
                              <m:t>𝑃𝑥</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𝑄𝑥</m:t>
                            </m:r>
                          </m:e>
                        </m:d>
                      </m:e>
                    </m:d>
                  </m:oMath>
                </a14:m>
                <a:r>
                  <a:rPr lang="fr-CA" dirty="0">
                    <a:ea typeface="Cambria Math" panose="02040503050406030204" pitchFamily="18" charset="0"/>
                  </a:rPr>
                  <a:t> est vrai dans l’interprétation indiquée si tout individu du domaine satisfait la formule </a:t>
                </a:r>
                <a14:m>
                  <m:oMath xmlns:m="http://schemas.openxmlformats.org/officeDocument/2006/math">
                    <m:r>
                      <a:rPr lang="fr-CA" b="0" i="0"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𝑅𝑥</m:t>
                    </m:r>
                    <m:r>
                      <a:rPr lang="fr-CA" i="1">
                        <a:latin typeface="Cambria Math" panose="02040503050406030204" pitchFamily="18" charset="0"/>
                        <a:ea typeface="Cambria Math" panose="02040503050406030204" pitchFamily="18" charset="0"/>
                      </a:rPr>
                      <m:t>∨</m:t>
                    </m:r>
                    <m:d>
                      <m:dPr>
                        <m:ctrlPr>
                          <a:rPr lang="fr-CA" i="1">
                            <a:latin typeface="Cambria Math" panose="02040503050406030204" pitchFamily="18" charset="0"/>
                            <a:ea typeface="Cambria Math" panose="02040503050406030204" pitchFamily="18" charset="0"/>
                          </a:rPr>
                        </m:ctrlPr>
                      </m:dPr>
                      <m:e>
                        <m:r>
                          <a:rPr lang="fr-CA" i="1">
                            <a:latin typeface="Cambria Math" panose="02040503050406030204" pitchFamily="18" charset="0"/>
                            <a:ea typeface="Cambria Math" panose="02040503050406030204" pitchFamily="18" charset="0"/>
                          </a:rPr>
                          <m:t>𝑃𝑥</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𝑄𝑥</m:t>
                        </m:r>
                      </m:e>
                    </m:d>
                  </m:oMath>
                </a14:m>
                <a:r>
                  <a:rPr lang="fr-CA" dirty="0">
                    <a:ea typeface="Cambria Math" panose="02040503050406030204" pitchFamily="18" charset="0"/>
                  </a:rPr>
                  <a:t>), c’est-à-dire si tout individu du domaine est soit poète, soit philosophe et logicien.</a:t>
                </a:r>
              </a:p>
              <a:p>
                <a:endParaRPr lang="fr-FR" dirty="0"/>
              </a:p>
            </p:txBody>
          </p:sp>
        </mc:Choice>
        <mc:Fallback xmlns="">
          <p:sp>
            <p:nvSpPr>
              <p:cNvPr id="3" name="Content Placeholder 2">
                <a:extLst>
                  <a:ext uri="{FF2B5EF4-FFF2-40B4-BE49-F238E27FC236}">
                    <a16:creationId xmlns:a16="http://schemas.microsoft.com/office/drawing/2014/main" id="{FA3A48C1-F336-7C46-8987-630479C03456}"/>
                  </a:ext>
                </a:extLst>
              </p:cNvPr>
              <p:cNvSpPr>
                <a:spLocks noGrp="1" noRot="1" noChangeAspect="1" noMove="1" noResize="1" noEditPoints="1" noAdjustHandles="1" noChangeArrowheads="1" noChangeShapeType="1" noTextEdit="1"/>
              </p:cNvSpPr>
              <p:nvPr>
                <p:ph idx="1"/>
              </p:nvPr>
            </p:nvSpPr>
            <p:spPr>
              <a:blipFill>
                <a:blip r:embed="rId3"/>
                <a:stretch>
                  <a:fillRect l="-493" t="-1633" r="-985"/>
                </a:stretch>
              </a:blipFill>
            </p:spPr>
            <p:txBody>
              <a:bodyPr/>
              <a:lstStyle/>
              <a:p>
                <a:r>
                  <a:rPr lang="fr-FR">
                    <a:noFill/>
                  </a:rPr>
                  <a:t> </a:t>
                </a:r>
              </a:p>
            </p:txBody>
          </p:sp>
        </mc:Fallback>
      </mc:AlternateContent>
    </p:spTree>
    <p:extLst>
      <p:ext uri="{BB962C8B-B14F-4D97-AF65-F5344CB8AC3E}">
        <p14:creationId xmlns:p14="http://schemas.microsoft.com/office/powerpoint/2010/main" val="3985006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355D672-9B8B-1A40-AF06-43D8F49F0924}"/>
                  </a:ext>
                </a:extLst>
              </p:cNvPr>
              <p:cNvSpPr>
                <a:spLocks noGrp="1"/>
              </p:cNvSpPr>
              <p:nvPr>
                <p:ph type="title"/>
              </p:nvPr>
            </p:nvSpPr>
            <p:spPr/>
            <p:txBody>
              <a:bodyPr/>
              <a:lstStyle/>
              <a:p>
                <a:r>
                  <a:rPr lang="fr-FR" dirty="0"/>
                  <a:t>Le langage extensionnel </a:t>
                </a:r>
                <a14:m>
                  <m:oMath xmlns:m="http://schemas.openxmlformats.org/officeDocument/2006/math">
                    <m:sSub>
                      <m:sSubPr>
                        <m:ctrlPr>
                          <a:rPr lang="fr-FR" b="1" i="1">
                            <a:latin typeface="Cambria Math" panose="02040503050406030204" pitchFamily="18" charset="0"/>
                          </a:rPr>
                        </m:ctrlPr>
                      </m:sSubPr>
                      <m:e>
                        <m:r>
                          <a:rPr lang="fr-FR" b="1" i="1">
                            <a:latin typeface="Cambria Math" panose="02040503050406030204" pitchFamily="18" charset="0"/>
                            <a:ea typeface="Cambria Math" panose="02040503050406030204" pitchFamily="18" charset="0"/>
                          </a:rPr>
                          <m:t>ℒ</m:t>
                        </m:r>
                      </m:e>
                      <m:sub>
                        <m:r>
                          <a:rPr lang="fr-CA" b="1" i="1">
                            <a:latin typeface="Cambria Math" panose="02040503050406030204" pitchFamily="18" charset="0"/>
                            <a:ea typeface="Cambria Math" panose="02040503050406030204" pitchFamily="18" charset="0"/>
                          </a:rPr>
                          <m:t>𝟎</m:t>
                        </m:r>
                      </m:sub>
                    </m:sSub>
                  </m:oMath>
                </a14:m>
                <a:r>
                  <a:rPr lang="fr-FR" dirty="0"/>
                  <a:t> </a:t>
                </a:r>
              </a:p>
            </p:txBody>
          </p:sp>
        </mc:Choice>
        <mc:Fallback xmlns="">
          <p:sp>
            <p:nvSpPr>
              <p:cNvPr id="2" name="Title 1">
                <a:extLst>
                  <a:ext uri="{FF2B5EF4-FFF2-40B4-BE49-F238E27FC236}">
                    <a16:creationId xmlns:a16="http://schemas.microsoft.com/office/drawing/2014/main" id="{A355D672-9B8B-1A40-AF06-43D8F49F0924}"/>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73BB563-2AE9-904B-B3BA-7E61D08CF656}"/>
                  </a:ext>
                </a:extLst>
              </p:cNvPr>
              <p:cNvSpPr>
                <a:spLocks noGrp="1"/>
              </p:cNvSpPr>
              <p:nvPr>
                <p:ph idx="1"/>
              </p:nvPr>
            </p:nvSpPr>
            <p:spPr/>
            <p:txBody>
              <a:bodyPr>
                <a:normAutofit lnSpcReduction="10000"/>
              </a:bodyPr>
              <a:lstStyle/>
              <a:p>
                <a:r>
                  <a:rPr lang="fr-FR" dirty="0"/>
                  <a:t>On dit du langage </a:t>
                </a:r>
                <a14:m>
                  <m:oMath xmlns:m="http://schemas.openxmlformats.org/officeDocument/2006/math">
                    <m:sSub>
                      <m:sSubPr>
                        <m:ctrlPr>
                          <a:rPr lang="fr-FR" b="1" i="1" smtClean="0">
                            <a:latin typeface="Cambria Math" panose="02040503050406030204" pitchFamily="18" charset="0"/>
                          </a:rPr>
                        </m:ctrlPr>
                      </m:sSubPr>
                      <m:e>
                        <m:r>
                          <a:rPr lang="fr-FR" b="1" i="1">
                            <a:latin typeface="Cambria Math" panose="02040503050406030204" pitchFamily="18" charset="0"/>
                            <a:ea typeface="Cambria Math" panose="02040503050406030204" pitchFamily="18" charset="0"/>
                          </a:rPr>
                          <m:t>𝓛</m:t>
                        </m:r>
                      </m:e>
                      <m:sub>
                        <m:r>
                          <a:rPr lang="fr-CA" b="1" i="1" smtClean="0">
                            <a:latin typeface="Cambria Math" panose="02040503050406030204" pitchFamily="18" charset="0"/>
                            <a:ea typeface="Cambria Math" panose="02040503050406030204" pitchFamily="18" charset="0"/>
                          </a:rPr>
                          <m:t>𝟎</m:t>
                        </m:r>
                      </m:sub>
                    </m:sSub>
                  </m:oMath>
                </a14:m>
                <a:r>
                  <a:rPr lang="fr-FR" b="1" dirty="0"/>
                  <a:t> </a:t>
                </a:r>
                <a:r>
                  <a:rPr lang="fr-FR" dirty="0"/>
                  <a:t>qu’il est </a:t>
                </a:r>
                <a:r>
                  <a:rPr lang="fr-FR" b="1" dirty="0"/>
                  <a:t>extensionnel</a:t>
                </a:r>
                <a:r>
                  <a:rPr lang="fr-FR" dirty="0"/>
                  <a:t>, car généralement, pour toutes les formules du langage, si les lettres de proposition sont interprétées par des énoncés, la valeur de vérité de la formule est entièrement déterminée par la valeur de vérité de ces énoncés et </a:t>
                </a:r>
                <a:r>
                  <a:rPr lang="fr-FR" b="1" dirty="0"/>
                  <a:t>ne dépend pas de leur signification. </a:t>
                </a:r>
              </a:p>
              <a:p>
                <a:pPr lvl="1"/>
                <a:r>
                  <a:rPr lang="fr-FR" dirty="0"/>
                  <a:t>Donc, pour attribuer une interprétation de </a:t>
                </a:r>
                <a14:m>
                  <m:oMath xmlns:m="http://schemas.openxmlformats.org/officeDocument/2006/math">
                    <m:sSub>
                      <m:sSubPr>
                        <m:ctrlPr>
                          <a:rPr lang="fr-FR" b="1" i="1">
                            <a:latin typeface="Cambria Math" panose="02040503050406030204" pitchFamily="18" charset="0"/>
                          </a:rPr>
                        </m:ctrlPr>
                      </m:sSubPr>
                      <m:e>
                        <m:r>
                          <a:rPr lang="fr-FR" b="1" i="1">
                            <a:latin typeface="Cambria Math" panose="02040503050406030204" pitchFamily="18" charset="0"/>
                            <a:ea typeface="Cambria Math" panose="02040503050406030204" pitchFamily="18" charset="0"/>
                          </a:rPr>
                          <m:t>ℒ</m:t>
                        </m:r>
                      </m:e>
                      <m:sub>
                        <m:r>
                          <a:rPr lang="fr-CA" b="1" i="1">
                            <a:latin typeface="Cambria Math" panose="02040503050406030204" pitchFamily="18" charset="0"/>
                            <a:ea typeface="Cambria Math" panose="02040503050406030204" pitchFamily="18" charset="0"/>
                          </a:rPr>
                          <m:t>𝟎</m:t>
                        </m:r>
                      </m:sub>
                    </m:sSub>
                    <m:r>
                      <a:rPr lang="fr-CA" b="0" i="0" smtClean="0">
                        <a:latin typeface="Cambria Math" panose="02040503050406030204" pitchFamily="18" charset="0"/>
                        <a:ea typeface="Cambria Math" panose="02040503050406030204" pitchFamily="18" charset="0"/>
                      </a:rPr>
                      <m:t>, </m:t>
                    </m:r>
                  </m:oMath>
                </a14:m>
                <a:r>
                  <a:rPr lang="fr-FR" dirty="0"/>
                  <a:t>il suffit d’attribuer une valeur de vérité aux lettres de proposition sans préciser quels sont les énoncés que représentent ces lettres. Il s’agit de la </a:t>
                </a:r>
                <a:r>
                  <a:rPr lang="fr-FR" b="1" dirty="0" err="1"/>
                  <a:t>valuation</a:t>
                </a:r>
                <a:r>
                  <a:rPr lang="fr-FR" b="1" dirty="0"/>
                  <a:t>. </a:t>
                </a:r>
              </a:p>
              <a:p>
                <a:pPr lvl="1"/>
                <a:endParaRPr lang="fr-FR" dirty="0"/>
              </a:p>
              <a:p>
                <a:r>
                  <a:rPr lang="fr-FR" dirty="0"/>
                  <a:t>Donc: la valeur de vérité d’une formule de </a:t>
                </a:r>
                <a14:m>
                  <m:oMath xmlns:m="http://schemas.openxmlformats.org/officeDocument/2006/math">
                    <m:sSub>
                      <m:sSubPr>
                        <m:ctrlPr>
                          <a:rPr lang="fr-FR" b="1" i="1">
                            <a:latin typeface="Cambria Math" panose="02040503050406030204" pitchFamily="18" charset="0"/>
                          </a:rPr>
                        </m:ctrlPr>
                      </m:sSubPr>
                      <m:e>
                        <m:r>
                          <a:rPr lang="fr-FR" b="1" i="1">
                            <a:latin typeface="Cambria Math" panose="02040503050406030204" pitchFamily="18" charset="0"/>
                            <a:ea typeface="Cambria Math" panose="02040503050406030204" pitchFamily="18" charset="0"/>
                          </a:rPr>
                          <m:t>ℒ</m:t>
                        </m:r>
                      </m:e>
                      <m:sub>
                        <m:r>
                          <a:rPr lang="fr-CA" b="1" i="1">
                            <a:latin typeface="Cambria Math" panose="02040503050406030204" pitchFamily="18" charset="0"/>
                            <a:ea typeface="Cambria Math" panose="02040503050406030204" pitchFamily="18" charset="0"/>
                          </a:rPr>
                          <m:t>𝟎</m:t>
                        </m:r>
                      </m:sub>
                    </m:sSub>
                  </m:oMath>
                </a14:m>
                <a:r>
                  <a:rPr lang="fr-FR" dirty="0"/>
                  <a:t> est entièrement déterminée par la valeur de vérité des lettres de proposition qui ont une occurrence dans cette formule.</a:t>
                </a:r>
              </a:p>
            </p:txBody>
          </p:sp>
        </mc:Choice>
        <mc:Fallback xmlns="">
          <p:sp>
            <p:nvSpPr>
              <p:cNvPr id="3" name="Content Placeholder 2">
                <a:extLst>
                  <a:ext uri="{FF2B5EF4-FFF2-40B4-BE49-F238E27FC236}">
                    <a16:creationId xmlns:a16="http://schemas.microsoft.com/office/drawing/2014/main" id="{373BB563-2AE9-904B-B3BA-7E61D08CF656}"/>
                  </a:ext>
                </a:extLst>
              </p:cNvPr>
              <p:cNvSpPr>
                <a:spLocks noGrp="1" noRot="1" noChangeAspect="1" noMove="1" noResize="1" noEditPoints="1" noAdjustHandles="1" noChangeArrowheads="1" noChangeShapeType="1" noTextEdit="1"/>
              </p:cNvSpPr>
              <p:nvPr>
                <p:ph idx="1"/>
              </p:nvPr>
            </p:nvSpPr>
            <p:spPr>
              <a:blipFill>
                <a:blip r:embed="rId3"/>
                <a:stretch>
                  <a:fillRect l="-493" t="-1633" r="-493" b="-2041"/>
                </a:stretch>
              </a:blipFill>
            </p:spPr>
            <p:txBody>
              <a:bodyPr/>
              <a:lstStyle/>
              <a:p>
                <a:r>
                  <a:rPr lang="fr-FR">
                    <a:noFill/>
                  </a:rPr>
                  <a:t> </a:t>
                </a:r>
              </a:p>
            </p:txBody>
          </p:sp>
        </mc:Fallback>
      </mc:AlternateContent>
    </p:spTree>
    <p:extLst>
      <p:ext uri="{BB962C8B-B14F-4D97-AF65-F5344CB8AC3E}">
        <p14:creationId xmlns:p14="http://schemas.microsoft.com/office/powerpoint/2010/main" val="1408605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A330-E1CD-B14D-9022-C387DA97B72B}"/>
              </a:ext>
            </a:extLst>
          </p:cNvPr>
          <p:cNvSpPr>
            <a:spLocks noGrp="1"/>
          </p:cNvSpPr>
          <p:nvPr>
            <p:ph type="title"/>
          </p:nvPr>
        </p:nvSpPr>
        <p:spPr/>
        <p:txBody>
          <a:bodyPr>
            <a:normAutofit fontScale="90000"/>
          </a:bodyPr>
          <a:lstStyle/>
          <a:p>
            <a:r>
              <a:rPr lang="fr-FR" dirty="0"/>
              <a:t>Chapitre 4: interprétations des langages et conséquence logique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ACBF389-F965-1543-81A1-B86D1B68FB14}"/>
                  </a:ext>
                </a:extLst>
              </p:cNvPr>
              <p:cNvSpPr>
                <a:spLocks noGrp="1"/>
              </p:cNvSpPr>
              <p:nvPr>
                <p:ph idx="1"/>
              </p:nvPr>
            </p:nvSpPr>
            <p:spPr>
              <a:xfrm>
                <a:off x="2231136" y="2638044"/>
                <a:ext cx="8538464" cy="4011112"/>
              </a:xfrm>
            </p:spPr>
            <p:txBody>
              <a:bodyPr>
                <a:normAutofit fontScale="92500" lnSpcReduction="20000"/>
              </a:bodyPr>
              <a:lstStyle/>
              <a:p>
                <a:r>
                  <a:rPr lang="fr-FR" b="1" dirty="0"/>
                  <a:t>1. Les interprétations d’un langage formel </a:t>
                </a:r>
              </a:p>
              <a:p>
                <a:pPr lvl="1"/>
                <a:r>
                  <a:rPr lang="fr-FR" b="1" dirty="0"/>
                  <a:t>Le langage </a:t>
                </a:r>
                <a14:m>
                  <m:oMath xmlns:m="http://schemas.openxmlformats.org/officeDocument/2006/math">
                    <m:sSub>
                      <m:sSubPr>
                        <m:ctrlPr>
                          <a:rPr lang="fr-FR" b="1" i="1" smtClean="0">
                            <a:latin typeface="Cambria Math" panose="02040503050406030204" pitchFamily="18" charset="0"/>
                          </a:rPr>
                        </m:ctrlPr>
                      </m:sSubPr>
                      <m:e>
                        <m:r>
                          <a:rPr lang="fr-FR" b="1" i="1" smtClean="0">
                            <a:latin typeface="Cambria Math" panose="02040503050406030204" pitchFamily="18" charset="0"/>
                            <a:ea typeface="Cambria Math" panose="02040503050406030204" pitchFamily="18" charset="0"/>
                          </a:rPr>
                          <m:t>ℒ</m:t>
                        </m:r>
                      </m:e>
                      <m:sub>
                        <m:r>
                          <a:rPr lang="fr-CA" b="1" i="1" smtClean="0">
                            <a:latin typeface="Cambria Math" panose="02040503050406030204" pitchFamily="18" charset="0"/>
                          </a:rPr>
                          <m:t>𝟎</m:t>
                        </m:r>
                      </m:sub>
                    </m:sSub>
                  </m:oMath>
                </a14:m>
                <a:endParaRPr lang="fr-FR" b="1" dirty="0"/>
              </a:p>
              <a:p>
                <a:pPr lvl="1"/>
                <a:r>
                  <a:rPr lang="fr-FR" b="1" dirty="0"/>
                  <a:t>Le langage </a:t>
                </a:r>
                <a14:m>
                  <m:oMath xmlns:m="http://schemas.openxmlformats.org/officeDocument/2006/math">
                    <m:sSub>
                      <m:sSubPr>
                        <m:ctrlPr>
                          <a:rPr lang="fr-FR" b="1" i="1">
                            <a:latin typeface="Cambria Math" panose="02040503050406030204" pitchFamily="18" charset="0"/>
                          </a:rPr>
                        </m:ctrlPr>
                      </m:sSubPr>
                      <m:e>
                        <m:r>
                          <a:rPr lang="fr-FR" b="1" i="1">
                            <a:latin typeface="Cambria Math" panose="02040503050406030204" pitchFamily="18" charset="0"/>
                            <a:ea typeface="Cambria Math" panose="02040503050406030204" pitchFamily="18" charset="0"/>
                          </a:rPr>
                          <m:t>ℒ</m:t>
                        </m:r>
                      </m:e>
                      <m:sub>
                        <m:r>
                          <a:rPr lang="fr-CA" b="1" i="1" smtClean="0">
                            <a:latin typeface="Cambria Math" panose="02040503050406030204" pitchFamily="18" charset="0"/>
                            <a:ea typeface="Cambria Math" panose="02040503050406030204" pitchFamily="18" charset="0"/>
                          </a:rPr>
                          <m:t>𝟏</m:t>
                        </m:r>
                      </m:sub>
                    </m:sSub>
                  </m:oMath>
                </a14:m>
                <a:endParaRPr lang="fr-FR" b="1" dirty="0"/>
              </a:p>
              <a:p>
                <a:r>
                  <a:rPr lang="fr-FR" b="1" dirty="0"/>
                  <a:t>2. L’interprétation des constantes logiques </a:t>
                </a:r>
              </a:p>
              <a:p>
                <a:pPr lvl="1"/>
                <a:r>
                  <a:rPr lang="fr-FR" b="1" dirty="0"/>
                  <a:t>Les connecteurs propositionnels</a:t>
                </a:r>
              </a:p>
              <a:p>
                <a:pPr lvl="1"/>
                <a:r>
                  <a:rPr lang="fr-FR" b="1" dirty="0"/>
                  <a:t>Les quantificateurs</a:t>
                </a:r>
              </a:p>
              <a:p>
                <a:pPr lvl="1"/>
                <a:r>
                  <a:rPr lang="fr-FR" b="1" dirty="0"/>
                  <a:t>Les langages extensionnels</a:t>
                </a:r>
              </a:p>
              <a:p>
                <a:r>
                  <a:rPr lang="fr-FR" dirty="0"/>
                  <a:t>3. La relation de conséquence logique </a:t>
                </a:r>
              </a:p>
              <a:p>
                <a:pPr lvl="1"/>
                <a:r>
                  <a:rPr lang="fr-FR" dirty="0"/>
                  <a:t>Définition</a:t>
                </a:r>
              </a:p>
              <a:p>
                <a:pPr lvl="1"/>
                <a:r>
                  <a:rPr lang="fr-FR" dirty="0"/>
                  <a:t>Application à l’analyse des inférences</a:t>
                </a:r>
              </a:p>
              <a:p>
                <a:pPr lvl="1"/>
                <a:r>
                  <a:rPr lang="fr-FR" dirty="0"/>
                  <a:t>Notation </a:t>
                </a:r>
              </a:p>
              <a:p>
                <a:r>
                  <a:rPr lang="fr-FR" dirty="0"/>
                  <a:t>4. Les logiques trivalentes</a:t>
                </a:r>
              </a:p>
            </p:txBody>
          </p:sp>
        </mc:Choice>
        <mc:Fallback xmlns="">
          <p:sp>
            <p:nvSpPr>
              <p:cNvPr id="3" name="Content Placeholder 2">
                <a:extLst>
                  <a:ext uri="{FF2B5EF4-FFF2-40B4-BE49-F238E27FC236}">
                    <a16:creationId xmlns:a16="http://schemas.microsoft.com/office/drawing/2014/main" id="{6ACBF389-F965-1543-81A1-B86D1B68FB14}"/>
                  </a:ext>
                </a:extLst>
              </p:cNvPr>
              <p:cNvSpPr>
                <a:spLocks noGrp="1" noRot="1" noChangeAspect="1" noMove="1" noResize="1" noEditPoints="1" noAdjustHandles="1" noChangeArrowheads="1" noChangeShapeType="1" noTextEdit="1"/>
              </p:cNvSpPr>
              <p:nvPr>
                <p:ph idx="1"/>
              </p:nvPr>
            </p:nvSpPr>
            <p:spPr>
              <a:xfrm>
                <a:off x="2231136" y="2638044"/>
                <a:ext cx="8538464" cy="4011112"/>
              </a:xfrm>
              <a:blipFill>
                <a:blip r:embed="rId2"/>
                <a:stretch>
                  <a:fillRect l="-297" t="-1577"/>
                </a:stretch>
              </a:blipFill>
            </p:spPr>
            <p:txBody>
              <a:bodyPr/>
              <a:lstStyle/>
              <a:p>
                <a:r>
                  <a:rPr lang="fr-FR">
                    <a:noFill/>
                  </a:rPr>
                  <a:t> </a:t>
                </a:r>
              </a:p>
            </p:txBody>
          </p:sp>
        </mc:Fallback>
      </mc:AlternateContent>
    </p:spTree>
    <p:extLst>
      <p:ext uri="{BB962C8B-B14F-4D97-AF65-F5344CB8AC3E}">
        <p14:creationId xmlns:p14="http://schemas.microsoft.com/office/powerpoint/2010/main" val="3376317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98D350AD-32F6-904F-99DB-3C5C3972AE8B}"/>
                  </a:ext>
                </a:extLst>
              </p:cNvPr>
              <p:cNvSpPr>
                <a:spLocks noGrp="1"/>
              </p:cNvSpPr>
              <p:nvPr>
                <p:ph type="title"/>
              </p:nvPr>
            </p:nvSpPr>
            <p:spPr/>
            <p:txBody>
              <a:bodyPr/>
              <a:lstStyle/>
              <a:p>
                <a:r>
                  <a:rPr lang="fr-FR" dirty="0"/>
                  <a:t>Le langage extensionnel </a:t>
                </a:r>
                <a14:m>
                  <m:oMath xmlns:m="http://schemas.openxmlformats.org/officeDocument/2006/math">
                    <m:sSub>
                      <m:sSubPr>
                        <m:ctrlPr>
                          <a:rPr lang="fr-FR" b="1" i="1">
                            <a:latin typeface="Cambria Math" panose="02040503050406030204" pitchFamily="18" charset="0"/>
                          </a:rPr>
                        </m:ctrlPr>
                      </m:sSubPr>
                      <m:e>
                        <m:r>
                          <a:rPr lang="fr-FR" b="1" i="1">
                            <a:latin typeface="Cambria Math" panose="02040503050406030204" pitchFamily="18" charset="0"/>
                            <a:ea typeface="Cambria Math" panose="02040503050406030204" pitchFamily="18" charset="0"/>
                          </a:rPr>
                          <m:t>ℒ</m:t>
                        </m:r>
                      </m:e>
                      <m:sub>
                        <m:r>
                          <a:rPr lang="fr-CA" b="1" i="1">
                            <a:latin typeface="Cambria Math" panose="02040503050406030204" pitchFamily="18" charset="0"/>
                            <a:ea typeface="Cambria Math" panose="02040503050406030204" pitchFamily="18" charset="0"/>
                          </a:rPr>
                          <m:t>𝟎</m:t>
                        </m:r>
                      </m:sub>
                    </m:sSub>
                  </m:oMath>
                </a14:m>
                <a:r>
                  <a:rPr lang="fr-FR" dirty="0"/>
                  <a:t> </a:t>
                </a:r>
              </a:p>
            </p:txBody>
          </p:sp>
        </mc:Choice>
        <mc:Fallback xmlns="">
          <p:sp>
            <p:nvSpPr>
              <p:cNvPr id="2" name="Title 1">
                <a:extLst>
                  <a:ext uri="{FF2B5EF4-FFF2-40B4-BE49-F238E27FC236}">
                    <a16:creationId xmlns:a16="http://schemas.microsoft.com/office/drawing/2014/main" id="{98D350AD-32F6-904F-99DB-3C5C3972AE8B}"/>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94A6E16-1DC1-614E-985E-6F642DE1CEEC}"/>
                  </a:ext>
                </a:extLst>
              </p:cNvPr>
              <p:cNvSpPr>
                <a:spLocks noGrp="1"/>
              </p:cNvSpPr>
              <p:nvPr>
                <p:ph idx="1"/>
              </p:nvPr>
            </p:nvSpPr>
            <p:spPr>
              <a:xfrm>
                <a:off x="2231136" y="2638044"/>
                <a:ext cx="8053042" cy="4219956"/>
              </a:xfrm>
            </p:spPr>
            <p:txBody>
              <a:bodyPr/>
              <a:lstStyle/>
              <a:p>
                <a:r>
                  <a:rPr lang="fr-FR" dirty="0"/>
                  <a:t>Si on note </a:t>
                </a:r>
                <a14:m>
                  <m:oMath xmlns:m="http://schemas.openxmlformats.org/officeDocument/2006/math">
                    <m:r>
                      <a:rPr lang="fr-FR" i="1" smtClean="0">
                        <a:latin typeface="Cambria Math" panose="02040503050406030204" pitchFamily="18" charset="0"/>
                        <a:ea typeface="Cambria Math" panose="02040503050406030204" pitchFamily="18" charset="0"/>
                      </a:rPr>
                      <m:t>𝜐</m:t>
                    </m:r>
                  </m:oMath>
                </a14:m>
                <a:r>
                  <a:rPr lang="fr-FR" dirty="0"/>
                  <a:t> une certaine </a:t>
                </a:r>
                <a:r>
                  <a:rPr lang="fr-FR" dirty="0" err="1"/>
                  <a:t>valuation</a:t>
                </a:r>
                <a:r>
                  <a:rPr lang="fr-FR" dirty="0"/>
                  <a:t>, on pourrait avoir que: </a:t>
                </a:r>
              </a:p>
              <a:p>
                <a:pPr lvl="1"/>
                <a14:m>
                  <m:oMath xmlns:m="http://schemas.openxmlformats.org/officeDocument/2006/math">
                    <m:r>
                      <a:rPr lang="fr-FR" i="1">
                        <a:latin typeface="Cambria Math" panose="02040503050406030204" pitchFamily="18" charset="0"/>
                        <a:ea typeface="Cambria Math" panose="02040503050406030204" pitchFamily="18" charset="0"/>
                      </a:rPr>
                      <m:t>𝜐</m:t>
                    </m:r>
                  </m:oMath>
                </a14:m>
                <a:r>
                  <a:rPr lang="fr-FR" dirty="0"/>
                  <a:t>(p) : V</a:t>
                </a:r>
              </a:p>
              <a:p>
                <a:pPr lvl="1"/>
                <a14:m>
                  <m:oMath xmlns:m="http://schemas.openxmlformats.org/officeDocument/2006/math">
                    <m:r>
                      <a:rPr lang="fr-FR" i="1">
                        <a:latin typeface="Cambria Math" panose="02040503050406030204" pitchFamily="18" charset="0"/>
                        <a:ea typeface="Cambria Math" panose="02040503050406030204" pitchFamily="18" charset="0"/>
                      </a:rPr>
                      <m:t>𝜐</m:t>
                    </m:r>
                  </m:oMath>
                </a14:m>
                <a:r>
                  <a:rPr lang="fr-FR" dirty="0"/>
                  <a:t>(q) : F</a:t>
                </a:r>
              </a:p>
              <a:p>
                <a:pPr lvl="1"/>
                <a:r>
                  <a:rPr lang="fr-FR" dirty="0"/>
                  <a:t>Pour dire que la </a:t>
                </a:r>
                <a:r>
                  <a:rPr lang="fr-FR" dirty="0" err="1"/>
                  <a:t>valuation</a:t>
                </a:r>
                <a:r>
                  <a:rPr lang="fr-FR" dirty="0"/>
                  <a:t> </a:t>
                </a:r>
                <a14:m>
                  <m:oMath xmlns:m="http://schemas.openxmlformats.org/officeDocument/2006/math">
                    <m:r>
                      <a:rPr lang="fr-FR" i="1">
                        <a:latin typeface="Cambria Math" panose="02040503050406030204" pitchFamily="18" charset="0"/>
                        <a:ea typeface="Cambria Math" panose="02040503050406030204" pitchFamily="18" charset="0"/>
                      </a:rPr>
                      <m:t>𝜐</m:t>
                    </m:r>
                  </m:oMath>
                </a14:m>
                <a:r>
                  <a:rPr lang="fr-FR" dirty="0"/>
                  <a:t> donne à p la valeur vrai et à q la valeur faux. Une autre </a:t>
                </a:r>
                <a:r>
                  <a:rPr lang="fr-FR" dirty="0" err="1"/>
                  <a:t>valuation</a:t>
                </a:r>
                <a:r>
                  <a:rPr lang="fr-FR" dirty="0"/>
                  <a:t>, tel </a:t>
                </a:r>
                <a14:m>
                  <m:oMath xmlns:m="http://schemas.openxmlformats.org/officeDocument/2006/math">
                    <m:r>
                      <a:rPr lang="fr-FR" i="1">
                        <a:latin typeface="Cambria Math" panose="02040503050406030204" pitchFamily="18" charset="0"/>
                        <a:ea typeface="Cambria Math" panose="02040503050406030204" pitchFamily="18" charset="0"/>
                      </a:rPr>
                      <m:t>𝜐</m:t>
                    </m:r>
                  </m:oMath>
                </a14:m>
                <a:r>
                  <a:rPr lang="fr-FR" dirty="0"/>
                  <a:t>’ pourrait donner d’autres valeurs à ces lettres. </a:t>
                </a:r>
              </a:p>
              <a:p>
                <a:pPr lvl="1"/>
                <a:endParaRPr lang="fr-FR" dirty="0"/>
              </a:p>
              <a:p>
                <a:r>
                  <a:rPr lang="fr-FR" b="1" dirty="0"/>
                  <a:t>En bref: </a:t>
                </a:r>
                <a:r>
                  <a:rPr lang="fr-FR" dirty="0"/>
                  <a:t>une interprétation de </a:t>
                </a:r>
                <a14:m>
                  <m:oMath xmlns:m="http://schemas.openxmlformats.org/officeDocument/2006/math">
                    <m:sSub>
                      <m:sSubPr>
                        <m:ctrlPr>
                          <a:rPr lang="fr-FR" b="1" i="1">
                            <a:latin typeface="Cambria Math" panose="02040503050406030204" pitchFamily="18" charset="0"/>
                          </a:rPr>
                        </m:ctrlPr>
                      </m:sSubPr>
                      <m:e>
                        <m:r>
                          <a:rPr lang="fr-FR" b="1" i="1">
                            <a:latin typeface="Cambria Math" panose="02040503050406030204" pitchFamily="18" charset="0"/>
                            <a:ea typeface="Cambria Math" panose="02040503050406030204" pitchFamily="18" charset="0"/>
                          </a:rPr>
                          <m:t>ℒ</m:t>
                        </m:r>
                      </m:e>
                      <m:sub>
                        <m:r>
                          <a:rPr lang="fr-CA" b="1" i="1">
                            <a:latin typeface="Cambria Math" panose="02040503050406030204" pitchFamily="18" charset="0"/>
                            <a:ea typeface="Cambria Math" panose="02040503050406030204" pitchFamily="18" charset="0"/>
                          </a:rPr>
                          <m:t>𝟎</m:t>
                        </m:r>
                      </m:sub>
                    </m:sSub>
                  </m:oMath>
                </a14:m>
                <a:r>
                  <a:rPr lang="fr-FR" dirty="0"/>
                  <a:t> est simplement une </a:t>
                </a:r>
                <a:r>
                  <a:rPr lang="fr-FR" b="1" dirty="0" err="1"/>
                  <a:t>valuation</a:t>
                </a:r>
                <a:r>
                  <a:rPr lang="fr-FR" dirty="0"/>
                  <a:t>.</a:t>
                </a:r>
              </a:p>
            </p:txBody>
          </p:sp>
        </mc:Choice>
        <mc:Fallback xmlns="">
          <p:sp>
            <p:nvSpPr>
              <p:cNvPr id="3" name="Content Placeholder 2">
                <a:extLst>
                  <a:ext uri="{FF2B5EF4-FFF2-40B4-BE49-F238E27FC236}">
                    <a16:creationId xmlns:a16="http://schemas.microsoft.com/office/drawing/2014/main" id="{294A6E16-1DC1-614E-985E-6F642DE1CEEC}"/>
                  </a:ext>
                </a:extLst>
              </p:cNvPr>
              <p:cNvSpPr>
                <a:spLocks noGrp="1" noRot="1" noChangeAspect="1" noMove="1" noResize="1" noEditPoints="1" noAdjustHandles="1" noChangeArrowheads="1" noChangeShapeType="1" noTextEdit="1"/>
              </p:cNvSpPr>
              <p:nvPr>
                <p:ph idx="1"/>
              </p:nvPr>
            </p:nvSpPr>
            <p:spPr>
              <a:xfrm>
                <a:off x="2231136" y="2638044"/>
                <a:ext cx="8053042" cy="4219956"/>
              </a:xfrm>
              <a:blipFill>
                <a:blip r:embed="rId3"/>
                <a:stretch>
                  <a:fillRect l="-472" t="-601"/>
                </a:stretch>
              </a:blipFill>
            </p:spPr>
            <p:txBody>
              <a:bodyPr/>
              <a:lstStyle/>
              <a:p>
                <a:r>
                  <a:rPr lang="fr-FR">
                    <a:noFill/>
                  </a:rPr>
                  <a:t> </a:t>
                </a:r>
              </a:p>
            </p:txBody>
          </p:sp>
        </mc:Fallback>
      </mc:AlternateContent>
    </p:spTree>
    <p:extLst>
      <p:ext uri="{BB962C8B-B14F-4D97-AF65-F5344CB8AC3E}">
        <p14:creationId xmlns:p14="http://schemas.microsoft.com/office/powerpoint/2010/main" val="1259714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2B09381-FAE8-5F41-9A27-3D807BE7CD63}"/>
                  </a:ext>
                </a:extLst>
              </p:cNvPr>
              <p:cNvSpPr>
                <a:spLocks noGrp="1"/>
              </p:cNvSpPr>
              <p:nvPr>
                <p:ph type="title"/>
              </p:nvPr>
            </p:nvSpPr>
            <p:spPr/>
            <p:txBody>
              <a:bodyPr/>
              <a:lstStyle/>
              <a:p>
                <a:r>
                  <a:rPr lang="fr-FR" dirty="0"/>
                  <a:t>Le langage extensionnel </a:t>
                </a:r>
                <a14:m>
                  <m:oMath xmlns:m="http://schemas.openxmlformats.org/officeDocument/2006/math">
                    <m:sSub>
                      <m:sSubPr>
                        <m:ctrlPr>
                          <a:rPr lang="fr-FR" b="1" i="1">
                            <a:latin typeface="Cambria Math" panose="02040503050406030204" pitchFamily="18" charset="0"/>
                          </a:rPr>
                        </m:ctrlPr>
                      </m:sSubPr>
                      <m:e>
                        <m:r>
                          <a:rPr lang="fr-FR" b="1" i="1">
                            <a:latin typeface="Cambria Math" panose="02040503050406030204" pitchFamily="18" charset="0"/>
                            <a:ea typeface="Cambria Math" panose="02040503050406030204" pitchFamily="18" charset="0"/>
                          </a:rPr>
                          <m:t>ℒ</m:t>
                        </m:r>
                      </m:e>
                      <m:sub>
                        <m:r>
                          <a:rPr lang="fr-CA" b="1" i="1" smtClean="0">
                            <a:latin typeface="Cambria Math" panose="02040503050406030204" pitchFamily="18" charset="0"/>
                            <a:ea typeface="Cambria Math" panose="02040503050406030204" pitchFamily="18" charset="0"/>
                          </a:rPr>
                          <m:t>𝟏</m:t>
                        </m:r>
                      </m:sub>
                    </m:sSub>
                  </m:oMath>
                </a14:m>
                <a:endParaRPr lang="fr-FR" dirty="0"/>
              </a:p>
            </p:txBody>
          </p:sp>
        </mc:Choice>
        <mc:Fallback xmlns="">
          <p:sp>
            <p:nvSpPr>
              <p:cNvPr id="2" name="Title 1">
                <a:extLst>
                  <a:ext uri="{FF2B5EF4-FFF2-40B4-BE49-F238E27FC236}">
                    <a16:creationId xmlns:a16="http://schemas.microsoft.com/office/drawing/2014/main" id="{62B09381-FAE8-5F41-9A27-3D807BE7CD63}"/>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0C4A788-C217-A74D-87FA-1AF34566DA1A}"/>
                  </a:ext>
                </a:extLst>
              </p:cNvPr>
              <p:cNvSpPr>
                <a:spLocks noGrp="1"/>
              </p:cNvSpPr>
              <p:nvPr>
                <p:ph idx="1"/>
              </p:nvPr>
            </p:nvSpPr>
            <p:spPr>
              <a:xfrm>
                <a:off x="2231135" y="2638044"/>
                <a:ext cx="8527175" cy="4219956"/>
              </a:xfrm>
            </p:spPr>
            <p:txBody>
              <a:bodyPr>
                <a:normAutofit lnSpcReduction="10000"/>
              </a:bodyPr>
              <a:lstStyle/>
              <a:p>
                <a:r>
                  <a:rPr lang="fr-FR" dirty="0"/>
                  <a:t>Différencier extension et intension d’un concept: </a:t>
                </a:r>
              </a:p>
              <a:p>
                <a:pPr lvl="1"/>
                <a:r>
                  <a:rPr lang="fr-FR" b="1" dirty="0"/>
                  <a:t>Extension</a:t>
                </a:r>
                <a:r>
                  <a:rPr lang="fr-FR" dirty="0"/>
                  <a:t>: la collection de tous les objets qui tombent sous le concept</a:t>
                </a:r>
              </a:p>
              <a:p>
                <a:pPr lvl="1"/>
                <a:r>
                  <a:rPr lang="fr-FR" b="1" dirty="0"/>
                  <a:t>Intension</a:t>
                </a:r>
                <a:r>
                  <a:rPr lang="fr-FR" dirty="0"/>
                  <a:t>: les caractères du concept, c’est-à-dire la conjonction des propriétés que possèdent nécessairement les objets qui tombent sous lui. Elle correspond à la signification du concept.</a:t>
                </a:r>
              </a:p>
              <a:p>
                <a:pPr lvl="1"/>
                <a:endParaRPr lang="fr-FR" dirty="0"/>
              </a:p>
              <a:p>
                <a:r>
                  <a:rPr lang="fr-FR" dirty="0"/>
                  <a:t>Les symboles de prédicat sont interprétés par une </a:t>
                </a:r>
                <a:r>
                  <a:rPr lang="fr-FR" b="1" dirty="0"/>
                  <a:t>partie du domaine d’individus</a:t>
                </a:r>
                <a:r>
                  <a:rPr lang="fr-FR" dirty="0"/>
                  <a:t>. Ils ne sont donc </a:t>
                </a:r>
                <a:r>
                  <a:rPr lang="fr-FR" b="1" dirty="0"/>
                  <a:t>pas </a:t>
                </a:r>
                <a:r>
                  <a:rPr lang="fr-FR" dirty="0"/>
                  <a:t>interprétés par la propriété d’être philosophe (</a:t>
                </a:r>
                <a:r>
                  <a:rPr lang="fr-FR" b="1" dirty="0"/>
                  <a:t>intension</a:t>
                </a:r>
                <a:r>
                  <a:rPr lang="fr-FR" dirty="0"/>
                  <a:t>), mais par l’ensemble des philosophes (l</a:t>
                </a:r>
                <a:r>
                  <a:rPr lang="fr-FR" b="1" dirty="0"/>
                  <a:t>’extension</a:t>
                </a:r>
                <a:r>
                  <a:rPr lang="fr-FR" dirty="0"/>
                  <a:t>). </a:t>
                </a:r>
              </a:p>
              <a:p>
                <a:pPr lvl="1"/>
                <a:r>
                  <a:rPr lang="fr-FR" dirty="0"/>
                  <a:t>Si P est interprété par les bipèdes sans plumes et Q est interprété par les animaux rationnels, P et Q ont la même interprétation s’il est vrai que les deux concepts ont la même extension. </a:t>
                </a:r>
              </a:p>
              <a:p>
                <a:endParaRPr lang="fr-FR" dirty="0"/>
              </a:p>
              <a:p>
                <a:r>
                  <a:rPr lang="fr-FR" dirty="0"/>
                  <a:t>Le langage </a:t>
                </a:r>
                <a14:m>
                  <m:oMath xmlns:m="http://schemas.openxmlformats.org/officeDocument/2006/math">
                    <m:sSub>
                      <m:sSubPr>
                        <m:ctrlPr>
                          <a:rPr lang="fr-FR" b="1" i="1">
                            <a:latin typeface="Cambria Math" panose="02040503050406030204" pitchFamily="18" charset="0"/>
                          </a:rPr>
                        </m:ctrlPr>
                      </m:sSubPr>
                      <m:e>
                        <m:r>
                          <a:rPr lang="fr-FR" b="1" i="1">
                            <a:latin typeface="Cambria Math" panose="02040503050406030204" pitchFamily="18" charset="0"/>
                            <a:ea typeface="Cambria Math" panose="02040503050406030204" pitchFamily="18" charset="0"/>
                          </a:rPr>
                          <m:t>ℒ</m:t>
                        </m:r>
                      </m:e>
                      <m:sub>
                        <m:r>
                          <a:rPr lang="fr-CA" b="1" i="1">
                            <a:latin typeface="Cambria Math" panose="02040503050406030204" pitchFamily="18" charset="0"/>
                            <a:ea typeface="Cambria Math" panose="02040503050406030204" pitchFamily="18" charset="0"/>
                          </a:rPr>
                          <m:t>𝟏</m:t>
                        </m:r>
                      </m:sub>
                    </m:sSub>
                  </m:oMath>
                </a14:m>
                <a:r>
                  <a:rPr lang="fr-FR" dirty="0"/>
                  <a:t> est </a:t>
                </a:r>
                <a:r>
                  <a:rPr lang="fr-FR" b="1" dirty="0"/>
                  <a:t>extensionnel </a:t>
                </a:r>
                <a:r>
                  <a:rPr lang="fr-FR" dirty="0"/>
                  <a:t>parce que l’interprétation du langage est entièrement déterminé par des ensembles et non par des significations.</a:t>
                </a:r>
              </a:p>
            </p:txBody>
          </p:sp>
        </mc:Choice>
        <mc:Fallback xmlns="">
          <p:sp>
            <p:nvSpPr>
              <p:cNvPr id="3" name="Content Placeholder 2">
                <a:extLst>
                  <a:ext uri="{FF2B5EF4-FFF2-40B4-BE49-F238E27FC236}">
                    <a16:creationId xmlns:a16="http://schemas.microsoft.com/office/drawing/2014/main" id="{F0C4A788-C217-A74D-87FA-1AF34566DA1A}"/>
                  </a:ext>
                </a:extLst>
              </p:cNvPr>
              <p:cNvSpPr>
                <a:spLocks noGrp="1" noRot="1" noChangeAspect="1" noMove="1" noResize="1" noEditPoints="1" noAdjustHandles="1" noChangeArrowheads="1" noChangeShapeType="1" noTextEdit="1"/>
              </p:cNvSpPr>
              <p:nvPr>
                <p:ph idx="1"/>
              </p:nvPr>
            </p:nvSpPr>
            <p:spPr>
              <a:xfrm>
                <a:off x="2231135" y="2638044"/>
                <a:ext cx="8527175" cy="4219956"/>
              </a:xfrm>
              <a:blipFill>
                <a:blip r:embed="rId3"/>
                <a:stretch>
                  <a:fillRect l="-446" t="-1201" r="-595"/>
                </a:stretch>
              </a:blipFill>
            </p:spPr>
            <p:txBody>
              <a:bodyPr/>
              <a:lstStyle/>
              <a:p>
                <a:r>
                  <a:rPr lang="fr-FR">
                    <a:noFill/>
                  </a:rPr>
                  <a:t> </a:t>
                </a:r>
              </a:p>
            </p:txBody>
          </p:sp>
        </mc:Fallback>
      </mc:AlternateContent>
    </p:spTree>
    <p:extLst>
      <p:ext uri="{BB962C8B-B14F-4D97-AF65-F5344CB8AC3E}">
        <p14:creationId xmlns:p14="http://schemas.microsoft.com/office/powerpoint/2010/main" val="1110499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DF736-171D-F14D-B19F-3C9D85A72347}"/>
              </a:ext>
            </a:extLst>
          </p:cNvPr>
          <p:cNvSpPr>
            <a:spLocks noGrp="1"/>
          </p:cNvSpPr>
          <p:nvPr>
            <p:ph type="ctrTitle"/>
          </p:nvPr>
        </p:nvSpPr>
        <p:spPr/>
        <p:txBody>
          <a:bodyPr/>
          <a:lstStyle/>
          <a:p>
            <a:r>
              <a:rPr lang="fr-FR" dirty="0"/>
              <a:t>Les interprétations d’un langage formel </a:t>
            </a:r>
          </a:p>
        </p:txBody>
      </p:sp>
      <p:sp>
        <p:nvSpPr>
          <p:cNvPr id="3" name="Subtitle 2">
            <a:extLst>
              <a:ext uri="{FF2B5EF4-FFF2-40B4-BE49-F238E27FC236}">
                <a16:creationId xmlns:a16="http://schemas.microsoft.com/office/drawing/2014/main" id="{C45A25F7-451B-7C4B-B926-FBC457E6431C}"/>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2649453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1BC9BEF-A9DA-C64B-ADAA-1729A727F930}"/>
                  </a:ext>
                </a:extLst>
              </p:cNvPr>
              <p:cNvSpPr>
                <a:spLocks noGrp="1"/>
              </p:cNvSpPr>
              <p:nvPr>
                <p:ph type="title"/>
              </p:nvPr>
            </p:nvSpPr>
            <p:spPr/>
            <p:txBody>
              <a:bodyPr/>
              <a:lstStyle/>
              <a:p>
                <a:r>
                  <a:rPr lang="fr-FR" dirty="0"/>
                  <a:t>L’interprétation du langage </a:t>
                </a:r>
                <a14:m>
                  <m:oMath xmlns:m="http://schemas.openxmlformats.org/officeDocument/2006/math">
                    <m:sSub>
                      <m:sSubPr>
                        <m:ctrlPr>
                          <a:rPr lang="fr-FR" b="1" i="1">
                            <a:latin typeface="Cambria Math" panose="02040503050406030204" pitchFamily="18" charset="0"/>
                          </a:rPr>
                        </m:ctrlPr>
                      </m:sSubPr>
                      <m:e>
                        <m:r>
                          <a:rPr lang="fr-FR" b="1" i="1">
                            <a:latin typeface="Cambria Math" panose="02040503050406030204" pitchFamily="18" charset="0"/>
                            <a:ea typeface="Cambria Math" panose="02040503050406030204" pitchFamily="18" charset="0"/>
                          </a:rPr>
                          <m:t>ℒ</m:t>
                        </m:r>
                      </m:e>
                      <m:sub>
                        <m:r>
                          <a:rPr lang="fr-CA" b="1" i="1">
                            <a:latin typeface="Cambria Math" panose="02040503050406030204" pitchFamily="18" charset="0"/>
                          </a:rPr>
                          <m:t>𝟎</m:t>
                        </m:r>
                      </m:sub>
                    </m:sSub>
                  </m:oMath>
                </a14:m>
                <a:r>
                  <a:rPr lang="fr-FR" dirty="0"/>
                  <a:t> </a:t>
                </a:r>
              </a:p>
            </p:txBody>
          </p:sp>
        </mc:Choice>
        <mc:Fallback xmlns="">
          <p:sp>
            <p:nvSpPr>
              <p:cNvPr id="2" name="Title 1">
                <a:extLst>
                  <a:ext uri="{FF2B5EF4-FFF2-40B4-BE49-F238E27FC236}">
                    <a16:creationId xmlns:a16="http://schemas.microsoft.com/office/drawing/2014/main" id="{D1BC9BEF-A9DA-C64B-ADAA-1729A727F930}"/>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DD3ADAC-72C7-0E48-9AA4-C5BC1AE9B72C}"/>
                  </a:ext>
                </a:extLst>
              </p:cNvPr>
              <p:cNvSpPr>
                <a:spLocks noGrp="1"/>
              </p:cNvSpPr>
              <p:nvPr>
                <p:ph idx="1"/>
              </p:nvPr>
            </p:nvSpPr>
            <p:spPr>
              <a:xfrm>
                <a:off x="2231135" y="2638044"/>
                <a:ext cx="8369131" cy="4219956"/>
              </a:xfrm>
            </p:spPr>
            <p:txBody>
              <a:bodyPr>
                <a:normAutofit/>
              </a:bodyPr>
              <a:lstStyle/>
              <a:p>
                <a:r>
                  <a:rPr lang="fr-FR" dirty="0"/>
                  <a:t>Dans le chapitre 1, nous avons vu que la conclusion est une </a:t>
                </a:r>
                <a:r>
                  <a:rPr lang="fr-FR" b="1" dirty="0"/>
                  <a:t>conséquence logique </a:t>
                </a:r>
                <a:r>
                  <a:rPr lang="fr-FR" dirty="0"/>
                  <a:t>des prémisses selon la </a:t>
                </a:r>
                <a:r>
                  <a:rPr lang="fr-FR" b="1" dirty="0"/>
                  <a:t>condition suivante: </a:t>
                </a:r>
              </a:p>
              <a:p>
                <a:pPr lvl="1"/>
                <a:r>
                  <a:rPr lang="fr-FR" dirty="0"/>
                  <a:t>Que la conclusion soit vraie chaque fois que les prémisses le sont. </a:t>
                </a:r>
              </a:p>
              <a:p>
                <a:r>
                  <a:rPr lang="fr-FR" dirty="0"/>
                  <a:t>Cette formulation n’est toutefois pas claire. On ne sait pas quelle est la définition claire de la conséquence logique par l’ambiguïté du sens de l’expression « chaque fois que ». </a:t>
                </a:r>
              </a:p>
              <a:p>
                <a:pPr lvl="1"/>
                <a:r>
                  <a:rPr lang="fr-FR" dirty="0"/>
                  <a:t>En réalité, cette expression signifie: </a:t>
                </a:r>
                <a:r>
                  <a:rPr lang="fr-FR" b="1" dirty="0"/>
                  <a:t>pour chaque interprétation du langage. </a:t>
                </a:r>
              </a:p>
              <a:p>
                <a:pPr lvl="1"/>
                <a:endParaRPr lang="fr-FR" dirty="0"/>
              </a:p>
              <a:p>
                <a:r>
                  <a:rPr lang="fr-FR" dirty="0"/>
                  <a:t>Alors que les symboles logiques (connecteurs) sont des constantes logiques de </a:t>
                </a:r>
                <a14:m>
                  <m:oMath xmlns:m="http://schemas.openxmlformats.org/officeDocument/2006/math">
                    <m:sSub>
                      <m:sSubPr>
                        <m:ctrlPr>
                          <a:rPr lang="fr-FR" b="1" i="1">
                            <a:latin typeface="Cambria Math" panose="02040503050406030204" pitchFamily="18" charset="0"/>
                          </a:rPr>
                        </m:ctrlPr>
                      </m:sSubPr>
                      <m:e>
                        <m:r>
                          <a:rPr lang="fr-FR" b="1" i="1">
                            <a:latin typeface="Cambria Math" panose="02040503050406030204" pitchFamily="18" charset="0"/>
                            <a:ea typeface="Cambria Math" panose="02040503050406030204" pitchFamily="18" charset="0"/>
                          </a:rPr>
                          <m:t>ℒ</m:t>
                        </m:r>
                      </m:e>
                      <m:sub>
                        <m:r>
                          <a:rPr lang="fr-CA" b="1" i="1">
                            <a:latin typeface="Cambria Math" panose="02040503050406030204" pitchFamily="18" charset="0"/>
                          </a:rPr>
                          <m:t>𝟎</m:t>
                        </m:r>
                      </m:sub>
                    </m:sSub>
                  </m:oMath>
                </a14:m>
                <a:r>
                  <a:rPr lang="fr-FR" dirty="0"/>
                  <a:t>, les symboles non-logiques ont une interprétation qui varie. Donc, lorsqu’on parle d’une interprétation du langage </a:t>
                </a:r>
                <a14:m>
                  <m:oMath xmlns:m="http://schemas.openxmlformats.org/officeDocument/2006/math">
                    <m:sSub>
                      <m:sSubPr>
                        <m:ctrlPr>
                          <a:rPr lang="fr-FR" b="1" i="1">
                            <a:latin typeface="Cambria Math" panose="02040503050406030204" pitchFamily="18" charset="0"/>
                          </a:rPr>
                        </m:ctrlPr>
                      </m:sSubPr>
                      <m:e>
                        <m:r>
                          <a:rPr lang="fr-FR" b="1" i="1">
                            <a:latin typeface="Cambria Math" panose="02040503050406030204" pitchFamily="18" charset="0"/>
                            <a:ea typeface="Cambria Math" panose="02040503050406030204" pitchFamily="18" charset="0"/>
                          </a:rPr>
                          <m:t>ℒ</m:t>
                        </m:r>
                      </m:e>
                      <m:sub>
                        <m:r>
                          <a:rPr lang="fr-CA" b="1" i="1">
                            <a:latin typeface="Cambria Math" panose="02040503050406030204" pitchFamily="18" charset="0"/>
                          </a:rPr>
                          <m:t>𝟎</m:t>
                        </m:r>
                      </m:sub>
                    </m:sSub>
                  </m:oMath>
                </a14:m>
                <a:r>
                  <a:rPr lang="fr-FR" dirty="0"/>
                  <a:t>, on parle de </a:t>
                </a:r>
                <a:r>
                  <a:rPr lang="fr-FR" b="1" dirty="0"/>
                  <a:t>l’interprétation des signes non-logiques </a:t>
                </a:r>
                <a:r>
                  <a:rPr lang="fr-FR" dirty="0"/>
                  <a:t>(p, q, r, etc.)</a:t>
                </a:r>
              </a:p>
              <a:p>
                <a:pPr lvl="1"/>
                <a:endParaRPr lang="fr-FR" dirty="0"/>
              </a:p>
            </p:txBody>
          </p:sp>
        </mc:Choice>
        <mc:Fallback xmlns="">
          <p:sp>
            <p:nvSpPr>
              <p:cNvPr id="3" name="Content Placeholder 2">
                <a:extLst>
                  <a:ext uri="{FF2B5EF4-FFF2-40B4-BE49-F238E27FC236}">
                    <a16:creationId xmlns:a16="http://schemas.microsoft.com/office/drawing/2014/main" id="{9DD3ADAC-72C7-0E48-9AA4-C5BC1AE9B72C}"/>
                  </a:ext>
                </a:extLst>
              </p:cNvPr>
              <p:cNvSpPr>
                <a:spLocks noGrp="1" noRot="1" noChangeAspect="1" noMove="1" noResize="1" noEditPoints="1" noAdjustHandles="1" noChangeArrowheads="1" noChangeShapeType="1" noTextEdit="1"/>
              </p:cNvSpPr>
              <p:nvPr>
                <p:ph idx="1"/>
              </p:nvPr>
            </p:nvSpPr>
            <p:spPr>
              <a:xfrm>
                <a:off x="2231135" y="2638044"/>
                <a:ext cx="8369131" cy="4219956"/>
              </a:xfrm>
              <a:blipFill>
                <a:blip r:embed="rId3"/>
                <a:stretch>
                  <a:fillRect l="-455" t="-601" r="-1061"/>
                </a:stretch>
              </a:blipFill>
            </p:spPr>
            <p:txBody>
              <a:bodyPr/>
              <a:lstStyle/>
              <a:p>
                <a:r>
                  <a:rPr lang="fr-FR">
                    <a:noFill/>
                  </a:rPr>
                  <a:t> </a:t>
                </a:r>
              </a:p>
            </p:txBody>
          </p:sp>
        </mc:Fallback>
      </mc:AlternateContent>
    </p:spTree>
    <p:extLst>
      <p:ext uri="{BB962C8B-B14F-4D97-AF65-F5344CB8AC3E}">
        <p14:creationId xmlns:p14="http://schemas.microsoft.com/office/powerpoint/2010/main" val="3635830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ABC5FE1-8F05-924E-8BB9-F395F0C21077}"/>
                  </a:ext>
                </a:extLst>
              </p:cNvPr>
              <p:cNvSpPr>
                <a:spLocks noGrp="1"/>
              </p:cNvSpPr>
              <p:nvPr>
                <p:ph type="title"/>
              </p:nvPr>
            </p:nvSpPr>
            <p:spPr/>
            <p:txBody>
              <a:bodyPr/>
              <a:lstStyle/>
              <a:p>
                <a:r>
                  <a:rPr lang="fr-FR" dirty="0"/>
                  <a:t>L’interprétation du langage </a:t>
                </a:r>
                <a14:m>
                  <m:oMath xmlns:m="http://schemas.openxmlformats.org/officeDocument/2006/math">
                    <m:sSub>
                      <m:sSubPr>
                        <m:ctrlPr>
                          <a:rPr lang="fr-FR" b="1" i="1">
                            <a:latin typeface="Cambria Math" panose="02040503050406030204" pitchFamily="18" charset="0"/>
                          </a:rPr>
                        </m:ctrlPr>
                      </m:sSubPr>
                      <m:e>
                        <m:r>
                          <a:rPr lang="fr-FR" b="1" i="1">
                            <a:latin typeface="Cambria Math" panose="02040503050406030204" pitchFamily="18" charset="0"/>
                            <a:ea typeface="Cambria Math" panose="02040503050406030204" pitchFamily="18" charset="0"/>
                          </a:rPr>
                          <m:t>ℒ</m:t>
                        </m:r>
                      </m:e>
                      <m:sub>
                        <m:r>
                          <a:rPr lang="fr-CA" b="1" i="1" smtClean="0">
                            <a:latin typeface="Cambria Math" panose="02040503050406030204" pitchFamily="18" charset="0"/>
                            <a:ea typeface="Cambria Math" panose="02040503050406030204" pitchFamily="18" charset="0"/>
                          </a:rPr>
                          <m:t>𝟏</m:t>
                        </m:r>
                      </m:sub>
                    </m:sSub>
                  </m:oMath>
                </a14:m>
                <a:endParaRPr lang="fr-FR" dirty="0"/>
              </a:p>
            </p:txBody>
          </p:sp>
        </mc:Choice>
        <mc:Fallback xmlns="">
          <p:sp>
            <p:nvSpPr>
              <p:cNvPr id="2" name="Title 1">
                <a:extLst>
                  <a:ext uri="{FF2B5EF4-FFF2-40B4-BE49-F238E27FC236}">
                    <a16:creationId xmlns:a16="http://schemas.microsoft.com/office/drawing/2014/main" id="{DABC5FE1-8F05-924E-8BB9-F395F0C21077}"/>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62F0910-327D-9348-8B2E-5C013A8905D9}"/>
                  </a:ext>
                </a:extLst>
              </p:cNvPr>
              <p:cNvSpPr>
                <a:spLocks noGrp="1"/>
              </p:cNvSpPr>
              <p:nvPr>
                <p:ph idx="1"/>
              </p:nvPr>
            </p:nvSpPr>
            <p:spPr>
              <a:xfrm>
                <a:off x="2231135" y="2638044"/>
                <a:ext cx="8222375" cy="4219956"/>
              </a:xfrm>
            </p:spPr>
            <p:txBody>
              <a:bodyPr>
                <a:normAutofit/>
              </a:bodyPr>
              <a:lstStyle/>
              <a:p>
                <a:r>
                  <a:rPr lang="fr-FR" dirty="0"/>
                  <a:t>Le vocabulaire de </a:t>
                </a:r>
                <a14:m>
                  <m:oMath xmlns:m="http://schemas.openxmlformats.org/officeDocument/2006/math">
                    <m:sSub>
                      <m:sSubPr>
                        <m:ctrlPr>
                          <a:rPr lang="fr-FR" b="1" i="1">
                            <a:latin typeface="Cambria Math" panose="02040503050406030204" pitchFamily="18" charset="0"/>
                          </a:rPr>
                        </m:ctrlPr>
                      </m:sSubPr>
                      <m:e>
                        <m:r>
                          <a:rPr lang="fr-FR" b="1" i="1">
                            <a:latin typeface="Cambria Math" panose="02040503050406030204" pitchFamily="18" charset="0"/>
                            <a:ea typeface="Cambria Math" panose="02040503050406030204" pitchFamily="18" charset="0"/>
                          </a:rPr>
                          <m:t>ℒ</m:t>
                        </m:r>
                      </m:e>
                      <m:sub>
                        <m:r>
                          <a:rPr lang="fr-CA" b="1" i="1" smtClean="0">
                            <a:latin typeface="Cambria Math" panose="02040503050406030204" pitchFamily="18" charset="0"/>
                            <a:ea typeface="Cambria Math" panose="02040503050406030204" pitchFamily="18" charset="0"/>
                          </a:rPr>
                          <m:t>𝟏</m:t>
                        </m:r>
                      </m:sub>
                    </m:sSub>
                  </m:oMath>
                </a14:m>
                <a:r>
                  <a:rPr lang="fr-FR" dirty="0"/>
                  <a:t> contient de nouveaux éléments: </a:t>
                </a:r>
              </a:p>
              <a:p>
                <a:pPr lvl="1"/>
                <a:r>
                  <a:rPr lang="fr-FR" dirty="0"/>
                  <a:t>Deux nouvelles constantes logiques (les quantificateurs) </a:t>
                </a:r>
              </a:p>
              <a:p>
                <a:pPr lvl="1"/>
                <a:r>
                  <a:rPr lang="fr-FR" dirty="0"/>
                  <a:t>Des symboles de prédicats (P, Q, R, </a:t>
                </a:r>
                <a:r>
                  <a:rPr lang="fr-FR" dirty="0" err="1"/>
                  <a:t>etc</a:t>
                </a:r>
                <a:r>
                  <a:rPr lang="fr-FR" dirty="0"/>
                  <a:t>)</a:t>
                </a:r>
              </a:p>
              <a:p>
                <a:r>
                  <a:rPr lang="fr-FR" dirty="0"/>
                  <a:t>On a cependant la même définition de la conséquence logique que pour le langage </a:t>
                </a:r>
                <a14:m>
                  <m:oMath xmlns:m="http://schemas.openxmlformats.org/officeDocument/2006/math">
                    <m:sSub>
                      <m:sSubPr>
                        <m:ctrlPr>
                          <a:rPr lang="fr-FR" b="1" i="1">
                            <a:latin typeface="Cambria Math" panose="02040503050406030204" pitchFamily="18" charset="0"/>
                          </a:rPr>
                        </m:ctrlPr>
                      </m:sSubPr>
                      <m:e>
                        <m:r>
                          <a:rPr lang="fr-FR" b="1" i="1">
                            <a:latin typeface="Cambria Math" panose="02040503050406030204" pitchFamily="18" charset="0"/>
                            <a:ea typeface="Cambria Math" panose="02040503050406030204" pitchFamily="18" charset="0"/>
                          </a:rPr>
                          <m:t>ℒ</m:t>
                        </m:r>
                      </m:e>
                      <m:sub>
                        <m:r>
                          <a:rPr lang="fr-CA" b="1" i="1">
                            <a:latin typeface="Cambria Math" panose="02040503050406030204" pitchFamily="18" charset="0"/>
                          </a:rPr>
                          <m:t>𝟎</m:t>
                        </m:r>
                      </m:sub>
                    </m:sSub>
                  </m:oMath>
                </a14:m>
                <a:r>
                  <a:rPr lang="fr-FR" dirty="0"/>
                  <a:t>. On a donc besoin que la conclusion soit vraie pour </a:t>
                </a:r>
                <a:r>
                  <a:rPr lang="fr-FR" b="1" dirty="0"/>
                  <a:t>chaque interprétation </a:t>
                </a:r>
                <a:r>
                  <a:rPr lang="fr-FR" dirty="0"/>
                  <a:t>du langage </a:t>
                </a:r>
                <a14:m>
                  <m:oMath xmlns:m="http://schemas.openxmlformats.org/officeDocument/2006/math">
                    <m:sSub>
                      <m:sSubPr>
                        <m:ctrlPr>
                          <a:rPr lang="fr-FR" b="1" i="1">
                            <a:latin typeface="Cambria Math" panose="02040503050406030204" pitchFamily="18" charset="0"/>
                          </a:rPr>
                        </m:ctrlPr>
                      </m:sSubPr>
                      <m:e>
                        <m:r>
                          <a:rPr lang="fr-FR" b="1" i="1">
                            <a:latin typeface="Cambria Math" panose="02040503050406030204" pitchFamily="18" charset="0"/>
                            <a:ea typeface="Cambria Math" panose="02040503050406030204" pitchFamily="18" charset="0"/>
                          </a:rPr>
                          <m:t>ℒ</m:t>
                        </m:r>
                      </m:e>
                      <m:sub>
                        <m:r>
                          <a:rPr lang="fr-CA" b="1" i="1">
                            <a:latin typeface="Cambria Math" panose="02040503050406030204" pitchFamily="18" charset="0"/>
                            <a:ea typeface="Cambria Math" panose="02040503050406030204" pitchFamily="18" charset="0"/>
                          </a:rPr>
                          <m:t>𝟏</m:t>
                        </m:r>
                      </m:sub>
                    </m:sSub>
                  </m:oMath>
                </a14:m>
                <a:r>
                  <a:rPr lang="fr-FR" dirty="0"/>
                  <a:t>.</a:t>
                </a:r>
              </a:p>
              <a:p>
                <a:r>
                  <a:rPr lang="fr-FR" dirty="0"/>
                  <a:t>Une interprétation de </a:t>
                </a:r>
                <a14:m>
                  <m:oMath xmlns:m="http://schemas.openxmlformats.org/officeDocument/2006/math">
                    <m:sSub>
                      <m:sSubPr>
                        <m:ctrlPr>
                          <a:rPr lang="fr-FR" b="1" i="1">
                            <a:latin typeface="Cambria Math" panose="02040503050406030204" pitchFamily="18" charset="0"/>
                          </a:rPr>
                        </m:ctrlPr>
                      </m:sSubPr>
                      <m:e>
                        <m:r>
                          <a:rPr lang="fr-FR" b="1" i="1">
                            <a:latin typeface="Cambria Math" panose="02040503050406030204" pitchFamily="18" charset="0"/>
                            <a:ea typeface="Cambria Math" panose="02040503050406030204" pitchFamily="18" charset="0"/>
                          </a:rPr>
                          <m:t>ℒ</m:t>
                        </m:r>
                      </m:e>
                      <m:sub>
                        <m:r>
                          <a:rPr lang="fr-CA" b="1" i="1">
                            <a:latin typeface="Cambria Math" panose="02040503050406030204" pitchFamily="18" charset="0"/>
                            <a:ea typeface="Cambria Math" panose="02040503050406030204" pitchFamily="18" charset="0"/>
                          </a:rPr>
                          <m:t>𝟏</m:t>
                        </m:r>
                      </m:sub>
                    </m:sSub>
                  </m:oMath>
                </a14:m>
                <a:r>
                  <a:rPr lang="fr-FR" dirty="0"/>
                  <a:t> est donnée par:</a:t>
                </a:r>
              </a:p>
              <a:p>
                <a:pPr lvl="1"/>
                <a:r>
                  <a:rPr lang="fr-FR" dirty="0"/>
                  <a:t>Le domaine d’individus que parcourent les variables</a:t>
                </a:r>
              </a:p>
              <a:p>
                <a:pPr lvl="1"/>
                <a:r>
                  <a:rPr lang="fr-FR" dirty="0"/>
                  <a:t>L’interprétation de chaque symbole de prédicat par une partie du domaine d’individus</a:t>
                </a:r>
              </a:p>
            </p:txBody>
          </p:sp>
        </mc:Choice>
        <mc:Fallback xmlns="">
          <p:sp>
            <p:nvSpPr>
              <p:cNvPr id="3" name="Content Placeholder 2">
                <a:extLst>
                  <a:ext uri="{FF2B5EF4-FFF2-40B4-BE49-F238E27FC236}">
                    <a16:creationId xmlns:a16="http://schemas.microsoft.com/office/drawing/2014/main" id="{F62F0910-327D-9348-8B2E-5C013A8905D9}"/>
                  </a:ext>
                </a:extLst>
              </p:cNvPr>
              <p:cNvSpPr>
                <a:spLocks noGrp="1" noRot="1" noChangeAspect="1" noMove="1" noResize="1" noEditPoints="1" noAdjustHandles="1" noChangeArrowheads="1" noChangeShapeType="1" noTextEdit="1"/>
              </p:cNvSpPr>
              <p:nvPr>
                <p:ph idx="1"/>
              </p:nvPr>
            </p:nvSpPr>
            <p:spPr>
              <a:xfrm>
                <a:off x="2231135" y="2638044"/>
                <a:ext cx="8222375" cy="4219956"/>
              </a:xfrm>
              <a:blipFill>
                <a:blip r:embed="rId3"/>
                <a:stretch>
                  <a:fillRect l="-463" t="-601" r="-772"/>
                </a:stretch>
              </a:blipFill>
            </p:spPr>
            <p:txBody>
              <a:bodyPr/>
              <a:lstStyle/>
              <a:p>
                <a:r>
                  <a:rPr lang="fr-FR">
                    <a:noFill/>
                  </a:rPr>
                  <a:t> </a:t>
                </a:r>
              </a:p>
            </p:txBody>
          </p:sp>
        </mc:Fallback>
      </mc:AlternateContent>
    </p:spTree>
    <p:extLst>
      <p:ext uri="{BB962C8B-B14F-4D97-AF65-F5344CB8AC3E}">
        <p14:creationId xmlns:p14="http://schemas.microsoft.com/office/powerpoint/2010/main" val="3534943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1061213-0B17-AB4E-A532-D83C1652951A}"/>
                  </a:ext>
                </a:extLst>
              </p:cNvPr>
              <p:cNvSpPr>
                <a:spLocks noGrp="1"/>
              </p:cNvSpPr>
              <p:nvPr>
                <p:ph type="title"/>
              </p:nvPr>
            </p:nvSpPr>
            <p:spPr/>
            <p:txBody>
              <a:bodyPr/>
              <a:lstStyle/>
              <a:p>
                <a:r>
                  <a:rPr lang="fr-FR" dirty="0"/>
                  <a:t>L’interprétation du langage </a:t>
                </a:r>
                <a14:m>
                  <m:oMath xmlns:m="http://schemas.openxmlformats.org/officeDocument/2006/math">
                    <m:sSub>
                      <m:sSubPr>
                        <m:ctrlPr>
                          <a:rPr lang="fr-FR" b="1" i="1">
                            <a:latin typeface="Cambria Math" panose="02040503050406030204" pitchFamily="18" charset="0"/>
                          </a:rPr>
                        </m:ctrlPr>
                      </m:sSubPr>
                      <m:e>
                        <m:r>
                          <a:rPr lang="fr-FR" b="1" i="1">
                            <a:latin typeface="Cambria Math" panose="02040503050406030204" pitchFamily="18" charset="0"/>
                            <a:ea typeface="Cambria Math" panose="02040503050406030204" pitchFamily="18" charset="0"/>
                          </a:rPr>
                          <m:t>ℒ</m:t>
                        </m:r>
                      </m:e>
                      <m:sub>
                        <m:r>
                          <a:rPr lang="fr-CA" b="1" i="1">
                            <a:latin typeface="Cambria Math" panose="02040503050406030204" pitchFamily="18" charset="0"/>
                            <a:ea typeface="Cambria Math" panose="02040503050406030204" pitchFamily="18" charset="0"/>
                          </a:rPr>
                          <m:t>𝟏</m:t>
                        </m:r>
                      </m:sub>
                    </m:sSub>
                  </m:oMath>
                </a14:m>
                <a:endParaRPr lang="fr-FR" dirty="0"/>
              </a:p>
            </p:txBody>
          </p:sp>
        </mc:Choice>
        <mc:Fallback xmlns="">
          <p:sp>
            <p:nvSpPr>
              <p:cNvPr id="2" name="Title 1">
                <a:extLst>
                  <a:ext uri="{FF2B5EF4-FFF2-40B4-BE49-F238E27FC236}">
                    <a16:creationId xmlns:a16="http://schemas.microsoft.com/office/drawing/2014/main" id="{71061213-0B17-AB4E-A532-D83C1652951A}"/>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fr-FR">
                    <a:noFill/>
                  </a:rPr>
                  <a:t> </a:t>
                </a:r>
              </a:p>
            </p:txBody>
          </p:sp>
        </mc:Fallback>
      </mc:AlternateContent>
      <p:sp>
        <p:nvSpPr>
          <p:cNvPr id="3" name="Content Placeholder 2">
            <a:extLst>
              <a:ext uri="{FF2B5EF4-FFF2-40B4-BE49-F238E27FC236}">
                <a16:creationId xmlns:a16="http://schemas.microsoft.com/office/drawing/2014/main" id="{8C72922E-DBED-974B-8BE3-0197552CA1C9}"/>
              </a:ext>
            </a:extLst>
          </p:cNvPr>
          <p:cNvSpPr>
            <a:spLocks noGrp="1"/>
          </p:cNvSpPr>
          <p:nvPr>
            <p:ph idx="1"/>
          </p:nvPr>
        </p:nvSpPr>
        <p:spPr>
          <a:xfrm>
            <a:off x="2231135" y="2638044"/>
            <a:ext cx="8301397" cy="4022400"/>
          </a:xfrm>
        </p:spPr>
        <p:txBody>
          <a:bodyPr>
            <a:normAutofit/>
          </a:bodyPr>
          <a:lstStyle/>
          <a:p>
            <a:r>
              <a:rPr lang="fr-FR" dirty="0"/>
              <a:t>Des exemples d’interprétations: </a:t>
            </a:r>
          </a:p>
          <a:p>
            <a:pPr lvl="1"/>
            <a:r>
              <a:rPr lang="fr-FR" dirty="0"/>
              <a:t>Si le domaine d’individus est l’ensemble </a:t>
            </a:r>
            <a:r>
              <a:rPr lang="fr-FR" b="1" dirty="0"/>
              <a:t>des êtres humains, </a:t>
            </a:r>
            <a:r>
              <a:rPr lang="fr-FR" dirty="0"/>
              <a:t>un symbole de prédicat P peut être interprété par: les philosophes, les Romains, les cantatrices belges, etc. </a:t>
            </a:r>
          </a:p>
          <a:p>
            <a:pPr lvl="1"/>
            <a:r>
              <a:rPr lang="fr-FR" dirty="0"/>
              <a:t>Si le domaine d’individus est l’ensemble </a:t>
            </a:r>
            <a:r>
              <a:rPr lang="fr-FR" b="1" dirty="0"/>
              <a:t>des êtres vivants, </a:t>
            </a:r>
            <a:r>
              <a:rPr lang="fr-FR" dirty="0"/>
              <a:t>P peut être interprété par les tétrapodes, les singes, les plantes graminées, etc.</a:t>
            </a:r>
          </a:p>
          <a:p>
            <a:pPr lvl="1"/>
            <a:endParaRPr lang="fr-FR" dirty="0"/>
          </a:p>
          <a:p>
            <a:r>
              <a:rPr lang="fr-FR" b="1" dirty="0"/>
              <a:t>Précision: </a:t>
            </a:r>
            <a:r>
              <a:rPr lang="fr-FR" dirty="0"/>
              <a:t>un symbole de prédicat peut être interprété par un ensemble qui ne contient qu’un seul élément (les satellites naturels de la Terre) ou même aucun élément (les licornes)</a:t>
            </a:r>
          </a:p>
        </p:txBody>
      </p:sp>
    </p:spTree>
    <p:extLst>
      <p:ext uri="{BB962C8B-B14F-4D97-AF65-F5344CB8AC3E}">
        <p14:creationId xmlns:p14="http://schemas.microsoft.com/office/powerpoint/2010/main" val="371541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304D2-93E2-0C48-89CD-BD820A222222}"/>
              </a:ext>
            </a:extLst>
          </p:cNvPr>
          <p:cNvSpPr>
            <a:spLocks noGrp="1"/>
          </p:cNvSpPr>
          <p:nvPr>
            <p:ph type="ctrTitle"/>
          </p:nvPr>
        </p:nvSpPr>
        <p:spPr/>
        <p:txBody>
          <a:bodyPr/>
          <a:lstStyle/>
          <a:p>
            <a:r>
              <a:rPr lang="fr-FR" dirty="0"/>
              <a:t>L’interprétation des constantes logiques</a:t>
            </a:r>
          </a:p>
        </p:txBody>
      </p:sp>
      <p:sp>
        <p:nvSpPr>
          <p:cNvPr id="3" name="Subtitle 2">
            <a:extLst>
              <a:ext uri="{FF2B5EF4-FFF2-40B4-BE49-F238E27FC236}">
                <a16:creationId xmlns:a16="http://schemas.microsoft.com/office/drawing/2014/main" id="{C85EE0B8-EA6A-CE48-B40D-93C188AF8CA0}"/>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1016491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D4B69-8C14-2C44-A819-E07EC7163CF0}"/>
              </a:ext>
            </a:extLst>
          </p:cNvPr>
          <p:cNvSpPr>
            <a:spLocks noGrp="1"/>
          </p:cNvSpPr>
          <p:nvPr>
            <p:ph type="title"/>
          </p:nvPr>
        </p:nvSpPr>
        <p:spPr/>
        <p:txBody>
          <a:bodyPr/>
          <a:lstStyle/>
          <a:p>
            <a:r>
              <a:rPr lang="fr-FR" dirty="0"/>
              <a:t>Les connecteurs propositionnels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5AF4C7A-23C2-C841-ADAE-E5D2C4AD0178}"/>
                  </a:ext>
                </a:extLst>
              </p:cNvPr>
              <p:cNvSpPr>
                <a:spLocks noGrp="1"/>
              </p:cNvSpPr>
              <p:nvPr>
                <p:ph idx="1"/>
              </p:nvPr>
            </p:nvSpPr>
            <p:spPr>
              <a:xfrm>
                <a:off x="2231136" y="2638044"/>
                <a:ext cx="8594908" cy="4219956"/>
              </a:xfrm>
            </p:spPr>
            <p:txBody>
              <a:bodyPr/>
              <a:lstStyle/>
              <a:p>
                <a:r>
                  <a:rPr lang="fr-FR" dirty="0"/>
                  <a:t>Dans le cas du l</a:t>
                </a:r>
                <a14:m>
                  <m:oMath xmlns:m="http://schemas.openxmlformats.org/officeDocument/2006/math">
                    <m:r>
                      <m:rPr>
                        <m:sty m:val="p"/>
                      </m:rPr>
                      <a:rPr lang="fr-CA" b="0" i="0" smtClean="0">
                        <a:latin typeface="Cambria Math" panose="02040503050406030204" pitchFamily="18" charset="0"/>
                      </a:rPr>
                      <m:t>angage</m:t>
                    </m:r>
                    <m:r>
                      <a:rPr lang="fr-CA" b="0" i="0" smtClean="0">
                        <a:latin typeface="Cambria Math" panose="02040503050406030204" pitchFamily="18" charset="0"/>
                      </a:rPr>
                      <m:t> </m:t>
                    </m:r>
                    <m:sSub>
                      <m:sSubPr>
                        <m:ctrlPr>
                          <a:rPr lang="fr-FR" b="1" i="1">
                            <a:latin typeface="Cambria Math" panose="02040503050406030204" pitchFamily="18" charset="0"/>
                          </a:rPr>
                        </m:ctrlPr>
                      </m:sSubPr>
                      <m:e>
                        <m:r>
                          <a:rPr lang="fr-FR" b="1" i="1">
                            <a:latin typeface="Cambria Math" panose="02040503050406030204" pitchFamily="18" charset="0"/>
                            <a:ea typeface="Cambria Math" panose="02040503050406030204" pitchFamily="18" charset="0"/>
                          </a:rPr>
                          <m:t>ℒ</m:t>
                        </m:r>
                      </m:e>
                      <m:sub>
                        <m:r>
                          <a:rPr lang="fr-CA" b="1" i="1" smtClean="0">
                            <a:latin typeface="Cambria Math" panose="02040503050406030204" pitchFamily="18" charset="0"/>
                            <a:ea typeface="Cambria Math" panose="02040503050406030204" pitchFamily="18" charset="0"/>
                          </a:rPr>
                          <m:t>𝟎</m:t>
                        </m:r>
                      </m:sub>
                    </m:sSub>
                    <m:r>
                      <a:rPr lang="fr-CA" b="0" i="0" smtClean="0">
                        <a:latin typeface="Cambria Math" panose="02040503050406030204" pitchFamily="18" charset="0"/>
                        <a:ea typeface="Cambria Math" panose="02040503050406030204" pitchFamily="18" charset="0"/>
                      </a:rPr>
                      <m:t>, </m:t>
                    </m:r>
                  </m:oMath>
                </a14:m>
                <a:r>
                  <a:rPr lang="fr-FR" dirty="0"/>
                  <a:t>on parle de connecteurs propositionnels seulement. </a:t>
                </a:r>
              </a:p>
              <a:p>
                <a:pPr lvl="1"/>
                <a:r>
                  <a:rPr lang="fr-FR" dirty="0"/>
                  <a:t>On a les signes suivants: </a:t>
                </a:r>
                <a14:m>
                  <m:oMath xmlns:m="http://schemas.openxmlformats.org/officeDocument/2006/math">
                    <m:r>
                      <a:rPr lang="fr-FR"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 ∧, ∨, →, ↔</m:t>
                    </m:r>
                  </m:oMath>
                </a14:m>
                <a:endParaRPr lang="fr-FR" dirty="0"/>
              </a:p>
              <a:p>
                <a:r>
                  <a:rPr lang="fr-FR" dirty="0"/>
                  <a:t>Si leur interprétation est fixée, on peut quand même se demander </a:t>
                </a:r>
                <a:r>
                  <a:rPr lang="fr-FR" b="1" dirty="0"/>
                  <a:t>comment </a:t>
                </a:r>
                <a:r>
                  <a:rPr lang="fr-FR" dirty="0"/>
                  <a:t>elle est fixée: qu’est-ce qui fait que le signe de négation correspond à une négation, ou le signe d’une conjonction à une conjonction ? </a:t>
                </a:r>
              </a:p>
              <a:p>
                <a:endParaRPr lang="fr-FR" dirty="0"/>
              </a:p>
              <a:p>
                <a:r>
                  <a:rPr lang="fr-FR" dirty="0"/>
                  <a:t>L’interprétation des connecteurs propositionnels de </a:t>
                </a:r>
                <a14:m>
                  <m:oMath xmlns:m="http://schemas.openxmlformats.org/officeDocument/2006/math">
                    <m:sSub>
                      <m:sSubPr>
                        <m:ctrlPr>
                          <a:rPr lang="fr-FR" b="1" i="1">
                            <a:latin typeface="Cambria Math" panose="02040503050406030204" pitchFamily="18" charset="0"/>
                          </a:rPr>
                        </m:ctrlPr>
                      </m:sSubPr>
                      <m:e>
                        <m:r>
                          <a:rPr lang="fr-FR" b="1" i="1">
                            <a:latin typeface="Cambria Math" panose="02040503050406030204" pitchFamily="18" charset="0"/>
                            <a:ea typeface="Cambria Math" panose="02040503050406030204" pitchFamily="18" charset="0"/>
                          </a:rPr>
                          <m:t>ℒ</m:t>
                        </m:r>
                      </m:e>
                      <m:sub>
                        <m:r>
                          <a:rPr lang="fr-CA" b="1" i="1">
                            <a:latin typeface="Cambria Math" panose="02040503050406030204" pitchFamily="18" charset="0"/>
                            <a:ea typeface="Cambria Math" panose="02040503050406030204" pitchFamily="18" charset="0"/>
                          </a:rPr>
                          <m:t>𝟎</m:t>
                        </m:r>
                      </m:sub>
                    </m:sSub>
                  </m:oMath>
                </a14:m>
                <a:r>
                  <a:rPr lang="fr-FR" dirty="0"/>
                  <a:t> ne dépend pas de la signification des formules auxquelles ils s’appliquent, mais uniquement de leur </a:t>
                </a:r>
                <a:r>
                  <a:rPr lang="fr-FR" b="1" dirty="0"/>
                  <a:t>valeur de vérité</a:t>
                </a:r>
                <a:r>
                  <a:rPr lang="fr-FR" dirty="0"/>
                  <a:t>. </a:t>
                </a:r>
              </a:p>
            </p:txBody>
          </p:sp>
        </mc:Choice>
        <mc:Fallback xmlns="">
          <p:sp>
            <p:nvSpPr>
              <p:cNvPr id="3" name="Content Placeholder 2">
                <a:extLst>
                  <a:ext uri="{FF2B5EF4-FFF2-40B4-BE49-F238E27FC236}">
                    <a16:creationId xmlns:a16="http://schemas.microsoft.com/office/drawing/2014/main" id="{55AF4C7A-23C2-C841-ADAE-E5D2C4AD0178}"/>
                  </a:ext>
                </a:extLst>
              </p:cNvPr>
              <p:cNvSpPr>
                <a:spLocks noGrp="1" noRot="1" noChangeAspect="1" noMove="1" noResize="1" noEditPoints="1" noAdjustHandles="1" noChangeArrowheads="1" noChangeShapeType="1" noTextEdit="1"/>
              </p:cNvSpPr>
              <p:nvPr>
                <p:ph idx="1"/>
              </p:nvPr>
            </p:nvSpPr>
            <p:spPr>
              <a:xfrm>
                <a:off x="2231136" y="2638044"/>
                <a:ext cx="8594908" cy="4219956"/>
              </a:xfrm>
              <a:blipFill>
                <a:blip r:embed="rId2"/>
                <a:stretch>
                  <a:fillRect l="-442" t="-601" r="-885"/>
                </a:stretch>
              </a:blipFill>
            </p:spPr>
            <p:txBody>
              <a:bodyPr/>
              <a:lstStyle/>
              <a:p>
                <a:r>
                  <a:rPr lang="fr-FR">
                    <a:noFill/>
                  </a:rPr>
                  <a:t> </a:t>
                </a:r>
              </a:p>
            </p:txBody>
          </p:sp>
        </mc:Fallback>
      </mc:AlternateContent>
    </p:spTree>
    <p:extLst>
      <p:ext uri="{BB962C8B-B14F-4D97-AF65-F5344CB8AC3E}">
        <p14:creationId xmlns:p14="http://schemas.microsoft.com/office/powerpoint/2010/main" val="124698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FE5E5-4C3F-054A-9AF4-C9C5E471A032}"/>
              </a:ext>
            </a:extLst>
          </p:cNvPr>
          <p:cNvSpPr>
            <a:spLocks noGrp="1"/>
          </p:cNvSpPr>
          <p:nvPr>
            <p:ph type="title"/>
          </p:nvPr>
        </p:nvSpPr>
        <p:spPr/>
        <p:txBody>
          <a:bodyPr/>
          <a:lstStyle/>
          <a:p>
            <a:r>
              <a:rPr lang="fr-FR" dirty="0"/>
              <a:t>La négation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CC56F37-6CCD-4449-865E-5588F1D0F3AA}"/>
                  </a:ext>
                </a:extLst>
              </p:cNvPr>
              <p:cNvSpPr>
                <a:spLocks noGrp="1"/>
              </p:cNvSpPr>
              <p:nvPr>
                <p:ph idx="1"/>
              </p:nvPr>
            </p:nvSpPr>
            <p:spPr/>
            <p:txBody>
              <a:bodyPr/>
              <a:lstStyle/>
              <a:p>
                <a:r>
                  <a:rPr lang="fr-FR" dirty="0"/>
                  <a:t>Le signe de la négation s’applique à une lettre de proposition ou à une formule, disons </a:t>
                </a:r>
                <a14:m>
                  <m:oMath xmlns:m="http://schemas.openxmlformats.org/officeDocument/2006/math">
                    <m:r>
                      <a:rPr lang="fr-FR" i="1">
                        <a:latin typeface="Cambria Math" panose="02040503050406030204" pitchFamily="18" charset="0"/>
                        <a:ea typeface="Cambria Math" panose="02040503050406030204" pitchFamily="18" charset="0"/>
                      </a:rPr>
                      <m:t>𝜑</m:t>
                    </m:r>
                    <m:r>
                      <a:rPr lang="fr-CA" i="1">
                        <a:latin typeface="Cambria Math" panose="02040503050406030204" pitchFamily="18" charset="0"/>
                        <a:ea typeface="Cambria Math" panose="02040503050406030204" pitchFamily="18" charset="0"/>
                      </a:rPr>
                      <m:t>.</m:t>
                    </m:r>
                  </m:oMath>
                </a14:m>
                <a:r>
                  <a:rPr lang="fr-FR" dirty="0"/>
                  <a:t> On peut donc définir l’interprétation de </a:t>
                </a:r>
                <a14:m>
                  <m:oMath xmlns:m="http://schemas.openxmlformats.org/officeDocument/2006/math">
                    <m:r>
                      <a:rPr lang="fr-FR" i="1">
                        <a:latin typeface="Cambria Math" panose="02040503050406030204" pitchFamily="18" charset="0"/>
                        <a:ea typeface="Cambria Math" panose="02040503050406030204" pitchFamily="18" charset="0"/>
                      </a:rPr>
                      <m:t>¬</m:t>
                    </m:r>
                  </m:oMath>
                </a14:m>
                <a:r>
                  <a:rPr lang="fr-FR" dirty="0"/>
                  <a:t> ainsi: </a:t>
                </a:r>
              </a:p>
              <a:p>
                <a:pPr lvl="1"/>
                <a:r>
                  <a:rPr lang="fr-FR" dirty="0"/>
                  <a:t>Si </a:t>
                </a:r>
                <a14:m>
                  <m:oMath xmlns:m="http://schemas.openxmlformats.org/officeDocument/2006/math">
                    <m:r>
                      <a:rPr lang="fr-FR" i="1">
                        <a:latin typeface="Cambria Math" panose="02040503050406030204" pitchFamily="18" charset="0"/>
                        <a:ea typeface="Cambria Math" panose="02040503050406030204" pitchFamily="18" charset="0"/>
                      </a:rPr>
                      <m:t>𝜑</m:t>
                    </m:r>
                  </m:oMath>
                </a14:m>
                <a:r>
                  <a:rPr lang="fr-FR" dirty="0"/>
                  <a:t> est vraie, alors </a:t>
                </a:r>
                <a14:m>
                  <m:oMath xmlns:m="http://schemas.openxmlformats.org/officeDocument/2006/math">
                    <m:r>
                      <a:rPr lang="fr-FR" i="1" smtClean="0">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𝜑</m:t>
                    </m:r>
                  </m:oMath>
                </a14:m>
                <a:r>
                  <a:rPr lang="fr-FR" dirty="0"/>
                  <a:t> est fausse ; </a:t>
                </a:r>
              </a:p>
              <a:p>
                <a:pPr lvl="1"/>
                <a:r>
                  <a:rPr lang="fr-FR" dirty="0"/>
                  <a:t>Si </a:t>
                </a:r>
                <a14:m>
                  <m:oMath xmlns:m="http://schemas.openxmlformats.org/officeDocument/2006/math">
                    <m:r>
                      <a:rPr lang="fr-FR" i="1">
                        <a:latin typeface="Cambria Math" panose="02040503050406030204" pitchFamily="18" charset="0"/>
                        <a:ea typeface="Cambria Math" panose="02040503050406030204" pitchFamily="18" charset="0"/>
                      </a:rPr>
                      <m:t>𝜑</m:t>
                    </m:r>
                  </m:oMath>
                </a14:m>
                <a:r>
                  <a:rPr lang="fr-FR" dirty="0"/>
                  <a:t> est fausse, alors </a:t>
                </a:r>
                <a14:m>
                  <m:oMath xmlns:m="http://schemas.openxmlformats.org/officeDocument/2006/math">
                    <m:r>
                      <a:rPr lang="fr-FR" i="1" smtClean="0">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𝜑</m:t>
                    </m:r>
                  </m:oMath>
                </a14:m>
                <a:r>
                  <a:rPr lang="fr-FR" dirty="0"/>
                  <a:t> est vraie.</a:t>
                </a:r>
              </a:p>
              <a:p>
                <a:endParaRPr lang="fr-FR" dirty="0"/>
              </a:p>
              <a:p>
                <a:r>
                  <a:rPr lang="fr-FR" dirty="0"/>
                  <a:t>On peut résumer cette interprétation par la table suivante:, où p peut être remplacé par une formule quelconque. </a:t>
                </a:r>
              </a:p>
              <a:p>
                <a:endParaRPr lang="fr-FR" dirty="0"/>
              </a:p>
              <a:p>
                <a:endParaRPr lang="fr-FR" dirty="0"/>
              </a:p>
            </p:txBody>
          </p:sp>
        </mc:Choice>
        <mc:Fallback xmlns="">
          <p:sp>
            <p:nvSpPr>
              <p:cNvPr id="3" name="Content Placeholder 2">
                <a:extLst>
                  <a:ext uri="{FF2B5EF4-FFF2-40B4-BE49-F238E27FC236}">
                    <a16:creationId xmlns:a16="http://schemas.microsoft.com/office/drawing/2014/main" id="{ACC56F37-6CCD-4449-865E-5588F1D0F3AA}"/>
                  </a:ext>
                </a:extLst>
              </p:cNvPr>
              <p:cNvSpPr>
                <a:spLocks noGrp="1" noRot="1" noChangeAspect="1" noMove="1" noResize="1" noEditPoints="1" noAdjustHandles="1" noChangeArrowheads="1" noChangeShapeType="1" noTextEdit="1"/>
              </p:cNvSpPr>
              <p:nvPr>
                <p:ph idx="1"/>
              </p:nvPr>
            </p:nvSpPr>
            <p:spPr>
              <a:blipFill>
                <a:blip r:embed="rId3"/>
                <a:stretch>
                  <a:fillRect l="-493" t="-816" r="-114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741C13A2-6E39-1A4F-9953-EA8E84131114}"/>
                  </a:ext>
                </a:extLst>
              </p:cNvPr>
              <p:cNvGraphicFramePr>
                <a:graphicFrameLocks noGrp="1"/>
              </p:cNvGraphicFramePr>
              <p:nvPr>
                <p:extLst>
                  <p:ext uri="{D42A27DB-BD31-4B8C-83A1-F6EECF244321}">
                    <p14:modId xmlns:p14="http://schemas.microsoft.com/office/powerpoint/2010/main" val="3908428509"/>
                  </p:ext>
                </p:extLst>
              </p:nvPr>
            </p:nvGraphicFramePr>
            <p:xfrm>
              <a:off x="4865511" y="5338707"/>
              <a:ext cx="1670756" cy="1010920"/>
            </p:xfrm>
            <a:graphic>
              <a:graphicData uri="http://schemas.openxmlformats.org/drawingml/2006/table">
                <a:tbl>
                  <a:tblPr firstRow="1" bandRow="1">
                    <a:tableStyleId>{21E4AEA4-8DFA-4A89-87EB-49C32662AFE0}</a:tableStyleId>
                  </a:tblPr>
                  <a:tblGrid>
                    <a:gridCol w="835378">
                      <a:extLst>
                        <a:ext uri="{9D8B030D-6E8A-4147-A177-3AD203B41FA5}">
                          <a16:colId xmlns:a16="http://schemas.microsoft.com/office/drawing/2014/main" val="1066075728"/>
                        </a:ext>
                      </a:extLst>
                    </a:gridCol>
                    <a:gridCol w="835378">
                      <a:extLst>
                        <a:ext uri="{9D8B030D-6E8A-4147-A177-3AD203B41FA5}">
                          <a16:colId xmlns:a16="http://schemas.microsoft.com/office/drawing/2014/main" val="577400788"/>
                        </a:ext>
                      </a:extLst>
                    </a:gridCol>
                  </a:tblGrid>
                  <a:tr h="370840">
                    <a:tc>
                      <a:txBody>
                        <a:bodyPr/>
                        <a:lstStyle/>
                        <a:p>
                          <a:pPr/>
                          <a14:m>
                            <m:oMathPara xmlns:m="http://schemas.openxmlformats.org/officeDocument/2006/math">
                              <m:oMathParaPr>
                                <m:jc m:val="centerGroup"/>
                              </m:oMathParaPr>
                              <m:oMath xmlns:m="http://schemas.openxmlformats.org/officeDocument/2006/math">
                                <m:r>
                                  <a:rPr lang="fr-CA" b="1" i="1" smtClean="0">
                                    <a:latin typeface="Cambria Math" panose="02040503050406030204" pitchFamily="18" charset="0"/>
                                  </a:rPr>
                                  <m:t>𝒑</m:t>
                                </m:r>
                              </m:oMath>
                            </m:oMathPara>
                          </a14:m>
                          <a:endParaRPr lang="fr-FR" dirty="0"/>
                        </a:p>
                      </a:txBody>
                      <a:tcPr/>
                    </a:tc>
                    <a:tc>
                      <a:txBody>
                        <a:bodyPr/>
                        <a:lstStyle/>
                        <a:p>
                          <a:pPr/>
                          <a14:m>
                            <m:oMathPara xmlns:m="http://schemas.openxmlformats.org/officeDocument/2006/math">
                              <m:oMathParaPr>
                                <m:jc m:val="centerGroup"/>
                              </m:oMathParaPr>
                              <m:oMath xmlns:m="http://schemas.openxmlformats.org/officeDocument/2006/math">
                                <m:r>
                                  <a:rPr lang="fr-FR" i="1" smtClean="0">
                                    <a:latin typeface="Cambria Math" panose="02040503050406030204" pitchFamily="18" charset="0"/>
                                    <a:ea typeface="Cambria Math" panose="02040503050406030204" pitchFamily="18" charset="0"/>
                                  </a:rPr>
                                  <m:t>¬</m:t>
                                </m:r>
                                <m:r>
                                  <a:rPr lang="fr-CA" b="1" i="1" smtClean="0">
                                    <a:latin typeface="Cambria Math" panose="02040503050406030204" pitchFamily="18" charset="0"/>
                                    <a:ea typeface="Cambria Math" panose="02040503050406030204" pitchFamily="18" charset="0"/>
                                  </a:rPr>
                                  <m:t>𝒑</m:t>
                                </m:r>
                              </m:oMath>
                            </m:oMathPara>
                          </a14:m>
                          <a:endParaRPr lang="fr-FR" dirty="0"/>
                        </a:p>
                      </a:txBody>
                      <a:tcPr/>
                    </a:tc>
                    <a:extLst>
                      <a:ext uri="{0D108BD9-81ED-4DB2-BD59-A6C34878D82A}">
                        <a16:rowId xmlns:a16="http://schemas.microsoft.com/office/drawing/2014/main" val="730499716"/>
                      </a:ext>
                    </a:extLst>
                  </a:tr>
                  <a:tr h="640080">
                    <a:tc>
                      <a:txBody>
                        <a:bodyPr/>
                        <a:lstStyle/>
                        <a:p>
                          <a:pPr algn="ctr"/>
                          <a:r>
                            <a:rPr lang="fr-FR" dirty="0"/>
                            <a:t>V</a:t>
                          </a:r>
                        </a:p>
                        <a:p>
                          <a:pPr algn="ctr"/>
                          <a:r>
                            <a:rPr lang="fr-FR" dirty="0"/>
                            <a:t>F</a:t>
                          </a:r>
                        </a:p>
                      </a:txBody>
                      <a:tcPr/>
                    </a:tc>
                    <a:tc>
                      <a:txBody>
                        <a:bodyPr/>
                        <a:lstStyle/>
                        <a:p>
                          <a:pPr algn="ctr"/>
                          <a:r>
                            <a:rPr lang="fr-FR" dirty="0"/>
                            <a:t>F</a:t>
                          </a:r>
                        </a:p>
                        <a:p>
                          <a:pPr algn="ctr"/>
                          <a:r>
                            <a:rPr lang="fr-FR" dirty="0"/>
                            <a:t>V</a:t>
                          </a:r>
                        </a:p>
                      </a:txBody>
                      <a:tcPr/>
                    </a:tc>
                    <a:extLst>
                      <a:ext uri="{0D108BD9-81ED-4DB2-BD59-A6C34878D82A}">
                        <a16:rowId xmlns:a16="http://schemas.microsoft.com/office/drawing/2014/main" val="2692137585"/>
                      </a:ext>
                    </a:extLst>
                  </a:tr>
                </a:tbl>
              </a:graphicData>
            </a:graphic>
          </p:graphicFrame>
        </mc:Choice>
        <mc:Fallback xmlns="">
          <p:graphicFrame>
            <p:nvGraphicFramePr>
              <p:cNvPr id="4" name="Table 3">
                <a:extLst>
                  <a:ext uri="{FF2B5EF4-FFF2-40B4-BE49-F238E27FC236}">
                    <a16:creationId xmlns:a16="http://schemas.microsoft.com/office/drawing/2014/main" id="{741C13A2-6E39-1A4F-9953-EA8E84131114}"/>
                  </a:ext>
                </a:extLst>
              </p:cNvPr>
              <p:cNvGraphicFramePr>
                <a:graphicFrameLocks noGrp="1"/>
              </p:cNvGraphicFramePr>
              <p:nvPr>
                <p:extLst>
                  <p:ext uri="{D42A27DB-BD31-4B8C-83A1-F6EECF244321}">
                    <p14:modId xmlns:p14="http://schemas.microsoft.com/office/powerpoint/2010/main" val="3908428509"/>
                  </p:ext>
                </p:extLst>
              </p:nvPr>
            </p:nvGraphicFramePr>
            <p:xfrm>
              <a:off x="4865511" y="5338707"/>
              <a:ext cx="1670756" cy="1010920"/>
            </p:xfrm>
            <a:graphic>
              <a:graphicData uri="http://schemas.openxmlformats.org/drawingml/2006/table">
                <a:tbl>
                  <a:tblPr firstRow="1" bandRow="1">
                    <a:tableStyleId>{21E4AEA4-8DFA-4A89-87EB-49C32662AFE0}</a:tableStyleId>
                  </a:tblPr>
                  <a:tblGrid>
                    <a:gridCol w="835378">
                      <a:extLst>
                        <a:ext uri="{9D8B030D-6E8A-4147-A177-3AD203B41FA5}">
                          <a16:colId xmlns:a16="http://schemas.microsoft.com/office/drawing/2014/main" val="1066075728"/>
                        </a:ext>
                      </a:extLst>
                    </a:gridCol>
                    <a:gridCol w="835378">
                      <a:extLst>
                        <a:ext uri="{9D8B030D-6E8A-4147-A177-3AD203B41FA5}">
                          <a16:colId xmlns:a16="http://schemas.microsoft.com/office/drawing/2014/main" val="577400788"/>
                        </a:ext>
                      </a:extLst>
                    </a:gridCol>
                  </a:tblGrid>
                  <a:tr h="370840">
                    <a:tc>
                      <a:txBody>
                        <a:bodyPr/>
                        <a:lstStyle/>
                        <a:p>
                          <a:endParaRPr lang="en-US"/>
                        </a:p>
                      </a:txBody>
                      <a:tcPr>
                        <a:blipFill>
                          <a:blip r:embed="rId4"/>
                          <a:stretch>
                            <a:fillRect l="-1515" t="-3448" r="-101515" b="-200000"/>
                          </a:stretch>
                        </a:blipFill>
                      </a:tcPr>
                    </a:tc>
                    <a:tc>
                      <a:txBody>
                        <a:bodyPr/>
                        <a:lstStyle/>
                        <a:p>
                          <a:endParaRPr lang="en-US"/>
                        </a:p>
                      </a:txBody>
                      <a:tcPr>
                        <a:blipFill>
                          <a:blip r:embed="rId4"/>
                          <a:stretch>
                            <a:fillRect l="-101515" t="-3448" r="-1515" b="-200000"/>
                          </a:stretch>
                        </a:blipFill>
                      </a:tcPr>
                    </a:tc>
                    <a:extLst>
                      <a:ext uri="{0D108BD9-81ED-4DB2-BD59-A6C34878D82A}">
                        <a16:rowId xmlns:a16="http://schemas.microsoft.com/office/drawing/2014/main" val="730499716"/>
                      </a:ext>
                    </a:extLst>
                  </a:tr>
                  <a:tr h="640080">
                    <a:tc>
                      <a:txBody>
                        <a:bodyPr/>
                        <a:lstStyle/>
                        <a:p>
                          <a:pPr algn="ctr"/>
                          <a:r>
                            <a:rPr lang="fr-FR" dirty="0"/>
                            <a:t>V</a:t>
                          </a:r>
                        </a:p>
                        <a:p>
                          <a:pPr algn="ctr"/>
                          <a:r>
                            <a:rPr lang="fr-FR" dirty="0"/>
                            <a:t>F</a:t>
                          </a:r>
                        </a:p>
                      </a:txBody>
                      <a:tcPr/>
                    </a:tc>
                    <a:tc>
                      <a:txBody>
                        <a:bodyPr/>
                        <a:lstStyle/>
                        <a:p>
                          <a:pPr algn="ctr"/>
                          <a:r>
                            <a:rPr lang="fr-FR" dirty="0"/>
                            <a:t>F</a:t>
                          </a:r>
                        </a:p>
                        <a:p>
                          <a:pPr algn="ctr"/>
                          <a:r>
                            <a:rPr lang="fr-FR" dirty="0"/>
                            <a:t>V</a:t>
                          </a:r>
                        </a:p>
                      </a:txBody>
                      <a:tcPr/>
                    </a:tc>
                    <a:extLst>
                      <a:ext uri="{0D108BD9-81ED-4DB2-BD59-A6C34878D82A}">
                        <a16:rowId xmlns:a16="http://schemas.microsoft.com/office/drawing/2014/main" val="2692137585"/>
                      </a:ext>
                    </a:extLst>
                  </a:tr>
                </a:tbl>
              </a:graphicData>
            </a:graphic>
          </p:graphicFrame>
        </mc:Fallback>
      </mc:AlternateContent>
    </p:spTree>
    <p:extLst>
      <p:ext uri="{BB962C8B-B14F-4D97-AF65-F5344CB8AC3E}">
        <p14:creationId xmlns:p14="http://schemas.microsoft.com/office/powerpoint/2010/main" val="2994077688"/>
      </p:ext>
    </p:extLst>
  </p:cSld>
  <p:clrMapOvr>
    <a:masterClrMapping/>
  </p:clrMapOvr>
</p:sld>
</file>

<file path=ppt/theme/theme1.xml><?xml version="1.0" encoding="utf-8"?>
<a:theme xmlns:a="http://schemas.openxmlformats.org/drawingml/2006/main" name="Parcel">
  <a:themeElements>
    <a:clrScheme name="Custom 112">
      <a:dk1>
        <a:srgbClr val="000000"/>
      </a:dk1>
      <a:lt1>
        <a:srgbClr val="FFFFFF"/>
      </a:lt1>
      <a:dk2>
        <a:srgbClr val="5E5E5E"/>
      </a:dk2>
      <a:lt2>
        <a:srgbClr val="D1FFCE"/>
      </a:lt2>
      <a:accent1>
        <a:srgbClr val="A6B727"/>
      </a:accent1>
      <a:accent2>
        <a:srgbClr val="0E8636"/>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{72E74483-4457-6E45-AB32-C975D5665AC2}tf10001120</Template>
  <TotalTime>329</TotalTime>
  <Words>1734</Words>
  <Application>Microsoft Macintosh PowerPoint</Application>
  <PresentationFormat>Widescreen</PresentationFormat>
  <Paragraphs>202</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Cambria Math</vt:lpstr>
      <vt:lpstr>Gill Sans MT</vt:lpstr>
      <vt:lpstr>Parcel</vt:lpstr>
      <vt:lpstr>Logique – semaine 7</vt:lpstr>
      <vt:lpstr>Chapitre 4: interprétations des langages et conséquence logique</vt:lpstr>
      <vt:lpstr>Les interprétations d’un langage formel </vt:lpstr>
      <vt:lpstr>L’interprétation du langage L_0 </vt:lpstr>
      <vt:lpstr>L’interprétation du langage L_1</vt:lpstr>
      <vt:lpstr>L’interprétation du langage L_1</vt:lpstr>
      <vt:lpstr>L’interprétation des constantes logiques</vt:lpstr>
      <vt:lpstr>Les connecteurs propositionnels</vt:lpstr>
      <vt:lpstr>La négation </vt:lpstr>
      <vt:lpstr>La conjonction </vt:lpstr>
      <vt:lpstr>La disjonction </vt:lpstr>
      <vt:lpstr>L’implication matérielle</vt:lpstr>
      <vt:lpstr>La bivalence</vt:lpstr>
      <vt:lpstr>Des exemples dans le langage L_0 </vt:lpstr>
      <vt:lpstr>Des exemples dans le langage L_0 </vt:lpstr>
      <vt:lpstr>Les quantificateurs du langage L_1 </vt:lpstr>
      <vt:lpstr>Les quantificateurs du langage L_1 </vt:lpstr>
      <vt:lpstr>Les quantificateurs du langage L_1 </vt:lpstr>
      <vt:lpstr>Le langage extensionnel L_0 </vt:lpstr>
      <vt:lpstr>Le langage extensionnel L_0 </vt:lpstr>
      <vt:lpstr>Le langage extensionnel L_1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Logique – semaine 7</dc:title>
  <dc:creator>Eric Frenette Manon Carrier</dc:creator>
  <cp:lastModifiedBy>Rachel Frenette</cp:lastModifiedBy>
  <cp:revision>81</cp:revision>
  <dcterms:created xsi:type="dcterms:W3CDTF">2023-01-22T08:46:45Z</dcterms:created>
  <dcterms:modified xsi:type="dcterms:W3CDTF">2025-03-27T11:44:35Z</dcterms:modified>
</cp:coreProperties>
</file>