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56" r:id="rId2"/>
    <p:sldId id="258" r:id="rId3"/>
    <p:sldId id="280" r:id="rId4"/>
    <p:sldId id="281" r:id="rId5"/>
    <p:sldId id="282" r:id="rId6"/>
    <p:sldId id="283" r:id="rId7"/>
    <p:sldId id="284" r:id="rId8"/>
    <p:sldId id="28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59" r:id="rId19"/>
    <p:sldId id="275" r:id="rId20"/>
    <p:sldId id="261" r:id="rId21"/>
    <p:sldId id="262" r:id="rId22"/>
    <p:sldId id="263" r:id="rId23"/>
    <p:sldId id="264" r:id="rId24"/>
    <p:sldId id="265" r:id="rId25"/>
    <p:sldId id="276" r:id="rId26"/>
    <p:sldId id="277" r:id="rId27"/>
    <p:sldId id="278" r:id="rId28"/>
    <p:sldId id="27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5878"/>
  </p:normalViewPr>
  <p:slideViewPr>
    <p:cSldViewPr snapToGrid="0" snapToObjects="1">
      <p:cViewPr varScale="1">
        <p:scale>
          <a:sx n="116" d="100"/>
          <a:sy n="116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12924-5635-824D-9D07-AC0B41C91A0E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46811-490B-5749-AD3E-2C0B50FBDB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93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Gamma implique Phi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3D8D5E-8D40-6B4B-9022-B0011AB4107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90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712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3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82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178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611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92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9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9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35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332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9F2385D-EE37-624C-AFEE-DA26F5CE0EA8}" type="datetimeFigureOut">
              <a:rPr lang="fr-FR" smtClean="0"/>
              <a:t>27/03/2025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42CED28-97B7-1B48-8897-E8902D2B589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71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06FB7-3B42-B94D-9069-7440B9A41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Logique – semaine 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6B791B-278E-D74C-89E9-C509D439CA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Rachel Frenette</a:t>
            </a:r>
          </a:p>
          <a:p>
            <a:r>
              <a:rPr lang="fr-FR" dirty="0"/>
              <a:t>27 mars 2024</a:t>
            </a:r>
          </a:p>
        </p:txBody>
      </p:sp>
    </p:spTree>
    <p:extLst>
      <p:ext uri="{BB962C8B-B14F-4D97-AF65-F5344CB8AC3E}">
        <p14:creationId xmlns:p14="http://schemas.microsoft.com/office/powerpoint/2010/main" val="74262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5044-226E-ED42-ADCB-87A1B7FA8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8D58F-C828-C747-BAFD-FE13EBA7C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Les logiques trivalentes montrent qu’il existe d’autres possibilités que la sémantique classique à deux valeurs de vérité pour l’interprétation des constances logiques des langages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Il y aurait en effet </a:t>
                </a:r>
                <a:r>
                  <a:rPr lang="fr-FR" b="1" dirty="0"/>
                  <a:t>trois</a:t>
                </a:r>
                <a:r>
                  <a:rPr lang="fr-FR" dirty="0"/>
                  <a:t> valeurs de vérité.</a:t>
                </a:r>
              </a:p>
              <a:p>
                <a:pPr lvl="1"/>
                <a:r>
                  <a:rPr lang="fr-FR" dirty="0"/>
                  <a:t>On renonce au principe de bivalence. </a:t>
                </a:r>
              </a:p>
              <a:p>
                <a:endParaRPr lang="fr-FR" dirty="0"/>
              </a:p>
              <a:p>
                <a:r>
                  <a:rPr lang="fr-FR" b="1" dirty="0"/>
                  <a:t>Pourquoi</a:t>
                </a:r>
                <a:r>
                  <a:rPr lang="fr-FR" dirty="0"/>
                  <a:t> renoncer au principe de bivalence? </a:t>
                </a:r>
              </a:p>
              <a:p>
                <a:pPr lvl="1"/>
                <a:r>
                  <a:rPr lang="fr-FR" dirty="0"/>
                  <a:t>On peut estimer que certains énoncés n’ont pas de valeur de vérité ou que la valeur qu’il convient de leur attribuer n’est ni le vrai ni le faux.</a:t>
                </a:r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C8D58F-C828-C747-BAFD-FE13EBA7C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16" b="-16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28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BEBD-EFBD-E44D-A3D6-79805D11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exemples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990DD-8FB3-EE44-BC6C-ABD7B756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D’incolores idées vertes dorment furieusement. </a:t>
            </a:r>
          </a:p>
          <a:p>
            <a:pPr lvl="1"/>
            <a:r>
              <a:rPr lang="fr-FR" dirty="0"/>
              <a:t>Cet énoncé est grammaticalement correct. Mais son sens ne nous permet pas d’affirmer s’il est vrai ou faux.</a:t>
            </a:r>
          </a:p>
          <a:p>
            <a:endParaRPr lang="fr-FR" dirty="0"/>
          </a:p>
          <a:p>
            <a:r>
              <a:rPr lang="fr-FR" dirty="0"/>
              <a:t>Le nombre de galets de la plage d’Étretat est impair. </a:t>
            </a:r>
          </a:p>
          <a:p>
            <a:pPr lvl="1"/>
            <a:r>
              <a:rPr lang="fr-FR" dirty="0"/>
              <a:t>Le nombre de galets est trop imprécis pour qu’on puisse déterminer si la phrase est vraie ou fausse, et on peut aussi se demander où s’arrête et commence la plage d’Étretat. </a:t>
            </a:r>
          </a:p>
        </p:txBody>
      </p:sp>
    </p:spTree>
    <p:extLst>
      <p:ext uri="{BB962C8B-B14F-4D97-AF65-F5344CB8AC3E}">
        <p14:creationId xmlns:p14="http://schemas.microsoft.com/office/powerpoint/2010/main" val="105070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5E79-09CE-A14E-BFE3-89094E6C0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conjonction et la logique trivalente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B23BF-488B-2845-859E-1E540BC9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Admettons que nous voulions bâtir la table de vérité de la conjonction en logique trivalente, où nous ajoutons, en plus du vrai et du faux, </a:t>
            </a:r>
            <a:r>
              <a:rPr lang="fr-FR" b="1" dirty="0"/>
              <a:t>le neutre</a:t>
            </a:r>
            <a:r>
              <a:rPr lang="fr-FR" dirty="0"/>
              <a:t>. 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3F25EC9-7D83-E447-8054-C7E8310F0D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937594"/>
                  </p:ext>
                </p:extLst>
              </p:nvPr>
            </p:nvGraphicFramePr>
            <p:xfrm>
              <a:off x="2133600" y="3391757"/>
              <a:ext cx="8127999" cy="2926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39850453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02844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58865025"/>
                        </a:ext>
                      </a:extLst>
                    </a:gridCol>
                  </a:tblGrid>
                  <a:tr h="3115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058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229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3F25EC9-7D83-E447-8054-C7E8310F0D2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4937594"/>
                  </p:ext>
                </p:extLst>
              </p:nvPr>
            </p:nvGraphicFramePr>
            <p:xfrm>
              <a:off x="2133600" y="3391757"/>
              <a:ext cx="8127999" cy="2926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39850453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02844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5886502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9" t="-3448" r="-201408" b="-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448" r="-100467" b="-7172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39" t="-3448" r="-939" b="-7172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058647"/>
                      </a:ext>
                    </a:extLst>
                  </a:tr>
                  <a:tr h="256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2295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221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BCED-AE7D-2548-8DC6-AC3BE796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conjonction et la logique trivalente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FFBD5-3C8B-CC47-86EF-8F167B7F2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a besoin d’une interprétation pour remplir le tableau. Admettons qu’on fasse une première interprétation selon laquelle on donne à un énoncé la </a:t>
            </a:r>
            <a:r>
              <a:rPr lang="fr-FR" b="1" dirty="0"/>
              <a:t>valeur N </a:t>
            </a:r>
            <a:r>
              <a:rPr lang="fr-FR" dirty="0"/>
              <a:t>lorsqu’on ne connaît pas sa valeur de vérité. On aura que: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89403D0-B8CF-AC4F-B963-A805A03003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212824"/>
                  </p:ext>
                </p:extLst>
              </p:nvPr>
            </p:nvGraphicFramePr>
            <p:xfrm>
              <a:off x="2032000" y="3617535"/>
              <a:ext cx="8127999" cy="2926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39850453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02844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58865025"/>
                        </a:ext>
                      </a:extLst>
                    </a:gridCol>
                  </a:tblGrid>
                  <a:tr h="3115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058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229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89403D0-B8CF-AC4F-B963-A805A030038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09212824"/>
                  </p:ext>
                </p:extLst>
              </p:nvPr>
            </p:nvGraphicFramePr>
            <p:xfrm>
              <a:off x="2032000" y="3617535"/>
              <a:ext cx="8127999" cy="2926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39850453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02844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5886502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9" r="-201408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100467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39" r="-939" b="-7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058647"/>
                      </a:ext>
                    </a:extLst>
                  </a:tr>
                  <a:tr h="256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2295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8141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55F4C-13D3-814A-B1FB-9B9B0AEBC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conjonction et la logique trivalente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4DD49-73E6-6E43-8B8E-94BEB844C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a besoin d’une interprétation pour remplir le tableau. Admettons qu’on fasse une deuxième interprétation selon laquelle on donne à un énoncé la valeur N </a:t>
            </a:r>
            <a:r>
              <a:rPr lang="fr-FR" b="1" dirty="0"/>
              <a:t>lorsqu’il n’a pas du tout de valeur de vérité et qui est dépourvu de sens. </a:t>
            </a:r>
            <a:r>
              <a:rPr lang="fr-FR" dirty="0"/>
              <a:t>On aura que: 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7A3C3FD-402D-564F-9D8B-D394AC5723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982139"/>
                  </p:ext>
                </p:extLst>
              </p:nvPr>
            </p:nvGraphicFramePr>
            <p:xfrm>
              <a:off x="2032000" y="3809447"/>
              <a:ext cx="8127999" cy="2926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39850453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02844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58865025"/>
                        </a:ext>
                      </a:extLst>
                    </a:gridCol>
                  </a:tblGrid>
                  <a:tr h="31157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280586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2295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7A3C3FD-402D-564F-9D8B-D394AC5723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8982139"/>
                  </p:ext>
                </p:extLst>
              </p:nvPr>
            </p:nvGraphicFramePr>
            <p:xfrm>
              <a:off x="2032000" y="3809447"/>
              <a:ext cx="8127999" cy="29260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1398504538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470284427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405886502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69" r="-201408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r="-100467" b="-72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939" r="-939" b="-7206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8058647"/>
                      </a:ext>
                    </a:extLst>
                  </a:tr>
                  <a:tr h="2560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  <a:p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1522953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206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9D4F-BCD5-004B-8540-93AE1B982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négation en logique trivalente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567D7E-84AB-7C43-B453-C7BA3F384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On aurait normalement la table de vérité suivante de la négation en logique trivalente: 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Content Placeholder 3">
                <a:extLst>
                  <a:ext uri="{FF2B5EF4-FFF2-40B4-BE49-F238E27FC236}">
                    <a16:creationId xmlns:a16="http://schemas.microsoft.com/office/drawing/2014/main" id="{BDD73DC3-3E30-5D4D-AD9A-DD397532FE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340336"/>
                  </p:ext>
                </p:extLst>
              </p:nvPr>
            </p:nvGraphicFramePr>
            <p:xfrm>
              <a:off x="3457663" y="3532692"/>
              <a:ext cx="5050896" cy="13126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525448">
                      <a:extLst>
                        <a:ext uri="{9D8B030D-6E8A-4147-A177-3AD203B41FA5}">
                          <a16:colId xmlns:a16="http://schemas.microsoft.com/office/drawing/2014/main" val="2239063929"/>
                        </a:ext>
                      </a:extLst>
                    </a:gridCol>
                    <a:gridCol w="2525448">
                      <a:extLst>
                        <a:ext uri="{9D8B030D-6E8A-4147-A177-3AD203B41FA5}">
                          <a16:colId xmlns:a16="http://schemas.microsoft.com/office/drawing/2014/main" val="1336364688"/>
                        </a:ext>
                      </a:extLst>
                    </a:gridCol>
                  </a:tblGrid>
                  <a:tr h="3787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915084"/>
                      </a:ext>
                    </a:extLst>
                  </a:tr>
                  <a:tr h="93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0585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Content Placeholder 3">
                <a:extLst>
                  <a:ext uri="{FF2B5EF4-FFF2-40B4-BE49-F238E27FC236}">
                    <a16:creationId xmlns:a16="http://schemas.microsoft.com/office/drawing/2014/main" id="{BDD73DC3-3E30-5D4D-AD9A-DD397532FED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7340336"/>
                  </p:ext>
                </p:extLst>
              </p:nvPr>
            </p:nvGraphicFramePr>
            <p:xfrm>
              <a:off x="3457663" y="3532692"/>
              <a:ext cx="5050896" cy="13126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525448">
                      <a:extLst>
                        <a:ext uri="{9D8B030D-6E8A-4147-A177-3AD203B41FA5}">
                          <a16:colId xmlns:a16="http://schemas.microsoft.com/office/drawing/2014/main" val="2239063929"/>
                        </a:ext>
                      </a:extLst>
                    </a:gridCol>
                    <a:gridCol w="2525448">
                      <a:extLst>
                        <a:ext uri="{9D8B030D-6E8A-4147-A177-3AD203B41FA5}">
                          <a16:colId xmlns:a16="http://schemas.microsoft.com/office/drawing/2014/main" val="1336364688"/>
                        </a:ext>
                      </a:extLst>
                    </a:gridCol>
                  </a:tblGrid>
                  <a:tr h="378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t="-3333" r="-101005" b="-26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t="-3333" r="-1005" b="-26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915084"/>
                      </a:ext>
                    </a:extLst>
                  </a:tr>
                  <a:tr h="93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05857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51809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3119-4130-9046-A3C9-32D1156D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négation en logique trivalente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01C88-B2C6-3E42-A83A-96436EA92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906286" cy="3830489"/>
          </a:xfrm>
        </p:spPr>
        <p:txBody>
          <a:bodyPr/>
          <a:lstStyle/>
          <a:p>
            <a:r>
              <a:rPr lang="fr-FR" dirty="0"/>
              <a:t>Il est possible de donner une </a:t>
            </a:r>
            <a:r>
              <a:rPr lang="fr-FR" b="1" dirty="0"/>
              <a:t>autre interprétation </a:t>
            </a:r>
            <a:r>
              <a:rPr lang="fr-FR" dirty="0"/>
              <a:t>à la négation qui nous donne un tableau différent. Par exemple si « non p » signifie: p n’est pas vrai. Dans ce cas on aura que lorsque p est N, il ne prend pas la valeur V, et non p est vrai. C’est la table de vérité de la </a:t>
            </a:r>
            <a:r>
              <a:rPr lang="fr-FR" b="1" dirty="0"/>
              <a:t>négation forte </a:t>
            </a:r>
            <a:r>
              <a:rPr lang="fr-FR" dirty="0"/>
              <a:t>en logique trivalente :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En d’autres mots, non p est vrai si p n’est pas vrai, et pas seulement s’il est faux.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EC9AAB4-368E-1541-B8D9-B448B7F544C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6887200"/>
                  </p:ext>
                </p:extLst>
              </p:nvPr>
            </p:nvGraphicFramePr>
            <p:xfrm>
              <a:off x="3570552" y="4189035"/>
              <a:ext cx="5050896" cy="13126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525448">
                      <a:extLst>
                        <a:ext uri="{9D8B030D-6E8A-4147-A177-3AD203B41FA5}">
                          <a16:colId xmlns:a16="http://schemas.microsoft.com/office/drawing/2014/main" val="2239063929"/>
                        </a:ext>
                      </a:extLst>
                    </a:gridCol>
                    <a:gridCol w="2525448">
                      <a:extLst>
                        <a:ext uri="{9D8B030D-6E8A-4147-A177-3AD203B41FA5}">
                          <a16:colId xmlns:a16="http://schemas.microsoft.com/office/drawing/2014/main" val="1336364688"/>
                        </a:ext>
                      </a:extLst>
                    </a:gridCol>
                  </a:tblGrid>
                  <a:tr h="3787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31915084"/>
                      </a:ext>
                    </a:extLst>
                  </a:tr>
                  <a:tr h="93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05857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2EC9AAB4-368E-1541-B8D9-B448B7F544C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26887200"/>
                  </p:ext>
                </p:extLst>
              </p:nvPr>
            </p:nvGraphicFramePr>
            <p:xfrm>
              <a:off x="3570552" y="4189035"/>
              <a:ext cx="5050896" cy="131268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525448">
                      <a:extLst>
                        <a:ext uri="{9D8B030D-6E8A-4147-A177-3AD203B41FA5}">
                          <a16:colId xmlns:a16="http://schemas.microsoft.com/office/drawing/2014/main" val="2239063929"/>
                        </a:ext>
                      </a:extLst>
                    </a:gridCol>
                    <a:gridCol w="2525448">
                      <a:extLst>
                        <a:ext uri="{9D8B030D-6E8A-4147-A177-3AD203B41FA5}">
                          <a16:colId xmlns:a16="http://schemas.microsoft.com/office/drawing/2014/main" val="1336364688"/>
                        </a:ext>
                      </a:extLst>
                    </a:gridCol>
                  </a:tblGrid>
                  <a:tr h="37875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3" r="-101005" b="-2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503" r="-1005" b="-2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31915084"/>
                      </a:ext>
                    </a:extLst>
                  </a:tr>
                  <a:tr h="9339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058572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3088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9A9D2-7425-2442-90A4-96ADC2007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Chapitre 5: vérité logique et contradiction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CB9B13-7D06-AF48-B96C-7188F4F1C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342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651DA-6217-5D4B-9E54-BEAE5937A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 du chapitre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8DB00-61A0-7B4E-B6D7-648FF80FA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1. Qu’est-ce qu’une vérité logique?</a:t>
            </a:r>
          </a:p>
          <a:p>
            <a:r>
              <a:rPr lang="fr-FR" b="1" dirty="0"/>
              <a:t>2. Qu’est-ce qu’une tautologie?</a:t>
            </a:r>
          </a:p>
          <a:p>
            <a:r>
              <a:rPr lang="fr-FR" dirty="0"/>
              <a:t>3. Qu’est-ce qu’un énoncé valide?</a:t>
            </a:r>
          </a:p>
          <a:p>
            <a:r>
              <a:rPr lang="fr-FR" dirty="0"/>
              <a:t>4. Qu’est-ce qu’une contradiction?</a:t>
            </a:r>
          </a:p>
          <a:p>
            <a:r>
              <a:rPr lang="fr-FR" dirty="0"/>
              <a:t>5. Propriétés des connecteurs propositionnels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358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C41F3-9C02-6041-B4F1-05FCB47B2D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Qu’est-ce qu’une vérité logique?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355F29-E333-9745-ADEF-60D3AAAE05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6190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AB5C-2960-8345-BC0E-E7BA7EA3E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Chapitre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533E-DA7A-DD44-B396-FD8F35DE8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5" y="2638044"/>
                <a:ext cx="8337903" cy="408339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r-FR" dirty="0"/>
                  <a:t>1. Les interprétations d’un langage formel </a:t>
                </a:r>
              </a:p>
              <a:p>
                <a:pPr lvl="1"/>
                <a:r>
                  <a:rPr lang="fr-FR" dirty="0"/>
                  <a:t>Le langage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fr-FR" dirty="0"/>
              </a:p>
              <a:p>
                <a:pPr lvl="1"/>
                <a:r>
                  <a:rPr lang="fr-FR" dirty="0"/>
                  <a:t>Le langage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fr-FR" dirty="0"/>
              </a:p>
              <a:p>
                <a:r>
                  <a:rPr lang="fr-FR" dirty="0"/>
                  <a:t>2. L’interprétation des constantes logiques </a:t>
                </a:r>
              </a:p>
              <a:p>
                <a:pPr lvl="1"/>
                <a:r>
                  <a:rPr lang="fr-FR" dirty="0"/>
                  <a:t>Les connecteurs propositionnels</a:t>
                </a:r>
              </a:p>
              <a:p>
                <a:pPr lvl="1"/>
                <a:r>
                  <a:rPr lang="fr-FR" dirty="0"/>
                  <a:t>Les quantificateurs</a:t>
                </a:r>
              </a:p>
              <a:p>
                <a:pPr lvl="1"/>
                <a:r>
                  <a:rPr lang="fr-FR" dirty="0"/>
                  <a:t>Les langages extensionnels</a:t>
                </a:r>
              </a:p>
              <a:p>
                <a:r>
                  <a:rPr lang="fr-FR" b="1" dirty="0"/>
                  <a:t>La relation de conséquence logique </a:t>
                </a:r>
              </a:p>
              <a:p>
                <a:pPr lvl="1"/>
                <a:r>
                  <a:rPr lang="fr-FR" b="1" dirty="0"/>
                  <a:t>Définition</a:t>
                </a:r>
              </a:p>
              <a:p>
                <a:pPr lvl="1"/>
                <a:r>
                  <a:rPr lang="fr-FR" b="1" dirty="0"/>
                  <a:t>Application à l’analyse des inférences</a:t>
                </a:r>
              </a:p>
              <a:p>
                <a:pPr lvl="1"/>
                <a:r>
                  <a:rPr lang="fr-FR" b="1" dirty="0"/>
                  <a:t>Notation </a:t>
                </a:r>
              </a:p>
              <a:p>
                <a:r>
                  <a:rPr lang="fr-FR" b="1" dirty="0"/>
                  <a:t>Les logiques trivalentes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49533E-DA7A-DD44-B396-FD8F35DE8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5" y="2638044"/>
                <a:ext cx="8337903" cy="4083390"/>
              </a:xfrm>
              <a:blipFill>
                <a:blip r:embed="rId2"/>
                <a:stretch>
                  <a:fillRect l="-304" t="-929" b="-15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577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10B7A-AC51-784D-A822-A13B520F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Vérité logique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2363E-DCF6-574F-8E69-9F7273FDB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098197" cy="4090134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Un énoncé dont la vérité ne dépend pas des faits ou de l’état des choses dans le monde, et qui est </a:t>
            </a:r>
            <a:r>
              <a:rPr lang="fr-FR" b="1" dirty="0"/>
              <a:t>vrai en soi, </a:t>
            </a:r>
            <a:r>
              <a:rPr lang="fr-FR" dirty="0"/>
              <a:t>par lui-même.</a:t>
            </a:r>
          </a:p>
          <a:p>
            <a:pPr lvl="1"/>
            <a:r>
              <a:rPr lang="fr-FR" dirty="0"/>
              <a:t>« Il pleut » est vrai ou faux selon l’état du monde</a:t>
            </a:r>
          </a:p>
          <a:p>
            <a:pPr lvl="1"/>
            <a:r>
              <a:rPr lang="fr-FR" dirty="0"/>
              <a:t>« Il pleut ou il ne pleut pas » est vrai peu importe l’état du monde et du climat. Il est donc logiquement vrai. </a:t>
            </a:r>
          </a:p>
          <a:p>
            <a:pPr lvl="1"/>
            <a:endParaRPr lang="fr-FR" dirty="0"/>
          </a:p>
          <a:p>
            <a:r>
              <a:rPr lang="fr-FR" dirty="0"/>
              <a:t>D’autres exemples de vérités logiques:</a:t>
            </a:r>
          </a:p>
          <a:p>
            <a:pPr lvl="1"/>
            <a:r>
              <a:rPr lang="fr-FR" dirty="0"/>
              <a:t>Tous les chats sont des chats.</a:t>
            </a:r>
          </a:p>
          <a:p>
            <a:pPr lvl="1"/>
            <a:r>
              <a:rPr lang="fr-FR" dirty="0"/>
              <a:t>S’il fait jour, alors il faut jour.</a:t>
            </a:r>
          </a:p>
          <a:p>
            <a:pPr lvl="1"/>
            <a:r>
              <a:rPr lang="fr-FR" dirty="0"/>
              <a:t>La planète Vénus est la planète Vénus.</a:t>
            </a:r>
          </a:p>
          <a:p>
            <a:pPr lvl="1"/>
            <a:r>
              <a:rPr lang="fr-FR" dirty="0"/>
              <a:t>Si tous les singes sont des mammifères et si </a:t>
            </a:r>
            <a:r>
              <a:rPr lang="fr-FR" dirty="0" err="1"/>
              <a:t>Cheeta</a:t>
            </a:r>
            <a:r>
              <a:rPr lang="fr-FR" dirty="0"/>
              <a:t> est un singe, alors </a:t>
            </a:r>
            <a:r>
              <a:rPr lang="fr-FR" dirty="0" err="1"/>
              <a:t>Cheeta</a:t>
            </a:r>
            <a:r>
              <a:rPr lang="fr-FR" dirty="0"/>
              <a:t> est un mammifère.</a:t>
            </a:r>
          </a:p>
        </p:txBody>
      </p:sp>
    </p:spTree>
    <p:extLst>
      <p:ext uri="{BB962C8B-B14F-4D97-AF65-F5344CB8AC3E}">
        <p14:creationId xmlns:p14="http://schemas.microsoft.com/office/powerpoint/2010/main" val="1046807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676B-D66E-7843-8ABA-78E76CC8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Vérité logique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BD5D9-2329-CF42-913D-B737ABAC6C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Dans le langage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, on parle d’une </a:t>
                </a:r>
                <a:r>
                  <a:rPr lang="fr-FR" b="1" dirty="0"/>
                  <a:t>tautologie</a:t>
                </a:r>
                <a:r>
                  <a:rPr lang="fr-FR" dirty="0"/>
                  <a:t>. </a:t>
                </a:r>
              </a:p>
              <a:p>
                <a:endParaRPr lang="fr-FR" dirty="0"/>
              </a:p>
              <a:p>
                <a:r>
                  <a:rPr lang="fr-FR" dirty="0"/>
                  <a:t>Dans le langage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, on parle d’une </a:t>
                </a:r>
                <a:r>
                  <a:rPr lang="fr-FR" b="1" dirty="0"/>
                  <a:t>formule valide</a:t>
                </a:r>
                <a:r>
                  <a:rPr lang="fr-FR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BD5D9-2329-CF42-913D-B737ABAC6C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0695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CA629-61FB-9042-B8F3-644B7A2CAF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Qu’est-ce qu’une tautologie?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C387B-2FE9-4F45-ACF4-96FCAF7AE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91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36F94-4BB3-934D-BD34-7EFCA4566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tautologie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C0BBA-CD52-C74E-9C56-38688EE584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5" y="2638044"/>
                <a:ext cx="8199797" cy="3965956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Une formule qui est </a:t>
                </a:r>
                <a:r>
                  <a:rPr lang="fr-FR" b="1" dirty="0"/>
                  <a:t>toujours vraie</a:t>
                </a:r>
                <a:r>
                  <a:rPr lang="fr-FR" dirty="0"/>
                  <a:t>.</a:t>
                </a:r>
              </a:p>
              <a:p>
                <a:pPr lvl="1"/>
                <a:r>
                  <a:rPr lang="fr-FR" dirty="0"/>
                  <a:t>Mais que veut dire toujours dans cette expression? On veut dire dans tous les cas, c’est-à-dire </a:t>
                </a:r>
                <a:r>
                  <a:rPr lang="fr-FR" b="1" dirty="0"/>
                  <a:t>pour toutes les interprétations </a:t>
                </a:r>
                <a:r>
                  <a:rPr lang="fr-FR" dirty="0"/>
                  <a:t>du langage.</a:t>
                </a:r>
              </a:p>
              <a:p>
                <a:pPr lvl="1"/>
                <a:endParaRPr lang="fr-FR" dirty="0"/>
              </a:p>
              <a:p>
                <a:r>
                  <a:rPr lang="fr-FR" dirty="0"/>
                  <a:t>Comme nous avons vu dans le chapitre 4, pour donner une interprétation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, il suffit d’attribuer une valeur de vérité à chaque lettre de proposition, c’est-à-dire de donner une </a:t>
                </a:r>
                <a:r>
                  <a:rPr lang="fr-FR" b="1" dirty="0" err="1"/>
                  <a:t>valuation</a:t>
                </a:r>
                <a:r>
                  <a:rPr lang="fr-FR" b="1" dirty="0"/>
                  <a:t>. </a:t>
                </a:r>
              </a:p>
              <a:p>
                <a:endParaRPr lang="fr-FR" b="1" dirty="0"/>
              </a:p>
              <a:p>
                <a:r>
                  <a:rPr lang="fr-FR" dirty="0"/>
                  <a:t>La valeur de vérité d’une formule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 est entièrement déterminée par la valeur de vérité des lettres de proposition qui ont une occurrence dans cette formule.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C0BBA-CD52-C74E-9C56-38688EE584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5" y="2638044"/>
                <a:ext cx="8199797" cy="3965956"/>
              </a:xfrm>
              <a:blipFill>
                <a:blip r:embed="rId2"/>
                <a:stretch>
                  <a:fillRect l="-464" t="-639" r="-1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6537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3DD0E-5B28-6640-B412-7CE1BEB15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tautologie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1FFC9-A4F2-9040-AAC9-DF16F9F306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Si n lettres de propositions différentes figurent dans une formule, il suffit de considérer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fr-CA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r-FR" dirty="0"/>
                  <a:t> </a:t>
                </a:r>
                <a:r>
                  <a:rPr lang="fr-FR" dirty="0" err="1"/>
                  <a:t>valuations</a:t>
                </a:r>
                <a:r>
                  <a:rPr lang="fr-FR" dirty="0"/>
                  <a:t> pour embrasser toutes les </a:t>
                </a:r>
                <a:r>
                  <a:rPr lang="fr-FR" dirty="0" err="1"/>
                  <a:t>valuations</a:t>
                </a:r>
                <a:r>
                  <a:rPr lang="fr-FR" dirty="0"/>
                  <a:t> possibles.</a:t>
                </a:r>
              </a:p>
              <a:p>
                <a:endParaRPr lang="fr-FR" dirty="0"/>
              </a:p>
              <a:p>
                <a:r>
                  <a:rPr lang="fr-FR" dirty="0"/>
                  <a:t>Pour une </a:t>
                </a:r>
                <a:r>
                  <a:rPr lang="fr-FR" dirty="0" err="1"/>
                  <a:t>valuation</a:t>
                </a:r>
                <a:r>
                  <a:rPr lang="fr-FR" dirty="0"/>
                  <a:t> donnée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𝜐</m:t>
                    </m:r>
                  </m:oMath>
                </a14:m>
                <a:r>
                  <a:rPr lang="fr-FR" dirty="0"/>
                  <a:t>, il est possible de </a:t>
                </a:r>
                <a:r>
                  <a:rPr lang="fr-FR" b="1" dirty="0"/>
                  <a:t>calculer</a:t>
                </a:r>
                <a:r>
                  <a:rPr lang="fr-FR" dirty="0"/>
                  <a:t> la valeur de vérité d’une formule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dirty="0"/>
                  <a:t> quelconque, en utilisant les définitions des connecteurs.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71FFC9-A4F2-9040-AAC9-DF16F9F30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248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D0F86-31D9-5949-BB97-43AA68D8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tautologie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6763D-A129-E74C-9425-7B67DAA19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5" y="2638044"/>
                <a:ext cx="7917575" cy="383048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fr-FR" dirty="0"/>
                  <a:t>Considérons la formule suivante: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/>
                  <a:t> et la </a:t>
                </a:r>
                <a:r>
                  <a:rPr lang="fr-FR" dirty="0" err="1"/>
                  <a:t>valuation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fr-C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CA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suivante: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On parvient à calculer les valeurs de vérité des sous-formules: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Pour exprimer que la formule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fr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fr-FR" dirty="0"/>
                  <a:t> prend la valeur F pour la </a:t>
                </a:r>
                <a:r>
                  <a:rPr lang="fr-FR" dirty="0" err="1"/>
                  <a:t>valuation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CA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, on écrira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𝝊</m:t>
                        </m:r>
                      </m:e>
                      <m:sub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fr-CA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b="1" dirty="0"/>
                  <a:t>[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1" i="1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fr-C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d>
                          <m:dPr>
                            <m:ctrlPr>
                              <a:rPr lang="fr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fr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∧¬</m:t>
                            </m:r>
                            <m:r>
                              <a:rPr lang="fr-C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e>
                    </m:d>
                  </m:oMath>
                </a14:m>
                <a:r>
                  <a:rPr lang="fr-FR" b="1" dirty="0"/>
                  <a:t> ]=F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46763D-A129-E74C-9425-7B67DAA19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5" y="2638044"/>
                <a:ext cx="7917575" cy="3830489"/>
              </a:xfrm>
              <a:blipFill>
                <a:blip r:embed="rId2"/>
                <a:stretch>
                  <a:fillRect l="-481" t="-9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69AF364-D6B3-9C4D-B0CA-24267A46D8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573868" y="3125055"/>
              <a:ext cx="1591731" cy="10639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30577">
                      <a:extLst>
                        <a:ext uri="{9D8B030D-6E8A-4147-A177-3AD203B41FA5}">
                          <a16:colId xmlns:a16="http://schemas.microsoft.com/office/drawing/2014/main" val="3922284126"/>
                        </a:ext>
                      </a:extLst>
                    </a:gridCol>
                    <a:gridCol w="530577">
                      <a:extLst>
                        <a:ext uri="{9D8B030D-6E8A-4147-A177-3AD203B41FA5}">
                          <a16:colId xmlns:a16="http://schemas.microsoft.com/office/drawing/2014/main" val="4016584119"/>
                        </a:ext>
                      </a:extLst>
                    </a:gridCol>
                    <a:gridCol w="530577">
                      <a:extLst>
                        <a:ext uri="{9D8B030D-6E8A-4147-A177-3AD203B41FA5}">
                          <a16:colId xmlns:a16="http://schemas.microsoft.com/office/drawing/2014/main" val="2873788268"/>
                        </a:ext>
                      </a:extLst>
                    </a:gridCol>
                  </a:tblGrid>
                  <a:tr h="53199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325919"/>
                      </a:ext>
                    </a:extLst>
                  </a:tr>
                  <a:tr h="531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45515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69AF364-D6B3-9C4D-B0CA-24267A46D8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0292978"/>
                  </p:ext>
                </p:extLst>
              </p:nvPr>
            </p:nvGraphicFramePr>
            <p:xfrm>
              <a:off x="2573868" y="3125055"/>
              <a:ext cx="1591731" cy="10639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530577">
                      <a:extLst>
                        <a:ext uri="{9D8B030D-6E8A-4147-A177-3AD203B41FA5}">
                          <a16:colId xmlns:a16="http://schemas.microsoft.com/office/drawing/2014/main" val="3922284126"/>
                        </a:ext>
                      </a:extLst>
                    </a:gridCol>
                    <a:gridCol w="530577">
                      <a:extLst>
                        <a:ext uri="{9D8B030D-6E8A-4147-A177-3AD203B41FA5}">
                          <a16:colId xmlns:a16="http://schemas.microsoft.com/office/drawing/2014/main" val="4016584119"/>
                        </a:ext>
                      </a:extLst>
                    </a:gridCol>
                    <a:gridCol w="530577">
                      <a:extLst>
                        <a:ext uri="{9D8B030D-6E8A-4147-A177-3AD203B41FA5}">
                          <a16:colId xmlns:a16="http://schemas.microsoft.com/office/drawing/2014/main" val="2873788268"/>
                        </a:ext>
                      </a:extLst>
                    </a:gridCol>
                  </a:tblGrid>
                  <a:tr h="5319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381" r="-204762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2381" r="-104762" b="-1023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381" r="-4762" b="-10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325919"/>
                      </a:ext>
                    </a:extLst>
                  </a:tr>
                  <a:tr h="5319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45515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FA0C581-7814-9246-80E5-7C34846499E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320800" y="4673667"/>
              <a:ext cx="10453512" cy="77190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42252">
                      <a:extLst>
                        <a:ext uri="{9D8B030D-6E8A-4147-A177-3AD203B41FA5}">
                          <a16:colId xmlns:a16="http://schemas.microsoft.com/office/drawing/2014/main" val="3255322026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2637790877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1293879300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3394234526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3824378262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388614924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d>
                                      <m:dPr>
                                        <m:ctrlPr>
                                          <a:rPr lang="fr-C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C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fr-C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∧¬</m:t>
                                        </m:r>
                                        <m:r>
                                          <a:rPr lang="fr-C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01890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176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8FA0C581-7814-9246-80E5-7C34846499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686765"/>
                  </p:ext>
                </p:extLst>
              </p:nvPr>
            </p:nvGraphicFramePr>
            <p:xfrm>
              <a:off x="1320800" y="4673667"/>
              <a:ext cx="10453512" cy="771906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42252">
                      <a:extLst>
                        <a:ext uri="{9D8B030D-6E8A-4147-A177-3AD203B41FA5}">
                          <a16:colId xmlns:a16="http://schemas.microsoft.com/office/drawing/2014/main" val="3255322026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2637790877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1293879300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3394234526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3824378262"/>
                        </a:ext>
                      </a:extLst>
                    </a:gridCol>
                    <a:gridCol w="1742252">
                      <a:extLst>
                        <a:ext uri="{9D8B030D-6E8A-4147-A177-3AD203B41FA5}">
                          <a16:colId xmlns:a16="http://schemas.microsoft.com/office/drawing/2014/main" val="3886149244"/>
                        </a:ext>
                      </a:extLst>
                    </a:gridCol>
                  </a:tblGrid>
                  <a:tr h="401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30" t="-3125" r="-502190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3125" r="-398551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460" t="-3125" r="-301460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01460" t="-3125" r="-201460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8551" t="-3125" r="-100000" b="-109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02190" t="-3125" r="-730" b="-109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1890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51766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51796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A0941-9741-5C41-B4E2-C2EE7F55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tautologie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06007-1A41-C740-8D20-BB75917B6F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Prenons un autre exemple: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→¬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∧¬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br>
                  <a:rPr lang="fr-FR" dirty="0"/>
                </a:br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Ici, la formule est vrai selon trois </a:t>
                </a:r>
                <a:r>
                  <a:rPr lang="fr-FR" b="1" dirty="0"/>
                  <a:t>interprétations.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306007-1A41-C740-8D20-BB75917B6F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21AC2E-4601-7C49-B3E6-2B8203C0D3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986845" y="3112911"/>
              <a:ext cx="8624711" cy="1559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67644">
                      <a:extLst>
                        <a:ext uri="{9D8B030D-6E8A-4147-A177-3AD203B41FA5}">
                          <a16:colId xmlns:a16="http://schemas.microsoft.com/office/drawing/2014/main" val="945750821"/>
                        </a:ext>
                      </a:extLst>
                    </a:gridCol>
                    <a:gridCol w="727737">
                      <a:extLst>
                        <a:ext uri="{9D8B030D-6E8A-4147-A177-3AD203B41FA5}">
                          <a16:colId xmlns:a16="http://schemas.microsoft.com/office/drawing/2014/main" val="4090175632"/>
                        </a:ext>
                      </a:extLst>
                    </a:gridCol>
                    <a:gridCol w="920441">
                      <a:extLst>
                        <a:ext uri="{9D8B030D-6E8A-4147-A177-3AD203B41FA5}">
                          <a16:colId xmlns:a16="http://schemas.microsoft.com/office/drawing/2014/main" val="2386636964"/>
                        </a:ext>
                      </a:extLst>
                    </a:gridCol>
                    <a:gridCol w="722489">
                      <a:extLst>
                        <a:ext uri="{9D8B030D-6E8A-4147-A177-3AD203B41FA5}">
                          <a16:colId xmlns:a16="http://schemas.microsoft.com/office/drawing/2014/main" val="711781135"/>
                        </a:ext>
                      </a:extLst>
                    </a:gridCol>
                    <a:gridCol w="1320800">
                      <a:extLst>
                        <a:ext uri="{9D8B030D-6E8A-4147-A177-3AD203B41FA5}">
                          <a16:colId xmlns:a16="http://schemas.microsoft.com/office/drawing/2014/main" val="1317947659"/>
                        </a:ext>
                      </a:extLst>
                    </a:gridCol>
                    <a:gridCol w="1456266">
                      <a:extLst>
                        <a:ext uri="{9D8B030D-6E8A-4147-A177-3AD203B41FA5}">
                          <a16:colId xmlns:a16="http://schemas.microsoft.com/office/drawing/2014/main" val="601594726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394932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∧¬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ctrlPr>
                                      <a:rPr lang="fr-CA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fr-CA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∨</m:t>
                                    </m:r>
                                    <m:r>
                                      <a:rPr lang="fr-CA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→¬</m:t>
                                </m:r>
                                <m:d>
                                  <m:dPr>
                                    <m:ctrlPr>
                                      <a:rPr lang="fr-CA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a:rPr lang="fr-CA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∧¬</m:t>
                                    </m:r>
                                    <m:r>
                                      <a:rPr lang="fr-CA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</m:d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70826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359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921AC2E-4601-7C49-B3E6-2B8203C0D3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25897229"/>
                  </p:ext>
                </p:extLst>
              </p:nvPr>
            </p:nvGraphicFramePr>
            <p:xfrm>
              <a:off x="1986845" y="3112911"/>
              <a:ext cx="8624711" cy="15595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67644">
                      <a:extLst>
                        <a:ext uri="{9D8B030D-6E8A-4147-A177-3AD203B41FA5}">
                          <a16:colId xmlns:a16="http://schemas.microsoft.com/office/drawing/2014/main" val="945750821"/>
                        </a:ext>
                      </a:extLst>
                    </a:gridCol>
                    <a:gridCol w="727737">
                      <a:extLst>
                        <a:ext uri="{9D8B030D-6E8A-4147-A177-3AD203B41FA5}">
                          <a16:colId xmlns:a16="http://schemas.microsoft.com/office/drawing/2014/main" val="4090175632"/>
                        </a:ext>
                      </a:extLst>
                    </a:gridCol>
                    <a:gridCol w="920441">
                      <a:extLst>
                        <a:ext uri="{9D8B030D-6E8A-4147-A177-3AD203B41FA5}">
                          <a16:colId xmlns:a16="http://schemas.microsoft.com/office/drawing/2014/main" val="2386636964"/>
                        </a:ext>
                      </a:extLst>
                    </a:gridCol>
                    <a:gridCol w="722489">
                      <a:extLst>
                        <a:ext uri="{9D8B030D-6E8A-4147-A177-3AD203B41FA5}">
                          <a16:colId xmlns:a16="http://schemas.microsoft.com/office/drawing/2014/main" val="711781135"/>
                        </a:ext>
                      </a:extLst>
                    </a:gridCol>
                    <a:gridCol w="1320800">
                      <a:extLst>
                        <a:ext uri="{9D8B030D-6E8A-4147-A177-3AD203B41FA5}">
                          <a16:colId xmlns:a16="http://schemas.microsoft.com/office/drawing/2014/main" val="1317947659"/>
                        </a:ext>
                      </a:extLst>
                    </a:gridCol>
                    <a:gridCol w="1456266">
                      <a:extLst>
                        <a:ext uri="{9D8B030D-6E8A-4147-A177-3AD203B41FA5}">
                          <a16:colId xmlns:a16="http://schemas.microsoft.com/office/drawing/2014/main" val="601594726"/>
                        </a:ext>
                      </a:extLst>
                    </a:gridCol>
                    <a:gridCol w="2709334">
                      <a:extLst>
                        <a:ext uri="{9D8B030D-6E8A-4147-A177-3AD203B41FA5}">
                          <a16:colId xmlns:a16="http://schemas.microsoft.com/office/drawing/2014/main" val="139493283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39" t="-3448" r="-1016393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8772" t="-3448" r="-98771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5278" t="-3448" r="-681944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35088" t="-3448" r="-761404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6190" t="-3448" r="-313333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9649" t="-3448" r="-188596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8224" t="-3448" r="-467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7082600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F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  <a:p>
                          <a:pPr algn="ctr"/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47359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06520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35F2-BA35-0141-9CDD-328C0F4D4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tautologie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15185-5E1C-1C45-B7E7-60AF21EA61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5" y="2638044"/>
                <a:ext cx="8301397" cy="4349778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Prenons maintenant la formule suivante: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Avec la table de vérité suivante: </a:t>
                </a: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0" indent="0">
                  <a:buNone/>
                </a:pPr>
                <a:endParaRPr lang="fr-FR" dirty="0"/>
              </a:p>
              <a:p>
                <a:r>
                  <a:rPr lang="fr-FR" dirty="0"/>
                  <a:t>Cette formule est vraie </a:t>
                </a:r>
                <a:r>
                  <a:rPr lang="fr-FR" b="1" dirty="0"/>
                  <a:t>selon toutes les interprétations</a:t>
                </a:r>
                <a:r>
                  <a:rPr lang="fr-FR" dirty="0"/>
                  <a:t>. Donc on dit qu’elle est une tautologie.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715185-5E1C-1C45-B7E7-60AF21EA61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5" y="2638044"/>
                <a:ext cx="8301397" cy="4349778"/>
              </a:xfrm>
              <a:blipFill>
                <a:blip r:embed="rId2"/>
                <a:stretch>
                  <a:fillRect l="-459" t="-5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08B808-A78B-FC4A-B071-FAE9C5BE3C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344025" y="3898533"/>
              <a:ext cx="7070908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67727">
                      <a:extLst>
                        <a:ext uri="{9D8B030D-6E8A-4147-A177-3AD203B41FA5}">
                          <a16:colId xmlns:a16="http://schemas.microsoft.com/office/drawing/2014/main" val="1302599866"/>
                        </a:ext>
                      </a:extLst>
                    </a:gridCol>
                    <a:gridCol w="1767727">
                      <a:extLst>
                        <a:ext uri="{9D8B030D-6E8A-4147-A177-3AD203B41FA5}">
                          <a16:colId xmlns:a16="http://schemas.microsoft.com/office/drawing/2014/main" val="2937260147"/>
                        </a:ext>
                      </a:extLst>
                    </a:gridCol>
                    <a:gridCol w="1767727">
                      <a:extLst>
                        <a:ext uri="{9D8B030D-6E8A-4147-A177-3AD203B41FA5}">
                          <a16:colId xmlns:a16="http://schemas.microsoft.com/office/drawing/2014/main" val="2639613309"/>
                        </a:ext>
                      </a:extLst>
                    </a:gridCol>
                    <a:gridCol w="1767727">
                      <a:extLst>
                        <a:ext uri="{9D8B030D-6E8A-4147-A177-3AD203B41FA5}">
                          <a16:colId xmlns:a16="http://schemas.microsoft.com/office/drawing/2014/main" val="2791823753"/>
                        </a:ext>
                      </a:extLst>
                    </a:gridCol>
                  </a:tblGrid>
                  <a:tr h="3024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fr-CA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d>
                                  <m:dPr>
                                    <m:ctrlPr>
                                      <a:rPr lang="fr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fr-C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dirty="0"/>
                        </a:p>
                        <a:p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7008762"/>
                      </a:ext>
                    </a:extLst>
                  </a:tr>
                  <a:tr h="860355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76465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208B808-A78B-FC4A-B071-FAE9C5BE3C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6204851"/>
                  </p:ext>
                </p:extLst>
              </p:nvPr>
            </p:nvGraphicFramePr>
            <p:xfrm>
              <a:off x="2344025" y="3898533"/>
              <a:ext cx="7070908" cy="182880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767727">
                      <a:extLst>
                        <a:ext uri="{9D8B030D-6E8A-4147-A177-3AD203B41FA5}">
                          <a16:colId xmlns:a16="http://schemas.microsoft.com/office/drawing/2014/main" val="1302599866"/>
                        </a:ext>
                      </a:extLst>
                    </a:gridCol>
                    <a:gridCol w="1767727">
                      <a:extLst>
                        <a:ext uri="{9D8B030D-6E8A-4147-A177-3AD203B41FA5}">
                          <a16:colId xmlns:a16="http://schemas.microsoft.com/office/drawing/2014/main" val="2937260147"/>
                        </a:ext>
                      </a:extLst>
                    </a:gridCol>
                    <a:gridCol w="1767727">
                      <a:extLst>
                        <a:ext uri="{9D8B030D-6E8A-4147-A177-3AD203B41FA5}">
                          <a16:colId xmlns:a16="http://schemas.microsoft.com/office/drawing/2014/main" val="2639613309"/>
                        </a:ext>
                      </a:extLst>
                    </a:gridCol>
                    <a:gridCol w="1767727">
                      <a:extLst>
                        <a:ext uri="{9D8B030D-6E8A-4147-A177-3AD203B41FA5}">
                          <a16:colId xmlns:a16="http://schemas.microsoft.com/office/drawing/2014/main" val="2791823753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r="-299286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1439" r="-201439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r="-100000" b="-1980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158" r="-719" b="-1980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7008762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F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  <a:p>
                          <a:r>
                            <a:rPr lang="fr-FR" dirty="0"/>
                            <a:t>V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876465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631434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35668-3FE3-F04E-9F6A-65DA59332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tautologie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AB016-69FA-6742-905D-74984CD76B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Définition: une tautologie est une formule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qui prend la valeur vrai pour </a:t>
                </a:r>
                <a:r>
                  <a:rPr lang="fr-FR" b="1" dirty="0"/>
                  <a:t>toute </a:t>
                </a:r>
                <a:r>
                  <a:rPr lang="fr-FR" b="1" dirty="0" err="1"/>
                  <a:t>valuation</a:t>
                </a:r>
                <a:r>
                  <a:rPr lang="fr-FR" b="1" dirty="0"/>
                  <a:t>. </a:t>
                </a:r>
              </a:p>
              <a:p>
                <a:endParaRPr lang="fr-FR" dirty="0"/>
              </a:p>
              <a:p>
                <a:r>
                  <a:rPr lang="fr-FR" dirty="0"/>
                  <a:t>Pour exprimer que la formule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dirty="0"/>
                  <a:t> est une tautologie, on utilise la notation suivante: </a:t>
                </a:r>
              </a:p>
              <a:p>
                <a14:m>
                  <m:oMath xmlns:m="http://schemas.openxmlformats.org/officeDocument/2006/math"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fr-F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AB016-69FA-6742-905D-74984CD76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81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917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80BE4-DB2C-7C49-B271-B04CADBECB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La relation de conséquence logique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F998-3C21-F443-92BA-04E76C8558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41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1D1F5-8242-F246-9812-47FFF388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59F15-CF22-D14E-A441-31CA9902D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301397" cy="359342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Quand peut-on dire que la conclusion d’une inférence est </a:t>
            </a:r>
            <a:r>
              <a:rPr lang="fr-FR" b="1" dirty="0"/>
              <a:t>conséquence logique </a:t>
            </a:r>
            <a:r>
              <a:rPr lang="fr-FR" dirty="0"/>
              <a:t>des prémisses? </a:t>
            </a:r>
          </a:p>
          <a:p>
            <a:pPr lvl="1"/>
            <a:r>
              <a:rPr lang="fr-FR" dirty="0"/>
              <a:t>La validité d’une inférence dépend de sa </a:t>
            </a:r>
            <a:r>
              <a:rPr lang="fr-FR" b="1" dirty="0"/>
              <a:t>forme logique</a:t>
            </a:r>
            <a:r>
              <a:rPr lang="fr-FR" dirty="0"/>
              <a:t>, et non de ce sur quoi elle porte. De là l’intérêt d’une formalisation des prémisses et de la conclusion. </a:t>
            </a:r>
          </a:p>
          <a:p>
            <a:pPr lvl="1"/>
            <a:r>
              <a:rPr lang="fr-FR" dirty="0"/>
              <a:t>La conclusion est conséquence logique des prémisses si elle est vraie toutes les fois que les prémisses le sont; « </a:t>
            </a:r>
            <a:r>
              <a:rPr lang="fr-FR" b="1" dirty="0"/>
              <a:t>toutes les fois </a:t>
            </a:r>
            <a:r>
              <a:rPr lang="fr-FR" dirty="0"/>
              <a:t>» se comprend au sens de dire « </a:t>
            </a:r>
            <a:r>
              <a:rPr lang="fr-FR" b="1" dirty="0"/>
              <a:t>pour toutes les interprétations des symboles non-logiques </a:t>
            </a:r>
            <a:r>
              <a:rPr lang="fr-FR" dirty="0"/>
              <a:t>» de la version formalisée de l’inférence.</a:t>
            </a:r>
          </a:p>
          <a:p>
            <a:pPr lvl="1"/>
            <a:endParaRPr lang="fr-FR" dirty="0"/>
          </a:p>
          <a:p>
            <a:r>
              <a:rPr lang="fr-FR" dirty="0"/>
              <a:t>Donc: Dans une inférence, la conclusion est conséquence logique des prémisses </a:t>
            </a:r>
            <a:r>
              <a:rPr lang="fr-FR" b="1" dirty="0"/>
              <a:t>si (en considérant la version formalisée de cette inférence) toutes les interprétations du langage qui rendent les prémisses vraies rendent aussi la conclusion vraie. </a:t>
            </a:r>
          </a:p>
        </p:txBody>
      </p:sp>
    </p:spTree>
    <p:extLst>
      <p:ext uri="{BB962C8B-B14F-4D97-AF65-F5344CB8AC3E}">
        <p14:creationId xmlns:p14="http://schemas.microsoft.com/office/powerpoint/2010/main" val="237127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EBF59-181A-364D-B870-65DB88942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à l’analyse des inférences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3EB15-9243-694A-B4E1-1CB466D64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5" y="2638044"/>
                <a:ext cx="8572331" cy="403368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fr-FR" b="1" dirty="0"/>
                  <a:t>Exemple</a:t>
                </a:r>
                <a:r>
                  <a:rPr lang="fr-FR" dirty="0"/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𝑏𝑖𝑒𝑛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𝑝𝑒𝑟𝑑𝑢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𝑙𝑎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𝑚𝑜𝑖𝑟𝑒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𝑜𝑢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𝑏𝑖𝑒𝑛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𝑚𝑒𝑛𝑡𝑖</m:t>
                            </m:r>
                          </m:e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𝑝𝑎𝑠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𝑑𝑢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𝑡𝑜𝑢𝑡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𝑝𝑒𝑟𝑑𝑢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𝑙𝑎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𝑚𝑜𝑖𝑟𝑒</m:t>
                            </m:r>
                          </m:e>
                        </m:eqAr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𝑖𝑙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𝑚𝑒𝑛𝑡𝑖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fr-FR" dirty="0"/>
              </a:p>
              <a:p>
                <a:endParaRPr lang="fr-FR" dirty="0"/>
              </a:p>
              <a:p>
                <a:r>
                  <a:rPr lang="fr-FR" dirty="0"/>
                  <a:t>Dans le langage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dirty="0"/>
                  <a:t>on peut formaliser cette inférence ainsi: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eqAr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Où p: il a perdu la mémoire</a:t>
                </a:r>
              </a:p>
              <a:p>
                <a:r>
                  <a:rPr lang="fr-FR" dirty="0"/>
                  <a:t> q: il a menti</a:t>
                </a:r>
              </a:p>
              <a:p>
                <a:endParaRPr lang="fr-FR" dirty="0"/>
              </a:p>
              <a:p>
                <a:r>
                  <a:rPr lang="fr-FR" dirty="0"/>
                  <a:t>Si la première prémisse est vraie, alors p est vrai ou q est vrai. Or si la seconde prémisse est vraie, p est faux. Donc, si les deux prémisses sont vraies, la conclusion q est vraie, et cela quelle que soit l’interprétation de p et q. Cela veut dire que la conclusion est une conséquence logique des prémisses.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93EB15-9243-694A-B4E1-1CB466D64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5" y="2638044"/>
                <a:ext cx="8572331" cy="4033689"/>
              </a:xfrm>
              <a:blipFill>
                <a:blip r:embed="rId2"/>
                <a:stretch>
                  <a:fillRect l="-148" t="-6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358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3D319-0D15-2C45-894F-4E9FE4119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à l’analyse des inférences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13722-F452-A94E-9AC1-8B286EEBB3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638044"/>
                <a:ext cx="8482020" cy="4304623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Autre </a:t>
                </a:r>
                <a:r>
                  <a:rPr lang="fr-FR" b="1" dirty="0"/>
                  <a:t>exemple</a:t>
                </a:r>
                <a:r>
                  <a:rPr lang="fr-FR" dirty="0"/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𝑒𝑠𝑡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é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𝑙𝑖𝑔𝑖𝑏𝑙𝑒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𝑝𝑙𝑢𝑠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𝑞𝑢𝑎𝑟𝑎𝑛𝑡𝑒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𝑎𝑛𝑠</m:t>
                            </m:r>
                          </m:e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𝑝𝑙𝑢𝑠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𝑞𝑢𝑎𝑟𝑎𝑛𝑡𝑒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𝑎𝑛𝑠</m:t>
                            </m:r>
                          </m:e>
                        </m:eqAr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𝑖𝑙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𝑒𝑠𝑡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é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𝑙𝑖𝑔𝑖𝑏𝑙𝑒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Dans le langage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CA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fr-FR" dirty="0"/>
                  <a:t>on peut formaliser cette inférence ainsi: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eqAr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Où p: il est éligible, q: il a plus de quarante ans</a:t>
                </a:r>
              </a:p>
              <a:p>
                <a:r>
                  <a:rPr lang="fr-FR" dirty="0"/>
                  <a:t>On peut trouver une interprétation de p et q qui rend les prémisses vraies et la conclusion fausse. Il suffit de considérer le cas où « il » désigne un individu de plus de quarante ans qui a été privé de ses droits civiques et n’est plus éligible. Pour cette interprétation de p et q, les deux prémisses sont vraies et la conclusion est fausse.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E13722-F452-A94E-9AC1-8B286EEBB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638044"/>
                <a:ext cx="8482020" cy="4304623"/>
              </a:xfrm>
              <a:blipFill>
                <a:blip r:embed="rId2"/>
                <a:stretch>
                  <a:fillRect l="-448" t="-58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58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5509B-02A7-4D40-AA4C-F409B3431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Application à l’analyse des inférences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AC938-486E-AF42-BD57-B078F734D1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400537"/>
                <a:ext cx="8706038" cy="4457463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Autre </a:t>
                </a:r>
                <a:r>
                  <a:rPr lang="fr-FR" b="1" dirty="0"/>
                  <a:t>exemple</a:t>
                </a:r>
                <a:r>
                  <a:rPr lang="fr-FR" dirty="0"/>
                  <a:t>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𝑡𝑜𝑢𝑠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𝑙𝑒𝑠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𝑡𝑟𝑎𝑝𝑜𝑑𝑒𝑠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𝑠𝑜𝑛𝑡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𝑝𝑜𝑢𝑟𝑣𝑢𝑠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𝑑𝑜𝑖𝑔𝑡𝑠</m:t>
                            </m:r>
                          </m:e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𝑐𝑒𝑟𝑡𝑎𝑖𝑛𝑠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𝑎𝑚𝑝h𝑖𝑏𝑖𝑒𝑛𝑠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𝑠𝑜𝑛𝑡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𝑑𝑒𝑠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é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𝑡𝑟𝑎𝑝𝑜𝑑𝑒𝑠</m:t>
                            </m:r>
                          </m:e>
                        </m:eqArr>
                      </m:num>
                      <m:den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𝑐𝑒𝑟𝑡𝑎𝑖𝑛𝑠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𝑎𝑚𝑝h𝑖𝑏𝑖𝑒𝑛𝑠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𝑠𝑜𝑛𝑡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𝑝𝑜𝑢𝑟𝑣𝑢𝑠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𝑑𝑒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𝑑𝑜𝑖𝑔𝑡𝑠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On formalise ainsi dans le langage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𝑇𝑥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𝐷𝑥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𝐴𝑥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𝑇𝑥</m:t>
                            </m:r>
                            <m:r>
                              <a:rPr lang="fr-CA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num>
                      <m:den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𝐷𝑥</m:t>
                        </m:r>
                        <m:r>
                          <a:rPr lang="fr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fr-FR" dirty="0"/>
              </a:p>
              <a:p>
                <a:r>
                  <a:rPr lang="fr-FR" dirty="0"/>
                  <a:t>Où </a:t>
                </a:r>
                <a:r>
                  <a:rPr lang="fr-FR" dirty="0" err="1"/>
                  <a:t>Tx</a:t>
                </a:r>
                <a:r>
                  <a:rPr lang="fr-FR" dirty="0"/>
                  <a:t>: x est un tétrapode, </a:t>
                </a:r>
                <a:r>
                  <a:rPr lang="fr-FR" dirty="0" err="1"/>
                  <a:t>Dx</a:t>
                </a:r>
                <a:r>
                  <a:rPr lang="fr-FR" dirty="0"/>
                  <a:t>: x est un animal pourvu de doigts,  </a:t>
                </a:r>
                <a:r>
                  <a:rPr lang="fr-FR" dirty="0" err="1"/>
                  <a:t>Ax</a:t>
                </a:r>
                <a:r>
                  <a:rPr lang="fr-FR" dirty="0"/>
                  <a:t>: x est un amphibien.</a:t>
                </a:r>
              </a:p>
              <a:p>
                <a:r>
                  <a:rPr lang="fr-FR" dirty="0"/>
                  <a:t>Si la seconde prémisses est vraie, il existe au moins un individu </a:t>
                </a:r>
                <a:r>
                  <a:rPr lang="fr-FR" i="1" dirty="0"/>
                  <a:t>d</a:t>
                </a:r>
                <a:r>
                  <a:rPr lang="fr-FR" dirty="0"/>
                  <a:t> qui est un A et un </a:t>
                </a:r>
                <a:r>
                  <a:rPr lang="fr-FR" dirty="0" err="1"/>
                  <a:t>T</a:t>
                </a:r>
                <a:r>
                  <a:rPr lang="fr-FR" dirty="0"/>
                  <a:t>. Or si la première prémisse est vraie, tous les individus qui sont des </a:t>
                </a:r>
                <a:r>
                  <a:rPr lang="fr-FR" dirty="0" err="1"/>
                  <a:t>T</a:t>
                </a:r>
                <a:r>
                  <a:rPr lang="fr-FR" dirty="0"/>
                  <a:t> sont des D. Donc l’individu </a:t>
                </a:r>
                <a:r>
                  <a:rPr lang="fr-FR" i="1" dirty="0"/>
                  <a:t>d</a:t>
                </a:r>
                <a:r>
                  <a:rPr lang="fr-FR" dirty="0"/>
                  <a:t> est un D. Il existe donc au moins un individu qui est un A et un D ce qui montre que la conclusion est vrai.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1AC938-486E-AF42-BD57-B078F734D1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400537"/>
                <a:ext cx="8706038" cy="4457463"/>
              </a:xfrm>
              <a:blipFill>
                <a:blip r:embed="rId2"/>
                <a:stretch>
                  <a:fillRect l="-437" t="-56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90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834B-90B3-8E43-91F1-E206C1C1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Notation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270E0-7351-1342-BC26-4BEDC97C3B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6" y="2638044"/>
                <a:ext cx="8177220" cy="4067556"/>
              </a:xfrm>
            </p:spPr>
            <p:txBody>
              <a:bodyPr>
                <a:normAutofit/>
              </a:bodyPr>
              <a:lstStyle/>
              <a:p>
                <a:r>
                  <a:rPr lang="fr-FR" dirty="0"/>
                  <a:t>Pour </a:t>
                </a:r>
                <a:r>
                  <a:rPr lang="fr-FR" b="1" dirty="0"/>
                  <a:t>formaliser</a:t>
                </a:r>
                <a:r>
                  <a:rPr lang="fr-FR" dirty="0"/>
                  <a:t> une inférence, on transcrit les prémisses et la conclusion dans le langage formel adéquat. Soit </a:t>
                </a:r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</m:oMath>
                </a14:m>
                <a:r>
                  <a:rPr lang="fr-FR" dirty="0"/>
                  <a:t> l’ensemble des formules transcrit des prémisses et soit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fr-C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la formule par laquelle on transcrit la conclusion. </a:t>
                </a:r>
              </a:p>
              <a:p>
                <a:r>
                  <a:rPr lang="fr-FR" dirty="0"/>
                  <a:t>L’inférence est valide </a:t>
                </a:r>
                <a:r>
                  <a:rPr lang="fr-FR" b="1" dirty="0"/>
                  <a:t>si, et seulement si</a:t>
                </a:r>
                <a:r>
                  <a:rPr lang="fr-FR" dirty="0"/>
                  <a:t>, la conclusion est conséquence logique des prémisses, c’est-à-dire si, et seulement si, toutes les interprétations qui rendent vraies les formules de</a:t>
                </a:r>
                <a:r>
                  <a:rPr lang="el-G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fr-FR" dirty="0"/>
                  <a:t> rendent vraie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dirty="0"/>
                  <a:t>. </a:t>
                </a:r>
              </a:p>
              <a:p>
                <a:r>
                  <a:rPr lang="fr-FR" dirty="0"/>
                  <a:t>Pour exprimer que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dirty="0"/>
                  <a:t> est une conséquence logique de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fr-FR" dirty="0"/>
                  <a:t>, on écrit: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𝜞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l-GR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</m:oMath>
                </a14:m>
                <a:endParaRPr lang="fr-FR" b="1" dirty="0"/>
              </a:p>
              <a:p>
                <a:pPr lvl="1"/>
                <a:r>
                  <a:rPr lang="fr-FR" dirty="0"/>
                  <a:t>Cette expression </a:t>
                </a:r>
                <a:r>
                  <a:rPr lang="fr-FR" b="1" dirty="0"/>
                  <a:t>n’est pas </a:t>
                </a:r>
                <a:r>
                  <a:rPr lang="fr-FR" dirty="0"/>
                  <a:t>une formule des langages, elle sert à porter un jugement.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2270E0-7351-1342-BC26-4BEDC97C3B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6" y="2638044"/>
                <a:ext cx="8177220" cy="4067556"/>
              </a:xfrm>
              <a:blipFill>
                <a:blip r:embed="rId3"/>
                <a:stretch>
                  <a:fillRect l="-465" t="-623" r="-1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14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B8E4A-F1FD-254E-AA36-8A8344B5B4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Les </a:t>
            </a:r>
            <a:r>
              <a:rPr lang="fr-FR"/>
              <a:t>logiques trivalentes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564D4-3EBD-8340-B962-E8371CB5CC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821683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81">
      <a:dk1>
        <a:srgbClr val="000000"/>
      </a:dk1>
      <a:lt1>
        <a:srgbClr val="FFFFFF"/>
      </a:lt1>
      <a:dk2>
        <a:srgbClr val="5E5E5E"/>
      </a:dk2>
      <a:lt2>
        <a:srgbClr val="B6C8FD"/>
      </a:lt2>
      <a:accent1>
        <a:srgbClr val="A6B727"/>
      </a:accent1>
      <a:accent2>
        <a:srgbClr val="385DAE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{72E74483-4457-6E45-AB32-C975D5665AC2}tf10001120</Template>
  <TotalTime>1622</TotalTime>
  <Words>1742</Words>
  <Application>Microsoft Macintosh PowerPoint</Application>
  <PresentationFormat>Widescreen</PresentationFormat>
  <Paragraphs>321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Cambria Math</vt:lpstr>
      <vt:lpstr>Gill Sans MT</vt:lpstr>
      <vt:lpstr>Parcel</vt:lpstr>
      <vt:lpstr>Logique – semaine 8</vt:lpstr>
      <vt:lpstr>Chapitre 4</vt:lpstr>
      <vt:lpstr>La relation de conséquence logique </vt:lpstr>
      <vt:lpstr>définition</vt:lpstr>
      <vt:lpstr>Application à l’analyse des inférences</vt:lpstr>
      <vt:lpstr>Application à l’analyse des inférences</vt:lpstr>
      <vt:lpstr>Application à l’analyse des inférences</vt:lpstr>
      <vt:lpstr>Notation </vt:lpstr>
      <vt:lpstr>Les logiques trivalentes</vt:lpstr>
      <vt:lpstr>définition</vt:lpstr>
      <vt:lpstr>Des exemples</vt:lpstr>
      <vt:lpstr>La conjonction et la logique trivalente</vt:lpstr>
      <vt:lpstr>La conjonction et la logique trivalente</vt:lpstr>
      <vt:lpstr>La conjonction et la logique trivalente</vt:lpstr>
      <vt:lpstr>La négation en logique trivalente</vt:lpstr>
      <vt:lpstr>La négation en logique trivalente</vt:lpstr>
      <vt:lpstr>Chapitre 5: vérité logique et contradiction</vt:lpstr>
      <vt:lpstr>Plan du chapitre 5</vt:lpstr>
      <vt:lpstr>Qu’est-ce qu’une vérité logique?</vt:lpstr>
      <vt:lpstr>Vérité logique</vt:lpstr>
      <vt:lpstr>Vérité logique</vt:lpstr>
      <vt:lpstr>Qu’est-ce qu’une tautologie?</vt:lpstr>
      <vt:lpstr>La tautologie</vt:lpstr>
      <vt:lpstr>La tautologie</vt:lpstr>
      <vt:lpstr>La tautologie</vt:lpstr>
      <vt:lpstr>La tautologie</vt:lpstr>
      <vt:lpstr>La tautologie</vt:lpstr>
      <vt:lpstr>La tautologie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Logique – semaine 8</dc:title>
  <dc:creator>Eric Frenette Manon Carrier</dc:creator>
  <cp:lastModifiedBy>Rachel Frenette</cp:lastModifiedBy>
  <cp:revision>55</cp:revision>
  <dcterms:created xsi:type="dcterms:W3CDTF">2023-01-24T13:50:47Z</dcterms:created>
  <dcterms:modified xsi:type="dcterms:W3CDTF">2025-03-27T11:45:49Z</dcterms:modified>
</cp:coreProperties>
</file>