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3" r:id="rId5"/>
    <p:sldId id="260" r:id="rId6"/>
    <p:sldId id="261" r:id="rId7"/>
    <p:sldId id="258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FED64-4E25-7A41-BA98-6419D2699A9F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C9323-D33C-474D-997E-CEDF3F3D26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66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C02EA1-5CB7-9E0D-B845-B79CAA0C6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A2A65F-DFA8-857B-E2BB-1BF98BE53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BEAB6C-B2FE-1926-0C84-C1B791D22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C32C-83B4-9B45-8F10-88FAC842CA31}" type="datetime1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6F09F1-3C11-B1F5-FFEC-09024EFF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9D8422-F9A9-681C-6E23-399F97B2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98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79ADF-252D-BF6C-6C89-45CB3B7E9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C85128B-54C7-2E76-F461-33497B1F6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6A17B1-E837-D81F-EA3C-9DD96DF1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F84E-88F6-4843-9A1F-9AABAAE1909E}" type="datetime1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C83337-34F0-4E63-3AAF-E6ADF84C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2C7841-32E0-AB8C-3CBF-DC82999C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5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6007B2-FD7F-64FD-3A28-719D171C7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7D8FAE-12DC-40FF-3A2D-53E897641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D61F7D-5112-1FB6-DFBE-4005A493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745E-0E8F-0C4F-8A45-CBE6CB5F8C5C}" type="datetime1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C45AB2-7D9E-915B-2F25-D219890B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68C50F-81CB-1A3D-05BE-3AA588A2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EBA15-8207-D283-CE4C-16424A63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11994D-9D19-F274-8118-6923E8BA4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C07FE2-557B-F729-9754-18681509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43DE1-D1FE-0649-9BF4-97F767D8DD1A}" type="datetime1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A012D1-799C-C530-AC1D-141D16C1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DCF6EF-D190-CCD9-2F86-22A97EC5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90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918DB4-33EB-C912-B824-A8D4AC2C5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0FD4AC-7ED3-8562-BEE4-6494D672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347F8D-D7E3-DD4F-51DB-F7342EB6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94AE-7B79-F544-8CD3-CD98FC523630}" type="datetime1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659F80-E0A5-944D-8584-EBC8F43D8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DD2C34-E6ED-64DE-5058-C03F2819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77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D625A6-A269-4F50-9269-A2C72FB1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2F28D0-39EC-6748-38FF-60A2429FC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49A0FF-530E-8203-B939-200FAF132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CEBEA6-32A9-AFFC-03F3-2962E3EC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657C-F9BE-3C46-8CBD-C7900F6A7D55}" type="datetime1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F236AA-102C-014F-4522-A789F5C4F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155048-F77F-A8AD-F6EF-305C3891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7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AB5E91-CC52-A4D1-9723-0E496109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35E1BE-1D98-AC66-9BBA-3178FCCA6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02552F-B30C-6325-6CD6-05870BE14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0958C9D-1A5F-643B-3B90-08CB51C8D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353C8C-B477-B146-98E3-24F12506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A4DD21-50EE-88AC-0609-9B6F56C6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6935-9AA3-6443-8FDB-809775BE3E42}" type="datetime1">
              <a:rPr lang="fr-FR" smtClean="0"/>
              <a:t>28/03/2025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6A3C518-CC1A-CF5E-3F58-EE457A69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781014-F0E5-95CA-D9F5-0FAB7D0B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21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9E7855-6FAA-D96B-9514-60EC8D17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F4A893B-FEF8-BE3C-712B-8B015773D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83875-C8F6-4447-8B27-FE4F6468D01A}" type="datetime1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BFFB3-443E-4EB5-EC9C-57385128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572519-DAFD-A0D0-B11A-854A421D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2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C6146E8-8DE2-6045-4678-05D7A5A2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FD05-922E-EA41-82AD-56AF62FFAF2B}" type="datetime1">
              <a:rPr lang="fr-FR" smtClean="0"/>
              <a:t>28/03/2025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06BA801-2287-5ADE-24C1-FE900E40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8EC452-A6DF-1008-500E-9A782F80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42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6C43B2-2186-BA46-CAF0-1C5972E7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DB9AB-D850-1AB1-AD46-70B681F6F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59FBFB-3E5E-CCCA-A2D1-10D527B7F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84EC35-5B8A-B6F8-9DAF-E6C709EF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9C43-CC3E-0247-8CA1-CE199E3A7714}" type="datetime1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9036CF-85F3-E26A-2187-B7353262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DF6B16-4B5A-C472-B3E8-5B190597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71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FE4FE-4964-705B-83BE-D18BEBA5E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F4997DD-4DF9-2B01-9BE2-939D9B670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F120CD-E46D-4EC5-6010-8335A369C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292388-61D0-A859-4BA0-C4F3765C1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4C8FF-CEFC-4842-BC28-F320D3926E1B}" type="datetime1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644AD7-75D3-1AFC-CB7F-5B812FA1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7B0435-9FF4-E40F-E78C-1D6C4B76D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53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E576FD5-DAC0-31BB-A9D1-162F23CF1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BEE850-D0D4-8837-77D8-85B4C5B29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9AA4A-2215-0ADE-418F-0DEEA8891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8F43-6711-3640-B770-5C9369A2C533}" type="datetime1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E89003-227D-BA85-D806-1A4CAE4F9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63B525-DBBA-6441-B676-C0F92AAD8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5DE1-1A2E-3E48-A790-ABFFD23ED3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94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affichCodeArticle.do?cidTexte=LEGITEXT000006071164&amp;idArticle=LEGIARTI000006572102&amp;dateTexte=&amp;categorieLien=ci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BE2E4A-54D3-81E5-49BD-22A4CF4E6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524" y="410287"/>
            <a:ext cx="9144000" cy="1189913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>
                <a:latin typeface="+mn-lt"/>
              </a:rPr>
              <a:t>3</a:t>
            </a:r>
            <a:r>
              <a:rPr lang="fr-FR" sz="2800" b="1" baseline="30000" dirty="0">
                <a:latin typeface="+mn-lt"/>
              </a:rPr>
              <a:t>ème</a:t>
            </a:r>
            <a:r>
              <a:rPr lang="fr-FR" sz="2800" b="1" dirty="0">
                <a:latin typeface="+mn-lt"/>
              </a:rPr>
              <a:t> PARTIE : </a:t>
            </a:r>
            <a:r>
              <a:rPr lang="fr-FR" sz="2800" b="1" dirty="0">
                <a:effectLst/>
                <a:latin typeface="+mn-lt"/>
                <a:ea typeface="Times New Roman" panose="02020603050405020304" pitchFamily="18" charset="0"/>
              </a:rPr>
              <a:t>LE DÉROULEMENT DU PROCES CIVIL</a:t>
            </a:r>
            <a:br>
              <a:rPr lang="fr-FR" sz="2800" b="1" dirty="0">
                <a:latin typeface="+mn-lt"/>
              </a:rPr>
            </a:br>
            <a:r>
              <a:rPr lang="fr-FR" sz="2800" b="1" dirty="0">
                <a:latin typeface="+mn-lt"/>
              </a:rPr>
              <a:t>CHAPITRE PRÉLIMINAIRE : LA COMPÉTENCE</a:t>
            </a:r>
            <a:br>
              <a:rPr lang="fr-FR" sz="2800" b="1" dirty="0">
                <a:latin typeface="+mn-lt"/>
              </a:rPr>
            </a:br>
            <a:r>
              <a:rPr lang="fr-FR" sz="2800" b="1" dirty="0">
                <a:latin typeface="+mn-lt"/>
              </a:rPr>
              <a:t>CHAPITRE 1 : L’INSTANCE - LES RÈGLES GÉNÉRALES</a:t>
            </a:r>
            <a:endParaRPr lang="fr-FR" sz="2800" dirty="0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6E8E48-A1BD-CF32-E2C1-36EF8E8DE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628" y="1878341"/>
            <a:ext cx="9144000" cy="3954900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Section 1 :  l’introduction de l’instance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Section 2 </a:t>
            </a:r>
            <a:r>
              <a:rPr lang="fr-FR" sz="26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26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l’instruction du litige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b="1" dirty="0">
                <a:effectLst/>
                <a:ea typeface="Times New Roman" panose="02020603050405020304" pitchFamily="18" charset="0"/>
              </a:rPr>
              <a:t>Section 3 : les débats</a:t>
            </a:r>
          </a:p>
          <a:p>
            <a:pPr lvl="2" algn="l">
              <a:lnSpc>
                <a:spcPct val="100000"/>
              </a:lnSpc>
              <a:spcBef>
                <a:spcPts val="0"/>
              </a:spcBef>
            </a:pPr>
            <a:r>
              <a:rPr lang="fr-FR" sz="2600" b="1" i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§1. Les principes </a:t>
            </a:r>
            <a:endParaRPr lang="fr-FR" sz="2600" b="1" i="1" dirty="0">
              <a:solidFill>
                <a:srgbClr val="2F549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l">
              <a:lnSpc>
                <a:spcPct val="100000"/>
              </a:lnSpc>
              <a:spcBef>
                <a:spcPts val="0"/>
              </a:spcBef>
            </a:pPr>
            <a:r>
              <a:rPr lang="fr-FR" sz="2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I.- L’oralité</a:t>
            </a:r>
            <a:endParaRPr lang="fr-FR" sz="2600" dirty="0">
              <a:ea typeface="Times New Roman" panose="02020603050405020304" pitchFamily="18" charset="0"/>
            </a:endParaRPr>
          </a:p>
          <a:p>
            <a:pPr lvl="3" algn="l">
              <a:lnSpc>
                <a:spcPct val="100000"/>
              </a:lnSpc>
              <a:spcBef>
                <a:spcPts val="0"/>
              </a:spcBef>
            </a:pPr>
            <a:r>
              <a:rPr lang="fr-FR" sz="2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II.- La publicité</a:t>
            </a:r>
          </a:p>
          <a:p>
            <a:pPr lvl="2" algn="l">
              <a:lnSpc>
                <a:spcPct val="100000"/>
              </a:lnSpc>
              <a:spcBef>
                <a:spcPts val="0"/>
              </a:spcBef>
            </a:pPr>
            <a:r>
              <a:rPr lang="fr-FR" sz="2600" b="1" i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§2.- Les modalités </a:t>
            </a:r>
          </a:p>
          <a:p>
            <a:pPr lvl="3" algn="l">
              <a:lnSpc>
                <a:spcPct val="100000"/>
              </a:lnSpc>
              <a:spcBef>
                <a:spcPts val="0"/>
              </a:spcBef>
            </a:pPr>
            <a:r>
              <a:rPr lang="fr-FR" sz="2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I.- Les intervenants</a:t>
            </a:r>
          </a:p>
          <a:p>
            <a:pPr lvl="3" algn="l">
              <a:lnSpc>
                <a:spcPct val="100000"/>
              </a:lnSpc>
              <a:spcBef>
                <a:spcPts val="0"/>
              </a:spcBef>
            </a:pPr>
            <a:r>
              <a:rPr lang="fr-FR" sz="26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II.- Le déroulement</a:t>
            </a:r>
            <a:endParaRPr lang="fr-FR" sz="2600" i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34666DA-20BA-26D1-5D64-98DD4A28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35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DF66B-BF0B-0D71-F25E-111689A2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930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LES DÉBATS – LES PRINCIPES (l’oralité)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26161-B652-78C0-8D7F-C369DB2D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3156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Article 432 CPC</a:t>
            </a:r>
          </a:p>
          <a:p>
            <a:pPr marL="0" indent="0" algn="just">
              <a:buNone/>
            </a:pPr>
            <a:r>
              <a:rPr lang="fr-FR" dirty="0"/>
              <a:t>«  </a:t>
            </a:r>
            <a:r>
              <a:rPr lang="fr-FR" i="1" u="sng" dirty="0">
                <a:solidFill>
                  <a:srgbClr val="0070C0"/>
                </a:solidFill>
              </a:rPr>
              <a:t>Les débats ont lieu </a:t>
            </a:r>
            <a:r>
              <a:rPr lang="fr-FR" i="1" dirty="0">
                <a:solidFill>
                  <a:srgbClr val="0070C0"/>
                </a:solidFill>
              </a:rPr>
              <a:t>au jour et, dans la mesure où le déroulement de l'audience le permet, à l'heure préalablement fixés selon les modalités propres à chaque juridiction. Ils peuvent se poursuivre au cours d'une audience ultérieure</a:t>
            </a:r>
            <a:r>
              <a:rPr lang="fr-FR" dirty="0"/>
              <a:t>. »</a:t>
            </a:r>
          </a:p>
          <a:p>
            <a:pPr marL="0" indent="0">
              <a:buNone/>
            </a:pPr>
            <a:r>
              <a:rPr lang="fr-FR" b="1" dirty="0"/>
              <a:t>Article L212-5-1 COJ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Devant le tribunal judiciaire, la procédure peut, à l'initiative des parties lorsqu'elles en sont expressément d'accord, </a:t>
            </a:r>
            <a:r>
              <a:rPr lang="fr-FR" i="1" u="sng" dirty="0">
                <a:solidFill>
                  <a:srgbClr val="0070C0"/>
                </a:solidFill>
              </a:rPr>
              <a:t>se dérouler sans audience</a:t>
            </a:r>
            <a:r>
              <a:rPr lang="fr-FR" i="1" dirty="0">
                <a:solidFill>
                  <a:srgbClr val="0070C0"/>
                </a:solidFill>
              </a:rPr>
              <a:t>. En ce cas, elle est exclusivement écrite. </a:t>
            </a:r>
            <a:r>
              <a:rPr lang="fr-FR" dirty="0"/>
              <a:t>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fr-FR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dirty="0"/>
              <a:t>Article 441 CPC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Même dans les cas où la représentation est obligatoire les parties, assistées de leur représentant, peuvent présenter elles-mêmes des </a:t>
            </a:r>
            <a:r>
              <a:rPr lang="fr-FR" i="1" u="sng" dirty="0">
                <a:solidFill>
                  <a:srgbClr val="0070C0"/>
                </a:solidFill>
              </a:rPr>
              <a:t>observations </a:t>
            </a:r>
            <a:r>
              <a:rPr lang="fr-FR" i="1" dirty="0">
                <a:solidFill>
                  <a:srgbClr val="0070C0"/>
                </a:solidFill>
              </a:rPr>
              <a:t>orales. </a:t>
            </a:r>
            <a:r>
              <a:rPr lang="fr-FR" dirty="0"/>
              <a:t>»</a:t>
            </a: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A59AEF-5D3A-AEC8-F643-8C38BF3C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z="2000" b="1" smtClean="0"/>
              <a:t>2</a:t>
            </a:fld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83235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5B346-D2CB-41E6-69E5-7A1FCD5A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565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LES DÉBATS – LES PRINCIPES (la publicité)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3EF9D2-66F9-157C-1258-0ADF55B38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08690"/>
            <a:ext cx="10439400" cy="49682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Article 433 CPC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Les débats sont </a:t>
            </a:r>
            <a:r>
              <a:rPr lang="fr-FR" i="1" u="sng" dirty="0">
                <a:solidFill>
                  <a:srgbClr val="0070C0"/>
                </a:solidFill>
              </a:rPr>
              <a:t>publics</a:t>
            </a:r>
            <a:r>
              <a:rPr lang="fr-FR" i="1" dirty="0">
                <a:solidFill>
                  <a:srgbClr val="0070C0"/>
                </a:solidFill>
              </a:rPr>
              <a:t> sauf les cas où la </a:t>
            </a:r>
            <a:r>
              <a:rPr lang="fr-FR" i="1" u="sng" dirty="0">
                <a:solidFill>
                  <a:srgbClr val="0070C0"/>
                </a:solidFill>
              </a:rPr>
              <a:t>loi</a:t>
            </a:r>
            <a:r>
              <a:rPr lang="fr-FR" i="1" dirty="0">
                <a:solidFill>
                  <a:srgbClr val="0070C0"/>
                </a:solidFill>
              </a:rPr>
              <a:t> exige qu'ils aient lieu en </a:t>
            </a:r>
            <a:r>
              <a:rPr lang="fr-FR" i="1" u="sng" dirty="0">
                <a:solidFill>
                  <a:srgbClr val="0070C0"/>
                </a:solidFill>
              </a:rPr>
              <a:t>chambre du conseil</a:t>
            </a:r>
            <a:r>
              <a:rPr lang="fr-FR" dirty="0"/>
              <a:t>. »</a:t>
            </a:r>
          </a:p>
          <a:p>
            <a:pPr marL="0" indent="0" algn="just">
              <a:buNone/>
            </a:pPr>
            <a:r>
              <a:rPr lang="fr-FR" b="1" dirty="0"/>
              <a:t>Article 436 CPC 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En chambre du conseil, il est procédé hors la présence du public</a:t>
            </a:r>
            <a:r>
              <a:rPr lang="fr-FR" dirty="0"/>
              <a:t>. »</a:t>
            </a:r>
          </a:p>
          <a:p>
            <a:pPr marL="0" indent="0" algn="just">
              <a:buNone/>
            </a:pPr>
            <a:r>
              <a:rPr lang="fr-FR" b="1" dirty="0"/>
              <a:t>Article 1074 CPC</a:t>
            </a:r>
            <a:r>
              <a:rPr lang="fr-FR" dirty="0"/>
              <a:t> (matière familiale)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Les demandes sont formées, instruites et jugées en chambre du conseil, sauf disposition contraire</a:t>
            </a:r>
            <a:r>
              <a:rPr lang="fr-FR" dirty="0"/>
              <a:t>. »</a:t>
            </a:r>
          </a:p>
          <a:p>
            <a:pPr marL="0" indent="0" algn="just">
              <a:buNone/>
            </a:pPr>
            <a:r>
              <a:rPr lang="fr-FR" b="1" dirty="0"/>
              <a:t>Article 435 CPC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juge peut décider que les débats auront lieu ou se poursuivront en chambre du conseil s'il doit résulter de leur publicité une atteinte à </a:t>
            </a:r>
            <a:r>
              <a:rPr lang="fr-FR" i="1" u="sng" dirty="0">
                <a:solidFill>
                  <a:srgbClr val="0070C0"/>
                </a:solidFill>
              </a:rPr>
              <a:t>l'intimité de la vie privée</a:t>
            </a:r>
            <a:r>
              <a:rPr lang="fr-FR" i="1" dirty="0">
                <a:solidFill>
                  <a:srgbClr val="0070C0"/>
                </a:solidFill>
              </a:rPr>
              <a:t>, ou si </a:t>
            </a:r>
            <a:r>
              <a:rPr lang="fr-FR" i="1" u="sng" dirty="0">
                <a:solidFill>
                  <a:srgbClr val="0070C0"/>
                </a:solidFill>
              </a:rPr>
              <a:t>toutes les parties le demandent</a:t>
            </a:r>
            <a:r>
              <a:rPr lang="fr-FR" i="1" dirty="0">
                <a:solidFill>
                  <a:srgbClr val="0070C0"/>
                </a:solidFill>
              </a:rPr>
              <a:t>, ou s'il survient des </a:t>
            </a:r>
            <a:r>
              <a:rPr lang="fr-FR" i="1" u="sng" dirty="0">
                <a:solidFill>
                  <a:srgbClr val="0070C0"/>
                </a:solidFill>
              </a:rPr>
              <a:t>désordres</a:t>
            </a:r>
            <a:r>
              <a:rPr lang="fr-FR" i="1" dirty="0">
                <a:solidFill>
                  <a:srgbClr val="0070C0"/>
                </a:solidFill>
              </a:rPr>
              <a:t> de nature à troubler la sérénité de la justice. </a:t>
            </a:r>
            <a:r>
              <a:rPr lang="fr-FR" dirty="0"/>
              <a:t>»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776294-EE75-06D3-4472-DD541F25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15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2EFBAA-8EC8-CEEA-BCE9-A96F64A5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LES DÉBATS – LES MODALITÉS (les intervenants)</a:t>
            </a:r>
            <a:br>
              <a:rPr lang="fr-FR" sz="3600" b="1" dirty="0">
                <a:latin typeface="+mn-lt"/>
              </a:rPr>
            </a:br>
            <a:r>
              <a:rPr lang="fr-FR" sz="2800" b="1" dirty="0">
                <a:latin typeface="+mn-lt"/>
              </a:rPr>
              <a:t>Les parties et les tiers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BA0177-CCF0-2BB8-5282-13A346E15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83" y="1555531"/>
            <a:ext cx="10515600" cy="506598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b="1" dirty="0"/>
              <a:t>Article 66 CPC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dirty="0"/>
              <a:t>  « </a:t>
            </a:r>
            <a:r>
              <a:rPr lang="fr-FR" sz="2000" i="1" dirty="0">
                <a:solidFill>
                  <a:srgbClr val="0070C0"/>
                </a:solidFill>
              </a:rPr>
              <a:t>Constitue une </a:t>
            </a:r>
            <a:r>
              <a:rPr lang="fr-FR" sz="2000" i="1" u="sng" dirty="0">
                <a:solidFill>
                  <a:srgbClr val="0070C0"/>
                </a:solidFill>
              </a:rPr>
              <a:t>intervention</a:t>
            </a:r>
            <a:r>
              <a:rPr lang="fr-FR" sz="2000" i="1" dirty="0">
                <a:solidFill>
                  <a:srgbClr val="0070C0"/>
                </a:solidFill>
              </a:rPr>
              <a:t> la demande dont l'objet est de rendre un </a:t>
            </a:r>
            <a:r>
              <a:rPr lang="fr-FR" sz="2000" i="1" u="sng" dirty="0">
                <a:solidFill>
                  <a:srgbClr val="0070C0"/>
                </a:solidFill>
              </a:rPr>
              <a:t>tiers</a:t>
            </a:r>
            <a:r>
              <a:rPr lang="fr-FR" sz="2000" i="1" dirty="0">
                <a:solidFill>
                  <a:srgbClr val="0070C0"/>
                </a:solidFill>
              </a:rPr>
              <a:t> partie au procès engagé entre les parties originaires.</a:t>
            </a:r>
          </a:p>
          <a:p>
            <a:pPr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i="1" dirty="0">
                <a:solidFill>
                  <a:srgbClr val="0070C0"/>
                </a:solidFill>
              </a:rPr>
              <a:t>Lorsque la demande émane du tiers, l'intervention est </a:t>
            </a:r>
            <a:r>
              <a:rPr lang="fr-FR" sz="2000" i="1" u="sng" dirty="0">
                <a:solidFill>
                  <a:srgbClr val="0070C0"/>
                </a:solidFill>
              </a:rPr>
              <a:t>volontaire</a:t>
            </a:r>
            <a:r>
              <a:rPr lang="fr-FR" sz="2000" i="1" dirty="0">
                <a:solidFill>
                  <a:srgbClr val="0070C0"/>
                </a:solidFill>
              </a:rPr>
              <a:t> ; l'intervention est </a:t>
            </a:r>
            <a:r>
              <a:rPr lang="fr-FR" sz="2000" i="1" u="sng" dirty="0">
                <a:solidFill>
                  <a:srgbClr val="0070C0"/>
                </a:solidFill>
              </a:rPr>
              <a:t>forcée</a:t>
            </a:r>
            <a:r>
              <a:rPr lang="fr-FR" sz="2000" i="1" dirty="0">
                <a:solidFill>
                  <a:srgbClr val="0070C0"/>
                </a:solidFill>
              </a:rPr>
              <a:t> lorsque le tiers est mis en cause par une partie</a:t>
            </a:r>
            <a:r>
              <a:rPr lang="fr-FR" sz="2000" dirty="0"/>
              <a:t>. »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b="1" dirty="0"/>
              <a:t>Article 325 CPC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dirty="0"/>
              <a:t>« </a:t>
            </a:r>
            <a:r>
              <a:rPr lang="fr-FR" sz="2000" i="1" dirty="0">
                <a:solidFill>
                  <a:srgbClr val="0070C0"/>
                </a:solidFill>
              </a:rPr>
              <a:t>L'intervention n'est </a:t>
            </a:r>
            <a:r>
              <a:rPr lang="fr-FR" sz="2000" i="1" u="sng" dirty="0">
                <a:solidFill>
                  <a:srgbClr val="0070C0"/>
                </a:solidFill>
              </a:rPr>
              <a:t>recevable</a:t>
            </a:r>
            <a:r>
              <a:rPr lang="fr-FR" sz="2000" i="1" dirty="0">
                <a:solidFill>
                  <a:srgbClr val="0070C0"/>
                </a:solidFill>
              </a:rPr>
              <a:t> que si elle se rattache aux prétentions des parties par un </a:t>
            </a:r>
            <a:r>
              <a:rPr lang="fr-FR" sz="2000" i="1" u="sng" dirty="0">
                <a:solidFill>
                  <a:srgbClr val="0070C0"/>
                </a:solidFill>
              </a:rPr>
              <a:t>lien suffisant</a:t>
            </a:r>
            <a:r>
              <a:rPr lang="fr-FR" sz="2000" dirty="0"/>
              <a:t>. »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b="1" dirty="0"/>
              <a:t>Article 328 CPC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i="1" dirty="0"/>
              <a:t>« </a:t>
            </a:r>
            <a:r>
              <a:rPr lang="fr-FR" sz="2000" i="1" dirty="0">
                <a:solidFill>
                  <a:srgbClr val="0070C0"/>
                </a:solidFill>
              </a:rPr>
              <a:t>L'intervention volontaire est </a:t>
            </a:r>
            <a:r>
              <a:rPr lang="fr-FR" sz="2000" i="1" u="sng" dirty="0">
                <a:solidFill>
                  <a:srgbClr val="0070C0"/>
                </a:solidFill>
              </a:rPr>
              <a:t>principale</a:t>
            </a:r>
            <a:r>
              <a:rPr lang="fr-FR" sz="2000" i="1" dirty="0">
                <a:solidFill>
                  <a:srgbClr val="0070C0"/>
                </a:solidFill>
              </a:rPr>
              <a:t> ou </a:t>
            </a:r>
            <a:r>
              <a:rPr lang="fr-FR" sz="2000" i="1" u="sng" dirty="0">
                <a:solidFill>
                  <a:srgbClr val="0070C0"/>
                </a:solidFill>
              </a:rPr>
              <a:t>accessoire</a:t>
            </a:r>
            <a:r>
              <a:rPr lang="fr-FR" sz="2000" i="1" dirty="0">
                <a:solidFill>
                  <a:srgbClr val="0070C0"/>
                </a:solidFill>
              </a:rPr>
              <a:t>.</a:t>
            </a:r>
            <a:r>
              <a:rPr lang="fr-FR" sz="2000" i="1" dirty="0"/>
              <a:t> »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b="1" dirty="0"/>
              <a:t>Article 331 CPC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fr-FR" sz="2000" dirty="0"/>
              <a:t>« </a:t>
            </a:r>
            <a:r>
              <a:rPr lang="fr-FR" sz="2000" i="1" dirty="0">
                <a:solidFill>
                  <a:srgbClr val="0070C0"/>
                </a:solidFill>
              </a:rPr>
              <a:t>Un tiers peut être mis en cause aux fins de </a:t>
            </a:r>
            <a:r>
              <a:rPr lang="fr-FR" sz="2000" i="1" u="sng" dirty="0">
                <a:solidFill>
                  <a:srgbClr val="0070C0"/>
                </a:solidFill>
              </a:rPr>
              <a:t>condamnation</a:t>
            </a:r>
            <a:r>
              <a:rPr lang="fr-FR" sz="2000" i="1" dirty="0">
                <a:solidFill>
                  <a:srgbClr val="0070C0"/>
                </a:solidFill>
              </a:rPr>
              <a:t> par toute partie qui est en droit d'agir contre lui à titre </a:t>
            </a:r>
            <a:r>
              <a:rPr lang="fr-FR" sz="2000" i="1" dirty="0" err="1">
                <a:solidFill>
                  <a:srgbClr val="0070C0"/>
                </a:solidFill>
              </a:rPr>
              <a:t>principal.Il</a:t>
            </a:r>
            <a:r>
              <a:rPr lang="fr-FR" sz="2000" i="1" dirty="0">
                <a:solidFill>
                  <a:srgbClr val="0070C0"/>
                </a:solidFill>
              </a:rPr>
              <a:t> peut également être mis en cause par la partie qui y a intérêt afin de lui </a:t>
            </a:r>
            <a:r>
              <a:rPr lang="fr-FR" sz="2000" i="1" u="sng" dirty="0">
                <a:solidFill>
                  <a:srgbClr val="0070C0"/>
                </a:solidFill>
              </a:rPr>
              <a:t>rendre commun le jugement</a:t>
            </a:r>
            <a:r>
              <a:rPr lang="fr-FR" sz="2000" i="1" dirty="0">
                <a:solidFill>
                  <a:srgbClr val="0070C0"/>
                </a:solidFill>
              </a:rPr>
              <a:t>. </a:t>
            </a:r>
            <a:r>
              <a:rPr lang="fr-FR" sz="2000" dirty="0"/>
              <a:t>»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DFC4FE-3B35-AA95-E7D3-93EF3444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70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F17A44-6FD4-4B80-021D-95A28385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3358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LES DÉBATS – LES MODALITÉS (les intervenants)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C9B40A-BA7B-BD1E-8448-747D663E4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752"/>
            <a:ext cx="10515600" cy="5297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/>
              <a:t>Article 421 CPC</a:t>
            </a: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ministère public peut agir comme </a:t>
            </a:r>
            <a:r>
              <a:rPr lang="fr-FR" i="1" u="sng" dirty="0">
                <a:solidFill>
                  <a:srgbClr val="0070C0"/>
                </a:solidFill>
              </a:rPr>
              <a:t>partie principale </a:t>
            </a:r>
            <a:r>
              <a:rPr lang="fr-FR" i="1" dirty="0">
                <a:solidFill>
                  <a:srgbClr val="0070C0"/>
                </a:solidFill>
              </a:rPr>
              <a:t>ou intervenir comme </a:t>
            </a:r>
            <a:r>
              <a:rPr lang="fr-FR" i="1" u="sng" dirty="0">
                <a:solidFill>
                  <a:srgbClr val="0070C0"/>
                </a:solidFill>
              </a:rPr>
              <a:t>partie jointe</a:t>
            </a:r>
            <a:r>
              <a:rPr lang="fr-FR" dirty="0"/>
              <a:t>. »</a:t>
            </a:r>
          </a:p>
          <a:p>
            <a:pPr marL="0" indent="0">
              <a:buNone/>
            </a:pPr>
            <a:r>
              <a:rPr lang="fr-FR" b="1" dirty="0"/>
              <a:t>Articles 422 et 423 CPC </a:t>
            </a:r>
            <a:r>
              <a:rPr lang="fr-FR" dirty="0"/>
              <a:t>(partie principale)</a:t>
            </a:r>
          </a:p>
          <a:p>
            <a:pPr>
              <a:buFontTx/>
              <a:buChar char="-"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ministère public agit d'office </a:t>
            </a:r>
            <a:r>
              <a:rPr lang="fr-FR" i="1" u="sng" dirty="0">
                <a:solidFill>
                  <a:srgbClr val="0070C0"/>
                </a:solidFill>
              </a:rPr>
              <a:t>dans les cas spécifiés par la loi</a:t>
            </a:r>
            <a:r>
              <a:rPr lang="fr-FR" dirty="0"/>
              <a:t>. »</a:t>
            </a:r>
          </a:p>
          <a:p>
            <a:pPr>
              <a:buFontTx/>
              <a:buChar char="-"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En dehors de ces cas, il peut agir </a:t>
            </a:r>
            <a:r>
              <a:rPr lang="fr-FR" i="1" u="sng" dirty="0">
                <a:solidFill>
                  <a:srgbClr val="0070C0"/>
                </a:solidFill>
              </a:rPr>
              <a:t>pour la défense de l'ordre public </a:t>
            </a:r>
            <a:r>
              <a:rPr lang="fr-FR" i="1" dirty="0">
                <a:solidFill>
                  <a:srgbClr val="0070C0"/>
                </a:solidFill>
              </a:rPr>
              <a:t>à l'occasion des faits qui portent atteinte à celui-ci. </a:t>
            </a:r>
            <a:r>
              <a:rPr lang="fr-FR" dirty="0"/>
              <a:t>»</a:t>
            </a:r>
          </a:p>
          <a:p>
            <a:pPr marL="0" indent="0">
              <a:buNone/>
            </a:pPr>
            <a:r>
              <a:rPr lang="fr-FR" b="1" dirty="0"/>
              <a:t>Article 175-1 du code civil </a:t>
            </a:r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ministère public peut former opposition pour les cas où il pourrait demander la nullité du mariage</a:t>
            </a:r>
            <a:r>
              <a:rPr lang="fr-FR" dirty="0"/>
              <a:t>. »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b="1" dirty="0"/>
              <a:t>Article 424 CPC </a:t>
            </a:r>
            <a:r>
              <a:rPr lang="fr-FR" dirty="0"/>
              <a:t>(partie jointe)</a:t>
            </a:r>
            <a:endParaRPr lang="fr-FR" b="1" dirty="0"/>
          </a:p>
          <a:p>
            <a:pPr marL="0" indent="0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ministère public est </a:t>
            </a:r>
            <a:r>
              <a:rPr lang="fr-FR" i="1" u="sng" dirty="0">
                <a:solidFill>
                  <a:srgbClr val="0070C0"/>
                </a:solidFill>
              </a:rPr>
              <a:t>partie jointe </a:t>
            </a:r>
            <a:r>
              <a:rPr lang="fr-FR" i="1" dirty="0">
                <a:solidFill>
                  <a:srgbClr val="0070C0"/>
                </a:solidFill>
              </a:rPr>
              <a:t>lorsqu'il intervient pour faire connaître </a:t>
            </a:r>
            <a:r>
              <a:rPr lang="fr-FR" i="1" u="sng" dirty="0">
                <a:solidFill>
                  <a:srgbClr val="0070C0"/>
                </a:solidFill>
              </a:rPr>
              <a:t>son avis </a:t>
            </a:r>
            <a:r>
              <a:rPr lang="fr-FR" i="1" dirty="0">
                <a:solidFill>
                  <a:srgbClr val="0070C0"/>
                </a:solidFill>
              </a:rPr>
              <a:t>sur l'application de la loi dans une affaire dont il a communication. </a:t>
            </a:r>
            <a:r>
              <a:rPr lang="fr-FR" dirty="0"/>
              <a:t>»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3E256B-3BEE-57CE-84CE-E6027D7F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00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9F3FF2-90F4-50A4-1CA1-B2E454C23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868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LES DÉBATS – LES MODALITÉS (les intervenants)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5BC699-B681-B070-F2AF-BCA3E67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994"/>
            <a:ext cx="10515600" cy="51679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rticle R212-9 COJ</a:t>
            </a:r>
            <a:endParaRPr lang="fr-FR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buNone/>
            </a:pPr>
            <a:r>
              <a:rPr lang="fr-F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« </a:t>
            </a:r>
            <a:r>
              <a:rPr lang="fr-FR" i="1" dirty="0">
                <a:solidFill>
                  <a:srgbClr val="0070C0"/>
                </a:solidFill>
              </a:rPr>
              <a:t>En toute matière, sous réserve des dispositions de l'</a:t>
            </a:r>
            <a:r>
              <a:rPr lang="fr-FR" i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 L. 212-1</a:t>
            </a:r>
            <a:r>
              <a:rPr lang="fr-FR" i="1" dirty="0">
                <a:solidFill>
                  <a:srgbClr val="0070C0"/>
                </a:solidFill>
              </a:rPr>
              <a:t>, le président du tribunal judiciaire ou le magistrat délégué par lui à cet effet peut </a:t>
            </a:r>
            <a:r>
              <a:rPr lang="fr-FR" i="1" u="sng" dirty="0">
                <a:solidFill>
                  <a:srgbClr val="0070C0"/>
                </a:solidFill>
              </a:rPr>
              <a:t>décider</a:t>
            </a:r>
            <a:r>
              <a:rPr lang="fr-FR" i="1" dirty="0">
                <a:solidFill>
                  <a:srgbClr val="0070C0"/>
                </a:solidFill>
              </a:rPr>
              <a:t> qu'une affaire sera jugée par </a:t>
            </a:r>
            <a:r>
              <a:rPr lang="fr-FR" i="1" u="sng" dirty="0">
                <a:solidFill>
                  <a:srgbClr val="0070C0"/>
                </a:solidFill>
              </a:rPr>
              <a:t>le tribunal judiciaire statuant à juge unique</a:t>
            </a:r>
            <a:r>
              <a:rPr lang="fr-FR" i="1" dirty="0">
                <a:solidFill>
                  <a:srgbClr val="0070C0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fr-FR" i="1" dirty="0">
                <a:solidFill>
                  <a:srgbClr val="0070C0"/>
                </a:solidFill>
              </a:rPr>
              <a:t>   Le renvoi à la formation collégiale peut être décidé par le président ou son délégué soit à la demande du juge saisi, soit d'office. Cette décision est une </a:t>
            </a:r>
            <a:r>
              <a:rPr lang="fr-FR" i="1" u="sng" dirty="0">
                <a:solidFill>
                  <a:srgbClr val="0070C0"/>
                </a:solidFill>
              </a:rPr>
              <a:t>mesure d'administration judiciaire</a:t>
            </a:r>
            <a:r>
              <a:rPr lang="fr-FR" dirty="0"/>
              <a:t>. »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Article L212-1 COJ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Dans les matières </a:t>
            </a:r>
            <a:r>
              <a:rPr lang="fr-FR" i="1" u="sng" dirty="0">
                <a:solidFill>
                  <a:srgbClr val="0070C0"/>
                </a:solidFill>
              </a:rPr>
              <a:t>disciplinaires</a:t>
            </a:r>
            <a:r>
              <a:rPr lang="fr-FR" i="1" dirty="0">
                <a:solidFill>
                  <a:srgbClr val="0070C0"/>
                </a:solidFill>
              </a:rPr>
              <a:t> ou relatives à </a:t>
            </a:r>
            <a:r>
              <a:rPr lang="fr-FR" i="1" u="sng" dirty="0">
                <a:solidFill>
                  <a:srgbClr val="0070C0"/>
                </a:solidFill>
              </a:rPr>
              <a:t>l'état des personnes</a:t>
            </a:r>
            <a:r>
              <a:rPr lang="fr-FR" i="1" dirty="0">
                <a:solidFill>
                  <a:srgbClr val="0070C0"/>
                </a:solidFill>
              </a:rPr>
              <a:t>, sous réserve des dispositions particulières aux matières de la compétence du juge aux affaires familiales et du juge des contentieux de la protection mentionné à l'article L. 213-4-1, </a:t>
            </a:r>
            <a:r>
              <a:rPr lang="fr-FR" i="1" u="sng" dirty="0">
                <a:solidFill>
                  <a:srgbClr val="0070C0"/>
                </a:solidFill>
              </a:rPr>
              <a:t>le tribunal judiciaire ne peut statuer à juge unique</a:t>
            </a:r>
            <a:r>
              <a:rPr lang="fr-FR" dirty="0"/>
              <a:t>. »</a:t>
            </a:r>
          </a:p>
          <a:p>
            <a:pPr marL="0" indent="0">
              <a:buNone/>
            </a:pPr>
            <a:endParaRPr lang="fr-FR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69BBB7-9293-9511-D593-1D136330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90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49F1BE-3C70-CE32-EFF3-FF3BBF7A6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1013"/>
          </a:xfrm>
        </p:spPr>
        <p:txBody>
          <a:bodyPr>
            <a:normAutofit/>
          </a:bodyPr>
          <a:lstStyle/>
          <a:p>
            <a:r>
              <a:rPr lang="fr-FR" sz="3600" b="1" dirty="0">
                <a:latin typeface="+mn-lt"/>
              </a:rPr>
              <a:t>LES DÉBATS – MODALITÉS (le déroulement)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815859-BAE4-0B38-12F1-E3E6B3380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303" y="1156138"/>
            <a:ext cx="10515600" cy="54758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dirty="0"/>
              <a:t>Article 432 CPC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président veille à </a:t>
            </a:r>
            <a:r>
              <a:rPr lang="fr-FR" i="1" u="sng" dirty="0">
                <a:solidFill>
                  <a:srgbClr val="0070C0"/>
                </a:solidFill>
              </a:rPr>
              <a:t>l'ordre de l'audience</a:t>
            </a:r>
            <a:r>
              <a:rPr lang="fr-FR" i="1" dirty="0">
                <a:solidFill>
                  <a:srgbClr val="0070C0"/>
                </a:solidFill>
              </a:rPr>
              <a:t>. Tout ce qu'il ordonne pour l'assurer doit être immédiatement exécuté</a:t>
            </a:r>
            <a:r>
              <a:rPr lang="fr-FR" dirty="0"/>
              <a:t>. 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dirty="0"/>
              <a:t>Article 440 CPC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président dirige les débats. Il donne la parole au </a:t>
            </a:r>
            <a:r>
              <a:rPr lang="fr-FR" i="1" u="sng" dirty="0">
                <a:solidFill>
                  <a:srgbClr val="0070C0"/>
                </a:solidFill>
              </a:rPr>
              <a:t>rapporteur</a:t>
            </a:r>
            <a:r>
              <a:rPr lang="fr-FR" i="1" dirty="0">
                <a:solidFill>
                  <a:srgbClr val="0070C0"/>
                </a:solidFill>
              </a:rPr>
              <a:t> dans le cas où un rapport doit être fait.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i="1" dirty="0">
                <a:solidFill>
                  <a:srgbClr val="0070C0"/>
                </a:solidFill>
              </a:rPr>
              <a:t>  Le </a:t>
            </a:r>
            <a:r>
              <a:rPr lang="fr-FR" i="1" u="sng" dirty="0">
                <a:solidFill>
                  <a:srgbClr val="0070C0"/>
                </a:solidFill>
              </a:rPr>
              <a:t>demandeur</a:t>
            </a:r>
            <a:r>
              <a:rPr lang="fr-FR" i="1" dirty="0">
                <a:solidFill>
                  <a:srgbClr val="0070C0"/>
                </a:solidFill>
              </a:rPr>
              <a:t>, puis le </a:t>
            </a:r>
            <a:r>
              <a:rPr lang="fr-FR" i="1" u="sng" dirty="0">
                <a:solidFill>
                  <a:srgbClr val="0070C0"/>
                </a:solidFill>
              </a:rPr>
              <a:t>défendeur</a:t>
            </a:r>
            <a:r>
              <a:rPr lang="fr-FR" i="1" dirty="0">
                <a:solidFill>
                  <a:srgbClr val="0070C0"/>
                </a:solidFill>
              </a:rPr>
              <a:t>, sont ensuite invités à exposer leurs prétentions. </a:t>
            </a:r>
            <a:r>
              <a:rPr lang="fr-FR" dirty="0"/>
              <a:t>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dirty="0"/>
              <a:t>Article 441 CPC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Même dans les cas où la représentation est obligatoire les parties, assistées de leur représentant, peuvent présenter elles-mêmes des </a:t>
            </a:r>
            <a:r>
              <a:rPr lang="fr-FR" i="1" u="sng" dirty="0">
                <a:solidFill>
                  <a:srgbClr val="0070C0"/>
                </a:solidFill>
              </a:rPr>
              <a:t>observations </a:t>
            </a:r>
            <a:r>
              <a:rPr lang="fr-FR" i="1" dirty="0">
                <a:solidFill>
                  <a:srgbClr val="0070C0"/>
                </a:solidFill>
              </a:rPr>
              <a:t>orales. </a:t>
            </a:r>
            <a:r>
              <a:rPr lang="fr-FR" dirty="0"/>
              <a:t>»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3A73F6-74FC-1804-F00A-C77BE885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46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A338B1-1C28-9AD2-0BF5-D6809CBA2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24" y="427749"/>
            <a:ext cx="10515600" cy="6078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Article 445 CPC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u="sng" dirty="0">
                <a:solidFill>
                  <a:srgbClr val="0070C0"/>
                </a:solidFill>
              </a:rPr>
              <a:t>Après la clôture des débats</a:t>
            </a:r>
            <a:r>
              <a:rPr lang="fr-FR" i="1" dirty="0">
                <a:solidFill>
                  <a:srgbClr val="0070C0"/>
                </a:solidFill>
              </a:rPr>
              <a:t>, les parties ne peuvent déposer </a:t>
            </a:r>
            <a:r>
              <a:rPr lang="fr-FR" i="1" u="sng" dirty="0">
                <a:solidFill>
                  <a:srgbClr val="0070C0"/>
                </a:solidFill>
              </a:rPr>
              <a:t>aucune note </a:t>
            </a:r>
            <a:r>
              <a:rPr lang="fr-FR" i="1" dirty="0">
                <a:solidFill>
                  <a:srgbClr val="0070C0"/>
                </a:solidFill>
              </a:rPr>
              <a:t>à l'appui de leurs observations, si ce n'est en vue de répondre aux arguments développés par le </a:t>
            </a:r>
            <a:r>
              <a:rPr lang="fr-FR" i="1" u="sng" dirty="0">
                <a:solidFill>
                  <a:srgbClr val="0070C0"/>
                </a:solidFill>
              </a:rPr>
              <a:t>ministère public</a:t>
            </a:r>
            <a:r>
              <a:rPr lang="fr-FR" i="1" dirty="0">
                <a:solidFill>
                  <a:srgbClr val="0070C0"/>
                </a:solidFill>
              </a:rPr>
              <a:t>, ou à la demande du président dans les cas prévus aux articles 442 et 444</a:t>
            </a:r>
            <a:r>
              <a:rPr lang="fr-FR" dirty="0">
                <a:solidFill>
                  <a:srgbClr val="0070C0"/>
                </a:solidFill>
              </a:rPr>
              <a:t>. </a:t>
            </a:r>
            <a:r>
              <a:rPr lang="fr-FR" dirty="0"/>
              <a:t>»</a:t>
            </a:r>
          </a:p>
          <a:p>
            <a:pPr marL="0" indent="0">
              <a:buNone/>
            </a:pPr>
            <a:r>
              <a:rPr lang="fr-FR" b="1" dirty="0"/>
              <a:t>Article 442 CPC :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dirty="0">
                <a:solidFill>
                  <a:srgbClr val="0070C0"/>
                </a:solidFill>
              </a:rPr>
              <a:t>Le président et les juges peuvent </a:t>
            </a:r>
            <a:r>
              <a:rPr lang="fr-FR" i="1" u="sng" dirty="0">
                <a:solidFill>
                  <a:srgbClr val="0070C0"/>
                </a:solidFill>
              </a:rPr>
              <a:t>inviter les parties à fournir les explications de droit ou de fait </a:t>
            </a:r>
            <a:r>
              <a:rPr lang="fr-FR" i="1" dirty="0">
                <a:solidFill>
                  <a:srgbClr val="0070C0"/>
                </a:solidFill>
              </a:rPr>
              <a:t>qu'ils estiment nécessaires ou à préciser ce qui paraît obscur</a:t>
            </a:r>
            <a:r>
              <a:rPr lang="fr-FR" dirty="0"/>
              <a:t>. »</a:t>
            </a:r>
          </a:p>
          <a:p>
            <a:pPr marL="0" indent="0">
              <a:buNone/>
            </a:pPr>
            <a:r>
              <a:rPr lang="fr-FR" b="1" dirty="0"/>
              <a:t>Article 444 CPC :</a:t>
            </a:r>
          </a:p>
          <a:p>
            <a:pPr marL="0" indent="0" algn="just">
              <a:buNone/>
            </a:pPr>
            <a:r>
              <a:rPr lang="fr-FR" dirty="0"/>
              <a:t>« </a:t>
            </a:r>
            <a:r>
              <a:rPr lang="fr-FR" i="1" u="sng" dirty="0">
                <a:solidFill>
                  <a:srgbClr val="0070C0"/>
                </a:solidFill>
              </a:rPr>
              <a:t>Le président peut ordonner la réouverture des débats</a:t>
            </a:r>
            <a:r>
              <a:rPr lang="fr-FR" i="1" dirty="0">
                <a:solidFill>
                  <a:srgbClr val="0070C0"/>
                </a:solidFill>
              </a:rPr>
              <a:t>. Il doit le faire chaque fois que les parties n'ont pas été à même de s'expliquer contradictoirement sur les éclaircissements de droit ou de fait qui leur avaient été demandés</a:t>
            </a:r>
            <a:r>
              <a:rPr lang="fr-FR" dirty="0">
                <a:solidFill>
                  <a:srgbClr val="0070C0"/>
                </a:solidFill>
              </a:rPr>
              <a:t>. </a:t>
            </a:r>
            <a:r>
              <a:rPr lang="fr-FR" dirty="0"/>
              <a:t>»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18AF5E-29EF-FD56-1E6E-14D93862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C5DE1-1A2E-3E48-A790-ABFFD23ED36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8230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1012</Words>
  <Application>Microsoft Macintosh PowerPoint</Application>
  <PresentationFormat>Grand écran</PresentationFormat>
  <Paragraphs>77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3ème PARTIE : LE DÉROULEMENT DU PROCES CIVIL CHAPITRE PRÉLIMINAIRE : LA COMPÉTENCE CHAPITRE 1 : L’INSTANCE - LES RÈGLES GÉNÉRALES</vt:lpstr>
      <vt:lpstr>LES DÉBATS – LES PRINCIPES (l’oralité)</vt:lpstr>
      <vt:lpstr>LES DÉBATS – LES PRINCIPES (la publicité)</vt:lpstr>
      <vt:lpstr>LES DÉBATS – LES MODALITÉS (les intervenants) Les parties et les tiers</vt:lpstr>
      <vt:lpstr>LES DÉBATS – LES MODALITÉS (les intervenants)</vt:lpstr>
      <vt:lpstr>LES DÉBATS – LES MODALITÉS (les intervenants)</vt:lpstr>
      <vt:lpstr>LES DÉBATS – MODALITÉS (le déroulement)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5</cp:revision>
  <cp:lastPrinted>2025-03-28T08:47:46Z</cp:lastPrinted>
  <dcterms:created xsi:type="dcterms:W3CDTF">2025-03-20T11:17:25Z</dcterms:created>
  <dcterms:modified xsi:type="dcterms:W3CDTF">2025-03-28T10:49:02Z</dcterms:modified>
</cp:coreProperties>
</file>