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5"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61"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3" d="100"/>
          <a:sy n="103" d="100"/>
        </p:scale>
        <p:origin x="2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DE7E14E-DFC8-4F6F-A2C3-027C1B8CC9D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142105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E7E14E-DFC8-4F6F-A2C3-027C1B8CC9D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211672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E7E14E-DFC8-4F6F-A2C3-027C1B8CC9D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198871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E7E14E-DFC8-4F6F-A2C3-027C1B8CC9D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250507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E7E14E-DFC8-4F6F-A2C3-027C1B8CC9D3}"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177327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DE7E14E-DFC8-4F6F-A2C3-027C1B8CC9D3}"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164539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DE7E14E-DFC8-4F6F-A2C3-027C1B8CC9D3}"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23007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DE7E14E-DFC8-4F6F-A2C3-027C1B8CC9D3}"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74387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7E14E-DFC8-4F6F-A2C3-027C1B8CC9D3}"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3568486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E7E14E-DFC8-4F6F-A2C3-027C1B8CC9D3}"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359109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E7E14E-DFC8-4F6F-A2C3-027C1B8CC9D3}"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5500E-045F-4C2E-A037-9B5044F575ED}" type="slidenum">
              <a:rPr lang="en-GB" smtClean="0"/>
              <a:t>‹N°›</a:t>
            </a:fld>
            <a:endParaRPr lang="en-GB"/>
          </a:p>
        </p:txBody>
      </p:sp>
    </p:spTree>
    <p:extLst>
      <p:ext uri="{BB962C8B-B14F-4D97-AF65-F5344CB8AC3E}">
        <p14:creationId xmlns:p14="http://schemas.microsoft.com/office/powerpoint/2010/main" val="297424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7E14E-DFC8-4F6F-A2C3-027C1B8CC9D3}" type="datetimeFigureOut">
              <a:rPr lang="en-GB" smtClean="0"/>
              <a:t>29/01/2025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5500E-045F-4C2E-A037-9B5044F575ED}" type="slidenum">
              <a:rPr lang="en-GB" smtClean="0"/>
              <a:t>‹N°›</a:t>
            </a:fld>
            <a:endParaRPr lang="en-GB"/>
          </a:p>
        </p:txBody>
      </p:sp>
    </p:spTree>
    <p:extLst>
      <p:ext uri="{BB962C8B-B14F-4D97-AF65-F5344CB8AC3E}">
        <p14:creationId xmlns:p14="http://schemas.microsoft.com/office/powerpoint/2010/main" val="3977434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rah.Georgel@univ-paris1.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Introduction à </a:t>
            </a:r>
            <a:r>
              <a:rPr lang="fr-FR" dirty="0" smtClean="0"/>
              <a:t>l’histoire et archéologie </a:t>
            </a:r>
            <a:r>
              <a:rPr lang="fr-FR" dirty="0" smtClean="0"/>
              <a:t>des techniques</a:t>
            </a:r>
            <a:endParaRPr lang="en-GB" dirty="0"/>
          </a:p>
        </p:txBody>
      </p:sp>
      <p:sp>
        <p:nvSpPr>
          <p:cNvPr id="3" name="Sous-titre 2"/>
          <p:cNvSpPr>
            <a:spLocks noGrp="1"/>
          </p:cNvSpPr>
          <p:nvPr>
            <p:ph type="subTitle" idx="1"/>
          </p:nvPr>
        </p:nvSpPr>
        <p:spPr>
          <a:xfrm>
            <a:off x="1793420" y="5145087"/>
            <a:ext cx="9144000" cy="1655762"/>
          </a:xfrm>
        </p:spPr>
        <p:txBody>
          <a:bodyPr/>
          <a:lstStyle/>
          <a:p>
            <a:r>
              <a:rPr lang="fr-FR" sz="2000" dirty="0" smtClean="0"/>
              <a:t>Sarah Georgel-</a:t>
            </a:r>
            <a:r>
              <a:rPr lang="fr-FR" sz="2000" dirty="0" err="1" smtClean="0"/>
              <a:t>Debedde</a:t>
            </a:r>
            <a:endParaRPr lang="en-GB" sz="2000" dirty="0" smtClean="0"/>
          </a:p>
          <a:p>
            <a:r>
              <a:rPr lang="fr-FR" sz="2000" dirty="0" smtClean="0">
                <a:hlinkClick r:id="rId2"/>
              </a:rPr>
              <a:t>Sarah.Georgel-Debedde@univ-paris1.fr</a:t>
            </a:r>
            <a:endParaRPr lang="fr-FR" sz="2000" dirty="0" smtClean="0"/>
          </a:p>
          <a:p>
            <a:endParaRPr lang="fr-FR" dirty="0" smtClean="0"/>
          </a:p>
        </p:txBody>
      </p:sp>
    </p:spTree>
    <p:extLst>
      <p:ext uri="{BB962C8B-B14F-4D97-AF65-F5344CB8AC3E}">
        <p14:creationId xmlns:p14="http://schemas.microsoft.com/office/powerpoint/2010/main" val="1495078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t>Le</a:t>
            </a:r>
            <a:r>
              <a:rPr lang="fr-FR" sz="3200" b="1" dirty="0" smtClean="0"/>
              <a:t> « système technique »</a:t>
            </a:r>
            <a:endParaRPr lang="en-GB" sz="3200" b="1" dirty="0"/>
          </a:p>
        </p:txBody>
      </p:sp>
      <p:sp>
        <p:nvSpPr>
          <p:cNvPr id="3" name="Espace réservé du contenu 2"/>
          <p:cNvSpPr>
            <a:spLocks noGrp="1"/>
          </p:cNvSpPr>
          <p:nvPr>
            <p:ph idx="1"/>
          </p:nvPr>
        </p:nvSpPr>
        <p:spPr>
          <a:xfrm>
            <a:off x="838200" y="1690688"/>
            <a:ext cx="10515600" cy="386896"/>
          </a:xfrm>
        </p:spPr>
        <p:txBody>
          <a:bodyPr>
            <a:normAutofit/>
          </a:bodyPr>
          <a:lstStyle/>
          <a:p>
            <a:r>
              <a:rPr lang="fr-FR" sz="1800" dirty="0" smtClean="0"/>
              <a:t>Interdépendance des techniques dans une société ou à une période donnée</a:t>
            </a:r>
            <a:endParaRPr lang="en-GB" sz="1800" dirty="0"/>
          </a:p>
        </p:txBody>
      </p:sp>
      <p:pic>
        <p:nvPicPr>
          <p:cNvPr id="4" name="Image 3"/>
          <p:cNvPicPr>
            <a:picLocks noChangeAspect="1"/>
          </p:cNvPicPr>
          <p:nvPr/>
        </p:nvPicPr>
        <p:blipFill>
          <a:blip r:embed="rId2"/>
          <a:srcRect/>
          <a:stretch>
            <a:fillRect/>
          </a:stretch>
        </p:blipFill>
        <p:spPr>
          <a:xfrm>
            <a:off x="838200" y="2307154"/>
            <a:ext cx="5700241" cy="3289316"/>
          </a:xfrm>
          <a:prstGeom prst="rect">
            <a:avLst/>
          </a:prstGeom>
          <a:noFill/>
          <a:ln cap="flat">
            <a:noFill/>
          </a:ln>
        </p:spPr>
      </p:pic>
      <p:pic>
        <p:nvPicPr>
          <p:cNvPr id="5" name="Image 4"/>
          <p:cNvPicPr>
            <a:picLocks noChangeAspect="1"/>
          </p:cNvPicPr>
          <p:nvPr/>
        </p:nvPicPr>
        <p:blipFill>
          <a:blip r:embed="rId3"/>
          <a:srcRect/>
          <a:stretch>
            <a:fillRect/>
          </a:stretch>
        </p:blipFill>
        <p:spPr>
          <a:xfrm>
            <a:off x="7429759" y="2307154"/>
            <a:ext cx="2162876" cy="1342083"/>
          </a:xfrm>
          <a:prstGeom prst="rect">
            <a:avLst/>
          </a:prstGeom>
          <a:noFill/>
          <a:ln cap="flat">
            <a:noFill/>
          </a:ln>
        </p:spPr>
      </p:pic>
      <p:pic>
        <p:nvPicPr>
          <p:cNvPr id="6" name="Image 5"/>
          <p:cNvPicPr>
            <a:picLocks noChangeAspect="1"/>
          </p:cNvPicPr>
          <p:nvPr/>
        </p:nvPicPr>
        <p:blipFill>
          <a:blip r:embed="rId4"/>
          <a:srcRect/>
          <a:stretch>
            <a:fillRect/>
          </a:stretch>
        </p:blipFill>
        <p:spPr>
          <a:xfrm>
            <a:off x="7429759" y="3713665"/>
            <a:ext cx="4673046" cy="1882805"/>
          </a:xfrm>
          <a:prstGeom prst="rect">
            <a:avLst/>
          </a:prstGeom>
          <a:noFill/>
          <a:ln cap="flat">
            <a:noFill/>
          </a:ln>
        </p:spPr>
      </p:pic>
      <p:sp>
        <p:nvSpPr>
          <p:cNvPr id="7" name="Rectangle 6"/>
          <p:cNvSpPr/>
          <p:nvPr/>
        </p:nvSpPr>
        <p:spPr>
          <a:xfrm>
            <a:off x="838200" y="5670918"/>
            <a:ext cx="6096000" cy="1107996"/>
          </a:xfrm>
          <a:prstGeom prst="rect">
            <a:avLst/>
          </a:prstGeom>
        </p:spPr>
        <p:txBody>
          <a:bodyPr>
            <a:spAutoFit/>
          </a:bodyPr>
          <a:lstStyle/>
          <a:p>
            <a:pPr lvl="0" hangingPunct="0">
              <a:defRPr sz="1800" b="0" i="0" u="none" strike="noStrike" kern="0" cap="none" spc="0" baseline="0">
                <a:solidFill>
                  <a:srgbClr val="000000"/>
                </a:solidFill>
                <a:uFillTx/>
              </a:defRPr>
            </a:pPr>
            <a:r>
              <a:rPr lang="fr-FR" i="1" dirty="0" smtClean="0">
                <a:solidFill>
                  <a:srgbClr val="000000"/>
                </a:solidFill>
                <a:latin typeface="Liberation Sans" pitchFamily="18"/>
                <a:ea typeface="Microsoft YaHei" pitchFamily="2"/>
                <a:cs typeface="Lucida Sans" pitchFamily="2"/>
              </a:rPr>
              <a:t>Pile ? P</a:t>
            </a:r>
            <a:r>
              <a:rPr lang="fr-FR" sz="1600" i="1" dirty="0" smtClean="0">
                <a:solidFill>
                  <a:srgbClr val="000000"/>
                </a:solidFill>
                <a:latin typeface="Liberation Sans" pitchFamily="18"/>
                <a:ea typeface="Microsoft YaHei" pitchFamily="2"/>
                <a:cs typeface="Lucida Sans" pitchFamily="2"/>
              </a:rPr>
              <a:t>oterie</a:t>
            </a:r>
            <a:r>
              <a:rPr lang="fr-FR" sz="1600" i="1" dirty="0">
                <a:solidFill>
                  <a:srgbClr val="000000"/>
                </a:solidFill>
                <a:latin typeface="Liberation Sans" pitchFamily="18"/>
                <a:ea typeface="Microsoft YaHei" pitchFamily="2"/>
                <a:cs typeface="Lucida Sans" pitchFamily="2"/>
              </a:rPr>
              <a:t>, fer, cuivre, </a:t>
            </a:r>
            <a:r>
              <a:rPr lang="fr-FR" sz="1600" i="1" dirty="0" smtClean="0">
                <a:solidFill>
                  <a:srgbClr val="000000"/>
                </a:solidFill>
                <a:latin typeface="Liberation Sans" pitchFamily="18"/>
                <a:ea typeface="Microsoft YaHei" pitchFamily="2"/>
                <a:cs typeface="Lucida Sans" pitchFamily="2"/>
              </a:rPr>
              <a:t>bitume </a:t>
            </a:r>
          </a:p>
          <a:p>
            <a:pPr lvl="0" hangingPunct="0">
              <a:defRPr sz="1800" b="0" i="0" u="none" strike="noStrike" kern="0" cap="none" spc="0" baseline="0">
                <a:solidFill>
                  <a:srgbClr val="000000"/>
                </a:solidFill>
                <a:uFillTx/>
              </a:defRPr>
            </a:pPr>
            <a:r>
              <a:rPr lang="fr-FR" sz="1600" i="1" dirty="0" smtClean="0">
                <a:solidFill>
                  <a:srgbClr val="000000"/>
                </a:solidFill>
                <a:latin typeface="Liberation Sans" pitchFamily="18"/>
                <a:ea typeface="Microsoft YaHei" pitchFamily="2"/>
                <a:cs typeface="Lucida Sans" pitchFamily="2"/>
              </a:rPr>
              <a:t>Village </a:t>
            </a:r>
            <a:r>
              <a:rPr lang="fr-FR" sz="1600" i="1" dirty="0">
                <a:solidFill>
                  <a:srgbClr val="000000"/>
                </a:solidFill>
                <a:latin typeface="Liberation Sans" pitchFamily="18"/>
                <a:ea typeface="Microsoft YaHei" pitchFamily="2"/>
                <a:cs typeface="Lucida Sans" pitchFamily="2"/>
              </a:rPr>
              <a:t>près de Bagdad</a:t>
            </a:r>
          </a:p>
          <a:p>
            <a:pPr lvl="0" hangingPunct="0">
              <a:defRPr sz="1800" b="0" i="0" u="none" strike="noStrike" kern="0" cap="none" spc="0" baseline="0">
                <a:solidFill>
                  <a:srgbClr val="000000"/>
                </a:solidFill>
                <a:uFillTx/>
              </a:defRPr>
            </a:pPr>
            <a:r>
              <a:rPr lang="fr-FR" sz="1600" i="1" dirty="0">
                <a:solidFill>
                  <a:srgbClr val="000000"/>
                </a:solidFill>
                <a:latin typeface="Liberation Sans" pitchFamily="18"/>
                <a:ea typeface="Microsoft YaHei" pitchFamily="2"/>
                <a:cs typeface="Lucida Sans" pitchFamily="2"/>
              </a:rPr>
              <a:t>Découverte </a:t>
            </a:r>
            <a:r>
              <a:rPr lang="fr-FR" sz="1600" i="1" dirty="0" smtClean="0">
                <a:solidFill>
                  <a:srgbClr val="000000"/>
                </a:solidFill>
                <a:latin typeface="Liberation Sans" pitchFamily="18"/>
                <a:ea typeface="Microsoft YaHei" pitchFamily="2"/>
                <a:cs typeface="Lucida Sans" pitchFamily="2"/>
              </a:rPr>
              <a:t>1936. Datation</a:t>
            </a:r>
            <a:r>
              <a:rPr lang="fr-FR" sz="1600" i="1" dirty="0">
                <a:solidFill>
                  <a:srgbClr val="000000"/>
                </a:solidFill>
                <a:latin typeface="Liberation Sans" pitchFamily="18"/>
                <a:ea typeface="Microsoft YaHei" pitchFamily="2"/>
                <a:cs typeface="Lucida Sans" pitchFamily="2"/>
              </a:rPr>
              <a:t> : Sassanides (224–651)</a:t>
            </a:r>
          </a:p>
          <a:p>
            <a:pPr lvl="0" hangingPunct="0">
              <a:defRPr sz="1800" b="0" i="0" u="none" strike="noStrike" kern="0" cap="none" spc="0" baseline="0">
                <a:solidFill>
                  <a:srgbClr val="000000"/>
                </a:solidFill>
                <a:uFillTx/>
              </a:defRPr>
            </a:pPr>
            <a:r>
              <a:rPr lang="fr-FR" sz="1600" i="1" dirty="0">
                <a:solidFill>
                  <a:srgbClr val="000000"/>
                </a:solidFill>
                <a:latin typeface="Liberation Sans" pitchFamily="18"/>
                <a:ea typeface="Microsoft YaHei" pitchFamily="2"/>
                <a:cs typeface="Lucida Sans" pitchFamily="2"/>
              </a:rPr>
              <a:t>Théorie de la pile : Wilhelm </a:t>
            </a:r>
            <a:r>
              <a:rPr lang="fr-FR" sz="1600" i="1" dirty="0" err="1">
                <a:solidFill>
                  <a:srgbClr val="000000"/>
                </a:solidFill>
                <a:latin typeface="Liberation Sans" pitchFamily="18"/>
                <a:ea typeface="Microsoft YaHei" pitchFamily="2"/>
                <a:cs typeface="Lucida Sans" pitchFamily="2"/>
              </a:rPr>
              <a:t>König</a:t>
            </a:r>
            <a:endParaRPr lang="fr-FR" sz="1600" i="1" dirty="0">
              <a:solidFill>
                <a:srgbClr val="000000"/>
              </a:solidFill>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26429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9804"/>
            <a:ext cx="10515600" cy="1325563"/>
          </a:xfrm>
        </p:spPr>
        <p:txBody>
          <a:bodyPr/>
          <a:lstStyle/>
          <a:p>
            <a:pPr algn="ctr"/>
            <a:r>
              <a:rPr lang="fr-FR" sz="3200" dirty="0">
                <a:solidFill>
                  <a:prstClr val="black"/>
                </a:solidFill>
              </a:rPr>
              <a:t>Le</a:t>
            </a:r>
            <a:r>
              <a:rPr lang="fr-FR" sz="3200" b="1" dirty="0">
                <a:solidFill>
                  <a:prstClr val="black"/>
                </a:solidFill>
              </a:rPr>
              <a:t> « système technique »</a:t>
            </a:r>
            <a:endParaRPr lang="en-GB" dirty="0"/>
          </a:p>
        </p:txBody>
      </p:sp>
      <p:sp>
        <p:nvSpPr>
          <p:cNvPr id="3" name="Espace réservé du contenu 2"/>
          <p:cNvSpPr>
            <a:spLocks noGrp="1"/>
          </p:cNvSpPr>
          <p:nvPr>
            <p:ph idx="1"/>
          </p:nvPr>
        </p:nvSpPr>
        <p:spPr>
          <a:xfrm>
            <a:off x="838200" y="1360575"/>
            <a:ext cx="10515600" cy="762454"/>
          </a:xfrm>
        </p:spPr>
        <p:txBody>
          <a:bodyPr>
            <a:normAutofit/>
          </a:bodyPr>
          <a:lstStyle/>
          <a:p>
            <a:r>
              <a:rPr lang="fr-FR" sz="2000" dirty="0" smtClean="0"/>
              <a:t>Liens entre le système technique et les autres systèmes d’une société : système social, économique, politique, juridique, etc. </a:t>
            </a:r>
            <a:endParaRPr lang="en-GB" sz="2000" dirty="0"/>
          </a:p>
        </p:txBody>
      </p:sp>
      <p:sp>
        <p:nvSpPr>
          <p:cNvPr id="4" name="ZoneTexte 3"/>
          <p:cNvSpPr txBox="1"/>
          <p:nvPr/>
        </p:nvSpPr>
        <p:spPr>
          <a:xfrm>
            <a:off x="4001859" y="5754676"/>
            <a:ext cx="4188279" cy="646331"/>
          </a:xfrm>
          <a:prstGeom prst="rect">
            <a:avLst/>
          </a:prstGeom>
          <a:noFill/>
        </p:spPr>
        <p:txBody>
          <a:bodyPr wrap="square" rtlCol="0">
            <a:spAutoFit/>
          </a:bodyPr>
          <a:lstStyle/>
          <a:p>
            <a:r>
              <a:rPr lang="fr-FR" dirty="0" smtClean="0"/>
              <a:t>La guillotine : </a:t>
            </a:r>
            <a:r>
              <a:rPr lang="fr-FR" dirty="0"/>
              <a:t>u</a:t>
            </a:r>
            <a:r>
              <a:rPr lang="fr-FR" dirty="0" smtClean="0"/>
              <a:t>n choix technique politique, </a:t>
            </a:r>
            <a:r>
              <a:rPr lang="fr-FR" dirty="0" smtClean="0"/>
              <a:t>social, juridique et humaniste…</a:t>
            </a:r>
            <a:endParaRPr lang="en-GB" dirty="0"/>
          </a:p>
        </p:txBody>
      </p:sp>
      <p:sp>
        <p:nvSpPr>
          <p:cNvPr id="5" name="Rectangle 4"/>
          <p:cNvSpPr/>
          <p:nvPr/>
        </p:nvSpPr>
        <p:spPr>
          <a:xfrm>
            <a:off x="3827689" y="3199391"/>
            <a:ext cx="4536621" cy="1200329"/>
          </a:xfrm>
          <a:prstGeom prst="rect">
            <a:avLst/>
          </a:prstGeom>
        </p:spPr>
        <p:txBody>
          <a:bodyPr wrap="square">
            <a:spAutoFit/>
          </a:bodyPr>
          <a:lstStyle/>
          <a:p>
            <a:pPr algn="just">
              <a:spcAft>
                <a:spcPts val="800"/>
              </a:spcAft>
            </a:pPr>
            <a:r>
              <a:rPr lang="fr-FR" dirty="0">
                <a:ea typeface="Calibri" panose="020F0502020204030204" pitchFamily="34" charset="0"/>
                <a:cs typeface="Times New Roman" panose="02020603050405020304" pitchFamily="18" charset="0"/>
              </a:rPr>
              <a:t>« </a:t>
            </a:r>
            <a:r>
              <a:rPr lang="fr-FR" i="1" dirty="0">
                <a:ea typeface="Calibri" panose="020F0502020204030204" pitchFamily="34" charset="0"/>
                <a:cs typeface="Times New Roman" panose="02020603050405020304" pitchFamily="18" charset="0"/>
              </a:rPr>
              <a:t>Avec ma machine, je vous fais sauter la tête en un clin d’œil, et vous ne souffrez point. La mécanique tombe comme la foudre, la tête vole, le sang jaillit, l’homme n’est plus.</a:t>
            </a:r>
            <a:r>
              <a:rPr lang="fr-FR" dirty="0">
                <a:ea typeface="Calibri" panose="020F0502020204030204" pitchFamily="34" charset="0"/>
                <a:cs typeface="Times New Roman" panose="02020603050405020304" pitchFamily="18" charset="0"/>
              </a:rPr>
              <a:t> »</a:t>
            </a:r>
            <a:endParaRPr lang="en-GB" dirty="0">
              <a:effectLst/>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174" y="2245179"/>
            <a:ext cx="1911568" cy="4539343"/>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060" y="2075509"/>
            <a:ext cx="2703740" cy="4709014"/>
          </a:xfrm>
          <a:prstGeom prst="rect">
            <a:avLst/>
          </a:prstGeom>
        </p:spPr>
      </p:pic>
    </p:spTree>
    <p:extLst>
      <p:ext uri="{BB962C8B-B14F-4D97-AF65-F5344CB8AC3E}">
        <p14:creationId xmlns:p14="http://schemas.microsoft.com/office/powerpoint/2010/main" val="15554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smtClean="0"/>
              <a:t>Invention</a:t>
            </a:r>
            <a:r>
              <a:rPr lang="fr-FR" sz="3200" dirty="0" smtClean="0"/>
              <a:t> et </a:t>
            </a:r>
            <a:r>
              <a:rPr lang="fr-FR" sz="3200" b="1" dirty="0" smtClean="0"/>
              <a:t>innovation</a:t>
            </a:r>
            <a:endParaRPr lang="en-GB" sz="3200" b="1" dirty="0"/>
          </a:p>
        </p:txBody>
      </p:sp>
      <p:sp>
        <p:nvSpPr>
          <p:cNvPr id="3" name="Espace réservé du contenu 2"/>
          <p:cNvSpPr>
            <a:spLocks noGrp="1"/>
          </p:cNvSpPr>
          <p:nvPr>
            <p:ph idx="1"/>
          </p:nvPr>
        </p:nvSpPr>
        <p:spPr>
          <a:xfrm>
            <a:off x="470807" y="1924887"/>
            <a:ext cx="10515600" cy="509361"/>
          </a:xfrm>
        </p:spPr>
        <p:txBody>
          <a:bodyPr/>
          <a:lstStyle/>
          <a:p>
            <a:r>
              <a:rPr lang="fr-FR" sz="2000" b="1" dirty="0" smtClean="0"/>
              <a:t>Invention</a:t>
            </a:r>
            <a:r>
              <a:rPr lang="fr-FR" sz="2000" dirty="0" smtClean="0"/>
              <a:t> : découverte individuelle</a:t>
            </a:r>
          </a:p>
        </p:txBody>
      </p:sp>
      <p:sp>
        <p:nvSpPr>
          <p:cNvPr id="4" name="ZoneTexte 3"/>
          <p:cNvSpPr txBox="1"/>
          <p:nvPr/>
        </p:nvSpPr>
        <p:spPr>
          <a:xfrm>
            <a:off x="440418" y="2616141"/>
            <a:ext cx="6466115" cy="400110"/>
          </a:xfrm>
          <a:prstGeom prst="rect">
            <a:avLst/>
          </a:prstGeom>
          <a:noFill/>
        </p:spPr>
        <p:txBody>
          <a:bodyPr wrap="square" rtlCol="0">
            <a:spAutoFit/>
          </a:bodyPr>
          <a:lstStyle/>
          <a:p>
            <a:pPr marL="285750" indent="-285750">
              <a:buFont typeface="Arial" panose="020B0604020202020204" pitchFamily="34" charset="0"/>
              <a:buChar char="•"/>
            </a:pPr>
            <a:r>
              <a:rPr lang="fr-FR" sz="2000" b="1" dirty="0"/>
              <a:t>Innovation</a:t>
            </a:r>
            <a:r>
              <a:rPr lang="fr-FR" sz="2000" dirty="0"/>
              <a:t> : adoption de l’invention à l’échelle collective</a:t>
            </a:r>
            <a:endParaRPr lang="en-GB" sz="2000" dirty="0"/>
          </a:p>
        </p:txBody>
      </p:sp>
      <p:pic>
        <p:nvPicPr>
          <p:cNvPr id="8" name="Image 7"/>
          <p:cNvPicPr>
            <a:picLocks noChangeAspect="1"/>
          </p:cNvPicPr>
          <p:nvPr/>
        </p:nvPicPr>
        <p:blipFill>
          <a:blip r:embed="rId2"/>
          <a:srcRect/>
          <a:stretch>
            <a:fillRect/>
          </a:stretch>
        </p:blipFill>
        <p:spPr>
          <a:xfrm>
            <a:off x="2235408" y="3459853"/>
            <a:ext cx="4161078" cy="3023172"/>
          </a:xfrm>
          <a:prstGeom prst="rect">
            <a:avLst/>
          </a:prstGeom>
          <a:noFill/>
          <a:ln>
            <a:noFill/>
          </a:ln>
        </p:spPr>
      </p:pic>
      <p:pic>
        <p:nvPicPr>
          <p:cNvPr id="9" name="Image 8"/>
          <p:cNvPicPr>
            <a:picLocks noChangeAspect="1"/>
          </p:cNvPicPr>
          <p:nvPr/>
        </p:nvPicPr>
        <p:blipFill>
          <a:blip r:embed="rId3"/>
          <a:srcRect/>
          <a:stretch>
            <a:fillRect/>
          </a:stretch>
        </p:blipFill>
        <p:spPr>
          <a:xfrm>
            <a:off x="125125" y="3666440"/>
            <a:ext cx="2053084" cy="2609999"/>
          </a:xfrm>
          <a:prstGeom prst="rect">
            <a:avLst/>
          </a:prstGeom>
          <a:noFill/>
          <a:ln>
            <a:no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934" y="2249994"/>
            <a:ext cx="4069897" cy="4522961"/>
          </a:xfrm>
          <a:prstGeom prst="rect">
            <a:avLst/>
          </a:prstGeom>
        </p:spPr>
      </p:pic>
    </p:spTree>
    <p:extLst>
      <p:ext uri="{BB962C8B-B14F-4D97-AF65-F5344CB8AC3E}">
        <p14:creationId xmlns:p14="http://schemas.microsoft.com/office/powerpoint/2010/main" val="21054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a:solidFill>
                  <a:prstClr val="black"/>
                </a:solidFill>
              </a:rPr>
              <a:t>Invention</a:t>
            </a:r>
            <a:r>
              <a:rPr lang="fr-FR" sz="3200" dirty="0">
                <a:solidFill>
                  <a:prstClr val="black"/>
                </a:solidFill>
              </a:rPr>
              <a:t> et </a:t>
            </a:r>
            <a:r>
              <a:rPr lang="fr-FR" sz="3200" b="1" dirty="0">
                <a:solidFill>
                  <a:prstClr val="black"/>
                </a:solidFill>
              </a:rPr>
              <a:t>innovation</a:t>
            </a:r>
            <a:endParaRPr lang="en-GB" dirty="0"/>
          </a:p>
        </p:txBody>
      </p:sp>
      <p:sp>
        <p:nvSpPr>
          <p:cNvPr id="3" name="Espace réservé du contenu 2"/>
          <p:cNvSpPr>
            <a:spLocks noGrp="1"/>
          </p:cNvSpPr>
          <p:nvPr>
            <p:ph idx="1"/>
          </p:nvPr>
        </p:nvSpPr>
        <p:spPr>
          <a:xfrm>
            <a:off x="772886" y="1500203"/>
            <a:ext cx="10515600" cy="1227818"/>
          </a:xfrm>
        </p:spPr>
        <p:txBody>
          <a:bodyPr>
            <a:normAutofit/>
          </a:bodyPr>
          <a:lstStyle/>
          <a:p>
            <a:r>
              <a:rPr lang="fr-FR" sz="2000" dirty="0" smtClean="0"/>
              <a:t>Les conditions de l’invention</a:t>
            </a:r>
            <a:endParaRPr lang="en-GB" sz="2000" dirty="0"/>
          </a:p>
        </p:txBody>
      </p:sp>
      <p:sp>
        <p:nvSpPr>
          <p:cNvPr id="4" name="ZoneTexte 3"/>
          <p:cNvSpPr txBox="1"/>
          <p:nvPr/>
        </p:nvSpPr>
        <p:spPr>
          <a:xfrm>
            <a:off x="772885" y="2002138"/>
            <a:ext cx="6117771"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Des inventions « continues » et « discontinues » ?</a:t>
            </a:r>
            <a:endParaRPr lang="en-GB" sz="20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818" y="2989510"/>
            <a:ext cx="3558836" cy="2473986"/>
          </a:xfrm>
          <a:prstGeom prst="rect">
            <a:avLst/>
          </a:prstGeom>
        </p:spPr>
      </p:pic>
      <p:sp>
        <p:nvSpPr>
          <p:cNvPr id="8" name="ZoneTexte 7"/>
          <p:cNvSpPr txBox="1"/>
          <p:nvPr/>
        </p:nvSpPr>
        <p:spPr>
          <a:xfrm>
            <a:off x="9395463" y="5463496"/>
            <a:ext cx="2383971" cy="338554"/>
          </a:xfrm>
          <a:prstGeom prst="rect">
            <a:avLst/>
          </a:prstGeom>
          <a:noFill/>
        </p:spPr>
        <p:txBody>
          <a:bodyPr wrap="square" rtlCol="0">
            <a:spAutoFit/>
          </a:bodyPr>
          <a:lstStyle/>
          <a:p>
            <a:r>
              <a:rPr lang="fr-FR" sz="1600" dirty="0" smtClean="0"/>
              <a:t>Débitage par pression</a:t>
            </a:r>
            <a:endParaRPr lang="en-GB" sz="1600"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282" y="2989510"/>
            <a:ext cx="3298648" cy="2473986"/>
          </a:xfrm>
          <a:prstGeom prst="rect">
            <a:avLst/>
          </a:prstGeom>
        </p:spPr>
      </p:pic>
      <p:sp>
        <p:nvSpPr>
          <p:cNvPr id="10" name="ZoneTexte 9"/>
          <p:cNvSpPr txBox="1"/>
          <p:nvPr/>
        </p:nvSpPr>
        <p:spPr>
          <a:xfrm>
            <a:off x="5515115" y="5432597"/>
            <a:ext cx="2833008" cy="584775"/>
          </a:xfrm>
          <a:prstGeom prst="rect">
            <a:avLst/>
          </a:prstGeom>
          <a:noFill/>
        </p:spPr>
        <p:txBody>
          <a:bodyPr wrap="square" rtlCol="0">
            <a:spAutoFit/>
          </a:bodyPr>
          <a:lstStyle/>
          <a:p>
            <a:r>
              <a:rPr lang="fr-FR" sz="1600" dirty="0" smtClean="0"/>
              <a:t>Tournage (Energie cinétique rotative)</a:t>
            </a:r>
            <a:endParaRPr lang="en-GB" sz="1600" dirty="0"/>
          </a:p>
        </p:txBody>
      </p:sp>
      <p:pic>
        <p:nvPicPr>
          <p:cNvPr id="13" name="Image 12"/>
          <p:cNvPicPr>
            <a:picLocks noChangeAspect="1"/>
          </p:cNvPicPr>
          <p:nvPr/>
        </p:nvPicPr>
        <p:blipFill>
          <a:blip r:embed="rId4">
            <a:extLst>
              <a:ext uri="{BEBA8EAE-BF5A-486C-A8C5-ECC9F3942E4B}">
                <a14:imgProps xmlns:a14="http://schemas.microsoft.com/office/drawing/2010/main">
                  <a14:imgLayer r:embed="rId5">
                    <a14:imgEffect>
                      <a14:backgroundRemoval t="4061" b="98350" l="9832" r="89832"/>
                    </a14:imgEffect>
                  </a14:imgLayer>
                </a14:imgProps>
              </a:ext>
              <a:ext uri="{28A0092B-C50C-407E-A947-70E740481C1C}">
                <a14:useLocalDpi xmlns:a14="http://schemas.microsoft.com/office/drawing/2010/main" val="0"/>
              </a:ext>
            </a:extLst>
          </a:blip>
          <a:stretch>
            <a:fillRect/>
          </a:stretch>
        </p:blipFill>
        <p:spPr>
          <a:xfrm>
            <a:off x="123803" y="2338166"/>
            <a:ext cx="4661259" cy="4103991"/>
          </a:xfrm>
          <a:prstGeom prst="rect">
            <a:avLst/>
          </a:prstGeom>
        </p:spPr>
      </p:pic>
      <p:sp>
        <p:nvSpPr>
          <p:cNvPr id="14" name="Rectangle 13"/>
          <p:cNvSpPr/>
          <p:nvPr/>
        </p:nvSpPr>
        <p:spPr>
          <a:xfrm>
            <a:off x="1938070" y="6307670"/>
            <a:ext cx="6096000" cy="584775"/>
          </a:xfrm>
          <a:prstGeom prst="rect">
            <a:avLst/>
          </a:prstGeom>
        </p:spPr>
        <p:txBody>
          <a:bodyPr>
            <a:spAutoFit/>
          </a:bodyPr>
          <a:lstStyle/>
          <a:p>
            <a:r>
              <a:rPr lang="fr-FR" sz="1600" i="1" dirty="0"/>
              <a:t>« Scottish </a:t>
            </a:r>
            <a:r>
              <a:rPr lang="fr-FR" sz="1600" i="1" dirty="0" err="1"/>
              <a:t>maiden</a:t>
            </a:r>
            <a:r>
              <a:rPr lang="fr-FR" sz="1600" i="1" dirty="0"/>
              <a:t> »</a:t>
            </a:r>
          </a:p>
          <a:p>
            <a:r>
              <a:rPr lang="fr-FR" sz="1600" i="1" dirty="0"/>
              <a:t>Utilisée en Ecosse dès le XVIe s.</a:t>
            </a:r>
            <a:endParaRPr lang="en-GB" sz="1600" i="1" dirty="0"/>
          </a:p>
        </p:txBody>
      </p:sp>
    </p:spTree>
    <p:extLst>
      <p:ext uri="{BB962C8B-B14F-4D97-AF65-F5344CB8AC3E}">
        <p14:creationId xmlns:p14="http://schemas.microsoft.com/office/powerpoint/2010/main" val="329091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0104"/>
            <a:ext cx="10515600" cy="1325563"/>
          </a:xfrm>
        </p:spPr>
        <p:txBody>
          <a:bodyPr>
            <a:normAutofit/>
          </a:bodyPr>
          <a:lstStyle/>
          <a:p>
            <a:pPr algn="ctr"/>
            <a:r>
              <a:rPr lang="fr-FR" sz="3200" b="1" dirty="0" smtClean="0"/>
              <a:t>Invention</a:t>
            </a:r>
            <a:r>
              <a:rPr lang="fr-FR" sz="3200" dirty="0" smtClean="0"/>
              <a:t> et </a:t>
            </a:r>
            <a:r>
              <a:rPr lang="fr-FR" sz="3200" b="1" dirty="0" smtClean="0"/>
              <a:t>innovation</a:t>
            </a:r>
            <a:endParaRPr lang="en-GB" sz="3200" b="1" dirty="0"/>
          </a:p>
        </p:txBody>
      </p:sp>
      <p:sp>
        <p:nvSpPr>
          <p:cNvPr id="3" name="Espace réservé du contenu 2"/>
          <p:cNvSpPr>
            <a:spLocks noGrp="1"/>
          </p:cNvSpPr>
          <p:nvPr>
            <p:ph idx="1"/>
          </p:nvPr>
        </p:nvSpPr>
        <p:spPr>
          <a:xfrm>
            <a:off x="413657" y="1534488"/>
            <a:ext cx="10515600" cy="705304"/>
          </a:xfrm>
        </p:spPr>
        <p:txBody>
          <a:bodyPr/>
          <a:lstStyle/>
          <a:p>
            <a:r>
              <a:rPr lang="fr-FR" sz="1800" b="1" dirty="0" smtClean="0"/>
              <a:t>L’invention</a:t>
            </a:r>
            <a:r>
              <a:rPr lang="fr-FR" sz="1800" dirty="0" smtClean="0"/>
              <a:t> : un </a:t>
            </a:r>
            <a:r>
              <a:rPr lang="fr-FR" sz="1800" dirty="0"/>
              <a:t>phénomène complexe où interviennent plusieurs paramètres : </a:t>
            </a:r>
            <a:r>
              <a:rPr lang="fr-FR" sz="1800" b="1" dirty="0"/>
              <a:t>activité cognitive individuelle</a:t>
            </a:r>
            <a:r>
              <a:rPr lang="fr-FR" sz="1800" dirty="0"/>
              <a:t> éventuellement stimulée par des </a:t>
            </a:r>
            <a:r>
              <a:rPr lang="fr-FR" sz="1800" b="1" dirty="0"/>
              <a:t>facteurs extérieurs</a:t>
            </a:r>
            <a:endParaRPr lang="en-GB" sz="1800" b="1" dirty="0"/>
          </a:p>
          <a:p>
            <a:endParaRPr lang="en-GB" dirty="0"/>
          </a:p>
        </p:txBody>
      </p:sp>
      <p:sp>
        <p:nvSpPr>
          <p:cNvPr id="4" name="ZoneTexte 3"/>
          <p:cNvSpPr txBox="1"/>
          <p:nvPr/>
        </p:nvSpPr>
        <p:spPr>
          <a:xfrm>
            <a:off x="413657" y="2604952"/>
            <a:ext cx="3126923" cy="830997"/>
          </a:xfrm>
          <a:prstGeom prst="rect">
            <a:avLst/>
          </a:prstGeom>
          <a:noFill/>
        </p:spPr>
        <p:txBody>
          <a:bodyPr wrap="square" rtlCol="0">
            <a:spAutoFit/>
          </a:bodyPr>
          <a:lstStyle/>
          <a:p>
            <a:r>
              <a:rPr lang="fr-FR" sz="1600" i="1" u="sng" dirty="0" smtClean="0"/>
              <a:t>L’apparition du tour de potier dans le Levant sud au Ve millénaire</a:t>
            </a:r>
          </a:p>
          <a:p>
            <a:r>
              <a:rPr lang="fr-FR" sz="1400" i="1" u="sng" dirty="0" smtClean="0"/>
              <a:t>(</a:t>
            </a:r>
            <a:r>
              <a:rPr lang="fr-FR" sz="1400" i="1" dirty="0" smtClean="0"/>
              <a:t>Roux, Mille, </a:t>
            </a:r>
            <a:r>
              <a:rPr lang="fr-FR" sz="1400" i="1" dirty="0" err="1" smtClean="0"/>
              <a:t>Pelegrin</a:t>
            </a:r>
            <a:r>
              <a:rPr lang="fr-FR" sz="1400" i="1" dirty="0" smtClean="0"/>
              <a:t> 2013</a:t>
            </a:r>
            <a:r>
              <a:rPr lang="fr-FR" sz="1400" i="1" u="sng" dirty="0" smtClean="0"/>
              <a:t>)</a:t>
            </a:r>
            <a:endParaRPr lang="en-GB" sz="1400" i="1" u="sng"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96" y="3554887"/>
            <a:ext cx="3333750" cy="25844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613" y="2604952"/>
            <a:ext cx="3924301" cy="4129450"/>
          </a:xfrm>
          <a:prstGeom prst="rect">
            <a:avLst/>
          </a:prstGeom>
        </p:spPr>
      </p:pic>
      <p:sp>
        <p:nvSpPr>
          <p:cNvPr id="7" name="ZoneTexte 6"/>
          <p:cNvSpPr txBox="1"/>
          <p:nvPr/>
        </p:nvSpPr>
        <p:spPr>
          <a:xfrm>
            <a:off x="8409214" y="3531843"/>
            <a:ext cx="3897086" cy="2554545"/>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t>Activité cognitive individuelle </a:t>
            </a:r>
            <a:r>
              <a:rPr lang="fr-FR" sz="1600" dirty="0" smtClean="0"/>
              <a:t>: découverte des propriétés de l’énergie cinétique, développement de nouvelles habileté et découverte des propriétés d’un nouvel instrument</a:t>
            </a:r>
          </a:p>
          <a:p>
            <a:pPr marL="285750" indent="-285750" algn="just">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b="1" dirty="0" smtClean="0"/>
              <a:t>Facteurs extérieurs </a:t>
            </a:r>
            <a:r>
              <a:rPr lang="fr-FR" sz="1600" dirty="0" smtClean="0"/>
              <a:t>: demande particulière ayant en partie initié l’invention puis sa pérennisation (innovation)</a:t>
            </a:r>
            <a:endParaRPr lang="en-GB" sz="1600" dirty="0"/>
          </a:p>
        </p:txBody>
      </p:sp>
    </p:spTree>
    <p:extLst>
      <p:ext uri="{BB962C8B-B14F-4D97-AF65-F5344CB8AC3E}">
        <p14:creationId xmlns:p14="http://schemas.microsoft.com/office/powerpoint/2010/main" val="3577424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707" y="63047"/>
            <a:ext cx="10515600" cy="1325563"/>
          </a:xfrm>
        </p:spPr>
        <p:txBody>
          <a:bodyPr>
            <a:normAutofit/>
          </a:bodyPr>
          <a:lstStyle/>
          <a:p>
            <a:pPr algn="ctr"/>
            <a:r>
              <a:rPr lang="fr-FR" sz="3200" b="1" dirty="0" smtClean="0"/>
              <a:t>Traditions techniques</a:t>
            </a:r>
            <a:endParaRPr lang="en-GB" sz="3200" b="1" dirty="0"/>
          </a:p>
        </p:txBody>
      </p:sp>
      <p:sp>
        <p:nvSpPr>
          <p:cNvPr id="3" name="Espace réservé du contenu 2"/>
          <p:cNvSpPr>
            <a:spLocks noGrp="1"/>
          </p:cNvSpPr>
          <p:nvPr>
            <p:ph idx="1"/>
          </p:nvPr>
        </p:nvSpPr>
        <p:spPr>
          <a:xfrm>
            <a:off x="813707" y="5703661"/>
            <a:ext cx="10515600" cy="460375"/>
          </a:xfrm>
        </p:spPr>
        <p:txBody>
          <a:bodyPr>
            <a:normAutofit/>
          </a:bodyPr>
          <a:lstStyle/>
          <a:p>
            <a:r>
              <a:rPr lang="fr-FR" sz="1800" b="1" dirty="0" smtClean="0"/>
              <a:t>Tradition technique </a:t>
            </a:r>
            <a:r>
              <a:rPr lang="fr-FR" sz="1800" dirty="0" smtClean="0"/>
              <a:t>: manière de faire, propre à une groupe, identifiable sur le temps long</a:t>
            </a:r>
            <a:endParaRPr lang="en-GB" sz="1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096" y="1642998"/>
            <a:ext cx="3643993" cy="3123423"/>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129" y="1642998"/>
            <a:ext cx="4794345" cy="3123423"/>
          </a:xfrm>
          <a:prstGeom prst="rect">
            <a:avLst/>
          </a:prstGeom>
        </p:spPr>
      </p:pic>
      <p:sp>
        <p:nvSpPr>
          <p:cNvPr id="10" name="ZoneTexte 9"/>
          <p:cNvSpPr txBox="1"/>
          <p:nvPr/>
        </p:nvSpPr>
        <p:spPr>
          <a:xfrm>
            <a:off x="1499506" y="4768647"/>
            <a:ext cx="2841172" cy="584775"/>
          </a:xfrm>
          <a:prstGeom prst="rect">
            <a:avLst/>
          </a:prstGeom>
          <a:noFill/>
        </p:spPr>
        <p:txBody>
          <a:bodyPr wrap="square" rtlCol="0">
            <a:spAutoFit/>
          </a:bodyPr>
          <a:lstStyle/>
          <a:p>
            <a:r>
              <a:rPr lang="fr-FR" sz="1600" i="1" dirty="0" smtClean="0"/>
              <a:t>Jarre à eau, moyenne vallée du fleuve Sénégal</a:t>
            </a:r>
            <a:endParaRPr lang="en-GB" sz="1600" i="1" dirty="0"/>
          </a:p>
        </p:txBody>
      </p:sp>
      <p:sp>
        <p:nvSpPr>
          <p:cNvPr id="11" name="ZoneTexte 10"/>
          <p:cNvSpPr txBox="1"/>
          <p:nvPr/>
        </p:nvSpPr>
        <p:spPr>
          <a:xfrm>
            <a:off x="7029450" y="4768647"/>
            <a:ext cx="2865665" cy="584775"/>
          </a:xfrm>
          <a:prstGeom prst="rect">
            <a:avLst/>
          </a:prstGeom>
          <a:noFill/>
        </p:spPr>
        <p:txBody>
          <a:bodyPr wrap="square" rtlCol="0">
            <a:spAutoFit/>
          </a:bodyPr>
          <a:lstStyle/>
          <a:p>
            <a:r>
              <a:rPr lang="fr-FR" sz="1600" i="1" dirty="0" smtClean="0"/>
              <a:t>Jarre à eau, haute vallée du fleuve Sénégal</a:t>
            </a:r>
            <a:endParaRPr lang="en-GB" sz="1600" i="1" dirty="0"/>
          </a:p>
        </p:txBody>
      </p:sp>
      <p:sp>
        <p:nvSpPr>
          <p:cNvPr id="12" name="ZoneTexte 11"/>
          <p:cNvSpPr txBox="1"/>
          <p:nvPr/>
        </p:nvSpPr>
        <p:spPr>
          <a:xfrm>
            <a:off x="813707" y="6229349"/>
            <a:ext cx="8869136" cy="369332"/>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t>Apprentissage</a:t>
            </a:r>
            <a:r>
              <a:rPr lang="fr-FR" dirty="0" smtClean="0"/>
              <a:t> : transmission d’une manière de faire particulière dans un groupe donné</a:t>
            </a:r>
            <a:endParaRPr lang="en-GB" dirty="0"/>
          </a:p>
        </p:txBody>
      </p:sp>
    </p:spTree>
    <p:extLst>
      <p:ext uri="{BB962C8B-B14F-4D97-AF65-F5344CB8AC3E}">
        <p14:creationId xmlns:p14="http://schemas.microsoft.com/office/powerpoint/2010/main" val="30810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normAutofit/>
          </a:bodyPr>
          <a:lstStyle/>
          <a:p>
            <a:pPr algn="ctr"/>
            <a:r>
              <a:rPr lang="fr-FR" sz="3200" b="1" dirty="0" smtClean="0"/>
              <a:t>La chaîne opératoire</a:t>
            </a:r>
            <a:endParaRPr lang="en-GB" sz="3200" b="1" dirty="0"/>
          </a:p>
        </p:txBody>
      </p:sp>
      <p:pic>
        <p:nvPicPr>
          <p:cNvPr id="5" name="Espace réservé du conten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75558" y="1325563"/>
            <a:ext cx="6090557" cy="5115313"/>
          </a:xfrm>
        </p:spPr>
      </p:pic>
      <p:pic>
        <p:nvPicPr>
          <p:cNvPr id="7" name="Image 6"/>
          <p:cNvPicPr>
            <a:picLocks noChangeAspect="1"/>
          </p:cNvPicPr>
          <p:nvPr/>
        </p:nvPicPr>
        <p:blipFill>
          <a:blip r:embed="rId3"/>
          <a:srcRect/>
          <a:stretch>
            <a:fillRect/>
          </a:stretch>
        </p:blipFill>
        <p:spPr>
          <a:xfrm>
            <a:off x="6928757" y="1057126"/>
            <a:ext cx="3330645" cy="5762377"/>
          </a:xfrm>
          <a:prstGeom prst="rect">
            <a:avLst/>
          </a:prstGeom>
          <a:noFill/>
          <a:ln>
            <a:noFill/>
          </a:ln>
        </p:spPr>
      </p:pic>
      <p:sp>
        <p:nvSpPr>
          <p:cNvPr id="8" name="ZoneTexte 7"/>
          <p:cNvSpPr txBox="1"/>
          <p:nvPr/>
        </p:nvSpPr>
        <p:spPr>
          <a:xfrm>
            <a:off x="1592036" y="6480949"/>
            <a:ext cx="3657600" cy="338554"/>
          </a:xfrm>
          <a:prstGeom prst="rect">
            <a:avLst/>
          </a:prstGeom>
          <a:noFill/>
        </p:spPr>
        <p:txBody>
          <a:bodyPr wrap="square" rtlCol="0">
            <a:spAutoFit/>
          </a:bodyPr>
          <a:lstStyle/>
          <a:p>
            <a:r>
              <a:rPr lang="fr-FR" sz="1600" dirty="0" smtClean="0"/>
              <a:t>Chaîne opératoire de la céramique</a:t>
            </a:r>
            <a:endParaRPr lang="en-GB" sz="1600" dirty="0"/>
          </a:p>
        </p:txBody>
      </p:sp>
      <p:sp>
        <p:nvSpPr>
          <p:cNvPr id="9" name="ZoneTexte 8"/>
          <p:cNvSpPr txBox="1"/>
          <p:nvPr/>
        </p:nvSpPr>
        <p:spPr>
          <a:xfrm>
            <a:off x="10259402" y="6273225"/>
            <a:ext cx="1679121" cy="584775"/>
          </a:xfrm>
          <a:prstGeom prst="rect">
            <a:avLst/>
          </a:prstGeom>
          <a:noFill/>
        </p:spPr>
        <p:txBody>
          <a:bodyPr wrap="square" rtlCol="0">
            <a:spAutoFit/>
          </a:bodyPr>
          <a:lstStyle/>
          <a:p>
            <a:r>
              <a:rPr lang="fr-FR" sz="1600" dirty="0" smtClean="0"/>
              <a:t>Chaîne opératoire du métal</a:t>
            </a:r>
            <a:endParaRPr lang="en-GB" sz="1600" dirty="0"/>
          </a:p>
        </p:txBody>
      </p:sp>
    </p:spTree>
    <p:extLst>
      <p:ext uri="{BB962C8B-B14F-4D97-AF65-F5344CB8AC3E}">
        <p14:creationId xmlns:p14="http://schemas.microsoft.com/office/powerpoint/2010/main" val="2808799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364" y="0"/>
            <a:ext cx="10515600" cy="1325563"/>
          </a:xfrm>
        </p:spPr>
        <p:txBody>
          <a:bodyPr/>
          <a:lstStyle/>
          <a:p>
            <a:pPr algn="ctr"/>
            <a:r>
              <a:rPr lang="fr-FR" sz="3200" b="1" dirty="0">
                <a:solidFill>
                  <a:prstClr val="black"/>
                </a:solidFill>
              </a:rPr>
              <a:t>La chaîne opératoire</a:t>
            </a:r>
            <a:endParaRPr lang="en-GB"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52" y="1246224"/>
            <a:ext cx="4162548" cy="5345454"/>
          </a:xfrm>
        </p:spPr>
      </p:pic>
      <p:sp>
        <p:nvSpPr>
          <p:cNvPr id="5" name="ZoneTexte 4"/>
          <p:cNvSpPr txBox="1"/>
          <p:nvPr/>
        </p:nvSpPr>
        <p:spPr>
          <a:xfrm>
            <a:off x="560490" y="6591678"/>
            <a:ext cx="4252355" cy="338554"/>
          </a:xfrm>
          <a:prstGeom prst="rect">
            <a:avLst/>
          </a:prstGeom>
          <a:noFill/>
        </p:spPr>
        <p:txBody>
          <a:bodyPr wrap="square" rtlCol="0">
            <a:spAutoFit/>
          </a:bodyPr>
          <a:lstStyle/>
          <a:p>
            <a:r>
              <a:rPr lang="fr-FR" sz="1600" dirty="0" smtClean="0"/>
              <a:t>Chaîne opératoire du textile (© Miller 2006)</a:t>
            </a:r>
            <a:endParaRPr lang="en-GB" sz="1600" dirty="0"/>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407" y="1476365"/>
            <a:ext cx="6090557" cy="5115313"/>
          </a:xfrm>
          <a:prstGeom prst="rect">
            <a:avLst/>
          </a:prstGeom>
        </p:spPr>
      </p:pic>
      <p:sp>
        <p:nvSpPr>
          <p:cNvPr id="7" name="ZoneTexte 6"/>
          <p:cNvSpPr txBox="1"/>
          <p:nvPr/>
        </p:nvSpPr>
        <p:spPr>
          <a:xfrm>
            <a:off x="6610349" y="6586613"/>
            <a:ext cx="3657600" cy="338554"/>
          </a:xfrm>
          <a:prstGeom prst="rect">
            <a:avLst/>
          </a:prstGeom>
          <a:noFill/>
        </p:spPr>
        <p:txBody>
          <a:bodyPr wrap="square" rtlCol="0">
            <a:spAutoFit/>
          </a:bodyPr>
          <a:lstStyle/>
          <a:p>
            <a:r>
              <a:rPr lang="fr-FR" sz="1600" dirty="0" smtClean="0"/>
              <a:t>Chaîne opératoire de la céramique</a:t>
            </a:r>
            <a:endParaRPr lang="en-GB" sz="1600" dirty="0"/>
          </a:p>
        </p:txBody>
      </p:sp>
    </p:spTree>
    <p:extLst>
      <p:ext uri="{BB962C8B-B14F-4D97-AF65-F5344CB8AC3E}">
        <p14:creationId xmlns:p14="http://schemas.microsoft.com/office/powerpoint/2010/main" val="3949531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035" y="-106135"/>
            <a:ext cx="10515600" cy="1325563"/>
          </a:xfrm>
        </p:spPr>
        <p:txBody>
          <a:bodyPr>
            <a:normAutofit/>
          </a:bodyPr>
          <a:lstStyle/>
          <a:p>
            <a:pPr algn="ctr"/>
            <a:r>
              <a:rPr lang="fr-FR" sz="3200" b="1" dirty="0">
                <a:solidFill>
                  <a:prstClr val="black"/>
                </a:solidFill>
              </a:rPr>
              <a:t>La chaîne opératoire</a:t>
            </a:r>
            <a:endParaRPr lang="en-GB" sz="3200" dirty="0"/>
          </a:p>
        </p:txBody>
      </p:sp>
      <p:pic>
        <p:nvPicPr>
          <p:cNvPr id="4" name="Image 3"/>
          <p:cNvPicPr>
            <a:picLocks noChangeAspect="1"/>
          </p:cNvPicPr>
          <p:nvPr/>
        </p:nvPicPr>
        <p:blipFill>
          <a:blip r:embed="rId2"/>
          <a:srcRect/>
          <a:stretch>
            <a:fillRect/>
          </a:stretch>
        </p:blipFill>
        <p:spPr>
          <a:xfrm>
            <a:off x="1207579" y="1064522"/>
            <a:ext cx="3779470" cy="5669636"/>
          </a:xfrm>
          <a:prstGeom prst="rect">
            <a:avLst/>
          </a:prstGeom>
          <a:noFill/>
          <a:ln>
            <a:noFill/>
          </a:ln>
        </p:spPr>
      </p:pic>
      <p:pic>
        <p:nvPicPr>
          <p:cNvPr id="5" name="Image 4"/>
          <p:cNvPicPr>
            <a:picLocks noChangeAspect="1"/>
          </p:cNvPicPr>
          <p:nvPr/>
        </p:nvPicPr>
        <p:blipFill>
          <a:blip r:embed="rId3"/>
          <a:srcRect/>
          <a:stretch>
            <a:fillRect/>
          </a:stretch>
        </p:blipFill>
        <p:spPr>
          <a:xfrm>
            <a:off x="6324175" y="1064522"/>
            <a:ext cx="3235320" cy="5669636"/>
          </a:xfrm>
          <a:prstGeom prst="rect">
            <a:avLst/>
          </a:prstGeom>
          <a:noFill/>
          <a:ln>
            <a:noFill/>
          </a:ln>
        </p:spPr>
      </p:pic>
      <p:sp>
        <p:nvSpPr>
          <p:cNvPr id="6" name="ZoneTexte 5"/>
          <p:cNvSpPr txBox="1"/>
          <p:nvPr/>
        </p:nvSpPr>
        <p:spPr>
          <a:xfrm>
            <a:off x="9559495" y="6149383"/>
            <a:ext cx="2433841" cy="584775"/>
          </a:xfrm>
          <a:prstGeom prst="rect">
            <a:avLst/>
          </a:prstGeom>
          <a:noFill/>
        </p:spPr>
        <p:txBody>
          <a:bodyPr wrap="square" rtlCol="0">
            <a:spAutoFit/>
          </a:bodyPr>
          <a:lstStyle/>
          <a:p>
            <a:r>
              <a:rPr lang="fr-FR" sz="1600" dirty="0" smtClean="0"/>
              <a:t>Chaîne opératoire du café (© </a:t>
            </a:r>
            <a:r>
              <a:rPr lang="fr-FR" sz="1600" dirty="0" err="1" smtClean="0"/>
              <a:t>Loescher</a:t>
            </a:r>
            <a:r>
              <a:rPr lang="fr-FR" sz="1600" dirty="0" smtClean="0"/>
              <a:t>)</a:t>
            </a:r>
            <a:endParaRPr lang="en-GB" sz="1600" dirty="0"/>
          </a:p>
        </p:txBody>
      </p:sp>
    </p:spTree>
    <p:extLst>
      <p:ext uri="{BB962C8B-B14F-4D97-AF65-F5344CB8AC3E}">
        <p14:creationId xmlns:p14="http://schemas.microsoft.com/office/powerpoint/2010/main" val="208720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7379" y="-280533"/>
            <a:ext cx="10515600" cy="1325563"/>
          </a:xfrm>
        </p:spPr>
        <p:txBody>
          <a:bodyPr>
            <a:normAutofit/>
          </a:bodyPr>
          <a:lstStyle/>
          <a:p>
            <a:pPr algn="ctr"/>
            <a:r>
              <a:rPr lang="fr-FR" sz="3200" b="1" dirty="0" smtClean="0"/>
              <a:t>La chaîne opératoire</a:t>
            </a:r>
            <a:endParaRPr lang="en-GB" sz="3200" b="1" dirty="0"/>
          </a:p>
        </p:txBody>
      </p:sp>
      <p:pic>
        <p:nvPicPr>
          <p:cNvPr id="14" name="Image 1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 t="513" r="1979"/>
          <a:stretch/>
        </p:blipFill>
        <p:spPr>
          <a:xfrm>
            <a:off x="3608615" y="906585"/>
            <a:ext cx="4644432" cy="5886103"/>
          </a:xfrm>
          <a:prstGeom prst="rect">
            <a:avLst/>
          </a:prstGeom>
        </p:spPr>
      </p:pic>
      <p:sp>
        <p:nvSpPr>
          <p:cNvPr id="16" name="ZoneTexte 15"/>
          <p:cNvSpPr txBox="1"/>
          <p:nvPr/>
        </p:nvSpPr>
        <p:spPr>
          <a:xfrm>
            <a:off x="8356109" y="6207913"/>
            <a:ext cx="2298284" cy="584775"/>
          </a:xfrm>
          <a:prstGeom prst="rect">
            <a:avLst/>
          </a:prstGeom>
          <a:noFill/>
        </p:spPr>
        <p:txBody>
          <a:bodyPr wrap="square" rtlCol="0">
            <a:spAutoFit/>
          </a:bodyPr>
          <a:lstStyle/>
          <a:p>
            <a:r>
              <a:rPr lang="fr-FR" sz="1600" dirty="0" smtClean="0"/>
              <a:t>Chaîne opératoire du fer (© </a:t>
            </a:r>
            <a:r>
              <a:rPr lang="fr-FR" sz="1600" dirty="0" err="1" smtClean="0"/>
              <a:t>Coustures</a:t>
            </a:r>
            <a:r>
              <a:rPr lang="fr-FR" sz="1600" dirty="0" smtClean="0"/>
              <a:t> 2015)</a:t>
            </a:r>
            <a:endParaRPr lang="en-GB" sz="1600" dirty="0"/>
          </a:p>
        </p:txBody>
      </p:sp>
    </p:spTree>
    <p:extLst>
      <p:ext uri="{BB962C8B-B14F-4D97-AF65-F5344CB8AC3E}">
        <p14:creationId xmlns:p14="http://schemas.microsoft.com/office/powerpoint/2010/main" val="1439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279333239"/>
              </p:ext>
            </p:extLst>
          </p:nvPr>
        </p:nvGraphicFramePr>
        <p:xfrm>
          <a:off x="2481942" y="310243"/>
          <a:ext cx="7249885" cy="6270170"/>
        </p:xfrm>
        <a:graphic>
          <a:graphicData uri="http://schemas.openxmlformats.org/drawingml/2006/table">
            <a:tbl>
              <a:tblPr/>
              <a:tblGrid>
                <a:gridCol w="1149507"/>
                <a:gridCol w="2930277"/>
                <a:gridCol w="3170101"/>
              </a:tblGrid>
              <a:tr h="164391">
                <a:tc>
                  <a:txBody>
                    <a:bodyPr/>
                    <a:lstStyle/>
                    <a:p>
                      <a:pPr>
                        <a:spcAft>
                          <a:spcPts val="0"/>
                        </a:spcAft>
                        <a:tabLst>
                          <a:tab pos="1079500" algn="l"/>
                          <a:tab pos="3416300" algn="l"/>
                        </a:tabLst>
                      </a:pPr>
                      <a:r>
                        <a:rPr lang="en-US" sz="800" dirty="0">
                          <a:effectLst/>
                          <a:latin typeface="Comic Sans MS" panose="030F0702030302020204" pitchFamily="66"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lgn="ctr">
                        <a:spcAft>
                          <a:spcPts val="0"/>
                        </a:spcAft>
                      </a:pPr>
                      <a:r>
                        <a:rPr lang="fr-FR" sz="800" b="1">
                          <a:effectLst/>
                          <a:latin typeface="Comic Sans MS" panose="030F0702030302020204" pitchFamily="66" charset="0"/>
                          <a:ea typeface="Times New Roman" panose="02020603050405020304" pitchFamily="18" charset="0"/>
                        </a:rPr>
                        <a:t>TRAVAUX DIRIGÉS</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lgn="ctr">
                        <a:spcAft>
                          <a:spcPts val="0"/>
                        </a:spcAft>
                        <a:tabLst>
                          <a:tab pos="3416300" algn="l"/>
                        </a:tabLst>
                      </a:pPr>
                      <a:r>
                        <a:rPr lang="fr-FR" sz="800" b="1" dirty="0">
                          <a:effectLst/>
                          <a:latin typeface="Comic Sans MS" panose="030F0702030302020204" pitchFamily="66" charset="0"/>
                          <a:ea typeface="Times New Roman" panose="02020603050405020304" pitchFamily="18" charset="0"/>
                        </a:rPr>
                        <a:t>COURS</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r>
              <a:tr h="575366">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 29/01/2025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30/01/2025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 </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Introduction à l’histoire des techniques : méthodes et approches </a:t>
                      </a:r>
                      <a:endParaRPr lang="en-GB" sz="800" dirty="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dirty="0" smtClean="0">
                          <a:effectLst/>
                          <a:latin typeface="Comic Sans MS" panose="030F0702030302020204" pitchFamily="66" charset="0"/>
                          <a:ea typeface="Times New Roman" panose="02020603050405020304" pitchFamily="18" charset="0"/>
                        </a:rPr>
                        <a:t>S.</a:t>
                      </a:r>
                      <a:r>
                        <a:rPr lang="fr-FR" sz="800" baseline="0" dirty="0" smtClean="0">
                          <a:effectLst/>
                          <a:latin typeface="Comic Sans MS" panose="030F0702030302020204" pitchFamily="66" charset="0"/>
                          <a:ea typeface="Times New Roman" panose="02020603050405020304" pitchFamily="18" charset="0"/>
                        </a:rPr>
                        <a:t> GEORGEL-DEBEDDE</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Techniques des chasseurs cueilleurs de la Préhistoire I</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B. VALENTIN </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648235">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[2] 05/02/2025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06/02/2024</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L’archéologie des techniques dans le film documentaire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cap="small">
                          <a:effectLst/>
                          <a:latin typeface="Comic Sans MS" panose="030F0702030302020204" pitchFamily="66" charset="0"/>
                          <a:ea typeface="Times New Roman" panose="02020603050405020304" pitchFamily="18" charset="0"/>
                          <a:cs typeface="Calibri Light" panose="020F0302020204030204" pitchFamily="34" charset="0"/>
                        </a:rPr>
                        <a:t>S. GEORGEL- DEBEDDE</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Techniques des chasseurs cueilleurs de la Préhistoire II</a:t>
                      </a:r>
                      <a:endParaRPr lang="en-GB" sz="800" dirty="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B. VALENTIN </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52074">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[3] 12/02/2025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13/02/2025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L’architecture en pierre et en terre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Cl. ALIX</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700" b="0" dirty="0">
                          <a:solidFill>
                            <a:schemeClr val="tx1"/>
                          </a:solidFill>
                          <a:effectLst/>
                          <a:latin typeface="Comic Sans MS" panose="030F0702030302020204" pitchFamily="66" charset="0"/>
                          <a:ea typeface="Times" panose="02020603050405020304" pitchFamily="18" charset="0"/>
                          <a:cs typeface="Times New Roman" panose="02020603050405020304" pitchFamily="18" charset="0"/>
                        </a:rPr>
                        <a:t>Histoire des techniques : méthodes et approches </a:t>
                      </a:r>
                      <a:endParaRPr lang="en-GB" sz="700" b="1"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H. PROCOPIOU </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31525">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[4] 19/02/2025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20/02/2025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L’architecture en bois</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Cl. ALIX</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L’architecture en pierre et en terre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Cl. ALIX</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93170">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[5] 05/03/2025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06/03/2025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 Techniques des chasseurs cueilleurs de la Préhistoire I</a:t>
                      </a:r>
                      <a:endParaRPr lang="en-GB" sz="800" dirty="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S. BOUZIANE</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L’architecture en bois</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Cl. ALIX</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95014">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[6] 12/03/2025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13/03/2025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Techniques des chasseurs cueilleurs de la Préhistoire II</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S. BOUZIANE</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Ethnoarchéologie et expérimentation</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H. PROCOPIOU </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 </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657560">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[7]. 19/03/2025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20/03/2025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Ethnoarchéologie et expérimentation : techniques agricoles</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H. PROCOPIOU</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L’agriculture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H. PROCOPIOU</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31525">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[8] 26/03/2025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27/03/2025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 métallurgie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V. LOESCHER</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 métallurgie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V. LOESCHER</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503445">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[9]. 02/04/2025</a:t>
                      </a:r>
                      <a:endParaRPr lang="en-GB" sz="800">
                        <a:effectLst/>
                        <a:latin typeface="Times New Roman" panose="02020603050405020304" pitchFamily="18" charset="0"/>
                        <a:ea typeface="Times New Roman" panose="02020603050405020304" pitchFamily="18" charset="0"/>
                      </a:endParaRPr>
                    </a:p>
                    <a:p>
                      <a:pPr>
                        <a:lnSpc>
                          <a:spcPct val="150000"/>
                        </a:lnSpc>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04/03/2025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cs typeface="Calibri Light" panose="020F0302020204030204" pitchFamily="34" charset="0"/>
                        </a:rPr>
                        <a:t>La céramique : techniques de cuisson</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cap="small">
                          <a:effectLst/>
                          <a:latin typeface="Comic Sans MS" panose="030F0702030302020204" pitchFamily="66" charset="0"/>
                          <a:ea typeface="Times New Roman" panose="02020603050405020304" pitchFamily="18" charset="0"/>
                          <a:cs typeface="Calibri Light" panose="020F0302020204030204" pitchFamily="34" charset="0"/>
                        </a:rPr>
                        <a:t>S. GEORGEL- DEBEDDE</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La céramique</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F. GILIGNY</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93170">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[10]. 9/04/2025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10/ 04/2025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cs typeface="Calibri Light" panose="020F0302020204030204" pitchFamily="34" charset="0"/>
                        </a:rPr>
                        <a:t>La céramique : techniques de montage</a:t>
                      </a:r>
                      <a:endParaRPr lang="en-GB" sz="800" dirty="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700" b="0" cap="small" dirty="0">
                          <a:solidFill>
                            <a:schemeClr val="tx1"/>
                          </a:solidFill>
                          <a:effectLst/>
                          <a:latin typeface="Comic Sans MS" panose="030F0702030302020204" pitchFamily="66" charset="0"/>
                          <a:ea typeface="Times" panose="02020603050405020304" pitchFamily="18" charset="0"/>
                          <a:cs typeface="Calibri Light" panose="020F0302020204030204" pitchFamily="34" charset="0"/>
                        </a:rPr>
                        <a:t>S. GEORGEL- DEBEDDE</a:t>
                      </a:r>
                      <a:endParaRPr lang="en-GB" sz="700" b="1" dirty="0">
                        <a:solidFill>
                          <a:schemeClr val="tx1"/>
                        </a:solidFill>
                        <a:effectLst/>
                        <a:latin typeface="Times New Roman" panose="02020603050405020304" pitchFamily="18" charset="0"/>
                        <a:ea typeface="Times" panose="02020603050405020304" pitchFamily="18" charset="0"/>
                        <a:cs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L’extraction minérale : mines et carrières</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F. GILIGNY</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93170">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[11]. </a:t>
                      </a:r>
                      <a:r>
                        <a:rPr lang="el-GR" sz="700">
                          <a:solidFill>
                            <a:srgbClr val="FF0000"/>
                          </a:solidFill>
                          <a:effectLst/>
                          <a:latin typeface="Comic Sans MS" panose="030F0702030302020204" pitchFamily="66" charset="0"/>
                          <a:ea typeface="Times New Roman" panose="02020603050405020304" pitchFamily="18" charset="0"/>
                        </a:rPr>
                        <a:t>2</a:t>
                      </a:r>
                      <a:r>
                        <a:rPr lang="fr-FR" sz="700">
                          <a:solidFill>
                            <a:srgbClr val="FF0000"/>
                          </a:solidFill>
                          <a:effectLst/>
                          <a:latin typeface="Comic Sans MS" panose="030F0702030302020204" pitchFamily="66" charset="0"/>
                          <a:ea typeface="Times New Roman" panose="02020603050405020304" pitchFamily="18" charset="0"/>
                        </a:rPr>
                        <a:t>3.04.2025</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el-GR" sz="700">
                          <a:solidFill>
                            <a:srgbClr val="FF0000"/>
                          </a:solidFill>
                          <a:effectLst/>
                          <a:latin typeface="Comic Sans MS" panose="030F0702030302020204" pitchFamily="66" charset="0"/>
                          <a:ea typeface="Times New Roman" panose="02020603050405020304" pitchFamily="18" charset="0"/>
                        </a:rPr>
                        <a:t>2</a:t>
                      </a:r>
                      <a:r>
                        <a:rPr lang="fr-FR" sz="700">
                          <a:solidFill>
                            <a:srgbClr val="FF0000"/>
                          </a:solidFill>
                          <a:effectLst/>
                          <a:latin typeface="Comic Sans MS" panose="030F0702030302020204" pitchFamily="66" charset="0"/>
                          <a:ea typeface="Times New Roman" panose="02020603050405020304" pitchFamily="18" charset="0"/>
                        </a:rPr>
                        <a:t>4.04.2025</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E7E6E6"/>
                    </a:solidFill>
                  </a:tcPr>
                </a:tc>
                <a:tc>
                  <a:txBody>
                    <a:bodyPr/>
                    <a:lstStyle/>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L’industrie en matières dures animales</a:t>
                      </a:r>
                      <a:endParaRPr lang="en-GB" sz="800" dirty="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M. CHRISTENSEN </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L’industrie en matières dures animales</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M. CHRISTENSEN </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r>
              <a:tr h="431525">
                <a:tc>
                  <a:txBody>
                    <a:bodyPr/>
                    <a:lstStyle/>
                    <a:p>
                      <a:pPr>
                        <a:spcAft>
                          <a:spcPts val="0"/>
                        </a:spcAft>
                        <a:tabLst>
                          <a:tab pos="1079500" algn="l"/>
                          <a:tab pos="3416300" algn="l"/>
                        </a:tabLst>
                      </a:pPr>
                      <a:r>
                        <a:rPr lang="fr-FR" sz="700">
                          <a:solidFill>
                            <a:srgbClr val="FF0000"/>
                          </a:solidFill>
                          <a:effectLst/>
                          <a:latin typeface="Comic Sans MS" panose="030F0702030302020204" pitchFamily="66" charset="0"/>
                          <a:ea typeface="Times New Roman" panose="02020603050405020304" pitchFamily="18" charset="0"/>
                        </a:rPr>
                        <a:t>[12]. 30.04.202</a:t>
                      </a:r>
                      <a:r>
                        <a:rPr lang="el-GR" sz="700">
                          <a:solidFill>
                            <a:srgbClr val="FF0000"/>
                          </a:solidFill>
                          <a:effectLst/>
                          <a:latin typeface="Comic Sans MS" panose="030F0702030302020204" pitchFamily="66" charset="0"/>
                          <a:ea typeface="Times New Roman" panose="02020603050405020304" pitchFamily="18" charset="0"/>
                        </a:rPr>
                        <a:t>4</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el-GR" sz="700">
                          <a:solidFill>
                            <a:srgbClr val="FF0000"/>
                          </a:solidFill>
                          <a:effectLst/>
                          <a:latin typeface="Comic Sans MS" panose="030F0702030302020204" pitchFamily="66" charset="0"/>
                          <a:ea typeface="Times New Roman" panose="02020603050405020304" pitchFamily="18" charset="0"/>
                        </a:rPr>
                        <a:t>0</a:t>
                      </a:r>
                      <a:r>
                        <a:rPr lang="fr-FR" sz="700">
                          <a:solidFill>
                            <a:srgbClr val="FF0000"/>
                          </a:solidFill>
                          <a:effectLst/>
                          <a:latin typeface="Comic Sans MS" panose="030F0702030302020204" pitchFamily="66" charset="0"/>
                          <a:ea typeface="Times New Roman" panose="02020603050405020304" pitchFamily="18" charset="0"/>
                        </a:rPr>
                        <a:t>1.0</a:t>
                      </a:r>
                      <a:r>
                        <a:rPr lang="el-GR" sz="700">
                          <a:solidFill>
                            <a:srgbClr val="FF0000"/>
                          </a:solidFill>
                          <a:effectLst/>
                          <a:latin typeface="Comic Sans MS" panose="030F0702030302020204" pitchFamily="66" charset="0"/>
                          <a:ea typeface="Times New Roman" panose="02020603050405020304" pitchFamily="18" charset="0"/>
                        </a:rPr>
                        <a:t>5</a:t>
                      </a:r>
                      <a:r>
                        <a:rPr lang="fr-FR" sz="700">
                          <a:solidFill>
                            <a:srgbClr val="FF0000"/>
                          </a:solidFill>
                          <a:effectLst/>
                          <a:latin typeface="Comic Sans MS" panose="030F0702030302020204" pitchFamily="66" charset="0"/>
                          <a:ea typeface="Times New Roman" panose="02020603050405020304" pitchFamily="18" charset="0"/>
                        </a:rPr>
                        <a:t>. 202</a:t>
                      </a:r>
                      <a:r>
                        <a:rPr lang="el-GR" sz="700">
                          <a:solidFill>
                            <a:srgbClr val="FF0000"/>
                          </a:solidFill>
                          <a:effectLst/>
                          <a:latin typeface="Comic Sans MS" panose="030F0702030302020204" pitchFamily="66" charset="0"/>
                          <a:ea typeface="Times New Roman" panose="02020603050405020304" pitchFamily="18" charset="0"/>
                        </a:rPr>
                        <a:t>4</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Les techniques du corps </a:t>
                      </a:r>
                      <a:endParaRPr lang="en-GB" sz="80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a:effectLst/>
                          <a:latin typeface="Comic Sans MS" panose="030F0702030302020204" pitchFamily="66" charset="0"/>
                          <a:ea typeface="Times New Roman" panose="02020603050405020304" pitchFamily="18" charset="0"/>
                        </a:rPr>
                        <a:t>H. PROCOPIOU</a:t>
                      </a:r>
                      <a:endParaRPr lang="en-GB" sz="80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Férié</a:t>
                      </a:r>
                      <a:endParaRPr lang="en-GB" sz="800" dirty="0">
                        <a:effectLst/>
                        <a:latin typeface="Times New Roman" panose="02020603050405020304" pitchFamily="18" charset="0"/>
                        <a:ea typeface="Times New Roman" panose="02020603050405020304" pitchFamily="18" charset="0"/>
                      </a:endParaRPr>
                    </a:p>
                    <a:p>
                      <a:pPr>
                        <a:spcAft>
                          <a:spcPts val="0"/>
                        </a:spcAft>
                        <a:tabLst>
                          <a:tab pos="1079500" algn="l"/>
                          <a:tab pos="3416300" algn="l"/>
                        </a:tabLst>
                      </a:pPr>
                      <a:r>
                        <a:rPr lang="fr-FR" sz="800" dirty="0">
                          <a:effectLst/>
                          <a:latin typeface="Comic Sans MS" panose="030F0702030302020204" pitchFamily="66"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txBody>
                  <a:tcPr marL="47202" marR="47202"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3519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8068"/>
          </a:xfrm>
        </p:spPr>
        <p:txBody>
          <a:bodyPr>
            <a:normAutofit/>
          </a:bodyPr>
          <a:lstStyle/>
          <a:p>
            <a:r>
              <a:rPr lang="fr-FR" sz="2000" i="1" dirty="0" smtClean="0"/>
              <a:t>Analysez et commentez ce passage traitant de la définition des « techniques du corps »</a:t>
            </a:r>
            <a:endParaRPr lang="en-GB" sz="2000" i="1" dirty="0"/>
          </a:p>
        </p:txBody>
      </p:sp>
      <p:sp>
        <p:nvSpPr>
          <p:cNvPr id="3" name="Espace réservé du contenu 2"/>
          <p:cNvSpPr>
            <a:spLocks noGrp="1"/>
          </p:cNvSpPr>
          <p:nvPr>
            <p:ph idx="1"/>
          </p:nvPr>
        </p:nvSpPr>
        <p:spPr>
          <a:xfrm>
            <a:off x="838200" y="987878"/>
            <a:ext cx="10515600" cy="5429250"/>
          </a:xfrm>
        </p:spPr>
        <p:txBody>
          <a:bodyPr>
            <a:noAutofit/>
          </a:bodyPr>
          <a:lstStyle/>
          <a:p>
            <a:pPr marL="0" indent="0" algn="just">
              <a:lnSpc>
                <a:spcPct val="100000"/>
              </a:lnSpc>
              <a:buNone/>
            </a:pPr>
            <a:r>
              <a:rPr lang="fr-FR" sz="2000" dirty="0" smtClean="0"/>
              <a:t>« Dans ces conditions, il faut dire tout simplement : nous avons affaire à des techniques du corps. Le corps est le premier et le plus naturel instrument de l'homme. Ou plus exactement, sans parler d'instrument, le premier et le plus naturel objet technique, et en même temps moyen technique, de l'homme, c'est son corps. Immédiatement, toute cette grande catégorie de ce que, en sociologie descriptive, je classais comme « divers » disparaît de cette rubrique et prend forme et corps : nous savons où la ranger. (…)</a:t>
            </a:r>
            <a:endParaRPr lang="fr-FR" sz="2000" dirty="0"/>
          </a:p>
          <a:p>
            <a:pPr marL="0" indent="0" algn="just">
              <a:lnSpc>
                <a:spcPct val="100000"/>
              </a:lnSpc>
              <a:buNone/>
            </a:pPr>
            <a:r>
              <a:rPr lang="en-GB" sz="2000" dirty="0" err="1"/>
              <a:t>Cette</a:t>
            </a:r>
            <a:r>
              <a:rPr lang="en-GB" sz="2000" dirty="0"/>
              <a:t> </a:t>
            </a:r>
            <a:r>
              <a:rPr lang="en-GB" sz="2000" dirty="0" smtClean="0"/>
              <a:t>adaptation </a:t>
            </a:r>
            <a:r>
              <a:rPr lang="fr-FR" sz="2000" dirty="0" smtClean="0"/>
              <a:t>constante </a:t>
            </a:r>
            <a:r>
              <a:rPr lang="fr-FR" sz="2000" dirty="0"/>
              <a:t>à un but physique, mécanique, chimique (par exemple quand nous </a:t>
            </a:r>
            <a:r>
              <a:rPr lang="fr-FR" sz="2000" dirty="0" smtClean="0"/>
              <a:t>buvons) est </a:t>
            </a:r>
            <a:r>
              <a:rPr lang="fr-FR" sz="2000" dirty="0"/>
              <a:t>poursuivie dans une série d'actes montés, et montés chez l'individu non pas </a:t>
            </a:r>
            <a:r>
              <a:rPr lang="fr-FR" sz="2000" dirty="0" smtClean="0"/>
              <a:t>simplement par </a:t>
            </a:r>
            <a:r>
              <a:rPr lang="fr-FR" sz="2000" dirty="0"/>
              <a:t>lui-même, mais par toute son éducation, par toute la société dont il fait partie, à la </a:t>
            </a:r>
            <a:r>
              <a:rPr lang="fr-FR" sz="2000" dirty="0" smtClean="0"/>
              <a:t>place </a:t>
            </a:r>
            <a:r>
              <a:rPr lang="en-GB" sz="2000" dirty="0" err="1" smtClean="0"/>
              <a:t>qu'il</a:t>
            </a:r>
            <a:r>
              <a:rPr lang="en-GB" sz="2000" dirty="0" smtClean="0"/>
              <a:t> </a:t>
            </a:r>
            <a:r>
              <a:rPr lang="en-GB" sz="2000" dirty="0"/>
              <a:t>y </a:t>
            </a:r>
            <a:r>
              <a:rPr lang="en-GB" sz="2000" dirty="0" err="1"/>
              <a:t>occupe</a:t>
            </a:r>
            <a:r>
              <a:rPr lang="en-GB" sz="2000" dirty="0" smtClean="0"/>
              <a:t>. (…)</a:t>
            </a:r>
          </a:p>
          <a:p>
            <a:pPr marL="0" indent="0" algn="just">
              <a:lnSpc>
                <a:spcPct val="100000"/>
              </a:lnSpc>
              <a:buNone/>
            </a:pPr>
            <a:r>
              <a:rPr lang="fr-FR" sz="2000" dirty="0"/>
              <a:t>Je n'en finirais plus si je voulais vous montrer tous les faits que nous </a:t>
            </a:r>
            <a:r>
              <a:rPr lang="fr-FR" sz="2000" dirty="0" smtClean="0"/>
              <a:t>pourrions énumérer </a:t>
            </a:r>
            <a:r>
              <a:rPr lang="fr-FR" sz="2000" dirty="0"/>
              <a:t>pour faire voir ce concours du corps et des symboles moraux ou </a:t>
            </a:r>
            <a:r>
              <a:rPr lang="fr-FR" sz="2000" dirty="0" smtClean="0"/>
              <a:t>intellectuels. Regardons-nous </a:t>
            </a:r>
            <a:r>
              <a:rPr lang="fr-FR" sz="2000" dirty="0"/>
              <a:t>en ce moment nous-mêmes. Tout en nous tous se commande. Je suis </a:t>
            </a:r>
            <a:r>
              <a:rPr lang="fr-FR" sz="2000" dirty="0" smtClean="0"/>
              <a:t>en conférencier </a:t>
            </a:r>
            <a:r>
              <a:rPr lang="fr-FR" sz="2000" dirty="0"/>
              <a:t>avec vous ; vous le voyez à ma posture assise et à ma voix, et vous </a:t>
            </a:r>
            <a:r>
              <a:rPr lang="fr-FR" sz="2000" dirty="0" smtClean="0"/>
              <a:t>m'écoutez assis </a:t>
            </a:r>
            <a:r>
              <a:rPr lang="fr-FR" sz="2000" dirty="0"/>
              <a:t>et en silence. Nous avons un ensemble d'attitudes permises ou non, naturelles ou </a:t>
            </a:r>
            <a:r>
              <a:rPr lang="fr-FR" sz="2000" dirty="0" smtClean="0"/>
              <a:t>non. Ainsi </a:t>
            </a:r>
            <a:r>
              <a:rPr lang="fr-FR" sz="2000" dirty="0"/>
              <a:t>nous attribuerons des valeurs différentes au fait de regarder fixement : symbole </a:t>
            </a:r>
            <a:r>
              <a:rPr lang="fr-FR" sz="2000" dirty="0" smtClean="0"/>
              <a:t>de politesse </a:t>
            </a:r>
            <a:r>
              <a:rPr lang="fr-FR" sz="2000" dirty="0"/>
              <a:t>à l'armée, et d'impolitesse dans la vie courante</a:t>
            </a:r>
            <a:r>
              <a:rPr lang="fr-FR" sz="2000" dirty="0" smtClean="0"/>
              <a:t>. »</a:t>
            </a:r>
          </a:p>
          <a:p>
            <a:pPr marL="0" indent="0" algn="just">
              <a:lnSpc>
                <a:spcPct val="100000"/>
              </a:lnSpc>
              <a:buNone/>
            </a:pPr>
            <a:r>
              <a:rPr lang="fr-FR" sz="2000" dirty="0" smtClean="0"/>
              <a:t>« Les techniques du corps » (Marcel Mauss, 1934, 10)</a:t>
            </a:r>
            <a:endParaRPr lang="en-GB" sz="2000" dirty="0"/>
          </a:p>
        </p:txBody>
      </p:sp>
    </p:spTree>
    <p:extLst>
      <p:ext uri="{BB962C8B-B14F-4D97-AF65-F5344CB8AC3E}">
        <p14:creationId xmlns:p14="http://schemas.microsoft.com/office/powerpoint/2010/main" val="10656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88068"/>
          </a:xfrm>
        </p:spPr>
        <p:txBody>
          <a:bodyPr>
            <a:normAutofit/>
          </a:bodyPr>
          <a:lstStyle/>
          <a:p>
            <a:r>
              <a:rPr lang="fr-FR" sz="2000" i="1" dirty="0" smtClean="0"/>
              <a:t>Analysez et commentez ce passage traitant de la définition des « techniques du corps »</a:t>
            </a:r>
            <a:endParaRPr lang="en-GB" sz="2000" i="1" dirty="0"/>
          </a:p>
        </p:txBody>
      </p:sp>
      <p:sp>
        <p:nvSpPr>
          <p:cNvPr id="3" name="Espace réservé du contenu 2"/>
          <p:cNvSpPr>
            <a:spLocks noGrp="1"/>
          </p:cNvSpPr>
          <p:nvPr>
            <p:ph idx="1"/>
          </p:nvPr>
        </p:nvSpPr>
        <p:spPr>
          <a:xfrm>
            <a:off x="838200" y="987878"/>
            <a:ext cx="10515600" cy="5429250"/>
          </a:xfrm>
        </p:spPr>
        <p:txBody>
          <a:bodyPr>
            <a:noAutofit/>
          </a:bodyPr>
          <a:lstStyle/>
          <a:p>
            <a:pPr marL="0" indent="0" algn="just">
              <a:lnSpc>
                <a:spcPct val="100000"/>
              </a:lnSpc>
              <a:buNone/>
            </a:pPr>
            <a:r>
              <a:rPr lang="fr-FR" sz="2000" dirty="0" smtClean="0"/>
              <a:t>« Dans ces conditions, il faut dire tout simplement : nous avons affaire à des techniques du corps. Le corps est le premier et le plus naturel </a:t>
            </a:r>
            <a:r>
              <a:rPr lang="fr-FR" sz="2000" b="1" dirty="0" smtClean="0"/>
              <a:t>instrument</a:t>
            </a:r>
            <a:r>
              <a:rPr lang="fr-FR" sz="2000" dirty="0" smtClean="0"/>
              <a:t> de l'homme. Ou plus exactement, sans parler d'instrument, le premier et le plus naturel </a:t>
            </a:r>
            <a:r>
              <a:rPr lang="fr-FR" sz="2000" b="1" dirty="0" smtClean="0"/>
              <a:t>objet technique</a:t>
            </a:r>
            <a:r>
              <a:rPr lang="fr-FR" sz="2000" dirty="0" smtClean="0"/>
              <a:t>, et en même temps </a:t>
            </a:r>
            <a:r>
              <a:rPr lang="fr-FR" sz="2000" b="1" dirty="0" smtClean="0"/>
              <a:t>moyen technique</a:t>
            </a:r>
            <a:r>
              <a:rPr lang="fr-FR" sz="2000" dirty="0" smtClean="0"/>
              <a:t>, de l'homme, c'est son corps. Immédiatement, toute cette grande catégorie de ce que, en sociologie descriptive, je classais comme « divers » disparaît de cette rubrique et prend forme et corps : nous savons où la ranger. (…)</a:t>
            </a:r>
            <a:endParaRPr lang="fr-FR" sz="2000" dirty="0"/>
          </a:p>
          <a:p>
            <a:pPr marL="0" indent="0" algn="just">
              <a:lnSpc>
                <a:spcPct val="100000"/>
              </a:lnSpc>
              <a:buNone/>
            </a:pPr>
            <a:r>
              <a:rPr lang="en-GB" sz="2000" dirty="0" err="1"/>
              <a:t>Cette</a:t>
            </a:r>
            <a:r>
              <a:rPr lang="en-GB" sz="2000" dirty="0"/>
              <a:t> </a:t>
            </a:r>
            <a:r>
              <a:rPr lang="en-GB" sz="2000" dirty="0" smtClean="0"/>
              <a:t>adaptation </a:t>
            </a:r>
            <a:r>
              <a:rPr lang="fr-FR" sz="2000" dirty="0" smtClean="0"/>
              <a:t>constante </a:t>
            </a:r>
            <a:r>
              <a:rPr lang="fr-FR" sz="2000" dirty="0"/>
              <a:t>à un but physique, mécanique, chimique (par exemple quand nous </a:t>
            </a:r>
            <a:r>
              <a:rPr lang="fr-FR" sz="2000" dirty="0" smtClean="0"/>
              <a:t>buvons) est </a:t>
            </a:r>
            <a:r>
              <a:rPr lang="fr-FR" sz="2000" dirty="0"/>
              <a:t>poursuivie dans une </a:t>
            </a:r>
            <a:r>
              <a:rPr lang="fr-FR" sz="2000" b="1" dirty="0"/>
              <a:t>série d'actes montés</a:t>
            </a:r>
            <a:r>
              <a:rPr lang="fr-FR" sz="2000" dirty="0"/>
              <a:t>, et montés chez l'individu non pas </a:t>
            </a:r>
            <a:r>
              <a:rPr lang="fr-FR" sz="2000" dirty="0" smtClean="0"/>
              <a:t>simplement par </a:t>
            </a:r>
            <a:r>
              <a:rPr lang="fr-FR" sz="2000" dirty="0"/>
              <a:t>lui-même, mais par toute son </a:t>
            </a:r>
            <a:r>
              <a:rPr lang="fr-FR" sz="2000" b="1" dirty="0"/>
              <a:t>éducation</a:t>
            </a:r>
            <a:r>
              <a:rPr lang="fr-FR" sz="2000" dirty="0"/>
              <a:t>, par toute la </a:t>
            </a:r>
            <a:r>
              <a:rPr lang="fr-FR" sz="2000" b="1" dirty="0"/>
              <a:t>société</a:t>
            </a:r>
            <a:r>
              <a:rPr lang="fr-FR" sz="2000" dirty="0"/>
              <a:t> dont il fait partie, à la </a:t>
            </a:r>
            <a:r>
              <a:rPr lang="fr-FR" sz="2000" dirty="0" smtClean="0"/>
              <a:t>place </a:t>
            </a:r>
            <a:r>
              <a:rPr lang="en-GB" sz="2000" dirty="0" err="1" smtClean="0"/>
              <a:t>qu'il</a:t>
            </a:r>
            <a:r>
              <a:rPr lang="en-GB" sz="2000" dirty="0" smtClean="0"/>
              <a:t> </a:t>
            </a:r>
            <a:r>
              <a:rPr lang="en-GB" sz="2000" dirty="0"/>
              <a:t>y </a:t>
            </a:r>
            <a:r>
              <a:rPr lang="en-GB" sz="2000" dirty="0" err="1"/>
              <a:t>occupe</a:t>
            </a:r>
            <a:r>
              <a:rPr lang="en-GB" sz="2000" dirty="0" smtClean="0"/>
              <a:t>. (…)</a:t>
            </a:r>
          </a:p>
          <a:p>
            <a:pPr marL="0" indent="0" algn="just">
              <a:lnSpc>
                <a:spcPct val="100000"/>
              </a:lnSpc>
              <a:buNone/>
            </a:pPr>
            <a:r>
              <a:rPr lang="fr-FR" sz="2000" dirty="0"/>
              <a:t>Je n'en finirais plus si je voulais vous montrer tous les faits que nous </a:t>
            </a:r>
            <a:r>
              <a:rPr lang="fr-FR" sz="2000" dirty="0" smtClean="0"/>
              <a:t>pourrions énumérer </a:t>
            </a:r>
            <a:r>
              <a:rPr lang="fr-FR" sz="2000" dirty="0"/>
              <a:t>pour faire voir ce concours du corps et des </a:t>
            </a:r>
            <a:r>
              <a:rPr lang="fr-FR" sz="2000" b="1" dirty="0"/>
              <a:t>symboles moraux </a:t>
            </a:r>
            <a:r>
              <a:rPr lang="fr-FR" sz="2000" dirty="0"/>
              <a:t>ou </a:t>
            </a:r>
            <a:r>
              <a:rPr lang="fr-FR" sz="2000" b="1" dirty="0" smtClean="0"/>
              <a:t>intellectuels</a:t>
            </a:r>
            <a:r>
              <a:rPr lang="fr-FR" sz="2000" dirty="0" smtClean="0"/>
              <a:t>. Regardons-nous </a:t>
            </a:r>
            <a:r>
              <a:rPr lang="fr-FR" sz="2000" dirty="0"/>
              <a:t>en ce moment nous-mêmes. Tout en nous tous se </a:t>
            </a:r>
            <a:r>
              <a:rPr lang="fr-FR" sz="2000" b="1" dirty="0"/>
              <a:t>commande</a:t>
            </a:r>
            <a:r>
              <a:rPr lang="fr-FR" sz="2000" dirty="0"/>
              <a:t>. Je suis </a:t>
            </a:r>
            <a:r>
              <a:rPr lang="fr-FR" sz="2000" dirty="0" smtClean="0"/>
              <a:t>en conférencier </a:t>
            </a:r>
            <a:r>
              <a:rPr lang="fr-FR" sz="2000" dirty="0"/>
              <a:t>avec vous ; vous le voyez à ma posture assise et à ma voix, et vous </a:t>
            </a:r>
            <a:r>
              <a:rPr lang="fr-FR" sz="2000" dirty="0" smtClean="0"/>
              <a:t>m'écoutez assis </a:t>
            </a:r>
            <a:r>
              <a:rPr lang="fr-FR" sz="2000" dirty="0"/>
              <a:t>et en silence. Nous avons un ensemble d'</a:t>
            </a:r>
            <a:r>
              <a:rPr lang="fr-FR" sz="2000" b="1" dirty="0"/>
              <a:t>attitudes permises ou non</a:t>
            </a:r>
            <a:r>
              <a:rPr lang="fr-FR" sz="2000" dirty="0"/>
              <a:t>, </a:t>
            </a:r>
            <a:r>
              <a:rPr lang="fr-FR" sz="2000" b="1" dirty="0"/>
              <a:t>naturelles ou </a:t>
            </a:r>
            <a:r>
              <a:rPr lang="fr-FR" sz="2000" b="1" dirty="0" smtClean="0"/>
              <a:t>non</a:t>
            </a:r>
            <a:r>
              <a:rPr lang="fr-FR" sz="2000" dirty="0" smtClean="0"/>
              <a:t>. Ainsi </a:t>
            </a:r>
            <a:r>
              <a:rPr lang="fr-FR" sz="2000" dirty="0"/>
              <a:t>nous attribuerons des valeurs différentes au fait de regarder fixement : symbole </a:t>
            </a:r>
            <a:r>
              <a:rPr lang="fr-FR" sz="2000" dirty="0" smtClean="0"/>
              <a:t>de politesse </a:t>
            </a:r>
            <a:r>
              <a:rPr lang="fr-FR" sz="2000" dirty="0"/>
              <a:t>à l'armée, et d'impolitesse dans la vie courante</a:t>
            </a:r>
            <a:r>
              <a:rPr lang="fr-FR" sz="2000" dirty="0" smtClean="0"/>
              <a:t>. »</a:t>
            </a:r>
          </a:p>
          <a:p>
            <a:pPr marL="0" indent="0" algn="just">
              <a:lnSpc>
                <a:spcPct val="100000"/>
              </a:lnSpc>
              <a:buNone/>
            </a:pPr>
            <a:r>
              <a:rPr lang="fr-FR" sz="2000" dirty="0" smtClean="0"/>
              <a:t>« Les techniques du corps » (Marcel Mauss, 1934, 10)</a:t>
            </a:r>
            <a:endParaRPr lang="en-GB" sz="2000" dirty="0"/>
          </a:p>
        </p:txBody>
      </p:sp>
    </p:spTree>
    <p:extLst>
      <p:ext uri="{BB962C8B-B14F-4D97-AF65-F5344CB8AC3E}">
        <p14:creationId xmlns:p14="http://schemas.microsoft.com/office/powerpoint/2010/main" val="3055249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t>Modalités d’évaluation </a:t>
            </a:r>
            <a:endParaRPr lang="en-GB" sz="3200" dirty="0"/>
          </a:p>
        </p:txBody>
      </p:sp>
      <p:sp>
        <p:nvSpPr>
          <p:cNvPr id="3" name="Espace réservé du contenu 2"/>
          <p:cNvSpPr>
            <a:spLocks noGrp="1"/>
          </p:cNvSpPr>
          <p:nvPr>
            <p:ph idx="1"/>
          </p:nvPr>
        </p:nvSpPr>
        <p:spPr/>
        <p:txBody>
          <a:bodyPr>
            <a:normAutofit/>
          </a:bodyPr>
          <a:lstStyle/>
          <a:p>
            <a:pPr marL="0" indent="0">
              <a:buNone/>
            </a:pPr>
            <a:r>
              <a:rPr lang="fr-FR" sz="2000" dirty="0" smtClean="0"/>
              <a:t>Dossier : </a:t>
            </a:r>
          </a:p>
          <a:p>
            <a:pPr>
              <a:buFontTx/>
              <a:buChar char="-"/>
            </a:pPr>
            <a:r>
              <a:rPr lang="fr-FR" sz="2000" dirty="0" smtClean="0"/>
              <a:t>Enquête chez un artisan : observer et décrire la chaîne opératoire d’une production artisanale</a:t>
            </a:r>
          </a:p>
          <a:p>
            <a:pPr>
              <a:buFontTx/>
              <a:buChar char="-"/>
            </a:pPr>
            <a:r>
              <a:rPr lang="fr-FR" sz="2000" dirty="0" smtClean="0"/>
              <a:t>Thématique du cours : étude de cas sur l’un des domaines techniques présentés en cours</a:t>
            </a:r>
            <a:endParaRPr lang="en-GB" sz="2000" dirty="0"/>
          </a:p>
        </p:txBody>
      </p:sp>
    </p:spTree>
    <p:extLst>
      <p:ext uri="{BB962C8B-B14F-4D97-AF65-F5344CB8AC3E}">
        <p14:creationId xmlns:p14="http://schemas.microsoft.com/office/powerpoint/2010/main" val="349334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t>Programme du TD</a:t>
            </a:r>
            <a:endParaRPr lang="en-GB" sz="3200" dirty="0"/>
          </a:p>
        </p:txBody>
      </p:sp>
      <p:sp>
        <p:nvSpPr>
          <p:cNvPr id="3" name="Espace réservé du contenu 2"/>
          <p:cNvSpPr>
            <a:spLocks noGrp="1"/>
          </p:cNvSpPr>
          <p:nvPr>
            <p:ph idx="1"/>
          </p:nvPr>
        </p:nvSpPr>
        <p:spPr/>
        <p:txBody>
          <a:bodyPr>
            <a:normAutofit/>
          </a:bodyPr>
          <a:lstStyle/>
          <a:p>
            <a:r>
              <a:rPr lang="fr-FR" sz="2000" dirty="0" smtClean="0"/>
              <a:t>Introduction à quelques concepts clés autour de l’archéologie des techniques</a:t>
            </a:r>
          </a:p>
          <a:p>
            <a:r>
              <a:rPr lang="fr-FR" sz="2000" dirty="0" smtClean="0"/>
              <a:t>Exercice autour de la chaîne </a:t>
            </a:r>
            <a:r>
              <a:rPr lang="fr-FR" sz="2000" dirty="0" smtClean="0"/>
              <a:t>opératoire</a:t>
            </a:r>
          </a:p>
          <a:p>
            <a:r>
              <a:rPr lang="fr-FR" sz="2000" dirty="0" smtClean="0"/>
              <a:t>Analyse de texte</a:t>
            </a:r>
            <a:endParaRPr lang="fr-FR" sz="2000" dirty="0" smtClean="0"/>
          </a:p>
        </p:txBody>
      </p:sp>
    </p:spTree>
    <p:extLst>
      <p:ext uri="{BB962C8B-B14F-4D97-AF65-F5344CB8AC3E}">
        <p14:creationId xmlns:p14="http://schemas.microsoft.com/office/powerpoint/2010/main" val="89105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smtClean="0"/>
              <a:t>La technique</a:t>
            </a:r>
            <a:endParaRPr lang="en-GB" sz="3200" b="1" dirty="0"/>
          </a:p>
        </p:txBody>
      </p:sp>
      <p:sp>
        <p:nvSpPr>
          <p:cNvPr id="3" name="Espace réservé du contenu 2"/>
          <p:cNvSpPr>
            <a:spLocks noGrp="1"/>
          </p:cNvSpPr>
          <p:nvPr>
            <p:ph idx="1"/>
          </p:nvPr>
        </p:nvSpPr>
        <p:spPr>
          <a:xfrm>
            <a:off x="838200" y="1825625"/>
            <a:ext cx="10515600" cy="411389"/>
          </a:xfrm>
        </p:spPr>
        <p:txBody>
          <a:bodyPr>
            <a:normAutofit/>
          </a:bodyPr>
          <a:lstStyle/>
          <a:p>
            <a:r>
              <a:rPr lang="fr-FR" sz="2000" dirty="0" smtClean="0"/>
              <a:t>La technique : mode physique d’action sur la matière : force, gestes, outils. </a:t>
            </a:r>
            <a:endParaRPr lang="en-GB"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27" y="3121868"/>
            <a:ext cx="4775696" cy="311194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3546" y="3584039"/>
            <a:ext cx="5324006" cy="2665610"/>
          </a:xfrm>
          <a:prstGeom prst="rect">
            <a:avLst/>
          </a:prstGeom>
        </p:spPr>
      </p:pic>
      <p:sp>
        <p:nvSpPr>
          <p:cNvPr id="6" name="ZoneTexte 5"/>
          <p:cNvSpPr txBox="1"/>
          <p:nvPr/>
        </p:nvSpPr>
        <p:spPr>
          <a:xfrm>
            <a:off x="5351033" y="3584039"/>
            <a:ext cx="876924" cy="369332"/>
          </a:xfrm>
          <a:prstGeom prst="rect">
            <a:avLst/>
          </a:prstGeom>
          <a:noFill/>
        </p:spPr>
        <p:txBody>
          <a:bodyPr wrap="square" rtlCol="0">
            <a:spAutoFit/>
          </a:bodyPr>
          <a:lstStyle/>
          <a:p>
            <a:r>
              <a:rPr lang="fr-FR" dirty="0" smtClean="0">
                <a:solidFill>
                  <a:srgbClr val="FF0000"/>
                </a:solidFill>
              </a:rPr>
              <a:t>Force</a:t>
            </a:r>
            <a:endParaRPr lang="fr-FR" dirty="0">
              <a:solidFill>
                <a:srgbClr val="FF0000"/>
              </a:solidFill>
            </a:endParaRPr>
          </a:p>
        </p:txBody>
      </p:sp>
      <p:sp>
        <p:nvSpPr>
          <p:cNvPr id="7" name="Flèche courbée vers la droite 6"/>
          <p:cNvSpPr/>
          <p:nvPr/>
        </p:nvSpPr>
        <p:spPr>
          <a:xfrm>
            <a:off x="7924980" y="4916844"/>
            <a:ext cx="816964" cy="1010083"/>
          </a:xfrm>
          <a:prstGeom prst="curvedRightArrow">
            <a:avLst>
              <a:gd name="adj1" fmla="val 25000"/>
              <a:gd name="adj2" fmla="val 61819"/>
              <a:gd name="adj3" fmla="val 286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llipse 7"/>
          <p:cNvSpPr/>
          <p:nvPr/>
        </p:nvSpPr>
        <p:spPr>
          <a:xfrm>
            <a:off x="7351759" y="3680155"/>
            <a:ext cx="1843790" cy="1236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9352765" y="3569639"/>
            <a:ext cx="1094282" cy="644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141745" y="4029550"/>
            <a:ext cx="1334580" cy="369332"/>
          </a:xfrm>
          <a:prstGeom prst="rect">
            <a:avLst/>
          </a:prstGeom>
          <a:noFill/>
        </p:spPr>
        <p:txBody>
          <a:bodyPr wrap="square" rtlCol="0">
            <a:spAutoFit/>
          </a:bodyPr>
          <a:lstStyle/>
          <a:p>
            <a:r>
              <a:rPr lang="fr-FR" dirty="0" smtClean="0">
                <a:solidFill>
                  <a:srgbClr val="0070C0"/>
                </a:solidFill>
              </a:rPr>
              <a:t>Mouvement</a:t>
            </a:r>
            <a:endParaRPr lang="fr-FR" dirty="0">
              <a:solidFill>
                <a:srgbClr val="0070C0"/>
              </a:solidFill>
            </a:endParaRPr>
          </a:p>
        </p:txBody>
      </p:sp>
      <p:cxnSp>
        <p:nvCxnSpPr>
          <p:cNvPr id="11" name="Connecteur droit avec flèche 10"/>
          <p:cNvCxnSpPr/>
          <p:nvPr/>
        </p:nvCxnSpPr>
        <p:spPr>
          <a:xfrm>
            <a:off x="2199653" y="4560759"/>
            <a:ext cx="757004" cy="38974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10530591" y="4950503"/>
            <a:ext cx="6295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9711000" y="3680155"/>
            <a:ext cx="2626" cy="5279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437545" y="4475061"/>
            <a:ext cx="742979" cy="369332"/>
          </a:xfrm>
          <a:prstGeom prst="rect">
            <a:avLst/>
          </a:prstGeom>
          <a:noFill/>
        </p:spPr>
        <p:txBody>
          <a:bodyPr wrap="square" rtlCol="0">
            <a:spAutoFit/>
          </a:bodyPr>
          <a:lstStyle/>
          <a:p>
            <a:r>
              <a:rPr lang="fr-FR" dirty="0" smtClean="0">
                <a:solidFill>
                  <a:srgbClr val="00B050"/>
                </a:solidFill>
              </a:rPr>
              <a:t>Outil</a:t>
            </a:r>
            <a:endParaRPr lang="fr-FR" dirty="0">
              <a:solidFill>
                <a:srgbClr val="00B050"/>
              </a:solidFill>
            </a:endParaRPr>
          </a:p>
        </p:txBody>
      </p:sp>
      <p:sp>
        <p:nvSpPr>
          <p:cNvPr id="15" name="Ellipse 14"/>
          <p:cNvSpPr/>
          <p:nvPr/>
        </p:nvSpPr>
        <p:spPr>
          <a:xfrm rot="1581906">
            <a:off x="728152" y="3458210"/>
            <a:ext cx="1632804" cy="11917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7682459" y="4654446"/>
            <a:ext cx="4047344" cy="159520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06136" y="2881993"/>
            <a:ext cx="2571750" cy="2245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013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P spid="9" grpId="0" animBg="1"/>
      <p:bldP spid="10" grpId="0"/>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9021" y="0"/>
            <a:ext cx="10515600" cy="1325563"/>
          </a:xfrm>
        </p:spPr>
        <p:txBody>
          <a:bodyPr>
            <a:normAutofit/>
          </a:bodyPr>
          <a:lstStyle/>
          <a:p>
            <a:pPr algn="ctr"/>
            <a:r>
              <a:rPr lang="fr-FR" sz="3200" b="1" dirty="0" smtClean="0"/>
              <a:t>Les techniques du corps</a:t>
            </a:r>
            <a:endParaRPr lang="en-GB" sz="3200"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5834" y="1292906"/>
            <a:ext cx="3958088" cy="2526580"/>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734" y="1292906"/>
            <a:ext cx="4496457" cy="252658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921" y="4231442"/>
            <a:ext cx="4372427" cy="2459490"/>
          </a:xfrm>
          <a:prstGeom prst="rect">
            <a:avLst/>
          </a:prstGeom>
        </p:spPr>
      </p:pic>
      <p:sp>
        <p:nvSpPr>
          <p:cNvPr id="7" name="ZoneTexte 6"/>
          <p:cNvSpPr txBox="1"/>
          <p:nvPr/>
        </p:nvSpPr>
        <p:spPr>
          <a:xfrm>
            <a:off x="8040991" y="4861022"/>
            <a:ext cx="3968674" cy="1200329"/>
          </a:xfrm>
          <a:prstGeom prst="rect">
            <a:avLst/>
          </a:prstGeom>
          <a:noFill/>
        </p:spPr>
        <p:txBody>
          <a:bodyPr wrap="square" rtlCol="0">
            <a:spAutoFit/>
          </a:bodyPr>
          <a:lstStyle/>
          <a:p>
            <a:pPr algn="just"/>
            <a:r>
              <a:rPr lang="fr-FR" dirty="0" smtClean="0"/>
              <a:t>« </a:t>
            </a:r>
            <a:r>
              <a:rPr lang="fr-FR" i="1" dirty="0" smtClean="0"/>
              <a:t>Nous avons fait, et j’ai fait plusieurs années l’erreur fondamentale de ne considérer qu’il y a technique que quand il y a instrument</a:t>
            </a:r>
            <a:r>
              <a:rPr lang="fr-FR" dirty="0" smtClean="0"/>
              <a:t>. » (Mauss 1934, 9)</a:t>
            </a:r>
            <a:endParaRPr lang="en-GB" dirty="0"/>
          </a:p>
        </p:txBody>
      </p:sp>
    </p:spTree>
    <p:extLst>
      <p:ext uri="{BB962C8B-B14F-4D97-AF65-F5344CB8AC3E}">
        <p14:creationId xmlns:p14="http://schemas.microsoft.com/office/powerpoint/2010/main" val="308443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0197"/>
            <a:ext cx="10515600" cy="1325563"/>
          </a:xfrm>
        </p:spPr>
        <p:txBody>
          <a:bodyPr/>
          <a:lstStyle/>
          <a:p>
            <a:pPr algn="ctr"/>
            <a:r>
              <a:rPr lang="fr-FR" sz="3200" dirty="0">
                <a:solidFill>
                  <a:prstClr val="black"/>
                </a:solidFill>
              </a:rPr>
              <a:t>Les</a:t>
            </a:r>
            <a:r>
              <a:rPr lang="fr-FR" sz="3200" b="1" dirty="0">
                <a:solidFill>
                  <a:prstClr val="black"/>
                </a:solidFill>
              </a:rPr>
              <a:t> techniques du corps</a:t>
            </a:r>
            <a:endParaRPr lang="en-GB" dirty="0"/>
          </a:p>
        </p:txBody>
      </p:sp>
      <p:sp>
        <p:nvSpPr>
          <p:cNvPr id="3" name="Espace réservé du contenu 2"/>
          <p:cNvSpPr>
            <a:spLocks noGrp="1"/>
          </p:cNvSpPr>
          <p:nvPr>
            <p:ph idx="1"/>
          </p:nvPr>
        </p:nvSpPr>
        <p:spPr>
          <a:xfrm>
            <a:off x="838200" y="1270453"/>
            <a:ext cx="10515600" cy="688975"/>
          </a:xfrm>
        </p:spPr>
        <p:txBody>
          <a:bodyPr>
            <a:normAutofit/>
          </a:bodyPr>
          <a:lstStyle/>
          <a:p>
            <a:r>
              <a:rPr lang="fr-FR" sz="1800" dirty="0" smtClean="0"/>
              <a:t>Ce sont toutes les façons dont les hommes, société par société, savent se servir de leurs corps de façon traditionnelle (Mauss 1934</a:t>
            </a:r>
            <a:r>
              <a:rPr lang="fr-FR" sz="1800" dirty="0" smtClean="0"/>
              <a:t>, </a:t>
            </a:r>
            <a:r>
              <a:rPr lang="fr-FR" sz="1800" dirty="0" smtClean="0"/>
              <a:t>5)</a:t>
            </a:r>
          </a:p>
          <a:p>
            <a:pPr marL="0" indent="0">
              <a:buNone/>
            </a:pPr>
            <a:endParaRPr lang="fr-FR" sz="1800" dirty="0" smtClean="0"/>
          </a:p>
          <a:p>
            <a:pPr marL="0" indent="0">
              <a:buNone/>
            </a:pPr>
            <a:endParaRPr lang="fr-FR" sz="1800" dirty="0"/>
          </a:p>
          <a:p>
            <a:pPr marL="0" indent="0">
              <a:buNone/>
            </a:pPr>
            <a:endParaRPr lang="en-GB" sz="18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038" y="2023837"/>
            <a:ext cx="3065494" cy="254816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982" y="2085521"/>
            <a:ext cx="3738036" cy="249010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204" y="2052865"/>
            <a:ext cx="2337137" cy="474215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038" y="4701722"/>
            <a:ext cx="3096085" cy="2058305"/>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5010" y="4701721"/>
            <a:ext cx="3738036" cy="2093300"/>
          </a:xfrm>
          <a:prstGeom prst="rect">
            <a:avLst/>
          </a:prstGeom>
        </p:spPr>
      </p:pic>
    </p:spTree>
    <p:extLst>
      <p:ext uri="{BB962C8B-B14F-4D97-AF65-F5344CB8AC3E}">
        <p14:creationId xmlns:p14="http://schemas.microsoft.com/office/powerpoint/2010/main" val="52604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4503"/>
            <a:ext cx="10515600" cy="1325563"/>
          </a:xfrm>
        </p:spPr>
        <p:txBody>
          <a:bodyPr>
            <a:normAutofit/>
          </a:bodyPr>
          <a:lstStyle/>
          <a:p>
            <a:pPr algn="ctr"/>
            <a:r>
              <a:rPr lang="fr-FR" sz="3200" b="1" dirty="0" smtClean="0"/>
              <a:t>L’outil</a:t>
            </a:r>
            <a:endParaRPr lang="en-GB" sz="3200" b="1" dirty="0"/>
          </a:p>
        </p:txBody>
      </p:sp>
      <p:sp>
        <p:nvSpPr>
          <p:cNvPr id="3" name="Espace réservé du contenu 2"/>
          <p:cNvSpPr>
            <a:spLocks noGrp="1"/>
          </p:cNvSpPr>
          <p:nvPr>
            <p:ph idx="1"/>
          </p:nvPr>
        </p:nvSpPr>
        <p:spPr>
          <a:xfrm>
            <a:off x="838200" y="1655721"/>
            <a:ext cx="5113564" cy="966561"/>
          </a:xfrm>
        </p:spPr>
        <p:txBody>
          <a:bodyPr>
            <a:normAutofit/>
          </a:bodyPr>
          <a:lstStyle/>
          <a:p>
            <a:r>
              <a:rPr lang="fr-FR" sz="2000" dirty="0" smtClean="0"/>
              <a:t>Définition usuelle de l’outil : objet </a:t>
            </a:r>
            <a:r>
              <a:rPr lang="fr-FR" sz="2000" b="1" dirty="0" smtClean="0"/>
              <a:t>fabriqué</a:t>
            </a:r>
            <a:r>
              <a:rPr lang="fr-FR" sz="2000" dirty="0" smtClean="0"/>
              <a:t> qui sert à agir sur la matière, à faire un travail</a:t>
            </a:r>
            <a:endParaRPr lang="en-GB" sz="2000" dirty="0"/>
          </a:p>
        </p:txBody>
      </p:sp>
      <p:sp>
        <p:nvSpPr>
          <p:cNvPr id="5" name="ZoneTexte 4"/>
          <p:cNvSpPr txBox="1"/>
          <p:nvPr/>
        </p:nvSpPr>
        <p:spPr>
          <a:xfrm>
            <a:off x="838200" y="3549038"/>
            <a:ext cx="9437914"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Les </a:t>
            </a:r>
            <a:r>
              <a:rPr lang="fr-FR" sz="2000" b="1" dirty="0" smtClean="0"/>
              <a:t>outils simples</a:t>
            </a:r>
            <a:endParaRPr lang="en-GB" sz="20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908" y="1405408"/>
            <a:ext cx="3732458" cy="1872116"/>
          </a:xfrm>
          <a:prstGeom prst="rect">
            <a:avLst/>
          </a:prstGeom>
        </p:spPr>
      </p:pic>
      <p:pic>
        <p:nvPicPr>
          <p:cNvPr id="7" name="Image 6"/>
          <p:cNvPicPr>
            <a:picLocks noChangeAspect="1" noChangeArrowheads="1"/>
          </p:cNvPicPr>
          <p:nvPr/>
        </p:nvPicPr>
        <p:blipFill>
          <a:blip r:embed="rId3">
            <a:extLst>
              <a:ext uri="{28A0092B-C50C-407E-A947-70E740481C1C}">
                <a14:useLocalDpi xmlns:a14="http://schemas.microsoft.com/office/drawing/2010/main" val="0"/>
              </a:ext>
            </a:extLst>
          </a:blip>
          <a:srcRect l="24089" r="38220"/>
          <a:stretch>
            <a:fillRect/>
          </a:stretch>
        </p:blipFill>
        <p:spPr bwMode="auto">
          <a:xfrm>
            <a:off x="1167146" y="4365640"/>
            <a:ext cx="3157990" cy="23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noChangeArrowheads="1"/>
          </p:cNvPicPr>
          <p:nvPr/>
        </p:nvPicPr>
        <p:blipFill>
          <a:blip r:embed="rId3">
            <a:extLst>
              <a:ext uri="{28A0092B-C50C-407E-A947-70E740481C1C}">
                <a14:useLocalDpi xmlns:a14="http://schemas.microsoft.com/office/drawing/2010/main" val="0"/>
              </a:ext>
            </a:extLst>
          </a:blip>
          <a:srcRect l="478" t="-1994" r="78139" b="1994"/>
          <a:stretch>
            <a:fillRect/>
          </a:stretch>
        </p:blipFill>
        <p:spPr bwMode="auto">
          <a:xfrm>
            <a:off x="4523693" y="4312625"/>
            <a:ext cx="2188373" cy="244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DSC_07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623" y="4289902"/>
            <a:ext cx="3688442" cy="246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5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7185" y="15325"/>
            <a:ext cx="10515600" cy="1325563"/>
          </a:xfrm>
        </p:spPr>
        <p:txBody>
          <a:bodyPr/>
          <a:lstStyle/>
          <a:p>
            <a:pPr algn="ctr"/>
            <a:r>
              <a:rPr lang="fr-FR" sz="3200" b="1" dirty="0">
                <a:solidFill>
                  <a:prstClr val="black"/>
                </a:solidFill>
              </a:rPr>
              <a:t>L’outil</a:t>
            </a:r>
            <a:endParaRPr lang="en-GB"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558" y="2128994"/>
            <a:ext cx="4408713" cy="293792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156" y="4054473"/>
            <a:ext cx="3566833" cy="271371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105" y="1972546"/>
            <a:ext cx="4876227" cy="3250818"/>
          </a:xfrm>
          <a:prstGeom prst="rect">
            <a:avLst/>
          </a:prstGeom>
        </p:spPr>
      </p:pic>
      <p:sp>
        <p:nvSpPr>
          <p:cNvPr id="7" name="Ellipse 6"/>
          <p:cNvSpPr/>
          <p:nvPr/>
        </p:nvSpPr>
        <p:spPr>
          <a:xfrm>
            <a:off x="1298121" y="2408465"/>
            <a:ext cx="1175658" cy="9960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ZoneTexte 7"/>
          <p:cNvSpPr txBox="1"/>
          <p:nvPr/>
        </p:nvSpPr>
        <p:spPr>
          <a:xfrm>
            <a:off x="375558" y="1420304"/>
            <a:ext cx="2759528" cy="400110"/>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Les « </a:t>
            </a:r>
            <a:r>
              <a:rPr lang="fr-FR" sz="2000" b="1" dirty="0" smtClean="0"/>
              <a:t>outils simples</a:t>
            </a:r>
            <a:r>
              <a:rPr lang="fr-FR" sz="2000" dirty="0" smtClean="0"/>
              <a:t> »</a:t>
            </a:r>
            <a:endParaRPr lang="en-GB" sz="2000" dirty="0"/>
          </a:p>
        </p:txBody>
      </p:sp>
    </p:spTree>
    <p:extLst>
      <p:ext uri="{BB962C8B-B14F-4D97-AF65-F5344CB8AC3E}">
        <p14:creationId xmlns:p14="http://schemas.microsoft.com/office/powerpoint/2010/main" val="185955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1079</TotalTime>
  <Words>681</Words>
  <Application>Microsoft Office PowerPoint</Application>
  <PresentationFormat>Grand écran</PresentationFormat>
  <Paragraphs>155</Paragraphs>
  <Slides>21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Microsoft YaHei</vt:lpstr>
      <vt:lpstr>Arial</vt:lpstr>
      <vt:lpstr>Calibri</vt:lpstr>
      <vt:lpstr>Calibri Light</vt:lpstr>
      <vt:lpstr>Comic Sans MS</vt:lpstr>
      <vt:lpstr>Liberation Sans</vt:lpstr>
      <vt:lpstr>Lucida Sans</vt:lpstr>
      <vt:lpstr>Times</vt:lpstr>
      <vt:lpstr>Times New Roman</vt:lpstr>
      <vt:lpstr>Office Theme</vt:lpstr>
      <vt:lpstr>Introduction à l’histoire et archéologie des techniques</vt:lpstr>
      <vt:lpstr>Présentation PowerPoint</vt:lpstr>
      <vt:lpstr>Modalités d’évaluation </vt:lpstr>
      <vt:lpstr>Programme du TD</vt:lpstr>
      <vt:lpstr>La technique</vt:lpstr>
      <vt:lpstr>Les techniques du corps</vt:lpstr>
      <vt:lpstr>Les techniques du corps</vt:lpstr>
      <vt:lpstr>L’outil</vt:lpstr>
      <vt:lpstr>L’outil</vt:lpstr>
      <vt:lpstr>Le « système technique »</vt:lpstr>
      <vt:lpstr>Le « système technique »</vt:lpstr>
      <vt:lpstr>Invention et innovation</vt:lpstr>
      <vt:lpstr>Invention et innovation</vt:lpstr>
      <vt:lpstr>Invention et innovation</vt:lpstr>
      <vt:lpstr>Traditions techniques</vt:lpstr>
      <vt:lpstr>La chaîne opératoire</vt:lpstr>
      <vt:lpstr>La chaîne opératoire</vt:lpstr>
      <vt:lpstr>La chaîne opératoire</vt:lpstr>
      <vt:lpstr>La chaîne opératoire</vt:lpstr>
      <vt:lpstr>Analysez et commentez ce passage traitant de la définition des « techniques du corps »</vt:lpstr>
      <vt:lpstr>Analysez et commentez ce passage traitant de la définition des « techniques du corps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l’archéologie des techniques</dc:title>
  <dc:creator>sarah georgel</dc:creator>
  <cp:lastModifiedBy>sarah georgel</cp:lastModifiedBy>
  <cp:revision>64</cp:revision>
  <dcterms:created xsi:type="dcterms:W3CDTF">2025-01-26T09:24:19Z</dcterms:created>
  <dcterms:modified xsi:type="dcterms:W3CDTF">2025-01-29T14:48:16Z</dcterms:modified>
</cp:coreProperties>
</file>