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88" r:id="rId6"/>
    <p:sldId id="289" r:id="rId7"/>
    <p:sldId id="290" r:id="rId8"/>
    <p:sldId id="274" r:id="rId9"/>
    <p:sldId id="273" r:id="rId10"/>
    <p:sldId id="277" r:id="rId11"/>
    <p:sldId id="278" r:id="rId12"/>
    <p:sldId id="279" r:id="rId13"/>
    <p:sldId id="280" r:id="rId14"/>
    <p:sldId id="281" r:id="rId15"/>
    <p:sldId id="282" r:id="rId16"/>
    <p:sldId id="283" r:id="rId17"/>
    <p:sldId id="263" r:id="rId18"/>
    <p:sldId id="264" r:id="rId19"/>
    <p:sldId id="265" r:id="rId20"/>
    <p:sldId id="269" r:id="rId21"/>
    <p:sldId id="266" r:id="rId22"/>
    <p:sldId id="284" r:id="rId23"/>
    <p:sldId id="262" r:id="rId24"/>
    <p:sldId id="260" r:id="rId25"/>
    <p:sldId id="270" r:id="rId26"/>
    <p:sldId id="271" r:id="rId27"/>
    <p:sldId id="272" r:id="rId28"/>
    <p:sldId id="285" r:id="rId29"/>
    <p:sldId id="286" r:id="rId30"/>
    <p:sldId id="287" r:id="rId31"/>
    <p:sldId id="276" r:id="rId32"/>
    <p:sldId id="291" r:id="rId33"/>
    <p:sldId id="292" r:id="rId34"/>
    <p:sldId id="29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5878"/>
  </p:normalViewPr>
  <p:slideViewPr>
    <p:cSldViewPr snapToGrid="0" snapToObjects="1">
      <p:cViewPr varScale="1">
        <p:scale>
          <a:sx n="127" d="100"/>
          <a:sy n="127" d="100"/>
        </p:scale>
        <p:origin x="5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4/3/25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305457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4/3/25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65624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4/3/25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2780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4/3/25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2547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4/3/25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163594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4/3/25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5495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4/3/25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6323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4/3/25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23906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4/3/25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938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4/3/25</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68443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42B0DB6-F5C7-45FB-8CF3-31B45F9C2DAC}" type="datetimeFigureOut">
              <a:rPr lang="en-US" smtClean="0"/>
              <a:t>4/3/25</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1867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4/3/25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694478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8D2B-A2F7-F24C-9857-BFC25509F895}"/>
              </a:ext>
            </a:extLst>
          </p:cNvPr>
          <p:cNvSpPr>
            <a:spLocks noGrp="1"/>
          </p:cNvSpPr>
          <p:nvPr>
            <p:ph type="ctrTitle"/>
          </p:nvPr>
        </p:nvSpPr>
        <p:spPr/>
        <p:txBody>
          <a:bodyPr/>
          <a:lstStyle/>
          <a:p>
            <a:r>
              <a:rPr lang="fr-FR" dirty="0"/>
              <a:t>Logique – semaine 9</a:t>
            </a:r>
          </a:p>
        </p:txBody>
      </p:sp>
      <p:sp>
        <p:nvSpPr>
          <p:cNvPr id="3" name="Subtitle 2">
            <a:extLst>
              <a:ext uri="{FF2B5EF4-FFF2-40B4-BE49-F238E27FC236}">
                <a16:creationId xmlns:a16="http://schemas.microsoft.com/office/drawing/2014/main" id="{7F74733F-7BD2-B940-A670-FAD6C9B88B89}"/>
              </a:ext>
            </a:extLst>
          </p:cNvPr>
          <p:cNvSpPr>
            <a:spLocks noGrp="1"/>
          </p:cNvSpPr>
          <p:nvPr>
            <p:ph type="subTitle" idx="1"/>
          </p:nvPr>
        </p:nvSpPr>
        <p:spPr/>
        <p:txBody>
          <a:bodyPr>
            <a:normAutofit/>
          </a:bodyPr>
          <a:lstStyle/>
          <a:p>
            <a:r>
              <a:rPr lang="fr-FR" dirty="0"/>
              <a:t>Rachel Frenette</a:t>
            </a:r>
          </a:p>
          <a:p>
            <a:r>
              <a:rPr lang="fr-FR" dirty="0"/>
              <a:t>3 </a:t>
            </a:r>
            <a:r>
              <a:rPr lang="fr-FR"/>
              <a:t>avril 2025</a:t>
            </a:r>
            <a:endParaRPr lang="fr-FR" dirty="0"/>
          </a:p>
          <a:p>
            <a:endParaRPr lang="fr-FR" dirty="0"/>
          </a:p>
        </p:txBody>
      </p:sp>
    </p:spTree>
    <p:extLst>
      <p:ext uri="{BB962C8B-B14F-4D97-AF65-F5344CB8AC3E}">
        <p14:creationId xmlns:p14="http://schemas.microsoft.com/office/powerpoint/2010/main" val="1025551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66770-E1DA-3840-B275-3305C712316F}"/>
              </a:ext>
            </a:extLst>
          </p:cNvPr>
          <p:cNvSpPr>
            <a:spLocks noGrp="1"/>
          </p:cNvSpPr>
          <p:nvPr>
            <p:ph type="title"/>
          </p:nvPr>
        </p:nvSpPr>
        <p:spPr/>
        <p:txBody>
          <a:bodyPr/>
          <a:lstStyle/>
          <a:p>
            <a:r>
              <a:rPr lang="fr-FR" dirty="0"/>
              <a:t>La contradiction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247B79-AB64-6B47-8CBC-4DF700023193}"/>
                  </a:ext>
                </a:extLst>
              </p:cNvPr>
              <p:cNvSpPr>
                <a:spLocks noGrp="1"/>
              </p:cNvSpPr>
              <p:nvPr>
                <p:ph idx="1"/>
              </p:nvPr>
            </p:nvSpPr>
            <p:spPr>
              <a:xfrm>
                <a:off x="2231135" y="2638044"/>
                <a:ext cx="8673931" cy="4219956"/>
              </a:xfrm>
            </p:spPr>
            <p:txBody>
              <a:bodyPr>
                <a:normAutofit fontScale="92500" lnSpcReduction="20000"/>
              </a:bodyPr>
              <a:lstStyle/>
              <a:p>
                <a:r>
                  <a:rPr lang="fr-FR" dirty="0"/>
                  <a:t>Les énoncés: </a:t>
                </a:r>
              </a:p>
              <a:p>
                <a:pPr lvl="1"/>
                <a:r>
                  <a:rPr lang="fr-FR" dirty="0"/>
                  <a:t>Socrate introduit de nouveaux dieux dans la cité ou corrompt la jeunesse. </a:t>
                </a:r>
              </a:p>
              <a:p>
                <a:pPr lvl="1"/>
                <a:r>
                  <a:rPr lang="fr-FR" dirty="0"/>
                  <a:t>Socrate n’introduit pas de nouveaux dieux dans la cité.</a:t>
                </a:r>
              </a:p>
              <a:p>
                <a:pPr lvl="1"/>
                <a:r>
                  <a:rPr lang="fr-FR" dirty="0"/>
                  <a:t>Socrate ne corrompt pas la jeunesse. </a:t>
                </a:r>
              </a:p>
              <a:p>
                <a:endParaRPr lang="fr-FR" dirty="0"/>
              </a:p>
              <a:p>
                <a:r>
                  <a:rPr lang="fr-FR" dirty="0"/>
                  <a:t>Examinons les deux raisons mentionnées précédemment en utilisant les signes suivants pour désigner les énoncés: </a:t>
                </a:r>
              </a:p>
              <a:p>
                <a:r>
                  <a:rPr lang="fr-FR" dirty="0"/>
                  <a:t> p: Socrate introduit de nouveaux dieux dans la cité. </a:t>
                </a:r>
              </a:p>
              <a:p>
                <a:r>
                  <a:rPr lang="fr-FR" dirty="0"/>
                  <a:t> q: Socrate corrompt la jeunesse. </a:t>
                </a:r>
              </a:p>
              <a:p>
                <a:r>
                  <a:rPr lang="fr-FR" dirty="0"/>
                  <a:t>Dans le langage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rPr>
                          <m:t>0</m:t>
                        </m:r>
                      </m:sub>
                    </m:sSub>
                    <m:r>
                      <a:rPr lang="fr-CA" b="0" i="1" smtClean="0">
                        <a:latin typeface="Cambria Math" panose="02040503050406030204" pitchFamily="18" charset="0"/>
                      </a:rPr>
                      <m:t>, </m:t>
                    </m:r>
                  </m:oMath>
                </a14:m>
                <a:r>
                  <a:rPr lang="fr-FR" dirty="0"/>
                  <a:t>on aurait que les énoncés soient formalisés ainsi: </a:t>
                </a:r>
              </a:p>
              <a:p>
                <a14:m>
                  <m:oMath xmlns:m="http://schemas.openxmlformats.org/officeDocument/2006/math">
                    <m:d>
                      <m:dPr>
                        <m:ctrlPr>
                          <a:rPr lang="fr-CA" b="0" i="1" smtClean="0">
                            <a:latin typeface="Cambria Math" panose="02040503050406030204" pitchFamily="18" charset="0"/>
                          </a:rPr>
                        </m:ctrlPr>
                      </m:dPr>
                      <m:e>
                        <m:r>
                          <a:rPr lang="fr-CA" b="0" i="1" smtClean="0">
                            <a:latin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r>
                      <a:rPr lang="fr-CA" b="0" i="1" smtClean="0">
                        <a:latin typeface="Cambria Math" panose="02040503050406030204" pitchFamily="18" charset="0"/>
                        <a:ea typeface="Cambria Math" panose="02040503050406030204" pitchFamily="18" charset="0"/>
                      </a:rPr>
                      <m:t>, ¬</m:t>
                    </m:r>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 ¬</m:t>
                    </m:r>
                    <m:r>
                      <a:rPr lang="fr-CA" b="0" i="1" smtClean="0">
                        <a:latin typeface="Cambria Math" panose="02040503050406030204" pitchFamily="18" charset="0"/>
                        <a:ea typeface="Cambria Math" panose="02040503050406030204" pitchFamily="18" charset="0"/>
                      </a:rPr>
                      <m:t>𝑞</m:t>
                    </m:r>
                  </m:oMath>
                </a14:m>
                <a:endParaRPr lang="fr-FR" dirty="0"/>
              </a:p>
              <a:p>
                <a:r>
                  <a:rPr lang="fr-FR" dirty="0"/>
                  <a:t>Des deux premiers énoncés, on peut déduire q, mais q est la négation du troisième énoncé. Donc, ici, on voit qu’on peut </a:t>
                </a:r>
                <a:r>
                  <a:rPr lang="fr-FR" b="1" dirty="0"/>
                  <a:t>déduire une contradiction </a:t>
                </a:r>
                <a:r>
                  <a:rPr lang="fr-FR" dirty="0"/>
                  <a:t>des trois énoncés initiaux. </a:t>
                </a:r>
              </a:p>
            </p:txBody>
          </p:sp>
        </mc:Choice>
        <mc:Fallback xmlns="">
          <p:sp>
            <p:nvSpPr>
              <p:cNvPr id="3" name="Content Placeholder 2">
                <a:extLst>
                  <a:ext uri="{FF2B5EF4-FFF2-40B4-BE49-F238E27FC236}">
                    <a16:creationId xmlns:a16="http://schemas.microsoft.com/office/drawing/2014/main" id="{D2247B79-AB64-6B47-8CBC-4DF700023193}"/>
                  </a:ext>
                </a:extLst>
              </p:cNvPr>
              <p:cNvSpPr>
                <a:spLocks noGrp="1" noRot="1" noChangeAspect="1" noMove="1" noResize="1" noEditPoints="1" noAdjustHandles="1" noChangeArrowheads="1" noChangeShapeType="1" noTextEdit="1"/>
              </p:cNvSpPr>
              <p:nvPr>
                <p:ph idx="1"/>
              </p:nvPr>
            </p:nvSpPr>
            <p:spPr>
              <a:xfrm>
                <a:off x="2231135" y="2638044"/>
                <a:ext cx="8673931" cy="4219956"/>
              </a:xfrm>
              <a:blipFill>
                <a:blip r:embed="rId2"/>
                <a:stretch>
                  <a:fillRect l="-292" t="-1502"/>
                </a:stretch>
              </a:blipFill>
            </p:spPr>
            <p:txBody>
              <a:bodyPr/>
              <a:lstStyle/>
              <a:p>
                <a:r>
                  <a:rPr lang="fr-FR">
                    <a:noFill/>
                  </a:rPr>
                  <a:t> </a:t>
                </a:r>
              </a:p>
            </p:txBody>
          </p:sp>
        </mc:Fallback>
      </mc:AlternateContent>
    </p:spTree>
    <p:extLst>
      <p:ext uri="{BB962C8B-B14F-4D97-AF65-F5344CB8AC3E}">
        <p14:creationId xmlns:p14="http://schemas.microsoft.com/office/powerpoint/2010/main" val="368403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B977F-57AD-4D40-9865-3E8F50B28D64}"/>
              </a:ext>
            </a:extLst>
          </p:cNvPr>
          <p:cNvSpPr>
            <a:spLocks noGrp="1"/>
          </p:cNvSpPr>
          <p:nvPr>
            <p:ph type="title"/>
          </p:nvPr>
        </p:nvSpPr>
        <p:spPr/>
        <p:txBody>
          <a:bodyPr/>
          <a:lstStyle/>
          <a:p>
            <a:r>
              <a:rPr lang="fr-FR" dirty="0"/>
              <a:t>La contradiction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E47CEC-F5C4-EE47-A1DA-CED821B833FA}"/>
                  </a:ext>
                </a:extLst>
              </p:cNvPr>
              <p:cNvSpPr>
                <a:spLocks noGrp="1"/>
              </p:cNvSpPr>
              <p:nvPr>
                <p:ph idx="1"/>
              </p:nvPr>
            </p:nvSpPr>
            <p:spPr/>
            <p:txBody>
              <a:bodyPr/>
              <a:lstStyle/>
              <a:p>
                <a:r>
                  <a:rPr lang="fr-FR" dirty="0"/>
                  <a:t>Considérons maintenant le second sens de la contradiction: les trois énoncés dans l’ensemble (</a:t>
                </a:r>
                <a14:m>
                  <m:oMath xmlns:m="http://schemas.openxmlformats.org/officeDocument/2006/math">
                    <m:d>
                      <m:dPr>
                        <m:ctrlPr>
                          <a:rPr lang="fr-CA" i="1">
                            <a:latin typeface="Cambria Math" panose="02040503050406030204" pitchFamily="18" charset="0"/>
                          </a:rPr>
                        </m:ctrlPr>
                      </m:dPr>
                      <m:e>
                        <m:r>
                          <a:rPr lang="fr-CA" i="1">
                            <a:latin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e>
                    </m:d>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 ¬</m:t>
                    </m:r>
                    <m:r>
                      <a:rPr lang="fr-CA" i="1">
                        <a:latin typeface="Cambria Math" panose="02040503050406030204" pitchFamily="18" charset="0"/>
                        <a:ea typeface="Cambria Math" panose="02040503050406030204" pitchFamily="18" charset="0"/>
                      </a:rPr>
                      <m:t>𝑞</m:t>
                    </m:r>
                  </m:oMath>
                </a14:m>
                <a:r>
                  <a:rPr lang="fr-FR" dirty="0"/>
                  <a:t>) pourraient-ils être </a:t>
                </a:r>
                <a:r>
                  <a:rPr lang="fr-FR" b="1" dirty="0"/>
                  <a:t>simultanément vrais</a:t>
                </a:r>
                <a:r>
                  <a:rPr lang="fr-FR" dirty="0"/>
                  <a:t>?</a:t>
                </a:r>
              </a:p>
              <a:p>
                <a:r>
                  <a:rPr lang="fr-FR" dirty="0"/>
                  <a:t>On voit bien dans la table de vérité qu’aucune </a:t>
                </a:r>
                <a:r>
                  <a:rPr lang="fr-FR" dirty="0" err="1"/>
                  <a:t>valuation</a:t>
                </a:r>
                <a:r>
                  <a:rPr lang="fr-FR" dirty="0"/>
                  <a:t> ne rend simultanément vraies les trois formules: </a:t>
                </a:r>
              </a:p>
              <a:p>
                <a:endParaRPr lang="fr-FR" dirty="0"/>
              </a:p>
            </p:txBody>
          </p:sp>
        </mc:Choice>
        <mc:Fallback xmlns="">
          <p:sp>
            <p:nvSpPr>
              <p:cNvPr id="3" name="Content Placeholder 2">
                <a:extLst>
                  <a:ext uri="{FF2B5EF4-FFF2-40B4-BE49-F238E27FC236}">
                    <a16:creationId xmlns:a16="http://schemas.microsoft.com/office/drawing/2014/main" id="{20E47CEC-F5C4-EE47-A1DA-CED821B833FA}"/>
                  </a:ext>
                </a:extLst>
              </p:cNvPr>
              <p:cNvSpPr>
                <a:spLocks noGrp="1" noRot="1" noChangeAspect="1" noMove="1" noResize="1" noEditPoints="1" noAdjustHandles="1" noChangeArrowheads="1" noChangeShapeType="1" noTextEdit="1"/>
              </p:cNvSpPr>
              <p:nvPr>
                <p:ph idx="1"/>
              </p:nvPr>
            </p:nvSpPr>
            <p:spPr>
              <a:blipFill>
                <a:blip r:embed="rId2"/>
                <a:stretch>
                  <a:fillRect l="-493" t="-81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6869ABDE-4BFC-FC4B-86F4-A9724F574068}"/>
                  </a:ext>
                </a:extLst>
              </p:cNvPr>
              <p:cNvGraphicFramePr>
                <a:graphicFrameLocks noGrp="1"/>
              </p:cNvGraphicFramePr>
              <p:nvPr>
                <p:extLst>
                  <p:ext uri="{D42A27DB-BD31-4B8C-83A1-F6EECF244321}">
                    <p14:modId xmlns:p14="http://schemas.microsoft.com/office/powerpoint/2010/main" val="3280611949"/>
                  </p:ext>
                </p:extLst>
              </p:nvPr>
            </p:nvGraphicFramePr>
            <p:xfrm>
              <a:off x="2032000" y="3982155"/>
              <a:ext cx="8128000" cy="1559560"/>
            </p:xfrm>
            <a:graphic>
              <a:graphicData uri="http://schemas.openxmlformats.org/drawingml/2006/table">
                <a:tbl>
                  <a:tblPr firstRow="1" bandRow="1">
                    <a:tableStyleId>{21E4AEA4-8DFA-4A89-87EB-49C32662AFE0}</a:tableStyleId>
                  </a:tblPr>
                  <a:tblGrid>
                    <a:gridCol w="1625600">
                      <a:extLst>
                        <a:ext uri="{9D8B030D-6E8A-4147-A177-3AD203B41FA5}">
                          <a16:colId xmlns:a16="http://schemas.microsoft.com/office/drawing/2014/main" val="1837799879"/>
                        </a:ext>
                      </a:extLst>
                    </a:gridCol>
                    <a:gridCol w="1625600">
                      <a:extLst>
                        <a:ext uri="{9D8B030D-6E8A-4147-A177-3AD203B41FA5}">
                          <a16:colId xmlns:a16="http://schemas.microsoft.com/office/drawing/2014/main" val="1991393414"/>
                        </a:ext>
                      </a:extLst>
                    </a:gridCol>
                    <a:gridCol w="1625600">
                      <a:extLst>
                        <a:ext uri="{9D8B030D-6E8A-4147-A177-3AD203B41FA5}">
                          <a16:colId xmlns:a16="http://schemas.microsoft.com/office/drawing/2014/main" val="835801583"/>
                        </a:ext>
                      </a:extLst>
                    </a:gridCol>
                    <a:gridCol w="1625600">
                      <a:extLst>
                        <a:ext uri="{9D8B030D-6E8A-4147-A177-3AD203B41FA5}">
                          <a16:colId xmlns:a16="http://schemas.microsoft.com/office/drawing/2014/main" val="4004376856"/>
                        </a:ext>
                      </a:extLst>
                    </a:gridCol>
                    <a:gridCol w="1625600">
                      <a:extLst>
                        <a:ext uri="{9D8B030D-6E8A-4147-A177-3AD203B41FA5}">
                          <a16:colId xmlns:a16="http://schemas.microsoft.com/office/drawing/2014/main" val="718776423"/>
                        </a:ext>
                      </a:extLst>
                    </a:gridCol>
                  </a:tblGrid>
                  <a:tr h="370840">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𝒑</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𝒒</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m:t>
                                </m:r>
                                <m:r>
                                  <a:rPr lang="fr-CA" b="1" i="1" smtClean="0">
                                    <a:latin typeface="Cambria Math" panose="02040503050406030204" pitchFamily="18" charset="0"/>
                                  </a:rPr>
                                  <m:t>𝒑</m:t>
                                </m:r>
                                <m:r>
                                  <a:rPr lang="fr-CA" b="1" i="1" smtClean="0">
                                    <a:latin typeface="Cambria Math" panose="02040503050406030204" pitchFamily="18" charset="0"/>
                                    <a:ea typeface="Cambria Math" panose="02040503050406030204" pitchFamily="18" charset="0"/>
                                  </a:rPr>
                                  <m:t>∨</m:t>
                                </m:r>
                                <m:r>
                                  <a:rPr lang="fr-CA" b="1" i="1" smtClean="0">
                                    <a:latin typeface="Cambria Math" panose="02040503050406030204" pitchFamily="18" charset="0"/>
                                    <a:ea typeface="Cambria Math" panose="02040503050406030204" pitchFamily="18" charset="0"/>
                                  </a:rPr>
                                  <m:t>𝒒</m:t>
                                </m:r>
                                <m:r>
                                  <a:rPr lang="fr-CA" b="1" i="1" smtClean="0">
                                    <a:latin typeface="Cambria Math" panose="02040503050406030204" pitchFamily="18" charset="0"/>
                                    <a:ea typeface="Cambria Math" panose="02040503050406030204" pitchFamily="18" charset="0"/>
                                  </a:rPr>
                                  <m:t>)</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m:t>
                                </m:r>
                                <m:r>
                                  <a:rPr lang="fr-CA" b="1" i="1" smtClean="0">
                                    <a:latin typeface="Cambria Math" panose="02040503050406030204" pitchFamily="18" charset="0"/>
                                    <a:ea typeface="Cambria Math" panose="02040503050406030204" pitchFamily="18" charset="0"/>
                                  </a:rPr>
                                  <m:t>𝒑</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m:t>
                                </m:r>
                                <m:r>
                                  <a:rPr lang="fr-CA" b="1" i="1" smtClean="0">
                                    <a:latin typeface="Cambria Math" panose="02040503050406030204" pitchFamily="18" charset="0"/>
                                    <a:ea typeface="Cambria Math" panose="02040503050406030204" pitchFamily="18" charset="0"/>
                                  </a:rPr>
                                  <m:t>𝒒</m:t>
                                </m:r>
                              </m:oMath>
                            </m:oMathPara>
                          </a14:m>
                          <a:endParaRPr lang="fr-FR" dirty="0"/>
                        </a:p>
                      </a:txBody>
                      <a:tcPr/>
                    </a:tc>
                    <a:extLst>
                      <a:ext uri="{0D108BD9-81ED-4DB2-BD59-A6C34878D82A}">
                        <a16:rowId xmlns:a16="http://schemas.microsoft.com/office/drawing/2014/main" val="2996924828"/>
                      </a:ext>
                    </a:extLst>
                  </a:tr>
                  <a:tr h="370840">
                    <a:tc>
                      <a:txBody>
                        <a:bodyPr/>
                        <a:lstStyle/>
                        <a:p>
                          <a:r>
                            <a:rPr lang="fr-FR" dirty="0"/>
                            <a:t>V</a:t>
                          </a:r>
                        </a:p>
                        <a:p>
                          <a:r>
                            <a:rPr lang="fr-FR" dirty="0"/>
                            <a:t>V</a:t>
                          </a:r>
                        </a:p>
                        <a:p>
                          <a:r>
                            <a:rPr lang="fr-FR" dirty="0"/>
                            <a:t>F</a:t>
                          </a:r>
                        </a:p>
                        <a:p>
                          <a:r>
                            <a:rPr lang="fr-FR" dirty="0"/>
                            <a:t>F</a:t>
                          </a:r>
                        </a:p>
                      </a:txBody>
                      <a:tcPr/>
                    </a:tc>
                    <a:tc>
                      <a:txBody>
                        <a:bodyPr/>
                        <a:lstStyle/>
                        <a:p>
                          <a:r>
                            <a:rPr lang="fr-FR" dirty="0"/>
                            <a:t>V</a:t>
                          </a:r>
                        </a:p>
                        <a:p>
                          <a:r>
                            <a:rPr lang="fr-FR" dirty="0"/>
                            <a:t>F</a:t>
                          </a:r>
                        </a:p>
                        <a:p>
                          <a:r>
                            <a:rPr lang="fr-FR" dirty="0"/>
                            <a:t>V</a:t>
                          </a:r>
                        </a:p>
                        <a:p>
                          <a:r>
                            <a:rPr lang="fr-FR" dirty="0"/>
                            <a:t>F</a:t>
                          </a:r>
                        </a:p>
                      </a:txBody>
                      <a:tcPr/>
                    </a:tc>
                    <a:tc>
                      <a:txBody>
                        <a:bodyPr/>
                        <a:lstStyle/>
                        <a:p>
                          <a:r>
                            <a:rPr lang="fr-FR" dirty="0"/>
                            <a:t>V</a:t>
                          </a:r>
                        </a:p>
                        <a:p>
                          <a:r>
                            <a:rPr lang="fr-FR" dirty="0"/>
                            <a:t>V</a:t>
                          </a:r>
                        </a:p>
                        <a:p>
                          <a:r>
                            <a:rPr lang="fr-FR" dirty="0"/>
                            <a:t>V</a:t>
                          </a:r>
                        </a:p>
                        <a:p>
                          <a:r>
                            <a:rPr lang="fr-FR" dirty="0"/>
                            <a:t>F</a:t>
                          </a:r>
                        </a:p>
                      </a:txBody>
                      <a:tcPr/>
                    </a:tc>
                    <a:tc>
                      <a:txBody>
                        <a:bodyPr/>
                        <a:lstStyle/>
                        <a:p>
                          <a:r>
                            <a:rPr lang="fr-FR" dirty="0"/>
                            <a:t>F</a:t>
                          </a:r>
                        </a:p>
                        <a:p>
                          <a:r>
                            <a:rPr lang="fr-FR" dirty="0"/>
                            <a:t>F</a:t>
                          </a:r>
                        </a:p>
                        <a:p>
                          <a:r>
                            <a:rPr lang="fr-FR" dirty="0"/>
                            <a:t>V</a:t>
                          </a:r>
                          <a:br>
                            <a:rPr lang="fr-FR" dirty="0"/>
                          </a:br>
                          <a:r>
                            <a:rPr lang="fr-FR" dirty="0"/>
                            <a:t>V</a:t>
                          </a:r>
                        </a:p>
                      </a:txBody>
                      <a:tcPr/>
                    </a:tc>
                    <a:tc>
                      <a:txBody>
                        <a:bodyPr/>
                        <a:lstStyle/>
                        <a:p>
                          <a:r>
                            <a:rPr lang="fr-FR" dirty="0"/>
                            <a:t>F</a:t>
                          </a:r>
                        </a:p>
                        <a:p>
                          <a:r>
                            <a:rPr lang="fr-FR" dirty="0"/>
                            <a:t>V</a:t>
                          </a:r>
                        </a:p>
                        <a:p>
                          <a:r>
                            <a:rPr lang="fr-FR" dirty="0"/>
                            <a:t>F</a:t>
                          </a:r>
                        </a:p>
                        <a:p>
                          <a:r>
                            <a:rPr lang="fr-FR" dirty="0"/>
                            <a:t>V</a:t>
                          </a:r>
                        </a:p>
                      </a:txBody>
                      <a:tcPr/>
                    </a:tc>
                    <a:extLst>
                      <a:ext uri="{0D108BD9-81ED-4DB2-BD59-A6C34878D82A}">
                        <a16:rowId xmlns:a16="http://schemas.microsoft.com/office/drawing/2014/main" val="968338924"/>
                      </a:ext>
                    </a:extLst>
                  </a:tr>
                </a:tbl>
              </a:graphicData>
            </a:graphic>
          </p:graphicFrame>
        </mc:Choice>
        <mc:Fallback xmlns="">
          <p:graphicFrame>
            <p:nvGraphicFramePr>
              <p:cNvPr id="4" name="Table 3">
                <a:extLst>
                  <a:ext uri="{FF2B5EF4-FFF2-40B4-BE49-F238E27FC236}">
                    <a16:creationId xmlns:a16="http://schemas.microsoft.com/office/drawing/2014/main" id="{6869ABDE-4BFC-FC4B-86F4-A9724F574068}"/>
                  </a:ext>
                </a:extLst>
              </p:cNvPr>
              <p:cNvGraphicFramePr>
                <a:graphicFrameLocks noGrp="1"/>
              </p:cNvGraphicFramePr>
              <p:nvPr>
                <p:extLst>
                  <p:ext uri="{D42A27DB-BD31-4B8C-83A1-F6EECF244321}">
                    <p14:modId xmlns:p14="http://schemas.microsoft.com/office/powerpoint/2010/main" val="3280611949"/>
                  </p:ext>
                </p:extLst>
              </p:nvPr>
            </p:nvGraphicFramePr>
            <p:xfrm>
              <a:off x="2032000" y="3982155"/>
              <a:ext cx="8128000" cy="1559560"/>
            </p:xfrm>
            <a:graphic>
              <a:graphicData uri="http://schemas.openxmlformats.org/drawingml/2006/table">
                <a:tbl>
                  <a:tblPr firstRow="1" bandRow="1">
                    <a:tableStyleId>{21E4AEA4-8DFA-4A89-87EB-49C32662AFE0}</a:tableStyleId>
                  </a:tblPr>
                  <a:tblGrid>
                    <a:gridCol w="1625600">
                      <a:extLst>
                        <a:ext uri="{9D8B030D-6E8A-4147-A177-3AD203B41FA5}">
                          <a16:colId xmlns:a16="http://schemas.microsoft.com/office/drawing/2014/main" val="1837799879"/>
                        </a:ext>
                      </a:extLst>
                    </a:gridCol>
                    <a:gridCol w="1625600">
                      <a:extLst>
                        <a:ext uri="{9D8B030D-6E8A-4147-A177-3AD203B41FA5}">
                          <a16:colId xmlns:a16="http://schemas.microsoft.com/office/drawing/2014/main" val="1991393414"/>
                        </a:ext>
                      </a:extLst>
                    </a:gridCol>
                    <a:gridCol w="1625600">
                      <a:extLst>
                        <a:ext uri="{9D8B030D-6E8A-4147-A177-3AD203B41FA5}">
                          <a16:colId xmlns:a16="http://schemas.microsoft.com/office/drawing/2014/main" val="835801583"/>
                        </a:ext>
                      </a:extLst>
                    </a:gridCol>
                    <a:gridCol w="1625600">
                      <a:extLst>
                        <a:ext uri="{9D8B030D-6E8A-4147-A177-3AD203B41FA5}">
                          <a16:colId xmlns:a16="http://schemas.microsoft.com/office/drawing/2014/main" val="4004376856"/>
                        </a:ext>
                      </a:extLst>
                    </a:gridCol>
                    <a:gridCol w="1625600">
                      <a:extLst>
                        <a:ext uri="{9D8B030D-6E8A-4147-A177-3AD203B41FA5}">
                          <a16:colId xmlns:a16="http://schemas.microsoft.com/office/drawing/2014/main" val="718776423"/>
                        </a:ext>
                      </a:extLst>
                    </a:gridCol>
                  </a:tblGrid>
                  <a:tr h="370840">
                    <a:tc>
                      <a:txBody>
                        <a:bodyPr/>
                        <a:lstStyle/>
                        <a:p>
                          <a:endParaRPr lang="en-US"/>
                        </a:p>
                      </a:txBody>
                      <a:tcPr>
                        <a:blipFill>
                          <a:blip r:embed="rId3"/>
                          <a:stretch>
                            <a:fillRect l="-781" t="-3448" r="-401563" b="-348276"/>
                          </a:stretch>
                        </a:blipFill>
                      </a:tcPr>
                    </a:tc>
                    <a:tc>
                      <a:txBody>
                        <a:bodyPr/>
                        <a:lstStyle/>
                        <a:p>
                          <a:endParaRPr lang="en-US"/>
                        </a:p>
                      </a:txBody>
                      <a:tcPr>
                        <a:blipFill>
                          <a:blip r:embed="rId3"/>
                          <a:stretch>
                            <a:fillRect l="-100781" t="-3448" r="-301563" b="-348276"/>
                          </a:stretch>
                        </a:blipFill>
                      </a:tcPr>
                    </a:tc>
                    <a:tc>
                      <a:txBody>
                        <a:bodyPr/>
                        <a:lstStyle/>
                        <a:p>
                          <a:endParaRPr lang="en-US"/>
                        </a:p>
                      </a:txBody>
                      <a:tcPr>
                        <a:blipFill>
                          <a:blip r:embed="rId3"/>
                          <a:stretch>
                            <a:fillRect l="-200781" t="-3448" r="-201563" b="-348276"/>
                          </a:stretch>
                        </a:blipFill>
                      </a:tcPr>
                    </a:tc>
                    <a:tc>
                      <a:txBody>
                        <a:bodyPr/>
                        <a:lstStyle/>
                        <a:p>
                          <a:endParaRPr lang="en-US"/>
                        </a:p>
                      </a:txBody>
                      <a:tcPr>
                        <a:blipFill>
                          <a:blip r:embed="rId3"/>
                          <a:stretch>
                            <a:fillRect l="-300781" t="-3448" r="-101563" b="-348276"/>
                          </a:stretch>
                        </a:blipFill>
                      </a:tcPr>
                    </a:tc>
                    <a:tc>
                      <a:txBody>
                        <a:bodyPr/>
                        <a:lstStyle/>
                        <a:p>
                          <a:endParaRPr lang="en-US"/>
                        </a:p>
                      </a:txBody>
                      <a:tcPr>
                        <a:blipFill>
                          <a:blip r:embed="rId3"/>
                          <a:stretch>
                            <a:fillRect l="-400781" t="-3448" r="-1563" b="-348276"/>
                          </a:stretch>
                        </a:blipFill>
                      </a:tcPr>
                    </a:tc>
                    <a:extLst>
                      <a:ext uri="{0D108BD9-81ED-4DB2-BD59-A6C34878D82A}">
                        <a16:rowId xmlns:a16="http://schemas.microsoft.com/office/drawing/2014/main" val="2996924828"/>
                      </a:ext>
                    </a:extLst>
                  </a:tr>
                  <a:tr h="1188720">
                    <a:tc>
                      <a:txBody>
                        <a:bodyPr/>
                        <a:lstStyle/>
                        <a:p>
                          <a:r>
                            <a:rPr lang="fr-FR" dirty="0"/>
                            <a:t>V</a:t>
                          </a:r>
                        </a:p>
                        <a:p>
                          <a:r>
                            <a:rPr lang="fr-FR" dirty="0"/>
                            <a:t>V</a:t>
                          </a:r>
                        </a:p>
                        <a:p>
                          <a:r>
                            <a:rPr lang="fr-FR" dirty="0"/>
                            <a:t>F</a:t>
                          </a:r>
                        </a:p>
                        <a:p>
                          <a:r>
                            <a:rPr lang="fr-FR" dirty="0"/>
                            <a:t>F</a:t>
                          </a:r>
                        </a:p>
                      </a:txBody>
                      <a:tcPr/>
                    </a:tc>
                    <a:tc>
                      <a:txBody>
                        <a:bodyPr/>
                        <a:lstStyle/>
                        <a:p>
                          <a:r>
                            <a:rPr lang="fr-FR" dirty="0"/>
                            <a:t>V</a:t>
                          </a:r>
                        </a:p>
                        <a:p>
                          <a:r>
                            <a:rPr lang="fr-FR" dirty="0"/>
                            <a:t>F</a:t>
                          </a:r>
                        </a:p>
                        <a:p>
                          <a:r>
                            <a:rPr lang="fr-FR" dirty="0"/>
                            <a:t>V</a:t>
                          </a:r>
                        </a:p>
                        <a:p>
                          <a:r>
                            <a:rPr lang="fr-FR" dirty="0"/>
                            <a:t>F</a:t>
                          </a:r>
                        </a:p>
                      </a:txBody>
                      <a:tcPr/>
                    </a:tc>
                    <a:tc>
                      <a:txBody>
                        <a:bodyPr/>
                        <a:lstStyle/>
                        <a:p>
                          <a:r>
                            <a:rPr lang="fr-FR" dirty="0"/>
                            <a:t>V</a:t>
                          </a:r>
                        </a:p>
                        <a:p>
                          <a:r>
                            <a:rPr lang="fr-FR" dirty="0"/>
                            <a:t>V</a:t>
                          </a:r>
                        </a:p>
                        <a:p>
                          <a:r>
                            <a:rPr lang="fr-FR" dirty="0"/>
                            <a:t>V</a:t>
                          </a:r>
                        </a:p>
                        <a:p>
                          <a:r>
                            <a:rPr lang="fr-FR" dirty="0"/>
                            <a:t>F</a:t>
                          </a:r>
                        </a:p>
                      </a:txBody>
                      <a:tcPr/>
                    </a:tc>
                    <a:tc>
                      <a:txBody>
                        <a:bodyPr/>
                        <a:lstStyle/>
                        <a:p>
                          <a:r>
                            <a:rPr lang="fr-FR" dirty="0"/>
                            <a:t>F</a:t>
                          </a:r>
                        </a:p>
                        <a:p>
                          <a:r>
                            <a:rPr lang="fr-FR" dirty="0"/>
                            <a:t>F</a:t>
                          </a:r>
                        </a:p>
                        <a:p>
                          <a:r>
                            <a:rPr lang="fr-FR" dirty="0"/>
                            <a:t>V</a:t>
                          </a:r>
                          <a:br>
                            <a:rPr lang="fr-FR" dirty="0"/>
                          </a:br>
                          <a:r>
                            <a:rPr lang="fr-FR" dirty="0"/>
                            <a:t>V</a:t>
                          </a:r>
                        </a:p>
                      </a:txBody>
                      <a:tcPr/>
                    </a:tc>
                    <a:tc>
                      <a:txBody>
                        <a:bodyPr/>
                        <a:lstStyle/>
                        <a:p>
                          <a:r>
                            <a:rPr lang="fr-FR" dirty="0"/>
                            <a:t>F</a:t>
                          </a:r>
                        </a:p>
                        <a:p>
                          <a:r>
                            <a:rPr lang="fr-FR" dirty="0"/>
                            <a:t>V</a:t>
                          </a:r>
                        </a:p>
                        <a:p>
                          <a:r>
                            <a:rPr lang="fr-FR" dirty="0"/>
                            <a:t>F</a:t>
                          </a:r>
                        </a:p>
                        <a:p>
                          <a:r>
                            <a:rPr lang="fr-FR" dirty="0"/>
                            <a:t>V</a:t>
                          </a:r>
                        </a:p>
                      </a:txBody>
                      <a:tcPr/>
                    </a:tc>
                    <a:extLst>
                      <a:ext uri="{0D108BD9-81ED-4DB2-BD59-A6C34878D82A}">
                        <a16:rowId xmlns:a16="http://schemas.microsoft.com/office/drawing/2014/main" val="968338924"/>
                      </a:ext>
                    </a:extLst>
                  </a:tr>
                </a:tbl>
              </a:graphicData>
            </a:graphic>
          </p:graphicFrame>
        </mc:Fallback>
      </mc:AlternateContent>
    </p:spTree>
    <p:extLst>
      <p:ext uri="{BB962C8B-B14F-4D97-AF65-F5344CB8AC3E}">
        <p14:creationId xmlns:p14="http://schemas.microsoft.com/office/powerpoint/2010/main" val="296891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EDF7-1AEF-2140-8E06-4F288CA23EE2}"/>
              </a:ext>
            </a:extLst>
          </p:cNvPr>
          <p:cNvSpPr>
            <a:spLocks noGrp="1"/>
          </p:cNvSpPr>
          <p:nvPr>
            <p:ph type="title"/>
          </p:nvPr>
        </p:nvSpPr>
        <p:spPr/>
        <p:txBody>
          <a:bodyPr/>
          <a:lstStyle/>
          <a:p>
            <a:r>
              <a:rPr lang="fr-FR" dirty="0"/>
              <a:t>La contradiction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5F96AD-F644-D84B-8881-3B737630D14C}"/>
                  </a:ext>
                </a:extLst>
              </p:cNvPr>
              <p:cNvSpPr>
                <a:spLocks noGrp="1"/>
              </p:cNvSpPr>
              <p:nvPr>
                <p:ph idx="1"/>
              </p:nvPr>
            </p:nvSpPr>
            <p:spPr/>
            <p:txBody>
              <a:bodyPr/>
              <a:lstStyle/>
              <a:p>
                <a:r>
                  <a:rPr lang="fr-FR" dirty="0"/>
                  <a:t>Donc, deux définitions d’un ensemble contradictoire: </a:t>
                </a:r>
              </a:p>
              <a:p>
                <a:r>
                  <a:rPr lang="fr-FR" dirty="0"/>
                  <a:t>1. Un ensemble d’énoncés est contradictoire si l’on peut en </a:t>
                </a:r>
                <a:r>
                  <a:rPr lang="fr-FR" b="1" dirty="0"/>
                  <a:t>déduire </a:t>
                </a:r>
                <a:r>
                  <a:rPr lang="fr-FR" dirty="0"/>
                  <a:t>une contradiction. </a:t>
                </a:r>
              </a:p>
              <a:p>
                <a:r>
                  <a:rPr lang="fr-FR" dirty="0"/>
                  <a:t>2. Des énoncés forment un ensemble contradictoire s’ils ne peuvent pas être </a:t>
                </a:r>
                <a:r>
                  <a:rPr lang="fr-FR" b="1" dirty="0"/>
                  <a:t>simultanément vrais, </a:t>
                </a:r>
                <a:r>
                  <a:rPr lang="fr-FR" dirty="0"/>
                  <a:t>c’est-à-dire ne sont simultanément vrais pour aucune interprétation du langage. </a:t>
                </a:r>
              </a:p>
              <a:p>
                <a:endParaRPr lang="fr-FR" dirty="0"/>
              </a:p>
              <a:p>
                <a:r>
                  <a:rPr lang="fr-FR" dirty="0"/>
                  <a:t>Nous retiendrons l’idée de base de la seconde pour définir des termes applicables aux cas des langages formels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rPr>
                          <m:t>0</m:t>
                        </m:r>
                      </m:sub>
                    </m:sSub>
                  </m:oMath>
                </a14:m>
                <a:r>
                  <a:rPr lang="fr-FR" dirty="0"/>
                  <a:t> et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1.</m:t>
                        </m:r>
                      </m:sub>
                    </m:sSub>
                  </m:oMath>
                </a14:m>
                <a:endParaRPr lang="fr-FR" dirty="0"/>
              </a:p>
            </p:txBody>
          </p:sp>
        </mc:Choice>
        <mc:Fallback xmlns="">
          <p:sp>
            <p:nvSpPr>
              <p:cNvPr id="3" name="Content Placeholder 2">
                <a:extLst>
                  <a:ext uri="{FF2B5EF4-FFF2-40B4-BE49-F238E27FC236}">
                    <a16:creationId xmlns:a16="http://schemas.microsoft.com/office/drawing/2014/main" id="{6D5F96AD-F644-D84B-8881-3B737630D14C}"/>
                  </a:ext>
                </a:extLst>
              </p:cNvPr>
              <p:cNvSpPr>
                <a:spLocks noGrp="1" noRot="1" noChangeAspect="1" noMove="1" noResize="1" noEditPoints="1" noAdjustHandles="1" noChangeArrowheads="1" noChangeShapeType="1" noTextEdit="1"/>
              </p:cNvSpPr>
              <p:nvPr>
                <p:ph idx="1"/>
              </p:nvPr>
            </p:nvSpPr>
            <p:spPr>
              <a:blipFill>
                <a:blip r:embed="rId2"/>
                <a:stretch>
                  <a:fillRect l="-493" t="-816" b="-1633"/>
                </a:stretch>
              </a:blipFill>
            </p:spPr>
            <p:txBody>
              <a:bodyPr/>
              <a:lstStyle/>
              <a:p>
                <a:r>
                  <a:rPr lang="fr-FR">
                    <a:noFill/>
                  </a:rPr>
                  <a:t> </a:t>
                </a:r>
              </a:p>
            </p:txBody>
          </p:sp>
        </mc:Fallback>
      </mc:AlternateContent>
    </p:spTree>
    <p:extLst>
      <p:ext uri="{BB962C8B-B14F-4D97-AF65-F5344CB8AC3E}">
        <p14:creationId xmlns:p14="http://schemas.microsoft.com/office/powerpoint/2010/main" val="235793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7F96-D364-3849-8AB4-29B1754D0F4F}"/>
              </a:ext>
            </a:extLst>
          </p:cNvPr>
          <p:cNvSpPr>
            <a:spLocks noGrp="1"/>
          </p:cNvSpPr>
          <p:nvPr>
            <p:ph type="title"/>
          </p:nvPr>
        </p:nvSpPr>
        <p:spPr/>
        <p:txBody>
          <a:bodyPr/>
          <a:lstStyle/>
          <a:p>
            <a:r>
              <a:rPr lang="fr-FR" dirty="0"/>
              <a:t>D’autres définitions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E614A1-4929-854C-AB1C-EE33789EE5D9}"/>
                  </a:ext>
                </a:extLst>
              </p:cNvPr>
              <p:cNvSpPr>
                <a:spLocks noGrp="1"/>
              </p:cNvSpPr>
              <p:nvPr>
                <p:ph idx="1"/>
              </p:nvPr>
            </p:nvSpPr>
            <p:spPr>
              <a:xfrm>
                <a:off x="2231136" y="2638044"/>
                <a:ext cx="8380420" cy="4112712"/>
              </a:xfrm>
            </p:spPr>
            <p:txBody>
              <a:bodyPr>
                <a:normAutofit lnSpcReduction="10000"/>
              </a:bodyPr>
              <a:lstStyle/>
              <a:p>
                <a:r>
                  <a:rPr lang="fr-FR" b="1" dirty="0"/>
                  <a:t>Antilogie</a:t>
                </a:r>
                <a:r>
                  <a:rPr lang="fr-FR" dirty="0"/>
                  <a:t>: On dit qu’une formule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rPr>
                          <m:t>0</m:t>
                        </m:r>
                      </m:sub>
                    </m:sSub>
                    <m:r>
                      <a:rPr lang="fr-CA" i="1">
                        <a:latin typeface="Cambria Math" panose="02040503050406030204" pitchFamily="18" charset="0"/>
                      </a:rPr>
                      <m:t> </m:t>
                    </m:r>
                  </m:oMath>
                </a14:m>
                <a:r>
                  <a:rPr lang="fr-FR" dirty="0"/>
                  <a:t>est une antilogie si elle prend la valeur faux pour toute </a:t>
                </a:r>
                <a:r>
                  <a:rPr lang="fr-FR" dirty="0" err="1"/>
                  <a:t>valuation</a:t>
                </a:r>
                <a:r>
                  <a:rPr lang="fr-FR" dirty="0"/>
                  <a:t>. </a:t>
                </a:r>
              </a:p>
              <a:p>
                <a:endParaRPr lang="fr-FR" dirty="0"/>
              </a:p>
              <a:p>
                <a:r>
                  <a:rPr lang="fr-FR" b="1" dirty="0"/>
                  <a:t>Ensemble contradictoire </a:t>
                </a:r>
                <a:r>
                  <a:rPr lang="fr-FR" dirty="0"/>
                  <a:t>(</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rPr>
                          <m:t>0</m:t>
                        </m:r>
                      </m:sub>
                    </m:sSub>
                    <m:r>
                      <a:rPr lang="fr-CA" b="0" i="1" smtClean="0">
                        <a:latin typeface="Cambria Math" panose="02040503050406030204" pitchFamily="18" charset="0"/>
                      </a:rPr>
                      <m:t>)</m:t>
                    </m:r>
                    <m:r>
                      <a:rPr lang="fr-CA" b="0" i="0" smtClean="0">
                        <a:latin typeface="Cambria Math" panose="02040503050406030204" pitchFamily="18" charset="0"/>
                      </a:rPr>
                      <m:t>: </m:t>
                    </m:r>
                  </m:oMath>
                </a14:m>
                <a:r>
                  <a:rPr lang="fr-FR" dirty="0"/>
                  <a:t>On dit qu’un ensemble de formules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rPr>
                          <m:t>0</m:t>
                        </m:r>
                      </m:sub>
                    </m:sSub>
                    <m:r>
                      <a:rPr lang="fr-CA" i="1">
                        <a:latin typeface="Cambria Math" panose="02040503050406030204" pitchFamily="18" charset="0"/>
                      </a:rPr>
                      <m:t> </m:t>
                    </m:r>
                  </m:oMath>
                </a14:m>
                <a:r>
                  <a:rPr lang="fr-FR" dirty="0"/>
                  <a:t>est contradictoire si aucune </a:t>
                </a:r>
                <a:r>
                  <a:rPr lang="fr-FR" dirty="0" err="1"/>
                  <a:t>valuation</a:t>
                </a:r>
                <a:r>
                  <a:rPr lang="fr-FR" dirty="0"/>
                  <a:t> ne rend vraies toutes les formules de l’ensemble. </a:t>
                </a:r>
              </a:p>
              <a:p>
                <a:endParaRPr lang="fr-FR" dirty="0"/>
              </a:p>
              <a:p>
                <a:r>
                  <a:rPr lang="fr-FR" b="1" dirty="0"/>
                  <a:t>Énoncé invalide: </a:t>
                </a:r>
                <a:r>
                  <a:rPr lang="fr-FR" dirty="0"/>
                  <a:t>On dit qu’un énoncé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1</m:t>
                        </m:r>
                      </m:sub>
                    </m:sSub>
                    <m:r>
                      <a:rPr lang="fr-CA" i="1">
                        <a:latin typeface="Cambria Math" panose="02040503050406030204" pitchFamily="18" charset="0"/>
                      </a:rPr>
                      <m:t> </m:t>
                    </m:r>
                  </m:oMath>
                </a14:m>
                <a:r>
                  <a:rPr lang="fr-FR" dirty="0"/>
                  <a:t>est invalide s’il est faux pour toute interprétation du langage. </a:t>
                </a:r>
              </a:p>
              <a:p>
                <a:endParaRPr lang="fr-FR" dirty="0"/>
              </a:p>
              <a:p>
                <a:r>
                  <a:rPr lang="fr-FR" b="1" dirty="0"/>
                  <a:t>Ensemble contradictoire </a:t>
                </a:r>
                <a:r>
                  <a:rPr lang="fr-FR" dirty="0"/>
                  <a:t>(</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1</m:t>
                        </m:r>
                      </m:sub>
                    </m:sSub>
                    <m:r>
                      <a:rPr lang="fr-CA" b="0" i="1" smtClean="0">
                        <a:latin typeface="Cambria Math" panose="02040503050406030204" pitchFamily="18" charset="0"/>
                      </a:rPr>
                      <m:t>)</m:t>
                    </m:r>
                    <m:r>
                      <a:rPr lang="fr-CA" b="0" i="0" smtClean="0">
                        <a:latin typeface="Cambria Math" panose="02040503050406030204" pitchFamily="18" charset="0"/>
                      </a:rPr>
                      <m:t>: </m:t>
                    </m:r>
                  </m:oMath>
                </a14:m>
                <a:r>
                  <a:rPr lang="fr-FR" dirty="0"/>
                  <a:t>On dit qu’un ensemble d’énoncés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1</m:t>
                        </m:r>
                      </m:sub>
                    </m:sSub>
                  </m:oMath>
                </a14:m>
                <a:r>
                  <a:rPr lang="fr-FR" dirty="0"/>
                  <a:t> est contradictoire si aucune interprétation du langage ne rend vrais tous les énoncés de l’ensemble. </a:t>
                </a:r>
              </a:p>
            </p:txBody>
          </p:sp>
        </mc:Choice>
        <mc:Fallback xmlns="">
          <p:sp>
            <p:nvSpPr>
              <p:cNvPr id="3" name="Content Placeholder 2">
                <a:extLst>
                  <a:ext uri="{FF2B5EF4-FFF2-40B4-BE49-F238E27FC236}">
                    <a16:creationId xmlns:a16="http://schemas.microsoft.com/office/drawing/2014/main" id="{85E614A1-4929-854C-AB1C-EE33789EE5D9}"/>
                  </a:ext>
                </a:extLst>
              </p:cNvPr>
              <p:cNvSpPr>
                <a:spLocks noGrp="1" noRot="1" noChangeAspect="1" noMove="1" noResize="1" noEditPoints="1" noAdjustHandles="1" noChangeArrowheads="1" noChangeShapeType="1" noTextEdit="1"/>
              </p:cNvSpPr>
              <p:nvPr>
                <p:ph idx="1"/>
              </p:nvPr>
            </p:nvSpPr>
            <p:spPr>
              <a:xfrm>
                <a:off x="2231136" y="2638044"/>
                <a:ext cx="8380420" cy="4112712"/>
              </a:xfrm>
              <a:blipFill>
                <a:blip r:embed="rId2"/>
                <a:stretch>
                  <a:fillRect l="-454" t="-1231"/>
                </a:stretch>
              </a:blipFill>
            </p:spPr>
            <p:txBody>
              <a:bodyPr/>
              <a:lstStyle/>
              <a:p>
                <a:r>
                  <a:rPr lang="fr-FR">
                    <a:noFill/>
                  </a:rPr>
                  <a:t> </a:t>
                </a:r>
              </a:p>
            </p:txBody>
          </p:sp>
        </mc:Fallback>
      </mc:AlternateContent>
    </p:spTree>
    <p:extLst>
      <p:ext uri="{BB962C8B-B14F-4D97-AF65-F5344CB8AC3E}">
        <p14:creationId xmlns:p14="http://schemas.microsoft.com/office/powerpoint/2010/main" val="2274003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42D2-6B3E-AB47-B2FD-B48114AAB88D}"/>
              </a:ext>
            </a:extLst>
          </p:cNvPr>
          <p:cNvSpPr>
            <a:spLocks noGrp="1"/>
          </p:cNvSpPr>
          <p:nvPr>
            <p:ph type="title"/>
          </p:nvPr>
        </p:nvSpPr>
        <p:spPr/>
        <p:txBody>
          <a:bodyPr/>
          <a:lstStyle/>
          <a:p>
            <a:r>
              <a:rPr lang="fr-FR" dirty="0"/>
              <a:t>D’autres définitions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AEC6DF-CD55-2F41-BDB5-65820F511B91}"/>
                  </a:ext>
                </a:extLst>
              </p:cNvPr>
              <p:cNvSpPr>
                <a:spLocks noGrp="1"/>
              </p:cNvSpPr>
              <p:nvPr>
                <p:ph idx="1"/>
              </p:nvPr>
            </p:nvSpPr>
            <p:spPr/>
            <p:txBody>
              <a:bodyPr/>
              <a:lstStyle/>
              <a:p>
                <a:r>
                  <a:rPr lang="fr-FR" b="1" dirty="0"/>
                  <a:t>Formule satisfaisable </a:t>
                </a:r>
                <a:r>
                  <a:rPr lang="fr-FR" dirty="0"/>
                  <a:t>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0</m:t>
                        </m:r>
                      </m:sub>
                    </m:sSub>
                  </m:oMath>
                </a14:m>
                <a:r>
                  <a:rPr lang="fr-FR" dirty="0"/>
                  <a:t>: on dit qu’une formule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0</m:t>
                        </m:r>
                      </m:sub>
                    </m:sSub>
                  </m:oMath>
                </a14:m>
                <a:r>
                  <a:rPr lang="fr-FR" dirty="0"/>
                  <a:t> est satisfaisable s’il existe une </a:t>
                </a:r>
                <a:r>
                  <a:rPr lang="fr-FR" dirty="0" err="1"/>
                  <a:t>valuation</a:t>
                </a:r>
                <a:r>
                  <a:rPr lang="fr-FR" dirty="0"/>
                  <a:t> qui la rend vraie. </a:t>
                </a:r>
              </a:p>
              <a:p>
                <a:endParaRPr lang="fr-FR" dirty="0"/>
              </a:p>
              <a:p>
                <a:r>
                  <a:rPr lang="fr-FR" b="1" dirty="0"/>
                  <a:t>Ensemble satisfaisable </a:t>
                </a:r>
                <a:r>
                  <a:rPr lang="fr-FR" dirty="0"/>
                  <a:t>de formules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0</m:t>
                        </m:r>
                      </m:sub>
                    </m:sSub>
                  </m:oMath>
                </a14:m>
                <a:r>
                  <a:rPr lang="fr-FR" dirty="0"/>
                  <a:t>: On dit qu’un ensemble de formules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0</m:t>
                        </m:r>
                      </m:sub>
                    </m:sSub>
                  </m:oMath>
                </a14:m>
                <a:r>
                  <a:rPr lang="fr-FR" dirty="0"/>
                  <a:t> est satisfaisable s’il existe une </a:t>
                </a:r>
                <a:r>
                  <a:rPr lang="fr-FR" dirty="0" err="1"/>
                  <a:t>valuation</a:t>
                </a:r>
                <a:r>
                  <a:rPr lang="fr-FR" dirty="0"/>
                  <a:t> qui satisfait toutes les formules de l’ensemble. </a:t>
                </a:r>
              </a:p>
              <a:p>
                <a:endParaRPr lang="fr-FR" dirty="0"/>
              </a:p>
            </p:txBody>
          </p:sp>
        </mc:Choice>
        <mc:Fallback xmlns="">
          <p:sp>
            <p:nvSpPr>
              <p:cNvPr id="3" name="Content Placeholder 2">
                <a:extLst>
                  <a:ext uri="{FF2B5EF4-FFF2-40B4-BE49-F238E27FC236}">
                    <a16:creationId xmlns:a16="http://schemas.microsoft.com/office/drawing/2014/main" id="{90AEC6DF-CD55-2F41-BDB5-65820F511B91}"/>
                  </a:ext>
                </a:extLst>
              </p:cNvPr>
              <p:cNvSpPr>
                <a:spLocks noGrp="1" noRot="1" noChangeAspect="1" noMove="1" noResize="1" noEditPoints="1" noAdjustHandles="1" noChangeArrowheads="1" noChangeShapeType="1" noTextEdit="1"/>
              </p:cNvSpPr>
              <p:nvPr>
                <p:ph idx="1"/>
              </p:nvPr>
            </p:nvSpPr>
            <p:spPr>
              <a:blipFill>
                <a:blip r:embed="rId2"/>
                <a:stretch>
                  <a:fillRect l="-493" t="-816" r="-1149"/>
                </a:stretch>
              </a:blipFill>
            </p:spPr>
            <p:txBody>
              <a:bodyPr/>
              <a:lstStyle/>
              <a:p>
                <a:r>
                  <a:rPr lang="fr-FR">
                    <a:noFill/>
                  </a:rPr>
                  <a:t> </a:t>
                </a:r>
              </a:p>
            </p:txBody>
          </p:sp>
        </mc:Fallback>
      </mc:AlternateContent>
    </p:spTree>
    <p:extLst>
      <p:ext uri="{BB962C8B-B14F-4D97-AF65-F5344CB8AC3E}">
        <p14:creationId xmlns:p14="http://schemas.microsoft.com/office/powerpoint/2010/main" val="3165042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516A-4192-AC44-BFFD-BB8EDD90A720}"/>
              </a:ext>
            </a:extLst>
          </p:cNvPr>
          <p:cNvSpPr>
            <a:spLocks noGrp="1"/>
          </p:cNvSpPr>
          <p:nvPr>
            <p:ph type="title"/>
          </p:nvPr>
        </p:nvSpPr>
        <p:spPr/>
        <p:txBody>
          <a:bodyPr/>
          <a:lstStyle/>
          <a:p>
            <a:r>
              <a:rPr lang="fr-FR" dirty="0"/>
              <a:t>D’autres définitions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53B336-A3F1-8542-B972-AA9653C44AD9}"/>
                  </a:ext>
                </a:extLst>
              </p:cNvPr>
              <p:cNvSpPr>
                <a:spLocks noGrp="1"/>
              </p:cNvSpPr>
              <p:nvPr>
                <p:ph idx="1"/>
              </p:nvPr>
            </p:nvSpPr>
            <p:spPr/>
            <p:txBody>
              <a:bodyPr/>
              <a:lstStyle/>
              <a:p>
                <a:r>
                  <a:rPr lang="fr-FR" b="1" dirty="0"/>
                  <a:t>Énoncé satisfaisable </a:t>
                </a:r>
                <a:r>
                  <a:rPr lang="fr-FR" dirty="0"/>
                  <a:t>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1</m:t>
                        </m:r>
                      </m:sub>
                    </m:sSub>
                  </m:oMath>
                </a14:m>
                <a:r>
                  <a:rPr lang="fr-FR" dirty="0"/>
                  <a:t>: On dit qu’un énoncé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1</m:t>
                        </m:r>
                      </m:sub>
                    </m:sSub>
                  </m:oMath>
                </a14:m>
                <a:r>
                  <a:rPr lang="fr-FR" dirty="0"/>
                  <a:t> est satisfaisable s’il existe une interprétation du langage qui le rend vrai.</a:t>
                </a:r>
              </a:p>
              <a:p>
                <a:endParaRPr lang="fr-FR" dirty="0"/>
              </a:p>
              <a:p>
                <a:r>
                  <a:rPr lang="fr-FR" b="1" dirty="0"/>
                  <a:t>Ensemble satisfaisable d’énoncés </a:t>
                </a:r>
                <a:r>
                  <a:rPr lang="fr-FR" dirty="0"/>
                  <a:t>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1</m:t>
                        </m:r>
                      </m:sub>
                    </m:sSub>
                    <m:r>
                      <a:rPr lang="fr-CA" i="1">
                        <a:latin typeface="Cambria Math" panose="02040503050406030204" pitchFamily="18" charset="0"/>
                        <a:ea typeface="Cambria Math" panose="02040503050406030204" pitchFamily="18" charset="0"/>
                      </a:rPr>
                      <m:t> </m:t>
                    </m:r>
                  </m:oMath>
                </a14:m>
                <a:r>
                  <a:rPr lang="fr-FR" dirty="0"/>
                  <a:t>: On dit qu’un ensemble d’énoncés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1</m:t>
                        </m:r>
                      </m:sub>
                    </m:sSub>
                    <m:r>
                      <a:rPr lang="fr-CA" i="1">
                        <a:latin typeface="Cambria Math" panose="02040503050406030204" pitchFamily="18" charset="0"/>
                        <a:ea typeface="Cambria Math" panose="02040503050406030204" pitchFamily="18" charset="0"/>
                      </a:rPr>
                      <m:t> </m:t>
                    </m:r>
                  </m:oMath>
                </a14:m>
                <a:r>
                  <a:rPr lang="fr-FR" dirty="0"/>
                  <a:t>est satisfaisable s’il existe une interprétation du langage qui satisfait toutes les formules de l’ensemble. </a:t>
                </a:r>
              </a:p>
            </p:txBody>
          </p:sp>
        </mc:Choice>
        <mc:Fallback xmlns="">
          <p:sp>
            <p:nvSpPr>
              <p:cNvPr id="3" name="Content Placeholder 2">
                <a:extLst>
                  <a:ext uri="{FF2B5EF4-FFF2-40B4-BE49-F238E27FC236}">
                    <a16:creationId xmlns:a16="http://schemas.microsoft.com/office/drawing/2014/main" id="{9D53B336-A3F1-8542-B972-AA9653C44AD9}"/>
                  </a:ext>
                </a:extLst>
              </p:cNvPr>
              <p:cNvSpPr>
                <a:spLocks noGrp="1" noRot="1" noChangeAspect="1" noMove="1" noResize="1" noEditPoints="1" noAdjustHandles="1" noChangeArrowheads="1" noChangeShapeType="1" noTextEdit="1"/>
              </p:cNvSpPr>
              <p:nvPr>
                <p:ph idx="1"/>
              </p:nvPr>
            </p:nvSpPr>
            <p:spPr>
              <a:blipFill>
                <a:blip r:embed="rId2"/>
                <a:stretch>
                  <a:fillRect l="-493" t="-816"/>
                </a:stretch>
              </a:blipFill>
            </p:spPr>
            <p:txBody>
              <a:bodyPr/>
              <a:lstStyle/>
              <a:p>
                <a:r>
                  <a:rPr lang="fr-FR">
                    <a:noFill/>
                  </a:rPr>
                  <a:t> </a:t>
                </a:r>
              </a:p>
            </p:txBody>
          </p:sp>
        </mc:Fallback>
      </mc:AlternateContent>
    </p:spTree>
    <p:extLst>
      <p:ext uri="{BB962C8B-B14F-4D97-AF65-F5344CB8AC3E}">
        <p14:creationId xmlns:p14="http://schemas.microsoft.com/office/powerpoint/2010/main" val="61637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DA00-1A55-C64C-BBA8-C3CEBD470F01}"/>
              </a:ext>
            </a:extLst>
          </p:cNvPr>
          <p:cNvSpPr>
            <a:spLocks noGrp="1"/>
          </p:cNvSpPr>
          <p:nvPr>
            <p:ph type="title"/>
          </p:nvPr>
        </p:nvSpPr>
        <p:spPr/>
        <p:txBody>
          <a:bodyPr/>
          <a:lstStyle/>
          <a:p>
            <a:r>
              <a:rPr lang="fr-FR" dirty="0"/>
              <a:t>Terminologie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11AD3F-876B-8245-BDD2-98C9AD42F493}"/>
                  </a:ext>
                </a:extLst>
              </p:cNvPr>
              <p:cNvSpPr>
                <a:spLocks noGrp="1"/>
              </p:cNvSpPr>
              <p:nvPr>
                <p:ph idx="1"/>
              </p:nvPr>
            </p:nvSpPr>
            <p:spPr>
              <a:xfrm>
                <a:off x="2231136" y="2638044"/>
                <a:ext cx="8312686" cy="3898223"/>
              </a:xfrm>
            </p:spPr>
            <p:txBody>
              <a:bodyPr>
                <a:normAutofit/>
              </a:bodyPr>
              <a:lstStyle/>
              <a:p>
                <a:r>
                  <a:rPr lang="fr-FR" b="1" dirty="0"/>
                  <a:t>Formule neutre </a:t>
                </a:r>
                <a:r>
                  <a:rPr lang="fr-FR" dirty="0"/>
                  <a:t>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0</m:t>
                        </m:r>
                      </m:sub>
                    </m:sSub>
                  </m:oMath>
                </a14:m>
                <a:r>
                  <a:rPr lang="fr-FR" dirty="0"/>
                  <a:t>: On dit qu’une formule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0</m:t>
                        </m:r>
                      </m:sub>
                    </m:sSub>
                  </m:oMath>
                </a14:m>
                <a:r>
                  <a:rPr lang="fr-FR" dirty="0"/>
                  <a:t> est une formule neutre si elle n’est ni une tautologie, ni une antilogie. </a:t>
                </a:r>
              </a:p>
              <a:p>
                <a:endParaRPr lang="fr-FR" dirty="0"/>
              </a:p>
              <a:p>
                <a:r>
                  <a:rPr lang="fr-FR" b="1" dirty="0"/>
                  <a:t>Satisfaction d’une formule </a:t>
                </a:r>
                <a:r>
                  <a:rPr lang="fr-FR" dirty="0"/>
                  <a:t>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0</m:t>
                        </m:r>
                      </m:sub>
                    </m:sSub>
                  </m:oMath>
                </a14:m>
                <a:r>
                  <a:rPr lang="fr-FR" dirty="0"/>
                  <a:t>: On dit qu’une </a:t>
                </a:r>
                <a:r>
                  <a:rPr lang="fr-FR" dirty="0" err="1"/>
                  <a:t>valuation</a:t>
                </a:r>
                <a:r>
                  <a:rPr lang="fr-FR" dirty="0"/>
                  <a:t> satisfait une formule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0</m:t>
                        </m:r>
                      </m:sub>
                    </m:sSub>
                  </m:oMath>
                </a14:m>
                <a:r>
                  <a:rPr lang="fr-FR" dirty="0"/>
                  <a:t> si elle donne à cette formule la valeur vrai. </a:t>
                </a:r>
              </a:p>
              <a:p>
                <a:endParaRPr lang="fr-FR" dirty="0"/>
              </a:p>
              <a:p>
                <a:r>
                  <a:rPr lang="fr-FR" b="1" dirty="0"/>
                  <a:t>Équivalence logique </a:t>
                </a:r>
                <a:r>
                  <a:rPr lang="fr-FR" dirty="0"/>
                  <a:t>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0</m:t>
                        </m:r>
                      </m:sub>
                    </m:sSub>
                  </m:oMath>
                </a14:m>
                <a:r>
                  <a:rPr lang="fr-FR" dirty="0"/>
                  <a:t>: Deux énoncés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0</m:t>
                        </m:r>
                      </m:sub>
                    </m:sSub>
                  </m:oMath>
                </a14:m>
                <a:r>
                  <a:rPr lang="fr-FR" dirty="0"/>
                  <a:t> sont logiquement équivalents s’ils ont la même valeur de vérité pour toute </a:t>
                </a:r>
                <a:r>
                  <a:rPr lang="fr-FR" dirty="0" err="1"/>
                  <a:t>valuation</a:t>
                </a:r>
                <a:r>
                  <a:rPr lang="fr-FR" dirty="0"/>
                  <a:t>.</a:t>
                </a:r>
              </a:p>
              <a:p>
                <a:endParaRPr lang="fr-FR" dirty="0"/>
              </a:p>
              <a:p>
                <a:r>
                  <a:rPr lang="fr-FR" b="1" dirty="0"/>
                  <a:t>Modèle </a:t>
                </a:r>
                <a:r>
                  <a:rPr lang="fr-FR" dirty="0"/>
                  <a:t>d’un énoncé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1</m:t>
                        </m:r>
                      </m:sub>
                    </m:sSub>
                  </m:oMath>
                </a14:m>
                <a:r>
                  <a:rPr lang="fr-FR" dirty="0"/>
                  <a:t>: On dit qu’une interprétation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1</m:t>
                        </m:r>
                      </m:sub>
                    </m:sSub>
                  </m:oMath>
                </a14:m>
                <a:r>
                  <a:rPr lang="fr-FR" dirty="0"/>
                  <a:t>est un modèle d’un énoncé de ce langage si elle lui donne la valeur vrai.</a:t>
                </a:r>
              </a:p>
            </p:txBody>
          </p:sp>
        </mc:Choice>
        <mc:Fallback xmlns="">
          <p:sp>
            <p:nvSpPr>
              <p:cNvPr id="3" name="Content Placeholder 2">
                <a:extLst>
                  <a:ext uri="{FF2B5EF4-FFF2-40B4-BE49-F238E27FC236}">
                    <a16:creationId xmlns:a16="http://schemas.microsoft.com/office/drawing/2014/main" id="{6611AD3F-876B-8245-BDD2-98C9AD42F493}"/>
                  </a:ext>
                </a:extLst>
              </p:cNvPr>
              <p:cNvSpPr>
                <a:spLocks noGrp="1" noRot="1" noChangeAspect="1" noMove="1" noResize="1" noEditPoints="1" noAdjustHandles="1" noChangeArrowheads="1" noChangeShapeType="1" noTextEdit="1"/>
              </p:cNvSpPr>
              <p:nvPr>
                <p:ph idx="1"/>
              </p:nvPr>
            </p:nvSpPr>
            <p:spPr>
              <a:xfrm>
                <a:off x="2231136" y="2638044"/>
                <a:ext cx="8312686" cy="3898223"/>
              </a:xfrm>
              <a:blipFill>
                <a:blip r:embed="rId2"/>
                <a:stretch>
                  <a:fillRect l="-458" t="-649" r="-1069" b="-1299"/>
                </a:stretch>
              </a:blipFill>
            </p:spPr>
            <p:txBody>
              <a:bodyPr/>
              <a:lstStyle/>
              <a:p>
                <a:r>
                  <a:rPr lang="fr-FR">
                    <a:noFill/>
                  </a:rPr>
                  <a:t> </a:t>
                </a:r>
              </a:p>
            </p:txBody>
          </p:sp>
        </mc:Fallback>
      </mc:AlternateContent>
    </p:spTree>
    <p:extLst>
      <p:ext uri="{BB962C8B-B14F-4D97-AF65-F5344CB8AC3E}">
        <p14:creationId xmlns:p14="http://schemas.microsoft.com/office/powerpoint/2010/main" val="395932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9668-D6C2-6B49-96A6-DA814FCB52C3}"/>
              </a:ext>
            </a:extLst>
          </p:cNvPr>
          <p:cNvSpPr>
            <a:spLocks noGrp="1"/>
          </p:cNvSpPr>
          <p:nvPr>
            <p:ph type="ctrTitle"/>
          </p:nvPr>
        </p:nvSpPr>
        <p:spPr/>
        <p:txBody>
          <a:bodyPr/>
          <a:lstStyle/>
          <a:p>
            <a:r>
              <a:rPr lang="fr-FR" dirty="0"/>
              <a:t>Propriétés des connecteurs propositionnels</a:t>
            </a:r>
          </a:p>
        </p:txBody>
      </p:sp>
      <p:sp>
        <p:nvSpPr>
          <p:cNvPr id="3" name="Subtitle 2">
            <a:extLst>
              <a:ext uri="{FF2B5EF4-FFF2-40B4-BE49-F238E27FC236}">
                <a16:creationId xmlns:a16="http://schemas.microsoft.com/office/drawing/2014/main" id="{FBD35ED7-3FCC-DC47-A50A-32E7B418DEBA}"/>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36005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440D-30D1-8841-A68F-8A484020597C}"/>
              </a:ext>
            </a:extLst>
          </p:cNvPr>
          <p:cNvSpPr>
            <a:spLocks noGrp="1"/>
          </p:cNvSpPr>
          <p:nvPr>
            <p:ph type="title"/>
          </p:nvPr>
        </p:nvSpPr>
        <p:spPr/>
        <p:txBody>
          <a:bodyPr/>
          <a:lstStyle/>
          <a:p>
            <a:r>
              <a:rPr lang="fr-FR" dirty="0"/>
              <a:t>propriétés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6682C9-90FF-7B43-8223-569427E4CB7E}"/>
                  </a:ext>
                </a:extLst>
              </p:cNvPr>
              <p:cNvSpPr>
                <a:spLocks noGrp="1"/>
              </p:cNvSpPr>
              <p:nvPr>
                <p:ph idx="1"/>
              </p:nvPr>
            </p:nvSpPr>
            <p:spPr>
              <a:xfrm>
                <a:off x="2231136" y="2638044"/>
                <a:ext cx="8211086" cy="4219956"/>
              </a:xfrm>
            </p:spPr>
            <p:txBody>
              <a:bodyPr>
                <a:normAutofit/>
              </a:bodyPr>
              <a:lstStyle/>
              <a:p>
                <a:r>
                  <a:rPr lang="fr-FR" dirty="0"/>
                  <a:t>Idempotence: </a:t>
                </a:r>
              </a:p>
              <a:p>
                <a:pPr lvl="1"/>
                <a:r>
                  <a:rPr lang="fr-FR" dirty="0"/>
                  <a:t>Idempotence de la conjonction: </a:t>
                </a:r>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oMath>
                </a14:m>
                <a:endParaRPr lang="fr-FR" dirty="0"/>
              </a:p>
              <a:p>
                <a:pPr lvl="1"/>
                <a:r>
                  <a:rPr lang="fr-FR" dirty="0"/>
                  <a:t>Idempotence de la disjonction:</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oMath>
                </a14:m>
                <a:endParaRPr lang="fr-FR" dirty="0"/>
              </a:p>
              <a:p>
                <a:r>
                  <a:rPr lang="fr-FR" dirty="0"/>
                  <a:t>Commutativité: </a:t>
                </a:r>
              </a:p>
              <a:p>
                <a:pPr lvl="1"/>
                <a:r>
                  <a:rPr lang="fr-FR" dirty="0" err="1"/>
                  <a:t>Commutatitivé</a:t>
                </a:r>
                <a:r>
                  <a:rPr lang="fr-FR" dirty="0"/>
                  <a:t> de la conjonction: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oMath>
                </a14:m>
                <a:endParaRPr lang="fr-FR" dirty="0"/>
              </a:p>
              <a:p>
                <a:pPr lvl="1"/>
                <a:r>
                  <a:rPr lang="fr-FR" dirty="0"/>
                  <a:t>Commutativité de la disjonction: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oMath>
                </a14:m>
                <a:endParaRPr lang="fr-FR" dirty="0"/>
              </a:p>
              <a:p>
                <a:r>
                  <a:rPr lang="fr-FR" dirty="0"/>
                  <a:t>Associativité: </a:t>
                </a:r>
              </a:p>
              <a:p>
                <a:pPr lvl="1"/>
                <a:r>
                  <a:rPr lang="fr-FR" dirty="0"/>
                  <a:t>Associativité de la conjonction: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𝑟</m:t>
                    </m:r>
                    <m:r>
                      <a:rPr lang="fr-CA" b="0"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𝑟</m:t>
                    </m:r>
                    <m:r>
                      <a:rPr lang="fr-CA" b="0" i="1" smtClean="0">
                        <a:latin typeface="Cambria Math" panose="02040503050406030204" pitchFamily="18" charset="0"/>
                        <a:ea typeface="Cambria Math" panose="02040503050406030204" pitchFamily="18" charset="0"/>
                      </a:rPr>
                      <m:t>)</m:t>
                    </m:r>
                  </m:oMath>
                </a14:m>
                <a:endParaRPr lang="fr-FR" dirty="0"/>
              </a:p>
              <a:p>
                <a:pPr lvl="1"/>
                <a:r>
                  <a:rPr lang="fr-FR" dirty="0"/>
                  <a:t>Associativité de la disjonction: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𝑟</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𝑟</m:t>
                    </m:r>
                    <m:r>
                      <a:rPr lang="fr-CA" i="1">
                        <a:latin typeface="Cambria Math" panose="02040503050406030204" pitchFamily="18" charset="0"/>
                        <a:ea typeface="Cambria Math" panose="02040503050406030204" pitchFamily="18" charset="0"/>
                      </a:rPr>
                      <m:t>)</m:t>
                    </m:r>
                  </m:oMath>
                </a14:m>
                <a:endParaRPr lang="fr-FR" dirty="0"/>
              </a:p>
              <a:p>
                <a:endParaRPr lang="fr-FR" dirty="0"/>
              </a:p>
            </p:txBody>
          </p:sp>
        </mc:Choice>
        <mc:Fallback xmlns="">
          <p:sp>
            <p:nvSpPr>
              <p:cNvPr id="3" name="Content Placeholder 2">
                <a:extLst>
                  <a:ext uri="{FF2B5EF4-FFF2-40B4-BE49-F238E27FC236}">
                    <a16:creationId xmlns:a16="http://schemas.microsoft.com/office/drawing/2014/main" id="{556682C9-90FF-7B43-8223-569427E4CB7E}"/>
                  </a:ext>
                </a:extLst>
              </p:cNvPr>
              <p:cNvSpPr>
                <a:spLocks noGrp="1" noRot="1" noChangeAspect="1" noMove="1" noResize="1" noEditPoints="1" noAdjustHandles="1" noChangeArrowheads="1" noChangeShapeType="1" noTextEdit="1"/>
              </p:cNvSpPr>
              <p:nvPr>
                <p:ph idx="1"/>
              </p:nvPr>
            </p:nvSpPr>
            <p:spPr>
              <a:xfrm>
                <a:off x="2231136" y="2638044"/>
                <a:ext cx="8211086" cy="4219956"/>
              </a:xfrm>
              <a:blipFill>
                <a:blip r:embed="rId2"/>
                <a:stretch>
                  <a:fillRect l="-464" t="-601"/>
                </a:stretch>
              </a:blipFill>
            </p:spPr>
            <p:txBody>
              <a:bodyPr/>
              <a:lstStyle/>
              <a:p>
                <a:r>
                  <a:rPr lang="fr-FR">
                    <a:noFill/>
                  </a:rPr>
                  <a:t> </a:t>
                </a:r>
              </a:p>
            </p:txBody>
          </p:sp>
        </mc:Fallback>
      </mc:AlternateContent>
    </p:spTree>
    <p:extLst>
      <p:ext uri="{BB962C8B-B14F-4D97-AF65-F5344CB8AC3E}">
        <p14:creationId xmlns:p14="http://schemas.microsoft.com/office/powerpoint/2010/main" val="449026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8877-F4C1-CE42-AE01-1BD6D3318D34}"/>
              </a:ext>
            </a:extLst>
          </p:cNvPr>
          <p:cNvSpPr>
            <a:spLocks noGrp="1"/>
          </p:cNvSpPr>
          <p:nvPr>
            <p:ph type="title"/>
          </p:nvPr>
        </p:nvSpPr>
        <p:spPr/>
        <p:txBody>
          <a:bodyPr/>
          <a:lstStyle/>
          <a:p>
            <a:r>
              <a:rPr lang="fr-FR" dirty="0"/>
              <a:t>Différentes lois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898E48-2A30-7745-8579-DCF67F021EEF}"/>
                  </a:ext>
                </a:extLst>
              </p:cNvPr>
              <p:cNvSpPr>
                <a:spLocks noGrp="1"/>
              </p:cNvSpPr>
              <p:nvPr>
                <p:ph idx="1"/>
              </p:nvPr>
            </p:nvSpPr>
            <p:spPr>
              <a:xfrm>
                <a:off x="2231136" y="2638044"/>
                <a:ext cx="8493308" cy="4033689"/>
              </a:xfrm>
            </p:spPr>
            <p:txBody>
              <a:bodyPr>
                <a:normAutofit fontScale="92500" lnSpcReduction="10000"/>
              </a:bodyPr>
              <a:lstStyle/>
              <a:p>
                <a:r>
                  <a:rPr lang="fr-FR" dirty="0"/>
                  <a:t>Distributivité: </a:t>
                </a:r>
              </a:p>
              <a:p>
                <a:pPr lvl="1"/>
                <a:r>
                  <a:rPr lang="fr-FR" dirty="0"/>
                  <a:t>Distributivité de la conjonction sur la disjonction à gauche: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𝑟</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𝑟</m:t>
                    </m:r>
                    <m:r>
                      <a:rPr lang="fr-CA" b="0"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oMath>
                </a14:m>
                <a:endParaRPr lang="fr-FR" dirty="0"/>
              </a:p>
              <a:p>
                <a:pPr lvl="1"/>
                <a:r>
                  <a:rPr lang="fr-FR" dirty="0"/>
                  <a:t>Distributivité de la conjonction sur la disjonction à droite: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b="0"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𝑟</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𝑟</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𝑟</m:t>
                    </m:r>
                    <m:r>
                      <a:rPr lang="fr-CA" i="1">
                        <a:latin typeface="Cambria Math" panose="02040503050406030204" pitchFamily="18" charset="0"/>
                        <a:ea typeface="Cambria Math" panose="02040503050406030204" pitchFamily="18" charset="0"/>
                      </a:rPr>
                      <m:t>))</m:t>
                    </m:r>
                  </m:oMath>
                </a14:m>
                <a:endParaRPr lang="fr-FR" dirty="0"/>
              </a:p>
              <a:p>
                <a:pPr lvl="1"/>
                <a:r>
                  <a:rPr lang="fr-FR" dirty="0"/>
                  <a:t>Distributivité de la disjonction sur la conjonction à gauche: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𝑟</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𝑟</m:t>
                    </m:r>
                    <m:r>
                      <a:rPr lang="fr-CA" i="1">
                        <a:latin typeface="Cambria Math" panose="02040503050406030204" pitchFamily="18" charset="0"/>
                        <a:ea typeface="Cambria Math" panose="02040503050406030204" pitchFamily="18" charset="0"/>
                      </a:rPr>
                      <m:t>))</m:t>
                    </m:r>
                  </m:oMath>
                </a14:m>
                <a:endParaRPr lang="fr-FR" dirty="0"/>
              </a:p>
              <a:p>
                <a:pPr lvl="1"/>
                <a:r>
                  <a:rPr lang="fr-FR" dirty="0"/>
                  <a:t>Distributivité de la disjonction sur la conjonction à droite: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𝑟</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𝑟</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𝑟</m:t>
                    </m:r>
                    <m:r>
                      <a:rPr lang="fr-CA" i="1">
                        <a:latin typeface="Cambria Math" panose="02040503050406030204" pitchFamily="18" charset="0"/>
                        <a:ea typeface="Cambria Math" panose="02040503050406030204" pitchFamily="18" charset="0"/>
                      </a:rPr>
                      <m:t>))</m:t>
                    </m:r>
                  </m:oMath>
                </a14:m>
                <a:endParaRPr lang="fr-FR" dirty="0"/>
              </a:p>
              <a:p>
                <a:r>
                  <a:rPr lang="fr-FR" dirty="0"/>
                  <a:t>Lois d’absorption: </a:t>
                </a:r>
              </a:p>
              <a:p>
                <a:pPr lvl="1"/>
                <a14:m>
                  <m:oMath xmlns:m="http://schemas.openxmlformats.org/officeDocument/2006/math">
                    <m:r>
                      <a:rPr lang="fr-FR" i="1">
                        <a:latin typeface="Cambria Math" panose="02040503050406030204" pitchFamily="18" charset="0"/>
                        <a:ea typeface="Cambria Math" panose="02040503050406030204" pitchFamily="18" charset="0"/>
                      </a:rPr>
                      <m:t>⊨</m:t>
                    </m:r>
                    <m:d>
                      <m:dPr>
                        <m:ctrlPr>
                          <a:rPr lang="fr-CA" b="0" i="1">
                            <a:latin typeface="Cambria Math" panose="02040503050406030204" pitchFamily="18" charset="0"/>
                            <a:ea typeface="Cambria Math" panose="02040503050406030204" pitchFamily="18" charset="0"/>
                          </a:rPr>
                        </m:ctrlPr>
                      </m:dPr>
                      <m:e>
                        <m:d>
                          <m:dPr>
                            <m:ctrlPr>
                              <a:rPr lang="fr-CA" b="0" i="1" smtClean="0">
                                <a:latin typeface="Cambria Math" panose="02040503050406030204" pitchFamily="18" charset="0"/>
                                <a:ea typeface="Cambria Math" panose="02040503050406030204" pitchFamily="18" charset="0"/>
                              </a:rPr>
                            </m:ctrlPr>
                          </m:dPr>
                          <m:e>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d>
                              <m:dPr>
                                <m:ctrlPr>
                                  <a:rPr lang="fr-CA" b="0" i="1" smtClean="0">
                                    <a:latin typeface="Cambria Math" panose="02040503050406030204" pitchFamily="18" charset="0"/>
                                    <a:ea typeface="Cambria Math" panose="02040503050406030204" pitchFamily="18" charset="0"/>
                                  </a:rPr>
                                </m:ctrlPr>
                              </m:dPr>
                              <m:e>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e>
                        </m:d>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e>
                    </m:d>
                  </m:oMath>
                </a14:m>
                <a:endParaRPr lang="fr-CA" b="0" dirty="0">
                  <a:ea typeface="Cambria Math" panose="02040503050406030204" pitchFamily="18" charset="0"/>
                </a:endParaRPr>
              </a:p>
              <a:p>
                <a:pPr lvl="1"/>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d>
                      <m:dPr>
                        <m:ctrlPr>
                          <a:rPr lang="fr-CA" b="0" i="1" smtClean="0">
                            <a:latin typeface="Cambria Math" panose="02040503050406030204" pitchFamily="18" charset="0"/>
                            <a:ea typeface="Cambria Math" panose="02040503050406030204" pitchFamily="18" charset="0"/>
                          </a:rPr>
                        </m:ctrlPr>
                      </m:dPr>
                      <m:e>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oMath>
                </a14:m>
                <a:endParaRPr lang="fr-CA" dirty="0">
                  <a:ea typeface="Cambria Math" panose="02040503050406030204" pitchFamily="18" charset="0"/>
                </a:endParaRPr>
              </a:p>
              <a:p>
                <a:r>
                  <a:rPr lang="fr-FR" dirty="0"/>
                  <a:t>Lois de De Morgan: </a:t>
                </a:r>
              </a:p>
              <a:p>
                <a:pPr lvl="1"/>
                <a14:m>
                  <m:oMath xmlns:m="http://schemas.openxmlformats.org/officeDocument/2006/math">
                    <m:r>
                      <a:rPr lang="fr-FR" i="1">
                        <a:latin typeface="Cambria Math" panose="02040503050406030204" pitchFamily="18" charset="0"/>
                        <a:ea typeface="Cambria Math" panose="02040503050406030204" pitchFamily="18" charset="0"/>
                      </a:rPr>
                      <m:t>⊨</m:t>
                    </m:r>
                    <m:r>
                      <a:rPr lang="fr-FR" i="1" smtClean="0">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e>
                    </m:d>
                    <m:r>
                      <a:rPr lang="fr-CA" i="1">
                        <a:latin typeface="Cambria Math" panose="02040503050406030204" pitchFamily="18" charset="0"/>
                        <a:ea typeface="Cambria Math" panose="02040503050406030204" pitchFamily="18" charset="0"/>
                      </a:rPr>
                      <m:t>↔</m:t>
                    </m:r>
                    <m:d>
                      <m:dPr>
                        <m:ctrlPr>
                          <a:rPr lang="fr-CA" b="0" i="1">
                            <a:latin typeface="Cambria Math" panose="02040503050406030204" pitchFamily="18" charset="0"/>
                            <a:ea typeface="Cambria Math" panose="02040503050406030204" pitchFamily="18" charset="0"/>
                          </a:rPr>
                        </m:ctrlPr>
                      </m:dPr>
                      <m:e>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oMath>
                </a14:m>
                <a:endParaRPr lang="fr-CA" b="0" dirty="0">
                  <a:ea typeface="Cambria Math" panose="02040503050406030204" pitchFamily="18" charset="0"/>
                </a:endParaRPr>
              </a:p>
              <a:p>
                <a:pPr lvl="1"/>
                <a14:m>
                  <m:oMath xmlns:m="http://schemas.openxmlformats.org/officeDocument/2006/math">
                    <m:r>
                      <a:rPr lang="fr-FR" i="1">
                        <a:latin typeface="Cambria Math" panose="02040503050406030204" pitchFamily="18" charset="0"/>
                        <a:ea typeface="Cambria Math" panose="02040503050406030204" pitchFamily="18" charset="0"/>
                      </a:rPr>
                      <m:t>⊨</m:t>
                    </m:r>
                    <m:r>
                      <a:rPr lang="fr-FR" i="1" smtClean="0">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r>
                      <a:rPr lang="fr-CA" i="1">
                        <a:latin typeface="Cambria Math" panose="02040503050406030204" pitchFamily="18" charset="0"/>
                        <a:ea typeface="Cambria Math" panose="02040503050406030204" pitchFamily="18" charset="0"/>
                      </a:rPr>
                      <m:t>↔</m:t>
                    </m:r>
                    <m:d>
                      <m:dPr>
                        <m:ctrlPr>
                          <a:rPr lang="fr-CA" b="0" i="1">
                            <a:latin typeface="Cambria Math" panose="02040503050406030204" pitchFamily="18" charset="0"/>
                            <a:ea typeface="Cambria Math" panose="02040503050406030204" pitchFamily="18" charset="0"/>
                          </a:rPr>
                        </m:ctrlPr>
                      </m:dPr>
                      <m:e>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e>
                    </m:d>
                  </m:oMath>
                </a14:m>
                <a:endParaRPr lang="fr-CA" i="1" dirty="0">
                  <a:latin typeface="Cambria Math" panose="02040503050406030204" pitchFamily="18" charset="0"/>
                  <a:ea typeface="Cambria Math" panose="02040503050406030204" pitchFamily="18" charset="0"/>
                </a:endParaRPr>
              </a:p>
              <a:p>
                <a:endParaRPr lang="fr-FR" dirty="0"/>
              </a:p>
            </p:txBody>
          </p:sp>
        </mc:Choice>
        <mc:Fallback xmlns="">
          <p:sp>
            <p:nvSpPr>
              <p:cNvPr id="3" name="Content Placeholder 2">
                <a:extLst>
                  <a:ext uri="{FF2B5EF4-FFF2-40B4-BE49-F238E27FC236}">
                    <a16:creationId xmlns:a16="http://schemas.microsoft.com/office/drawing/2014/main" id="{39898E48-2A30-7745-8579-DCF67F021EEF}"/>
                  </a:ext>
                </a:extLst>
              </p:cNvPr>
              <p:cNvSpPr>
                <a:spLocks noGrp="1" noRot="1" noChangeAspect="1" noMove="1" noResize="1" noEditPoints="1" noAdjustHandles="1" noChangeArrowheads="1" noChangeShapeType="1" noTextEdit="1"/>
              </p:cNvSpPr>
              <p:nvPr>
                <p:ph idx="1"/>
              </p:nvPr>
            </p:nvSpPr>
            <p:spPr>
              <a:xfrm>
                <a:off x="2231136" y="2638044"/>
                <a:ext cx="8493308" cy="4033689"/>
              </a:xfrm>
              <a:blipFill>
                <a:blip r:embed="rId2"/>
                <a:stretch>
                  <a:fillRect l="-299" t="-943"/>
                </a:stretch>
              </a:blipFill>
            </p:spPr>
            <p:txBody>
              <a:bodyPr/>
              <a:lstStyle/>
              <a:p>
                <a:r>
                  <a:rPr lang="fr-FR">
                    <a:noFill/>
                  </a:rPr>
                  <a:t> </a:t>
                </a:r>
              </a:p>
            </p:txBody>
          </p:sp>
        </mc:Fallback>
      </mc:AlternateContent>
    </p:spTree>
    <p:extLst>
      <p:ext uri="{BB962C8B-B14F-4D97-AF65-F5344CB8AC3E}">
        <p14:creationId xmlns:p14="http://schemas.microsoft.com/office/powerpoint/2010/main" val="372356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9A07-A4BE-B640-B284-D565B2F5581D}"/>
              </a:ext>
            </a:extLst>
          </p:cNvPr>
          <p:cNvSpPr>
            <a:spLocks noGrp="1"/>
          </p:cNvSpPr>
          <p:nvPr>
            <p:ph type="title"/>
          </p:nvPr>
        </p:nvSpPr>
        <p:spPr/>
        <p:txBody>
          <a:bodyPr/>
          <a:lstStyle/>
          <a:p>
            <a:r>
              <a:rPr lang="fr-FR" dirty="0"/>
              <a:t>Plan du cours</a:t>
            </a:r>
          </a:p>
        </p:txBody>
      </p:sp>
      <p:sp>
        <p:nvSpPr>
          <p:cNvPr id="3" name="Content Placeholder 2">
            <a:extLst>
              <a:ext uri="{FF2B5EF4-FFF2-40B4-BE49-F238E27FC236}">
                <a16:creationId xmlns:a16="http://schemas.microsoft.com/office/drawing/2014/main" id="{AA27F6AC-7418-A84C-82E0-347433847860}"/>
              </a:ext>
            </a:extLst>
          </p:cNvPr>
          <p:cNvSpPr>
            <a:spLocks noGrp="1"/>
          </p:cNvSpPr>
          <p:nvPr>
            <p:ph idx="1"/>
          </p:nvPr>
        </p:nvSpPr>
        <p:spPr/>
        <p:txBody>
          <a:bodyPr/>
          <a:lstStyle/>
          <a:p>
            <a:r>
              <a:rPr lang="fr-FR" dirty="0"/>
              <a:t>Des questions? </a:t>
            </a:r>
          </a:p>
          <a:p>
            <a:pPr marL="0" indent="0">
              <a:buNone/>
            </a:pPr>
            <a:endParaRPr lang="fr-FR" dirty="0"/>
          </a:p>
          <a:p>
            <a:r>
              <a:rPr lang="fr-FR" dirty="0"/>
              <a:t>Nouvelle matière: fin du chapitre 5 et début du chapitre 6</a:t>
            </a:r>
          </a:p>
          <a:p>
            <a:endParaRPr lang="fr-FR" dirty="0"/>
          </a:p>
          <a:p>
            <a:r>
              <a:rPr lang="fr-FR" dirty="0"/>
              <a:t>Exercices</a:t>
            </a:r>
          </a:p>
        </p:txBody>
      </p:sp>
    </p:spTree>
    <p:extLst>
      <p:ext uri="{BB962C8B-B14F-4D97-AF65-F5344CB8AC3E}">
        <p14:creationId xmlns:p14="http://schemas.microsoft.com/office/powerpoint/2010/main" val="1807245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8D75-F775-ED48-A3CD-EBC9B13B6131}"/>
              </a:ext>
            </a:extLst>
          </p:cNvPr>
          <p:cNvSpPr>
            <a:spLocks noGrp="1"/>
          </p:cNvSpPr>
          <p:nvPr>
            <p:ph type="title"/>
          </p:nvPr>
        </p:nvSpPr>
        <p:spPr/>
        <p:txBody>
          <a:bodyPr/>
          <a:lstStyle/>
          <a:p>
            <a:r>
              <a:rPr lang="fr-FR" dirty="0"/>
              <a:t>Lois entre connecteurs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4A537D-BBD7-4840-9360-54D0FE4EC423}"/>
                  </a:ext>
                </a:extLst>
              </p:cNvPr>
              <p:cNvSpPr>
                <a:spLocks noGrp="1"/>
              </p:cNvSpPr>
              <p:nvPr>
                <p:ph idx="1"/>
              </p:nvPr>
            </p:nvSpPr>
            <p:spPr/>
            <p:txBody>
              <a:bodyPr>
                <a:normAutofit fontScale="77500" lnSpcReduction="20000"/>
              </a:bodyPr>
              <a:lstStyle/>
              <a:p>
                <a14:m>
                  <m:oMath xmlns:m="http://schemas.openxmlformats.org/officeDocument/2006/math">
                    <m:r>
                      <a:rPr lang="fr-FR" i="1" smtClean="0">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e>
                    </m:d>
                    <m:r>
                      <a:rPr lang="fr-CA" i="1">
                        <a:latin typeface="Cambria Math" panose="02040503050406030204" pitchFamily="18" charset="0"/>
                        <a:ea typeface="Cambria Math" panose="02040503050406030204" pitchFamily="18" charset="0"/>
                      </a:rPr>
                      <m:t>↔</m:t>
                    </m:r>
                    <m:r>
                      <a:rPr lang="fr-CA" i="1" smtClean="0">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oMath>
                </a14:m>
                <a:endParaRPr lang="fr-CA" b="0" dirty="0">
                  <a:ea typeface="Cambria Math" panose="02040503050406030204" pitchFamily="18" charset="0"/>
                </a:endParaRPr>
              </a:p>
              <a:p>
                <a14:m>
                  <m:oMath xmlns:m="http://schemas.openxmlformats.org/officeDocument/2006/math">
                    <m:r>
                      <a:rPr lang="fr-FR" i="1">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e>
                    </m:d>
                    <m:r>
                      <a:rPr lang="fr-CA" i="1">
                        <a:latin typeface="Cambria Math" panose="02040503050406030204" pitchFamily="18" charset="0"/>
                        <a:ea typeface="Cambria Math" panose="02040503050406030204" pitchFamily="18" charset="0"/>
                      </a:rPr>
                      <m:t>↔</m:t>
                    </m:r>
                    <m:r>
                      <a:rPr lang="fr-CA" i="1" smtClean="0">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e>
                    </m:d>
                  </m:oMath>
                </a14:m>
                <a:endParaRPr lang="fr-CA" dirty="0">
                  <a:ea typeface="Cambria Math" panose="02040503050406030204" pitchFamily="18" charset="0"/>
                </a:endParaRPr>
              </a:p>
              <a:p>
                <a14:m>
                  <m:oMath xmlns:m="http://schemas.openxmlformats.org/officeDocument/2006/math">
                    <m:r>
                      <a:rPr lang="fr-FR" i="1">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r>
                      <a:rPr lang="fr-CA" i="1">
                        <a:latin typeface="Cambria Math" panose="02040503050406030204" pitchFamily="18" charset="0"/>
                        <a:ea typeface="Cambria Math" panose="02040503050406030204" pitchFamily="18" charset="0"/>
                      </a:rPr>
                      <m:t>↔</m:t>
                    </m:r>
                    <m:r>
                      <a:rPr lang="fr-CA" i="1" smtClean="0">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e>
                    </m:d>
                  </m:oMath>
                </a14:m>
                <a:endParaRPr lang="fr-CA" dirty="0">
                  <a:ea typeface="Cambria Math" panose="02040503050406030204" pitchFamily="18" charset="0"/>
                </a:endParaRPr>
              </a:p>
              <a:p>
                <a14:m>
                  <m:oMath xmlns:m="http://schemas.openxmlformats.org/officeDocument/2006/math">
                    <m:r>
                      <a:rPr lang="fr-FR" i="1">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r>
                      <a:rPr lang="fr-CA" i="1">
                        <a:latin typeface="Cambria Math" panose="02040503050406030204" pitchFamily="18" charset="0"/>
                        <a:ea typeface="Cambria Math" panose="02040503050406030204" pitchFamily="18" charset="0"/>
                      </a:rPr>
                      <m:t>↔</m:t>
                    </m:r>
                    <m:d>
                      <m:dPr>
                        <m:ctrlPr>
                          <a:rPr lang="fr-CA" b="0" i="1">
                            <a:latin typeface="Cambria Math" panose="02040503050406030204" pitchFamily="18" charset="0"/>
                            <a:ea typeface="Cambria Math" panose="02040503050406030204" pitchFamily="18" charset="0"/>
                          </a:rPr>
                        </m:ctrlPr>
                      </m:dPr>
                      <m:e>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e>
                    </m:d>
                  </m:oMath>
                </a14:m>
                <a:endParaRPr lang="fr-CA" dirty="0">
                  <a:ea typeface="Cambria Math" panose="02040503050406030204" pitchFamily="18" charset="0"/>
                </a:endParaRPr>
              </a:p>
              <a:p>
                <a14:m>
                  <m:oMath xmlns:m="http://schemas.openxmlformats.org/officeDocument/2006/math">
                    <m:r>
                      <a:rPr lang="fr-FR" i="1">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r>
                      <a:rPr lang="fr-CA" i="1">
                        <a:latin typeface="Cambria Math" panose="02040503050406030204" pitchFamily="18" charset="0"/>
                        <a:ea typeface="Cambria Math" panose="02040503050406030204" pitchFamily="18" charset="0"/>
                      </a:rPr>
                      <m:t>↔</m:t>
                    </m:r>
                    <m:d>
                      <m:dPr>
                        <m:ctrlPr>
                          <a:rPr lang="fr-CA" b="0" i="1">
                            <a:latin typeface="Cambria Math" panose="02040503050406030204" pitchFamily="18" charset="0"/>
                            <a:ea typeface="Cambria Math" panose="02040503050406030204" pitchFamily="18" charset="0"/>
                          </a:rPr>
                        </m:ctrlPr>
                      </m:dPr>
                      <m:e>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oMath>
                </a14:m>
                <a:endParaRPr lang="fr-CA" b="0" dirty="0">
                  <a:ea typeface="Cambria Math" panose="02040503050406030204" pitchFamily="18" charset="0"/>
                </a:endParaRPr>
              </a:p>
              <a:p>
                <a14:m>
                  <m:oMath xmlns:m="http://schemas.openxmlformats.org/officeDocument/2006/math">
                    <m:r>
                      <a:rPr lang="fr-FR" i="1">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r>
                      <a:rPr lang="fr-CA" i="1">
                        <a:latin typeface="Cambria Math" panose="02040503050406030204" pitchFamily="18" charset="0"/>
                        <a:ea typeface="Cambria Math" panose="02040503050406030204" pitchFamily="18" charset="0"/>
                      </a:rPr>
                      <m:t>↔</m:t>
                    </m:r>
                    <m:r>
                      <a:rPr lang="fr-CA" i="1" smtClean="0">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e>
                    </m:d>
                  </m:oMath>
                </a14:m>
                <a:endParaRPr lang="fr-CA" dirty="0">
                  <a:ea typeface="Cambria Math" panose="02040503050406030204" pitchFamily="18" charset="0"/>
                </a:endParaRPr>
              </a:p>
              <a:p>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r>
                      <a:rPr lang="fr-CA" b="0"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oMath>
                </a14:m>
                <a:endParaRPr lang="fr-FR" dirty="0"/>
              </a:p>
              <a:p>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oMath>
                </a14:m>
                <a:endParaRPr lang="fr-FR" dirty="0"/>
              </a:p>
              <a:p>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oMath>
                </a14:m>
                <a:endParaRPr lang="fr-FR" dirty="0"/>
              </a:p>
              <a:p>
                <a:endParaRPr lang="fr-FR" dirty="0"/>
              </a:p>
              <a:p>
                <a:endParaRPr lang="fr-FR" dirty="0"/>
              </a:p>
            </p:txBody>
          </p:sp>
        </mc:Choice>
        <mc:Fallback xmlns="">
          <p:sp>
            <p:nvSpPr>
              <p:cNvPr id="3" name="Content Placeholder 2">
                <a:extLst>
                  <a:ext uri="{FF2B5EF4-FFF2-40B4-BE49-F238E27FC236}">
                    <a16:creationId xmlns:a16="http://schemas.microsoft.com/office/drawing/2014/main" id="{164A537D-BBD7-4840-9360-54D0FE4EC423}"/>
                  </a:ext>
                </a:extLst>
              </p:cNvPr>
              <p:cNvSpPr>
                <a:spLocks noGrp="1" noRot="1" noChangeAspect="1" noMove="1" noResize="1" noEditPoints="1" noAdjustHandles="1" noChangeArrowheads="1" noChangeShapeType="1" noTextEdit="1"/>
              </p:cNvSpPr>
              <p:nvPr>
                <p:ph idx="1"/>
              </p:nvPr>
            </p:nvSpPr>
            <p:spPr>
              <a:blipFill>
                <a:blip r:embed="rId2"/>
                <a:stretch>
                  <a:fillRect l="-164" t="-408"/>
                </a:stretch>
              </a:blipFill>
            </p:spPr>
            <p:txBody>
              <a:bodyPr/>
              <a:lstStyle/>
              <a:p>
                <a:r>
                  <a:rPr lang="fr-FR">
                    <a:noFill/>
                  </a:rPr>
                  <a:t> </a:t>
                </a:r>
              </a:p>
            </p:txBody>
          </p:sp>
        </mc:Fallback>
      </mc:AlternateContent>
    </p:spTree>
    <p:extLst>
      <p:ext uri="{BB962C8B-B14F-4D97-AF65-F5344CB8AC3E}">
        <p14:creationId xmlns:p14="http://schemas.microsoft.com/office/powerpoint/2010/main" val="4282998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EEE3-9A87-AC47-A5C7-CC2A83AE3C0E}"/>
              </a:ext>
            </a:extLst>
          </p:cNvPr>
          <p:cNvSpPr>
            <a:spLocks noGrp="1"/>
          </p:cNvSpPr>
          <p:nvPr>
            <p:ph type="title"/>
          </p:nvPr>
        </p:nvSpPr>
        <p:spPr/>
        <p:txBody>
          <a:bodyPr/>
          <a:lstStyle/>
          <a:p>
            <a:r>
              <a:rPr lang="fr-FR" dirty="0"/>
              <a:t>Différentes lois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563750-7062-B447-8128-0C568CD9F808}"/>
                  </a:ext>
                </a:extLst>
              </p:cNvPr>
              <p:cNvSpPr>
                <a:spLocks noGrp="1"/>
              </p:cNvSpPr>
              <p:nvPr>
                <p:ph idx="1"/>
              </p:nvPr>
            </p:nvSpPr>
            <p:spPr>
              <a:xfrm>
                <a:off x="2231136" y="2310666"/>
                <a:ext cx="8267531" cy="4338489"/>
              </a:xfrm>
            </p:spPr>
            <p:txBody>
              <a:bodyPr>
                <a:normAutofit lnSpcReduction="10000"/>
              </a:bodyPr>
              <a:lstStyle/>
              <a:p>
                <a:r>
                  <a:rPr lang="fr-FR" dirty="0"/>
                  <a:t>Lois de neutralisation: </a:t>
                </a:r>
              </a:p>
              <a:p>
                <a:pPr lvl="1"/>
                <a:r>
                  <a:rPr lang="fr-FR" dirty="0">
                    <a:ea typeface="Cambria Math" panose="02040503050406030204" pitchFamily="18" charset="0"/>
                  </a:rPr>
                  <a:t>Si </a:t>
                </a:r>
                <a14:m>
                  <m:oMath xmlns:m="http://schemas.openxmlformats.org/officeDocument/2006/math">
                    <m:r>
                      <a:rPr lang="fr-FR"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𝐴</m:t>
                    </m:r>
                    <m:r>
                      <a:rPr lang="fr-CA" b="0" i="1" smtClean="0">
                        <a:latin typeface="Cambria Math" panose="02040503050406030204" pitchFamily="18" charset="0"/>
                        <a:ea typeface="Cambria Math" panose="02040503050406030204" pitchFamily="18" charset="0"/>
                      </a:rPr>
                      <m:t>, </m:t>
                    </m:r>
                    <m:r>
                      <a:rPr lang="fr-CA" b="0" i="1" smtClean="0">
                        <a:latin typeface="Cambria Math" panose="02040503050406030204" pitchFamily="18" charset="0"/>
                        <a:ea typeface="Cambria Math" panose="02040503050406030204" pitchFamily="18" charset="0"/>
                      </a:rPr>
                      <m:t>𝑎𝑙𝑜𝑟𝑠</m:t>
                    </m:r>
                    <m:r>
                      <a:rPr lang="fr-FR"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𝐴</m:t>
                    </m:r>
                    <m:r>
                      <a:rPr lang="fr-CA" b="0" i="1" smtClean="0">
                        <a:latin typeface="Cambria Math" panose="02040503050406030204" pitchFamily="18" charset="0"/>
                        <a:ea typeface="Cambria Math" panose="02040503050406030204" pitchFamily="18" charset="0"/>
                      </a:rPr>
                      <m:t>∧ </m:t>
                    </m:r>
                    <m:r>
                      <a:rPr lang="fr-CA" b="0" i="1" smtClean="0">
                        <a:latin typeface="Cambria Math" panose="02040503050406030204" pitchFamily="18" charset="0"/>
                        <a:ea typeface="Cambria Math" panose="02040503050406030204" pitchFamily="18" charset="0"/>
                      </a:rPr>
                      <m:t>𝐵</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𝐵</m:t>
                    </m:r>
                  </m:oMath>
                </a14:m>
                <a:endParaRPr lang="fr-FR" dirty="0"/>
              </a:p>
              <a:p>
                <a:pPr lvl="1"/>
                <a:r>
                  <a:rPr lang="fr-FR" dirty="0"/>
                  <a:t>Si A est une tautologie, alors </a:t>
                </a:r>
                <a14:m>
                  <m:oMath xmlns:m="http://schemas.openxmlformats.org/officeDocument/2006/math">
                    <m:r>
                      <a:rPr lang="fr-FR"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𝐴</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𝐵</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𝐵</m:t>
                    </m:r>
                  </m:oMath>
                </a14:m>
                <a:endParaRPr lang="fr-FR" dirty="0"/>
              </a:p>
              <a:p>
                <a:r>
                  <a:rPr lang="fr-FR" dirty="0"/>
                  <a:t>Tautologies concernant plus spécialement l’implication: </a:t>
                </a:r>
              </a:p>
              <a:p>
                <a:pPr lvl="1"/>
                <a:r>
                  <a:rPr lang="fr-FR" dirty="0"/>
                  <a:t>Affaiblissement: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d>
                      <m:dPr>
                        <m:ctrlPr>
                          <a:rPr lang="fr-CA" b="0" i="1" smtClean="0">
                            <a:latin typeface="Cambria Math" panose="02040503050406030204" pitchFamily="18" charset="0"/>
                            <a:ea typeface="Cambria Math" panose="02040503050406030204" pitchFamily="18" charset="0"/>
                          </a:rPr>
                        </m:ctrlPr>
                      </m:dPr>
                      <m:e>
                        <m:r>
                          <a:rPr lang="fr-CA" b="0" i="1" smtClean="0">
                            <a:latin typeface="Cambria Math" panose="02040503050406030204" pitchFamily="18" charset="0"/>
                            <a:ea typeface="Cambria Math" panose="02040503050406030204" pitchFamily="18" charset="0"/>
                          </a:rPr>
                          <m:t>𝑞</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e>
                    </m:d>
                    <m:r>
                      <a:rPr lang="fr-CA" b="0" i="1" smtClean="0">
                        <a:latin typeface="Cambria Math" panose="02040503050406030204" pitchFamily="18" charset="0"/>
                        <a:ea typeface="Cambria Math" panose="02040503050406030204" pitchFamily="18" charset="0"/>
                      </a:rPr>
                      <m:t>)</m:t>
                    </m:r>
                  </m:oMath>
                </a14:m>
                <a:r>
                  <a:rPr lang="fr-FR" dirty="0"/>
                  <a:t>  et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oMath>
                </a14:m>
                <a:endParaRPr lang="fr-FR" dirty="0"/>
              </a:p>
              <a:p>
                <a:pPr lvl="1"/>
                <a:r>
                  <a:rPr lang="fr-FR" dirty="0"/>
                  <a:t>Loi de Pierce</a:t>
                </a:r>
                <a14:m>
                  <m:oMath xmlns:m="http://schemas.openxmlformats.org/officeDocument/2006/math">
                    <m:r>
                      <a:rPr lang="fr-CA" b="0" i="0" smtClean="0">
                        <a:latin typeface="Cambria Math" panose="02040503050406030204" pitchFamily="18" charset="0"/>
                        <a:ea typeface="Cambria Math" panose="02040503050406030204" pitchFamily="18" charset="0"/>
                      </a:rPr>
                      <m:t>: </m:t>
                    </m:r>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oMath>
                </a14:m>
                <a:endParaRPr lang="fr-FR" dirty="0"/>
              </a:p>
              <a:p>
                <a:pPr lvl="1"/>
                <a:r>
                  <a:rPr lang="fr-FR" dirty="0"/>
                  <a:t>Loi de contraposition: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oMath>
                </a14:m>
                <a:endParaRPr lang="fr-FR" dirty="0"/>
              </a:p>
              <a:p>
                <a:pPr lvl="1"/>
                <a:r>
                  <a:rPr lang="fr-FR" dirty="0"/>
                  <a:t>Transitivité de l’implication: </a:t>
                </a:r>
                <a14:m>
                  <m:oMath xmlns:m="http://schemas.openxmlformats.org/officeDocument/2006/math">
                    <m:r>
                      <a:rPr lang="fr-FR"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m:t>
                    </m:r>
                    <m:d>
                      <m:dPr>
                        <m:ctrlPr>
                          <a:rPr lang="fr-CA" b="0" i="1" smtClean="0">
                            <a:latin typeface="Cambria Math" panose="02040503050406030204" pitchFamily="18" charset="0"/>
                            <a:ea typeface="Cambria Math" panose="02040503050406030204" pitchFamily="18" charset="0"/>
                          </a:rPr>
                        </m:ctrlPr>
                      </m:dPr>
                      <m:e>
                        <m:r>
                          <m:rPr>
                            <m:sty m:val="p"/>
                          </m:rPr>
                          <a:rPr lang="fr-CA" b="0" i="0" smtClean="0">
                            <a:latin typeface="Cambria Math" panose="02040503050406030204" pitchFamily="18" charset="0"/>
                            <a:ea typeface="Cambria Math" panose="02040503050406030204" pitchFamily="18" charset="0"/>
                          </a:rPr>
                          <m:t>p</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r>
                      <a:rPr lang="fr-CA" b="0" i="1" smtClean="0">
                        <a:latin typeface="Cambria Math" panose="02040503050406030204" pitchFamily="18" charset="0"/>
                        <a:ea typeface="Cambria Math" panose="02040503050406030204" pitchFamily="18" charset="0"/>
                      </a:rPr>
                      <m:t>∧</m:t>
                    </m:r>
                    <m:d>
                      <m:dPr>
                        <m:ctrlPr>
                          <a:rPr lang="fr-CA" b="0" i="1" smtClean="0">
                            <a:latin typeface="Cambria Math" panose="02040503050406030204" pitchFamily="18" charset="0"/>
                            <a:ea typeface="Cambria Math" panose="02040503050406030204" pitchFamily="18" charset="0"/>
                          </a:rPr>
                        </m:ctrlPr>
                      </m:dPr>
                      <m:e>
                        <m:r>
                          <a:rPr lang="fr-CA" b="0" i="1" smtClean="0">
                            <a:latin typeface="Cambria Math" panose="02040503050406030204" pitchFamily="18" charset="0"/>
                            <a:ea typeface="Cambria Math" panose="02040503050406030204" pitchFamily="18" charset="0"/>
                          </a:rPr>
                          <m:t>𝑞</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𝑟</m:t>
                        </m:r>
                      </m:e>
                    </m:d>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𝑟</m:t>
                    </m:r>
                    <m:r>
                      <a:rPr lang="fr-CA" b="0" i="1" smtClean="0">
                        <a:latin typeface="Cambria Math" panose="02040503050406030204" pitchFamily="18" charset="0"/>
                        <a:ea typeface="Cambria Math" panose="02040503050406030204" pitchFamily="18" charset="0"/>
                      </a:rPr>
                      <m:t>)</m:t>
                    </m:r>
                  </m:oMath>
                </a14:m>
                <a:endParaRPr lang="fr-FR" dirty="0"/>
              </a:p>
              <a:p>
                <a:pPr lvl="1"/>
                <a:r>
                  <a:rPr lang="fr-FR" dirty="0" err="1"/>
                  <a:t>Autodistributivité</a:t>
                </a:r>
                <a:r>
                  <a:rPr lang="fr-FR" dirty="0"/>
                  <a:t> de l’implication: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d>
                      <m:dPr>
                        <m:ctrlPr>
                          <a:rPr lang="fr-CA" b="0" i="1" smtClean="0">
                            <a:latin typeface="Cambria Math" panose="02040503050406030204" pitchFamily="18" charset="0"/>
                            <a:ea typeface="Cambria Math" panose="02040503050406030204" pitchFamily="18" charset="0"/>
                          </a:rPr>
                        </m:ctrlPr>
                      </m:dPr>
                      <m:e>
                        <m:r>
                          <a:rPr lang="fr-CA" b="0" i="1" smtClean="0">
                            <a:latin typeface="Cambria Math" panose="02040503050406030204" pitchFamily="18" charset="0"/>
                            <a:ea typeface="Cambria Math" panose="02040503050406030204" pitchFamily="18" charset="0"/>
                          </a:rPr>
                          <m:t>𝑞</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𝑟</m:t>
                        </m:r>
                      </m:e>
                    </m:d>
                    <m:r>
                      <a:rPr lang="fr-CA" b="0" i="1" smtClean="0">
                        <a:latin typeface="Cambria Math" panose="02040503050406030204" pitchFamily="18" charset="0"/>
                        <a:ea typeface="Cambria Math" panose="02040503050406030204" pitchFamily="18" charset="0"/>
                      </a:rPr>
                      <m:t>)↔(</m:t>
                    </m:r>
                    <m:d>
                      <m:dPr>
                        <m:ctrlPr>
                          <a:rPr lang="fr-CA" b="0" i="1" smtClean="0">
                            <a:latin typeface="Cambria Math" panose="02040503050406030204" pitchFamily="18" charset="0"/>
                            <a:ea typeface="Cambria Math" panose="02040503050406030204" pitchFamily="18" charset="0"/>
                          </a:rPr>
                        </m:ctrlPr>
                      </m:dPr>
                      <m:e>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r>
                      <a:rPr lang="fr-CA" b="0" i="1" smtClean="0">
                        <a:latin typeface="Cambria Math" panose="02040503050406030204" pitchFamily="18" charset="0"/>
                        <a:ea typeface="Cambria Math" panose="02040503050406030204" pitchFamily="18" charset="0"/>
                      </a:rPr>
                      <m:t>→</m:t>
                    </m:r>
                    <m:d>
                      <m:dPr>
                        <m:ctrlPr>
                          <a:rPr lang="fr-CA" b="0" i="1" smtClean="0">
                            <a:latin typeface="Cambria Math" panose="02040503050406030204" pitchFamily="18" charset="0"/>
                            <a:ea typeface="Cambria Math" panose="02040503050406030204" pitchFamily="18" charset="0"/>
                          </a:rPr>
                        </m:ctrlPr>
                      </m:dPr>
                      <m:e>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𝑟</m:t>
                        </m:r>
                      </m:e>
                    </m:d>
                    <m:r>
                      <a:rPr lang="fr-CA" b="0" i="1" smtClean="0">
                        <a:latin typeface="Cambria Math" panose="02040503050406030204" pitchFamily="18" charset="0"/>
                        <a:ea typeface="Cambria Math" panose="02040503050406030204" pitchFamily="18" charset="0"/>
                      </a:rPr>
                      <m:t>)</m:t>
                    </m:r>
                  </m:oMath>
                </a14:m>
                <a:endParaRPr lang="fr-FR" dirty="0"/>
              </a:p>
              <a:p>
                <a:pPr lvl="1"/>
                <a:r>
                  <a:rPr lang="fr-FR" dirty="0"/>
                  <a:t>Loi d’exportation-importation: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𝑟</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d>
                      <m:dPr>
                        <m:ctrlPr>
                          <a:rPr lang="fr-CA" b="0" i="1" smtClean="0">
                            <a:latin typeface="Cambria Math" panose="02040503050406030204" pitchFamily="18" charset="0"/>
                            <a:ea typeface="Cambria Math" panose="02040503050406030204" pitchFamily="18" charset="0"/>
                          </a:rPr>
                        </m:ctrlPr>
                      </m:dPr>
                      <m:e>
                        <m:r>
                          <a:rPr lang="fr-CA" b="0" i="1" smtClean="0">
                            <a:latin typeface="Cambria Math" panose="02040503050406030204" pitchFamily="18" charset="0"/>
                            <a:ea typeface="Cambria Math" panose="02040503050406030204" pitchFamily="18" charset="0"/>
                          </a:rPr>
                          <m:t>𝑞</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𝑟</m:t>
                        </m:r>
                      </m:e>
                    </m:d>
                    <m:r>
                      <a:rPr lang="fr-CA" b="0" i="1" smtClean="0">
                        <a:latin typeface="Cambria Math" panose="02040503050406030204" pitchFamily="18" charset="0"/>
                        <a:ea typeface="Cambria Math" panose="02040503050406030204" pitchFamily="18" charset="0"/>
                      </a:rPr>
                      <m:t>)</m:t>
                    </m:r>
                  </m:oMath>
                </a14:m>
                <a:endParaRPr lang="fr-FR" dirty="0"/>
              </a:p>
              <a:p>
                <a:pPr lvl="1"/>
                <a:r>
                  <a:rPr lang="fr-FR" dirty="0"/>
                  <a:t>Réfutation par l’absurde: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d>
                      <m:dPr>
                        <m:ctrlPr>
                          <a:rPr lang="fr-CA" b="0" i="1" smtClean="0">
                            <a:latin typeface="Cambria Math" panose="02040503050406030204" pitchFamily="18" charset="0"/>
                            <a:ea typeface="Cambria Math" panose="02040503050406030204" pitchFamily="18" charset="0"/>
                          </a:rPr>
                        </m:ctrlPr>
                      </m:dPr>
                      <m:e>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e>
                    </m:d>
                    <m:r>
                      <a:rPr lang="fr-CA" i="1">
                        <a:latin typeface="Cambria Math" panose="02040503050406030204" pitchFamily="18" charset="0"/>
                        <a:ea typeface="Cambria Math" panose="02040503050406030204" pitchFamily="18" charset="0"/>
                      </a:rPr>
                      <m:t>∧</m:t>
                    </m:r>
                    <m:d>
                      <m:dPr>
                        <m:ctrlPr>
                          <a:rPr lang="fr-CA" i="1">
                            <a:latin typeface="Cambria Math" panose="02040503050406030204" pitchFamily="18" charset="0"/>
                            <a:ea typeface="Cambria Math" panose="02040503050406030204" pitchFamily="18" charset="0"/>
                          </a:rPr>
                        </m:ctrlPr>
                      </m:dPr>
                      <m:e>
                        <m:r>
                          <a:rPr lang="fr-CA" b="0" i="1" smtClean="0">
                            <a:latin typeface="Cambria Math" panose="02040503050406030204" pitchFamily="18" charset="0"/>
                            <a:ea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e>
                    </m:d>
                    <m:r>
                      <a:rPr lang="fr-CA" b="0"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oMath>
                </a14:m>
                <a:endParaRPr lang="fr-FR" dirty="0"/>
              </a:p>
              <a:p>
                <a:pPr lvl="1"/>
                <a:r>
                  <a:rPr lang="fr-FR" dirty="0"/>
                  <a:t>Démonstration indirecte: </a:t>
                </a:r>
                <a14:m>
                  <m:oMath xmlns:m="http://schemas.openxmlformats.org/officeDocument/2006/math">
                    <m:r>
                      <a:rPr lang="fr-FR"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m:t>
                    </m:r>
                    <m:d>
                      <m:dPr>
                        <m:ctrlPr>
                          <a:rPr lang="fr-CA" b="0" i="1" smtClean="0">
                            <a:latin typeface="Cambria Math" panose="02040503050406030204" pitchFamily="18" charset="0"/>
                            <a:ea typeface="Cambria Math" panose="02040503050406030204" pitchFamily="18" charset="0"/>
                          </a:rPr>
                        </m:ctrlPr>
                      </m:dPr>
                      <m:e>
                        <m:r>
                          <a:rPr lang="fr-CA" b="0" i="1" smtClean="0">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𝑝</m:t>
                        </m:r>
                        <m:r>
                          <a:rPr lang="fr-CA"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r>
                      <a:rPr lang="fr-CA" b="0" i="1" smtClean="0">
                        <a:latin typeface="Cambria Math" panose="02040503050406030204" pitchFamily="18" charset="0"/>
                        <a:ea typeface="Cambria Math" panose="02040503050406030204" pitchFamily="18" charset="0"/>
                      </a:rPr>
                      <m:t>∧</m:t>
                    </m:r>
                    <m:d>
                      <m:dPr>
                        <m:ctrlPr>
                          <a:rPr lang="fr-CA" b="0" i="1" smtClean="0">
                            <a:latin typeface="Cambria Math" panose="02040503050406030204" pitchFamily="18" charset="0"/>
                            <a:ea typeface="Cambria Math" panose="02040503050406030204" pitchFamily="18" charset="0"/>
                          </a:rPr>
                        </m:ctrlPr>
                      </m:dPr>
                      <m:e>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oMath>
                </a14:m>
                <a:endParaRPr lang="fr-FR" dirty="0"/>
              </a:p>
              <a:p>
                <a:endParaRPr lang="fr-FR" dirty="0"/>
              </a:p>
              <a:p>
                <a:endParaRPr lang="fr-FR" dirty="0"/>
              </a:p>
            </p:txBody>
          </p:sp>
        </mc:Choice>
        <mc:Fallback xmlns="">
          <p:sp>
            <p:nvSpPr>
              <p:cNvPr id="3" name="Content Placeholder 2">
                <a:extLst>
                  <a:ext uri="{FF2B5EF4-FFF2-40B4-BE49-F238E27FC236}">
                    <a16:creationId xmlns:a16="http://schemas.microsoft.com/office/drawing/2014/main" id="{35563750-7062-B447-8128-0C568CD9F808}"/>
                  </a:ext>
                </a:extLst>
              </p:cNvPr>
              <p:cNvSpPr>
                <a:spLocks noGrp="1" noRot="1" noChangeAspect="1" noMove="1" noResize="1" noEditPoints="1" noAdjustHandles="1" noChangeArrowheads="1" noChangeShapeType="1" noTextEdit="1"/>
              </p:cNvSpPr>
              <p:nvPr>
                <p:ph idx="1"/>
              </p:nvPr>
            </p:nvSpPr>
            <p:spPr>
              <a:xfrm>
                <a:off x="2231136" y="2310666"/>
                <a:ext cx="8267531" cy="4338489"/>
              </a:xfrm>
              <a:blipFill>
                <a:blip r:embed="rId2"/>
                <a:stretch>
                  <a:fillRect l="-460" t="-1166"/>
                </a:stretch>
              </a:blipFill>
            </p:spPr>
            <p:txBody>
              <a:bodyPr/>
              <a:lstStyle/>
              <a:p>
                <a:r>
                  <a:rPr lang="fr-FR">
                    <a:noFill/>
                  </a:rPr>
                  <a:t> </a:t>
                </a:r>
              </a:p>
            </p:txBody>
          </p:sp>
        </mc:Fallback>
      </mc:AlternateContent>
    </p:spTree>
    <p:extLst>
      <p:ext uri="{BB962C8B-B14F-4D97-AF65-F5344CB8AC3E}">
        <p14:creationId xmlns:p14="http://schemas.microsoft.com/office/powerpoint/2010/main" val="371147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5E31-E35C-0F42-9EB4-DB61429CDC28}"/>
              </a:ext>
            </a:extLst>
          </p:cNvPr>
          <p:cNvSpPr>
            <a:spLocks noGrp="1"/>
          </p:cNvSpPr>
          <p:nvPr>
            <p:ph type="ctrTitle"/>
          </p:nvPr>
        </p:nvSpPr>
        <p:spPr/>
        <p:txBody>
          <a:bodyPr/>
          <a:lstStyle/>
          <a:p>
            <a:r>
              <a:rPr lang="fr-FR" dirty="0"/>
              <a:t>Chapitre 6: décidabilité</a:t>
            </a:r>
          </a:p>
        </p:txBody>
      </p:sp>
      <p:sp>
        <p:nvSpPr>
          <p:cNvPr id="3" name="Subtitle 2">
            <a:extLst>
              <a:ext uri="{FF2B5EF4-FFF2-40B4-BE49-F238E27FC236}">
                <a16:creationId xmlns:a16="http://schemas.microsoft.com/office/drawing/2014/main" id="{CBB7A3E8-A321-BA4F-9420-6A7A2308396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994657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3A3C-D34D-554F-8994-23653CA4467C}"/>
              </a:ext>
            </a:extLst>
          </p:cNvPr>
          <p:cNvSpPr>
            <a:spLocks noGrp="1"/>
          </p:cNvSpPr>
          <p:nvPr>
            <p:ph type="title"/>
          </p:nvPr>
        </p:nvSpPr>
        <p:spPr/>
        <p:txBody>
          <a:bodyPr/>
          <a:lstStyle/>
          <a:p>
            <a:r>
              <a:rPr lang="fr-FR" dirty="0"/>
              <a:t>Plan du Chapitre 6: décidabilité </a:t>
            </a:r>
          </a:p>
        </p:txBody>
      </p:sp>
      <p:sp>
        <p:nvSpPr>
          <p:cNvPr id="3" name="Content Placeholder 2">
            <a:extLst>
              <a:ext uri="{FF2B5EF4-FFF2-40B4-BE49-F238E27FC236}">
                <a16:creationId xmlns:a16="http://schemas.microsoft.com/office/drawing/2014/main" id="{B13A804C-2963-864B-A23B-193316FA5524}"/>
              </a:ext>
            </a:extLst>
          </p:cNvPr>
          <p:cNvSpPr>
            <a:spLocks noGrp="1"/>
          </p:cNvSpPr>
          <p:nvPr>
            <p:ph idx="1"/>
          </p:nvPr>
        </p:nvSpPr>
        <p:spPr/>
        <p:txBody>
          <a:bodyPr/>
          <a:lstStyle/>
          <a:p>
            <a:r>
              <a:rPr lang="fr-FR" b="1" dirty="0"/>
              <a:t>1. Le problème de la décision</a:t>
            </a:r>
          </a:p>
          <a:p>
            <a:r>
              <a:rPr lang="fr-FR" b="1" dirty="0"/>
              <a:t>2. La méthode des tables de vérité</a:t>
            </a:r>
          </a:p>
          <a:p>
            <a:r>
              <a:rPr lang="fr-FR" dirty="0"/>
              <a:t>3. Réduction d’un problème à un autre</a:t>
            </a:r>
          </a:p>
          <a:p>
            <a:r>
              <a:rPr lang="fr-FR" dirty="0"/>
              <a:t>4. La méthode des arbres de vérité</a:t>
            </a:r>
          </a:p>
          <a:p>
            <a:endParaRPr lang="fr-FR" dirty="0"/>
          </a:p>
        </p:txBody>
      </p:sp>
    </p:spTree>
    <p:extLst>
      <p:ext uri="{BB962C8B-B14F-4D97-AF65-F5344CB8AC3E}">
        <p14:creationId xmlns:p14="http://schemas.microsoft.com/office/powerpoint/2010/main" val="3852129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C4C6-B5B3-ED47-B18C-EFC1C5B2FD09}"/>
              </a:ext>
            </a:extLst>
          </p:cNvPr>
          <p:cNvSpPr>
            <a:spLocks noGrp="1"/>
          </p:cNvSpPr>
          <p:nvPr>
            <p:ph type="ctrTitle"/>
          </p:nvPr>
        </p:nvSpPr>
        <p:spPr/>
        <p:txBody>
          <a:bodyPr/>
          <a:lstStyle/>
          <a:p>
            <a:r>
              <a:rPr lang="fr-FR"/>
              <a:t>Le problème de la décision </a:t>
            </a:r>
            <a:endParaRPr lang="fr-FR" dirty="0"/>
          </a:p>
        </p:txBody>
      </p:sp>
      <p:sp>
        <p:nvSpPr>
          <p:cNvPr id="3" name="Subtitle 2">
            <a:extLst>
              <a:ext uri="{FF2B5EF4-FFF2-40B4-BE49-F238E27FC236}">
                <a16:creationId xmlns:a16="http://schemas.microsoft.com/office/drawing/2014/main" id="{BAF7F43D-BBF8-6A46-8C05-29FB6F061B9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148993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9E08-FB48-4F48-939E-795388BA26AB}"/>
              </a:ext>
            </a:extLst>
          </p:cNvPr>
          <p:cNvSpPr>
            <a:spLocks noGrp="1"/>
          </p:cNvSpPr>
          <p:nvPr>
            <p:ph type="title"/>
          </p:nvPr>
        </p:nvSpPr>
        <p:spPr/>
        <p:txBody>
          <a:bodyPr/>
          <a:lstStyle/>
          <a:p>
            <a:r>
              <a:rPr lang="fr-FR" dirty="0"/>
              <a:t>La décidabilité</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42E02A-17B5-004A-B2A5-09047FB9E03A}"/>
                  </a:ext>
                </a:extLst>
              </p:cNvPr>
              <p:cNvSpPr>
                <a:spLocks noGrp="1"/>
              </p:cNvSpPr>
              <p:nvPr>
                <p:ph idx="1"/>
              </p:nvPr>
            </p:nvSpPr>
            <p:spPr>
              <a:xfrm>
                <a:off x="2231136" y="2638044"/>
                <a:ext cx="8211086" cy="4349778"/>
              </a:xfrm>
            </p:spPr>
            <p:txBody>
              <a:bodyPr>
                <a:normAutofit/>
              </a:bodyPr>
              <a:lstStyle/>
              <a:p>
                <a:r>
                  <a:rPr lang="fr-FR" dirty="0"/>
                  <a:t>Existe-t-il une </a:t>
                </a:r>
                <a:r>
                  <a:rPr lang="fr-FR" b="1" dirty="0"/>
                  <a:t>méthode générale</a:t>
                </a:r>
                <a:r>
                  <a:rPr lang="fr-FR" dirty="0"/>
                  <a:t>, applicable à une inférence quelconque, qui permette de déterminer si la conclusion est ou n’est pas </a:t>
                </a:r>
                <a:r>
                  <a:rPr lang="fr-FR" b="1" dirty="0"/>
                  <a:t>conséquence</a:t>
                </a:r>
                <a:r>
                  <a:rPr lang="fr-FR" dirty="0"/>
                  <a:t> des prémisses? </a:t>
                </a:r>
              </a:p>
              <a:p>
                <a:pPr lvl="1"/>
                <a:r>
                  <a:rPr lang="fr-FR" dirty="0"/>
                  <a:t>Par méthode générale, on entend une procédure effective qui permet de trancher la question de savoir si la conclusion est ou n’est pas conséquence logique des prémisses, quel que soit l’inférence à laquelle la méthode est appliquée.</a:t>
                </a:r>
              </a:p>
              <a:p>
                <a:pPr lvl="1"/>
                <a:r>
                  <a:rPr lang="fr-FR" dirty="0"/>
                  <a:t>Si une telle méthode existe, on dit que le problème de conséquence logique est </a:t>
                </a:r>
                <a:r>
                  <a:rPr lang="fr-FR" b="1" dirty="0"/>
                  <a:t>décidable</a:t>
                </a:r>
                <a:r>
                  <a:rPr lang="fr-FR" dirty="0"/>
                  <a:t>. </a:t>
                </a:r>
              </a:p>
              <a:p>
                <a:pPr lvl="1"/>
                <a:r>
                  <a:rPr lang="fr-FR" dirty="0"/>
                  <a:t>Mais l’existence d’une solution au problème de la décision pour une question particulière dépend du langage auquel on a recours. </a:t>
                </a:r>
              </a:p>
              <a:p>
                <a:pPr lvl="2"/>
                <a:r>
                  <a:rPr lang="fr-FR" dirty="0"/>
                  <a:t>Dans les langages </a:t>
                </a:r>
                <a14:m>
                  <m:oMath xmlns:m="http://schemas.openxmlformats.org/officeDocument/2006/math">
                    <m:sSub>
                      <m:sSubPr>
                        <m:ctrlPr>
                          <a:rPr lang="fr-FR" i="1" smtClean="0">
                            <a:latin typeface="Cambria Math" panose="02040503050406030204" pitchFamily="18" charset="0"/>
                          </a:rPr>
                        </m:ctrlPr>
                      </m:sSubPr>
                      <m:e>
                        <m:r>
                          <a:rPr lang="fr-FR" i="1" smtClean="0">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rPr>
                          <m:t>0</m:t>
                        </m:r>
                      </m:sub>
                    </m:sSub>
                  </m:oMath>
                </a14:m>
                <a:r>
                  <a:rPr lang="fr-FR" dirty="0"/>
                  <a:t>et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1</m:t>
                        </m:r>
                      </m:sub>
                    </m:sSub>
                  </m:oMath>
                </a14:m>
                <a:r>
                  <a:rPr lang="fr-FR" dirty="0"/>
                  <a:t> le problème de la conséquence logique est décidable. </a:t>
                </a:r>
              </a:p>
              <a:p>
                <a:pPr lvl="2"/>
                <a:r>
                  <a:rPr lang="fr-FR" dirty="0"/>
                  <a:t>Il existe toutefois des langages plus complexes où le problème de la conséquence logique n’est pas décidable.</a:t>
                </a:r>
              </a:p>
            </p:txBody>
          </p:sp>
        </mc:Choice>
        <mc:Fallback xmlns="">
          <p:sp>
            <p:nvSpPr>
              <p:cNvPr id="3" name="Content Placeholder 2">
                <a:extLst>
                  <a:ext uri="{FF2B5EF4-FFF2-40B4-BE49-F238E27FC236}">
                    <a16:creationId xmlns:a16="http://schemas.microsoft.com/office/drawing/2014/main" id="{D242E02A-17B5-004A-B2A5-09047FB9E03A}"/>
                  </a:ext>
                </a:extLst>
              </p:cNvPr>
              <p:cNvSpPr>
                <a:spLocks noGrp="1" noRot="1" noChangeAspect="1" noMove="1" noResize="1" noEditPoints="1" noAdjustHandles="1" noChangeArrowheads="1" noChangeShapeType="1" noTextEdit="1"/>
              </p:cNvSpPr>
              <p:nvPr>
                <p:ph idx="1"/>
              </p:nvPr>
            </p:nvSpPr>
            <p:spPr>
              <a:xfrm>
                <a:off x="2231136" y="2638044"/>
                <a:ext cx="8211086" cy="4349778"/>
              </a:xfrm>
              <a:blipFill>
                <a:blip r:embed="rId2"/>
                <a:stretch>
                  <a:fillRect l="-464" t="-583" r="-927"/>
                </a:stretch>
              </a:blipFill>
            </p:spPr>
            <p:txBody>
              <a:bodyPr/>
              <a:lstStyle/>
              <a:p>
                <a:r>
                  <a:rPr lang="fr-FR">
                    <a:noFill/>
                  </a:rPr>
                  <a:t> </a:t>
                </a:r>
              </a:p>
            </p:txBody>
          </p:sp>
        </mc:Fallback>
      </mc:AlternateContent>
    </p:spTree>
    <p:extLst>
      <p:ext uri="{BB962C8B-B14F-4D97-AF65-F5344CB8AC3E}">
        <p14:creationId xmlns:p14="http://schemas.microsoft.com/office/powerpoint/2010/main" val="1941418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6DD3-F255-FF44-BD1E-C030FB7E424F}"/>
              </a:ext>
            </a:extLst>
          </p:cNvPr>
          <p:cNvSpPr>
            <a:spLocks noGrp="1"/>
          </p:cNvSpPr>
          <p:nvPr>
            <p:ph type="ctrTitle"/>
          </p:nvPr>
        </p:nvSpPr>
        <p:spPr/>
        <p:txBody>
          <a:bodyPr/>
          <a:lstStyle/>
          <a:p>
            <a:r>
              <a:rPr lang="fr-FR" dirty="0"/>
              <a:t>La méthode des tables de vérité </a:t>
            </a:r>
          </a:p>
        </p:txBody>
      </p:sp>
      <p:sp>
        <p:nvSpPr>
          <p:cNvPr id="3" name="Subtitle 2">
            <a:extLst>
              <a:ext uri="{FF2B5EF4-FFF2-40B4-BE49-F238E27FC236}">
                <a16:creationId xmlns:a16="http://schemas.microsoft.com/office/drawing/2014/main" id="{AA84960C-DB15-A741-9D0B-5FB5E661EACA}"/>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428847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FF875DD-C544-5342-916E-A8B209F588D0}"/>
                  </a:ext>
                </a:extLst>
              </p:cNvPr>
              <p:cNvSpPr>
                <a:spLocks noGrp="1"/>
              </p:cNvSpPr>
              <p:nvPr>
                <p:ph type="title"/>
              </p:nvPr>
            </p:nvSpPr>
            <p:spPr/>
            <p:txBody>
              <a:bodyPr/>
              <a:lstStyle/>
              <a:p>
                <a:r>
                  <a:rPr lang="fr-FR" dirty="0"/>
                  <a:t>La méthode des tables de vérité: une méthode de décision pour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rPr>
                          <m:t>0</m:t>
                        </m:r>
                      </m:sub>
                    </m:sSub>
                  </m:oMath>
                </a14:m>
                <a:endParaRPr lang="fr-FR" dirty="0"/>
              </a:p>
            </p:txBody>
          </p:sp>
        </mc:Choice>
        <mc:Fallback xmlns="">
          <p:sp>
            <p:nvSpPr>
              <p:cNvPr id="2" name="Title 1">
                <a:extLst>
                  <a:ext uri="{FF2B5EF4-FFF2-40B4-BE49-F238E27FC236}">
                    <a16:creationId xmlns:a16="http://schemas.microsoft.com/office/drawing/2014/main" id="{BFF875DD-C544-5342-916E-A8B209F588D0}"/>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8C43DB-9FB9-CD44-AF4D-D07262304C52}"/>
                  </a:ext>
                </a:extLst>
              </p:cNvPr>
              <p:cNvSpPr>
                <a:spLocks noGrp="1"/>
              </p:cNvSpPr>
              <p:nvPr>
                <p:ph idx="1"/>
              </p:nvPr>
            </p:nvSpPr>
            <p:spPr/>
            <p:txBody>
              <a:bodyPr/>
              <a:lstStyle/>
              <a:p>
                <a:r>
                  <a:rPr lang="fr-FR" dirty="0"/>
                  <a:t>Une méthode pour les problèmes suivants: </a:t>
                </a:r>
              </a:p>
              <a:p>
                <a14:m>
                  <m:oMath xmlns:m="http://schemas.openxmlformats.org/officeDocument/2006/math">
                    <m:r>
                      <a:rPr lang="fr-FR" i="1" smtClean="0">
                        <a:latin typeface="Cambria Math" panose="02040503050406030204" pitchFamily="18" charset="0"/>
                        <a:ea typeface="Cambria Math" panose="02040503050406030204" pitchFamily="18" charset="0"/>
                      </a:rPr>
                      <m:t>𝜑</m:t>
                    </m:r>
                  </m:oMath>
                </a14:m>
                <a:r>
                  <a:rPr lang="fr-FR" dirty="0"/>
                  <a:t> est-elle une antilogie? </a:t>
                </a:r>
              </a:p>
              <a:p>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est-elle une tautologie?</a:t>
                </a:r>
              </a:p>
              <a:p>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est-elle satisfaisable? </a:t>
                </a:r>
              </a:p>
              <a:p>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est-elle une formule neutre?</a:t>
                </a:r>
              </a:p>
              <a:p>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est-elle une conséquence logique de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Γ</m:t>
                    </m:r>
                  </m:oMath>
                </a14:m>
                <a:r>
                  <a:rPr lang="fr-FR" dirty="0"/>
                  <a:t>? </a:t>
                </a:r>
              </a:p>
              <a:p>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une formule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rPr>
                          <m:t>0</m:t>
                        </m:r>
                      </m:sub>
                    </m:sSub>
                  </m:oMath>
                </a14:m>
                <a:r>
                  <a:rPr lang="fr-FR" dirty="0"/>
                  <a:t> et </a:t>
                </a:r>
                <a14:m>
                  <m:oMath xmlns:m="http://schemas.openxmlformats.org/officeDocument/2006/math">
                    <m:r>
                      <m:rPr>
                        <m:sty m:val="p"/>
                      </m:rPr>
                      <a:rPr lang="el-GR" i="1">
                        <a:latin typeface="Cambria Math" panose="02040503050406030204" pitchFamily="18" charset="0"/>
                        <a:ea typeface="Cambria Math" panose="02040503050406030204" pitchFamily="18" charset="0"/>
                      </a:rPr>
                      <m:t>Γ</m:t>
                    </m:r>
                  </m:oMath>
                </a14:m>
                <a:r>
                  <a:rPr lang="fr-FR" dirty="0"/>
                  <a:t> un ensemble fini de formules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rPr>
                          <m:t>0</m:t>
                        </m:r>
                      </m:sub>
                    </m:sSub>
                  </m:oMath>
                </a14:m>
                <a:r>
                  <a:rPr lang="fr-FR" dirty="0"/>
                  <a:t>.</a:t>
                </a:r>
              </a:p>
            </p:txBody>
          </p:sp>
        </mc:Choice>
        <mc:Fallback xmlns="">
          <p:sp>
            <p:nvSpPr>
              <p:cNvPr id="3" name="Content Placeholder 2">
                <a:extLst>
                  <a:ext uri="{FF2B5EF4-FFF2-40B4-BE49-F238E27FC236}">
                    <a16:creationId xmlns:a16="http://schemas.microsoft.com/office/drawing/2014/main" id="{9C8C43DB-9FB9-CD44-AF4D-D07262304C52}"/>
                  </a:ext>
                </a:extLst>
              </p:cNvPr>
              <p:cNvSpPr>
                <a:spLocks noGrp="1" noRot="1" noChangeAspect="1" noMove="1" noResize="1" noEditPoints="1" noAdjustHandles="1" noChangeArrowheads="1" noChangeShapeType="1" noTextEdit="1"/>
              </p:cNvSpPr>
              <p:nvPr>
                <p:ph idx="1"/>
              </p:nvPr>
            </p:nvSpPr>
            <p:spPr>
              <a:blipFill>
                <a:blip r:embed="rId3"/>
                <a:stretch>
                  <a:fillRect l="-493" t="-816"/>
                </a:stretch>
              </a:blipFill>
            </p:spPr>
            <p:txBody>
              <a:bodyPr/>
              <a:lstStyle/>
              <a:p>
                <a:r>
                  <a:rPr lang="fr-FR">
                    <a:noFill/>
                  </a:rPr>
                  <a:t> </a:t>
                </a:r>
              </a:p>
            </p:txBody>
          </p:sp>
        </mc:Fallback>
      </mc:AlternateContent>
    </p:spTree>
    <p:extLst>
      <p:ext uri="{BB962C8B-B14F-4D97-AF65-F5344CB8AC3E}">
        <p14:creationId xmlns:p14="http://schemas.microsoft.com/office/powerpoint/2010/main" val="3883981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B5164-8CFA-0648-82E3-96F199C846A0}"/>
              </a:ext>
            </a:extLst>
          </p:cNvPr>
          <p:cNvSpPr>
            <a:spLocks noGrp="1"/>
          </p:cNvSpPr>
          <p:nvPr>
            <p:ph type="title"/>
          </p:nvPr>
        </p:nvSpPr>
        <p:spPr/>
        <p:txBody>
          <a:bodyPr/>
          <a:lstStyle/>
          <a:p>
            <a:r>
              <a:rPr lang="fr-FR" dirty="0"/>
              <a:t>la procédure des tables de vérité</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B6DFD3-7AF0-CF49-AD32-349BEDB48B53}"/>
                  </a:ext>
                </a:extLst>
              </p:cNvPr>
              <p:cNvSpPr>
                <a:spLocks noGrp="1"/>
              </p:cNvSpPr>
              <p:nvPr>
                <p:ph idx="1"/>
              </p:nvPr>
            </p:nvSpPr>
            <p:spPr>
              <a:xfrm>
                <a:off x="1907823" y="2359378"/>
                <a:ext cx="9053688" cy="4413955"/>
              </a:xfrm>
            </p:spPr>
            <p:txBody>
              <a:bodyPr>
                <a:normAutofit fontScale="92500" lnSpcReduction="10000"/>
              </a:bodyPr>
              <a:lstStyle/>
              <a:p>
                <a:r>
                  <a:rPr lang="fr-FR" dirty="0"/>
                  <a:t>1. Faire une liste des </a:t>
                </a:r>
                <a:r>
                  <a:rPr lang="fr-FR" b="1" dirty="0" err="1"/>
                  <a:t>valuations</a:t>
                </a:r>
                <a:r>
                  <a:rPr lang="fr-FR" dirty="0"/>
                  <a:t> possibles pour </a:t>
                </a:r>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et pour les formules de </a:t>
                </a:r>
                <a14:m>
                  <m:oMath xmlns:m="http://schemas.openxmlformats.org/officeDocument/2006/math">
                    <m:r>
                      <m:rPr>
                        <m:sty m:val="p"/>
                      </m:rPr>
                      <a:rPr lang="el-GR" i="1">
                        <a:latin typeface="Cambria Math" panose="02040503050406030204" pitchFamily="18" charset="0"/>
                        <a:ea typeface="Cambria Math" panose="02040503050406030204" pitchFamily="18" charset="0"/>
                      </a:rPr>
                      <m:t>Γ</m:t>
                    </m:r>
                  </m:oMath>
                </a14:m>
                <a:r>
                  <a:rPr lang="fr-FR" dirty="0"/>
                  <a:t>.</a:t>
                </a:r>
              </a:p>
              <a:p>
                <a:r>
                  <a:rPr lang="fr-FR" dirty="0"/>
                  <a:t>2. Dresser </a:t>
                </a:r>
                <a:r>
                  <a:rPr lang="fr-FR" b="1" dirty="0"/>
                  <a:t>la table de vérité </a:t>
                </a:r>
                <a:r>
                  <a:rPr lang="fr-FR" dirty="0"/>
                  <a:t>de chacune des formules en prévoyant une ligne pour chaque </a:t>
                </a:r>
                <a:r>
                  <a:rPr lang="fr-FR" dirty="0" err="1"/>
                  <a:t>valuation</a:t>
                </a:r>
                <a:r>
                  <a:rPr lang="fr-FR" dirty="0"/>
                  <a:t> ; dans le cas du dernier problème on dresse une seule et même table pour </a:t>
                </a:r>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et pour les formules de </a:t>
                </a:r>
                <a14:m>
                  <m:oMath xmlns:m="http://schemas.openxmlformats.org/officeDocument/2006/math">
                    <m:r>
                      <m:rPr>
                        <m:sty m:val="p"/>
                      </m:rPr>
                      <a:rPr lang="el-GR" i="1">
                        <a:latin typeface="Cambria Math" panose="02040503050406030204" pitchFamily="18" charset="0"/>
                        <a:ea typeface="Cambria Math" panose="02040503050406030204" pitchFamily="18" charset="0"/>
                      </a:rPr>
                      <m:t>Γ</m:t>
                    </m:r>
                  </m:oMath>
                </a14:m>
                <a:r>
                  <a:rPr lang="fr-FR" dirty="0"/>
                  <a:t>.</a:t>
                </a:r>
              </a:p>
              <a:p>
                <a:r>
                  <a:rPr lang="fr-FR" dirty="0"/>
                  <a:t>3. Lire les tables de vérité obtenues en </a:t>
                </a:r>
                <a:r>
                  <a:rPr lang="fr-FR" b="1" dirty="0"/>
                  <a:t>appliquant les définitions </a:t>
                </a:r>
                <a:r>
                  <a:rPr lang="fr-FR" dirty="0"/>
                  <a:t>de « antilogie », « tautologie », « formule satisfaisable », « formule neutre » et « conséquence logique », c’est-à-dire: </a:t>
                </a:r>
              </a:p>
              <a:p>
                <a:pPr lvl="1"/>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une antilogie si et seulement si la valeur de </a:t>
                </a:r>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faux à chaque ligne de la table. </a:t>
                </a:r>
              </a:p>
              <a:p>
                <a:pPr lvl="1"/>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une tautologie si et seulement si la valeur de </a:t>
                </a:r>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vrai à chaque ligne de la table.</a:t>
                </a:r>
              </a:p>
              <a:p>
                <a:pPr lvl="1"/>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satisfaisable si et seulement side </a:t>
                </a:r>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vrai sur au moins une ligne.</a:t>
                </a:r>
              </a:p>
              <a:p>
                <a:pPr lvl="1"/>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une formule neutre si et seulement si la valeur V figure sur au moins une ligne de la table et la valeur F sur au moins une ligne de la table.</a:t>
                </a:r>
              </a:p>
              <a:p>
                <a:pPr lvl="1"/>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une conséquence logique de </a:t>
                </a:r>
                <a14:m>
                  <m:oMath xmlns:m="http://schemas.openxmlformats.org/officeDocument/2006/math">
                    <m:r>
                      <m:rPr>
                        <m:sty m:val="p"/>
                      </m:rPr>
                      <a:rPr lang="el-GR" i="1">
                        <a:latin typeface="Cambria Math" panose="02040503050406030204" pitchFamily="18" charset="0"/>
                        <a:ea typeface="Cambria Math" panose="02040503050406030204" pitchFamily="18" charset="0"/>
                      </a:rPr>
                      <m:t>Γ</m:t>
                    </m:r>
                  </m:oMath>
                </a14:m>
                <a:r>
                  <a:rPr lang="fr-FR" dirty="0"/>
                  <a:t> si la valeur de </a:t>
                </a:r>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V sur toutes les lignes dans lesquelles toutes les formules de  </a:t>
                </a:r>
                <a14:m>
                  <m:oMath xmlns:m="http://schemas.openxmlformats.org/officeDocument/2006/math">
                    <m:r>
                      <m:rPr>
                        <m:sty m:val="p"/>
                      </m:rPr>
                      <a:rPr lang="el-GR" i="1">
                        <a:latin typeface="Cambria Math" panose="02040503050406030204" pitchFamily="18" charset="0"/>
                        <a:ea typeface="Cambria Math" panose="02040503050406030204" pitchFamily="18" charset="0"/>
                      </a:rPr>
                      <m:t>Γ</m:t>
                    </m:r>
                  </m:oMath>
                </a14:m>
                <a:r>
                  <a:rPr lang="fr-FR" dirty="0"/>
                  <a:t> ont la valeur V, c’est-à-dire s’il n’existe aucune ligne sur laquelle toutes les formules de </a:t>
                </a:r>
                <a14:m>
                  <m:oMath xmlns:m="http://schemas.openxmlformats.org/officeDocument/2006/math">
                    <m:r>
                      <m:rPr>
                        <m:sty m:val="p"/>
                      </m:rPr>
                      <a:rPr lang="el-GR" i="1">
                        <a:latin typeface="Cambria Math" panose="02040503050406030204" pitchFamily="18" charset="0"/>
                        <a:ea typeface="Cambria Math" panose="02040503050406030204" pitchFamily="18" charset="0"/>
                      </a:rPr>
                      <m:t>Γ</m:t>
                    </m:r>
                  </m:oMath>
                </a14:m>
                <a:r>
                  <a:rPr lang="fr-FR" dirty="0"/>
                  <a:t> prennent la valeur V et </a:t>
                </a:r>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prend la valeur F.</a:t>
                </a:r>
              </a:p>
              <a:p>
                <a:pPr lvl="1"/>
                <a:r>
                  <a:rPr lang="fr-FR" dirty="0"/>
                  <a:t> </a:t>
                </a:r>
              </a:p>
            </p:txBody>
          </p:sp>
        </mc:Choice>
        <mc:Fallback xmlns="">
          <p:sp>
            <p:nvSpPr>
              <p:cNvPr id="3" name="Content Placeholder 2">
                <a:extLst>
                  <a:ext uri="{FF2B5EF4-FFF2-40B4-BE49-F238E27FC236}">
                    <a16:creationId xmlns:a16="http://schemas.microsoft.com/office/drawing/2014/main" id="{1AB6DFD3-7AF0-CF49-AD32-349BEDB48B53}"/>
                  </a:ext>
                </a:extLst>
              </p:cNvPr>
              <p:cNvSpPr>
                <a:spLocks noGrp="1" noRot="1" noChangeAspect="1" noMove="1" noResize="1" noEditPoints="1" noAdjustHandles="1" noChangeArrowheads="1" noChangeShapeType="1" noTextEdit="1"/>
              </p:cNvSpPr>
              <p:nvPr>
                <p:ph idx="1"/>
              </p:nvPr>
            </p:nvSpPr>
            <p:spPr>
              <a:xfrm>
                <a:off x="1907823" y="2359378"/>
                <a:ext cx="9053688" cy="4413955"/>
              </a:xfrm>
              <a:blipFill>
                <a:blip r:embed="rId2"/>
                <a:stretch>
                  <a:fillRect l="-280" t="-1149" r="-980"/>
                </a:stretch>
              </a:blipFill>
            </p:spPr>
            <p:txBody>
              <a:bodyPr/>
              <a:lstStyle/>
              <a:p>
                <a:r>
                  <a:rPr lang="fr-FR">
                    <a:noFill/>
                  </a:rPr>
                  <a:t> </a:t>
                </a:r>
              </a:p>
            </p:txBody>
          </p:sp>
        </mc:Fallback>
      </mc:AlternateContent>
    </p:spTree>
    <p:extLst>
      <p:ext uri="{BB962C8B-B14F-4D97-AF65-F5344CB8AC3E}">
        <p14:creationId xmlns:p14="http://schemas.microsoft.com/office/powerpoint/2010/main" val="3916214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2810-4759-7F43-AAA9-2B8745A4EE8A}"/>
              </a:ext>
            </a:extLst>
          </p:cNvPr>
          <p:cNvSpPr>
            <a:spLocks noGrp="1"/>
          </p:cNvSpPr>
          <p:nvPr>
            <p:ph type="title"/>
          </p:nvPr>
        </p:nvSpPr>
        <p:spPr/>
        <p:txBody>
          <a:bodyPr/>
          <a:lstStyle/>
          <a:p>
            <a:r>
              <a:rPr lang="fr-FR" dirty="0"/>
              <a:t>la procédure des tables de vérité</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DCA555-AB78-8640-80F5-66C7807FD9CB}"/>
                  </a:ext>
                </a:extLst>
              </p:cNvPr>
              <p:cNvSpPr>
                <a:spLocks noGrp="1"/>
              </p:cNvSpPr>
              <p:nvPr>
                <p:ph idx="1"/>
              </p:nvPr>
            </p:nvSpPr>
            <p:spPr>
              <a:xfrm>
                <a:off x="2231135" y="2638044"/>
                <a:ext cx="8222375" cy="4406223"/>
              </a:xfrm>
            </p:spPr>
            <p:txBody>
              <a:bodyPr>
                <a:normAutofit/>
              </a:bodyPr>
              <a:lstStyle/>
              <a:p>
                <a:r>
                  <a:rPr lang="fr-FR" dirty="0"/>
                  <a:t>Exemple: </a:t>
                </a:r>
              </a:p>
              <a:p>
                <a:endParaRPr lang="fr-FR" dirty="0"/>
              </a:p>
              <a:p>
                <a:endParaRPr lang="fr-FR" dirty="0"/>
              </a:p>
              <a:p>
                <a:endParaRPr lang="fr-FR" dirty="0"/>
              </a:p>
              <a:p>
                <a:endParaRPr lang="fr-FR" dirty="0"/>
              </a:p>
              <a:p>
                <a:r>
                  <a:rPr lang="fr-FR" dirty="0"/>
                  <a:t>Dans cette table, la formule q est conséquence logique de l’ensemble |</a:t>
                </a:r>
                <a14:m>
                  <m:oMath xmlns:m="http://schemas.openxmlformats.org/officeDocument/2006/math">
                    <m:d>
                      <m:dPr>
                        <m:ctrlPr>
                          <a:rPr lang="fr-CA" b="0" i="1" smtClean="0">
                            <a:latin typeface="Cambria Math" panose="02040503050406030204" pitchFamily="18" charset="0"/>
                          </a:rPr>
                        </m:ctrlPr>
                      </m:dPr>
                      <m:e>
                        <m:r>
                          <a:rPr lang="fr-CA" b="0" i="1" smtClean="0">
                            <a:latin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e>
                    </m:d>
                    <m:r>
                      <a:rPr lang="fr-CA" b="0"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𝑝</m:t>
                    </m:r>
                    <m:r>
                      <a:rPr lang="fr-CA" b="0" i="1" smtClean="0">
                        <a:latin typeface="Cambria Math" panose="02040503050406030204" pitchFamily="18" charset="0"/>
                        <a:ea typeface="Cambria Math" panose="02040503050406030204" pitchFamily="18" charset="0"/>
                      </a:rPr>
                      <m:t>|</m:t>
                    </m:r>
                    <m:r>
                      <a:rPr lang="fr-CA" b="0" i="0" smtClean="0">
                        <a:latin typeface="Cambria Math" panose="02040503050406030204" pitchFamily="18" charset="0"/>
                        <a:ea typeface="Cambria Math" panose="02040503050406030204" pitchFamily="18" charset="0"/>
                      </a:rPr>
                      <m:t> </m:t>
                    </m:r>
                    <m:d>
                      <m:dPr>
                        <m:ctrlPr>
                          <a:rPr lang="fr-CA" b="0" i="1" smtClean="0">
                            <a:latin typeface="Cambria Math" panose="02040503050406030204" pitchFamily="18" charset="0"/>
                            <a:ea typeface="Cambria Math" panose="02040503050406030204" pitchFamily="18" charset="0"/>
                          </a:rPr>
                        </m:ctrlPr>
                      </m:dPr>
                      <m:e>
                        <m:r>
                          <m:rPr>
                            <m:sty m:val="p"/>
                          </m:rPr>
                          <a:rPr lang="fr-CA" b="0" i="0" smtClean="0">
                            <a:latin typeface="Cambria Math" panose="02040503050406030204" pitchFamily="18" charset="0"/>
                            <a:ea typeface="Cambria Math" panose="02040503050406030204" pitchFamily="18" charset="0"/>
                          </a:rPr>
                          <m:t>voir</m:t>
                        </m:r>
                        <m:r>
                          <a:rPr lang="fr-CA" b="0" i="0" smtClean="0">
                            <a:latin typeface="Cambria Math" panose="02040503050406030204" pitchFamily="18" charset="0"/>
                            <a:ea typeface="Cambria Math" panose="02040503050406030204" pitchFamily="18" charset="0"/>
                          </a:rPr>
                          <m:t> </m:t>
                        </m:r>
                        <m:r>
                          <m:rPr>
                            <m:sty m:val="p"/>
                          </m:rPr>
                          <a:rPr lang="fr-CA" b="0" i="0" smtClean="0">
                            <a:latin typeface="Cambria Math" panose="02040503050406030204" pitchFamily="18" charset="0"/>
                            <a:ea typeface="Cambria Math" panose="02040503050406030204" pitchFamily="18" charset="0"/>
                          </a:rPr>
                          <m:t>la</m:t>
                        </m:r>
                        <m:r>
                          <a:rPr lang="fr-CA" b="0" i="0" smtClean="0">
                            <a:latin typeface="Cambria Math" panose="02040503050406030204" pitchFamily="18" charset="0"/>
                            <a:ea typeface="Cambria Math" panose="02040503050406030204" pitchFamily="18" charset="0"/>
                          </a:rPr>
                          <m:t> </m:t>
                        </m:r>
                        <m:r>
                          <m:rPr>
                            <m:sty m:val="p"/>
                          </m:rPr>
                          <a:rPr lang="fr-CA" b="0" i="0" smtClean="0">
                            <a:latin typeface="Cambria Math" panose="02040503050406030204" pitchFamily="18" charset="0"/>
                            <a:ea typeface="Cambria Math" panose="02040503050406030204" pitchFamily="18" charset="0"/>
                          </a:rPr>
                          <m:t>premi</m:t>
                        </m:r>
                        <m:r>
                          <a:rPr lang="fr-CA" b="0" i="0" smtClean="0">
                            <a:latin typeface="Cambria Math" panose="02040503050406030204" pitchFamily="18" charset="0"/>
                            <a:ea typeface="Cambria Math" panose="02040503050406030204" pitchFamily="18" charset="0"/>
                          </a:rPr>
                          <m:t>è</m:t>
                        </m:r>
                        <m:r>
                          <m:rPr>
                            <m:sty m:val="p"/>
                          </m:rPr>
                          <a:rPr lang="fr-CA" b="0" i="0" smtClean="0">
                            <a:latin typeface="Cambria Math" panose="02040503050406030204" pitchFamily="18" charset="0"/>
                            <a:ea typeface="Cambria Math" panose="02040503050406030204" pitchFamily="18" charset="0"/>
                          </a:rPr>
                          <m:t>re</m:t>
                        </m:r>
                        <m:r>
                          <a:rPr lang="fr-CA" b="0" i="0" smtClean="0">
                            <a:latin typeface="Cambria Math" panose="02040503050406030204" pitchFamily="18" charset="0"/>
                            <a:ea typeface="Cambria Math" panose="02040503050406030204" pitchFamily="18" charset="0"/>
                          </a:rPr>
                          <m:t> </m:t>
                        </m:r>
                        <m:r>
                          <m:rPr>
                            <m:sty m:val="p"/>
                          </m:rPr>
                          <a:rPr lang="fr-CA" b="0" i="0" smtClean="0">
                            <a:latin typeface="Cambria Math" panose="02040503050406030204" pitchFamily="18" charset="0"/>
                            <a:ea typeface="Cambria Math" panose="02040503050406030204" pitchFamily="18" charset="0"/>
                          </a:rPr>
                          <m:t>ligne</m:t>
                        </m:r>
                      </m:e>
                    </m:d>
                    <m:r>
                      <a:rPr lang="fr-CA" b="0" i="0" smtClean="0">
                        <a:latin typeface="Cambria Math" panose="02040503050406030204" pitchFamily="18" charset="0"/>
                        <a:ea typeface="Cambria Math" panose="02040503050406030204" pitchFamily="18" charset="0"/>
                      </a:rPr>
                      <m:t>.</m:t>
                    </m:r>
                  </m:oMath>
                </a14:m>
                <a:endParaRPr lang="fr-FR" dirty="0"/>
              </a:p>
              <a:p>
                <a:r>
                  <a:rPr lang="fr-FR" dirty="0"/>
                  <a:t>La formule p n’est pas conséquence logique de l’ensemble |</a:t>
                </a:r>
                <a14:m>
                  <m:oMath xmlns:m="http://schemas.openxmlformats.org/officeDocument/2006/math">
                    <m:d>
                      <m:dPr>
                        <m:ctrlPr>
                          <a:rPr lang="fr-CA" i="1">
                            <a:latin typeface="Cambria Math" panose="02040503050406030204" pitchFamily="18" charset="0"/>
                          </a:rPr>
                        </m:ctrlPr>
                      </m:dPr>
                      <m:e>
                        <m:r>
                          <a:rPr lang="fr-CA" i="1">
                            <a:latin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e>
                    </m:d>
                    <m:r>
                      <a:rPr lang="fr-CA" i="1">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𝑞</m:t>
                    </m:r>
                    <m:r>
                      <a:rPr lang="fr-CA" i="1">
                        <a:latin typeface="Cambria Math" panose="02040503050406030204" pitchFamily="18" charset="0"/>
                        <a:ea typeface="Cambria Math" panose="02040503050406030204" pitchFamily="18" charset="0"/>
                      </a:rPr>
                      <m:t>|</m:t>
                    </m:r>
                    <m:r>
                      <a:rPr lang="fr-CA" b="0" i="0" smtClean="0">
                        <a:latin typeface="Cambria Math" panose="02040503050406030204" pitchFamily="18" charset="0"/>
                        <a:ea typeface="Cambria Math" panose="02040503050406030204" pitchFamily="18" charset="0"/>
                      </a:rPr>
                      <m:t> </m:t>
                    </m:r>
                    <m:d>
                      <m:dPr>
                        <m:ctrlPr>
                          <a:rPr lang="fr-CA" b="0" i="1" smtClean="0">
                            <a:latin typeface="Cambria Math" panose="02040503050406030204" pitchFamily="18" charset="0"/>
                            <a:ea typeface="Cambria Math" panose="02040503050406030204" pitchFamily="18" charset="0"/>
                          </a:rPr>
                        </m:ctrlPr>
                      </m:dPr>
                      <m:e>
                        <m:r>
                          <m:rPr>
                            <m:sty m:val="p"/>
                          </m:rPr>
                          <a:rPr lang="fr-CA" b="0" i="0" smtClean="0">
                            <a:latin typeface="Cambria Math" panose="02040503050406030204" pitchFamily="18" charset="0"/>
                            <a:ea typeface="Cambria Math" panose="02040503050406030204" pitchFamily="18" charset="0"/>
                          </a:rPr>
                          <m:t>voir</m:t>
                        </m:r>
                        <m:r>
                          <a:rPr lang="fr-CA" b="0" i="0" smtClean="0">
                            <a:latin typeface="Cambria Math" panose="02040503050406030204" pitchFamily="18" charset="0"/>
                            <a:ea typeface="Cambria Math" panose="02040503050406030204" pitchFamily="18" charset="0"/>
                          </a:rPr>
                          <m:t> </m:t>
                        </m:r>
                        <m:r>
                          <m:rPr>
                            <m:sty m:val="p"/>
                          </m:rPr>
                          <a:rPr lang="fr-CA" b="0" i="0" smtClean="0">
                            <a:latin typeface="Cambria Math" panose="02040503050406030204" pitchFamily="18" charset="0"/>
                            <a:ea typeface="Cambria Math" panose="02040503050406030204" pitchFamily="18" charset="0"/>
                          </a:rPr>
                          <m:t>la</m:t>
                        </m:r>
                        <m:r>
                          <a:rPr lang="fr-CA" b="0" i="0" smtClean="0">
                            <a:latin typeface="Cambria Math" panose="02040503050406030204" pitchFamily="18" charset="0"/>
                            <a:ea typeface="Cambria Math" panose="02040503050406030204" pitchFamily="18" charset="0"/>
                          </a:rPr>
                          <m:t> </m:t>
                        </m:r>
                        <m:r>
                          <m:rPr>
                            <m:sty m:val="p"/>
                          </m:rPr>
                          <a:rPr lang="fr-CA" b="0" i="0" smtClean="0">
                            <a:latin typeface="Cambria Math" panose="02040503050406030204" pitchFamily="18" charset="0"/>
                            <a:ea typeface="Cambria Math" panose="02040503050406030204" pitchFamily="18" charset="0"/>
                          </a:rPr>
                          <m:t>troisi</m:t>
                        </m:r>
                        <m:r>
                          <a:rPr lang="fr-CA" b="0" i="0" smtClean="0">
                            <a:latin typeface="Cambria Math" panose="02040503050406030204" pitchFamily="18" charset="0"/>
                            <a:ea typeface="Cambria Math" panose="02040503050406030204" pitchFamily="18" charset="0"/>
                          </a:rPr>
                          <m:t>è</m:t>
                        </m:r>
                        <m:r>
                          <m:rPr>
                            <m:sty m:val="p"/>
                          </m:rPr>
                          <a:rPr lang="fr-CA" b="0" i="0" smtClean="0">
                            <a:latin typeface="Cambria Math" panose="02040503050406030204" pitchFamily="18" charset="0"/>
                            <a:ea typeface="Cambria Math" panose="02040503050406030204" pitchFamily="18" charset="0"/>
                          </a:rPr>
                          <m:t>me</m:t>
                        </m:r>
                        <m:r>
                          <a:rPr lang="fr-CA" b="0" i="0" smtClean="0">
                            <a:latin typeface="Cambria Math" panose="02040503050406030204" pitchFamily="18" charset="0"/>
                            <a:ea typeface="Cambria Math" panose="02040503050406030204" pitchFamily="18" charset="0"/>
                          </a:rPr>
                          <m:t> </m:t>
                        </m:r>
                        <m:r>
                          <m:rPr>
                            <m:sty m:val="p"/>
                          </m:rPr>
                          <a:rPr lang="fr-CA" b="0" i="0" smtClean="0">
                            <a:latin typeface="Cambria Math" panose="02040503050406030204" pitchFamily="18" charset="0"/>
                            <a:ea typeface="Cambria Math" panose="02040503050406030204" pitchFamily="18" charset="0"/>
                          </a:rPr>
                          <m:t>ligne</m:t>
                        </m:r>
                      </m:e>
                    </m:d>
                    <m:r>
                      <a:rPr lang="fr-CA" b="0" i="0" smtClean="0">
                        <a:latin typeface="Cambria Math" panose="02040503050406030204" pitchFamily="18" charset="0"/>
                        <a:ea typeface="Cambria Math" panose="02040503050406030204" pitchFamily="18" charset="0"/>
                      </a:rPr>
                      <m:t>.</m:t>
                    </m:r>
                  </m:oMath>
                </a14:m>
                <a:endParaRPr lang="fr-FR" dirty="0"/>
              </a:p>
              <a:p>
                <a:r>
                  <a:rPr lang="fr-FR" dirty="0"/>
                  <a:t>On a aussi que </a:t>
                </a:r>
                <a14:m>
                  <m:oMath xmlns:m="http://schemas.openxmlformats.org/officeDocument/2006/math">
                    <m:d>
                      <m:dPr>
                        <m:ctrlPr>
                          <a:rPr lang="fr-CA" i="1">
                            <a:latin typeface="Cambria Math" panose="02040503050406030204" pitchFamily="18" charset="0"/>
                          </a:rPr>
                        </m:ctrlPr>
                      </m:dPr>
                      <m:e>
                        <m:r>
                          <a:rPr lang="fr-CA" i="1">
                            <a:latin typeface="Cambria Math" panose="02040503050406030204" pitchFamily="18" charset="0"/>
                          </a:rPr>
                          <m:t>𝑝</m:t>
                        </m:r>
                        <m:r>
                          <a:rPr lang="fr-CA" i="1">
                            <a:latin typeface="Cambria Math" panose="02040503050406030204" pitchFamily="18" charset="0"/>
                            <a:ea typeface="Cambria Math" panose="02040503050406030204" pitchFamily="18" charset="0"/>
                          </a:rPr>
                          <m:t>→</m:t>
                        </m:r>
                        <m:r>
                          <a:rPr lang="fr-CA" i="1">
                            <a:latin typeface="Cambria Math" panose="02040503050406030204" pitchFamily="18" charset="0"/>
                            <a:ea typeface="Cambria Math" panose="02040503050406030204" pitchFamily="18" charset="0"/>
                          </a:rPr>
                          <m:t>𝑞</m:t>
                        </m:r>
                      </m:e>
                    </m:d>
                  </m:oMath>
                </a14:m>
                <a:r>
                  <a:rPr lang="fr-FR" dirty="0"/>
                  <a:t>n’est pas une antilogie, n’est pas une tautologie et est satisfaisable. Elle est aussi une formule neutre.</a:t>
                </a:r>
              </a:p>
            </p:txBody>
          </p:sp>
        </mc:Choice>
        <mc:Fallback xmlns="">
          <p:sp>
            <p:nvSpPr>
              <p:cNvPr id="3" name="Content Placeholder 2">
                <a:extLst>
                  <a:ext uri="{FF2B5EF4-FFF2-40B4-BE49-F238E27FC236}">
                    <a16:creationId xmlns:a16="http://schemas.microsoft.com/office/drawing/2014/main" id="{51DCA555-AB78-8640-80F5-66C7807FD9CB}"/>
                  </a:ext>
                </a:extLst>
              </p:cNvPr>
              <p:cNvSpPr>
                <a:spLocks noGrp="1" noRot="1" noChangeAspect="1" noMove="1" noResize="1" noEditPoints="1" noAdjustHandles="1" noChangeArrowheads="1" noChangeShapeType="1" noTextEdit="1"/>
              </p:cNvSpPr>
              <p:nvPr>
                <p:ph idx="1"/>
              </p:nvPr>
            </p:nvSpPr>
            <p:spPr>
              <a:xfrm>
                <a:off x="2231135" y="2638044"/>
                <a:ext cx="8222375" cy="4406223"/>
              </a:xfrm>
              <a:blipFill>
                <a:blip r:embed="rId2"/>
                <a:stretch>
                  <a:fillRect l="-463" t="-5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B173CB8F-E986-9B4D-B675-10E8D464491E}"/>
                  </a:ext>
                </a:extLst>
              </p:cNvPr>
              <p:cNvGraphicFramePr>
                <a:graphicFrameLocks noGrp="1"/>
              </p:cNvGraphicFramePr>
              <p:nvPr/>
            </p:nvGraphicFramePr>
            <p:xfrm>
              <a:off x="2231136" y="3011311"/>
              <a:ext cx="8127999" cy="1559560"/>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1790004840"/>
                        </a:ext>
                      </a:extLst>
                    </a:gridCol>
                    <a:gridCol w="2709333">
                      <a:extLst>
                        <a:ext uri="{9D8B030D-6E8A-4147-A177-3AD203B41FA5}">
                          <a16:colId xmlns:a16="http://schemas.microsoft.com/office/drawing/2014/main" val="2500240706"/>
                        </a:ext>
                      </a:extLst>
                    </a:gridCol>
                    <a:gridCol w="2709333">
                      <a:extLst>
                        <a:ext uri="{9D8B030D-6E8A-4147-A177-3AD203B41FA5}">
                          <a16:colId xmlns:a16="http://schemas.microsoft.com/office/drawing/2014/main" val="3563001999"/>
                        </a:ext>
                      </a:extLst>
                    </a:gridCol>
                  </a:tblGrid>
                  <a:tr h="370840">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𝒑</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𝒒</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m:t>
                                </m:r>
                                <m:r>
                                  <a:rPr lang="fr-CA" b="1" i="1" smtClean="0">
                                    <a:latin typeface="Cambria Math" panose="02040503050406030204" pitchFamily="18" charset="0"/>
                                  </a:rPr>
                                  <m:t>𝒑</m:t>
                                </m:r>
                                <m:r>
                                  <a:rPr lang="fr-CA" b="1" i="1" smtClean="0">
                                    <a:latin typeface="Cambria Math" panose="02040503050406030204" pitchFamily="18" charset="0"/>
                                    <a:ea typeface="Cambria Math" panose="02040503050406030204" pitchFamily="18" charset="0"/>
                                  </a:rPr>
                                  <m:t>→</m:t>
                                </m:r>
                                <m:r>
                                  <a:rPr lang="fr-CA" b="1" i="1" smtClean="0">
                                    <a:latin typeface="Cambria Math" panose="02040503050406030204" pitchFamily="18" charset="0"/>
                                    <a:ea typeface="Cambria Math" panose="02040503050406030204" pitchFamily="18" charset="0"/>
                                  </a:rPr>
                                  <m:t>𝒒</m:t>
                                </m:r>
                                <m:r>
                                  <a:rPr lang="fr-CA" b="1" i="1" smtClean="0">
                                    <a:latin typeface="Cambria Math" panose="02040503050406030204" pitchFamily="18" charset="0"/>
                                    <a:ea typeface="Cambria Math" panose="02040503050406030204" pitchFamily="18" charset="0"/>
                                  </a:rPr>
                                  <m:t>)</m:t>
                                </m:r>
                              </m:oMath>
                            </m:oMathPara>
                          </a14:m>
                          <a:endParaRPr lang="fr-FR" dirty="0"/>
                        </a:p>
                      </a:txBody>
                      <a:tcPr/>
                    </a:tc>
                    <a:extLst>
                      <a:ext uri="{0D108BD9-81ED-4DB2-BD59-A6C34878D82A}">
                        <a16:rowId xmlns:a16="http://schemas.microsoft.com/office/drawing/2014/main" val="3277215885"/>
                      </a:ext>
                    </a:extLst>
                  </a:tr>
                  <a:tr h="370840">
                    <a:tc>
                      <a:txBody>
                        <a:bodyPr/>
                        <a:lstStyle/>
                        <a:p>
                          <a:r>
                            <a:rPr lang="fr-FR" dirty="0"/>
                            <a:t>V</a:t>
                          </a:r>
                        </a:p>
                        <a:p>
                          <a:r>
                            <a:rPr lang="fr-FR" dirty="0"/>
                            <a:t>V</a:t>
                          </a:r>
                        </a:p>
                        <a:p>
                          <a:r>
                            <a:rPr lang="fr-FR" dirty="0"/>
                            <a:t>F</a:t>
                          </a:r>
                        </a:p>
                        <a:p>
                          <a:r>
                            <a:rPr lang="fr-FR" dirty="0"/>
                            <a:t>F</a:t>
                          </a:r>
                        </a:p>
                      </a:txBody>
                      <a:tcPr/>
                    </a:tc>
                    <a:tc>
                      <a:txBody>
                        <a:bodyPr/>
                        <a:lstStyle/>
                        <a:p>
                          <a:r>
                            <a:rPr lang="fr-FR" dirty="0"/>
                            <a:t>V</a:t>
                          </a:r>
                        </a:p>
                        <a:p>
                          <a:r>
                            <a:rPr lang="fr-FR" dirty="0"/>
                            <a:t>F</a:t>
                          </a:r>
                        </a:p>
                        <a:p>
                          <a:r>
                            <a:rPr lang="fr-FR" dirty="0"/>
                            <a:t>V</a:t>
                          </a:r>
                        </a:p>
                        <a:p>
                          <a:r>
                            <a:rPr lang="fr-FR" dirty="0"/>
                            <a:t>F</a:t>
                          </a:r>
                        </a:p>
                      </a:txBody>
                      <a:tcPr/>
                    </a:tc>
                    <a:tc>
                      <a:txBody>
                        <a:bodyPr/>
                        <a:lstStyle/>
                        <a:p>
                          <a:r>
                            <a:rPr lang="fr-FR" dirty="0"/>
                            <a:t>V</a:t>
                          </a:r>
                        </a:p>
                        <a:p>
                          <a:r>
                            <a:rPr lang="fr-FR" dirty="0"/>
                            <a:t>F</a:t>
                          </a:r>
                        </a:p>
                        <a:p>
                          <a:r>
                            <a:rPr lang="fr-FR" dirty="0"/>
                            <a:t>V</a:t>
                          </a:r>
                        </a:p>
                        <a:p>
                          <a:r>
                            <a:rPr lang="fr-FR" dirty="0"/>
                            <a:t>V</a:t>
                          </a:r>
                        </a:p>
                      </a:txBody>
                      <a:tcPr/>
                    </a:tc>
                    <a:extLst>
                      <a:ext uri="{0D108BD9-81ED-4DB2-BD59-A6C34878D82A}">
                        <a16:rowId xmlns:a16="http://schemas.microsoft.com/office/drawing/2014/main" val="4127377544"/>
                      </a:ext>
                    </a:extLst>
                  </a:tr>
                </a:tbl>
              </a:graphicData>
            </a:graphic>
          </p:graphicFrame>
        </mc:Choice>
        <mc:Fallback xmlns="">
          <p:graphicFrame>
            <p:nvGraphicFramePr>
              <p:cNvPr id="4" name="Table 3">
                <a:extLst>
                  <a:ext uri="{FF2B5EF4-FFF2-40B4-BE49-F238E27FC236}">
                    <a16:creationId xmlns:a16="http://schemas.microsoft.com/office/drawing/2014/main" id="{B173CB8F-E986-9B4D-B675-10E8D464491E}"/>
                  </a:ext>
                </a:extLst>
              </p:cNvPr>
              <p:cNvGraphicFramePr>
                <a:graphicFrameLocks noGrp="1"/>
              </p:cNvGraphicFramePr>
              <p:nvPr>
                <p:extLst>
                  <p:ext uri="{D42A27DB-BD31-4B8C-83A1-F6EECF244321}">
                    <p14:modId xmlns:p14="http://schemas.microsoft.com/office/powerpoint/2010/main" val="1837777325"/>
                  </p:ext>
                </p:extLst>
              </p:nvPr>
            </p:nvGraphicFramePr>
            <p:xfrm>
              <a:off x="2231136" y="3011311"/>
              <a:ext cx="8127999" cy="1559560"/>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1790004840"/>
                        </a:ext>
                      </a:extLst>
                    </a:gridCol>
                    <a:gridCol w="2709333">
                      <a:extLst>
                        <a:ext uri="{9D8B030D-6E8A-4147-A177-3AD203B41FA5}">
                          <a16:colId xmlns:a16="http://schemas.microsoft.com/office/drawing/2014/main" val="2500240706"/>
                        </a:ext>
                      </a:extLst>
                    </a:gridCol>
                    <a:gridCol w="2709333">
                      <a:extLst>
                        <a:ext uri="{9D8B030D-6E8A-4147-A177-3AD203B41FA5}">
                          <a16:colId xmlns:a16="http://schemas.microsoft.com/office/drawing/2014/main" val="3563001999"/>
                        </a:ext>
                      </a:extLst>
                    </a:gridCol>
                  </a:tblGrid>
                  <a:tr h="370840">
                    <a:tc>
                      <a:txBody>
                        <a:bodyPr/>
                        <a:lstStyle/>
                        <a:p>
                          <a:endParaRPr lang="en-US"/>
                        </a:p>
                      </a:txBody>
                      <a:tcPr>
                        <a:blipFill>
                          <a:blip r:embed="rId3"/>
                          <a:stretch>
                            <a:fillRect l="-467" t="-3448" r="-200000" b="-348276"/>
                          </a:stretch>
                        </a:blipFill>
                      </a:tcPr>
                    </a:tc>
                    <a:tc>
                      <a:txBody>
                        <a:bodyPr/>
                        <a:lstStyle/>
                        <a:p>
                          <a:endParaRPr lang="en-US"/>
                        </a:p>
                      </a:txBody>
                      <a:tcPr>
                        <a:blipFill>
                          <a:blip r:embed="rId3"/>
                          <a:stretch>
                            <a:fillRect l="-100939" t="-3448" r="-100939" b="-348276"/>
                          </a:stretch>
                        </a:blipFill>
                      </a:tcPr>
                    </a:tc>
                    <a:tc>
                      <a:txBody>
                        <a:bodyPr/>
                        <a:lstStyle/>
                        <a:p>
                          <a:endParaRPr lang="en-US"/>
                        </a:p>
                      </a:txBody>
                      <a:tcPr>
                        <a:blipFill>
                          <a:blip r:embed="rId3"/>
                          <a:stretch>
                            <a:fillRect l="-200000" t="-3448" r="-467" b="-348276"/>
                          </a:stretch>
                        </a:blipFill>
                      </a:tcPr>
                    </a:tc>
                    <a:extLst>
                      <a:ext uri="{0D108BD9-81ED-4DB2-BD59-A6C34878D82A}">
                        <a16:rowId xmlns:a16="http://schemas.microsoft.com/office/drawing/2014/main" val="3277215885"/>
                      </a:ext>
                    </a:extLst>
                  </a:tr>
                  <a:tr h="1188720">
                    <a:tc>
                      <a:txBody>
                        <a:bodyPr/>
                        <a:lstStyle/>
                        <a:p>
                          <a:r>
                            <a:rPr lang="fr-FR" dirty="0"/>
                            <a:t>V</a:t>
                          </a:r>
                        </a:p>
                        <a:p>
                          <a:r>
                            <a:rPr lang="fr-FR" dirty="0"/>
                            <a:t>V</a:t>
                          </a:r>
                        </a:p>
                        <a:p>
                          <a:r>
                            <a:rPr lang="fr-FR" dirty="0"/>
                            <a:t>F</a:t>
                          </a:r>
                        </a:p>
                        <a:p>
                          <a:r>
                            <a:rPr lang="fr-FR" dirty="0"/>
                            <a:t>F</a:t>
                          </a:r>
                        </a:p>
                      </a:txBody>
                      <a:tcPr/>
                    </a:tc>
                    <a:tc>
                      <a:txBody>
                        <a:bodyPr/>
                        <a:lstStyle/>
                        <a:p>
                          <a:r>
                            <a:rPr lang="fr-FR" dirty="0"/>
                            <a:t>V</a:t>
                          </a:r>
                        </a:p>
                        <a:p>
                          <a:r>
                            <a:rPr lang="fr-FR" dirty="0"/>
                            <a:t>F</a:t>
                          </a:r>
                        </a:p>
                        <a:p>
                          <a:r>
                            <a:rPr lang="fr-FR" dirty="0"/>
                            <a:t>V</a:t>
                          </a:r>
                        </a:p>
                        <a:p>
                          <a:r>
                            <a:rPr lang="fr-FR" dirty="0"/>
                            <a:t>F</a:t>
                          </a:r>
                        </a:p>
                      </a:txBody>
                      <a:tcPr/>
                    </a:tc>
                    <a:tc>
                      <a:txBody>
                        <a:bodyPr/>
                        <a:lstStyle/>
                        <a:p>
                          <a:r>
                            <a:rPr lang="fr-FR" dirty="0"/>
                            <a:t>V</a:t>
                          </a:r>
                        </a:p>
                        <a:p>
                          <a:r>
                            <a:rPr lang="fr-FR" dirty="0"/>
                            <a:t>F</a:t>
                          </a:r>
                        </a:p>
                        <a:p>
                          <a:r>
                            <a:rPr lang="fr-FR" dirty="0"/>
                            <a:t>V</a:t>
                          </a:r>
                        </a:p>
                        <a:p>
                          <a:r>
                            <a:rPr lang="fr-FR" dirty="0"/>
                            <a:t>V</a:t>
                          </a:r>
                        </a:p>
                      </a:txBody>
                      <a:tcPr/>
                    </a:tc>
                    <a:extLst>
                      <a:ext uri="{0D108BD9-81ED-4DB2-BD59-A6C34878D82A}">
                        <a16:rowId xmlns:a16="http://schemas.microsoft.com/office/drawing/2014/main" val="4127377544"/>
                      </a:ext>
                    </a:extLst>
                  </a:tr>
                </a:tbl>
              </a:graphicData>
            </a:graphic>
          </p:graphicFrame>
        </mc:Fallback>
      </mc:AlternateContent>
    </p:spTree>
    <p:extLst>
      <p:ext uri="{BB962C8B-B14F-4D97-AF65-F5344CB8AC3E}">
        <p14:creationId xmlns:p14="http://schemas.microsoft.com/office/powerpoint/2010/main" val="179946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A9D2-7425-2442-90A4-96ADC20072BD}"/>
              </a:ext>
            </a:extLst>
          </p:cNvPr>
          <p:cNvSpPr>
            <a:spLocks noGrp="1"/>
          </p:cNvSpPr>
          <p:nvPr>
            <p:ph type="ctrTitle"/>
          </p:nvPr>
        </p:nvSpPr>
        <p:spPr/>
        <p:txBody>
          <a:bodyPr/>
          <a:lstStyle/>
          <a:p>
            <a:r>
              <a:rPr lang="fr-FR" dirty="0"/>
              <a:t>Chapitre 5: vérité logique et contradiction</a:t>
            </a:r>
          </a:p>
        </p:txBody>
      </p:sp>
      <p:sp>
        <p:nvSpPr>
          <p:cNvPr id="3" name="Subtitle 2">
            <a:extLst>
              <a:ext uri="{FF2B5EF4-FFF2-40B4-BE49-F238E27FC236}">
                <a16:creationId xmlns:a16="http://schemas.microsoft.com/office/drawing/2014/main" id="{C6CB9B13-7D06-AF48-B96C-7188F4F1CB9F}"/>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80462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4CB9-8B9C-F447-9051-292D3C0788E5}"/>
              </a:ext>
            </a:extLst>
          </p:cNvPr>
          <p:cNvSpPr>
            <a:spLocks noGrp="1"/>
          </p:cNvSpPr>
          <p:nvPr>
            <p:ph type="title"/>
          </p:nvPr>
        </p:nvSpPr>
        <p:spPr/>
        <p:txBody>
          <a:bodyPr/>
          <a:lstStyle/>
          <a:p>
            <a:r>
              <a:rPr lang="fr-FR" dirty="0"/>
              <a:t>la procédure des tables de vérité</a:t>
            </a:r>
          </a:p>
        </p:txBody>
      </p:sp>
      <p:sp>
        <p:nvSpPr>
          <p:cNvPr id="3" name="Content Placeholder 2">
            <a:extLst>
              <a:ext uri="{FF2B5EF4-FFF2-40B4-BE49-F238E27FC236}">
                <a16:creationId xmlns:a16="http://schemas.microsoft.com/office/drawing/2014/main" id="{2048725A-7662-0440-8443-438C37CA3423}"/>
              </a:ext>
            </a:extLst>
          </p:cNvPr>
          <p:cNvSpPr>
            <a:spLocks noGrp="1"/>
          </p:cNvSpPr>
          <p:nvPr>
            <p:ph idx="1"/>
          </p:nvPr>
        </p:nvSpPr>
        <p:spPr/>
        <p:txBody>
          <a:bodyPr>
            <a:normAutofit lnSpcReduction="10000"/>
          </a:bodyPr>
          <a:lstStyle/>
          <a:p>
            <a:r>
              <a:rPr lang="fr-FR" dirty="0"/>
              <a:t>Exemple:</a:t>
            </a:r>
          </a:p>
          <a:p>
            <a:endParaRPr lang="fr-FR" dirty="0"/>
          </a:p>
          <a:p>
            <a:endParaRPr lang="fr-FR" dirty="0"/>
          </a:p>
          <a:p>
            <a:endParaRPr lang="fr-FR" dirty="0"/>
          </a:p>
          <a:p>
            <a:endParaRPr lang="fr-FR" dirty="0"/>
          </a:p>
          <a:p>
            <a:endParaRPr lang="fr-FR" dirty="0"/>
          </a:p>
          <a:p>
            <a:r>
              <a:rPr lang="fr-FR" dirty="0"/>
              <a:t>Ici, on peut conclure que q est une conséquence logique de l’ensemble |p, </a:t>
            </a:r>
            <a:r>
              <a:rPr lang="fr-FR" dirty="0" err="1"/>
              <a:t>nonp</a:t>
            </a:r>
            <a:r>
              <a:rPr lang="fr-FR" dirty="0"/>
              <a:t>|: il n’existe aucune ligne sur laquelle toutes les formules de l’ensemble prennent la valeur V et q prend la valeur F.  </a:t>
            </a:r>
          </a:p>
          <a:p>
            <a:endParaRPr lang="fr-FR"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1F349EE-A66B-0742-9B42-A69B0FFF3DD9}"/>
                  </a:ext>
                </a:extLst>
              </p:cNvPr>
              <p:cNvGraphicFramePr>
                <a:graphicFrameLocks noGrp="1"/>
              </p:cNvGraphicFramePr>
              <p:nvPr/>
            </p:nvGraphicFramePr>
            <p:xfrm>
              <a:off x="2231136" y="3112911"/>
              <a:ext cx="8127999" cy="1559560"/>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1467314579"/>
                        </a:ext>
                      </a:extLst>
                    </a:gridCol>
                    <a:gridCol w="2709333">
                      <a:extLst>
                        <a:ext uri="{9D8B030D-6E8A-4147-A177-3AD203B41FA5}">
                          <a16:colId xmlns:a16="http://schemas.microsoft.com/office/drawing/2014/main" val="1124164792"/>
                        </a:ext>
                      </a:extLst>
                    </a:gridCol>
                    <a:gridCol w="2709333">
                      <a:extLst>
                        <a:ext uri="{9D8B030D-6E8A-4147-A177-3AD203B41FA5}">
                          <a16:colId xmlns:a16="http://schemas.microsoft.com/office/drawing/2014/main" val="484632483"/>
                        </a:ext>
                      </a:extLst>
                    </a:gridCol>
                  </a:tblGrid>
                  <a:tr h="370840">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𝒑</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CA" b="1" i="1" smtClean="0">
                                    <a:latin typeface="Cambria Math" panose="02040503050406030204" pitchFamily="18" charset="0"/>
                                  </a:rPr>
                                  <m:t>𝒒</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m:t>
                                </m:r>
                                <m:r>
                                  <a:rPr lang="fr-CA" b="1" i="1" smtClean="0">
                                    <a:latin typeface="Cambria Math" panose="02040503050406030204" pitchFamily="18" charset="0"/>
                                    <a:ea typeface="Cambria Math" panose="02040503050406030204" pitchFamily="18" charset="0"/>
                                  </a:rPr>
                                  <m:t>𝒑</m:t>
                                </m:r>
                              </m:oMath>
                            </m:oMathPara>
                          </a14:m>
                          <a:endParaRPr lang="fr-FR" dirty="0"/>
                        </a:p>
                      </a:txBody>
                      <a:tcPr/>
                    </a:tc>
                    <a:extLst>
                      <a:ext uri="{0D108BD9-81ED-4DB2-BD59-A6C34878D82A}">
                        <a16:rowId xmlns:a16="http://schemas.microsoft.com/office/drawing/2014/main" val="1882564254"/>
                      </a:ext>
                    </a:extLst>
                  </a:tr>
                  <a:tr h="370840">
                    <a:tc>
                      <a:txBody>
                        <a:bodyPr/>
                        <a:lstStyle/>
                        <a:p>
                          <a:r>
                            <a:rPr lang="fr-FR" dirty="0"/>
                            <a:t>V</a:t>
                          </a:r>
                        </a:p>
                        <a:p>
                          <a:r>
                            <a:rPr lang="fr-FR" dirty="0"/>
                            <a:t>V</a:t>
                          </a:r>
                        </a:p>
                        <a:p>
                          <a:r>
                            <a:rPr lang="fr-FR" dirty="0"/>
                            <a:t>F</a:t>
                          </a:r>
                        </a:p>
                        <a:p>
                          <a:r>
                            <a:rPr lang="fr-FR" dirty="0"/>
                            <a:t>F</a:t>
                          </a:r>
                        </a:p>
                      </a:txBody>
                      <a:tcPr/>
                    </a:tc>
                    <a:tc>
                      <a:txBody>
                        <a:bodyPr/>
                        <a:lstStyle/>
                        <a:p>
                          <a:r>
                            <a:rPr lang="fr-FR" dirty="0"/>
                            <a:t>V</a:t>
                          </a:r>
                        </a:p>
                        <a:p>
                          <a:r>
                            <a:rPr lang="fr-FR" dirty="0"/>
                            <a:t>F</a:t>
                          </a:r>
                        </a:p>
                        <a:p>
                          <a:r>
                            <a:rPr lang="fr-FR" dirty="0"/>
                            <a:t>V</a:t>
                          </a:r>
                          <a:br>
                            <a:rPr lang="fr-FR" dirty="0"/>
                          </a:br>
                          <a:r>
                            <a:rPr lang="fr-FR" dirty="0"/>
                            <a:t>F</a:t>
                          </a:r>
                        </a:p>
                      </a:txBody>
                      <a:tcPr/>
                    </a:tc>
                    <a:tc>
                      <a:txBody>
                        <a:bodyPr/>
                        <a:lstStyle/>
                        <a:p>
                          <a:r>
                            <a:rPr lang="fr-FR" dirty="0"/>
                            <a:t>F</a:t>
                          </a:r>
                        </a:p>
                        <a:p>
                          <a:r>
                            <a:rPr lang="fr-FR" dirty="0"/>
                            <a:t>F</a:t>
                          </a:r>
                        </a:p>
                        <a:p>
                          <a:r>
                            <a:rPr lang="fr-FR" dirty="0"/>
                            <a:t>V</a:t>
                          </a:r>
                          <a:br>
                            <a:rPr lang="fr-FR" dirty="0"/>
                          </a:br>
                          <a:r>
                            <a:rPr lang="fr-FR" dirty="0"/>
                            <a:t>V</a:t>
                          </a:r>
                        </a:p>
                      </a:txBody>
                      <a:tcPr/>
                    </a:tc>
                    <a:extLst>
                      <a:ext uri="{0D108BD9-81ED-4DB2-BD59-A6C34878D82A}">
                        <a16:rowId xmlns:a16="http://schemas.microsoft.com/office/drawing/2014/main" val="2078138205"/>
                      </a:ext>
                    </a:extLst>
                  </a:tr>
                </a:tbl>
              </a:graphicData>
            </a:graphic>
          </p:graphicFrame>
        </mc:Choice>
        <mc:Fallback xmlns="">
          <p:graphicFrame>
            <p:nvGraphicFramePr>
              <p:cNvPr id="4" name="Table 3">
                <a:extLst>
                  <a:ext uri="{FF2B5EF4-FFF2-40B4-BE49-F238E27FC236}">
                    <a16:creationId xmlns:a16="http://schemas.microsoft.com/office/drawing/2014/main" id="{D1F349EE-A66B-0742-9B42-A69B0FFF3DD9}"/>
                  </a:ext>
                </a:extLst>
              </p:cNvPr>
              <p:cNvGraphicFramePr>
                <a:graphicFrameLocks noGrp="1"/>
              </p:cNvGraphicFramePr>
              <p:nvPr>
                <p:extLst>
                  <p:ext uri="{D42A27DB-BD31-4B8C-83A1-F6EECF244321}">
                    <p14:modId xmlns:p14="http://schemas.microsoft.com/office/powerpoint/2010/main" val="1876331597"/>
                  </p:ext>
                </p:extLst>
              </p:nvPr>
            </p:nvGraphicFramePr>
            <p:xfrm>
              <a:off x="2231136" y="3112911"/>
              <a:ext cx="8127999" cy="1559560"/>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1467314579"/>
                        </a:ext>
                      </a:extLst>
                    </a:gridCol>
                    <a:gridCol w="2709333">
                      <a:extLst>
                        <a:ext uri="{9D8B030D-6E8A-4147-A177-3AD203B41FA5}">
                          <a16:colId xmlns:a16="http://schemas.microsoft.com/office/drawing/2014/main" val="1124164792"/>
                        </a:ext>
                      </a:extLst>
                    </a:gridCol>
                    <a:gridCol w="2709333">
                      <a:extLst>
                        <a:ext uri="{9D8B030D-6E8A-4147-A177-3AD203B41FA5}">
                          <a16:colId xmlns:a16="http://schemas.microsoft.com/office/drawing/2014/main" val="484632483"/>
                        </a:ext>
                      </a:extLst>
                    </a:gridCol>
                  </a:tblGrid>
                  <a:tr h="370840">
                    <a:tc>
                      <a:txBody>
                        <a:bodyPr/>
                        <a:lstStyle/>
                        <a:p>
                          <a:endParaRPr lang="en-US"/>
                        </a:p>
                      </a:txBody>
                      <a:tcPr>
                        <a:blipFill>
                          <a:blip r:embed="rId2"/>
                          <a:stretch>
                            <a:fillRect l="-467" t="-3448" r="-200000" b="-348276"/>
                          </a:stretch>
                        </a:blipFill>
                      </a:tcPr>
                    </a:tc>
                    <a:tc>
                      <a:txBody>
                        <a:bodyPr/>
                        <a:lstStyle/>
                        <a:p>
                          <a:endParaRPr lang="en-US"/>
                        </a:p>
                      </a:txBody>
                      <a:tcPr>
                        <a:blipFill>
                          <a:blip r:embed="rId2"/>
                          <a:stretch>
                            <a:fillRect l="-100939" t="-3448" r="-100939" b="-348276"/>
                          </a:stretch>
                        </a:blipFill>
                      </a:tcPr>
                    </a:tc>
                    <a:tc>
                      <a:txBody>
                        <a:bodyPr/>
                        <a:lstStyle/>
                        <a:p>
                          <a:endParaRPr lang="en-US"/>
                        </a:p>
                      </a:txBody>
                      <a:tcPr>
                        <a:blipFill>
                          <a:blip r:embed="rId2"/>
                          <a:stretch>
                            <a:fillRect l="-200000" t="-3448" r="-467" b="-348276"/>
                          </a:stretch>
                        </a:blipFill>
                      </a:tcPr>
                    </a:tc>
                    <a:extLst>
                      <a:ext uri="{0D108BD9-81ED-4DB2-BD59-A6C34878D82A}">
                        <a16:rowId xmlns:a16="http://schemas.microsoft.com/office/drawing/2014/main" val="1882564254"/>
                      </a:ext>
                    </a:extLst>
                  </a:tr>
                  <a:tr h="1188720">
                    <a:tc>
                      <a:txBody>
                        <a:bodyPr/>
                        <a:lstStyle/>
                        <a:p>
                          <a:r>
                            <a:rPr lang="fr-FR" dirty="0"/>
                            <a:t>V</a:t>
                          </a:r>
                        </a:p>
                        <a:p>
                          <a:r>
                            <a:rPr lang="fr-FR" dirty="0"/>
                            <a:t>V</a:t>
                          </a:r>
                        </a:p>
                        <a:p>
                          <a:r>
                            <a:rPr lang="fr-FR" dirty="0"/>
                            <a:t>F</a:t>
                          </a:r>
                        </a:p>
                        <a:p>
                          <a:r>
                            <a:rPr lang="fr-FR" dirty="0"/>
                            <a:t>F</a:t>
                          </a:r>
                        </a:p>
                      </a:txBody>
                      <a:tcPr/>
                    </a:tc>
                    <a:tc>
                      <a:txBody>
                        <a:bodyPr/>
                        <a:lstStyle/>
                        <a:p>
                          <a:r>
                            <a:rPr lang="fr-FR" dirty="0"/>
                            <a:t>V</a:t>
                          </a:r>
                        </a:p>
                        <a:p>
                          <a:r>
                            <a:rPr lang="fr-FR" dirty="0"/>
                            <a:t>F</a:t>
                          </a:r>
                        </a:p>
                        <a:p>
                          <a:r>
                            <a:rPr lang="fr-FR" dirty="0"/>
                            <a:t>V</a:t>
                          </a:r>
                          <a:br>
                            <a:rPr lang="fr-FR" dirty="0"/>
                          </a:br>
                          <a:r>
                            <a:rPr lang="fr-FR" dirty="0"/>
                            <a:t>F</a:t>
                          </a:r>
                        </a:p>
                      </a:txBody>
                      <a:tcPr/>
                    </a:tc>
                    <a:tc>
                      <a:txBody>
                        <a:bodyPr/>
                        <a:lstStyle/>
                        <a:p>
                          <a:r>
                            <a:rPr lang="fr-FR" dirty="0"/>
                            <a:t>F</a:t>
                          </a:r>
                        </a:p>
                        <a:p>
                          <a:r>
                            <a:rPr lang="fr-FR" dirty="0"/>
                            <a:t>F</a:t>
                          </a:r>
                        </a:p>
                        <a:p>
                          <a:r>
                            <a:rPr lang="fr-FR" dirty="0"/>
                            <a:t>V</a:t>
                          </a:r>
                          <a:br>
                            <a:rPr lang="fr-FR" dirty="0"/>
                          </a:br>
                          <a:r>
                            <a:rPr lang="fr-FR" dirty="0"/>
                            <a:t>V</a:t>
                          </a:r>
                        </a:p>
                      </a:txBody>
                      <a:tcPr/>
                    </a:tc>
                    <a:extLst>
                      <a:ext uri="{0D108BD9-81ED-4DB2-BD59-A6C34878D82A}">
                        <a16:rowId xmlns:a16="http://schemas.microsoft.com/office/drawing/2014/main" val="2078138205"/>
                      </a:ext>
                    </a:extLst>
                  </a:tr>
                </a:tbl>
              </a:graphicData>
            </a:graphic>
          </p:graphicFrame>
        </mc:Fallback>
      </mc:AlternateContent>
    </p:spTree>
    <p:extLst>
      <p:ext uri="{BB962C8B-B14F-4D97-AF65-F5344CB8AC3E}">
        <p14:creationId xmlns:p14="http://schemas.microsoft.com/office/powerpoint/2010/main" val="553950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E9FF-B218-5541-952C-714E4292EF78}"/>
              </a:ext>
            </a:extLst>
          </p:cNvPr>
          <p:cNvSpPr>
            <a:spLocks noGrp="1"/>
          </p:cNvSpPr>
          <p:nvPr>
            <p:ph type="ctrTitle"/>
          </p:nvPr>
        </p:nvSpPr>
        <p:spPr/>
        <p:txBody>
          <a:bodyPr/>
          <a:lstStyle/>
          <a:p>
            <a:r>
              <a:rPr lang="fr-FR" dirty="0"/>
              <a:t>Réduction d’un problème à un autre</a:t>
            </a:r>
          </a:p>
        </p:txBody>
      </p:sp>
      <p:sp>
        <p:nvSpPr>
          <p:cNvPr id="3" name="Subtitle 2">
            <a:extLst>
              <a:ext uri="{FF2B5EF4-FFF2-40B4-BE49-F238E27FC236}">
                <a16:creationId xmlns:a16="http://schemas.microsoft.com/office/drawing/2014/main" id="{7D16829D-5866-784A-8508-2F1842B8ED8D}"/>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211981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8129-1BE9-C945-8C7A-5EB153E9FFAF}"/>
              </a:ext>
            </a:extLst>
          </p:cNvPr>
          <p:cNvSpPr>
            <a:spLocks noGrp="1"/>
          </p:cNvSpPr>
          <p:nvPr>
            <p:ph type="title"/>
          </p:nvPr>
        </p:nvSpPr>
        <p:spPr/>
        <p:txBody>
          <a:bodyPr/>
          <a:lstStyle/>
          <a:p>
            <a:r>
              <a:rPr lang="fr-FR" dirty="0"/>
              <a:t>Réduction d’un problème à un autre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D3B875-08B5-5B40-B54B-B85711E698D8}"/>
                  </a:ext>
                </a:extLst>
              </p:cNvPr>
              <p:cNvSpPr>
                <a:spLocks noGrp="1"/>
              </p:cNvSpPr>
              <p:nvPr>
                <p:ph idx="1"/>
              </p:nvPr>
            </p:nvSpPr>
            <p:spPr/>
            <p:txBody>
              <a:bodyPr/>
              <a:lstStyle/>
              <a:p>
                <a:r>
                  <a:rPr lang="fr-FR" dirty="0"/>
                  <a:t>On dit que le problème de la conséquence logique peut être réduit au problème du caractère contradictoire d’un ensemble. </a:t>
                </a:r>
              </a:p>
              <a:p>
                <a:pPr marL="0" indent="0">
                  <a:buNone/>
                </a:pPr>
                <a:endParaRPr lang="fr-FR" dirty="0"/>
              </a:p>
              <a:p>
                <a:r>
                  <a:rPr lang="fr-FR" b="1" dirty="0"/>
                  <a:t>Donc: </a:t>
                </a:r>
                <a:r>
                  <a:rPr lang="fr-FR" dirty="0"/>
                  <a:t>L’ensemble </a:t>
                </a:r>
                <a14:m>
                  <m:oMath xmlns:m="http://schemas.openxmlformats.org/officeDocument/2006/math">
                    <m:r>
                      <m:rPr>
                        <m:sty m:val="p"/>
                      </m:rPr>
                      <a:rPr lang="el-GR" i="1">
                        <a:latin typeface="Cambria Math" panose="02040503050406030204" pitchFamily="18" charset="0"/>
                        <a:ea typeface="Cambria Math" panose="02040503050406030204" pitchFamily="18" charset="0"/>
                      </a:rPr>
                      <m:t>Γ</m:t>
                    </m:r>
                    <m:r>
                      <a:rPr lang="fr-CA" b="0" i="0" smtClean="0">
                        <a:latin typeface="Cambria Math" panose="02040503050406030204" pitchFamily="18" charset="0"/>
                        <a:ea typeface="Cambria Math" panose="02040503050406030204" pitchFamily="18" charset="0"/>
                      </a:rPr>
                      <m:t> </m:t>
                    </m:r>
                  </m:oMath>
                </a14:m>
                <a:r>
                  <a:rPr lang="fr-FR" dirty="0"/>
                  <a:t>a pour conséquence logique </a:t>
                </a:r>
                <a14:m>
                  <m:oMath xmlns:m="http://schemas.openxmlformats.org/officeDocument/2006/math">
                    <m:r>
                      <a:rPr lang="fr-FR" i="1">
                        <a:latin typeface="Cambria Math" panose="02040503050406030204" pitchFamily="18" charset="0"/>
                        <a:ea typeface="Cambria Math" panose="02040503050406030204" pitchFamily="18" charset="0"/>
                      </a:rPr>
                      <m:t>𝜑</m:t>
                    </m:r>
                    <m:r>
                      <a:rPr lang="fr-CA" b="0" i="0" smtClean="0">
                        <a:latin typeface="Cambria Math" panose="02040503050406030204" pitchFamily="18" charset="0"/>
                        <a:ea typeface="Cambria Math" panose="02040503050406030204" pitchFamily="18" charset="0"/>
                      </a:rPr>
                      <m:t> </m:t>
                    </m:r>
                  </m:oMath>
                </a14:m>
                <a:r>
                  <a:rPr lang="fr-FR" dirty="0"/>
                  <a:t>si et seulement si l’ensemble formé des formules de </a:t>
                </a:r>
                <a14:m>
                  <m:oMath xmlns:m="http://schemas.openxmlformats.org/officeDocument/2006/math">
                    <m:r>
                      <m:rPr>
                        <m:sty m:val="p"/>
                      </m:rPr>
                      <a:rPr lang="el-GR" i="1">
                        <a:latin typeface="Cambria Math" panose="02040503050406030204" pitchFamily="18" charset="0"/>
                        <a:ea typeface="Cambria Math" panose="02040503050406030204" pitchFamily="18" charset="0"/>
                      </a:rPr>
                      <m:t>Γ</m:t>
                    </m:r>
                  </m:oMath>
                </a14:m>
                <a:r>
                  <a:rPr lang="fr-FR" dirty="0"/>
                  <a:t> et de la négation de </a:t>
                </a:r>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contradictoire.</a:t>
                </a:r>
              </a:p>
            </p:txBody>
          </p:sp>
        </mc:Choice>
        <mc:Fallback xmlns="">
          <p:sp>
            <p:nvSpPr>
              <p:cNvPr id="3" name="Content Placeholder 2">
                <a:extLst>
                  <a:ext uri="{FF2B5EF4-FFF2-40B4-BE49-F238E27FC236}">
                    <a16:creationId xmlns:a16="http://schemas.microsoft.com/office/drawing/2014/main" id="{88D3B875-08B5-5B40-B54B-B85711E698D8}"/>
                  </a:ext>
                </a:extLst>
              </p:cNvPr>
              <p:cNvSpPr>
                <a:spLocks noGrp="1" noRot="1" noChangeAspect="1" noMove="1" noResize="1" noEditPoints="1" noAdjustHandles="1" noChangeArrowheads="1" noChangeShapeType="1" noTextEdit="1"/>
              </p:cNvSpPr>
              <p:nvPr>
                <p:ph idx="1"/>
              </p:nvPr>
            </p:nvSpPr>
            <p:spPr>
              <a:blipFill>
                <a:blip r:embed="rId2"/>
                <a:stretch>
                  <a:fillRect l="-493" t="-816"/>
                </a:stretch>
              </a:blipFill>
            </p:spPr>
            <p:txBody>
              <a:bodyPr/>
              <a:lstStyle/>
              <a:p>
                <a:r>
                  <a:rPr lang="fr-FR">
                    <a:noFill/>
                  </a:rPr>
                  <a:t> </a:t>
                </a:r>
              </a:p>
            </p:txBody>
          </p:sp>
        </mc:Fallback>
      </mc:AlternateContent>
    </p:spTree>
    <p:extLst>
      <p:ext uri="{BB962C8B-B14F-4D97-AF65-F5344CB8AC3E}">
        <p14:creationId xmlns:p14="http://schemas.microsoft.com/office/powerpoint/2010/main" val="2420272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867B-4F26-4D48-A4CC-7F4B97C57D2F}"/>
              </a:ext>
            </a:extLst>
          </p:cNvPr>
          <p:cNvSpPr>
            <a:spLocks noGrp="1"/>
          </p:cNvSpPr>
          <p:nvPr>
            <p:ph type="title"/>
          </p:nvPr>
        </p:nvSpPr>
        <p:spPr/>
        <p:txBody>
          <a:bodyPr/>
          <a:lstStyle/>
          <a:p>
            <a:r>
              <a:rPr lang="fr-FR" dirty="0"/>
              <a:t>Réduction d’un problème à un autre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8084E5F-C7BF-AE4A-A59E-D4997E8150CE}"/>
                  </a:ext>
                </a:extLst>
              </p:cNvPr>
              <p:cNvSpPr>
                <a:spLocks noGrp="1"/>
              </p:cNvSpPr>
              <p:nvPr>
                <p:ph idx="1"/>
              </p:nvPr>
            </p:nvSpPr>
            <p:spPr/>
            <p:txBody>
              <a:bodyPr/>
              <a:lstStyle/>
              <a:p>
                <a:r>
                  <a:rPr lang="fr-FR" dirty="0"/>
                  <a:t>On peut aussi réduire le problème de la conséquence logique au problème de savoir si </a:t>
                </a:r>
                <a14:m>
                  <m:oMath xmlns:m="http://schemas.openxmlformats.org/officeDocument/2006/math">
                    <m:r>
                      <a:rPr lang="fr-FR" i="1">
                        <a:latin typeface="Cambria Math" panose="02040503050406030204" pitchFamily="18" charset="0"/>
                        <a:ea typeface="Cambria Math" panose="02040503050406030204" pitchFamily="18" charset="0"/>
                      </a:rPr>
                      <m:t>𝜑</m:t>
                    </m:r>
                    <m:r>
                      <a:rPr lang="fr-CA">
                        <a:latin typeface="Cambria Math" panose="02040503050406030204" pitchFamily="18" charset="0"/>
                        <a:ea typeface="Cambria Math" panose="02040503050406030204" pitchFamily="18" charset="0"/>
                      </a:rPr>
                      <m:t> </m:t>
                    </m:r>
                  </m:oMath>
                </a14:m>
                <a:r>
                  <a:rPr lang="fr-FR" dirty="0"/>
                  <a:t> est une antilogie.</a:t>
                </a:r>
              </a:p>
              <a:p>
                <a:endParaRPr lang="fr-FR" dirty="0"/>
              </a:p>
              <a:p>
                <a:r>
                  <a:rPr lang="fr-FR" dirty="0"/>
                  <a:t>L’ensemble </a:t>
                </a:r>
                <a14:m>
                  <m:oMath xmlns:m="http://schemas.openxmlformats.org/officeDocument/2006/math">
                    <m:r>
                      <m:rPr>
                        <m:sty m:val="p"/>
                      </m:rPr>
                      <a:rPr lang="el-GR" i="1">
                        <a:latin typeface="Cambria Math" panose="02040503050406030204" pitchFamily="18" charset="0"/>
                        <a:ea typeface="Cambria Math" panose="02040503050406030204" pitchFamily="18" charset="0"/>
                      </a:rPr>
                      <m:t>Γ</m:t>
                    </m:r>
                    <m:r>
                      <a:rPr lang="fr-CA">
                        <a:latin typeface="Cambria Math" panose="02040503050406030204" pitchFamily="18" charset="0"/>
                        <a:ea typeface="Cambria Math" panose="02040503050406030204" pitchFamily="18" charset="0"/>
                      </a:rPr>
                      <m:t> </m:t>
                    </m:r>
                  </m:oMath>
                </a14:m>
                <a:r>
                  <a:rPr lang="fr-FR" dirty="0"/>
                  <a:t>a pour conséquence logique </a:t>
                </a:r>
                <a14:m>
                  <m:oMath xmlns:m="http://schemas.openxmlformats.org/officeDocument/2006/math">
                    <m:r>
                      <a:rPr lang="fr-FR" i="1">
                        <a:latin typeface="Cambria Math" panose="02040503050406030204" pitchFamily="18" charset="0"/>
                        <a:ea typeface="Cambria Math" panose="02040503050406030204" pitchFamily="18" charset="0"/>
                      </a:rPr>
                      <m:t>𝜑</m:t>
                    </m:r>
                    <m:r>
                      <a:rPr lang="fr-CA">
                        <a:latin typeface="Cambria Math" panose="02040503050406030204" pitchFamily="18" charset="0"/>
                        <a:ea typeface="Cambria Math" panose="02040503050406030204" pitchFamily="18" charset="0"/>
                      </a:rPr>
                      <m:t> </m:t>
                    </m:r>
                  </m:oMath>
                </a14:m>
                <a:r>
                  <a:rPr lang="fr-FR" dirty="0"/>
                  <a:t>si et seulement si des formules de </a:t>
                </a:r>
                <a14:m>
                  <m:oMath xmlns:m="http://schemas.openxmlformats.org/officeDocument/2006/math">
                    <m:r>
                      <m:rPr>
                        <m:sty m:val="p"/>
                      </m:rPr>
                      <a:rPr lang="el-GR" i="1">
                        <a:latin typeface="Cambria Math" panose="02040503050406030204" pitchFamily="18" charset="0"/>
                        <a:ea typeface="Cambria Math" panose="02040503050406030204" pitchFamily="18" charset="0"/>
                      </a:rPr>
                      <m:t>Γ</m:t>
                    </m:r>
                  </m:oMath>
                </a14:m>
                <a:r>
                  <a:rPr lang="fr-FR" dirty="0"/>
                  <a:t> et de la négation de </a:t>
                </a:r>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une antilogie.</a:t>
                </a:r>
              </a:p>
              <a:p>
                <a:pPr lvl="1"/>
                <a:r>
                  <a:rPr lang="fr-FR" dirty="0"/>
                  <a:t>Donc, pour déterminer si l’ensemble a pour conséquence logique </a:t>
                </a:r>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il suffit de déterminer si la conjonction des formules de </a:t>
                </a:r>
                <a14:m>
                  <m:oMath xmlns:m="http://schemas.openxmlformats.org/officeDocument/2006/math">
                    <m:r>
                      <m:rPr>
                        <m:sty m:val="p"/>
                      </m:rPr>
                      <a:rPr lang="el-GR" i="1">
                        <a:latin typeface="Cambria Math" panose="02040503050406030204" pitchFamily="18" charset="0"/>
                        <a:ea typeface="Cambria Math" panose="02040503050406030204" pitchFamily="18" charset="0"/>
                      </a:rPr>
                      <m:t>Γ</m:t>
                    </m:r>
                  </m:oMath>
                </a14:m>
                <a:r>
                  <a:rPr lang="fr-FR" dirty="0"/>
                  <a:t> et de la négation de </a:t>
                </a:r>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une antilogie.</a:t>
                </a:r>
              </a:p>
            </p:txBody>
          </p:sp>
        </mc:Choice>
        <mc:Fallback xmlns="">
          <p:sp>
            <p:nvSpPr>
              <p:cNvPr id="3" name="Content Placeholder 2">
                <a:extLst>
                  <a:ext uri="{FF2B5EF4-FFF2-40B4-BE49-F238E27FC236}">
                    <a16:creationId xmlns:a16="http://schemas.microsoft.com/office/drawing/2014/main" id="{B8084E5F-C7BF-AE4A-A59E-D4997E8150CE}"/>
                  </a:ext>
                </a:extLst>
              </p:cNvPr>
              <p:cNvSpPr>
                <a:spLocks noGrp="1" noRot="1" noChangeAspect="1" noMove="1" noResize="1" noEditPoints="1" noAdjustHandles="1" noChangeArrowheads="1" noChangeShapeType="1" noTextEdit="1"/>
              </p:cNvSpPr>
              <p:nvPr>
                <p:ph idx="1"/>
              </p:nvPr>
            </p:nvSpPr>
            <p:spPr>
              <a:blipFill>
                <a:blip r:embed="rId2"/>
                <a:stretch>
                  <a:fillRect l="-493" t="-816" r="-657"/>
                </a:stretch>
              </a:blipFill>
            </p:spPr>
            <p:txBody>
              <a:bodyPr/>
              <a:lstStyle/>
              <a:p>
                <a:r>
                  <a:rPr lang="fr-FR">
                    <a:noFill/>
                  </a:rPr>
                  <a:t> </a:t>
                </a:r>
              </a:p>
            </p:txBody>
          </p:sp>
        </mc:Fallback>
      </mc:AlternateContent>
    </p:spTree>
    <p:extLst>
      <p:ext uri="{BB962C8B-B14F-4D97-AF65-F5344CB8AC3E}">
        <p14:creationId xmlns:p14="http://schemas.microsoft.com/office/powerpoint/2010/main" val="1219140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48F9-9C56-394D-998A-88FA1CEF7502}"/>
              </a:ext>
            </a:extLst>
          </p:cNvPr>
          <p:cNvSpPr>
            <a:spLocks noGrp="1"/>
          </p:cNvSpPr>
          <p:nvPr>
            <p:ph type="title"/>
          </p:nvPr>
        </p:nvSpPr>
        <p:spPr/>
        <p:txBody>
          <a:bodyPr/>
          <a:lstStyle/>
          <a:p>
            <a:r>
              <a:rPr lang="fr-FR" dirty="0"/>
              <a:t>Réduction d’un problème à un autre</a:t>
            </a:r>
          </a:p>
        </p:txBody>
      </p:sp>
      <p:sp>
        <p:nvSpPr>
          <p:cNvPr id="3" name="Content Placeholder 2">
            <a:extLst>
              <a:ext uri="{FF2B5EF4-FFF2-40B4-BE49-F238E27FC236}">
                <a16:creationId xmlns:a16="http://schemas.microsoft.com/office/drawing/2014/main" id="{AD30427B-A4FA-7F4C-A94D-A762D9C9B962}"/>
              </a:ext>
            </a:extLst>
          </p:cNvPr>
          <p:cNvSpPr>
            <a:spLocks noGrp="1"/>
          </p:cNvSpPr>
          <p:nvPr>
            <p:ph idx="1"/>
          </p:nvPr>
        </p:nvSpPr>
        <p:spPr/>
        <p:txBody>
          <a:bodyPr/>
          <a:lstStyle/>
          <a:p>
            <a:r>
              <a:rPr lang="fr-FR" dirty="0"/>
              <a:t>On peut également réduire le problème de la</a:t>
            </a:r>
            <a:r>
              <a:rPr lang="fr-FR" b="1" dirty="0"/>
              <a:t> tautologie </a:t>
            </a:r>
            <a:r>
              <a:rPr lang="fr-FR" dirty="0"/>
              <a:t>au problème de l’</a:t>
            </a:r>
            <a:r>
              <a:rPr lang="fr-FR" b="1" dirty="0"/>
              <a:t>antilogie</a:t>
            </a:r>
            <a:r>
              <a:rPr lang="fr-FR" dirty="0"/>
              <a:t>: pour déterminer si une formule est une tautologie, il suffit de déterminer si sa négation est une antilogie.</a:t>
            </a:r>
          </a:p>
          <a:p>
            <a:endParaRPr lang="fr-FR" dirty="0"/>
          </a:p>
          <a:p>
            <a:r>
              <a:rPr lang="fr-FR" dirty="0"/>
              <a:t>On peut enfin réduire le problème de la </a:t>
            </a:r>
            <a:r>
              <a:rPr lang="fr-FR" b="1" dirty="0"/>
              <a:t>formule satisfaisable </a:t>
            </a:r>
            <a:r>
              <a:rPr lang="fr-FR" dirty="0"/>
              <a:t>au problème de l’</a:t>
            </a:r>
            <a:r>
              <a:rPr lang="fr-FR" b="1" dirty="0"/>
              <a:t>antilogie</a:t>
            </a:r>
            <a:r>
              <a:rPr lang="fr-FR" dirty="0"/>
              <a:t>: pour déterminer si une formule est satisfaisable, il suffit de déterminer si elle est une antilogie, car elle est satisfaisable </a:t>
            </a:r>
            <a:r>
              <a:rPr lang="fr-FR" dirty="0" err="1"/>
              <a:t>ssi</a:t>
            </a:r>
            <a:r>
              <a:rPr lang="fr-FR" dirty="0"/>
              <a:t> elle n’est pas une antilogie.</a:t>
            </a:r>
          </a:p>
        </p:txBody>
      </p:sp>
    </p:spTree>
    <p:extLst>
      <p:ext uri="{BB962C8B-B14F-4D97-AF65-F5344CB8AC3E}">
        <p14:creationId xmlns:p14="http://schemas.microsoft.com/office/powerpoint/2010/main" val="144432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51DA-6217-5D4B-9E54-BEAE5937AFD4}"/>
              </a:ext>
            </a:extLst>
          </p:cNvPr>
          <p:cNvSpPr>
            <a:spLocks noGrp="1"/>
          </p:cNvSpPr>
          <p:nvPr>
            <p:ph type="title"/>
          </p:nvPr>
        </p:nvSpPr>
        <p:spPr/>
        <p:txBody>
          <a:bodyPr/>
          <a:lstStyle/>
          <a:p>
            <a:r>
              <a:rPr lang="fr-FR" dirty="0"/>
              <a:t>Plan du chapitre 5</a:t>
            </a:r>
          </a:p>
        </p:txBody>
      </p:sp>
      <p:sp>
        <p:nvSpPr>
          <p:cNvPr id="3" name="Content Placeholder 2">
            <a:extLst>
              <a:ext uri="{FF2B5EF4-FFF2-40B4-BE49-F238E27FC236}">
                <a16:creationId xmlns:a16="http://schemas.microsoft.com/office/drawing/2014/main" id="{EB38DB00-61A0-7B4E-B6D7-648FF80FACAA}"/>
              </a:ext>
            </a:extLst>
          </p:cNvPr>
          <p:cNvSpPr>
            <a:spLocks noGrp="1"/>
          </p:cNvSpPr>
          <p:nvPr>
            <p:ph idx="1"/>
          </p:nvPr>
        </p:nvSpPr>
        <p:spPr/>
        <p:txBody>
          <a:bodyPr/>
          <a:lstStyle/>
          <a:p>
            <a:r>
              <a:rPr lang="fr-FR" dirty="0"/>
              <a:t>1. Qu’est-ce qu’une vérité logique?</a:t>
            </a:r>
          </a:p>
          <a:p>
            <a:r>
              <a:rPr lang="fr-FR" dirty="0"/>
              <a:t>2. Qu’est-ce qu’une tautologie?</a:t>
            </a:r>
          </a:p>
          <a:p>
            <a:r>
              <a:rPr lang="fr-FR" b="1" dirty="0"/>
              <a:t>3. Qu’est-ce qu’un énoncé valide?</a:t>
            </a:r>
          </a:p>
          <a:p>
            <a:r>
              <a:rPr lang="fr-FR" b="1" dirty="0"/>
              <a:t>4. Qu’est-ce qu’une contradiction?</a:t>
            </a:r>
          </a:p>
          <a:p>
            <a:r>
              <a:rPr lang="fr-FR" b="1" dirty="0"/>
              <a:t>5. Propriétés des connecteurs propositionnels</a:t>
            </a:r>
          </a:p>
          <a:p>
            <a:endParaRPr lang="fr-FR" dirty="0"/>
          </a:p>
        </p:txBody>
      </p:sp>
    </p:spTree>
    <p:extLst>
      <p:ext uri="{BB962C8B-B14F-4D97-AF65-F5344CB8AC3E}">
        <p14:creationId xmlns:p14="http://schemas.microsoft.com/office/powerpoint/2010/main" val="4044113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2860-9C2A-B04B-B04A-924F81C56A9F}"/>
              </a:ext>
            </a:extLst>
          </p:cNvPr>
          <p:cNvSpPr>
            <a:spLocks noGrp="1"/>
          </p:cNvSpPr>
          <p:nvPr>
            <p:ph type="ctrTitle"/>
          </p:nvPr>
        </p:nvSpPr>
        <p:spPr/>
        <p:txBody>
          <a:bodyPr/>
          <a:lstStyle/>
          <a:p>
            <a:r>
              <a:rPr lang="fr-FR" dirty="0"/>
              <a:t>Qu’est-ce qu’une formule valide?</a:t>
            </a:r>
          </a:p>
        </p:txBody>
      </p:sp>
      <p:sp>
        <p:nvSpPr>
          <p:cNvPr id="3" name="Subtitle 2">
            <a:extLst>
              <a:ext uri="{FF2B5EF4-FFF2-40B4-BE49-F238E27FC236}">
                <a16:creationId xmlns:a16="http://schemas.microsoft.com/office/drawing/2014/main" id="{184B1DA2-D60C-CA46-A3EE-09A38FD6D8B8}"/>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22512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06DB-1C5A-6F4B-8DAA-34AF39BA135E}"/>
              </a:ext>
            </a:extLst>
          </p:cNvPr>
          <p:cNvSpPr>
            <a:spLocks noGrp="1"/>
          </p:cNvSpPr>
          <p:nvPr>
            <p:ph type="title"/>
          </p:nvPr>
        </p:nvSpPr>
        <p:spPr/>
        <p:txBody>
          <a:bodyPr/>
          <a:lstStyle/>
          <a:p>
            <a:r>
              <a:rPr lang="fr-FR" dirty="0"/>
              <a:t>Formule valide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1C411C-C680-F346-91E9-B7014F09F388}"/>
                  </a:ext>
                </a:extLst>
              </p:cNvPr>
              <p:cNvSpPr>
                <a:spLocks noGrp="1"/>
              </p:cNvSpPr>
              <p:nvPr>
                <p:ph idx="1"/>
              </p:nvPr>
            </p:nvSpPr>
            <p:spPr>
              <a:xfrm>
                <a:off x="2231135" y="2638044"/>
                <a:ext cx="8549753" cy="4044978"/>
              </a:xfrm>
            </p:spPr>
            <p:txBody>
              <a:bodyPr>
                <a:normAutofit/>
              </a:bodyPr>
              <a:lstStyle/>
              <a:p>
                <a:r>
                  <a:rPr lang="fr-FR" dirty="0"/>
                  <a:t>Rappelons d’abord ce qu’est une </a:t>
                </a:r>
                <a:r>
                  <a:rPr lang="fr-FR" b="1" dirty="0"/>
                  <a:t>interprétation </a:t>
                </a:r>
                <a:r>
                  <a:rPr lang="fr-FR" dirty="0"/>
                  <a:t>dans le langage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1</m:t>
                        </m:r>
                      </m:sub>
                    </m:sSub>
                  </m:oMath>
                </a14:m>
                <a:r>
                  <a:rPr lang="fr-FR" dirty="0"/>
                  <a:t>:  </a:t>
                </a:r>
              </a:p>
              <a:p>
                <a:pPr lvl="1"/>
                <a:r>
                  <a:rPr lang="fr-FR" dirty="0"/>
                  <a:t>Un domaine d’individus que parcourent les variables (le domaine doit comporter au moins un individu)</a:t>
                </a:r>
              </a:p>
              <a:p>
                <a:pPr lvl="1"/>
                <a:r>
                  <a:rPr lang="fr-FR" dirty="0"/>
                  <a:t>Pour chaque symbole de prédicat, une partie du domaine d’individus, qui est l’interprétation du symbole de prédicat en question.</a:t>
                </a:r>
              </a:p>
              <a:p>
                <a:pPr lvl="1"/>
                <a:endParaRPr lang="fr-FR" dirty="0"/>
              </a:p>
              <a:p>
                <a:r>
                  <a:rPr lang="fr-FR" dirty="0"/>
                  <a:t>Rappelons aussi qu’on distingue </a:t>
                </a:r>
                <a:r>
                  <a:rPr lang="fr-FR" b="1" dirty="0"/>
                  <a:t>deux types </a:t>
                </a:r>
                <a:r>
                  <a:rPr lang="fr-FR" dirty="0"/>
                  <a:t>de formules dans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i="1">
                            <a:latin typeface="Cambria Math" panose="02040503050406030204" pitchFamily="18" charset="0"/>
                            <a:ea typeface="Cambria Math" panose="02040503050406030204" pitchFamily="18" charset="0"/>
                          </a:rPr>
                          <m:t>1</m:t>
                        </m:r>
                      </m:sub>
                    </m:sSub>
                  </m:oMath>
                </a14:m>
                <a:r>
                  <a:rPr lang="fr-FR" dirty="0"/>
                  <a:t> : </a:t>
                </a:r>
              </a:p>
              <a:p>
                <a:pPr lvl="1"/>
                <a:r>
                  <a:rPr lang="fr-FR" dirty="0"/>
                  <a:t>Celles qui ne correspondent pas à un énoncé du langage usuel: si nous avons que P est interprété par philosophes, alors Px peut se lire « x est philosophe », ce qui est ni vrai, ni faux et donc pas un énoncé mais une </a:t>
                </a:r>
                <a:r>
                  <a:rPr lang="fr-FR" b="1" dirty="0"/>
                  <a:t>expression prédicative</a:t>
                </a:r>
                <a:r>
                  <a:rPr lang="fr-FR" dirty="0"/>
                  <a:t>.</a:t>
                </a:r>
              </a:p>
              <a:p>
                <a:pPr lvl="1"/>
                <a:r>
                  <a:rPr lang="fr-FR" dirty="0"/>
                  <a:t>Celles qui correspondent à un énoncé </a:t>
                </a:r>
                <a:r>
                  <a:rPr lang="fr-FR" b="1" dirty="0"/>
                  <a:t>du langage usuel</a:t>
                </a:r>
                <a:r>
                  <a:rPr lang="fr-FR" dirty="0"/>
                  <a:t>: si nous avons P qui est interprété par philosophes, alors </a:t>
                </a:r>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CA" b="0" i="1" smtClean="0">
                        <a:latin typeface="Cambria Math" panose="02040503050406030204" pitchFamily="18" charset="0"/>
                        <a:ea typeface="Cambria Math" panose="02040503050406030204" pitchFamily="18" charset="0"/>
                      </a:rPr>
                      <m:t>𝑥𝑃𝑥</m:t>
                    </m:r>
                    <m:r>
                      <a:rPr lang="fr-CA" b="0" i="1" smtClean="0">
                        <a:latin typeface="Cambria Math" panose="02040503050406030204" pitchFamily="18" charset="0"/>
                        <a:ea typeface="Cambria Math" panose="02040503050406030204" pitchFamily="18" charset="0"/>
                      </a:rPr>
                      <m:t> </m:t>
                    </m:r>
                  </m:oMath>
                </a14:m>
                <a:r>
                  <a:rPr lang="fr-FR" dirty="0"/>
                  <a:t>est un énoncé </a:t>
                </a:r>
                <a:r>
                  <a:rPr lang="fr-FR" b="1" dirty="0"/>
                  <a:t>qui est faux</a:t>
                </a:r>
                <a:r>
                  <a:rPr lang="fr-FR" dirty="0"/>
                  <a:t>. </a:t>
                </a:r>
              </a:p>
            </p:txBody>
          </p:sp>
        </mc:Choice>
        <mc:Fallback xmlns="">
          <p:sp>
            <p:nvSpPr>
              <p:cNvPr id="3" name="Content Placeholder 2">
                <a:extLst>
                  <a:ext uri="{FF2B5EF4-FFF2-40B4-BE49-F238E27FC236}">
                    <a16:creationId xmlns:a16="http://schemas.microsoft.com/office/drawing/2014/main" id="{E71C411C-C680-F346-91E9-B7014F09F388}"/>
                  </a:ext>
                </a:extLst>
              </p:cNvPr>
              <p:cNvSpPr>
                <a:spLocks noGrp="1" noRot="1" noChangeAspect="1" noMove="1" noResize="1" noEditPoints="1" noAdjustHandles="1" noChangeArrowheads="1" noChangeShapeType="1" noTextEdit="1"/>
              </p:cNvSpPr>
              <p:nvPr>
                <p:ph idx="1"/>
              </p:nvPr>
            </p:nvSpPr>
            <p:spPr>
              <a:xfrm>
                <a:off x="2231135" y="2638044"/>
                <a:ext cx="8549753" cy="4044978"/>
              </a:xfrm>
              <a:blipFill>
                <a:blip r:embed="rId2"/>
                <a:stretch>
                  <a:fillRect l="-445" t="-627"/>
                </a:stretch>
              </a:blipFill>
            </p:spPr>
            <p:txBody>
              <a:bodyPr/>
              <a:lstStyle/>
              <a:p>
                <a:r>
                  <a:rPr lang="fr-FR">
                    <a:noFill/>
                  </a:rPr>
                  <a:t> </a:t>
                </a:r>
              </a:p>
            </p:txBody>
          </p:sp>
        </mc:Fallback>
      </mc:AlternateContent>
    </p:spTree>
    <p:extLst>
      <p:ext uri="{BB962C8B-B14F-4D97-AF65-F5344CB8AC3E}">
        <p14:creationId xmlns:p14="http://schemas.microsoft.com/office/powerpoint/2010/main" val="53193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E0C3-87FF-2542-A65D-756E78CECA96}"/>
              </a:ext>
            </a:extLst>
          </p:cNvPr>
          <p:cNvSpPr>
            <a:spLocks noGrp="1"/>
          </p:cNvSpPr>
          <p:nvPr>
            <p:ph type="title"/>
          </p:nvPr>
        </p:nvSpPr>
        <p:spPr/>
        <p:txBody>
          <a:bodyPr/>
          <a:lstStyle/>
          <a:p>
            <a:r>
              <a:rPr lang="fr-FR" dirty="0"/>
              <a:t>Formule valide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4AFA00-21C5-6147-A4C6-6B2537AFCB94}"/>
                  </a:ext>
                </a:extLst>
              </p:cNvPr>
              <p:cNvSpPr>
                <a:spLocks noGrp="1"/>
              </p:cNvSpPr>
              <p:nvPr>
                <p:ph idx="1"/>
              </p:nvPr>
            </p:nvSpPr>
            <p:spPr/>
            <p:txBody>
              <a:bodyPr>
                <a:normAutofit lnSpcReduction="10000"/>
              </a:bodyPr>
              <a:lstStyle/>
              <a:p>
                <a:r>
                  <a:rPr lang="fr-FR" b="1" dirty="0"/>
                  <a:t>Définition</a:t>
                </a:r>
                <a:r>
                  <a:rPr lang="fr-FR" dirty="0"/>
                  <a:t>: on dit qu’un énoncé de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ℒ</m:t>
                        </m:r>
                      </m:e>
                      <m:sub>
                        <m:r>
                          <a:rPr lang="fr-CA" b="0" i="1" smtClean="0">
                            <a:latin typeface="Cambria Math" panose="02040503050406030204" pitchFamily="18" charset="0"/>
                            <a:ea typeface="Cambria Math" panose="02040503050406030204" pitchFamily="18" charset="0"/>
                          </a:rPr>
                          <m:t>1</m:t>
                        </m:r>
                      </m:sub>
                    </m:sSub>
                  </m:oMath>
                </a14:m>
                <a:r>
                  <a:rPr lang="fr-FR" dirty="0"/>
                  <a:t> est valide s’il est vrai pour toute interprétation du langage. </a:t>
                </a:r>
              </a:p>
              <a:p>
                <a:endParaRPr lang="fr-FR" dirty="0"/>
              </a:p>
              <a:p>
                <a:r>
                  <a:rPr lang="fr-FR" dirty="0"/>
                  <a:t>Pour exprimer que l’énoncé </a:t>
                </a:r>
                <a14:m>
                  <m:oMath xmlns:m="http://schemas.openxmlformats.org/officeDocument/2006/math">
                    <m:r>
                      <a:rPr lang="fr-FR" i="1">
                        <a:latin typeface="Cambria Math" panose="02040503050406030204" pitchFamily="18" charset="0"/>
                        <a:ea typeface="Cambria Math" panose="02040503050406030204" pitchFamily="18" charset="0"/>
                      </a:rPr>
                      <m:t>𝜑</m:t>
                    </m:r>
                  </m:oMath>
                </a14:m>
                <a:r>
                  <a:rPr lang="fr-FR" dirty="0"/>
                  <a:t> est, on utilisation la notation suivante: </a:t>
                </a:r>
              </a:p>
              <a:p>
                <a14:m>
                  <m:oMath xmlns:m="http://schemas.openxmlformats.org/officeDocument/2006/math">
                    <m:r>
                      <a:rPr lang="fr-FR" b="1" i="1">
                        <a:latin typeface="Cambria Math" panose="02040503050406030204" pitchFamily="18" charset="0"/>
                        <a:ea typeface="Cambria Math" panose="02040503050406030204" pitchFamily="18" charset="0"/>
                      </a:rPr>
                      <m:t>⊨</m:t>
                    </m:r>
                    <m:r>
                      <a:rPr lang="fr-FR" b="1" i="1">
                        <a:latin typeface="Cambria Math" panose="02040503050406030204" pitchFamily="18" charset="0"/>
                        <a:ea typeface="Cambria Math" panose="02040503050406030204" pitchFamily="18" charset="0"/>
                      </a:rPr>
                      <m:t>𝝋</m:t>
                    </m:r>
                  </m:oMath>
                </a14:m>
                <a:endParaRPr lang="fr-FR" b="1" dirty="0"/>
              </a:p>
              <a:p>
                <a:endParaRPr lang="fr-FR" dirty="0"/>
              </a:p>
              <a:p>
                <a:r>
                  <a:rPr lang="fr-FR" dirty="0"/>
                  <a:t>On ne tentera pas de prouver qu’une formule est valide. Mais pour prouver qu’une formule est invalide, il suffit de trouver une interprétation du langage </a:t>
                </a:r>
                <a:r>
                  <a:rPr lang="fr-FR" b="1" dirty="0"/>
                  <a:t>qui la rende fausse</a:t>
                </a:r>
                <a:r>
                  <a:rPr lang="fr-FR" dirty="0"/>
                  <a:t>.</a:t>
                </a:r>
              </a:p>
            </p:txBody>
          </p:sp>
        </mc:Choice>
        <mc:Fallback xmlns="">
          <p:sp>
            <p:nvSpPr>
              <p:cNvPr id="3" name="Content Placeholder 2">
                <a:extLst>
                  <a:ext uri="{FF2B5EF4-FFF2-40B4-BE49-F238E27FC236}">
                    <a16:creationId xmlns:a16="http://schemas.microsoft.com/office/drawing/2014/main" id="{A14AFA00-21C5-6147-A4C6-6B2537AFCB94}"/>
                  </a:ext>
                </a:extLst>
              </p:cNvPr>
              <p:cNvSpPr>
                <a:spLocks noGrp="1" noRot="1" noChangeAspect="1" noMove="1" noResize="1" noEditPoints="1" noAdjustHandles="1" noChangeArrowheads="1" noChangeShapeType="1" noTextEdit="1"/>
              </p:cNvSpPr>
              <p:nvPr>
                <p:ph idx="1"/>
              </p:nvPr>
            </p:nvSpPr>
            <p:spPr>
              <a:blipFill>
                <a:blip r:embed="rId2"/>
                <a:stretch>
                  <a:fillRect l="-493" t="-1633"/>
                </a:stretch>
              </a:blipFill>
            </p:spPr>
            <p:txBody>
              <a:bodyPr/>
              <a:lstStyle/>
              <a:p>
                <a:r>
                  <a:rPr lang="fr-FR">
                    <a:noFill/>
                  </a:rPr>
                  <a:t> </a:t>
                </a:r>
              </a:p>
            </p:txBody>
          </p:sp>
        </mc:Fallback>
      </mc:AlternateContent>
    </p:spTree>
    <p:extLst>
      <p:ext uri="{BB962C8B-B14F-4D97-AF65-F5344CB8AC3E}">
        <p14:creationId xmlns:p14="http://schemas.microsoft.com/office/powerpoint/2010/main" val="383007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B7FC-2582-4F40-896A-A70860AC21F1}"/>
              </a:ext>
            </a:extLst>
          </p:cNvPr>
          <p:cNvSpPr>
            <a:spLocks noGrp="1"/>
          </p:cNvSpPr>
          <p:nvPr>
            <p:ph type="ctrTitle"/>
          </p:nvPr>
        </p:nvSpPr>
        <p:spPr/>
        <p:txBody>
          <a:bodyPr/>
          <a:lstStyle/>
          <a:p>
            <a:r>
              <a:rPr lang="fr-FR" dirty="0" err="1"/>
              <a:t>qU’est-ce</a:t>
            </a:r>
            <a:r>
              <a:rPr lang="fr-FR" dirty="0"/>
              <a:t> qu’une contradiction?</a:t>
            </a:r>
          </a:p>
        </p:txBody>
      </p:sp>
      <p:sp>
        <p:nvSpPr>
          <p:cNvPr id="3" name="Subtitle 2">
            <a:extLst>
              <a:ext uri="{FF2B5EF4-FFF2-40B4-BE49-F238E27FC236}">
                <a16:creationId xmlns:a16="http://schemas.microsoft.com/office/drawing/2014/main" id="{8A80AE9E-8299-CF46-892A-19806B9EF198}"/>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19580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BED1-EE1A-E345-9092-8018AFC13968}"/>
              </a:ext>
            </a:extLst>
          </p:cNvPr>
          <p:cNvSpPr>
            <a:spLocks noGrp="1"/>
          </p:cNvSpPr>
          <p:nvPr>
            <p:ph type="title"/>
          </p:nvPr>
        </p:nvSpPr>
        <p:spPr/>
        <p:txBody>
          <a:bodyPr/>
          <a:lstStyle/>
          <a:p>
            <a:r>
              <a:rPr lang="fr-FR" dirty="0"/>
              <a:t> la contradiction </a:t>
            </a:r>
          </a:p>
        </p:txBody>
      </p:sp>
      <p:sp>
        <p:nvSpPr>
          <p:cNvPr id="3" name="Content Placeholder 2">
            <a:extLst>
              <a:ext uri="{FF2B5EF4-FFF2-40B4-BE49-F238E27FC236}">
                <a16:creationId xmlns:a16="http://schemas.microsoft.com/office/drawing/2014/main" id="{93FABBA9-6A17-DC44-9AAF-ADB3AE526406}"/>
              </a:ext>
            </a:extLst>
          </p:cNvPr>
          <p:cNvSpPr>
            <a:spLocks noGrp="1"/>
          </p:cNvSpPr>
          <p:nvPr>
            <p:ph idx="1"/>
          </p:nvPr>
        </p:nvSpPr>
        <p:spPr>
          <a:xfrm>
            <a:off x="2231135" y="2638044"/>
            <a:ext cx="8775531" cy="4327200"/>
          </a:xfrm>
        </p:spPr>
        <p:txBody>
          <a:bodyPr>
            <a:normAutofit fontScale="85000" lnSpcReduction="20000"/>
          </a:bodyPr>
          <a:lstStyle/>
          <a:p>
            <a:r>
              <a:rPr lang="fr-FR" dirty="0"/>
              <a:t>Deux énoncés sont en contradiction lorsque l’un est la </a:t>
            </a:r>
            <a:r>
              <a:rPr lang="fr-FR" b="1" dirty="0"/>
              <a:t>négation logique </a:t>
            </a:r>
            <a:r>
              <a:rPr lang="fr-FR" dirty="0"/>
              <a:t>de l’autre. Par exemple: </a:t>
            </a:r>
          </a:p>
          <a:p>
            <a:pPr lvl="1"/>
            <a:r>
              <a:rPr lang="fr-FR" dirty="0"/>
              <a:t>L’URSS est responsable du massacre de Katyn. </a:t>
            </a:r>
          </a:p>
          <a:p>
            <a:pPr lvl="1"/>
            <a:r>
              <a:rPr lang="fr-FR" dirty="0"/>
              <a:t>L’URSS n’est pas responsable du massacre de Katyn.</a:t>
            </a:r>
          </a:p>
          <a:p>
            <a:pPr lvl="1"/>
            <a:endParaRPr lang="fr-FR" dirty="0"/>
          </a:p>
          <a:p>
            <a:r>
              <a:rPr lang="fr-FR" dirty="0"/>
              <a:t>Mais cette condition est seulement suffisante, </a:t>
            </a:r>
            <a:r>
              <a:rPr lang="fr-FR" b="1" dirty="0"/>
              <a:t>elle n’est pas nécessaire. </a:t>
            </a:r>
            <a:r>
              <a:rPr lang="fr-FR" dirty="0"/>
              <a:t>En effet, des énoncés peuvent se contredire sans qu’il y ait parmi eux deux énoncés dont l’un soit la négation de l’autre. Par exemple: </a:t>
            </a:r>
          </a:p>
          <a:p>
            <a:pPr lvl="1"/>
            <a:r>
              <a:rPr lang="fr-FR" dirty="0"/>
              <a:t>Socrate introduit de nouveaux dieux dans la cité ou corrompt la jeunesse. </a:t>
            </a:r>
          </a:p>
          <a:p>
            <a:pPr lvl="1"/>
            <a:r>
              <a:rPr lang="fr-FR" dirty="0"/>
              <a:t>Socrate n’introduit pas de nouveaux dieux dans la cité.</a:t>
            </a:r>
          </a:p>
          <a:p>
            <a:pPr lvl="1"/>
            <a:r>
              <a:rPr lang="fr-FR" dirty="0"/>
              <a:t>Socrate ne corrompt pas la jeunesse. </a:t>
            </a:r>
          </a:p>
          <a:p>
            <a:pPr lvl="1"/>
            <a:endParaRPr lang="fr-FR" dirty="0"/>
          </a:p>
          <a:p>
            <a:r>
              <a:rPr lang="fr-FR" dirty="0"/>
              <a:t>Dans cet ensemble d’énoncés, aucun énoncé n’est la négation logique d’un autre énoncé. On dit néanmoins que les trois énoncés forment un </a:t>
            </a:r>
            <a:r>
              <a:rPr lang="fr-FR" b="1" dirty="0"/>
              <a:t>ensemble contradictoire </a:t>
            </a:r>
            <a:r>
              <a:rPr lang="fr-FR" dirty="0"/>
              <a:t>pour deux raisons: </a:t>
            </a:r>
          </a:p>
          <a:p>
            <a:pPr lvl="1"/>
            <a:r>
              <a:rPr lang="fr-FR" dirty="0"/>
              <a:t>Cet ensemble d’énoncés est contradictoire parce qu’il est possible de déduire une contradiction à partir de ces trois énoncés pris comme les prémisses d’un raisonnement. </a:t>
            </a:r>
          </a:p>
          <a:p>
            <a:pPr lvl="1"/>
            <a:r>
              <a:rPr lang="fr-FR" dirty="0"/>
              <a:t>Cet ensemble d’énoncés est contradictoire parce que les trois énoncés ne peuvent pas être simultanément vrais.</a:t>
            </a:r>
          </a:p>
        </p:txBody>
      </p:sp>
    </p:spTree>
    <p:extLst>
      <p:ext uri="{BB962C8B-B14F-4D97-AF65-F5344CB8AC3E}">
        <p14:creationId xmlns:p14="http://schemas.microsoft.com/office/powerpoint/2010/main" val="4236164889"/>
      </p:ext>
    </p:extLst>
  </p:cSld>
  <p:clrMapOvr>
    <a:masterClrMapping/>
  </p:clrMapOvr>
</p:sld>
</file>

<file path=ppt/theme/theme1.xml><?xml version="1.0" encoding="utf-8"?>
<a:theme xmlns:a="http://schemas.openxmlformats.org/drawingml/2006/main" name="Parcel">
  <a:themeElements>
    <a:clrScheme name="Custom 84">
      <a:dk1>
        <a:srgbClr val="000000"/>
      </a:dk1>
      <a:lt1>
        <a:srgbClr val="FFFFFF"/>
      </a:lt1>
      <a:dk2>
        <a:srgbClr val="5E5E5E"/>
      </a:dk2>
      <a:lt2>
        <a:srgbClr val="FFC398"/>
      </a:lt2>
      <a:accent1>
        <a:srgbClr val="A6B727"/>
      </a:accent1>
      <a:accent2>
        <a:srgbClr val="F78455"/>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{72E74483-4457-6E45-AB32-C975D5665AC2}tf10001120</Template>
  <TotalTime>173</TotalTime>
  <Words>2466</Words>
  <Application>Microsoft Macintosh PowerPoint</Application>
  <PresentationFormat>Widescreen</PresentationFormat>
  <Paragraphs>253</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Cambria Math</vt:lpstr>
      <vt:lpstr>Gill Sans MT</vt:lpstr>
      <vt:lpstr>Parcel</vt:lpstr>
      <vt:lpstr>Logique – semaine 9</vt:lpstr>
      <vt:lpstr>Plan du cours</vt:lpstr>
      <vt:lpstr>Chapitre 5: vérité logique et contradiction</vt:lpstr>
      <vt:lpstr>Plan du chapitre 5</vt:lpstr>
      <vt:lpstr>Qu’est-ce qu’une formule valide?</vt:lpstr>
      <vt:lpstr>Formule valide </vt:lpstr>
      <vt:lpstr>Formule valide </vt:lpstr>
      <vt:lpstr>qU’est-ce qu’une contradiction?</vt:lpstr>
      <vt:lpstr> la contradiction </vt:lpstr>
      <vt:lpstr>La contradiction </vt:lpstr>
      <vt:lpstr>La contradiction </vt:lpstr>
      <vt:lpstr>La contradiction </vt:lpstr>
      <vt:lpstr>D’autres définitions</vt:lpstr>
      <vt:lpstr>D’autres définitions</vt:lpstr>
      <vt:lpstr>D’autres définitions</vt:lpstr>
      <vt:lpstr>Terminologie</vt:lpstr>
      <vt:lpstr>Propriétés des connecteurs propositionnels</vt:lpstr>
      <vt:lpstr>propriétés</vt:lpstr>
      <vt:lpstr>Différentes lois</vt:lpstr>
      <vt:lpstr>Lois entre connecteurs</vt:lpstr>
      <vt:lpstr>Différentes lois </vt:lpstr>
      <vt:lpstr>Chapitre 6: décidabilité</vt:lpstr>
      <vt:lpstr>Plan du Chapitre 6: décidabilité </vt:lpstr>
      <vt:lpstr>Le problème de la décision </vt:lpstr>
      <vt:lpstr>La décidabilité</vt:lpstr>
      <vt:lpstr>La méthode des tables de vérité </vt:lpstr>
      <vt:lpstr>La méthode des tables de vérité: une méthode de décision pour L_0</vt:lpstr>
      <vt:lpstr>la procédure des tables de vérité</vt:lpstr>
      <vt:lpstr>la procédure des tables de vérité</vt:lpstr>
      <vt:lpstr>la procédure des tables de vérité</vt:lpstr>
      <vt:lpstr>Réduction d’un problème à un autre</vt:lpstr>
      <vt:lpstr>Réduction d’un problème à un autre</vt:lpstr>
      <vt:lpstr>Réduction d’un problème à un autre</vt:lpstr>
      <vt:lpstr>Réduction d’un problème à un autre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Logique – semaine 9</dc:title>
  <dc:creator>Eric Frenette Manon Carrier</dc:creator>
  <cp:lastModifiedBy>Rachel Frenette</cp:lastModifiedBy>
  <cp:revision>66</cp:revision>
  <dcterms:created xsi:type="dcterms:W3CDTF">2023-01-24T14:54:42Z</dcterms:created>
  <dcterms:modified xsi:type="dcterms:W3CDTF">2025-04-03T09:29:12Z</dcterms:modified>
</cp:coreProperties>
</file>