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8" r:id="rId12"/>
    <p:sldId id="269" r:id="rId13"/>
    <p:sldId id="270" r:id="rId14"/>
    <p:sldId id="266" r:id="rId15"/>
    <p:sldId id="267" r:id="rId16"/>
    <p:sldId id="271" r:id="rId17"/>
    <p:sldId id="272" r:id="rId18"/>
    <p:sldId id="274" r:id="rId19"/>
    <p:sldId id="273" r:id="rId2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27"/>
    <p:restoredTop sz="94718"/>
  </p:normalViewPr>
  <p:slideViewPr>
    <p:cSldViewPr snapToGrid="0">
      <p:cViewPr varScale="1">
        <p:scale>
          <a:sx n="150" d="100"/>
          <a:sy n="150" d="100"/>
        </p:scale>
        <p:origin x="192" y="5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EE0BF1-9EA2-F54F-8D52-F8537440CCDE}" type="datetimeFigureOut">
              <a:rPr lang="fr-FR" smtClean="0"/>
              <a:t>04/04/2025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29EE79-AB95-6F4A-9C21-AD12F9D00185}" type="slidenum">
              <a:rPr lang="fr-FR" smtClean="0"/>
              <a:t>‹N°›</a:t>
            </a:fld>
            <a:endParaRPr lang="fr-FR"/>
          </a:p>
        </p:txBody>
      </p:sp>
    </p:spTree>
    <p:extLst>
      <p:ext uri="{BB962C8B-B14F-4D97-AF65-F5344CB8AC3E}">
        <p14:creationId xmlns:p14="http://schemas.microsoft.com/office/powerpoint/2010/main" val="1322230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2E29EE79-AB95-6F4A-9C21-AD12F9D00185}" type="slidenum">
              <a:rPr lang="fr-FR" smtClean="0"/>
              <a:t>3</a:t>
            </a:fld>
            <a:endParaRPr lang="fr-FR"/>
          </a:p>
        </p:txBody>
      </p:sp>
    </p:spTree>
    <p:extLst>
      <p:ext uri="{BB962C8B-B14F-4D97-AF65-F5344CB8AC3E}">
        <p14:creationId xmlns:p14="http://schemas.microsoft.com/office/powerpoint/2010/main" val="4141571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6228E7-D2AF-0972-5178-73D61182CF53}"/>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45CD319E-B51A-42E7-2F14-F270A21619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D3D1DAE6-B948-C211-C6BD-950C225CB12C}"/>
              </a:ext>
            </a:extLst>
          </p:cNvPr>
          <p:cNvSpPr>
            <a:spLocks noGrp="1"/>
          </p:cNvSpPr>
          <p:nvPr>
            <p:ph type="dt" sz="half" idx="10"/>
          </p:nvPr>
        </p:nvSpPr>
        <p:spPr/>
        <p:txBody>
          <a:bodyPr/>
          <a:lstStyle/>
          <a:p>
            <a:fld id="{E07020A4-C5B2-9C41-907B-A5FC72E00014}" type="datetime1">
              <a:rPr lang="fr-FR" smtClean="0"/>
              <a:t>04/04/2025</a:t>
            </a:fld>
            <a:endParaRPr lang="fr-FR"/>
          </a:p>
        </p:txBody>
      </p:sp>
      <p:sp>
        <p:nvSpPr>
          <p:cNvPr id="5" name="Espace réservé du pied de page 4">
            <a:extLst>
              <a:ext uri="{FF2B5EF4-FFF2-40B4-BE49-F238E27FC236}">
                <a16:creationId xmlns:a16="http://schemas.microsoft.com/office/drawing/2014/main" id="{079B7989-7575-2E13-7439-C080536DB69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4E9A6DB-6C7E-E808-727E-4F5CB74E298A}"/>
              </a:ext>
            </a:extLst>
          </p:cNvPr>
          <p:cNvSpPr>
            <a:spLocks noGrp="1"/>
          </p:cNvSpPr>
          <p:nvPr>
            <p:ph type="sldNum" sz="quarter" idx="12"/>
          </p:nvPr>
        </p:nvSpPr>
        <p:spPr/>
        <p:txBody>
          <a:bodyPr/>
          <a:lstStyle/>
          <a:p>
            <a:fld id="{785EF5FF-C0B0-524D-ABD7-27438D7CE334}" type="slidenum">
              <a:rPr lang="fr-FR" smtClean="0"/>
              <a:t>‹N°›</a:t>
            </a:fld>
            <a:endParaRPr lang="fr-FR"/>
          </a:p>
        </p:txBody>
      </p:sp>
    </p:spTree>
    <p:extLst>
      <p:ext uri="{BB962C8B-B14F-4D97-AF65-F5344CB8AC3E}">
        <p14:creationId xmlns:p14="http://schemas.microsoft.com/office/powerpoint/2010/main" val="119356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A3C08C-BF6C-243A-233B-2712AA0648FE}"/>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06F5B4D4-A50A-DDF6-A419-9FF8A767D5C1}"/>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2BDF2CB-AAEB-2CB4-6C81-1F48CB16947F}"/>
              </a:ext>
            </a:extLst>
          </p:cNvPr>
          <p:cNvSpPr>
            <a:spLocks noGrp="1"/>
          </p:cNvSpPr>
          <p:nvPr>
            <p:ph type="dt" sz="half" idx="10"/>
          </p:nvPr>
        </p:nvSpPr>
        <p:spPr/>
        <p:txBody>
          <a:bodyPr/>
          <a:lstStyle/>
          <a:p>
            <a:fld id="{FDF919F4-252D-F245-B00D-8E79FFE36E82}" type="datetime1">
              <a:rPr lang="fr-FR" smtClean="0"/>
              <a:t>04/04/2025</a:t>
            </a:fld>
            <a:endParaRPr lang="fr-FR"/>
          </a:p>
        </p:txBody>
      </p:sp>
      <p:sp>
        <p:nvSpPr>
          <p:cNvPr id="5" name="Espace réservé du pied de page 4">
            <a:extLst>
              <a:ext uri="{FF2B5EF4-FFF2-40B4-BE49-F238E27FC236}">
                <a16:creationId xmlns:a16="http://schemas.microsoft.com/office/drawing/2014/main" id="{DE9BE2C5-4135-7700-8763-C592C3FD29F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D28C44B-8C69-A011-E31A-A372A2939E0E}"/>
              </a:ext>
            </a:extLst>
          </p:cNvPr>
          <p:cNvSpPr>
            <a:spLocks noGrp="1"/>
          </p:cNvSpPr>
          <p:nvPr>
            <p:ph type="sldNum" sz="quarter" idx="12"/>
          </p:nvPr>
        </p:nvSpPr>
        <p:spPr/>
        <p:txBody>
          <a:bodyPr/>
          <a:lstStyle/>
          <a:p>
            <a:fld id="{785EF5FF-C0B0-524D-ABD7-27438D7CE334}" type="slidenum">
              <a:rPr lang="fr-FR" smtClean="0"/>
              <a:t>‹N°›</a:t>
            </a:fld>
            <a:endParaRPr lang="fr-FR"/>
          </a:p>
        </p:txBody>
      </p:sp>
    </p:spTree>
    <p:extLst>
      <p:ext uri="{BB962C8B-B14F-4D97-AF65-F5344CB8AC3E}">
        <p14:creationId xmlns:p14="http://schemas.microsoft.com/office/powerpoint/2010/main" val="1316422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AB3212CF-865D-D1B0-1CBD-389630D14175}"/>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151B6871-4E75-72A1-7FCD-5155EBB224E1}"/>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2DFAA33-6B02-76B9-B4DE-80C0F139C809}"/>
              </a:ext>
            </a:extLst>
          </p:cNvPr>
          <p:cNvSpPr>
            <a:spLocks noGrp="1"/>
          </p:cNvSpPr>
          <p:nvPr>
            <p:ph type="dt" sz="half" idx="10"/>
          </p:nvPr>
        </p:nvSpPr>
        <p:spPr/>
        <p:txBody>
          <a:bodyPr/>
          <a:lstStyle/>
          <a:p>
            <a:fld id="{4456D1A6-644D-074C-9947-D5071EB52DF4}" type="datetime1">
              <a:rPr lang="fr-FR" smtClean="0"/>
              <a:t>04/04/2025</a:t>
            </a:fld>
            <a:endParaRPr lang="fr-FR"/>
          </a:p>
        </p:txBody>
      </p:sp>
      <p:sp>
        <p:nvSpPr>
          <p:cNvPr id="5" name="Espace réservé du pied de page 4">
            <a:extLst>
              <a:ext uri="{FF2B5EF4-FFF2-40B4-BE49-F238E27FC236}">
                <a16:creationId xmlns:a16="http://schemas.microsoft.com/office/drawing/2014/main" id="{04ACF759-5D7B-D404-A181-51A33EE66B9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0AACB83-C4B2-0683-9B9D-DD1405F950BC}"/>
              </a:ext>
            </a:extLst>
          </p:cNvPr>
          <p:cNvSpPr>
            <a:spLocks noGrp="1"/>
          </p:cNvSpPr>
          <p:nvPr>
            <p:ph type="sldNum" sz="quarter" idx="12"/>
          </p:nvPr>
        </p:nvSpPr>
        <p:spPr/>
        <p:txBody>
          <a:bodyPr/>
          <a:lstStyle/>
          <a:p>
            <a:fld id="{785EF5FF-C0B0-524D-ABD7-27438D7CE334}" type="slidenum">
              <a:rPr lang="fr-FR" smtClean="0"/>
              <a:t>‹N°›</a:t>
            </a:fld>
            <a:endParaRPr lang="fr-FR"/>
          </a:p>
        </p:txBody>
      </p:sp>
    </p:spTree>
    <p:extLst>
      <p:ext uri="{BB962C8B-B14F-4D97-AF65-F5344CB8AC3E}">
        <p14:creationId xmlns:p14="http://schemas.microsoft.com/office/powerpoint/2010/main" val="737307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DD37E6-0B5D-EAFD-D15E-44F960BFF23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E49D848-54A0-8765-3390-AFBB6528F679}"/>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99EAF55-47FF-CD47-A151-3D134F45CE87}"/>
              </a:ext>
            </a:extLst>
          </p:cNvPr>
          <p:cNvSpPr>
            <a:spLocks noGrp="1"/>
          </p:cNvSpPr>
          <p:nvPr>
            <p:ph type="dt" sz="half" idx="10"/>
          </p:nvPr>
        </p:nvSpPr>
        <p:spPr/>
        <p:txBody>
          <a:bodyPr/>
          <a:lstStyle/>
          <a:p>
            <a:fld id="{0BFBF49E-F315-2A4F-9234-5BDB09FD683A}" type="datetime1">
              <a:rPr lang="fr-FR" smtClean="0"/>
              <a:t>04/04/2025</a:t>
            </a:fld>
            <a:endParaRPr lang="fr-FR"/>
          </a:p>
        </p:txBody>
      </p:sp>
      <p:sp>
        <p:nvSpPr>
          <p:cNvPr id="5" name="Espace réservé du pied de page 4">
            <a:extLst>
              <a:ext uri="{FF2B5EF4-FFF2-40B4-BE49-F238E27FC236}">
                <a16:creationId xmlns:a16="http://schemas.microsoft.com/office/drawing/2014/main" id="{27DE1028-1B3D-5782-11B1-80B84BFC180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BEB4826-6AC5-8222-6259-B608AE115E34}"/>
              </a:ext>
            </a:extLst>
          </p:cNvPr>
          <p:cNvSpPr>
            <a:spLocks noGrp="1"/>
          </p:cNvSpPr>
          <p:nvPr>
            <p:ph type="sldNum" sz="quarter" idx="12"/>
          </p:nvPr>
        </p:nvSpPr>
        <p:spPr/>
        <p:txBody>
          <a:bodyPr/>
          <a:lstStyle/>
          <a:p>
            <a:fld id="{785EF5FF-C0B0-524D-ABD7-27438D7CE334}" type="slidenum">
              <a:rPr lang="fr-FR" smtClean="0"/>
              <a:t>‹N°›</a:t>
            </a:fld>
            <a:endParaRPr lang="fr-FR"/>
          </a:p>
        </p:txBody>
      </p:sp>
    </p:spTree>
    <p:extLst>
      <p:ext uri="{BB962C8B-B14F-4D97-AF65-F5344CB8AC3E}">
        <p14:creationId xmlns:p14="http://schemas.microsoft.com/office/powerpoint/2010/main" val="290810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4B4B4F-B4CD-B9AF-E2BE-D21007C929AF}"/>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26BA2699-043B-2DF2-AED9-54D330379C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5C0901C4-6A24-4B27-75D6-C1950218C597}"/>
              </a:ext>
            </a:extLst>
          </p:cNvPr>
          <p:cNvSpPr>
            <a:spLocks noGrp="1"/>
          </p:cNvSpPr>
          <p:nvPr>
            <p:ph type="dt" sz="half" idx="10"/>
          </p:nvPr>
        </p:nvSpPr>
        <p:spPr/>
        <p:txBody>
          <a:bodyPr/>
          <a:lstStyle/>
          <a:p>
            <a:fld id="{59F999D5-13E1-FE41-8A62-8EEAD1135E95}" type="datetime1">
              <a:rPr lang="fr-FR" smtClean="0"/>
              <a:t>04/04/2025</a:t>
            </a:fld>
            <a:endParaRPr lang="fr-FR"/>
          </a:p>
        </p:txBody>
      </p:sp>
      <p:sp>
        <p:nvSpPr>
          <p:cNvPr id="5" name="Espace réservé du pied de page 4">
            <a:extLst>
              <a:ext uri="{FF2B5EF4-FFF2-40B4-BE49-F238E27FC236}">
                <a16:creationId xmlns:a16="http://schemas.microsoft.com/office/drawing/2014/main" id="{C8667935-DEC6-E6B3-AF14-2B9E805423A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E1DCB0D-BBEA-2A13-9BE9-31744BAA2173}"/>
              </a:ext>
            </a:extLst>
          </p:cNvPr>
          <p:cNvSpPr>
            <a:spLocks noGrp="1"/>
          </p:cNvSpPr>
          <p:nvPr>
            <p:ph type="sldNum" sz="quarter" idx="12"/>
          </p:nvPr>
        </p:nvSpPr>
        <p:spPr/>
        <p:txBody>
          <a:bodyPr/>
          <a:lstStyle/>
          <a:p>
            <a:fld id="{785EF5FF-C0B0-524D-ABD7-27438D7CE334}" type="slidenum">
              <a:rPr lang="fr-FR" smtClean="0"/>
              <a:t>‹N°›</a:t>
            </a:fld>
            <a:endParaRPr lang="fr-FR"/>
          </a:p>
        </p:txBody>
      </p:sp>
    </p:spTree>
    <p:extLst>
      <p:ext uri="{BB962C8B-B14F-4D97-AF65-F5344CB8AC3E}">
        <p14:creationId xmlns:p14="http://schemas.microsoft.com/office/powerpoint/2010/main" val="693173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81209C-2B73-9DBE-6E51-6D5B08F8EA7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FF79B4E-2F2E-5051-76D2-C99B206F02F0}"/>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5CBA33C2-A4F8-E2FD-7357-7A69B6E35382}"/>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A56204DF-60C5-F64F-1968-122C7AD7A362}"/>
              </a:ext>
            </a:extLst>
          </p:cNvPr>
          <p:cNvSpPr>
            <a:spLocks noGrp="1"/>
          </p:cNvSpPr>
          <p:nvPr>
            <p:ph type="dt" sz="half" idx="10"/>
          </p:nvPr>
        </p:nvSpPr>
        <p:spPr/>
        <p:txBody>
          <a:bodyPr/>
          <a:lstStyle/>
          <a:p>
            <a:fld id="{DD227BF7-862F-EB43-88E5-7747F0B5C843}" type="datetime1">
              <a:rPr lang="fr-FR" smtClean="0"/>
              <a:t>04/04/2025</a:t>
            </a:fld>
            <a:endParaRPr lang="fr-FR"/>
          </a:p>
        </p:txBody>
      </p:sp>
      <p:sp>
        <p:nvSpPr>
          <p:cNvPr id="6" name="Espace réservé du pied de page 5">
            <a:extLst>
              <a:ext uri="{FF2B5EF4-FFF2-40B4-BE49-F238E27FC236}">
                <a16:creationId xmlns:a16="http://schemas.microsoft.com/office/drawing/2014/main" id="{307B6806-E42B-3135-ECBE-A164E051E4E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E0B640B-4A16-D629-CC51-0021757AD95F}"/>
              </a:ext>
            </a:extLst>
          </p:cNvPr>
          <p:cNvSpPr>
            <a:spLocks noGrp="1"/>
          </p:cNvSpPr>
          <p:nvPr>
            <p:ph type="sldNum" sz="quarter" idx="12"/>
          </p:nvPr>
        </p:nvSpPr>
        <p:spPr/>
        <p:txBody>
          <a:bodyPr/>
          <a:lstStyle/>
          <a:p>
            <a:fld id="{785EF5FF-C0B0-524D-ABD7-27438D7CE334}" type="slidenum">
              <a:rPr lang="fr-FR" smtClean="0"/>
              <a:t>‹N°›</a:t>
            </a:fld>
            <a:endParaRPr lang="fr-FR"/>
          </a:p>
        </p:txBody>
      </p:sp>
    </p:spTree>
    <p:extLst>
      <p:ext uri="{BB962C8B-B14F-4D97-AF65-F5344CB8AC3E}">
        <p14:creationId xmlns:p14="http://schemas.microsoft.com/office/powerpoint/2010/main" val="4164282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403290-84D7-C375-F775-B1B83B1D1BBF}"/>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7505B5D6-9809-DA44-8A45-A691505123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E79BD6AE-B6BB-4EDF-EA20-C60C24434ACA}"/>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6707E55E-82F0-EE0D-5095-25C7830F33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EA3D0A29-2D35-467C-FB70-174E8F7144D2}"/>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9D6D30D0-AB75-94A2-ACBC-9286D8161A22}"/>
              </a:ext>
            </a:extLst>
          </p:cNvPr>
          <p:cNvSpPr>
            <a:spLocks noGrp="1"/>
          </p:cNvSpPr>
          <p:nvPr>
            <p:ph type="dt" sz="half" idx="10"/>
          </p:nvPr>
        </p:nvSpPr>
        <p:spPr/>
        <p:txBody>
          <a:bodyPr/>
          <a:lstStyle/>
          <a:p>
            <a:fld id="{6A51EDBC-3CAE-2541-89D6-B48E43811E44}" type="datetime1">
              <a:rPr lang="fr-FR" smtClean="0"/>
              <a:t>04/04/2025</a:t>
            </a:fld>
            <a:endParaRPr lang="fr-FR"/>
          </a:p>
        </p:txBody>
      </p:sp>
      <p:sp>
        <p:nvSpPr>
          <p:cNvPr id="8" name="Espace réservé du pied de page 7">
            <a:extLst>
              <a:ext uri="{FF2B5EF4-FFF2-40B4-BE49-F238E27FC236}">
                <a16:creationId xmlns:a16="http://schemas.microsoft.com/office/drawing/2014/main" id="{DA8BF24D-5494-23DF-3A27-C637EAFDC9F3}"/>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1A349CB1-18EA-221B-CB93-B65E25A1D4B2}"/>
              </a:ext>
            </a:extLst>
          </p:cNvPr>
          <p:cNvSpPr>
            <a:spLocks noGrp="1"/>
          </p:cNvSpPr>
          <p:nvPr>
            <p:ph type="sldNum" sz="quarter" idx="12"/>
          </p:nvPr>
        </p:nvSpPr>
        <p:spPr/>
        <p:txBody>
          <a:bodyPr/>
          <a:lstStyle/>
          <a:p>
            <a:fld id="{785EF5FF-C0B0-524D-ABD7-27438D7CE334}" type="slidenum">
              <a:rPr lang="fr-FR" smtClean="0"/>
              <a:t>‹N°›</a:t>
            </a:fld>
            <a:endParaRPr lang="fr-FR"/>
          </a:p>
        </p:txBody>
      </p:sp>
    </p:spTree>
    <p:extLst>
      <p:ext uri="{BB962C8B-B14F-4D97-AF65-F5344CB8AC3E}">
        <p14:creationId xmlns:p14="http://schemas.microsoft.com/office/powerpoint/2010/main" val="1031682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60BA87-ADD0-F4A3-5B85-816B1D7E972E}"/>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B5544508-28A0-5779-6E14-26C974AF0A48}"/>
              </a:ext>
            </a:extLst>
          </p:cNvPr>
          <p:cNvSpPr>
            <a:spLocks noGrp="1"/>
          </p:cNvSpPr>
          <p:nvPr>
            <p:ph type="dt" sz="half" idx="10"/>
          </p:nvPr>
        </p:nvSpPr>
        <p:spPr/>
        <p:txBody>
          <a:bodyPr/>
          <a:lstStyle/>
          <a:p>
            <a:fld id="{B92068FB-0F6A-E943-A5A7-06990CCE4FD3}" type="datetime1">
              <a:rPr lang="fr-FR" smtClean="0"/>
              <a:t>04/04/2025</a:t>
            </a:fld>
            <a:endParaRPr lang="fr-FR"/>
          </a:p>
        </p:txBody>
      </p:sp>
      <p:sp>
        <p:nvSpPr>
          <p:cNvPr id="4" name="Espace réservé du pied de page 3">
            <a:extLst>
              <a:ext uri="{FF2B5EF4-FFF2-40B4-BE49-F238E27FC236}">
                <a16:creationId xmlns:a16="http://schemas.microsoft.com/office/drawing/2014/main" id="{18273917-4C33-B4C2-554B-BB507BD626A6}"/>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C3D3D964-D48B-AF5E-6653-36E1E2B936CF}"/>
              </a:ext>
            </a:extLst>
          </p:cNvPr>
          <p:cNvSpPr>
            <a:spLocks noGrp="1"/>
          </p:cNvSpPr>
          <p:nvPr>
            <p:ph type="sldNum" sz="quarter" idx="12"/>
          </p:nvPr>
        </p:nvSpPr>
        <p:spPr/>
        <p:txBody>
          <a:bodyPr/>
          <a:lstStyle/>
          <a:p>
            <a:fld id="{785EF5FF-C0B0-524D-ABD7-27438D7CE334}" type="slidenum">
              <a:rPr lang="fr-FR" smtClean="0"/>
              <a:t>‹N°›</a:t>
            </a:fld>
            <a:endParaRPr lang="fr-FR"/>
          </a:p>
        </p:txBody>
      </p:sp>
    </p:spTree>
    <p:extLst>
      <p:ext uri="{BB962C8B-B14F-4D97-AF65-F5344CB8AC3E}">
        <p14:creationId xmlns:p14="http://schemas.microsoft.com/office/powerpoint/2010/main" val="4266623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5F63FEAA-B619-E9E7-04DC-9B17B361469A}"/>
              </a:ext>
            </a:extLst>
          </p:cNvPr>
          <p:cNvSpPr>
            <a:spLocks noGrp="1"/>
          </p:cNvSpPr>
          <p:nvPr>
            <p:ph type="dt" sz="half" idx="10"/>
          </p:nvPr>
        </p:nvSpPr>
        <p:spPr/>
        <p:txBody>
          <a:bodyPr/>
          <a:lstStyle/>
          <a:p>
            <a:fld id="{2EF1752A-19E1-154F-BE2A-35A51F897C8A}" type="datetime1">
              <a:rPr lang="fr-FR" smtClean="0"/>
              <a:t>04/04/2025</a:t>
            </a:fld>
            <a:endParaRPr lang="fr-FR"/>
          </a:p>
        </p:txBody>
      </p:sp>
      <p:sp>
        <p:nvSpPr>
          <p:cNvPr id="3" name="Espace réservé du pied de page 2">
            <a:extLst>
              <a:ext uri="{FF2B5EF4-FFF2-40B4-BE49-F238E27FC236}">
                <a16:creationId xmlns:a16="http://schemas.microsoft.com/office/drawing/2014/main" id="{931EA0AA-FD6A-98E8-96A5-0638CF33672E}"/>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347DED55-2DBF-6EC9-F3CF-D62617223C05}"/>
              </a:ext>
            </a:extLst>
          </p:cNvPr>
          <p:cNvSpPr>
            <a:spLocks noGrp="1"/>
          </p:cNvSpPr>
          <p:nvPr>
            <p:ph type="sldNum" sz="quarter" idx="12"/>
          </p:nvPr>
        </p:nvSpPr>
        <p:spPr/>
        <p:txBody>
          <a:bodyPr/>
          <a:lstStyle/>
          <a:p>
            <a:fld id="{785EF5FF-C0B0-524D-ABD7-27438D7CE334}" type="slidenum">
              <a:rPr lang="fr-FR" smtClean="0"/>
              <a:t>‹N°›</a:t>
            </a:fld>
            <a:endParaRPr lang="fr-FR"/>
          </a:p>
        </p:txBody>
      </p:sp>
    </p:spTree>
    <p:extLst>
      <p:ext uri="{BB962C8B-B14F-4D97-AF65-F5344CB8AC3E}">
        <p14:creationId xmlns:p14="http://schemas.microsoft.com/office/powerpoint/2010/main" val="2721179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467936-EEBB-AEE0-46A2-AB30A471FB8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E6BAFFA2-8BEF-45A2-0839-82C38E7BA1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B2481CA9-6F88-F606-B21F-21EB31A4E9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4CDBEDD-4B1B-5EB0-D191-957771B3FC22}"/>
              </a:ext>
            </a:extLst>
          </p:cNvPr>
          <p:cNvSpPr>
            <a:spLocks noGrp="1"/>
          </p:cNvSpPr>
          <p:nvPr>
            <p:ph type="dt" sz="half" idx="10"/>
          </p:nvPr>
        </p:nvSpPr>
        <p:spPr/>
        <p:txBody>
          <a:bodyPr/>
          <a:lstStyle/>
          <a:p>
            <a:fld id="{43872661-F69D-C54C-8C62-508454C10E01}" type="datetime1">
              <a:rPr lang="fr-FR" smtClean="0"/>
              <a:t>04/04/2025</a:t>
            </a:fld>
            <a:endParaRPr lang="fr-FR"/>
          </a:p>
        </p:txBody>
      </p:sp>
      <p:sp>
        <p:nvSpPr>
          <p:cNvPr id="6" name="Espace réservé du pied de page 5">
            <a:extLst>
              <a:ext uri="{FF2B5EF4-FFF2-40B4-BE49-F238E27FC236}">
                <a16:creationId xmlns:a16="http://schemas.microsoft.com/office/drawing/2014/main" id="{0111B5D5-E397-A085-9D50-0462DED537B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8E448AB-F38B-BE27-DCA1-3470CD992E73}"/>
              </a:ext>
            </a:extLst>
          </p:cNvPr>
          <p:cNvSpPr>
            <a:spLocks noGrp="1"/>
          </p:cNvSpPr>
          <p:nvPr>
            <p:ph type="sldNum" sz="quarter" idx="12"/>
          </p:nvPr>
        </p:nvSpPr>
        <p:spPr/>
        <p:txBody>
          <a:bodyPr/>
          <a:lstStyle/>
          <a:p>
            <a:fld id="{785EF5FF-C0B0-524D-ABD7-27438D7CE334}" type="slidenum">
              <a:rPr lang="fr-FR" smtClean="0"/>
              <a:t>‹N°›</a:t>
            </a:fld>
            <a:endParaRPr lang="fr-FR"/>
          </a:p>
        </p:txBody>
      </p:sp>
    </p:spTree>
    <p:extLst>
      <p:ext uri="{BB962C8B-B14F-4D97-AF65-F5344CB8AC3E}">
        <p14:creationId xmlns:p14="http://schemas.microsoft.com/office/powerpoint/2010/main" val="1667528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CB1C93-BF61-C2DB-8EB1-7FE4D42AA09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C1930030-D269-4EDC-2107-2E295BFDC3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678C9569-EF87-3B48-6EC8-6439E2A9F0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1E7F4E8-D20D-B35B-5376-C5718B37A5B9}"/>
              </a:ext>
            </a:extLst>
          </p:cNvPr>
          <p:cNvSpPr>
            <a:spLocks noGrp="1"/>
          </p:cNvSpPr>
          <p:nvPr>
            <p:ph type="dt" sz="half" idx="10"/>
          </p:nvPr>
        </p:nvSpPr>
        <p:spPr/>
        <p:txBody>
          <a:bodyPr/>
          <a:lstStyle/>
          <a:p>
            <a:fld id="{C704DC0D-CB82-8845-AB46-2C9E6ED2AD03}" type="datetime1">
              <a:rPr lang="fr-FR" smtClean="0"/>
              <a:t>04/04/2025</a:t>
            </a:fld>
            <a:endParaRPr lang="fr-FR"/>
          </a:p>
        </p:txBody>
      </p:sp>
      <p:sp>
        <p:nvSpPr>
          <p:cNvPr id="6" name="Espace réservé du pied de page 5">
            <a:extLst>
              <a:ext uri="{FF2B5EF4-FFF2-40B4-BE49-F238E27FC236}">
                <a16:creationId xmlns:a16="http://schemas.microsoft.com/office/drawing/2014/main" id="{665A2ECE-5F23-E6DD-57BF-04C500F2CA6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0B44EB6-2090-0EAF-E512-A4AA42D5D39D}"/>
              </a:ext>
            </a:extLst>
          </p:cNvPr>
          <p:cNvSpPr>
            <a:spLocks noGrp="1"/>
          </p:cNvSpPr>
          <p:nvPr>
            <p:ph type="sldNum" sz="quarter" idx="12"/>
          </p:nvPr>
        </p:nvSpPr>
        <p:spPr/>
        <p:txBody>
          <a:bodyPr/>
          <a:lstStyle/>
          <a:p>
            <a:fld id="{785EF5FF-C0B0-524D-ABD7-27438D7CE334}" type="slidenum">
              <a:rPr lang="fr-FR" smtClean="0"/>
              <a:t>‹N°›</a:t>
            </a:fld>
            <a:endParaRPr lang="fr-FR"/>
          </a:p>
        </p:txBody>
      </p:sp>
    </p:spTree>
    <p:extLst>
      <p:ext uri="{BB962C8B-B14F-4D97-AF65-F5344CB8AC3E}">
        <p14:creationId xmlns:p14="http://schemas.microsoft.com/office/powerpoint/2010/main" val="4090366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3B3EED8-A9EE-5161-CFD9-8897501440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BF565AEF-598F-D44B-1CCD-EBAED286D3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71C0DDA-E9A8-1966-D32C-7A1F893149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D5F725-08D0-984C-A2E9-464806FEC1EC}" type="datetime1">
              <a:rPr lang="fr-FR" smtClean="0"/>
              <a:t>04/04/2025</a:t>
            </a:fld>
            <a:endParaRPr lang="fr-FR"/>
          </a:p>
        </p:txBody>
      </p:sp>
      <p:sp>
        <p:nvSpPr>
          <p:cNvPr id="5" name="Espace réservé du pied de page 4">
            <a:extLst>
              <a:ext uri="{FF2B5EF4-FFF2-40B4-BE49-F238E27FC236}">
                <a16:creationId xmlns:a16="http://schemas.microsoft.com/office/drawing/2014/main" id="{14E6DAC4-AB7F-5C1B-5DB4-DDC94D85E2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D91B05E4-7A9F-E9D4-FB87-8E09FE1094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EF5FF-C0B0-524D-ABD7-27438D7CE334}" type="slidenum">
              <a:rPr lang="fr-FR" smtClean="0"/>
              <a:t>‹N°›</a:t>
            </a:fld>
            <a:endParaRPr lang="fr-FR"/>
          </a:p>
        </p:txBody>
      </p:sp>
    </p:spTree>
    <p:extLst>
      <p:ext uri="{BB962C8B-B14F-4D97-AF65-F5344CB8AC3E}">
        <p14:creationId xmlns:p14="http://schemas.microsoft.com/office/powerpoint/2010/main" val="2095245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legifrance.gouv.fr/affichTexte.do?cidTexte=JORFTEXT000035676246&amp;categorieLien=ci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www.legifrance.gouv.fr/affichCodeArticle.do?cidTexte=LEGITEXT000006070716&amp;idArticle=LEGIARTI000006410694&amp;dateTexte=&amp;categorieLien=cid" TargetMode="External"/><Relationship Id="rId3" Type="http://schemas.openxmlformats.org/officeDocument/2006/relationships/hyperlink" Target="https://www.legifrance.gouv.fr/affichCodeArticle.do?cidTexte=LEGITEXT000006070716&amp;idArticle=LEGIARTI000006410671&amp;dateTexte=&amp;categorieLien=cid" TargetMode="External"/><Relationship Id="rId7" Type="http://schemas.openxmlformats.org/officeDocument/2006/relationships/hyperlink" Target="https://www.legifrance.gouv.fr/affichCodeArticle.do?cidTexte=LEGITEXT000006070716&amp;idArticle=LEGIARTI000006410688&amp;dateTexte=&amp;categorieLien=cid" TargetMode="External"/><Relationship Id="rId2" Type="http://schemas.openxmlformats.org/officeDocument/2006/relationships/hyperlink" Target="https://www.legifrance.gouv.fr/affichCodeArticle.do?cidTexte=LEGITEXT000006070716&amp;idArticle=LEGIARTI000006410670&amp;dateTexte=&amp;categorieLien=cid" TargetMode="External"/><Relationship Id="rId1" Type="http://schemas.openxmlformats.org/officeDocument/2006/relationships/slideLayout" Target="../slideLayouts/slideLayout2.xml"/><Relationship Id="rId6" Type="http://schemas.openxmlformats.org/officeDocument/2006/relationships/hyperlink" Target="https://www.legifrance.gouv.fr/affichCodeArticle.do?cidTexte=LEGITEXT000006070716&amp;idArticle=LEGIARTI000006410683&amp;dateTexte=&amp;categorieLien=cid" TargetMode="External"/><Relationship Id="rId11" Type="http://schemas.openxmlformats.org/officeDocument/2006/relationships/hyperlink" Target="https://www.legifrance.gouv.fr/affichCodeArticle.do?cidTexte=LEGITEXT000006070716&amp;idArticle=LEGIARTI000006410707&amp;dateTexte=&amp;categorieLien=cid" TargetMode="External"/><Relationship Id="rId5" Type="http://schemas.openxmlformats.org/officeDocument/2006/relationships/hyperlink" Target="https://www.legifrance.gouv.fr/affichCodeArticle.do?cidTexte=LEGITEXT000006070716&amp;idArticle=LEGIARTI000006410673&amp;dateTexte=&amp;categorieLien=cid" TargetMode="External"/><Relationship Id="rId10" Type="http://schemas.openxmlformats.org/officeDocument/2006/relationships/hyperlink" Target="https://www.legifrance.gouv.fr/affichCodeArticle.do?cidTexte=LEGITEXT000006070716&amp;idArticle=LEGIARTI000006410705&amp;dateTexte=&amp;categorieLien=cid" TargetMode="External"/><Relationship Id="rId4" Type="http://schemas.openxmlformats.org/officeDocument/2006/relationships/hyperlink" Target="https://www.legifrance.gouv.fr/affichCodeArticle.do?cidTexte=LEGITEXT000006070716&amp;idArticle=LEGIARTI000006410672&amp;dateTexte=&amp;categorieLien=cid" TargetMode="External"/><Relationship Id="rId9" Type="http://schemas.openxmlformats.org/officeDocument/2006/relationships/hyperlink" Target="https://www.legifrance.gouv.fr/affichCodeArticle.do?cidTexte=LEGITEXT000006070716&amp;idArticle=LEGIARTI000006410700&amp;dateTexte=&amp;categorieLien=cid"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AAE8E7-8929-1DBD-ABB7-A0054FAD7378}"/>
              </a:ext>
            </a:extLst>
          </p:cNvPr>
          <p:cNvSpPr>
            <a:spLocks noGrp="1"/>
          </p:cNvSpPr>
          <p:nvPr>
            <p:ph type="ctrTitle"/>
          </p:nvPr>
        </p:nvSpPr>
        <p:spPr>
          <a:xfrm>
            <a:off x="1019503" y="223345"/>
            <a:ext cx="9144000" cy="1376855"/>
          </a:xfrm>
        </p:spPr>
        <p:txBody>
          <a:bodyPr>
            <a:normAutofit fontScale="90000"/>
          </a:bodyPr>
          <a:lstStyle/>
          <a:p>
            <a:pPr algn="l"/>
            <a:r>
              <a:rPr lang="fr-FR" sz="3600" b="1" dirty="0">
                <a:latin typeface="+mn-lt"/>
              </a:rPr>
              <a:t>3</a:t>
            </a:r>
            <a:r>
              <a:rPr lang="fr-FR" sz="3600" b="1" baseline="30000" dirty="0">
                <a:latin typeface="+mn-lt"/>
              </a:rPr>
              <a:t>ème</a:t>
            </a:r>
            <a:r>
              <a:rPr lang="fr-FR" sz="3600" b="1" dirty="0">
                <a:latin typeface="+mn-lt"/>
              </a:rPr>
              <a:t> PARTIE : </a:t>
            </a:r>
            <a:r>
              <a:rPr lang="fr-FR" sz="3600" b="1" dirty="0">
                <a:effectLst/>
                <a:latin typeface="+mn-lt"/>
                <a:ea typeface="Times New Roman" panose="02020603050405020304" pitchFamily="18" charset="0"/>
              </a:rPr>
              <a:t>LE DÉROULEMENT DU PROCES CIVIL</a:t>
            </a:r>
            <a:br>
              <a:rPr lang="fr-FR" sz="3600" b="1" dirty="0">
                <a:latin typeface="+mn-lt"/>
              </a:rPr>
            </a:br>
            <a:r>
              <a:rPr lang="fr-FR" sz="3600" b="1" dirty="0">
                <a:latin typeface="+mn-lt"/>
              </a:rPr>
              <a:t>CHAPITRE PRÉLIMINAIRE : LA COMPÉTENCE</a:t>
            </a:r>
            <a:br>
              <a:rPr lang="fr-FR" sz="3600" b="1" dirty="0">
                <a:latin typeface="+mn-lt"/>
              </a:rPr>
            </a:br>
            <a:r>
              <a:rPr lang="fr-FR" sz="3600" b="1" dirty="0">
                <a:latin typeface="+mn-lt"/>
              </a:rPr>
              <a:t>CHAPITRE 1 : L’INSTANCE - LES RÈGLES GÉNÉRALES</a:t>
            </a:r>
            <a:endParaRPr lang="fr-FR" sz="3600" dirty="0"/>
          </a:p>
        </p:txBody>
      </p:sp>
      <p:sp>
        <p:nvSpPr>
          <p:cNvPr id="3" name="Sous-titre 2">
            <a:extLst>
              <a:ext uri="{FF2B5EF4-FFF2-40B4-BE49-F238E27FC236}">
                <a16:creationId xmlns:a16="http://schemas.microsoft.com/office/drawing/2014/main" id="{0BC059EA-FA06-360B-EF12-0E78C987F0B2}"/>
              </a:ext>
            </a:extLst>
          </p:cNvPr>
          <p:cNvSpPr>
            <a:spLocks noGrp="1"/>
          </p:cNvSpPr>
          <p:nvPr>
            <p:ph type="subTitle" idx="1"/>
          </p:nvPr>
        </p:nvSpPr>
        <p:spPr>
          <a:xfrm>
            <a:off x="1166649" y="1839310"/>
            <a:ext cx="9144000" cy="3744310"/>
          </a:xfrm>
        </p:spPr>
        <p:txBody>
          <a:bodyPr>
            <a:normAutofit/>
          </a:bodyPr>
          <a:lstStyle/>
          <a:p>
            <a:pPr marL="0" indent="0" algn="l">
              <a:lnSpc>
                <a:spcPct val="100000"/>
              </a:lnSpc>
              <a:spcBef>
                <a:spcPts val="0"/>
              </a:spcBef>
              <a:buNone/>
            </a:pPr>
            <a:r>
              <a:rPr lang="fr-FR" sz="2400" b="1" dirty="0">
                <a:solidFill>
                  <a:srgbClr val="000000"/>
                </a:solidFill>
                <a:effectLst/>
                <a:ea typeface="Times New Roman" panose="02020603050405020304" pitchFamily="18" charset="0"/>
                <a:cs typeface="Times New Roman" panose="02020603050405020304" pitchFamily="18" charset="0"/>
              </a:rPr>
              <a:t>Section 1 :  l’introduction de l’instance</a:t>
            </a:r>
          </a:p>
          <a:p>
            <a:pPr marL="0" indent="0" algn="l">
              <a:lnSpc>
                <a:spcPct val="100000"/>
              </a:lnSpc>
              <a:spcBef>
                <a:spcPts val="0"/>
              </a:spcBef>
              <a:buNone/>
            </a:pPr>
            <a:r>
              <a:rPr lang="fr-FR" sz="2400" b="1" dirty="0">
                <a:solidFill>
                  <a:srgbClr val="000000"/>
                </a:solidFill>
                <a:effectLst/>
                <a:ea typeface="Times New Roman" panose="02020603050405020304" pitchFamily="18" charset="0"/>
                <a:cs typeface="Times New Roman" panose="02020603050405020304" pitchFamily="18" charset="0"/>
              </a:rPr>
              <a:t>Section 2 </a:t>
            </a:r>
            <a:r>
              <a:rPr lang="fr-FR" sz="2400" b="1" dirty="0">
                <a:solidFill>
                  <a:srgbClr val="000000"/>
                </a:solidFill>
                <a:ea typeface="Times New Roman" panose="02020603050405020304" pitchFamily="18" charset="0"/>
                <a:cs typeface="Times New Roman" panose="02020603050405020304" pitchFamily="18" charset="0"/>
              </a:rPr>
              <a:t>:</a:t>
            </a:r>
            <a:r>
              <a:rPr lang="fr-FR" sz="2400" b="1" dirty="0">
                <a:solidFill>
                  <a:srgbClr val="000000"/>
                </a:solidFill>
                <a:effectLst/>
                <a:ea typeface="Times New Roman" panose="02020603050405020304" pitchFamily="18" charset="0"/>
                <a:cs typeface="Times New Roman" panose="02020603050405020304" pitchFamily="18" charset="0"/>
              </a:rPr>
              <a:t> l’instruction du litige</a:t>
            </a:r>
          </a:p>
          <a:p>
            <a:pPr marL="0" indent="0" algn="l">
              <a:lnSpc>
                <a:spcPct val="100000"/>
              </a:lnSpc>
              <a:spcBef>
                <a:spcPts val="0"/>
              </a:spcBef>
              <a:buNone/>
            </a:pPr>
            <a:r>
              <a:rPr lang="fr-FR" sz="2400" b="1" dirty="0">
                <a:effectLst/>
                <a:ea typeface="Times New Roman" panose="02020603050405020304" pitchFamily="18" charset="0"/>
              </a:rPr>
              <a:t>Section 3 : les débats</a:t>
            </a:r>
          </a:p>
          <a:p>
            <a:pPr algn="just">
              <a:buNone/>
            </a:pPr>
            <a:r>
              <a:rPr lang="fr-FR" b="1" dirty="0">
                <a:effectLst/>
                <a:ea typeface="Times New Roman" panose="02020603050405020304" pitchFamily="18" charset="0"/>
              </a:rPr>
              <a:t>Section 4 : le jugement (acte instrumentaire)</a:t>
            </a:r>
          </a:p>
          <a:p>
            <a:pPr lvl="1" algn="just"/>
            <a:r>
              <a:rPr lang="fr-FR" sz="2400" dirty="0">
                <a:solidFill>
                  <a:srgbClr val="000000"/>
                </a:solidFill>
                <a:effectLst/>
                <a:ea typeface="Times New Roman" panose="02020603050405020304" pitchFamily="18" charset="0"/>
              </a:rPr>
              <a:t>§ 1.- L’élaboration</a:t>
            </a:r>
            <a:endParaRPr lang="fr-FR" sz="2400" dirty="0">
              <a:effectLst/>
              <a:ea typeface="Times New Roman" panose="02020603050405020304" pitchFamily="18" charset="0"/>
            </a:endParaRPr>
          </a:p>
          <a:p>
            <a:pPr marL="906780" lvl="1" algn="just"/>
            <a:r>
              <a:rPr lang="fr-FR" sz="2400" i="1" dirty="0">
                <a:solidFill>
                  <a:srgbClr val="000000"/>
                </a:solidFill>
                <a:effectLst/>
                <a:ea typeface="Times New Roman" panose="02020603050405020304" pitchFamily="18" charset="0"/>
              </a:rPr>
              <a:t>I.- Les règles</a:t>
            </a:r>
            <a:endParaRPr lang="fr-FR" sz="2400" dirty="0">
              <a:effectLst/>
              <a:ea typeface="Times New Roman" panose="02020603050405020304" pitchFamily="18" charset="0"/>
            </a:endParaRPr>
          </a:p>
          <a:p>
            <a:pPr marL="906780" lvl="1" algn="just"/>
            <a:r>
              <a:rPr lang="fr-FR" sz="2400" i="1" dirty="0">
                <a:solidFill>
                  <a:srgbClr val="000000"/>
                </a:solidFill>
                <a:effectLst/>
                <a:ea typeface="Times New Roman" panose="02020603050405020304" pitchFamily="18" charset="0"/>
              </a:rPr>
              <a:t>II.- Les sanctions</a:t>
            </a:r>
            <a:endParaRPr lang="fr-FR" sz="2400" dirty="0">
              <a:effectLst/>
              <a:ea typeface="Times New Roman" panose="02020603050405020304" pitchFamily="18" charset="0"/>
            </a:endParaRPr>
          </a:p>
          <a:p>
            <a:pPr lvl="1" algn="just"/>
            <a:r>
              <a:rPr lang="fr-FR" sz="2400" dirty="0">
                <a:solidFill>
                  <a:srgbClr val="000000"/>
                </a:solidFill>
                <a:effectLst/>
                <a:ea typeface="Times New Roman" panose="02020603050405020304" pitchFamily="18" charset="0"/>
              </a:rPr>
              <a:t>§.2.- Les effets</a:t>
            </a:r>
            <a:endParaRPr lang="fr-FR" sz="2400" dirty="0">
              <a:effectLst/>
              <a:ea typeface="Times New Roman" panose="02020603050405020304" pitchFamily="18" charset="0"/>
            </a:endParaRPr>
          </a:p>
          <a:p>
            <a:pPr lvl="1" algn="just"/>
            <a:r>
              <a:rPr lang="fr-FR" sz="2400" dirty="0">
                <a:effectLst/>
                <a:ea typeface="Times New Roman" panose="02020603050405020304" pitchFamily="18" charset="0"/>
              </a:rPr>
              <a:t>La force exécutoire</a:t>
            </a:r>
          </a:p>
          <a:p>
            <a:pPr algn="l"/>
            <a:endParaRPr lang="fr-FR" dirty="0"/>
          </a:p>
        </p:txBody>
      </p:sp>
      <p:sp>
        <p:nvSpPr>
          <p:cNvPr id="4" name="Espace réservé du numéro de diapositive 3">
            <a:extLst>
              <a:ext uri="{FF2B5EF4-FFF2-40B4-BE49-F238E27FC236}">
                <a16:creationId xmlns:a16="http://schemas.microsoft.com/office/drawing/2014/main" id="{89C5B919-3F66-B85E-8D62-EDF9253F38BD}"/>
              </a:ext>
            </a:extLst>
          </p:cNvPr>
          <p:cNvSpPr>
            <a:spLocks noGrp="1"/>
          </p:cNvSpPr>
          <p:nvPr>
            <p:ph type="sldNum" sz="quarter" idx="12"/>
          </p:nvPr>
        </p:nvSpPr>
        <p:spPr/>
        <p:txBody>
          <a:bodyPr/>
          <a:lstStyle/>
          <a:p>
            <a:fld id="{785EF5FF-C0B0-524D-ABD7-27438D7CE334}" type="slidenum">
              <a:rPr lang="fr-FR" smtClean="0"/>
              <a:t>1</a:t>
            </a:fld>
            <a:endParaRPr lang="fr-FR"/>
          </a:p>
        </p:txBody>
      </p:sp>
    </p:spTree>
    <p:extLst>
      <p:ext uri="{BB962C8B-B14F-4D97-AF65-F5344CB8AC3E}">
        <p14:creationId xmlns:p14="http://schemas.microsoft.com/office/powerpoint/2010/main" val="3958200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68C061-997D-92EC-5E04-6B753EBC1CFA}"/>
              </a:ext>
            </a:extLst>
          </p:cNvPr>
          <p:cNvSpPr>
            <a:spLocks noGrp="1"/>
          </p:cNvSpPr>
          <p:nvPr>
            <p:ph type="title"/>
          </p:nvPr>
        </p:nvSpPr>
        <p:spPr/>
        <p:txBody>
          <a:bodyPr>
            <a:normAutofit fontScale="90000"/>
          </a:bodyPr>
          <a:lstStyle/>
          <a:p>
            <a:r>
              <a:rPr lang="fr-FR" sz="3200" b="1" dirty="0">
                <a:latin typeface="+mn-lt"/>
              </a:rPr>
              <a:t>3</a:t>
            </a:r>
            <a:r>
              <a:rPr lang="fr-FR" sz="3200" b="1" baseline="30000" dirty="0">
                <a:latin typeface="+mn-lt"/>
              </a:rPr>
              <a:t>ème</a:t>
            </a:r>
            <a:r>
              <a:rPr lang="fr-FR" sz="3200" b="1" dirty="0">
                <a:latin typeface="+mn-lt"/>
              </a:rPr>
              <a:t> PARTIE : </a:t>
            </a:r>
            <a:r>
              <a:rPr lang="fr-FR" sz="3200" b="1" dirty="0">
                <a:effectLst/>
                <a:latin typeface="+mn-lt"/>
                <a:ea typeface="Times New Roman" panose="02020603050405020304" pitchFamily="18" charset="0"/>
              </a:rPr>
              <a:t>LE DÉROULEMENT DU PROCES CIVIL</a:t>
            </a:r>
            <a:br>
              <a:rPr lang="fr-FR" sz="3200" b="1" dirty="0">
                <a:latin typeface="+mn-lt"/>
              </a:rPr>
            </a:br>
            <a:r>
              <a:rPr lang="fr-FR" sz="3200" b="1" dirty="0">
                <a:latin typeface="+mn-lt"/>
              </a:rPr>
              <a:t>CHAPITRE PRÉLIMINAIRE : LA COMPÉTENCE</a:t>
            </a:r>
            <a:br>
              <a:rPr lang="fr-FR" sz="3200" b="1" dirty="0">
                <a:latin typeface="+mn-lt"/>
              </a:rPr>
            </a:br>
            <a:r>
              <a:rPr lang="fr-FR" sz="3200" b="1" dirty="0">
                <a:latin typeface="+mn-lt"/>
              </a:rPr>
              <a:t>CHAPITRE 1 : L’INSTANCE - LES RÈGLES GÉNÉRALES</a:t>
            </a:r>
            <a:endParaRPr lang="fr-FR" sz="3200" dirty="0"/>
          </a:p>
        </p:txBody>
      </p:sp>
      <p:sp>
        <p:nvSpPr>
          <p:cNvPr id="3" name="Espace réservé du contenu 2">
            <a:extLst>
              <a:ext uri="{FF2B5EF4-FFF2-40B4-BE49-F238E27FC236}">
                <a16:creationId xmlns:a16="http://schemas.microsoft.com/office/drawing/2014/main" id="{8CFE4734-93D5-8A2C-A250-9DF91FB3C933}"/>
              </a:ext>
            </a:extLst>
          </p:cNvPr>
          <p:cNvSpPr>
            <a:spLocks noGrp="1"/>
          </p:cNvSpPr>
          <p:nvPr>
            <p:ph idx="1"/>
          </p:nvPr>
        </p:nvSpPr>
        <p:spPr>
          <a:xfrm>
            <a:off x="838200" y="1825625"/>
            <a:ext cx="9283262" cy="4895850"/>
          </a:xfrm>
        </p:spPr>
        <p:txBody>
          <a:bodyPr>
            <a:normAutofit lnSpcReduction="10000"/>
          </a:bodyPr>
          <a:lstStyle/>
          <a:p>
            <a:pPr marL="0" indent="0" algn="l">
              <a:lnSpc>
                <a:spcPct val="100000"/>
              </a:lnSpc>
              <a:spcBef>
                <a:spcPts val="0"/>
              </a:spcBef>
              <a:buNone/>
            </a:pPr>
            <a:r>
              <a:rPr lang="fr-FR" sz="2400" b="1" dirty="0">
                <a:solidFill>
                  <a:srgbClr val="000000"/>
                </a:solidFill>
                <a:effectLst/>
                <a:ea typeface="Times New Roman" panose="02020603050405020304" pitchFamily="18" charset="0"/>
                <a:cs typeface="Times New Roman" panose="02020603050405020304" pitchFamily="18" charset="0"/>
              </a:rPr>
              <a:t>Section 1 :  l’introduction de l’instance</a:t>
            </a:r>
          </a:p>
          <a:p>
            <a:pPr marL="0" indent="0" algn="l">
              <a:lnSpc>
                <a:spcPct val="100000"/>
              </a:lnSpc>
              <a:spcBef>
                <a:spcPts val="0"/>
              </a:spcBef>
              <a:buNone/>
            </a:pPr>
            <a:r>
              <a:rPr lang="fr-FR" sz="2400" b="1" dirty="0">
                <a:solidFill>
                  <a:srgbClr val="000000"/>
                </a:solidFill>
                <a:effectLst/>
                <a:ea typeface="Times New Roman" panose="02020603050405020304" pitchFamily="18" charset="0"/>
                <a:cs typeface="Times New Roman" panose="02020603050405020304" pitchFamily="18" charset="0"/>
              </a:rPr>
              <a:t>Section 2 </a:t>
            </a:r>
            <a:r>
              <a:rPr lang="fr-FR" sz="2400" b="1" dirty="0">
                <a:solidFill>
                  <a:srgbClr val="000000"/>
                </a:solidFill>
                <a:ea typeface="Times New Roman" panose="02020603050405020304" pitchFamily="18" charset="0"/>
                <a:cs typeface="Times New Roman" panose="02020603050405020304" pitchFamily="18" charset="0"/>
              </a:rPr>
              <a:t>:</a:t>
            </a:r>
            <a:r>
              <a:rPr lang="fr-FR" sz="2400" b="1" dirty="0">
                <a:solidFill>
                  <a:srgbClr val="000000"/>
                </a:solidFill>
                <a:effectLst/>
                <a:ea typeface="Times New Roman" panose="02020603050405020304" pitchFamily="18" charset="0"/>
                <a:cs typeface="Times New Roman" panose="02020603050405020304" pitchFamily="18" charset="0"/>
              </a:rPr>
              <a:t> l’instruction du litige</a:t>
            </a:r>
          </a:p>
          <a:p>
            <a:pPr marL="0" indent="0" algn="l">
              <a:lnSpc>
                <a:spcPct val="100000"/>
              </a:lnSpc>
              <a:spcBef>
                <a:spcPts val="0"/>
              </a:spcBef>
              <a:buNone/>
            </a:pPr>
            <a:r>
              <a:rPr lang="fr-FR" sz="2400" b="1" dirty="0">
                <a:effectLst/>
                <a:ea typeface="Times New Roman" panose="02020603050405020304" pitchFamily="18" charset="0"/>
              </a:rPr>
              <a:t>Section 3 : les débats</a:t>
            </a:r>
          </a:p>
          <a:p>
            <a:pPr algn="just">
              <a:lnSpc>
                <a:spcPct val="100000"/>
              </a:lnSpc>
              <a:spcBef>
                <a:spcPts val="0"/>
              </a:spcBef>
              <a:buNone/>
            </a:pPr>
            <a:r>
              <a:rPr lang="fr-FR" sz="2400" b="1" dirty="0">
                <a:effectLst/>
                <a:ea typeface="Times New Roman" panose="02020603050405020304" pitchFamily="18" charset="0"/>
              </a:rPr>
              <a:t>Section 4 : le jugement (acte instrumentaire)</a:t>
            </a:r>
          </a:p>
          <a:p>
            <a:pPr algn="just">
              <a:lnSpc>
                <a:spcPct val="100000"/>
              </a:lnSpc>
              <a:spcBef>
                <a:spcPts val="0"/>
              </a:spcBef>
              <a:buNone/>
            </a:pPr>
            <a:r>
              <a:rPr lang="fr-FR" sz="2400" b="1" dirty="0">
                <a:ea typeface="Times New Roman" panose="02020603050405020304" pitchFamily="18" charset="0"/>
              </a:rPr>
              <a:t>Section 5 : Les incidents de l’instance</a:t>
            </a:r>
          </a:p>
          <a:p>
            <a:pPr lvl="1" algn="just">
              <a:spcBef>
                <a:spcPts val="0"/>
              </a:spcBef>
              <a:buNone/>
            </a:pPr>
            <a:r>
              <a:rPr lang="fr-FR" i="1" dirty="0">
                <a:effectLst/>
                <a:ea typeface="Times New Roman" panose="02020603050405020304" pitchFamily="18" charset="0"/>
              </a:rPr>
              <a:t>Incidents – terminologie</a:t>
            </a:r>
          </a:p>
          <a:p>
            <a:pPr algn="just">
              <a:spcBef>
                <a:spcPts val="0"/>
              </a:spcBef>
              <a:buNone/>
            </a:pPr>
            <a:r>
              <a:rPr lang="fr-FR" sz="2400" dirty="0">
                <a:effectLst/>
                <a:ea typeface="Times New Roman" panose="02020603050405020304" pitchFamily="18" charset="0"/>
              </a:rPr>
              <a:t>§. 1.- L’interruption de l’instance</a:t>
            </a:r>
          </a:p>
          <a:p>
            <a:pPr algn="just">
              <a:spcBef>
                <a:spcPts val="0"/>
              </a:spcBef>
              <a:buNone/>
            </a:pPr>
            <a:r>
              <a:rPr lang="fr-FR" sz="2400" dirty="0">
                <a:effectLst/>
                <a:ea typeface="Times New Roman" panose="02020603050405020304" pitchFamily="18" charset="0"/>
              </a:rPr>
              <a:t>§ 2.- Le défaut de diligence</a:t>
            </a:r>
          </a:p>
          <a:p>
            <a:pPr lvl="1" algn="just">
              <a:spcBef>
                <a:spcPts val="0"/>
              </a:spcBef>
              <a:buNone/>
            </a:pPr>
            <a:r>
              <a:rPr lang="fr-FR" i="1" dirty="0">
                <a:effectLst/>
                <a:ea typeface="Times New Roman" panose="02020603050405020304" pitchFamily="18" charset="0"/>
              </a:rPr>
              <a:t>Le défaut de diligence - sanction</a:t>
            </a:r>
          </a:p>
          <a:p>
            <a:pPr lvl="1" algn="just">
              <a:spcBef>
                <a:spcPts val="0"/>
              </a:spcBef>
              <a:buNone/>
            </a:pPr>
            <a:r>
              <a:rPr lang="fr-FR" i="1" dirty="0">
                <a:effectLst/>
                <a:ea typeface="Times New Roman" panose="02020603050405020304" pitchFamily="18" charset="0"/>
              </a:rPr>
              <a:t>La radiation du rôle</a:t>
            </a:r>
          </a:p>
          <a:p>
            <a:pPr marL="906780" lvl="1" algn="just">
              <a:spcBef>
                <a:spcPts val="0"/>
              </a:spcBef>
              <a:buNone/>
            </a:pPr>
            <a:r>
              <a:rPr lang="fr-FR" i="1" dirty="0">
                <a:solidFill>
                  <a:srgbClr val="000000"/>
                </a:solidFill>
                <a:effectLst/>
                <a:ea typeface="Times New Roman" panose="02020603050405020304" pitchFamily="18" charset="0"/>
              </a:rPr>
              <a:t>I.- La caducité de la citation</a:t>
            </a:r>
            <a:endParaRPr lang="fr-FR" dirty="0">
              <a:effectLst/>
              <a:ea typeface="Times New Roman" panose="02020603050405020304" pitchFamily="18" charset="0"/>
            </a:endParaRPr>
          </a:p>
          <a:p>
            <a:pPr marL="906780" lvl="1">
              <a:spcBef>
                <a:spcPts val="0"/>
              </a:spcBef>
              <a:buNone/>
            </a:pPr>
            <a:r>
              <a:rPr lang="fr-FR" i="1" dirty="0">
                <a:effectLst/>
                <a:ea typeface="Times New Roman" panose="02020603050405020304" pitchFamily="18" charset="0"/>
              </a:rPr>
              <a:t>II.- La péremption</a:t>
            </a:r>
            <a:endParaRPr lang="fr-FR" dirty="0">
              <a:effectLst/>
              <a:ea typeface="Times New Roman" panose="02020603050405020304" pitchFamily="18" charset="0"/>
            </a:endParaRPr>
          </a:p>
          <a:p>
            <a:pPr marL="906780" lvl="1" algn="just">
              <a:spcBef>
                <a:spcPts val="0"/>
              </a:spcBef>
              <a:buNone/>
            </a:pPr>
            <a:r>
              <a:rPr lang="fr-FR" dirty="0">
                <a:effectLst/>
                <a:ea typeface="Times New Roman" panose="02020603050405020304" pitchFamily="18" charset="0"/>
              </a:rPr>
              <a:t>Mécanisme</a:t>
            </a:r>
          </a:p>
          <a:p>
            <a:pPr marL="906780" lvl="1" algn="just">
              <a:spcBef>
                <a:spcPts val="0"/>
              </a:spcBef>
              <a:buNone/>
            </a:pPr>
            <a:r>
              <a:rPr lang="fr-FR" dirty="0">
                <a:effectLst/>
                <a:ea typeface="Times New Roman" panose="02020603050405020304" pitchFamily="18" charset="0"/>
              </a:rPr>
              <a:t>Diligences interruptives de péremption</a:t>
            </a:r>
          </a:p>
          <a:p>
            <a:pPr marL="678180" lvl="1" indent="0" algn="just">
              <a:spcBef>
                <a:spcPts val="0"/>
              </a:spcBef>
              <a:buNone/>
            </a:pPr>
            <a:r>
              <a:rPr lang="fr-FR" dirty="0">
                <a:effectLst/>
                <a:ea typeface="Times New Roman" panose="02020603050405020304" pitchFamily="18" charset="0"/>
              </a:rPr>
              <a:t>Incidence de l’interruption de l’instance</a:t>
            </a:r>
          </a:p>
          <a:p>
            <a:pPr algn="just">
              <a:lnSpc>
                <a:spcPct val="100000"/>
              </a:lnSpc>
              <a:spcBef>
                <a:spcPts val="0"/>
              </a:spcBef>
              <a:buNone/>
            </a:pPr>
            <a:endParaRPr lang="fr-FR" sz="2400" b="1" dirty="0">
              <a:effectLst/>
              <a:ea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6B2F1776-517D-BD15-011E-1F1089CB4FB4}"/>
              </a:ext>
            </a:extLst>
          </p:cNvPr>
          <p:cNvSpPr>
            <a:spLocks noGrp="1"/>
          </p:cNvSpPr>
          <p:nvPr>
            <p:ph type="sldNum" sz="quarter" idx="12"/>
          </p:nvPr>
        </p:nvSpPr>
        <p:spPr/>
        <p:txBody>
          <a:bodyPr/>
          <a:lstStyle/>
          <a:p>
            <a:fld id="{785EF5FF-C0B0-524D-ABD7-27438D7CE334}" type="slidenum">
              <a:rPr lang="fr-FR" smtClean="0"/>
              <a:t>10</a:t>
            </a:fld>
            <a:endParaRPr lang="fr-FR"/>
          </a:p>
        </p:txBody>
      </p:sp>
    </p:spTree>
    <p:extLst>
      <p:ext uri="{BB962C8B-B14F-4D97-AF65-F5344CB8AC3E}">
        <p14:creationId xmlns:p14="http://schemas.microsoft.com/office/powerpoint/2010/main" val="3020383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12F0B2-BB33-A7AE-B0EC-93529EEF802F}"/>
              </a:ext>
            </a:extLst>
          </p:cNvPr>
          <p:cNvSpPr>
            <a:spLocks noGrp="1"/>
          </p:cNvSpPr>
          <p:nvPr>
            <p:ph type="title"/>
          </p:nvPr>
        </p:nvSpPr>
        <p:spPr>
          <a:xfrm>
            <a:off x="838200" y="365126"/>
            <a:ext cx="10515600" cy="748972"/>
          </a:xfrm>
        </p:spPr>
        <p:txBody>
          <a:bodyPr>
            <a:normAutofit/>
          </a:bodyPr>
          <a:lstStyle/>
          <a:p>
            <a:r>
              <a:rPr lang="fr-FR" sz="3200" b="1" dirty="0"/>
              <a:t>LES INCIDENTS DE L’INSTANCE – L’interruption de l’instance</a:t>
            </a:r>
            <a:endParaRPr lang="fr-FR" sz="3200" dirty="0"/>
          </a:p>
        </p:txBody>
      </p:sp>
      <p:sp>
        <p:nvSpPr>
          <p:cNvPr id="3" name="Espace réservé du contenu 2">
            <a:extLst>
              <a:ext uri="{FF2B5EF4-FFF2-40B4-BE49-F238E27FC236}">
                <a16:creationId xmlns:a16="http://schemas.microsoft.com/office/drawing/2014/main" id="{2C4F075D-D39D-3F5A-6133-4C53FF0386DE}"/>
              </a:ext>
            </a:extLst>
          </p:cNvPr>
          <p:cNvSpPr>
            <a:spLocks noGrp="1"/>
          </p:cNvSpPr>
          <p:nvPr>
            <p:ph idx="1"/>
          </p:nvPr>
        </p:nvSpPr>
        <p:spPr>
          <a:xfrm>
            <a:off x="838200" y="1253331"/>
            <a:ext cx="10515600" cy="4351338"/>
          </a:xfrm>
        </p:spPr>
        <p:txBody>
          <a:bodyPr>
            <a:normAutofit/>
          </a:bodyPr>
          <a:lstStyle/>
          <a:p>
            <a:pPr marL="0" indent="0">
              <a:buNone/>
            </a:pPr>
            <a:r>
              <a:rPr lang="fr-FR" b="1" dirty="0"/>
              <a:t>Article 369 CPC </a:t>
            </a:r>
          </a:p>
          <a:p>
            <a:pPr>
              <a:buNone/>
            </a:pPr>
            <a:r>
              <a:rPr lang="fr-FR" dirty="0"/>
              <a:t>« </a:t>
            </a:r>
            <a:r>
              <a:rPr lang="fr-FR" dirty="0">
                <a:solidFill>
                  <a:srgbClr val="0070C0"/>
                </a:solidFill>
              </a:rPr>
              <a:t>L'instance est interrompue par :</a:t>
            </a:r>
          </a:p>
          <a:p>
            <a:pPr>
              <a:buNone/>
            </a:pPr>
            <a:r>
              <a:rPr lang="fr-FR" dirty="0">
                <a:solidFill>
                  <a:srgbClr val="0070C0"/>
                </a:solidFill>
              </a:rPr>
              <a:t>- la </a:t>
            </a:r>
            <a:r>
              <a:rPr lang="fr-FR" u="sng" dirty="0">
                <a:solidFill>
                  <a:srgbClr val="0070C0"/>
                </a:solidFill>
              </a:rPr>
              <a:t>majorité</a:t>
            </a:r>
            <a:r>
              <a:rPr lang="fr-FR" dirty="0">
                <a:solidFill>
                  <a:srgbClr val="0070C0"/>
                </a:solidFill>
              </a:rPr>
              <a:t> d'une partie ;</a:t>
            </a:r>
          </a:p>
          <a:p>
            <a:pPr>
              <a:buNone/>
            </a:pPr>
            <a:r>
              <a:rPr lang="fr-FR" dirty="0">
                <a:solidFill>
                  <a:srgbClr val="0070C0"/>
                </a:solidFill>
              </a:rPr>
              <a:t>- la </a:t>
            </a:r>
            <a:r>
              <a:rPr lang="fr-FR" u="sng" dirty="0">
                <a:solidFill>
                  <a:srgbClr val="0070C0"/>
                </a:solidFill>
              </a:rPr>
              <a:t>cessation de fonctions de l'avocat </a:t>
            </a:r>
            <a:r>
              <a:rPr lang="fr-FR" dirty="0">
                <a:solidFill>
                  <a:srgbClr val="0070C0"/>
                </a:solidFill>
              </a:rPr>
              <a:t>lorsque la représentation est obligatoire ;</a:t>
            </a:r>
          </a:p>
          <a:p>
            <a:pPr>
              <a:buNone/>
            </a:pPr>
            <a:r>
              <a:rPr lang="fr-FR" dirty="0">
                <a:solidFill>
                  <a:srgbClr val="0070C0"/>
                </a:solidFill>
              </a:rPr>
              <a:t>- l'effet du jugement qui prononce la sauvegarde, le </a:t>
            </a:r>
            <a:r>
              <a:rPr lang="fr-FR" u="sng" dirty="0">
                <a:solidFill>
                  <a:srgbClr val="0070C0"/>
                </a:solidFill>
              </a:rPr>
              <a:t>redressement judiciaire ou la liquidation judiciaire</a:t>
            </a:r>
            <a:r>
              <a:rPr lang="fr-FR" dirty="0">
                <a:solidFill>
                  <a:srgbClr val="0070C0"/>
                </a:solidFill>
              </a:rPr>
              <a:t> dans les causes où il emporte </a:t>
            </a:r>
            <a:r>
              <a:rPr lang="fr-FR" u="sng" dirty="0">
                <a:solidFill>
                  <a:srgbClr val="0070C0"/>
                </a:solidFill>
              </a:rPr>
              <a:t>assistance</a:t>
            </a:r>
            <a:r>
              <a:rPr lang="fr-FR" dirty="0">
                <a:solidFill>
                  <a:srgbClr val="0070C0"/>
                </a:solidFill>
              </a:rPr>
              <a:t> ou </a:t>
            </a:r>
            <a:r>
              <a:rPr lang="fr-FR" u="sng" dirty="0">
                <a:solidFill>
                  <a:srgbClr val="0070C0"/>
                </a:solidFill>
              </a:rPr>
              <a:t>dessaisissement</a:t>
            </a:r>
            <a:r>
              <a:rPr lang="fr-FR" dirty="0">
                <a:solidFill>
                  <a:srgbClr val="0070C0"/>
                </a:solidFill>
              </a:rPr>
              <a:t> du débiteur ;</a:t>
            </a:r>
          </a:p>
          <a:p>
            <a:pPr>
              <a:buNone/>
            </a:pPr>
            <a:r>
              <a:rPr lang="fr-FR" dirty="0">
                <a:solidFill>
                  <a:srgbClr val="0070C0"/>
                </a:solidFill>
              </a:rPr>
              <a:t>(…) </a:t>
            </a:r>
            <a:r>
              <a:rPr lang="fr-FR" dirty="0"/>
              <a:t>»</a:t>
            </a:r>
          </a:p>
          <a:p>
            <a:pPr marL="0" indent="0">
              <a:buNone/>
            </a:pPr>
            <a:endParaRPr lang="fr-FR" dirty="0"/>
          </a:p>
        </p:txBody>
      </p:sp>
      <p:sp>
        <p:nvSpPr>
          <p:cNvPr id="4" name="Espace réservé du numéro de diapositive 3">
            <a:extLst>
              <a:ext uri="{FF2B5EF4-FFF2-40B4-BE49-F238E27FC236}">
                <a16:creationId xmlns:a16="http://schemas.microsoft.com/office/drawing/2014/main" id="{1C912FF7-9C0F-F0C7-1AB8-3D08549EFA41}"/>
              </a:ext>
            </a:extLst>
          </p:cNvPr>
          <p:cNvSpPr>
            <a:spLocks noGrp="1"/>
          </p:cNvSpPr>
          <p:nvPr>
            <p:ph type="sldNum" sz="quarter" idx="12"/>
          </p:nvPr>
        </p:nvSpPr>
        <p:spPr/>
        <p:txBody>
          <a:bodyPr/>
          <a:lstStyle/>
          <a:p>
            <a:fld id="{785EF5FF-C0B0-524D-ABD7-27438D7CE334}" type="slidenum">
              <a:rPr lang="fr-FR" smtClean="0"/>
              <a:t>11</a:t>
            </a:fld>
            <a:endParaRPr lang="fr-FR"/>
          </a:p>
        </p:txBody>
      </p:sp>
    </p:spTree>
    <p:extLst>
      <p:ext uri="{BB962C8B-B14F-4D97-AF65-F5344CB8AC3E}">
        <p14:creationId xmlns:p14="http://schemas.microsoft.com/office/powerpoint/2010/main" val="1643659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711748-1195-1D56-3CCB-11BA0148F988}"/>
              </a:ext>
            </a:extLst>
          </p:cNvPr>
          <p:cNvSpPr>
            <a:spLocks noGrp="1"/>
          </p:cNvSpPr>
          <p:nvPr>
            <p:ph type="title"/>
          </p:nvPr>
        </p:nvSpPr>
        <p:spPr>
          <a:xfrm>
            <a:off x="838200" y="365125"/>
            <a:ext cx="10515600" cy="664889"/>
          </a:xfrm>
        </p:spPr>
        <p:txBody>
          <a:bodyPr>
            <a:normAutofit/>
          </a:bodyPr>
          <a:lstStyle/>
          <a:p>
            <a:r>
              <a:rPr lang="fr-FR" sz="3200" b="1" dirty="0"/>
              <a:t>LES INCIDENTS DE L’INSTANCE – L’interruption de l’instance</a:t>
            </a:r>
            <a:endParaRPr lang="fr-FR" sz="3200" dirty="0"/>
          </a:p>
        </p:txBody>
      </p:sp>
      <p:sp>
        <p:nvSpPr>
          <p:cNvPr id="3" name="Espace réservé du contenu 2">
            <a:extLst>
              <a:ext uri="{FF2B5EF4-FFF2-40B4-BE49-F238E27FC236}">
                <a16:creationId xmlns:a16="http://schemas.microsoft.com/office/drawing/2014/main" id="{C3DB4C6E-7A53-D83C-A850-4BAE1BFCD24F}"/>
              </a:ext>
            </a:extLst>
          </p:cNvPr>
          <p:cNvSpPr>
            <a:spLocks noGrp="1"/>
          </p:cNvSpPr>
          <p:nvPr>
            <p:ph idx="1"/>
          </p:nvPr>
        </p:nvSpPr>
        <p:spPr/>
        <p:txBody>
          <a:bodyPr/>
          <a:lstStyle/>
          <a:p>
            <a:pPr>
              <a:buNone/>
            </a:pPr>
            <a:r>
              <a:rPr lang="fr-FR" b="1" dirty="0"/>
              <a:t>Article 370 CPC</a:t>
            </a:r>
          </a:p>
          <a:p>
            <a:pPr>
              <a:buNone/>
            </a:pPr>
            <a:r>
              <a:rPr lang="fr-FR" dirty="0"/>
              <a:t>« </a:t>
            </a:r>
            <a:r>
              <a:rPr lang="fr-FR" i="1" u="sng" dirty="0">
                <a:solidFill>
                  <a:srgbClr val="0070C0"/>
                </a:solidFill>
              </a:rPr>
              <a:t>A compter de la notification qui en est faite </a:t>
            </a:r>
            <a:r>
              <a:rPr lang="fr-FR" i="1" dirty="0">
                <a:solidFill>
                  <a:srgbClr val="0070C0"/>
                </a:solidFill>
              </a:rPr>
              <a:t>à l'autre partie, l'instance est interrompue par :</a:t>
            </a:r>
          </a:p>
          <a:p>
            <a:pPr>
              <a:buNone/>
            </a:pPr>
            <a:r>
              <a:rPr lang="fr-FR" i="1" dirty="0">
                <a:solidFill>
                  <a:srgbClr val="0070C0"/>
                </a:solidFill>
              </a:rPr>
              <a:t>- le </a:t>
            </a:r>
            <a:r>
              <a:rPr lang="fr-FR" i="1" u="sng" dirty="0">
                <a:solidFill>
                  <a:srgbClr val="0070C0"/>
                </a:solidFill>
              </a:rPr>
              <a:t>décès</a:t>
            </a:r>
            <a:r>
              <a:rPr lang="fr-FR" i="1" dirty="0">
                <a:solidFill>
                  <a:srgbClr val="0070C0"/>
                </a:solidFill>
              </a:rPr>
              <a:t> d'une partie dans les cas où l'action est transmissible ;</a:t>
            </a:r>
          </a:p>
          <a:p>
            <a:pPr>
              <a:buNone/>
            </a:pPr>
            <a:r>
              <a:rPr lang="fr-FR" i="1" dirty="0">
                <a:solidFill>
                  <a:srgbClr val="0070C0"/>
                </a:solidFill>
              </a:rPr>
              <a:t>- </a:t>
            </a:r>
            <a:r>
              <a:rPr lang="fr-FR" i="1" u="sng" dirty="0">
                <a:solidFill>
                  <a:srgbClr val="0070C0"/>
                </a:solidFill>
              </a:rPr>
              <a:t>la cessation de fonctions </a:t>
            </a:r>
            <a:r>
              <a:rPr lang="fr-FR" i="1" dirty="0">
                <a:solidFill>
                  <a:srgbClr val="0070C0"/>
                </a:solidFill>
              </a:rPr>
              <a:t>du représentant légal d'un mineur et de la personne chargée de la protection juridique d'un majeur ;</a:t>
            </a:r>
          </a:p>
          <a:p>
            <a:pPr marL="0" indent="0">
              <a:buNone/>
            </a:pPr>
            <a:r>
              <a:rPr lang="fr-FR" i="1" dirty="0">
                <a:solidFill>
                  <a:srgbClr val="0070C0"/>
                </a:solidFill>
              </a:rPr>
              <a:t>- le recouvrement ou la perte par une partie de la </a:t>
            </a:r>
            <a:r>
              <a:rPr lang="fr-FR" i="1" u="sng" dirty="0">
                <a:solidFill>
                  <a:srgbClr val="0070C0"/>
                </a:solidFill>
              </a:rPr>
              <a:t>capacité</a:t>
            </a:r>
            <a:r>
              <a:rPr lang="fr-FR" i="1" dirty="0">
                <a:solidFill>
                  <a:srgbClr val="0070C0"/>
                </a:solidFill>
              </a:rPr>
              <a:t> d'ester en justice. </a:t>
            </a:r>
            <a:r>
              <a:rPr lang="fr-FR" dirty="0"/>
              <a:t>»</a:t>
            </a:r>
          </a:p>
          <a:p>
            <a:pPr marL="0" indent="0">
              <a:buNone/>
            </a:pPr>
            <a:endParaRPr lang="fr-FR" dirty="0"/>
          </a:p>
        </p:txBody>
      </p:sp>
      <p:sp>
        <p:nvSpPr>
          <p:cNvPr id="4" name="Espace réservé du numéro de diapositive 3">
            <a:extLst>
              <a:ext uri="{FF2B5EF4-FFF2-40B4-BE49-F238E27FC236}">
                <a16:creationId xmlns:a16="http://schemas.microsoft.com/office/drawing/2014/main" id="{676EC8E5-6ACC-FE8A-3F82-EA5DAF802891}"/>
              </a:ext>
            </a:extLst>
          </p:cNvPr>
          <p:cNvSpPr>
            <a:spLocks noGrp="1"/>
          </p:cNvSpPr>
          <p:nvPr>
            <p:ph type="sldNum" sz="quarter" idx="12"/>
          </p:nvPr>
        </p:nvSpPr>
        <p:spPr/>
        <p:txBody>
          <a:bodyPr/>
          <a:lstStyle/>
          <a:p>
            <a:fld id="{785EF5FF-C0B0-524D-ABD7-27438D7CE334}" type="slidenum">
              <a:rPr lang="fr-FR" smtClean="0"/>
              <a:t>12</a:t>
            </a:fld>
            <a:endParaRPr lang="fr-FR"/>
          </a:p>
        </p:txBody>
      </p:sp>
    </p:spTree>
    <p:extLst>
      <p:ext uri="{BB962C8B-B14F-4D97-AF65-F5344CB8AC3E}">
        <p14:creationId xmlns:p14="http://schemas.microsoft.com/office/powerpoint/2010/main" val="455387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679D53-4B1A-0007-C2C0-01EF25B87E4C}"/>
              </a:ext>
            </a:extLst>
          </p:cNvPr>
          <p:cNvSpPr>
            <a:spLocks noGrp="1"/>
          </p:cNvSpPr>
          <p:nvPr>
            <p:ph type="title"/>
          </p:nvPr>
        </p:nvSpPr>
        <p:spPr>
          <a:xfrm>
            <a:off x="838200" y="365125"/>
            <a:ext cx="10515600" cy="980199"/>
          </a:xfrm>
        </p:spPr>
        <p:txBody>
          <a:bodyPr>
            <a:normAutofit/>
          </a:bodyPr>
          <a:lstStyle/>
          <a:p>
            <a:r>
              <a:rPr lang="fr-FR" sz="3200" b="1" dirty="0"/>
              <a:t>LES INCIDENTS DE L’INSTANCE – L’interruption de l’instance</a:t>
            </a:r>
            <a:endParaRPr lang="fr-FR" sz="3200" dirty="0"/>
          </a:p>
        </p:txBody>
      </p:sp>
      <p:sp>
        <p:nvSpPr>
          <p:cNvPr id="3" name="Espace réservé du contenu 2">
            <a:extLst>
              <a:ext uri="{FF2B5EF4-FFF2-40B4-BE49-F238E27FC236}">
                <a16:creationId xmlns:a16="http://schemas.microsoft.com/office/drawing/2014/main" id="{47BFBCA4-255F-5A28-9647-80E878C5078A}"/>
              </a:ext>
            </a:extLst>
          </p:cNvPr>
          <p:cNvSpPr>
            <a:spLocks noGrp="1"/>
          </p:cNvSpPr>
          <p:nvPr>
            <p:ph idx="1"/>
          </p:nvPr>
        </p:nvSpPr>
        <p:spPr>
          <a:xfrm>
            <a:off x="838200" y="1345323"/>
            <a:ext cx="10515600" cy="4593021"/>
          </a:xfrm>
        </p:spPr>
        <p:txBody>
          <a:bodyPr/>
          <a:lstStyle/>
          <a:p>
            <a:pPr marL="0" indent="0">
              <a:buNone/>
            </a:pPr>
            <a:r>
              <a:rPr lang="fr-FR" b="1" dirty="0"/>
              <a:t>Article 372 CPC</a:t>
            </a:r>
          </a:p>
          <a:p>
            <a:pPr marL="0" indent="0">
              <a:buNone/>
            </a:pPr>
            <a:r>
              <a:rPr lang="fr-FR" dirty="0"/>
              <a:t>« </a:t>
            </a:r>
            <a:r>
              <a:rPr lang="fr-FR" i="1" dirty="0">
                <a:solidFill>
                  <a:srgbClr val="0070C0"/>
                </a:solidFill>
              </a:rPr>
              <a:t>Les </a:t>
            </a:r>
            <a:r>
              <a:rPr lang="fr-FR" i="1" u="sng" dirty="0">
                <a:solidFill>
                  <a:srgbClr val="0070C0"/>
                </a:solidFill>
              </a:rPr>
              <a:t>actes</a:t>
            </a:r>
            <a:r>
              <a:rPr lang="fr-FR" i="1" dirty="0">
                <a:solidFill>
                  <a:srgbClr val="0070C0"/>
                </a:solidFill>
              </a:rPr>
              <a:t> accomplis et les </a:t>
            </a:r>
            <a:r>
              <a:rPr lang="fr-FR" i="1" u="sng" dirty="0">
                <a:solidFill>
                  <a:srgbClr val="0070C0"/>
                </a:solidFill>
              </a:rPr>
              <a:t>jugements</a:t>
            </a:r>
            <a:r>
              <a:rPr lang="fr-FR" i="1" dirty="0">
                <a:solidFill>
                  <a:srgbClr val="0070C0"/>
                </a:solidFill>
              </a:rPr>
              <a:t> même passés en force de chose jugée, obtenus après l'interruption de l'instance, </a:t>
            </a:r>
            <a:r>
              <a:rPr lang="fr-FR" i="1" u="sng" dirty="0">
                <a:solidFill>
                  <a:srgbClr val="0070C0"/>
                </a:solidFill>
              </a:rPr>
              <a:t>sont réputés non avenus</a:t>
            </a:r>
            <a:r>
              <a:rPr lang="fr-FR" i="1" dirty="0">
                <a:solidFill>
                  <a:srgbClr val="0070C0"/>
                </a:solidFill>
              </a:rPr>
              <a:t> à moins qu'ils ne soient expressément ou tacitement </a:t>
            </a:r>
            <a:r>
              <a:rPr lang="fr-FR" i="1" u="sng" dirty="0">
                <a:solidFill>
                  <a:srgbClr val="0070C0"/>
                </a:solidFill>
              </a:rPr>
              <a:t>confirmés</a:t>
            </a:r>
            <a:r>
              <a:rPr lang="fr-FR" i="1" dirty="0">
                <a:solidFill>
                  <a:srgbClr val="0070C0"/>
                </a:solidFill>
              </a:rPr>
              <a:t> par la partie au profit de laquelle l'interruption est prévue</a:t>
            </a:r>
            <a:r>
              <a:rPr lang="fr-FR" dirty="0"/>
              <a:t>. »</a:t>
            </a:r>
          </a:p>
          <a:p>
            <a:pPr marL="0" indent="0">
              <a:buNone/>
            </a:pPr>
            <a:endParaRPr lang="fr-FR" dirty="0"/>
          </a:p>
          <a:p>
            <a:pPr marL="0" indent="0">
              <a:buNone/>
            </a:pPr>
            <a:r>
              <a:rPr lang="fr-FR" b="1" dirty="0"/>
              <a:t>Article 373 CPC</a:t>
            </a:r>
          </a:p>
          <a:p>
            <a:pPr marL="0" indent="0">
              <a:buNone/>
            </a:pPr>
            <a:r>
              <a:rPr lang="fr-FR" dirty="0"/>
              <a:t>« </a:t>
            </a:r>
            <a:r>
              <a:rPr lang="fr-FR" i="1" dirty="0">
                <a:solidFill>
                  <a:srgbClr val="0070C0"/>
                </a:solidFill>
              </a:rPr>
              <a:t>L'instance peut être </a:t>
            </a:r>
            <a:r>
              <a:rPr lang="fr-FR" i="1" u="sng" dirty="0">
                <a:solidFill>
                  <a:srgbClr val="0070C0"/>
                </a:solidFill>
              </a:rPr>
              <a:t>volontairement reprise </a:t>
            </a:r>
            <a:r>
              <a:rPr lang="fr-FR" i="1" dirty="0">
                <a:solidFill>
                  <a:srgbClr val="0070C0"/>
                </a:solidFill>
              </a:rPr>
              <a:t>dans les formes prévues pour la présentation des moyens de défense.</a:t>
            </a:r>
          </a:p>
          <a:p>
            <a:pPr marL="0" indent="0">
              <a:buNone/>
            </a:pPr>
            <a:r>
              <a:rPr lang="fr-FR" i="1" dirty="0">
                <a:solidFill>
                  <a:srgbClr val="0070C0"/>
                </a:solidFill>
              </a:rPr>
              <a:t>A défaut de reprise volontaire, elle peut l'être </a:t>
            </a:r>
            <a:r>
              <a:rPr lang="fr-FR" i="1" u="sng" dirty="0">
                <a:solidFill>
                  <a:srgbClr val="0070C0"/>
                </a:solidFill>
              </a:rPr>
              <a:t>par voie de citation</a:t>
            </a:r>
            <a:r>
              <a:rPr lang="fr-FR" i="1" dirty="0">
                <a:solidFill>
                  <a:srgbClr val="0070C0"/>
                </a:solidFill>
              </a:rPr>
              <a:t>. </a:t>
            </a:r>
            <a:r>
              <a:rPr lang="fr-FR" dirty="0"/>
              <a:t>»</a:t>
            </a:r>
          </a:p>
          <a:p>
            <a:pPr marL="0" indent="0">
              <a:buNone/>
            </a:pPr>
            <a:endParaRPr lang="fr-FR" dirty="0"/>
          </a:p>
        </p:txBody>
      </p:sp>
      <p:sp>
        <p:nvSpPr>
          <p:cNvPr id="4" name="Espace réservé du numéro de diapositive 3">
            <a:extLst>
              <a:ext uri="{FF2B5EF4-FFF2-40B4-BE49-F238E27FC236}">
                <a16:creationId xmlns:a16="http://schemas.microsoft.com/office/drawing/2014/main" id="{281EC08A-3416-783A-4A68-EA262BECA4A3}"/>
              </a:ext>
            </a:extLst>
          </p:cNvPr>
          <p:cNvSpPr>
            <a:spLocks noGrp="1"/>
          </p:cNvSpPr>
          <p:nvPr>
            <p:ph type="sldNum" sz="quarter" idx="12"/>
          </p:nvPr>
        </p:nvSpPr>
        <p:spPr/>
        <p:txBody>
          <a:bodyPr/>
          <a:lstStyle/>
          <a:p>
            <a:fld id="{785EF5FF-C0B0-524D-ABD7-27438D7CE334}" type="slidenum">
              <a:rPr lang="fr-FR" smtClean="0"/>
              <a:t>13</a:t>
            </a:fld>
            <a:endParaRPr lang="fr-FR"/>
          </a:p>
        </p:txBody>
      </p:sp>
    </p:spTree>
    <p:extLst>
      <p:ext uri="{BB962C8B-B14F-4D97-AF65-F5344CB8AC3E}">
        <p14:creationId xmlns:p14="http://schemas.microsoft.com/office/powerpoint/2010/main" val="19220717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C60A2D-6DCC-1200-C7FC-062026099076}"/>
              </a:ext>
            </a:extLst>
          </p:cNvPr>
          <p:cNvSpPr>
            <a:spLocks noGrp="1"/>
          </p:cNvSpPr>
          <p:nvPr>
            <p:ph type="title"/>
          </p:nvPr>
        </p:nvSpPr>
        <p:spPr>
          <a:xfrm>
            <a:off x="838200" y="365126"/>
            <a:ext cx="10515600" cy="748972"/>
          </a:xfrm>
        </p:spPr>
        <p:txBody>
          <a:bodyPr>
            <a:normAutofit/>
          </a:bodyPr>
          <a:lstStyle/>
          <a:p>
            <a:r>
              <a:rPr lang="fr-FR" sz="3200" b="1" dirty="0"/>
              <a:t>LES INCIDENTS DE L’INSTANCE – Le défaut de diligence</a:t>
            </a:r>
          </a:p>
        </p:txBody>
      </p:sp>
      <p:sp>
        <p:nvSpPr>
          <p:cNvPr id="3" name="Espace réservé du contenu 2">
            <a:extLst>
              <a:ext uri="{FF2B5EF4-FFF2-40B4-BE49-F238E27FC236}">
                <a16:creationId xmlns:a16="http://schemas.microsoft.com/office/drawing/2014/main" id="{49946025-C485-48E1-DB68-163FD2D10DC0}"/>
              </a:ext>
            </a:extLst>
          </p:cNvPr>
          <p:cNvSpPr>
            <a:spLocks noGrp="1"/>
          </p:cNvSpPr>
          <p:nvPr>
            <p:ph idx="1"/>
          </p:nvPr>
        </p:nvSpPr>
        <p:spPr>
          <a:xfrm>
            <a:off x="964325" y="1460500"/>
            <a:ext cx="10515600" cy="4109983"/>
          </a:xfrm>
        </p:spPr>
        <p:txBody>
          <a:bodyPr/>
          <a:lstStyle/>
          <a:p>
            <a:pPr marL="0" indent="0" algn="just">
              <a:buNone/>
            </a:pPr>
            <a:r>
              <a:rPr lang="fr-FR" b="1" dirty="0"/>
              <a:t>Article 468 CPC, al. 1</a:t>
            </a:r>
          </a:p>
          <a:p>
            <a:pPr marL="0" indent="0" algn="just">
              <a:buNone/>
            </a:pPr>
            <a:r>
              <a:rPr lang="fr-FR" dirty="0"/>
              <a:t>« </a:t>
            </a:r>
            <a:r>
              <a:rPr lang="fr-FR" i="1" dirty="0">
                <a:solidFill>
                  <a:srgbClr val="0070C0"/>
                </a:solidFill>
              </a:rPr>
              <a:t>Si, sans motif légitime, le demandeur ne comparaît pas, </a:t>
            </a:r>
            <a:r>
              <a:rPr lang="fr-FR" i="1" u="sng" dirty="0">
                <a:solidFill>
                  <a:srgbClr val="0070C0"/>
                </a:solidFill>
              </a:rPr>
              <a:t>le défendeur peut requérir un jugement sur le fond</a:t>
            </a:r>
            <a:r>
              <a:rPr lang="fr-FR" i="1" dirty="0">
                <a:solidFill>
                  <a:srgbClr val="0070C0"/>
                </a:solidFill>
              </a:rPr>
              <a:t> qui sera contradictoire, sauf la faculté du juge de renvoyer l'affaire à une audience ultérieure. </a:t>
            </a:r>
            <a:r>
              <a:rPr lang="fr-FR" dirty="0"/>
              <a:t>»</a:t>
            </a:r>
          </a:p>
          <a:p>
            <a:pPr marL="0" indent="0" algn="just">
              <a:buNone/>
            </a:pPr>
            <a:r>
              <a:rPr lang="fr-FR" b="1" dirty="0"/>
              <a:t>Article 469 CPC, al. 1</a:t>
            </a:r>
          </a:p>
          <a:p>
            <a:pPr marL="0" indent="0" algn="just">
              <a:buNone/>
            </a:pPr>
            <a:r>
              <a:rPr lang="fr-FR" dirty="0"/>
              <a:t>« </a:t>
            </a:r>
            <a:r>
              <a:rPr lang="fr-FR" i="1" dirty="0">
                <a:solidFill>
                  <a:srgbClr val="0070C0"/>
                </a:solidFill>
              </a:rPr>
              <a:t>Si, après avoir comparu, l'une des parties s'abstient d'accomplir les actes de la procédure dans les délais requis, </a:t>
            </a:r>
            <a:r>
              <a:rPr lang="fr-FR" i="1" u="sng" dirty="0">
                <a:solidFill>
                  <a:srgbClr val="0070C0"/>
                </a:solidFill>
              </a:rPr>
              <a:t>le juge statue par jugement contradictoire</a:t>
            </a:r>
            <a:r>
              <a:rPr lang="fr-FR" i="1" dirty="0">
                <a:solidFill>
                  <a:srgbClr val="0070C0"/>
                </a:solidFill>
              </a:rPr>
              <a:t> au vu des éléments dont il dispose</a:t>
            </a:r>
            <a:r>
              <a:rPr lang="fr-FR" dirty="0"/>
              <a:t>. »</a:t>
            </a:r>
          </a:p>
        </p:txBody>
      </p:sp>
      <p:sp>
        <p:nvSpPr>
          <p:cNvPr id="4" name="Espace réservé du numéro de diapositive 3">
            <a:extLst>
              <a:ext uri="{FF2B5EF4-FFF2-40B4-BE49-F238E27FC236}">
                <a16:creationId xmlns:a16="http://schemas.microsoft.com/office/drawing/2014/main" id="{C3344402-5E96-FA6C-6807-AB1890CF9E15}"/>
              </a:ext>
            </a:extLst>
          </p:cNvPr>
          <p:cNvSpPr>
            <a:spLocks noGrp="1"/>
          </p:cNvSpPr>
          <p:nvPr>
            <p:ph type="sldNum" sz="quarter" idx="12"/>
          </p:nvPr>
        </p:nvSpPr>
        <p:spPr/>
        <p:txBody>
          <a:bodyPr/>
          <a:lstStyle/>
          <a:p>
            <a:fld id="{785EF5FF-C0B0-524D-ABD7-27438D7CE334}" type="slidenum">
              <a:rPr lang="fr-FR" smtClean="0"/>
              <a:t>14</a:t>
            </a:fld>
            <a:endParaRPr lang="fr-FR"/>
          </a:p>
        </p:txBody>
      </p:sp>
    </p:spTree>
    <p:extLst>
      <p:ext uri="{BB962C8B-B14F-4D97-AF65-F5344CB8AC3E}">
        <p14:creationId xmlns:p14="http://schemas.microsoft.com/office/powerpoint/2010/main" val="4048771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F9DB9B-60B6-B143-A39E-7623F2357F47}"/>
              </a:ext>
            </a:extLst>
          </p:cNvPr>
          <p:cNvSpPr>
            <a:spLocks noGrp="1"/>
          </p:cNvSpPr>
          <p:nvPr>
            <p:ph type="title"/>
          </p:nvPr>
        </p:nvSpPr>
        <p:spPr>
          <a:xfrm>
            <a:off x="838200" y="365126"/>
            <a:ext cx="10515600" cy="812034"/>
          </a:xfrm>
        </p:spPr>
        <p:txBody>
          <a:bodyPr>
            <a:normAutofit/>
          </a:bodyPr>
          <a:lstStyle/>
          <a:p>
            <a:r>
              <a:rPr lang="fr-FR" sz="3200" b="1" dirty="0"/>
              <a:t>LES INCIDENTS DE L’INSTANCE – La radiation du rôle</a:t>
            </a:r>
            <a:endParaRPr lang="fr-FR" sz="3200" dirty="0"/>
          </a:p>
        </p:txBody>
      </p:sp>
      <p:sp>
        <p:nvSpPr>
          <p:cNvPr id="3" name="Espace réservé du contenu 2">
            <a:extLst>
              <a:ext uri="{FF2B5EF4-FFF2-40B4-BE49-F238E27FC236}">
                <a16:creationId xmlns:a16="http://schemas.microsoft.com/office/drawing/2014/main" id="{D4C9BCA1-ED3B-6B95-DC21-7735194DBA94}"/>
              </a:ext>
            </a:extLst>
          </p:cNvPr>
          <p:cNvSpPr>
            <a:spLocks noGrp="1"/>
          </p:cNvSpPr>
          <p:nvPr>
            <p:ph idx="1"/>
          </p:nvPr>
        </p:nvSpPr>
        <p:spPr>
          <a:xfrm>
            <a:off x="838200" y="1331639"/>
            <a:ext cx="10515600" cy="4806402"/>
          </a:xfrm>
        </p:spPr>
        <p:txBody>
          <a:bodyPr>
            <a:normAutofit/>
          </a:bodyPr>
          <a:lstStyle/>
          <a:p>
            <a:pPr marL="0" indent="0">
              <a:buNone/>
            </a:pPr>
            <a:r>
              <a:rPr lang="fr-FR" b="1" dirty="0"/>
              <a:t>Article 470 CPC</a:t>
            </a:r>
          </a:p>
          <a:p>
            <a:pPr marL="0" indent="0" algn="just">
              <a:buNone/>
            </a:pPr>
            <a:r>
              <a:rPr lang="fr-FR" dirty="0"/>
              <a:t>« </a:t>
            </a:r>
            <a:r>
              <a:rPr lang="fr-FR" i="1" u="sng" dirty="0">
                <a:solidFill>
                  <a:srgbClr val="0070C0"/>
                </a:solidFill>
              </a:rPr>
              <a:t>Si aucune des parties</a:t>
            </a:r>
            <a:r>
              <a:rPr lang="fr-FR" i="1" dirty="0">
                <a:solidFill>
                  <a:srgbClr val="0070C0"/>
                </a:solidFill>
              </a:rPr>
              <a:t> n'accomplit les actes de la procédure dans les délais requis, le juge peut, d'office, </a:t>
            </a:r>
            <a:r>
              <a:rPr lang="fr-FR" i="1" u="sng" dirty="0">
                <a:solidFill>
                  <a:srgbClr val="0070C0"/>
                </a:solidFill>
              </a:rPr>
              <a:t>radier l'affaire </a:t>
            </a:r>
            <a:r>
              <a:rPr lang="fr-FR" i="1" dirty="0">
                <a:solidFill>
                  <a:srgbClr val="0070C0"/>
                </a:solidFill>
              </a:rPr>
              <a:t>par une décision non susceptible de recours après un dernier avis adressé aux parties elles-mêmes et à leur mandataire si elles en ont un</a:t>
            </a:r>
            <a:r>
              <a:rPr lang="fr-FR" dirty="0">
                <a:solidFill>
                  <a:srgbClr val="0070C0"/>
                </a:solidFill>
              </a:rPr>
              <a:t>. </a:t>
            </a:r>
            <a:r>
              <a:rPr lang="fr-FR" dirty="0"/>
              <a:t>»</a:t>
            </a:r>
          </a:p>
          <a:p>
            <a:pPr marL="0" indent="0" algn="just">
              <a:buNone/>
            </a:pPr>
            <a:r>
              <a:rPr lang="fr-FR" b="1" dirty="0"/>
              <a:t>Article 381 CPC</a:t>
            </a:r>
          </a:p>
          <a:p>
            <a:pPr algn="just">
              <a:buNone/>
            </a:pPr>
            <a:r>
              <a:rPr lang="fr-FR" dirty="0"/>
              <a:t>« </a:t>
            </a:r>
            <a:r>
              <a:rPr lang="fr-FR" i="1" dirty="0">
                <a:solidFill>
                  <a:srgbClr val="0070C0"/>
                </a:solidFill>
              </a:rPr>
              <a:t>La radiation sanctionne dans les conditions de la loi </a:t>
            </a:r>
            <a:r>
              <a:rPr lang="fr-FR" i="1" u="sng" dirty="0">
                <a:solidFill>
                  <a:srgbClr val="0070C0"/>
                </a:solidFill>
              </a:rPr>
              <a:t>le défaut de diligence des parties.</a:t>
            </a:r>
          </a:p>
          <a:p>
            <a:pPr marL="0" indent="0" algn="just">
              <a:buNone/>
            </a:pPr>
            <a:r>
              <a:rPr lang="fr-FR" i="1" dirty="0">
                <a:solidFill>
                  <a:srgbClr val="0070C0"/>
                </a:solidFill>
              </a:rPr>
              <a:t>   Elle emporte suppression de l'affaire du </a:t>
            </a:r>
            <a:r>
              <a:rPr lang="fr-FR" i="1" u="sng" dirty="0">
                <a:solidFill>
                  <a:srgbClr val="0070C0"/>
                </a:solidFill>
              </a:rPr>
              <a:t>rang des affaires en cours</a:t>
            </a:r>
            <a:r>
              <a:rPr lang="fr-FR" dirty="0"/>
              <a:t>.</a:t>
            </a:r>
          </a:p>
          <a:p>
            <a:pPr marL="0" indent="0">
              <a:buNone/>
            </a:pPr>
            <a:r>
              <a:rPr lang="fr-FR" dirty="0"/>
              <a:t>(…) ». </a:t>
            </a:r>
          </a:p>
          <a:p>
            <a:pPr marL="0" indent="0" algn="just">
              <a:buNone/>
            </a:pPr>
            <a:endParaRPr lang="fr-FR" dirty="0"/>
          </a:p>
        </p:txBody>
      </p:sp>
      <p:sp>
        <p:nvSpPr>
          <p:cNvPr id="4" name="Espace réservé du numéro de diapositive 3">
            <a:extLst>
              <a:ext uri="{FF2B5EF4-FFF2-40B4-BE49-F238E27FC236}">
                <a16:creationId xmlns:a16="http://schemas.microsoft.com/office/drawing/2014/main" id="{9047AAF7-FE21-0DB9-7D79-AFEA582808C9}"/>
              </a:ext>
            </a:extLst>
          </p:cNvPr>
          <p:cNvSpPr>
            <a:spLocks noGrp="1"/>
          </p:cNvSpPr>
          <p:nvPr>
            <p:ph type="sldNum" sz="quarter" idx="12"/>
          </p:nvPr>
        </p:nvSpPr>
        <p:spPr/>
        <p:txBody>
          <a:bodyPr/>
          <a:lstStyle/>
          <a:p>
            <a:fld id="{785EF5FF-C0B0-524D-ABD7-27438D7CE334}" type="slidenum">
              <a:rPr lang="fr-FR" smtClean="0"/>
              <a:t>15</a:t>
            </a:fld>
            <a:endParaRPr lang="fr-FR"/>
          </a:p>
        </p:txBody>
      </p:sp>
    </p:spTree>
    <p:extLst>
      <p:ext uri="{BB962C8B-B14F-4D97-AF65-F5344CB8AC3E}">
        <p14:creationId xmlns:p14="http://schemas.microsoft.com/office/powerpoint/2010/main" val="2411696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FFC900-16A0-4F22-29B9-C4DCA8C065C0}"/>
              </a:ext>
            </a:extLst>
          </p:cNvPr>
          <p:cNvSpPr>
            <a:spLocks noGrp="1"/>
          </p:cNvSpPr>
          <p:nvPr>
            <p:ph type="title"/>
          </p:nvPr>
        </p:nvSpPr>
        <p:spPr>
          <a:xfrm>
            <a:off x="838200" y="365126"/>
            <a:ext cx="10515600" cy="769992"/>
          </a:xfrm>
        </p:spPr>
        <p:txBody>
          <a:bodyPr>
            <a:normAutofit/>
          </a:bodyPr>
          <a:lstStyle/>
          <a:p>
            <a:r>
              <a:rPr lang="fr-FR" sz="3200" b="1" dirty="0"/>
              <a:t>LES INCIDENTS DE L’INSTANCE – La caducité de la citation</a:t>
            </a:r>
            <a:endParaRPr lang="fr-FR" sz="3200" dirty="0"/>
          </a:p>
        </p:txBody>
      </p:sp>
      <p:sp>
        <p:nvSpPr>
          <p:cNvPr id="3" name="Espace réservé du contenu 2">
            <a:extLst>
              <a:ext uri="{FF2B5EF4-FFF2-40B4-BE49-F238E27FC236}">
                <a16:creationId xmlns:a16="http://schemas.microsoft.com/office/drawing/2014/main" id="{9883B47A-4265-7335-2208-B9C305AD8E06}"/>
              </a:ext>
            </a:extLst>
          </p:cNvPr>
          <p:cNvSpPr>
            <a:spLocks noGrp="1"/>
          </p:cNvSpPr>
          <p:nvPr>
            <p:ph idx="1"/>
          </p:nvPr>
        </p:nvSpPr>
        <p:spPr/>
        <p:txBody>
          <a:bodyPr>
            <a:normAutofit/>
          </a:bodyPr>
          <a:lstStyle/>
          <a:p>
            <a:pPr marL="0" indent="0">
              <a:buNone/>
            </a:pPr>
            <a:r>
              <a:rPr lang="fr-FR" b="1" dirty="0"/>
              <a:t>Article 468, al. 2 CPC </a:t>
            </a:r>
            <a:r>
              <a:rPr lang="fr-FR" dirty="0"/>
              <a:t>(</a:t>
            </a:r>
            <a:r>
              <a:rPr lang="fr-FR" i="1" dirty="0"/>
              <a:t>défaut, faute de comparaître</a:t>
            </a:r>
            <a:r>
              <a:rPr lang="fr-FR" dirty="0"/>
              <a:t>)</a:t>
            </a:r>
          </a:p>
          <a:p>
            <a:pPr marL="0" indent="0">
              <a:buNone/>
            </a:pPr>
            <a:r>
              <a:rPr lang="fr-FR" dirty="0"/>
              <a:t>« </a:t>
            </a:r>
            <a:r>
              <a:rPr lang="fr-FR" sz="2000" dirty="0"/>
              <a:t>Si, sans motif légitime, le demandeur ne comparaît pas, (…)</a:t>
            </a:r>
          </a:p>
          <a:p>
            <a:pPr marL="0" indent="0">
              <a:buNone/>
            </a:pPr>
            <a:r>
              <a:rPr lang="fr-FR" i="1" dirty="0">
                <a:solidFill>
                  <a:srgbClr val="0070C0"/>
                </a:solidFill>
              </a:rPr>
              <a:t>Le juge peut aussi, même d'office, déclarer la citation </a:t>
            </a:r>
            <a:r>
              <a:rPr lang="fr-FR" i="1" u="sng" dirty="0">
                <a:solidFill>
                  <a:srgbClr val="0070C0"/>
                </a:solidFill>
              </a:rPr>
              <a:t>caduque</a:t>
            </a:r>
            <a:r>
              <a:rPr lang="fr-FR" i="1" dirty="0">
                <a:solidFill>
                  <a:srgbClr val="0070C0"/>
                </a:solidFill>
              </a:rPr>
              <a:t>. </a:t>
            </a:r>
            <a:r>
              <a:rPr lang="fr-FR" dirty="0"/>
              <a:t>»</a:t>
            </a:r>
          </a:p>
          <a:p>
            <a:pPr marL="0" indent="0">
              <a:buNone/>
            </a:pPr>
            <a:endParaRPr lang="fr-FR" dirty="0"/>
          </a:p>
          <a:p>
            <a:pPr marL="0" indent="0">
              <a:buNone/>
            </a:pPr>
            <a:r>
              <a:rPr lang="fr-FR" dirty="0"/>
              <a:t> </a:t>
            </a:r>
            <a:r>
              <a:rPr lang="fr-FR" b="1" dirty="0"/>
              <a:t>Article 469, al. 2 CPC </a:t>
            </a:r>
            <a:r>
              <a:rPr lang="fr-FR" dirty="0"/>
              <a:t>(</a:t>
            </a:r>
            <a:r>
              <a:rPr lang="fr-FR" i="1" dirty="0"/>
              <a:t>défaut faute de conclure</a:t>
            </a:r>
            <a:r>
              <a:rPr lang="fr-FR" dirty="0"/>
              <a:t>)</a:t>
            </a:r>
            <a:endParaRPr lang="fr-FR" b="1" dirty="0"/>
          </a:p>
          <a:p>
            <a:pPr marL="0" indent="0">
              <a:buNone/>
            </a:pPr>
            <a:r>
              <a:rPr lang="fr-FR" sz="2000" dirty="0"/>
              <a:t>« Si, après avoir comparu, l'une des parties s'abstient d'accomplir les actes de la procédure (…)</a:t>
            </a:r>
          </a:p>
          <a:p>
            <a:pPr marL="0" indent="0">
              <a:buNone/>
            </a:pPr>
            <a:r>
              <a:rPr lang="fr-FR" i="1" dirty="0">
                <a:solidFill>
                  <a:srgbClr val="0070C0"/>
                </a:solidFill>
              </a:rPr>
              <a:t>Le défendeur peut cependant demander au juge de déclarer la citation caduque. </a:t>
            </a:r>
            <a:r>
              <a:rPr lang="fr-FR" dirty="0"/>
              <a:t>»</a:t>
            </a:r>
          </a:p>
        </p:txBody>
      </p:sp>
      <p:sp>
        <p:nvSpPr>
          <p:cNvPr id="4" name="Espace réservé du numéro de diapositive 3">
            <a:extLst>
              <a:ext uri="{FF2B5EF4-FFF2-40B4-BE49-F238E27FC236}">
                <a16:creationId xmlns:a16="http://schemas.microsoft.com/office/drawing/2014/main" id="{1BB1B498-EFC8-33B4-BCB9-CECE7E93A934}"/>
              </a:ext>
            </a:extLst>
          </p:cNvPr>
          <p:cNvSpPr>
            <a:spLocks noGrp="1"/>
          </p:cNvSpPr>
          <p:nvPr>
            <p:ph type="sldNum" sz="quarter" idx="12"/>
          </p:nvPr>
        </p:nvSpPr>
        <p:spPr/>
        <p:txBody>
          <a:bodyPr/>
          <a:lstStyle/>
          <a:p>
            <a:fld id="{785EF5FF-C0B0-524D-ABD7-27438D7CE334}" type="slidenum">
              <a:rPr lang="fr-FR" smtClean="0"/>
              <a:t>16</a:t>
            </a:fld>
            <a:endParaRPr lang="fr-FR"/>
          </a:p>
        </p:txBody>
      </p:sp>
    </p:spTree>
    <p:extLst>
      <p:ext uri="{BB962C8B-B14F-4D97-AF65-F5344CB8AC3E}">
        <p14:creationId xmlns:p14="http://schemas.microsoft.com/office/powerpoint/2010/main" val="25371606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E6EF2A-B838-C3BD-1414-C1AABBC787C5}"/>
              </a:ext>
            </a:extLst>
          </p:cNvPr>
          <p:cNvSpPr>
            <a:spLocks noGrp="1"/>
          </p:cNvSpPr>
          <p:nvPr>
            <p:ph type="title"/>
          </p:nvPr>
        </p:nvSpPr>
        <p:spPr>
          <a:xfrm>
            <a:off x="838200" y="365126"/>
            <a:ext cx="10515600" cy="759482"/>
          </a:xfrm>
        </p:spPr>
        <p:txBody>
          <a:bodyPr>
            <a:normAutofit/>
          </a:bodyPr>
          <a:lstStyle/>
          <a:p>
            <a:r>
              <a:rPr lang="fr-FR" sz="3200" b="1" dirty="0"/>
              <a:t>LES INCIDENTS DE L’INSTANCE – La péremption d’instance</a:t>
            </a:r>
            <a:endParaRPr lang="fr-FR" sz="3200" dirty="0"/>
          </a:p>
        </p:txBody>
      </p:sp>
      <p:sp>
        <p:nvSpPr>
          <p:cNvPr id="3" name="Espace réservé du contenu 2">
            <a:extLst>
              <a:ext uri="{FF2B5EF4-FFF2-40B4-BE49-F238E27FC236}">
                <a16:creationId xmlns:a16="http://schemas.microsoft.com/office/drawing/2014/main" id="{04FAD014-EB45-2926-D0A3-346CBCEFF392}"/>
              </a:ext>
            </a:extLst>
          </p:cNvPr>
          <p:cNvSpPr>
            <a:spLocks noGrp="1"/>
          </p:cNvSpPr>
          <p:nvPr>
            <p:ph idx="1"/>
          </p:nvPr>
        </p:nvSpPr>
        <p:spPr>
          <a:xfrm>
            <a:off x="838200" y="1124608"/>
            <a:ext cx="10515600" cy="5368266"/>
          </a:xfrm>
        </p:spPr>
        <p:txBody>
          <a:bodyPr>
            <a:normAutofit fontScale="92500"/>
          </a:bodyPr>
          <a:lstStyle/>
          <a:p>
            <a:pPr marL="0" indent="0">
              <a:buNone/>
            </a:pPr>
            <a:r>
              <a:rPr lang="fr-FR" b="1" dirty="0"/>
              <a:t>Article 386 CPC</a:t>
            </a:r>
          </a:p>
          <a:p>
            <a:pPr marL="0" indent="0">
              <a:buNone/>
            </a:pPr>
            <a:r>
              <a:rPr lang="fr-FR" dirty="0"/>
              <a:t>« </a:t>
            </a:r>
            <a:r>
              <a:rPr lang="fr-FR" i="1" dirty="0">
                <a:solidFill>
                  <a:srgbClr val="0070C0"/>
                </a:solidFill>
              </a:rPr>
              <a:t>L'instance est périmée lorsque aucune des parties n'accomplit de diligences pendant deux ans</a:t>
            </a:r>
            <a:r>
              <a:rPr lang="fr-FR" dirty="0"/>
              <a:t>. »</a:t>
            </a:r>
          </a:p>
          <a:p>
            <a:pPr marL="0" indent="0">
              <a:buNone/>
            </a:pPr>
            <a:r>
              <a:rPr lang="fr-FR" b="1" dirty="0"/>
              <a:t>Article 387, al 1 CPC</a:t>
            </a:r>
          </a:p>
          <a:p>
            <a:pPr marL="0" indent="0">
              <a:buNone/>
            </a:pPr>
            <a:r>
              <a:rPr lang="fr-FR" dirty="0"/>
              <a:t>« </a:t>
            </a:r>
            <a:r>
              <a:rPr lang="fr-FR" i="1" dirty="0">
                <a:solidFill>
                  <a:srgbClr val="0070C0"/>
                </a:solidFill>
              </a:rPr>
              <a:t>La péremption peut être demandée par l'une quelconque des parties. </a:t>
            </a:r>
            <a:r>
              <a:rPr lang="fr-FR" dirty="0"/>
              <a:t>»</a:t>
            </a:r>
          </a:p>
          <a:p>
            <a:pPr marL="0" indent="0">
              <a:buNone/>
            </a:pPr>
            <a:r>
              <a:rPr lang="fr-FR" b="1" dirty="0"/>
              <a:t>Article 388, al 1 CPC</a:t>
            </a:r>
          </a:p>
          <a:p>
            <a:pPr marL="0" indent="0">
              <a:buNone/>
            </a:pPr>
            <a:r>
              <a:rPr lang="fr-FR" dirty="0"/>
              <a:t>« </a:t>
            </a:r>
            <a:r>
              <a:rPr lang="fr-FR" i="1" dirty="0">
                <a:solidFill>
                  <a:srgbClr val="0070C0"/>
                </a:solidFill>
              </a:rPr>
              <a:t>Le juge peut la constater d'office après avoir invité les parties à présenter leurs observations. </a:t>
            </a:r>
            <a:r>
              <a:rPr lang="fr-FR" dirty="0"/>
              <a:t>»</a:t>
            </a:r>
          </a:p>
          <a:p>
            <a:pPr marL="0" indent="0">
              <a:buNone/>
            </a:pPr>
            <a:r>
              <a:rPr lang="fr-FR" b="1" dirty="0"/>
              <a:t>Article 389 CPC</a:t>
            </a:r>
          </a:p>
          <a:p>
            <a:pPr marL="0" indent="0">
              <a:buNone/>
            </a:pPr>
            <a:r>
              <a:rPr lang="fr-FR" dirty="0"/>
              <a:t>« </a:t>
            </a:r>
            <a:r>
              <a:rPr lang="fr-FR" i="1" dirty="0">
                <a:solidFill>
                  <a:srgbClr val="0070C0"/>
                </a:solidFill>
              </a:rPr>
              <a:t>La péremption n'éteint pas l'action ; elle emporte seulement extinction de l'instance sans qu'on puisse jamais opposer aucun des actes de la procédure périmée ou s'en prévaloir. </a:t>
            </a:r>
            <a:r>
              <a:rPr lang="fr-FR" dirty="0"/>
              <a:t>»</a:t>
            </a:r>
          </a:p>
        </p:txBody>
      </p:sp>
      <p:sp>
        <p:nvSpPr>
          <p:cNvPr id="4" name="Espace réservé du numéro de diapositive 3">
            <a:extLst>
              <a:ext uri="{FF2B5EF4-FFF2-40B4-BE49-F238E27FC236}">
                <a16:creationId xmlns:a16="http://schemas.microsoft.com/office/drawing/2014/main" id="{E1C4C769-A3E2-ED8D-99B3-D04610762976}"/>
              </a:ext>
            </a:extLst>
          </p:cNvPr>
          <p:cNvSpPr>
            <a:spLocks noGrp="1"/>
          </p:cNvSpPr>
          <p:nvPr>
            <p:ph type="sldNum" sz="quarter" idx="12"/>
          </p:nvPr>
        </p:nvSpPr>
        <p:spPr/>
        <p:txBody>
          <a:bodyPr/>
          <a:lstStyle/>
          <a:p>
            <a:fld id="{785EF5FF-C0B0-524D-ABD7-27438D7CE334}" type="slidenum">
              <a:rPr lang="fr-FR" smtClean="0"/>
              <a:t>17</a:t>
            </a:fld>
            <a:endParaRPr lang="fr-FR"/>
          </a:p>
        </p:txBody>
      </p:sp>
    </p:spTree>
    <p:extLst>
      <p:ext uri="{BB962C8B-B14F-4D97-AF65-F5344CB8AC3E}">
        <p14:creationId xmlns:p14="http://schemas.microsoft.com/office/powerpoint/2010/main" val="20510507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D27651-01DA-FA57-52D1-BB1E078C3CDE}"/>
              </a:ext>
            </a:extLst>
          </p:cNvPr>
          <p:cNvSpPr>
            <a:spLocks noGrp="1"/>
          </p:cNvSpPr>
          <p:nvPr>
            <p:ph type="title"/>
          </p:nvPr>
        </p:nvSpPr>
        <p:spPr/>
        <p:txBody>
          <a:bodyPr>
            <a:normAutofit/>
          </a:bodyPr>
          <a:lstStyle/>
          <a:p>
            <a:r>
              <a:rPr lang="fr-FR" sz="3000" b="1" dirty="0"/>
              <a:t>Cass. civ. 2</a:t>
            </a:r>
            <a:r>
              <a:rPr lang="fr-FR" sz="3000" b="1" baseline="30000" dirty="0"/>
              <a:t>ème</a:t>
            </a:r>
            <a:r>
              <a:rPr lang="fr-FR" sz="3000" b="1" dirty="0"/>
              <a:t> 27 mars 2025, n°22-15.464, Publié au Bulletin</a:t>
            </a:r>
          </a:p>
        </p:txBody>
      </p:sp>
      <p:sp>
        <p:nvSpPr>
          <p:cNvPr id="3" name="Espace réservé du contenu 2">
            <a:extLst>
              <a:ext uri="{FF2B5EF4-FFF2-40B4-BE49-F238E27FC236}">
                <a16:creationId xmlns:a16="http://schemas.microsoft.com/office/drawing/2014/main" id="{B301C148-0476-5FF2-45F1-3E5D62212B67}"/>
              </a:ext>
            </a:extLst>
          </p:cNvPr>
          <p:cNvSpPr>
            <a:spLocks noGrp="1"/>
          </p:cNvSpPr>
          <p:nvPr>
            <p:ph idx="1"/>
          </p:nvPr>
        </p:nvSpPr>
        <p:spPr>
          <a:xfrm>
            <a:off x="660400" y="2190750"/>
            <a:ext cx="10515600" cy="2551642"/>
          </a:xfrm>
        </p:spPr>
        <p:txBody>
          <a:bodyPr/>
          <a:lstStyle/>
          <a:p>
            <a:pPr marL="0" indent="0" algn="just">
              <a:buNone/>
            </a:pPr>
            <a:r>
              <a:rPr lang="fr-FR" dirty="0"/>
              <a:t>« </a:t>
            </a:r>
            <a:r>
              <a:rPr lang="fr-FR" i="1" dirty="0">
                <a:solidFill>
                  <a:srgbClr val="0070C0"/>
                </a:solidFill>
              </a:rPr>
              <a:t>La diligence interruptive du délai de péremption s'entend de </a:t>
            </a:r>
            <a:r>
              <a:rPr lang="fr-FR" i="1" u="sng" dirty="0">
                <a:solidFill>
                  <a:srgbClr val="0070C0"/>
                </a:solidFill>
              </a:rPr>
              <a:t>l'initiative d'une partie, manifestant sa volonté </a:t>
            </a:r>
            <a:r>
              <a:rPr lang="fr-FR" i="1" dirty="0">
                <a:solidFill>
                  <a:srgbClr val="0070C0"/>
                </a:solidFill>
              </a:rPr>
              <a:t>de parvenir à la résolution du litige, prise utilement dans le cours de l'instance. Ces conditions, qui dépendent de la nature de l'affaire et de circonstances de fait, sont appréciées souverainement par le juge du fond. </a:t>
            </a:r>
            <a:r>
              <a:rPr lang="fr-FR" dirty="0"/>
              <a:t>»</a:t>
            </a:r>
          </a:p>
        </p:txBody>
      </p:sp>
      <p:sp>
        <p:nvSpPr>
          <p:cNvPr id="4" name="Espace réservé du numéro de diapositive 3">
            <a:extLst>
              <a:ext uri="{FF2B5EF4-FFF2-40B4-BE49-F238E27FC236}">
                <a16:creationId xmlns:a16="http://schemas.microsoft.com/office/drawing/2014/main" id="{CAE6D449-342B-27A3-EC35-893CABC3E2BE}"/>
              </a:ext>
            </a:extLst>
          </p:cNvPr>
          <p:cNvSpPr>
            <a:spLocks noGrp="1"/>
          </p:cNvSpPr>
          <p:nvPr>
            <p:ph type="sldNum" sz="quarter" idx="12"/>
          </p:nvPr>
        </p:nvSpPr>
        <p:spPr/>
        <p:txBody>
          <a:bodyPr/>
          <a:lstStyle/>
          <a:p>
            <a:fld id="{785EF5FF-C0B0-524D-ABD7-27438D7CE334}" type="slidenum">
              <a:rPr lang="fr-FR" smtClean="0"/>
              <a:t>18</a:t>
            </a:fld>
            <a:endParaRPr lang="fr-FR"/>
          </a:p>
        </p:txBody>
      </p:sp>
    </p:spTree>
    <p:extLst>
      <p:ext uri="{BB962C8B-B14F-4D97-AF65-F5344CB8AC3E}">
        <p14:creationId xmlns:p14="http://schemas.microsoft.com/office/powerpoint/2010/main" val="22274446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50004C-3DC3-20CE-C64A-19BA6CC23C3F}"/>
              </a:ext>
            </a:extLst>
          </p:cNvPr>
          <p:cNvSpPr>
            <a:spLocks noGrp="1"/>
          </p:cNvSpPr>
          <p:nvPr>
            <p:ph type="title"/>
          </p:nvPr>
        </p:nvSpPr>
        <p:spPr>
          <a:xfrm>
            <a:off x="838200" y="365126"/>
            <a:ext cx="10515600" cy="654378"/>
          </a:xfrm>
        </p:spPr>
        <p:txBody>
          <a:bodyPr>
            <a:normAutofit/>
          </a:bodyPr>
          <a:lstStyle/>
          <a:p>
            <a:r>
              <a:rPr lang="fr-FR" sz="3200" b="1" kern="0" dirty="0">
                <a:effectLst/>
                <a:ea typeface="Times New Roman" panose="02020603050405020304" pitchFamily="18" charset="0"/>
              </a:rPr>
              <a:t>Cass. civ. 2</a:t>
            </a:r>
            <a:r>
              <a:rPr lang="fr-FR" sz="3200" b="1" kern="0" baseline="30000" dirty="0">
                <a:effectLst/>
                <a:ea typeface="Times New Roman" panose="02020603050405020304" pitchFamily="18" charset="0"/>
              </a:rPr>
              <a:t>ème</a:t>
            </a:r>
            <a:r>
              <a:rPr lang="fr-FR" sz="3200" b="1" kern="0" dirty="0">
                <a:effectLst/>
                <a:ea typeface="Times New Roman" panose="02020603050405020304" pitchFamily="18" charset="0"/>
              </a:rPr>
              <a:t> 7 mars 2024, 21-20.719, Publié au bulletin</a:t>
            </a:r>
            <a:r>
              <a:rPr lang="fr-FR" sz="3200" dirty="0">
                <a:effectLst/>
              </a:rPr>
              <a:t> </a:t>
            </a:r>
            <a:endParaRPr lang="fr-FR" sz="3200" dirty="0"/>
          </a:p>
        </p:txBody>
      </p:sp>
      <p:sp>
        <p:nvSpPr>
          <p:cNvPr id="3" name="Espace réservé du contenu 2">
            <a:extLst>
              <a:ext uri="{FF2B5EF4-FFF2-40B4-BE49-F238E27FC236}">
                <a16:creationId xmlns:a16="http://schemas.microsoft.com/office/drawing/2014/main" id="{BA0FE0DE-3B6B-5D7B-198E-D942E0BED94C}"/>
              </a:ext>
            </a:extLst>
          </p:cNvPr>
          <p:cNvSpPr>
            <a:spLocks noGrp="1"/>
          </p:cNvSpPr>
          <p:nvPr>
            <p:ph idx="1"/>
          </p:nvPr>
        </p:nvSpPr>
        <p:spPr>
          <a:xfrm>
            <a:off x="838200" y="1313793"/>
            <a:ext cx="10515600" cy="5179082"/>
          </a:xfrm>
        </p:spPr>
        <p:txBody>
          <a:bodyPr>
            <a:normAutofit/>
          </a:bodyPr>
          <a:lstStyle/>
          <a:p>
            <a:pPr marL="450215" algn="just">
              <a:buNone/>
            </a:pPr>
            <a:r>
              <a:rPr lang="fr-FR" sz="2400" dirty="0">
                <a:effectLst/>
                <a:ea typeface="Times New Roman" panose="02020603050405020304" pitchFamily="18" charset="0"/>
              </a:rPr>
              <a:t>« </a:t>
            </a:r>
            <a:r>
              <a:rPr lang="fr-FR" i="1" dirty="0">
                <a:solidFill>
                  <a:srgbClr val="0070C0"/>
                </a:solidFill>
                <a:effectLst/>
                <a:ea typeface="Times New Roman" panose="02020603050405020304" pitchFamily="18" charset="0"/>
              </a:rPr>
              <a:t>17.</a:t>
            </a:r>
            <a:r>
              <a:rPr lang="fr-FR" i="1" dirty="0">
                <a:effectLst/>
                <a:ea typeface="Times New Roman" panose="02020603050405020304" pitchFamily="18" charset="0"/>
              </a:rPr>
              <a:t> </a:t>
            </a:r>
            <a:r>
              <a:rPr lang="fr-FR" i="1" dirty="0">
                <a:solidFill>
                  <a:srgbClr val="0070C0"/>
                </a:solidFill>
                <a:effectLst/>
                <a:ea typeface="Times New Roman" panose="02020603050405020304" pitchFamily="18" charset="0"/>
              </a:rPr>
              <a:t>Il en découle que lorsque le </a:t>
            </a:r>
            <a:r>
              <a:rPr lang="fr-FR" i="1" u="sng" dirty="0">
                <a:solidFill>
                  <a:srgbClr val="0070C0"/>
                </a:solidFill>
                <a:effectLst/>
                <a:ea typeface="Times New Roman" panose="02020603050405020304" pitchFamily="18" charset="0"/>
              </a:rPr>
              <a:t>conseiller de la mise en état n'a pas été en mesure de fixer</a:t>
            </a:r>
            <a:r>
              <a:rPr lang="fr-FR" i="1" dirty="0">
                <a:solidFill>
                  <a:srgbClr val="0070C0"/>
                </a:solidFill>
                <a:effectLst/>
                <a:ea typeface="Times New Roman" panose="02020603050405020304" pitchFamily="18" charset="0"/>
              </a:rPr>
              <a:t>, avant l'expiration du délai la péremption de l'instance, la date de la clôture ainsi que celle des plaidoiries, </a:t>
            </a:r>
            <a:r>
              <a:rPr lang="fr-FR" i="1" u="sng" dirty="0">
                <a:solidFill>
                  <a:srgbClr val="0070C0"/>
                </a:solidFill>
                <a:effectLst/>
                <a:ea typeface="Times New Roman" panose="02020603050405020304" pitchFamily="18" charset="0"/>
              </a:rPr>
              <a:t>il ne saurait être imposé aux parties </a:t>
            </a:r>
            <a:r>
              <a:rPr lang="fr-FR" i="1" dirty="0">
                <a:solidFill>
                  <a:srgbClr val="0070C0"/>
                </a:solidFill>
                <a:effectLst/>
                <a:ea typeface="Times New Roman" panose="02020603050405020304" pitchFamily="18" charset="0"/>
              </a:rPr>
              <a:t>de solliciter la fixation de la date des débats à la seule fin d'interrompre le cours de la péremption.</a:t>
            </a:r>
          </a:p>
          <a:p>
            <a:pPr marL="221615" indent="0" algn="just">
              <a:buNone/>
            </a:pPr>
            <a:r>
              <a:rPr lang="fr-FR" i="1" dirty="0">
                <a:solidFill>
                  <a:srgbClr val="0070C0"/>
                </a:solidFill>
                <a:effectLst/>
                <a:ea typeface="Times New Roman" panose="02020603050405020304" pitchFamily="18" charset="0"/>
              </a:rPr>
              <a:t>18. Il résulte de la combinaison de ces textes, interprétés à la lumière de l'article 6, § 1, de la Convention de sauvegarde des droits de l'homme et des libertés fondamentales, </a:t>
            </a:r>
            <a:r>
              <a:rPr lang="fr-FR" i="1" u="sng" dirty="0">
                <a:solidFill>
                  <a:srgbClr val="0070C0"/>
                </a:solidFill>
                <a:effectLst/>
                <a:ea typeface="Times New Roman" panose="02020603050405020304" pitchFamily="18" charset="0"/>
              </a:rPr>
              <a:t>qu'une fois que les parties ont accompli toutes les charges procédurales </a:t>
            </a:r>
            <a:r>
              <a:rPr lang="fr-FR" i="1" dirty="0">
                <a:solidFill>
                  <a:srgbClr val="0070C0"/>
                </a:solidFill>
                <a:effectLst/>
                <a:ea typeface="Times New Roman" panose="02020603050405020304" pitchFamily="18" charset="0"/>
              </a:rPr>
              <a:t>leur incombant, la péremption ne court plus à leur encontre, sauf si le conseiller de la mise en état fixe un calendrier ou leur enjoint d'accomplir une diligence particulière. </a:t>
            </a:r>
            <a:r>
              <a:rPr lang="fr-FR" sz="2400" dirty="0">
                <a:effectLst/>
                <a:ea typeface="Times New Roman" panose="02020603050405020304" pitchFamily="18" charset="0"/>
              </a:rPr>
              <a:t>»</a:t>
            </a:r>
          </a:p>
          <a:p>
            <a:pPr marL="0" indent="0">
              <a:buNone/>
            </a:pPr>
            <a:endParaRPr lang="fr-FR" dirty="0"/>
          </a:p>
        </p:txBody>
      </p:sp>
      <p:sp>
        <p:nvSpPr>
          <p:cNvPr id="4" name="Espace réservé du numéro de diapositive 3">
            <a:extLst>
              <a:ext uri="{FF2B5EF4-FFF2-40B4-BE49-F238E27FC236}">
                <a16:creationId xmlns:a16="http://schemas.microsoft.com/office/drawing/2014/main" id="{F4E13047-9D9A-1C13-5D73-1E5E3270D6E6}"/>
              </a:ext>
            </a:extLst>
          </p:cNvPr>
          <p:cNvSpPr>
            <a:spLocks noGrp="1"/>
          </p:cNvSpPr>
          <p:nvPr>
            <p:ph type="sldNum" sz="quarter" idx="12"/>
          </p:nvPr>
        </p:nvSpPr>
        <p:spPr/>
        <p:txBody>
          <a:bodyPr/>
          <a:lstStyle/>
          <a:p>
            <a:fld id="{785EF5FF-C0B0-524D-ABD7-27438D7CE334}" type="slidenum">
              <a:rPr lang="fr-FR" smtClean="0"/>
              <a:t>19</a:t>
            </a:fld>
            <a:endParaRPr lang="fr-FR"/>
          </a:p>
        </p:txBody>
      </p:sp>
    </p:spTree>
    <p:extLst>
      <p:ext uri="{BB962C8B-B14F-4D97-AF65-F5344CB8AC3E}">
        <p14:creationId xmlns:p14="http://schemas.microsoft.com/office/powerpoint/2010/main" val="1440836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8E20A6-62D3-13C8-5F53-E70AEC7DF8D4}"/>
              </a:ext>
            </a:extLst>
          </p:cNvPr>
          <p:cNvSpPr>
            <a:spLocks noGrp="1"/>
          </p:cNvSpPr>
          <p:nvPr>
            <p:ph type="title"/>
          </p:nvPr>
        </p:nvSpPr>
        <p:spPr>
          <a:xfrm>
            <a:off x="838200" y="365126"/>
            <a:ext cx="10515600" cy="748972"/>
          </a:xfrm>
        </p:spPr>
        <p:txBody>
          <a:bodyPr>
            <a:normAutofit/>
          </a:bodyPr>
          <a:lstStyle/>
          <a:p>
            <a:r>
              <a:rPr lang="fr-FR" sz="3200" b="1" dirty="0"/>
              <a:t>L’ÉLABORATION DU JUGEMENT – les règles (le délibéré)</a:t>
            </a:r>
          </a:p>
        </p:txBody>
      </p:sp>
      <p:sp>
        <p:nvSpPr>
          <p:cNvPr id="3" name="Espace réservé du contenu 2">
            <a:extLst>
              <a:ext uri="{FF2B5EF4-FFF2-40B4-BE49-F238E27FC236}">
                <a16:creationId xmlns:a16="http://schemas.microsoft.com/office/drawing/2014/main" id="{CB2C6472-8FC6-8E43-C95F-1ADE1B26F233}"/>
              </a:ext>
            </a:extLst>
          </p:cNvPr>
          <p:cNvSpPr>
            <a:spLocks noGrp="1"/>
          </p:cNvSpPr>
          <p:nvPr>
            <p:ph idx="1"/>
          </p:nvPr>
        </p:nvSpPr>
        <p:spPr>
          <a:xfrm>
            <a:off x="838200" y="1114098"/>
            <a:ext cx="10515600" cy="5062865"/>
          </a:xfrm>
        </p:spPr>
        <p:txBody>
          <a:bodyPr/>
          <a:lstStyle/>
          <a:p>
            <a:pPr marL="0" indent="0">
              <a:buNone/>
            </a:pPr>
            <a:r>
              <a:rPr lang="fr-FR" b="1" dirty="0"/>
              <a:t>Article 447 CPC</a:t>
            </a:r>
          </a:p>
          <a:p>
            <a:pPr marL="0" indent="0" algn="just">
              <a:buNone/>
            </a:pPr>
            <a:r>
              <a:rPr lang="fr-FR" dirty="0"/>
              <a:t>« </a:t>
            </a:r>
            <a:r>
              <a:rPr lang="fr-FR" i="1" dirty="0">
                <a:solidFill>
                  <a:srgbClr val="0070C0"/>
                </a:solidFill>
              </a:rPr>
              <a:t>Il appartient aux juges </a:t>
            </a:r>
            <a:r>
              <a:rPr lang="fr-FR" i="1" u="sng" dirty="0">
                <a:solidFill>
                  <a:srgbClr val="0070C0"/>
                </a:solidFill>
              </a:rPr>
              <a:t>devant lesquels l'affaire a été débattue </a:t>
            </a:r>
            <a:r>
              <a:rPr lang="fr-FR" i="1" dirty="0">
                <a:solidFill>
                  <a:srgbClr val="0070C0"/>
                </a:solidFill>
              </a:rPr>
              <a:t>d'en délibérer. Ils doivent être en nombre au moins égal à celui que prescrivent les règles relatives à l'organisation judiciaire. </a:t>
            </a:r>
            <a:r>
              <a:rPr lang="fr-FR" dirty="0"/>
              <a:t>»</a:t>
            </a:r>
          </a:p>
          <a:p>
            <a:pPr marL="0" indent="0">
              <a:buNone/>
            </a:pPr>
            <a:endParaRPr lang="fr-FR" dirty="0"/>
          </a:p>
          <a:p>
            <a:pPr marL="0" indent="0">
              <a:buNone/>
            </a:pPr>
            <a:r>
              <a:rPr lang="fr-FR" b="1" dirty="0"/>
              <a:t>Article 448 CPC</a:t>
            </a:r>
          </a:p>
          <a:p>
            <a:pPr marL="0" indent="0">
              <a:buNone/>
            </a:pPr>
            <a:r>
              <a:rPr lang="fr-FR" dirty="0"/>
              <a:t>« </a:t>
            </a:r>
            <a:r>
              <a:rPr lang="fr-FR" i="1" dirty="0">
                <a:solidFill>
                  <a:srgbClr val="0070C0"/>
                </a:solidFill>
              </a:rPr>
              <a:t>Les délibérations des juges sont secrètes</a:t>
            </a:r>
            <a:r>
              <a:rPr lang="fr-FR" dirty="0"/>
              <a:t>. »</a:t>
            </a:r>
          </a:p>
          <a:p>
            <a:pPr marL="0" indent="0">
              <a:buNone/>
            </a:pPr>
            <a:endParaRPr lang="fr-FR" dirty="0"/>
          </a:p>
          <a:p>
            <a:pPr marL="0" indent="0">
              <a:buNone/>
            </a:pPr>
            <a:r>
              <a:rPr lang="fr-FR" b="1" dirty="0"/>
              <a:t>Article 449 CPC</a:t>
            </a:r>
          </a:p>
          <a:p>
            <a:pPr marL="0" indent="0">
              <a:buNone/>
            </a:pPr>
            <a:r>
              <a:rPr lang="fr-FR" dirty="0"/>
              <a:t>« </a:t>
            </a:r>
            <a:r>
              <a:rPr lang="fr-FR" i="1" dirty="0">
                <a:solidFill>
                  <a:srgbClr val="0070C0"/>
                </a:solidFill>
              </a:rPr>
              <a:t>La décision est rendue à la majorité des voix. </a:t>
            </a:r>
            <a:r>
              <a:rPr lang="fr-FR" dirty="0"/>
              <a:t>»</a:t>
            </a:r>
          </a:p>
        </p:txBody>
      </p:sp>
      <p:sp>
        <p:nvSpPr>
          <p:cNvPr id="4" name="Espace réservé du numéro de diapositive 3">
            <a:extLst>
              <a:ext uri="{FF2B5EF4-FFF2-40B4-BE49-F238E27FC236}">
                <a16:creationId xmlns:a16="http://schemas.microsoft.com/office/drawing/2014/main" id="{53699814-CDA1-2D41-9A52-DC18F1F32912}"/>
              </a:ext>
            </a:extLst>
          </p:cNvPr>
          <p:cNvSpPr>
            <a:spLocks noGrp="1"/>
          </p:cNvSpPr>
          <p:nvPr>
            <p:ph type="sldNum" sz="quarter" idx="12"/>
          </p:nvPr>
        </p:nvSpPr>
        <p:spPr/>
        <p:txBody>
          <a:bodyPr/>
          <a:lstStyle/>
          <a:p>
            <a:fld id="{785EF5FF-C0B0-524D-ABD7-27438D7CE334}" type="slidenum">
              <a:rPr lang="fr-FR" smtClean="0"/>
              <a:t>2</a:t>
            </a:fld>
            <a:endParaRPr lang="fr-FR"/>
          </a:p>
        </p:txBody>
      </p:sp>
    </p:spTree>
    <p:extLst>
      <p:ext uri="{BB962C8B-B14F-4D97-AF65-F5344CB8AC3E}">
        <p14:creationId xmlns:p14="http://schemas.microsoft.com/office/powerpoint/2010/main" val="3955172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827240-C40C-5DFA-32BB-D2B55B8D58C1}"/>
              </a:ext>
            </a:extLst>
          </p:cNvPr>
          <p:cNvSpPr>
            <a:spLocks noGrp="1"/>
          </p:cNvSpPr>
          <p:nvPr>
            <p:ph type="title"/>
          </p:nvPr>
        </p:nvSpPr>
        <p:spPr>
          <a:xfrm>
            <a:off x="838200" y="365125"/>
            <a:ext cx="10515600" cy="727951"/>
          </a:xfrm>
        </p:spPr>
        <p:txBody>
          <a:bodyPr>
            <a:normAutofit/>
          </a:bodyPr>
          <a:lstStyle/>
          <a:p>
            <a:r>
              <a:rPr lang="fr-FR" sz="3200" b="1" dirty="0"/>
              <a:t>L’ÉLABORATION DU JUGEMENT – les règles (la rédaction)</a:t>
            </a:r>
            <a:endParaRPr lang="fr-FR" sz="3200" dirty="0"/>
          </a:p>
        </p:txBody>
      </p:sp>
      <p:sp>
        <p:nvSpPr>
          <p:cNvPr id="3" name="Espace réservé du contenu 2">
            <a:extLst>
              <a:ext uri="{FF2B5EF4-FFF2-40B4-BE49-F238E27FC236}">
                <a16:creationId xmlns:a16="http://schemas.microsoft.com/office/drawing/2014/main" id="{B06D4538-2974-5782-34DD-FC31794FE648}"/>
              </a:ext>
            </a:extLst>
          </p:cNvPr>
          <p:cNvSpPr>
            <a:spLocks noGrp="1"/>
          </p:cNvSpPr>
          <p:nvPr>
            <p:ph idx="1"/>
          </p:nvPr>
        </p:nvSpPr>
        <p:spPr>
          <a:xfrm>
            <a:off x="838200" y="1261241"/>
            <a:ext cx="10515600" cy="4915722"/>
          </a:xfrm>
        </p:spPr>
        <p:txBody>
          <a:bodyPr>
            <a:normAutofit fontScale="85000" lnSpcReduction="20000"/>
          </a:bodyPr>
          <a:lstStyle/>
          <a:p>
            <a:pPr marL="0" indent="0">
              <a:buNone/>
            </a:pPr>
            <a:r>
              <a:rPr lang="fr-FR" b="1" dirty="0"/>
              <a:t>Article 454 CPC</a:t>
            </a:r>
          </a:p>
          <a:p>
            <a:pPr>
              <a:buNone/>
            </a:pPr>
            <a:r>
              <a:rPr lang="fr-FR" dirty="0"/>
              <a:t>« </a:t>
            </a:r>
            <a:r>
              <a:rPr lang="fr-FR" i="1" dirty="0">
                <a:solidFill>
                  <a:srgbClr val="0070C0"/>
                </a:solidFill>
              </a:rPr>
              <a:t>Le jugement est rendu au nom du peuple français. </a:t>
            </a:r>
          </a:p>
          <a:p>
            <a:pPr>
              <a:buNone/>
            </a:pPr>
            <a:r>
              <a:rPr lang="fr-FR" i="1" dirty="0">
                <a:solidFill>
                  <a:srgbClr val="0070C0"/>
                </a:solidFill>
              </a:rPr>
              <a:t>Il contient l'indication :</a:t>
            </a:r>
          </a:p>
          <a:p>
            <a:pPr>
              <a:buNone/>
            </a:pPr>
            <a:r>
              <a:rPr lang="fr-FR" i="1" dirty="0">
                <a:solidFill>
                  <a:srgbClr val="0070C0"/>
                </a:solidFill>
              </a:rPr>
              <a:t>-de la </a:t>
            </a:r>
            <a:r>
              <a:rPr lang="fr-FR" i="1" u="sng" dirty="0">
                <a:solidFill>
                  <a:srgbClr val="0070C0"/>
                </a:solidFill>
              </a:rPr>
              <a:t>juridiction</a:t>
            </a:r>
            <a:r>
              <a:rPr lang="fr-FR" i="1" dirty="0">
                <a:solidFill>
                  <a:srgbClr val="0070C0"/>
                </a:solidFill>
              </a:rPr>
              <a:t> dont il émane ;</a:t>
            </a:r>
          </a:p>
          <a:p>
            <a:pPr>
              <a:buNone/>
            </a:pPr>
            <a:r>
              <a:rPr lang="fr-FR" i="1" dirty="0">
                <a:solidFill>
                  <a:srgbClr val="0070C0"/>
                </a:solidFill>
              </a:rPr>
              <a:t>-du </a:t>
            </a:r>
            <a:r>
              <a:rPr lang="fr-FR" i="1" u="sng" dirty="0">
                <a:solidFill>
                  <a:srgbClr val="0070C0"/>
                </a:solidFill>
              </a:rPr>
              <a:t>nom des juges </a:t>
            </a:r>
            <a:r>
              <a:rPr lang="fr-FR" i="1" dirty="0">
                <a:solidFill>
                  <a:srgbClr val="0070C0"/>
                </a:solidFill>
              </a:rPr>
              <a:t>qui en ont délibéré ;</a:t>
            </a:r>
          </a:p>
          <a:p>
            <a:pPr>
              <a:buNone/>
            </a:pPr>
            <a:r>
              <a:rPr lang="fr-FR" i="1" dirty="0">
                <a:solidFill>
                  <a:srgbClr val="0070C0"/>
                </a:solidFill>
              </a:rPr>
              <a:t>-de sa </a:t>
            </a:r>
            <a:r>
              <a:rPr lang="fr-FR" i="1" u="sng" dirty="0">
                <a:solidFill>
                  <a:srgbClr val="0070C0"/>
                </a:solidFill>
              </a:rPr>
              <a:t>date</a:t>
            </a:r>
            <a:r>
              <a:rPr lang="fr-FR" i="1" dirty="0">
                <a:solidFill>
                  <a:srgbClr val="0070C0"/>
                </a:solidFill>
              </a:rPr>
              <a:t> ;</a:t>
            </a:r>
          </a:p>
          <a:p>
            <a:pPr>
              <a:buNone/>
            </a:pPr>
            <a:r>
              <a:rPr lang="fr-FR" i="1" dirty="0">
                <a:solidFill>
                  <a:srgbClr val="0070C0"/>
                </a:solidFill>
              </a:rPr>
              <a:t>-du nom du représentant du ministère public s'il a assisté aux débats ;</a:t>
            </a:r>
          </a:p>
          <a:p>
            <a:pPr>
              <a:buNone/>
            </a:pPr>
            <a:r>
              <a:rPr lang="fr-FR" i="1" dirty="0">
                <a:solidFill>
                  <a:srgbClr val="0070C0"/>
                </a:solidFill>
              </a:rPr>
              <a:t>-du nom du </a:t>
            </a:r>
            <a:r>
              <a:rPr lang="fr-FR" i="1" u="sng" dirty="0">
                <a:solidFill>
                  <a:srgbClr val="0070C0"/>
                </a:solidFill>
              </a:rPr>
              <a:t>greffier</a:t>
            </a:r>
            <a:r>
              <a:rPr lang="fr-FR" i="1" dirty="0">
                <a:solidFill>
                  <a:srgbClr val="0070C0"/>
                </a:solidFill>
              </a:rPr>
              <a:t> ;</a:t>
            </a:r>
          </a:p>
          <a:p>
            <a:pPr>
              <a:buNone/>
            </a:pPr>
            <a:r>
              <a:rPr lang="fr-FR" i="1" dirty="0">
                <a:solidFill>
                  <a:srgbClr val="0070C0"/>
                </a:solidFill>
              </a:rPr>
              <a:t>-des nom, prénoms ou dénomination des parties ainsi que de leur domicile ou siège social ;</a:t>
            </a:r>
          </a:p>
          <a:p>
            <a:pPr marL="0" indent="0">
              <a:buNone/>
            </a:pPr>
            <a:r>
              <a:rPr lang="fr-FR" i="1" dirty="0">
                <a:solidFill>
                  <a:srgbClr val="0070C0"/>
                </a:solidFill>
              </a:rPr>
              <a:t>-le cas échéant, du nom des avocats ou de toute personne ayant représenté ou assisté les parties ;</a:t>
            </a:r>
          </a:p>
          <a:p>
            <a:pPr marL="0" indent="0">
              <a:buNone/>
            </a:pPr>
            <a:r>
              <a:rPr lang="fr-FR" i="1" dirty="0">
                <a:solidFill>
                  <a:srgbClr val="0070C0"/>
                </a:solidFill>
              </a:rPr>
              <a:t>(…)</a:t>
            </a:r>
            <a:r>
              <a:rPr lang="fr-FR" dirty="0"/>
              <a:t> »</a:t>
            </a:r>
          </a:p>
          <a:p>
            <a:pPr marL="0" indent="0">
              <a:buNone/>
            </a:pPr>
            <a:endParaRPr lang="fr-FR" dirty="0"/>
          </a:p>
        </p:txBody>
      </p:sp>
      <p:sp>
        <p:nvSpPr>
          <p:cNvPr id="4" name="Espace réservé du numéro de diapositive 3">
            <a:extLst>
              <a:ext uri="{FF2B5EF4-FFF2-40B4-BE49-F238E27FC236}">
                <a16:creationId xmlns:a16="http://schemas.microsoft.com/office/drawing/2014/main" id="{E465F850-7B67-B0C6-C234-40554EB96815}"/>
              </a:ext>
            </a:extLst>
          </p:cNvPr>
          <p:cNvSpPr>
            <a:spLocks noGrp="1"/>
          </p:cNvSpPr>
          <p:nvPr>
            <p:ph type="sldNum" sz="quarter" idx="12"/>
          </p:nvPr>
        </p:nvSpPr>
        <p:spPr/>
        <p:txBody>
          <a:bodyPr/>
          <a:lstStyle/>
          <a:p>
            <a:fld id="{785EF5FF-C0B0-524D-ABD7-27438D7CE334}" type="slidenum">
              <a:rPr lang="fr-FR" smtClean="0"/>
              <a:t>3</a:t>
            </a:fld>
            <a:endParaRPr lang="fr-FR"/>
          </a:p>
        </p:txBody>
      </p:sp>
    </p:spTree>
    <p:extLst>
      <p:ext uri="{BB962C8B-B14F-4D97-AF65-F5344CB8AC3E}">
        <p14:creationId xmlns:p14="http://schemas.microsoft.com/office/powerpoint/2010/main" val="2245574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090F9F-7DC1-5410-23D1-47550254D8F0}"/>
              </a:ext>
            </a:extLst>
          </p:cNvPr>
          <p:cNvSpPr>
            <a:spLocks noGrp="1"/>
          </p:cNvSpPr>
          <p:nvPr>
            <p:ph type="title"/>
          </p:nvPr>
        </p:nvSpPr>
        <p:spPr>
          <a:xfrm>
            <a:off x="838200" y="365125"/>
            <a:ext cx="10515600" cy="717441"/>
          </a:xfrm>
        </p:spPr>
        <p:txBody>
          <a:bodyPr>
            <a:normAutofit/>
          </a:bodyPr>
          <a:lstStyle/>
          <a:p>
            <a:r>
              <a:rPr lang="fr-FR" sz="3200" b="1" dirty="0"/>
              <a:t>L’ÉLABORATION DU JUGEMENT – les règles (la rédaction)</a:t>
            </a:r>
            <a:endParaRPr lang="fr-FR" sz="3200" dirty="0"/>
          </a:p>
        </p:txBody>
      </p:sp>
      <p:sp>
        <p:nvSpPr>
          <p:cNvPr id="3" name="Espace réservé du contenu 2">
            <a:extLst>
              <a:ext uri="{FF2B5EF4-FFF2-40B4-BE49-F238E27FC236}">
                <a16:creationId xmlns:a16="http://schemas.microsoft.com/office/drawing/2014/main" id="{A79F3018-7261-5D77-25C2-380264A56223}"/>
              </a:ext>
            </a:extLst>
          </p:cNvPr>
          <p:cNvSpPr>
            <a:spLocks noGrp="1"/>
          </p:cNvSpPr>
          <p:nvPr>
            <p:ph idx="1"/>
          </p:nvPr>
        </p:nvSpPr>
        <p:spPr>
          <a:xfrm>
            <a:off x="838200" y="1082566"/>
            <a:ext cx="10515600" cy="5318234"/>
          </a:xfrm>
        </p:spPr>
        <p:txBody>
          <a:bodyPr>
            <a:normAutofit fontScale="92500" lnSpcReduction="20000"/>
          </a:bodyPr>
          <a:lstStyle/>
          <a:p>
            <a:pPr marL="0" indent="0" algn="just">
              <a:buNone/>
            </a:pPr>
            <a:r>
              <a:rPr lang="fr-FR" b="1" dirty="0"/>
              <a:t>Article 455 CPC</a:t>
            </a:r>
            <a:endParaRPr lang="fr-FR" dirty="0"/>
          </a:p>
          <a:p>
            <a:pPr algn="just">
              <a:buNone/>
            </a:pPr>
            <a:r>
              <a:rPr lang="fr-FR" dirty="0"/>
              <a:t>« </a:t>
            </a:r>
            <a:r>
              <a:rPr lang="fr-FR" i="1" dirty="0">
                <a:solidFill>
                  <a:srgbClr val="0070C0"/>
                </a:solidFill>
              </a:rPr>
              <a:t>Le jugement doit exposer succinctement les </a:t>
            </a:r>
            <a:r>
              <a:rPr lang="fr-FR" i="1" u="sng" dirty="0">
                <a:solidFill>
                  <a:srgbClr val="0070C0"/>
                </a:solidFill>
              </a:rPr>
              <a:t>prétentions </a:t>
            </a:r>
            <a:r>
              <a:rPr lang="fr-FR" i="1" dirty="0">
                <a:solidFill>
                  <a:srgbClr val="0070C0"/>
                </a:solidFill>
              </a:rPr>
              <a:t>respectives des parties et leurs </a:t>
            </a:r>
            <a:r>
              <a:rPr lang="fr-FR" i="1" u="sng" dirty="0">
                <a:solidFill>
                  <a:srgbClr val="0070C0"/>
                </a:solidFill>
              </a:rPr>
              <a:t>moyens</a:t>
            </a:r>
            <a:r>
              <a:rPr lang="fr-FR" i="1" dirty="0">
                <a:solidFill>
                  <a:srgbClr val="0070C0"/>
                </a:solidFill>
              </a:rPr>
              <a:t>. Cet exposé peut revêtir la forme d'un visa des conclusions des parties avec l'indication de leur date. Le jugement doit être </a:t>
            </a:r>
            <a:r>
              <a:rPr lang="fr-FR" i="1" u="sng" dirty="0">
                <a:solidFill>
                  <a:srgbClr val="0070C0"/>
                </a:solidFill>
              </a:rPr>
              <a:t>motivé</a:t>
            </a:r>
            <a:r>
              <a:rPr lang="fr-FR" i="1" dirty="0">
                <a:solidFill>
                  <a:srgbClr val="0070C0"/>
                </a:solidFill>
              </a:rPr>
              <a:t>.</a:t>
            </a:r>
          </a:p>
          <a:p>
            <a:pPr marL="0" indent="0" algn="just">
              <a:buNone/>
            </a:pPr>
            <a:r>
              <a:rPr lang="fr-FR" i="1" dirty="0">
                <a:solidFill>
                  <a:srgbClr val="0070C0"/>
                </a:solidFill>
              </a:rPr>
              <a:t>   Il énonce la décision sous forme de </a:t>
            </a:r>
            <a:r>
              <a:rPr lang="fr-FR" i="1" u="sng" dirty="0">
                <a:solidFill>
                  <a:srgbClr val="0070C0"/>
                </a:solidFill>
              </a:rPr>
              <a:t>dispositif</a:t>
            </a:r>
            <a:r>
              <a:rPr lang="fr-FR" i="1" dirty="0">
                <a:solidFill>
                  <a:srgbClr val="0070C0"/>
                </a:solidFill>
              </a:rPr>
              <a:t>. </a:t>
            </a:r>
            <a:r>
              <a:rPr lang="fr-FR" dirty="0"/>
              <a:t>»</a:t>
            </a:r>
          </a:p>
          <a:p>
            <a:pPr marL="0" indent="0" algn="just">
              <a:buNone/>
            </a:pPr>
            <a:r>
              <a:rPr lang="fr-FR" dirty="0"/>
              <a:t>Article 456 CPC</a:t>
            </a:r>
          </a:p>
          <a:p>
            <a:pPr algn="just">
              <a:buNone/>
            </a:pPr>
            <a:r>
              <a:rPr lang="fr-FR" dirty="0"/>
              <a:t>«  </a:t>
            </a:r>
            <a:r>
              <a:rPr lang="fr-FR" i="1" dirty="0">
                <a:solidFill>
                  <a:srgbClr val="0070C0"/>
                </a:solidFill>
              </a:rPr>
              <a:t>Le jugement peut être établi sur support </a:t>
            </a:r>
            <a:r>
              <a:rPr lang="fr-FR" i="1" u="sng" dirty="0">
                <a:solidFill>
                  <a:srgbClr val="0070C0"/>
                </a:solidFill>
              </a:rPr>
              <a:t>papier</a:t>
            </a:r>
            <a:r>
              <a:rPr lang="fr-FR" i="1" dirty="0">
                <a:solidFill>
                  <a:srgbClr val="0070C0"/>
                </a:solidFill>
              </a:rPr>
              <a:t> ou </a:t>
            </a:r>
            <a:r>
              <a:rPr lang="fr-FR" i="1" u="sng" dirty="0">
                <a:solidFill>
                  <a:srgbClr val="0070C0"/>
                </a:solidFill>
              </a:rPr>
              <a:t>électronique</a:t>
            </a:r>
            <a:r>
              <a:rPr lang="fr-FR" i="1" dirty="0">
                <a:solidFill>
                  <a:srgbClr val="0070C0"/>
                </a:solidFill>
              </a:rPr>
              <a:t>. </a:t>
            </a:r>
            <a:r>
              <a:rPr lang="fr-FR" i="1" u="sng" dirty="0">
                <a:solidFill>
                  <a:srgbClr val="0070C0"/>
                </a:solidFill>
              </a:rPr>
              <a:t>Il est signé par le président et par le greffier</a:t>
            </a:r>
            <a:r>
              <a:rPr lang="fr-FR" i="1" dirty="0">
                <a:solidFill>
                  <a:srgbClr val="0070C0"/>
                </a:solidFill>
              </a:rPr>
              <a:t>. En cas d'empêchement du président, mention en est faite sur la minute, qui est signée par l'un des juges qui en ont délibéré.</a:t>
            </a:r>
          </a:p>
          <a:p>
            <a:pPr marL="0" indent="0" algn="just">
              <a:buNone/>
            </a:pPr>
            <a:r>
              <a:rPr lang="fr-FR" i="1" dirty="0">
                <a:solidFill>
                  <a:srgbClr val="0070C0"/>
                </a:solidFill>
              </a:rPr>
              <a:t>   Lorsque le jugement est établi sur support électronique, les procédés utilisés doivent en garantir l'intégrité et la conservation. Le jugement établi sur support électronique est signé au moyen d'un procédé de signature électronique qualifiée répondant aux exigences du décret n° </a:t>
            </a:r>
            <a:r>
              <a:rPr lang="fr-FR" i="1" dirty="0">
                <a:solidFill>
                  <a:srgbClr val="0070C0"/>
                </a:solidFill>
                <a:hlinkClick r:id="rId2">
                  <a:extLst>
                    <a:ext uri="{A12FA001-AC4F-418D-AE19-62706E023703}">
                      <ahyp:hlinkClr xmlns:ahyp="http://schemas.microsoft.com/office/drawing/2018/hyperlinkcolor" val="tx"/>
                    </a:ext>
                  </a:extLst>
                </a:hlinkClick>
              </a:rPr>
              <a:t>2017-1416</a:t>
            </a:r>
            <a:r>
              <a:rPr lang="fr-FR" i="1" dirty="0">
                <a:solidFill>
                  <a:srgbClr val="0070C0"/>
                </a:solidFill>
              </a:rPr>
              <a:t> du 28 septembre 2017 relatif à la signature électronique. </a:t>
            </a:r>
            <a:r>
              <a:rPr lang="fr-FR" dirty="0"/>
              <a:t>»</a:t>
            </a:r>
          </a:p>
          <a:p>
            <a:pPr marL="0" indent="0">
              <a:buNone/>
            </a:pPr>
            <a:endParaRPr lang="fr-FR" dirty="0"/>
          </a:p>
        </p:txBody>
      </p:sp>
      <p:sp>
        <p:nvSpPr>
          <p:cNvPr id="4" name="Espace réservé du numéro de diapositive 3">
            <a:extLst>
              <a:ext uri="{FF2B5EF4-FFF2-40B4-BE49-F238E27FC236}">
                <a16:creationId xmlns:a16="http://schemas.microsoft.com/office/drawing/2014/main" id="{42B8F60C-7850-4574-0D5F-D83944E6EAD4}"/>
              </a:ext>
            </a:extLst>
          </p:cNvPr>
          <p:cNvSpPr>
            <a:spLocks noGrp="1"/>
          </p:cNvSpPr>
          <p:nvPr>
            <p:ph type="sldNum" sz="quarter" idx="12"/>
          </p:nvPr>
        </p:nvSpPr>
        <p:spPr/>
        <p:txBody>
          <a:bodyPr/>
          <a:lstStyle/>
          <a:p>
            <a:fld id="{785EF5FF-C0B0-524D-ABD7-27438D7CE334}" type="slidenum">
              <a:rPr lang="fr-FR" smtClean="0"/>
              <a:t>4</a:t>
            </a:fld>
            <a:endParaRPr lang="fr-FR"/>
          </a:p>
        </p:txBody>
      </p:sp>
    </p:spTree>
    <p:extLst>
      <p:ext uri="{BB962C8B-B14F-4D97-AF65-F5344CB8AC3E}">
        <p14:creationId xmlns:p14="http://schemas.microsoft.com/office/powerpoint/2010/main" val="3608430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14E0DD-B79D-4D47-E150-6F4461A78176}"/>
              </a:ext>
            </a:extLst>
          </p:cNvPr>
          <p:cNvSpPr>
            <a:spLocks noGrp="1"/>
          </p:cNvSpPr>
          <p:nvPr>
            <p:ph type="title"/>
          </p:nvPr>
        </p:nvSpPr>
        <p:spPr>
          <a:xfrm>
            <a:off x="838200" y="365126"/>
            <a:ext cx="10515600" cy="643867"/>
          </a:xfrm>
        </p:spPr>
        <p:txBody>
          <a:bodyPr>
            <a:normAutofit/>
          </a:bodyPr>
          <a:lstStyle/>
          <a:p>
            <a:r>
              <a:rPr lang="fr-FR" sz="3200" b="1" dirty="0"/>
              <a:t>LA NULLITÉ DU JUGEMENT</a:t>
            </a:r>
            <a:endParaRPr lang="fr-FR" sz="3200" dirty="0"/>
          </a:p>
        </p:txBody>
      </p:sp>
      <p:sp>
        <p:nvSpPr>
          <p:cNvPr id="3" name="Espace réservé du contenu 2">
            <a:extLst>
              <a:ext uri="{FF2B5EF4-FFF2-40B4-BE49-F238E27FC236}">
                <a16:creationId xmlns:a16="http://schemas.microsoft.com/office/drawing/2014/main" id="{36B32EFC-F34E-4505-F4C2-573B77DD13F1}"/>
              </a:ext>
            </a:extLst>
          </p:cNvPr>
          <p:cNvSpPr>
            <a:spLocks noGrp="1"/>
          </p:cNvSpPr>
          <p:nvPr>
            <p:ph idx="1"/>
          </p:nvPr>
        </p:nvSpPr>
        <p:spPr>
          <a:xfrm>
            <a:off x="922283" y="1008992"/>
            <a:ext cx="10515600" cy="5318235"/>
          </a:xfrm>
        </p:spPr>
        <p:txBody>
          <a:bodyPr>
            <a:normAutofit/>
          </a:bodyPr>
          <a:lstStyle/>
          <a:p>
            <a:pPr marL="0" indent="0">
              <a:buNone/>
            </a:pPr>
            <a:r>
              <a:rPr lang="fr-FR" b="1" dirty="0"/>
              <a:t>Article 446 CPC </a:t>
            </a:r>
          </a:p>
          <a:p>
            <a:pPr algn="just">
              <a:buNone/>
            </a:pPr>
            <a:r>
              <a:rPr lang="fr-FR" dirty="0"/>
              <a:t>« </a:t>
            </a:r>
            <a:r>
              <a:rPr lang="fr-FR" i="1" dirty="0">
                <a:solidFill>
                  <a:srgbClr val="0070C0"/>
                </a:solidFill>
              </a:rPr>
              <a:t>Ce qui est prescrit par les articles </a:t>
            </a:r>
            <a:r>
              <a:rPr lang="fr-FR" i="1" dirty="0">
                <a:solidFill>
                  <a:srgbClr val="0070C0"/>
                </a:solidFill>
                <a:hlinkClick r:id="rId2" tooltip="Code de procédure civile - art. 432 (V)">
                  <a:extLst>
                    <a:ext uri="{A12FA001-AC4F-418D-AE19-62706E023703}">
                      <ahyp:hlinkClr xmlns:ahyp="http://schemas.microsoft.com/office/drawing/2018/hyperlinkcolor" val="tx"/>
                    </a:ext>
                  </a:extLst>
                </a:hlinkClick>
              </a:rPr>
              <a:t>432 </a:t>
            </a:r>
            <a:r>
              <a:rPr lang="fr-FR" i="1" dirty="0">
                <a:solidFill>
                  <a:srgbClr val="0070C0"/>
                </a:solidFill>
              </a:rPr>
              <a:t>(alinéa 2), </a:t>
            </a:r>
            <a:r>
              <a:rPr lang="fr-FR" i="1" dirty="0">
                <a:solidFill>
                  <a:srgbClr val="0070C0"/>
                </a:solidFill>
                <a:hlinkClick r:id="rId3" tooltip="Code de procédure civile - art. 433 (V)">
                  <a:extLst>
                    <a:ext uri="{A12FA001-AC4F-418D-AE19-62706E023703}">
                      <ahyp:hlinkClr xmlns:ahyp="http://schemas.microsoft.com/office/drawing/2018/hyperlinkcolor" val="tx"/>
                    </a:ext>
                  </a:extLst>
                </a:hlinkClick>
              </a:rPr>
              <a:t>433</a:t>
            </a:r>
            <a:r>
              <a:rPr lang="fr-FR" i="1" dirty="0">
                <a:solidFill>
                  <a:srgbClr val="0070C0"/>
                </a:solidFill>
              </a:rPr>
              <a:t>,</a:t>
            </a:r>
            <a:r>
              <a:rPr lang="fr-FR" i="1" dirty="0">
                <a:solidFill>
                  <a:srgbClr val="0070C0"/>
                </a:solidFill>
                <a:hlinkClick r:id="rId4" tooltip="Code de procédure civile - art. 434 (V)">
                  <a:extLst>
                    <a:ext uri="{A12FA001-AC4F-418D-AE19-62706E023703}">
                      <ahyp:hlinkClr xmlns:ahyp="http://schemas.microsoft.com/office/drawing/2018/hyperlinkcolor" val="tx"/>
                    </a:ext>
                  </a:extLst>
                </a:hlinkClick>
              </a:rPr>
              <a:t>434</a:t>
            </a:r>
            <a:r>
              <a:rPr lang="fr-FR" i="1" dirty="0">
                <a:solidFill>
                  <a:srgbClr val="0070C0"/>
                </a:solidFill>
              </a:rPr>
              <a:t>,</a:t>
            </a:r>
            <a:r>
              <a:rPr lang="fr-FR" i="1" dirty="0">
                <a:solidFill>
                  <a:srgbClr val="0070C0"/>
                </a:solidFill>
                <a:hlinkClick r:id="rId5" tooltip="Code de procédure civile - art. 435 (V)">
                  <a:extLst>
                    <a:ext uri="{A12FA001-AC4F-418D-AE19-62706E023703}">
                      <ahyp:hlinkClr xmlns:ahyp="http://schemas.microsoft.com/office/drawing/2018/hyperlinkcolor" val="tx"/>
                    </a:ext>
                  </a:extLst>
                </a:hlinkClick>
              </a:rPr>
              <a:t>435 </a:t>
            </a:r>
            <a:r>
              <a:rPr lang="fr-FR" i="1" dirty="0">
                <a:solidFill>
                  <a:srgbClr val="0070C0"/>
                </a:solidFill>
              </a:rPr>
              <a:t>et </a:t>
            </a:r>
            <a:r>
              <a:rPr lang="fr-FR" i="1" dirty="0">
                <a:solidFill>
                  <a:srgbClr val="0070C0"/>
                </a:solidFill>
                <a:hlinkClick r:id="rId6" tooltip="Code de procédure civile - art. 444 (V)">
                  <a:extLst>
                    <a:ext uri="{A12FA001-AC4F-418D-AE19-62706E023703}">
                      <ahyp:hlinkClr xmlns:ahyp="http://schemas.microsoft.com/office/drawing/2018/hyperlinkcolor" val="tx"/>
                    </a:ext>
                  </a:extLst>
                </a:hlinkClick>
              </a:rPr>
              <a:t>444</a:t>
            </a:r>
            <a:r>
              <a:rPr lang="fr-FR" i="1" dirty="0">
                <a:solidFill>
                  <a:srgbClr val="0070C0"/>
                </a:solidFill>
              </a:rPr>
              <a:t> (alinéa 2) doit être observé à peine de nullité. </a:t>
            </a:r>
          </a:p>
          <a:p>
            <a:pPr marL="0" indent="0" algn="just">
              <a:buNone/>
            </a:pPr>
            <a:r>
              <a:rPr lang="fr-FR" i="1" dirty="0">
                <a:solidFill>
                  <a:srgbClr val="0070C0"/>
                </a:solidFill>
              </a:rPr>
              <a:t>Toutefois, </a:t>
            </a:r>
            <a:r>
              <a:rPr lang="fr-FR" i="1" u="sng" dirty="0">
                <a:solidFill>
                  <a:srgbClr val="0070C0"/>
                </a:solidFill>
              </a:rPr>
              <a:t>aucune nullité </a:t>
            </a:r>
            <a:r>
              <a:rPr lang="fr-FR" i="1" dirty="0">
                <a:solidFill>
                  <a:srgbClr val="0070C0"/>
                </a:solidFill>
              </a:rPr>
              <a:t>ne pourra être ultérieurement soulevée pour inobservation de ces dispositions </a:t>
            </a:r>
            <a:r>
              <a:rPr lang="fr-FR" i="1" u="sng" dirty="0">
                <a:solidFill>
                  <a:srgbClr val="0070C0"/>
                </a:solidFill>
              </a:rPr>
              <a:t>si elle n'a pas été invoquée avant la clôture des débats</a:t>
            </a:r>
            <a:r>
              <a:rPr lang="fr-FR" i="1" dirty="0">
                <a:solidFill>
                  <a:srgbClr val="0070C0"/>
                </a:solidFill>
              </a:rPr>
              <a:t>. La nullité ne peut pas être relevée d'office</a:t>
            </a:r>
            <a:r>
              <a:rPr lang="fr-FR" dirty="0"/>
              <a:t>. »</a:t>
            </a:r>
          </a:p>
          <a:p>
            <a:pPr marL="0" indent="0">
              <a:buNone/>
            </a:pPr>
            <a:endParaRPr lang="fr-FR" dirty="0"/>
          </a:p>
          <a:p>
            <a:pPr marL="0" indent="0">
              <a:buNone/>
            </a:pPr>
            <a:r>
              <a:rPr lang="fr-FR" b="1" dirty="0"/>
              <a:t>Article 458 CPC</a:t>
            </a:r>
          </a:p>
          <a:p>
            <a:pPr marL="0" indent="0">
              <a:buNone/>
            </a:pPr>
            <a:r>
              <a:rPr lang="fr-FR" dirty="0"/>
              <a:t>« « </a:t>
            </a:r>
            <a:r>
              <a:rPr lang="fr-FR" i="1" dirty="0">
                <a:solidFill>
                  <a:srgbClr val="0070C0"/>
                </a:solidFill>
              </a:rPr>
              <a:t>Ce qui est prescrit par les articles </a:t>
            </a:r>
            <a:r>
              <a:rPr lang="fr-FR" i="1" dirty="0">
                <a:solidFill>
                  <a:srgbClr val="0070C0"/>
                </a:solidFill>
                <a:hlinkClick r:id="rId7" tooltip="Code de procédure civile - art. 447 (V)">
                  <a:extLst>
                    <a:ext uri="{A12FA001-AC4F-418D-AE19-62706E023703}">
                      <ahyp:hlinkClr xmlns:ahyp="http://schemas.microsoft.com/office/drawing/2018/hyperlinkcolor" val="tx"/>
                    </a:ext>
                  </a:extLst>
                </a:hlinkClick>
              </a:rPr>
              <a:t>447</a:t>
            </a:r>
            <a:r>
              <a:rPr lang="fr-FR" i="1" dirty="0">
                <a:solidFill>
                  <a:srgbClr val="0070C0"/>
                </a:solidFill>
              </a:rPr>
              <a:t>,</a:t>
            </a:r>
            <a:r>
              <a:rPr lang="fr-FR" i="1" dirty="0">
                <a:solidFill>
                  <a:srgbClr val="0070C0"/>
                </a:solidFill>
                <a:hlinkClick r:id="rId8" tooltip="Code de procédure civile - art. 451 (V)">
                  <a:extLst>
                    <a:ext uri="{A12FA001-AC4F-418D-AE19-62706E023703}">
                      <ahyp:hlinkClr xmlns:ahyp="http://schemas.microsoft.com/office/drawing/2018/hyperlinkcolor" val="tx"/>
                    </a:ext>
                  </a:extLst>
                </a:hlinkClick>
              </a:rPr>
              <a:t>451</a:t>
            </a:r>
            <a:r>
              <a:rPr lang="fr-FR" i="1" dirty="0">
                <a:solidFill>
                  <a:srgbClr val="0070C0"/>
                </a:solidFill>
              </a:rPr>
              <a:t>,</a:t>
            </a:r>
            <a:r>
              <a:rPr lang="fr-FR" i="1" dirty="0">
                <a:solidFill>
                  <a:srgbClr val="0070C0"/>
                </a:solidFill>
                <a:hlinkClick r:id="rId9" tooltip="Code de procédure civile - art. 454 (V)">
                  <a:extLst>
                    <a:ext uri="{A12FA001-AC4F-418D-AE19-62706E023703}">
                      <ahyp:hlinkClr xmlns:ahyp="http://schemas.microsoft.com/office/drawing/2018/hyperlinkcolor" val="tx"/>
                    </a:ext>
                  </a:extLst>
                </a:hlinkClick>
              </a:rPr>
              <a:t>454</a:t>
            </a:r>
            <a:r>
              <a:rPr lang="fr-FR" i="1" dirty="0">
                <a:solidFill>
                  <a:srgbClr val="0070C0"/>
                </a:solidFill>
              </a:rPr>
              <a:t>, en ce qui concerne la mention du nom des juges, </a:t>
            </a:r>
            <a:r>
              <a:rPr lang="fr-FR" i="1" dirty="0">
                <a:solidFill>
                  <a:srgbClr val="0070C0"/>
                </a:solidFill>
                <a:hlinkClick r:id="rId10" tooltip="Code de procédure civile - art. 455 (V)">
                  <a:extLst>
                    <a:ext uri="{A12FA001-AC4F-418D-AE19-62706E023703}">
                      <ahyp:hlinkClr xmlns:ahyp="http://schemas.microsoft.com/office/drawing/2018/hyperlinkcolor" val="tx"/>
                    </a:ext>
                  </a:extLst>
                </a:hlinkClick>
              </a:rPr>
              <a:t>455 </a:t>
            </a:r>
            <a:r>
              <a:rPr lang="fr-FR" i="1" dirty="0">
                <a:solidFill>
                  <a:srgbClr val="0070C0"/>
                </a:solidFill>
              </a:rPr>
              <a:t>(alinéa 1) et </a:t>
            </a:r>
            <a:r>
              <a:rPr lang="fr-FR" i="1" dirty="0">
                <a:solidFill>
                  <a:srgbClr val="0070C0"/>
                </a:solidFill>
                <a:hlinkClick r:id="rId11" tooltip="Code de procédure civile - art. 456 (V)">
                  <a:extLst>
                    <a:ext uri="{A12FA001-AC4F-418D-AE19-62706E023703}">
                      <ahyp:hlinkClr xmlns:ahyp="http://schemas.microsoft.com/office/drawing/2018/hyperlinkcolor" val="tx"/>
                    </a:ext>
                  </a:extLst>
                </a:hlinkClick>
              </a:rPr>
              <a:t>456 </a:t>
            </a:r>
            <a:r>
              <a:rPr lang="fr-FR" i="1" dirty="0">
                <a:solidFill>
                  <a:srgbClr val="0070C0"/>
                </a:solidFill>
              </a:rPr>
              <a:t>(alinéas 1 et 2) doit être observé à peine de nullité. (…)</a:t>
            </a:r>
            <a:r>
              <a:rPr lang="fr-FR" dirty="0"/>
              <a:t>»</a:t>
            </a:r>
          </a:p>
          <a:p>
            <a:pPr marL="0" indent="0">
              <a:buNone/>
            </a:pPr>
            <a:endParaRPr lang="fr-FR" dirty="0"/>
          </a:p>
        </p:txBody>
      </p:sp>
      <p:sp>
        <p:nvSpPr>
          <p:cNvPr id="4" name="Espace réservé du numéro de diapositive 3">
            <a:extLst>
              <a:ext uri="{FF2B5EF4-FFF2-40B4-BE49-F238E27FC236}">
                <a16:creationId xmlns:a16="http://schemas.microsoft.com/office/drawing/2014/main" id="{8CDA0592-A08D-49CE-9757-41F6D798DCE1}"/>
              </a:ext>
            </a:extLst>
          </p:cNvPr>
          <p:cNvSpPr>
            <a:spLocks noGrp="1"/>
          </p:cNvSpPr>
          <p:nvPr>
            <p:ph type="sldNum" sz="quarter" idx="12"/>
          </p:nvPr>
        </p:nvSpPr>
        <p:spPr/>
        <p:txBody>
          <a:bodyPr/>
          <a:lstStyle/>
          <a:p>
            <a:fld id="{785EF5FF-C0B0-524D-ABD7-27438D7CE334}" type="slidenum">
              <a:rPr lang="fr-FR" smtClean="0"/>
              <a:t>5</a:t>
            </a:fld>
            <a:endParaRPr lang="fr-FR"/>
          </a:p>
        </p:txBody>
      </p:sp>
    </p:spTree>
    <p:extLst>
      <p:ext uri="{BB962C8B-B14F-4D97-AF65-F5344CB8AC3E}">
        <p14:creationId xmlns:p14="http://schemas.microsoft.com/office/powerpoint/2010/main" val="2834609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8D1D6E-B35E-B1BA-8F1F-496559A0E91D}"/>
              </a:ext>
            </a:extLst>
          </p:cNvPr>
          <p:cNvSpPr>
            <a:spLocks noGrp="1"/>
          </p:cNvSpPr>
          <p:nvPr>
            <p:ph type="title"/>
          </p:nvPr>
        </p:nvSpPr>
        <p:spPr>
          <a:xfrm>
            <a:off x="838200" y="365125"/>
            <a:ext cx="10515600" cy="717441"/>
          </a:xfrm>
        </p:spPr>
        <p:txBody>
          <a:bodyPr>
            <a:normAutofit/>
          </a:bodyPr>
          <a:lstStyle/>
          <a:p>
            <a:r>
              <a:rPr lang="fr-FR" sz="3200" b="1" dirty="0"/>
              <a:t>LES EFFETS DU JUGEMENT – La formule exécutoire</a:t>
            </a:r>
            <a:endParaRPr lang="fr-FR" sz="3200" dirty="0"/>
          </a:p>
        </p:txBody>
      </p:sp>
      <p:sp>
        <p:nvSpPr>
          <p:cNvPr id="3" name="Espace réservé du contenu 2">
            <a:extLst>
              <a:ext uri="{FF2B5EF4-FFF2-40B4-BE49-F238E27FC236}">
                <a16:creationId xmlns:a16="http://schemas.microsoft.com/office/drawing/2014/main" id="{F1A773F8-79BE-1A77-B24D-A100B68CCC6D}"/>
              </a:ext>
            </a:extLst>
          </p:cNvPr>
          <p:cNvSpPr>
            <a:spLocks noGrp="1"/>
          </p:cNvSpPr>
          <p:nvPr>
            <p:ph idx="1"/>
          </p:nvPr>
        </p:nvSpPr>
        <p:spPr>
          <a:xfrm>
            <a:off x="953814" y="1082566"/>
            <a:ext cx="10515600" cy="5675586"/>
          </a:xfrm>
        </p:spPr>
        <p:txBody>
          <a:bodyPr>
            <a:normAutofit fontScale="70000" lnSpcReduction="20000"/>
          </a:bodyPr>
          <a:lstStyle/>
          <a:p>
            <a:pPr marL="0" indent="0">
              <a:buNone/>
            </a:pPr>
            <a:r>
              <a:rPr lang="fr-FR" sz="3300" b="1" dirty="0">
                <a:solidFill>
                  <a:srgbClr val="000000"/>
                </a:solidFill>
                <a:latin typeface="Calibri" panose="020F0502020204030204" pitchFamily="34" charset="0"/>
                <a:ea typeface="Calibri" panose="020F0502020204030204" pitchFamily="34" charset="0"/>
              </a:rPr>
              <a:t>Article 502 CPC</a:t>
            </a:r>
          </a:p>
          <a:p>
            <a:pPr marL="0" indent="0" algn="just">
              <a:lnSpc>
                <a:spcPct val="120000"/>
              </a:lnSpc>
              <a:spcBef>
                <a:spcPts val="400"/>
              </a:spcBef>
              <a:buNone/>
            </a:pPr>
            <a:r>
              <a:rPr lang="fr-FR" sz="3300" dirty="0">
                <a:solidFill>
                  <a:srgbClr val="000000"/>
                </a:solidFill>
                <a:latin typeface="Calibri" panose="020F0502020204030204" pitchFamily="34" charset="0"/>
                <a:ea typeface="Calibri" panose="020F0502020204030204" pitchFamily="34" charset="0"/>
              </a:rPr>
              <a:t>« </a:t>
            </a:r>
            <a:r>
              <a:rPr lang="fr-FR" sz="3300" i="1" dirty="0">
                <a:solidFill>
                  <a:srgbClr val="0070C0"/>
                </a:solidFill>
              </a:rPr>
              <a:t>Nul jugement, nul acte ne peut être mis à exécution que </a:t>
            </a:r>
            <a:r>
              <a:rPr lang="fr-FR" sz="3300" i="1" u="sng" dirty="0">
                <a:solidFill>
                  <a:srgbClr val="0070C0"/>
                </a:solidFill>
              </a:rPr>
              <a:t>sur présentation d'une expédition revêtue de la formule exécutoire</a:t>
            </a:r>
            <a:r>
              <a:rPr lang="fr-FR" sz="3300" i="1" dirty="0">
                <a:solidFill>
                  <a:srgbClr val="0070C0"/>
                </a:solidFill>
              </a:rPr>
              <a:t>, à moins que la loi n'en dispose autrement. </a:t>
            </a:r>
            <a:r>
              <a:rPr lang="fr-FR" sz="3300" dirty="0"/>
              <a:t>»</a:t>
            </a:r>
            <a:endParaRPr lang="fr-FR" sz="3300" dirty="0">
              <a:solidFill>
                <a:srgbClr val="000000"/>
              </a:solidFill>
              <a:latin typeface="Calibri" panose="020F0502020204030204" pitchFamily="34" charset="0"/>
              <a:ea typeface="Calibri" panose="020F0502020204030204" pitchFamily="34" charset="0"/>
            </a:endParaRPr>
          </a:p>
          <a:p>
            <a:pPr marL="0" indent="0">
              <a:buNone/>
            </a:pPr>
            <a:endParaRPr lang="fr-FR" sz="3300" b="1" dirty="0">
              <a:solidFill>
                <a:srgbClr val="000000"/>
              </a:solidFill>
              <a:latin typeface="Calibri" panose="020F0502020204030204" pitchFamily="34" charset="0"/>
              <a:ea typeface="Calibri" panose="020F0502020204030204" pitchFamily="34" charset="0"/>
            </a:endParaRPr>
          </a:p>
          <a:p>
            <a:pPr marL="0" indent="0">
              <a:buNone/>
            </a:pPr>
            <a:r>
              <a:rPr lang="fr-FR" sz="3300" b="1" dirty="0">
                <a:solidFill>
                  <a:srgbClr val="000000"/>
                </a:solidFill>
                <a:latin typeface="Calibri" panose="020F0502020204030204" pitchFamily="34" charset="0"/>
                <a:ea typeface="Calibri" panose="020F0502020204030204" pitchFamily="34" charset="0"/>
              </a:rPr>
              <a:t>A</a:t>
            </a:r>
            <a:r>
              <a:rPr lang="fr-FR" sz="3300" b="1" dirty="0">
                <a:solidFill>
                  <a:srgbClr val="000000"/>
                </a:solidFill>
                <a:effectLst/>
                <a:latin typeface="Calibri" panose="020F0502020204030204" pitchFamily="34" charset="0"/>
                <a:ea typeface="Calibri" panose="020F0502020204030204" pitchFamily="34" charset="0"/>
              </a:rPr>
              <a:t>rticle 1</a:t>
            </a:r>
            <a:r>
              <a:rPr lang="fr-FR" sz="3300" b="1" baseline="30000" dirty="0">
                <a:solidFill>
                  <a:srgbClr val="000000"/>
                </a:solidFill>
                <a:effectLst/>
                <a:latin typeface="Calibri" panose="020F0502020204030204" pitchFamily="34" charset="0"/>
                <a:ea typeface="Calibri" panose="020F0502020204030204" pitchFamily="34" charset="0"/>
              </a:rPr>
              <a:t>er</a:t>
            </a:r>
            <a:r>
              <a:rPr lang="fr-FR" sz="3300" b="1" dirty="0">
                <a:solidFill>
                  <a:srgbClr val="000000"/>
                </a:solidFill>
                <a:effectLst/>
                <a:latin typeface="Calibri" panose="020F0502020204030204" pitchFamily="34" charset="0"/>
                <a:ea typeface="Calibri" panose="020F0502020204030204" pitchFamily="34" charset="0"/>
              </a:rPr>
              <a:t> du décret n° 47-1047 du 12 juin 1947 :</a:t>
            </a:r>
          </a:p>
          <a:p>
            <a:pPr algn="just">
              <a:buNone/>
            </a:pPr>
            <a:r>
              <a:rPr lang="fr-FR" sz="3300" dirty="0"/>
              <a:t>« </a:t>
            </a:r>
            <a:r>
              <a:rPr lang="fr-FR" sz="3300" i="1" dirty="0">
                <a:solidFill>
                  <a:srgbClr val="0070C0"/>
                </a:solidFill>
              </a:rPr>
              <a:t>Les </a:t>
            </a:r>
            <a:r>
              <a:rPr lang="fr-FR" sz="3300" i="1" u="sng" dirty="0">
                <a:solidFill>
                  <a:srgbClr val="0070C0"/>
                </a:solidFill>
              </a:rPr>
              <a:t>expéditions des arrêts, jugements</a:t>
            </a:r>
            <a:r>
              <a:rPr lang="fr-FR" sz="3300" i="1" dirty="0">
                <a:solidFill>
                  <a:srgbClr val="0070C0"/>
                </a:solidFill>
              </a:rPr>
              <a:t>, mandats de justice, ainsi que les </a:t>
            </a:r>
            <a:r>
              <a:rPr lang="fr-FR" sz="3300" i="1" u="sng" dirty="0">
                <a:solidFill>
                  <a:srgbClr val="0070C0"/>
                </a:solidFill>
              </a:rPr>
              <a:t>grosses</a:t>
            </a:r>
            <a:r>
              <a:rPr lang="fr-FR" sz="3300" i="1" dirty="0">
                <a:solidFill>
                  <a:srgbClr val="0070C0"/>
                </a:solidFill>
              </a:rPr>
              <a:t> et expéditions des contrats et de tous les actes susceptibles d'exécution forcée, seront intitulées ainsi qu'il suit : </a:t>
            </a:r>
          </a:p>
          <a:p>
            <a:pPr algn="just">
              <a:buNone/>
            </a:pPr>
            <a:r>
              <a:rPr lang="fr-FR" sz="3300" b="1" i="1" dirty="0">
                <a:solidFill>
                  <a:srgbClr val="0070C0"/>
                </a:solidFill>
              </a:rPr>
              <a:t>"</a:t>
            </a:r>
            <a:r>
              <a:rPr lang="fr-FR" sz="3300" i="1" dirty="0">
                <a:solidFill>
                  <a:srgbClr val="0070C0"/>
                </a:solidFill>
              </a:rPr>
              <a:t> République française</a:t>
            </a:r>
          </a:p>
          <a:p>
            <a:pPr algn="just">
              <a:buNone/>
            </a:pPr>
            <a:r>
              <a:rPr lang="fr-FR" sz="3300" b="1" i="1" dirty="0">
                <a:solidFill>
                  <a:srgbClr val="0070C0"/>
                </a:solidFill>
              </a:rPr>
              <a:t>"</a:t>
            </a:r>
            <a:r>
              <a:rPr lang="fr-FR" sz="3300" i="1" dirty="0">
                <a:solidFill>
                  <a:srgbClr val="0070C0"/>
                </a:solidFill>
              </a:rPr>
              <a:t> Au nom du peuple français ", et terminées par la formule suivante : </a:t>
            </a:r>
          </a:p>
          <a:p>
            <a:pPr algn="just">
              <a:buNone/>
            </a:pPr>
            <a:r>
              <a:rPr lang="fr-FR" sz="3300" b="1" i="1" dirty="0">
                <a:solidFill>
                  <a:srgbClr val="0070C0"/>
                </a:solidFill>
              </a:rPr>
              <a:t>"</a:t>
            </a:r>
            <a:r>
              <a:rPr lang="fr-FR" sz="3300" i="1" dirty="0">
                <a:solidFill>
                  <a:srgbClr val="0070C0"/>
                </a:solidFill>
              </a:rPr>
              <a:t> En conséquence, la République française </a:t>
            </a:r>
            <a:r>
              <a:rPr lang="fr-FR" sz="3300" i="1" u="sng" dirty="0">
                <a:solidFill>
                  <a:srgbClr val="0070C0"/>
                </a:solidFill>
              </a:rPr>
              <a:t>mande et ordonne à tous huissiers de justice</a:t>
            </a:r>
            <a:r>
              <a:rPr lang="fr-FR" sz="3300" i="1" dirty="0">
                <a:solidFill>
                  <a:srgbClr val="0070C0"/>
                </a:solidFill>
              </a:rPr>
              <a:t>, sur ce requis, de mettre ledit arrêt (ou ledit jugement, etc.) à exécution, aux procureurs généraux et aux procureurs de la République près les tribunaux judiciaires d'y tenir la main, </a:t>
            </a:r>
            <a:r>
              <a:rPr lang="fr-FR" sz="3300" i="1" u="sng" dirty="0">
                <a:solidFill>
                  <a:srgbClr val="0070C0"/>
                </a:solidFill>
              </a:rPr>
              <a:t>à tous commandants et officiers de la force publique de prêter main-forte </a:t>
            </a:r>
            <a:r>
              <a:rPr lang="fr-FR" sz="3300" i="1" dirty="0">
                <a:solidFill>
                  <a:srgbClr val="0070C0"/>
                </a:solidFill>
              </a:rPr>
              <a:t>lorsqu'ils en seront légalement requis. </a:t>
            </a:r>
          </a:p>
          <a:p>
            <a:pPr marL="0" indent="0" algn="just">
              <a:buNone/>
            </a:pPr>
            <a:r>
              <a:rPr lang="fr-FR" sz="3300" b="1" i="1" dirty="0">
                <a:solidFill>
                  <a:srgbClr val="0070C0"/>
                </a:solidFill>
              </a:rPr>
              <a:t>"</a:t>
            </a:r>
            <a:r>
              <a:rPr lang="fr-FR" sz="3300" i="1" dirty="0">
                <a:solidFill>
                  <a:srgbClr val="0070C0"/>
                </a:solidFill>
              </a:rPr>
              <a:t> En foi de quoi, le présent arrêt (ou jugement, etc.) a été signé par... ". </a:t>
            </a:r>
            <a:r>
              <a:rPr lang="fr-FR" sz="3300" dirty="0"/>
              <a:t>»</a:t>
            </a:r>
          </a:p>
          <a:p>
            <a:pPr marL="0" indent="0">
              <a:buNone/>
            </a:pPr>
            <a:endParaRPr lang="fr-FR" dirty="0"/>
          </a:p>
        </p:txBody>
      </p:sp>
      <p:sp>
        <p:nvSpPr>
          <p:cNvPr id="4" name="Espace réservé du numéro de diapositive 3">
            <a:extLst>
              <a:ext uri="{FF2B5EF4-FFF2-40B4-BE49-F238E27FC236}">
                <a16:creationId xmlns:a16="http://schemas.microsoft.com/office/drawing/2014/main" id="{995792AB-01FA-A304-AF9A-1E9674E2E566}"/>
              </a:ext>
            </a:extLst>
          </p:cNvPr>
          <p:cNvSpPr>
            <a:spLocks noGrp="1"/>
          </p:cNvSpPr>
          <p:nvPr>
            <p:ph type="sldNum" sz="quarter" idx="12"/>
          </p:nvPr>
        </p:nvSpPr>
        <p:spPr/>
        <p:txBody>
          <a:bodyPr/>
          <a:lstStyle/>
          <a:p>
            <a:fld id="{785EF5FF-C0B0-524D-ABD7-27438D7CE334}" type="slidenum">
              <a:rPr lang="fr-FR" smtClean="0"/>
              <a:t>6</a:t>
            </a:fld>
            <a:endParaRPr lang="fr-FR"/>
          </a:p>
        </p:txBody>
      </p:sp>
    </p:spTree>
    <p:extLst>
      <p:ext uri="{BB962C8B-B14F-4D97-AF65-F5344CB8AC3E}">
        <p14:creationId xmlns:p14="http://schemas.microsoft.com/office/powerpoint/2010/main" val="4102678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4E14EE-25D0-F0EC-587F-DA5BE4E82422}"/>
              </a:ext>
            </a:extLst>
          </p:cNvPr>
          <p:cNvSpPr>
            <a:spLocks noGrp="1"/>
          </p:cNvSpPr>
          <p:nvPr>
            <p:ph type="title"/>
          </p:nvPr>
        </p:nvSpPr>
        <p:spPr>
          <a:xfrm>
            <a:off x="838200" y="365125"/>
            <a:ext cx="10515600" cy="664889"/>
          </a:xfrm>
        </p:spPr>
        <p:txBody>
          <a:bodyPr>
            <a:normAutofit/>
          </a:bodyPr>
          <a:lstStyle/>
          <a:p>
            <a:r>
              <a:rPr lang="fr-FR" sz="3200" b="1" dirty="0"/>
              <a:t>LES EFFETS DU JUGEMENT – La notification</a:t>
            </a:r>
            <a:endParaRPr lang="fr-FR" sz="3200" dirty="0"/>
          </a:p>
        </p:txBody>
      </p:sp>
      <p:sp>
        <p:nvSpPr>
          <p:cNvPr id="3" name="Espace réservé du contenu 2">
            <a:extLst>
              <a:ext uri="{FF2B5EF4-FFF2-40B4-BE49-F238E27FC236}">
                <a16:creationId xmlns:a16="http://schemas.microsoft.com/office/drawing/2014/main" id="{B030AD5E-AC75-91F6-9F9E-723698A4CAB0}"/>
              </a:ext>
            </a:extLst>
          </p:cNvPr>
          <p:cNvSpPr>
            <a:spLocks noGrp="1"/>
          </p:cNvSpPr>
          <p:nvPr>
            <p:ph idx="1"/>
          </p:nvPr>
        </p:nvSpPr>
        <p:spPr>
          <a:xfrm>
            <a:off x="838200" y="1160736"/>
            <a:ext cx="10515600" cy="5534354"/>
          </a:xfrm>
        </p:spPr>
        <p:txBody>
          <a:bodyPr/>
          <a:lstStyle/>
          <a:p>
            <a:pPr marL="0" indent="0">
              <a:buNone/>
            </a:pPr>
            <a:r>
              <a:rPr lang="fr-FR" b="1" dirty="0"/>
              <a:t>Article 503 CPC </a:t>
            </a:r>
          </a:p>
          <a:p>
            <a:pPr marL="0" indent="0" algn="just">
              <a:buNone/>
            </a:pPr>
            <a:r>
              <a:rPr lang="fr-FR" dirty="0"/>
              <a:t>« </a:t>
            </a:r>
            <a:r>
              <a:rPr lang="fr-FR" i="1" dirty="0">
                <a:solidFill>
                  <a:srgbClr val="0070C0"/>
                </a:solidFill>
              </a:rPr>
              <a:t>Les jugements ne peuvent être </a:t>
            </a:r>
            <a:r>
              <a:rPr lang="fr-FR" i="1" u="sng" dirty="0">
                <a:solidFill>
                  <a:srgbClr val="0070C0"/>
                </a:solidFill>
              </a:rPr>
              <a:t>exécutés </a:t>
            </a:r>
            <a:r>
              <a:rPr lang="fr-FR" i="1" dirty="0">
                <a:solidFill>
                  <a:srgbClr val="0070C0"/>
                </a:solidFill>
              </a:rPr>
              <a:t>contre ceux auxquels ils sont opposés </a:t>
            </a:r>
            <a:r>
              <a:rPr lang="fr-FR" i="1" u="sng" dirty="0">
                <a:solidFill>
                  <a:srgbClr val="0070C0"/>
                </a:solidFill>
              </a:rPr>
              <a:t>qu'après leur avoir été notifiés</a:t>
            </a:r>
            <a:r>
              <a:rPr lang="fr-FR" i="1" dirty="0">
                <a:solidFill>
                  <a:srgbClr val="0070C0"/>
                </a:solidFill>
              </a:rPr>
              <a:t>, à moins que l'exécution n'en soit volontaire. </a:t>
            </a:r>
            <a:r>
              <a:rPr lang="fr-FR" dirty="0"/>
              <a:t>»</a:t>
            </a:r>
          </a:p>
          <a:p>
            <a:pPr marL="0" indent="0" algn="just">
              <a:buNone/>
            </a:pPr>
            <a:r>
              <a:rPr lang="fr-FR" b="1" dirty="0"/>
              <a:t>Article 675 CPC</a:t>
            </a:r>
          </a:p>
          <a:p>
            <a:pPr marL="0" indent="0" algn="just">
              <a:buNone/>
            </a:pPr>
            <a:r>
              <a:rPr lang="fr-FR" dirty="0"/>
              <a:t>« </a:t>
            </a:r>
            <a:r>
              <a:rPr lang="fr-FR" i="1" dirty="0">
                <a:solidFill>
                  <a:srgbClr val="0070C0"/>
                </a:solidFill>
              </a:rPr>
              <a:t>Les jugements sont notifiés par voie de </a:t>
            </a:r>
            <a:r>
              <a:rPr lang="fr-FR" i="1" u="sng" dirty="0">
                <a:solidFill>
                  <a:srgbClr val="0070C0"/>
                </a:solidFill>
              </a:rPr>
              <a:t>signification</a:t>
            </a:r>
            <a:r>
              <a:rPr lang="fr-FR" i="1" dirty="0">
                <a:solidFill>
                  <a:srgbClr val="0070C0"/>
                </a:solidFill>
              </a:rPr>
              <a:t> à moins que la loi n'en dispose autrement</a:t>
            </a:r>
            <a:r>
              <a:rPr lang="fr-FR" i="1" dirty="0"/>
              <a:t>. </a:t>
            </a:r>
            <a:r>
              <a:rPr lang="fr-FR" dirty="0"/>
              <a:t>»</a:t>
            </a:r>
          </a:p>
          <a:p>
            <a:pPr marL="0" indent="0" algn="just">
              <a:buNone/>
            </a:pPr>
            <a:r>
              <a:rPr lang="fr-FR" b="1" dirty="0"/>
              <a:t>Article 677 CPC</a:t>
            </a:r>
          </a:p>
          <a:p>
            <a:pPr marL="0" indent="0" algn="just">
              <a:buNone/>
            </a:pPr>
            <a:r>
              <a:rPr lang="fr-FR" dirty="0"/>
              <a:t>« </a:t>
            </a:r>
            <a:r>
              <a:rPr lang="fr-FR" i="1" dirty="0">
                <a:solidFill>
                  <a:srgbClr val="0070C0"/>
                </a:solidFill>
              </a:rPr>
              <a:t>L'acte de notification d'un jugement à une partie doit indiquer de manière très apparente </a:t>
            </a:r>
            <a:r>
              <a:rPr lang="fr-FR" i="1" u="sng" dirty="0">
                <a:solidFill>
                  <a:srgbClr val="0070C0"/>
                </a:solidFill>
              </a:rPr>
              <a:t>le délai </a:t>
            </a:r>
            <a:r>
              <a:rPr lang="fr-FR" i="1" dirty="0">
                <a:solidFill>
                  <a:srgbClr val="0070C0"/>
                </a:solidFill>
              </a:rPr>
              <a:t>d'opposition, d'appel ou de pourvoi en cassation dans le cas où l'une de ces </a:t>
            </a:r>
            <a:r>
              <a:rPr lang="fr-FR" i="1" u="sng" dirty="0">
                <a:solidFill>
                  <a:srgbClr val="0070C0"/>
                </a:solidFill>
              </a:rPr>
              <a:t>voies de recours </a:t>
            </a:r>
            <a:r>
              <a:rPr lang="fr-FR" i="1" dirty="0">
                <a:solidFill>
                  <a:srgbClr val="0070C0"/>
                </a:solidFill>
              </a:rPr>
              <a:t>est ouverte, ainsi que les </a:t>
            </a:r>
            <a:r>
              <a:rPr lang="fr-FR" i="1" u="sng" dirty="0">
                <a:solidFill>
                  <a:srgbClr val="0070C0"/>
                </a:solidFill>
              </a:rPr>
              <a:t>modalités</a:t>
            </a:r>
            <a:r>
              <a:rPr lang="fr-FR" i="1" dirty="0">
                <a:solidFill>
                  <a:srgbClr val="0070C0"/>
                </a:solidFill>
              </a:rPr>
              <a:t> selon lesquelles le recours peut être exercé </a:t>
            </a:r>
            <a:r>
              <a:rPr lang="fr-FR" dirty="0"/>
              <a:t>». </a:t>
            </a:r>
          </a:p>
          <a:p>
            <a:pPr marL="0" indent="0" algn="just">
              <a:buNone/>
            </a:pPr>
            <a:endParaRPr lang="fr-FR" dirty="0"/>
          </a:p>
        </p:txBody>
      </p:sp>
      <p:sp>
        <p:nvSpPr>
          <p:cNvPr id="4" name="Espace réservé du numéro de diapositive 3">
            <a:extLst>
              <a:ext uri="{FF2B5EF4-FFF2-40B4-BE49-F238E27FC236}">
                <a16:creationId xmlns:a16="http://schemas.microsoft.com/office/drawing/2014/main" id="{55A2F68D-6B64-0137-061D-A1F9C13E239D}"/>
              </a:ext>
            </a:extLst>
          </p:cNvPr>
          <p:cNvSpPr>
            <a:spLocks noGrp="1"/>
          </p:cNvSpPr>
          <p:nvPr>
            <p:ph type="sldNum" sz="quarter" idx="12"/>
          </p:nvPr>
        </p:nvSpPr>
        <p:spPr/>
        <p:txBody>
          <a:bodyPr/>
          <a:lstStyle/>
          <a:p>
            <a:fld id="{785EF5FF-C0B0-524D-ABD7-27438D7CE334}" type="slidenum">
              <a:rPr lang="fr-FR" sz="1800" b="1" smtClean="0"/>
              <a:t>7</a:t>
            </a:fld>
            <a:endParaRPr lang="fr-FR" sz="1800" b="1" dirty="0"/>
          </a:p>
        </p:txBody>
      </p:sp>
    </p:spTree>
    <p:extLst>
      <p:ext uri="{BB962C8B-B14F-4D97-AF65-F5344CB8AC3E}">
        <p14:creationId xmlns:p14="http://schemas.microsoft.com/office/powerpoint/2010/main" val="4112356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CE7F94-DA4D-6224-565E-F3519A62634F}"/>
              </a:ext>
            </a:extLst>
          </p:cNvPr>
          <p:cNvSpPr>
            <a:spLocks noGrp="1"/>
          </p:cNvSpPr>
          <p:nvPr>
            <p:ph type="title"/>
          </p:nvPr>
        </p:nvSpPr>
        <p:spPr>
          <a:xfrm>
            <a:off x="838200" y="365126"/>
            <a:ext cx="10515600" cy="748972"/>
          </a:xfrm>
        </p:spPr>
        <p:txBody>
          <a:bodyPr>
            <a:normAutofit/>
          </a:bodyPr>
          <a:lstStyle/>
          <a:p>
            <a:r>
              <a:rPr lang="fr-FR" sz="3200" b="1" dirty="0"/>
              <a:t>LES EFFETS DU JUGEMENT – La force de chose jugée</a:t>
            </a:r>
            <a:endParaRPr lang="fr-FR" sz="3200" dirty="0"/>
          </a:p>
        </p:txBody>
      </p:sp>
      <p:sp>
        <p:nvSpPr>
          <p:cNvPr id="3" name="Espace réservé du contenu 2">
            <a:extLst>
              <a:ext uri="{FF2B5EF4-FFF2-40B4-BE49-F238E27FC236}">
                <a16:creationId xmlns:a16="http://schemas.microsoft.com/office/drawing/2014/main" id="{853499C8-D658-7B0B-9FEF-F8D6C5DD5A8B}"/>
              </a:ext>
            </a:extLst>
          </p:cNvPr>
          <p:cNvSpPr>
            <a:spLocks noGrp="1"/>
          </p:cNvSpPr>
          <p:nvPr>
            <p:ph idx="1"/>
          </p:nvPr>
        </p:nvSpPr>
        <p:spPr>
          <a:xfrm>
            <a:off x="872359" y="1253331"/>
            <a:ext cx="10515600" cy="5021346"/>
          </a:xfrm>
        </p:spPr>
        <p:txBody>
          <a:bodyPr>
            <a:normAutofit lnSpcReduction="10000"/>
          </a:bodyPr>
          <a:lstStyle/>
          <a:p>
            <a:pPr marL="0" indent="0">
              <a:buNone/>
            </a:pPr>
            <a:r>
              <a:rPr lang="fr-FR" b="1" dirty="0"/>
              <a:t>Article 501 CPC</a:t>
            </a:r>
          </a:p>
          <a:p>
            <a:pPr marL="0" indent="0" algn="just">
              <a:buNone/>
            </a:pPr>
            <a:r>
              <a:rPr lang="fr-FR" dirty="0"/>
              <a:t>« </a:t>
            </a:r>
            <a:r>
              <a:rPr lang="fr-FR" i="1" dirty="0">
                <a:solidFill>
                  <a:srgbClr val="0070C0"/>
                </a:solidFill>
              </a:rPr>
              <a:t>A </a:t>
            </a:r>
            <a:r>
              <a:rPr lang="fr-FR" i="1" u="sng" dirty="0">
                <a:solidFill>
                  <a:srgbClr val="0070C0"/>
                </a:solidFill>
              </a:rPr>
              <a:t>force de chose jugée </a:t>
            </a:r>
            <a:r>
              <a:rPr lang="fr-FR" i="1" dirty="0">
                <a:solidFill>
                  <a:srgbClr val="0070C0"/>
                </a:solidFill>
              </a:rPr>
              <a:t>le jugement qui </a:t>
            </a:r>
            <a:r>
              <a:rPr lang="fr-FR" i="1" u="sng" dirty="0">
                <a:solidFill>
                  <a:srgbClr val="0070C0"/>
                </a:solidFill>
              </a:rPr>
              <a:t>n'est susceptible d'aucun recours suspensif </a:t>
            </a:r>
            <a:r>
              <a:rPr lang="fr-FR" i="1" dirty="0">
                <a:solidFill>
                  <a:srgbClr val="0070C0"/>
                </a:solidFill>
              </a:rPr>
              <a:t>d'exécution</a:t>
            </a:r>
            <a:r>
              <a:rPr lang="fr-FR" i="1" dirty="0"/>
              <a:t> </a:t>
            </a:r>
            <a:r>
              <a:rPr lang="fr-FR" dirty="0"/>
              <a:t>(al.1). </a:t>
            </a:r>
            <a:r>
              <a:rPr lang="fr-FR" i="1" dirty="0">
                <a:solidFill>
                  <a:srgbClr val="0070C0"/>
                </a:solidFill>
              </a:rPr>
              <a:t>Le jugement susceptible d'un tel recours acquiert la même force </a:t>
            </a:r>
            <a:r>
              <a:rPr lang="fr-FR" i="1" u="sng" dirty="0">
                <a:solidFill>
                  <a:srgbClr val="0070C0"/>
                </a:solidFill>
              </a:rPr>
              <a:t>à l'expiration du délai du recours </a:t>
            </a:r>
            <a:r>
              <a:rPr lang="fr-FR" i="1" dirty="0">
                <a:solidFill>
                  <a:srgbClr val="0070C0"/>
                </a:solidFill>
              </a:rPr>
              <a:t>si ce dernier n'a pas été exercé dans le délai </a:t>
            </a:r>
            <a:r>
              <a:rPr lang="fr-FR" dirty="0"/>
              <a:t>(al.2). »</a:t>
            </a:r>
          </a:p>
          <a:p>
            <a:pPr marL="0" indent="0">
              <a:buNone/>
            </a:pPr>
            <a:r>
              <a:rPr lang="fr-FR" b="1" dirty="0"/>
              <a:t>Article 500 CPC</a:t>
            </a:r>
          </a:p>
          <a:p>
            <a:pPr marL="0" indent="0">
              <a:buNone/>
            </a:pPr>
            <a:r>
              <a:rPr lang="fr-FR" dirty="0"/>
              <a:t>« </a:t>
            </a:r>
            <a:r>
              <a:rPr lang="fr-FR" i="1" dirty="0">
                <a:solidFill>
                  <a:srgbClr val="0070C0"/>
                </a:solidFill>
              </a:rPr>
              <a:t>Le jugement est exécutoire, sous les conditions qui suivent, à partir du moment où il passe </a:t>
            </a:r>
            <a:r>
              <a:rPr lang="fr-FR" i="1" u="sng" dirty="0">
                <a:solidFill>
                  <a:srgbClr val="0070C0"/>
                </a:solidFill>
              </a:rPr>
              <a:t>en force de chose jugée </a:t>
            </a:r>
            <a:r>
              <a:rPr lang="fr-FR" i="1" dirty="0">
                <a:solidFill>
                  <a:srgbClr val="0070C0"/>
                </a:solidFill>
              </a:rPr>
              <a:t>(…). </a:t>
            </a:r>
            <a:r>
              <a:rPr lang="fr-FR" dirty="0"/>
              <a:t>»</a:t>
            </a:r>
          </a:p>
          <a:p>
            <a:pPr marL="0" indent="0">
              <a:buNone/>
            </a:pPr>
            <a:r>
              <a:rPr lang="fr-FR" b="1" dirty="0"/>
              <a:t>Article 514 CPC</a:t>
            </a:r>
          </a:p>
          <a:p>
            <a:pPr marL="0" indent="0" algn="just">
              <a:buNone/>
            </a:pPr>
            <a:r>
              <a:rPr lang="fr-FR" dirty="0"/>
              <a:t>« </a:t>
            </a:r>
            <a:r>
              <a:rPr lang="fr-FR" i="1" dirty="0">
                <a:solidFill>
                  <a:srgbClr val="0070C0"/>
                </a:solidFill>
              </a:rPr>
              <a:t>Les décisions de première instance sont de droit </a:t>
            </a:r>
            <a:r>
              <a:rPr lang="fr-FR" i="1" u="sng" dirty="0">
                <a:solidFill>
                  <a:srgbClr val="0070C0"/>
                </a:solidFill>
              </a:rPr>
              <a:t>exécutoires à titre provisoire</a:t>
            </a:r>
            <a:r>
              <a:rPr lang="fr-FR" i="1" dirty="0">
                <a:solidFill>
                  <a:srgbClr val="0070C0"/>
                </a:solidFill>
              </a:rPr>
              <a:t> à moins que la loi ou la décision rendue n'en dispose autrement</a:t>
            </a:r>
            <a:r>
              <a:rPr lang="fr-FR" dirty="0"/>
              <a:t>. »</a:t>
            </a:r>
          </a:p>
        </p:txBody>
      </p:sp>
      <p:sp>
        <p:nvSpPr>
          <p:cNvPr id="4" name="Espace réservé du numéro de diapositive 3">
            <a:extLst>
              <a:ext uri="{FF2B5EF4-FFF2-40B4-BE49-F238E27FC236}">
                <a16:creationId xmlns:a16="http://schemas.microsoft.com/office/drawing/2014/main" id="{36EA47B0-C4BC-1D28-0C17-839F7AFCD142}"/>
              </a:ext>
            </a:extLst>
          </p:cNvPr>
          <p:cNvSpPr>
            <a:spLocks noGrp="1"/>
          </p:cNvSpPr>
          <p:nvPr>
            <p:ph type="sldNum" sz="quarter" idx="12"/>
          </p:nvPr>
        </p:nvSpPr>
        <p:spPr/>
        <p:txBody>
          <a:bodyPr/>
          <a:lstStyle/>
          <a:p>
            <a:fld id="{785EF5FF-C0B0-524D-ABD7-27438D7CE334}" type="slidenum">
              <a:rPr lang="fr-FR" smtClean="0"/>
              <a:t>8</a:t>
            </a:fld>
            <a:endParaRPr lang="fr-FR"/>
          </a:p>
        </p:txBody>
      </p:sp>
    </p:spTree>
    <p:extLst>
      <p:ext uri="{BB962C8B-B14F-4D97-AF65-F5344CB8AC3E}">
        <p14:creationId xmlns:p14="http://schemas.microsoft.com/office/powerpoint/2010/main" val="3719807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389997-A59E-F13F-B43D-2F744B19A6F6}"/>
              </a:ext>
            </a:extLst>
          </p:cNvPr>
          <p:cNvSpPr>
            <a:spLocks noGrp="1"/>
          </p:cNvSpPr>
          <p:nvPr>
            <p:ph type="title"/>
          </p:nvPr>
        </p:nvSpPr>
        <p:spPr>
          <a:xfrm>
            <a:off x="838200" y="365126"/>
            <a:ext cx="10515600" cy="769992"/>
          </a:xfrm>
        </p:spPr>
        <p:txBody>
          <a:bodyPr>
            <a:normAutofit/>
          </a:bodyPr>
          <a:lstStyle/>
          <a:p>
            <a:r>
              <a:rPr lang="fr-FR" sz="3200" b="1" dirty="0"/>
              <a:t>LES EFFETS DU JUGEMENT – L’exécution provisoire</a:t>
            </a:r>
            <a:endParaRPr lang="fr-FR" sz="3200" dirty="0"/>
          </a:p>
        </p:txBody>
      </p:sp>
      <p:sp>
        <p:nvSpPr>
          <p:cNvPr id="3" name="Espace réservé du contenu 2">
            <a:extLst>
              <a:ext uri="{FF2B5EF4-FFF2-40B4-BE49-F238E27FC236}">
                <a16:creationId xmlns:a16="http://schemas.microsoft.com/office/drawing/2014/main" id="{E5DFD962-CD63-B721-C8FA-CA40D9F9CDD1}"/>
              </a:ext>
            </a:extLst>
          </p:cNvPr>
          <p:cNvSpPr>
            <a:spLocks noGrp="1"/>
          </p:cNvSpPr>
          <p:nvPr>
            <p:ph idx="1"/>
          </p:nvPr>
        </p:nvSpPr>
        <p:spPr>
          <a:xfrm>
            <a:off x="922283" y="1570065"/>
            <a:ext cx="10515600" cy="4351338"/>
          </a:xfrm>
        </p:spPr>
        <p:txBody>
          <a:bodyPr/>
          <a:lstStyle/>
          <a:p>
            <a:pPr marL="0" indent="0">
              <a:buNone/>
            </a:pPr>
            <a:r>
              <a:rPr lang="fr-FR" b="1" dirty="0"/>
              <a:t>Article 514-1 CPC</a:t>
            </a:r>
          </a:p>
          <a:p>
            <a:pPr marL="0" indent="0" algn="just">
              <a:buNone/>
            </a:pPr>
            <a:r>
              <a:rPr lang="fr-FR" dirty="0"/>
              <a:t>« </a:t>
            </a:r>
            <a:r>
              <a:rPr lang="fr-FR" i="1" dirty="0">
                <a:solidFill>
                  <a:srgbClr val="0070C0"/>
                </a:solidFill>
              </a:rPr>
              <a:t>Le juge peut écarter l'exécution provisoire de droit, en tout ou partie, s'il estime qu'elle est </a:t>
            </a:r>
            <a:r>
              <a:rPr lang="fr-FR" i="1" u="sng" dirty="0">
                <a:solidFill>
                  <a:srgbClr val="0070C0"/>
                </a:solidFill>
              </a:rPr>
              <a:t>incompatible avec la nature de l'a</a:t>
            </a:r>
            <a:r>
              <a:rPr lang="fr-FR" i="1" dirty="0">
                <a:solidFill>
                  <a:srgbClr val="0070C0"/>
                </a:solidFill>
              </a:rPr>
              <a:t>ffaire.</a:t>
            </a:r>
            <a:br>
              <a:rPr lang="fr-FR" i="1" dirty="0">
                <a:solidFill>
                  <a:srgbClr val="0070C0"/>
                </a:solidFill>
              </a:rPr>
            </a:br>
            <a:r>
              <a:rPr lang="fr-FR" i="1" dirty="0">
                <a:solidFill>
                  <a:srgbClr val="0070C0"/>
                </a:solidFill>
              </a:rPr>
              <a:t>Il statue, d'office ou à la demande d'une partie, par décision spécialement motivée. </a:t>
            </a:r>
            <a:r>
              <a:rPr lang="fr-FR" dirty="0"/>
              <a:t>»</a:t>
            </a:r>
          </a:p>
          <a:p>
            <a:pPr marL="0" indent="0" algn="just">
              <a:buNone/>
            </a:pPr>
            <a:r>
              <a:rPr lang="fr-FR" b="1" dirty="0"/>
              <a:t>Article 514-3 CPC</a:t>
            </a:r>
          </a:p>
          <a:p>
            <a:pPr marL="0" indent="0" algn="just">
              <a:buNone/>
            </a:pPr>
            <a:r>
              <a:rPr lang="fr-FR" dirty="0"/>
              <a:t>« </a:t>
            </a:r>
            <a:r>
              <a:rPr lang="fr-FR" i="1" dirty="0">
                <a:solidFill>
                  <a:srgbClr val="0070C0"/>
                </a:solidFill>
              </a:rPr>
              <a:t>En cas d'appel, le premier président peut être saisi afin d'arrêter l'exécution provisoire de la décision lorsqu'il existe </a:t>
            </a:r>
            <a:r>
              <a:rPr lang="fr-FR" i="1" u="sng" dirty="0">
                <a:solidFill>
                  <a:srgbClr val="0070C0"/>
                </a:solidFill>
              </a:rPr>
              <a:t>un moyen sérieux d'annulation ou de réformation</a:t>
            </a:r>
            <a:r>
              <a:rPr lang="fr-FR" i="1" dirty="0">
                <a:solidFill>
                  <a:srgbClr val="0070C0"/>
                </a:solidFill>
              </a:rPr>
              <a:t> et que l'exécution risque d'entraîner des </a:t>
            </a:r>
            <a:r>
              <a:rPr lang="fr-FR" i="1" u="sng" dirty="0">
                <a:solidFill>
                  <a:srgbClr val="0070C0"/>
                </a:solidFill>
              </a:rPr>
              <a:t>conséquences manifestement excessives</a:t>
            </a:r>
            <a:r>
              <a:rPr lang="fr-FR" dirty="0"/>
              <a:t>. »</a:t>
            </a:r>
          </a:p>
        </p:txBody>
      </p:sp>
      <p:sp>
        <p:nvSpPr>
          <p:cNvPr id="4" name="Espace réservé du numéro de diapositive 3">
            <a:extLst>
              <a:ext uri="{FF2B5EF4-FFF2-40B4-BE49-F238E27FC236}">
                <a16:creationId xmlns:a16="http://schemas.microsoft.com/office/drawing/2014/main" id="{40AE67EF-4844-5DD2-A0E6-48ACCD401631}"/>
              </a:ext>
            </a:extLst>
          </p:cNvPr>
          <p:cNvSpPr>
            <a:spLocks noGrp="1"/>
          </p:cNvSpPr>
          <p:nvPr>
            <p:ph type="sldNum" sz="quarter" idx="12"/>
          </p:nvPr>
        </p:nvSpPr>
        <p:spPr/>
        <p:txBody>
          <a:bodyPr/>
          <a:lstStyle/>
          <a:p>
            <a:fld id="{785EF5FF-C0B0-524D-ABD7-27438D7CE334}" type="slidenum">
              <a:rPr lang="fr-FR" sz="1800" b="1" smtClean="0"/>
              <a:t>9</a:t>
            </a:fld>
            <a:endParaRPr lang="fr-FR" sz="1800" b="1" dirty="0"/>
          </a:p>
        </p:txBody>
      </p:sp>
    </p:spTree>
    <p:extLst>
      <p:ext uri="{BB962C8B-B14F-4D97-AF65-F5344CB8AC3E}">
        <p14:creationId xmlns:p14="http://schemas.microsoft.com/office/powerpoint/2010/main" val="354959410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311</TotalTime>
  <Words>2076</Words>
  <Application>Microsoft Macintosh PowerPoint</Application>
  <PresentationFormat>Grand écran</PresentationFormat>
  <Paragraphs>164</Paragraphs>
  <Slides>19</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19</vt:i4>
      </vt:variant>
    </vt:vector>
  </HeadingPairs>
  <TitlesOfParts>
    <vt:vector size="24" baseType="lpstr">
      <vt:lpstr>Arial</vt:lpstr>
      <vt:lpstr>Calibri</vt:lpstr>
      <vt:lpstr>Calibri Light</vt:lpstr>
      <vt:lpstr>Times New Roman</vt:lpstr>
      <vt:lpstr>Thème Office</vt:lpstr>
      <vt:lpstr>3ème PARTIE : LE DÉROULEMENT DU PROCES CIVIL CHAPITRE PRÉLIMINAIRE : LA COMPÉTENCE CHAPITRE 1 : L’INSTANCE - LES RÈGLES GÉNÉRALES</vt:lpstr>
      <vt:lpstr>L’ÉLABORATION DU JUGEMENT – les règles (le délibéré)</vt:lpstr>
      <vt:lpstr>L’ÉLABORATION DU JUGEMENT – les règles (la rédaction)</vt:lpstr>
      <vt:lpstr>L’ÉLABORATION DU JUGEMENT – les règles (la rédaction)</vt:lpstr>
      <vt:lpstr>LA NULLITÉ DU JUGEMENT</vt:lpstr>
      <vt:lpstr>LES EFFETS DU JUGEMENT – La formule exécutoire</vt:lpstr>
      <vt:lpstr>LES EFFETS DU JUGEMENT – La notification</vt:lpstr>
      <vt:lpstr>LES EFFETS DU JUGEMENT – La force de chose jugée</vt:lpstr>
      <vt:lpstr>LES EFFETS DU JUGEMENT – L’exécution provisoire</vt:lpstr>
      <vt:lpstr>3ème PARTIE : LE DÉROULEMENT DU PROCES CIVIL CHAPITRE PRÉLIMINAIRE : LA COMPÉTENCE CHAPITRE 1 : L’INSTANCE - LES RÈGLES GÉNÉRALES</vt:lpstr>
      <vt:lpstr>LES INCIDENTS DE L’INSTANCE – L’interruption de l’instance</vt:lpstr>
      <vt:lpstr>LES INCIDENTS DE L’INSTANCE – L’interruption de l’instance</vt:lpstr>
      <vt:lpstr>LES INCIDENTS DE L’INSTANCE – L’interruption de l’instance</vt:lpstr>
      <vt:lpstr>LES INCIDENTS DE L’INSTANCE – Le défaut de diligence</vt:lpstr>
      <vt:lpstr>LES INCIDENTS DE L’INSTANCE – La radiation du rôle</vt:lpstr>
      <vt:lpstr>LES INCIDENTS DE L’INSTANCE – La caducité de la citation</vt:lpstr>
      <vt:lpstr>LES INCIDENTS DE L’INSTANCE – La péremption d’instance</vt:lpstr>
      <vt:lpstr>Cass. civ. 2ème 27 mars 2025, n°22-15.464, Publié au Bulletin</vt:lpstr>
      <vt:lpstr>Cass. civ. 2ème 7 mars 2024, 21-20.719, Publié au bulletin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Microsoft Office User</dc:creator>
  <cp:lastModifiedBy>Microsoft Office User</cp:lastModifiedBy>
  <cp:revision>6</cp:revision>
  <dcterms:created xsi:type="dcterms:W3CDTF">2025-03-26T12:51:13Z</dcterms:created>
  <dcterms:modified xsi:type="dcterms:W3CDTF">2025-04-04T09:07:27Z</dcterms:modified>
</cp:coreProperties>
</file>