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0"/>
    <p:restoredTop sz="94689"/>
  </p:normalViewPr>
  <p:slideViewPr>
    <p:cSldViewPr snapToGrid="0">
      <p:cViewPr varScale="1">
        <p:scale>
          <a:sx n="134" d="100"/>
          <a:sy n="134" d="100"/>
        </p:scale>
        <p:origin x="208"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2047CD-8A9C-884B-A89F-FBD115F45055}" type="datetimeFigureOut">
              <a:rPr lang="fr-FR" smtClean="0"/>
              <a:t>04/04/2025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3D21F-FBE3-6846-BECF-8E8C1C765832}" type="slidenum">
              <a:rPr lang="fr-FR" smtClean="0"/>
              <a:t>‹N°›</a:t>
            </a:fld>
            <a:endParaRPr lang="fr-FR"/>
          </a:p>
        </p:txBody>
      </p:sp>
    </p:spTree>
    <p:extLst>
      <p:ext uri="{BB962C8B-B14F-4D97-AF65-F5344CB8AC3E}">
        <p14:creationId xmlns:p14="http://schemas.microsoft.com/office/powerpoint/2010/main" val="1330633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F1C46B-4AD4-D97C-F6CC-435E9B4C4DD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26E06D9-03FE-D201-6146-A51371814F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AFFAB06-2D71-8103-5B72-95E1A6723E4C}"/>
              </a:ext>
            </a:extLst>
          </p:cNvPr>
          <p:cNvSpPr>
            <a:spLocks noGrp="1"/>
          </p:cNvSpPr>
          <p:nvPr>
            <p:ph type="dt" sz="half" idx="10"/>
          </p:nvPr>
        </p:nvSpPr>
        <p:spPr/>
        <p:txBody>
          <a:bodyPr/>
          <a:lstStyle/>
          <a:p>
            <a:fld id="{F1ED3DF0-75E8-C246-91FF-C3406079430C}" type="datetime1">
              <a:rPr lang="fr-FR" smtClean="0"/>
              <a:t>04/04/2025</a:t>
            </a:fld>
            <a:endParaRPr lang="fr-FR"/>
          </a:p>
        </p:txBody>
      </p:sp>
      <p:sp>
        <p:nvSpPr>
          <p:cNvPr id="5" name="Espace réservé du pied de page 4">
            <a:extLst>
              <a:ext uri="{FF2B5EF4-FFF2-40B4-BE49-F238E27FC236}">
                <a16:creationId xmlns:a16="http://schemas.microsoft.com/office/drawing/2014/main" id="{804B49F2-A907-DF7B-CD42-A18862C0DF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68A4DE-4E96-F5D9-B49B-77C1BD785636}"/>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107504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7E9965-BE80-5C62-28DB-38560E06DF0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F29CC6A-7BD6-8AAB-8E32-E92E2F59160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CF94BD-921A-A0F2-3180-94C1AC202D4F}"/>
              </a:ext>
            </a:extLst>
          </p:cNvPr>
          <p:cNvSpPr>
            <a:spLocks noGrp="1"/>
          </p:cNvSpPr>
          <p:nvPr>
            <p:ph type="dt" sz="half" idx="10"/>
          </p:nvPr>
        </p:nvSpPr>
        <p:spPr/>
        <p:txBody>
          <a:bodyPr/>
          <a:lstStyle/>
          <a:p>
            <a:fld id="{57659C9C-BF6D-AD46-8268-08FFA5623793}" type="datetime1">
              <a:rPr lang="fr-FR" smtClean="0"/>
              <a:t>04/04/2025</a:t>
            </a:fld>
            <a:endParaRPr lang="fr-FR"/>
          </a:p>
        </p:txBody>
      </p:sp>
      <p:sp>
        <p:nvSpPr>
          <p:cNvPr id="5" name="Espace réservé du pied de page 4">
            <a:extLst>
              <a:ext uri="{FF2B5EF4-FFF2-40B4-BE49-F238E27FC236}">
                <a16:creationId xmlns:a16="http://schemas.microsoft.com/office/drawing/2014/main" id="{417BD2B1-8510-9A5E-C450-77F8A4C745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91F9EC-D048-9367-8F2C-7C968727D7E8}"/>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301039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4FE861A-99A5-A4DD-982B-E5A3B413922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1F0B339-C31C-2107-F5F2-A863EDC7670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393E2F5-C433-8D39-B8D9-95CF144353A8}"/>
              </a:ext>
            </a:extLst>
          </p:cNvPr>
          <p:cNvSpPr>
            <a:spLocks noGrp="1"/>
          </p:cNvSpPr>
          <p:nvPr>
            <p:ph type="dt" sz="half" idx="10"/>
          </p:nvPr>
        </p:nvSpPr>
        <p:spPr/>
        <p:txBody>
          <a:bodyPr/>
          <a:lstStyle/>
          <a:p>
            <a:fld id="{0CE6CCE5-94CF-8A41-A39A-4E32D174668C}" type="datetime1">
              <a:rPr lang="fr-FR" smtClean="0"/>
              <a:t>04/04/2025</a:t>
            </a:fld>
            <a:endParaRPr lang="fr-FR"/>
          </a:p>
        </p:txBody>
      </p:sp>
      <p:sp>
        <p:nvSpPr>
          <p:cNvPr id="5" name="Espace réservé du pied de page 4">
            <a:extLst>
              <a:ext uri="{FF2B5EF4-FFF2-40B4-BE49-F238E27FC236}">
                <a16:creationId xmlns:a16="http://schemas.microsoft.com/office/drawing/2014/main" id="{8092331C-B57A-4481-BCAD-0D5D8A241A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0BA89D6-53B8-1AAA-DA1F-5B16059FF0F3}"/>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22852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01C53-4AF8-0813-175B-E389E3B2B88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D3F01A2-29B2-BE52-BDF0-F4CABFBCACA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A652259-80EC-A9DA-205D-DAF9130CCEBC}"/>
              </a:ext>
            </a:extLst>
          </p:cNvPr>
          <p:cNvSpPr>
            <a:spLocks noGrp="1"/>
          </p:cNvSpPr>
          <p:nvPr>
            <p:ph type="dt" sz="half" idx="10"/>
          </p:nvPr>
        </p:nvSpPr>
        <p:spPr/>
        <p:txBody>
          <a:bodyPr/>
          <a:lstStyle/>
          <a:p>
            <a:fld id="{77CC3D3E-7EF9-F445-9B7E-EAB3DD647B45}" type="datetime1">
              <a:rPr lang="fr-FR" smtClean="0"/>
              <a:t>04/04/2025</a:t>
            </a:fld>
            <a:endParaRPr lang="fr-FR"/>
          </a:p>
        </p:txBody>
      </p:sp>
      <p:sp>
        <p:nvSpPr>
          <p:cNvPr id="5" name="Espace réservé du pied de page 4">
            <a:extLst>
              <a:ext uri="{FF2B5EF4-FFF2-40B4-BE49-F238E27FC236}">
                <a16:creationId xmlns:a16="http://schemas.microsoft.com/office/drawing/2014/main" id="{E3155D3C-0FC7-EA37-AC10-CC2290BB017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8A64A6-4EB7-9422-0147-05E63C3B8F78}"/>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76926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7C1D86-5D5E-57BA-5D58-7638BC8318D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8929998-635F-C121-4217-99084DBCC1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46205DA-5705-B8D7-207E-7DBE4C10E0E1}"/>
              </a:ext>
            </a:extLst>
          </p:cNvPr>
          <p:cNvSpPr>
            <a:spLocks noGrp="1"/>
          </p:cNvSpPr>
          <p:nvPr>
            <p:ph type="dt" sz="half" idx="10"/>
          </p:nvPr>
        </p:nvSpPr>
        <p:spPr/>
        <p:txBody>
          <a:bodyPr/>
          <a:lstStyle/>
          <a:p>
            <a:fld id="{51CB3ED0-42E4-D041-991F-BC6281B63C0A}" type="datetime1">
              <a:rPr lang="fr-FR" smtClean="0"/>
              <a:t>04/04/2025</a:t>
            </a:fld>
            <a:endParaRPr lang="fr-FR"/>
          </a:p>
        </p:txBody>
      </p:sp>
      <p:sp>
        <p:nvSpPr>
          <p:cNvPr id="5" name="Espace réservé du pied de page 4">
            <a:extLst>
              <a:ext uri="{FF2B5EF4-FFF2-40B4-BE49-F238E27FC236}">
                <a16:creationId xmlns:a16="http://schemas.microsoft.com/office/drawing/2014/main" id="{37F44D26-F82F-0E23-EAE2-AF9C669211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27BF53-34F5-25AA-247E-E838745DE49A}"/>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369792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6A4141-8BCD-2D35-B196-81830D7F491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B66C681-AB6E-0D3F-EC48-45554742EB3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3B8ABF6-5AD2-759A-FA9C-089B5A483B9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30A4F56-0166-C7CB-6EC9-5E9AD72B3010}"/>
              </a:ext>
            </a:extLst>
          </p:cNvPr>
          <p:cNvSpPr>
            <a:spLocks noGrp="1"/>
          </p:cNvSpPr>
          <p:nvPr>
            <p:ph type="dt" sz="half" idx="10"/>
          </p:nvPr>
        </p:nvSpPr>
        <p:spPr/>
        <p:txBody>
          <a:bodyPr/>
          <a:lstStyle/>
          <a:p>
            <a:fld id="{F228EEF7-D6A2-724E-847B-82EDE5E4606F}" type="datetime1">
              <a:rPr lang="fr-FR" smtClean="0"/>
              <a:t>04/04/2025</a:t>
            </a:fld>
            <a:endParaRPr lang="fr-FR"/>
          </a:p>
        </p:txBody>
      </p:sp>
      <p:sp>
        <p:nvSpPr>
          <p:cNvPr id="6" name="Espace réservé du pied de page 5">
            <a:extLst>
              <a:ext uri="{FF2B5EF4-FFF2-40B4-BE49-F238E27FC236}">
                <a16:creationId xmlns:a16="http://schemas.microsoft.com/office/drawing/2014/main" id="{E65BF95C-1F85-4F82-7904-CF3B6B3E95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44A7803-909F-A58C-6367-78CFBA1A2247}"/>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94604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B1BA07-E39E-B250-EC95-C9806DBEFD1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45DC639-104C-928B-270E-91334A0116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2D2F5A1-42DB-0870-DBE8-DBC016534A7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0B06F83-06C7-B64D-F4C6-A671F93B1F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C73EA25-AE91-5A6E-235B-B7547B2C7ED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EE8629A-E5FD-184C-67F4-A076B78ACA8E}"/>
              </a:ext>
            </a:extLst>
          </p:cNvPr>
          <p:cNvSpPr>
            <a:spLocks noGrp="1"/>
          </p:cNvSpPr>
          <p:nvPr>
            <p:ph type="dt" sz="half" idx="10"/>
          </p:nvPr>
        </p:nvSpPr>
        <p:spPr/>
        <p:txBody>
          <a:bodyPr/>
          <a:lstStyle/>
          <a:p>
            <a:fld id="{D75F06E3-299C-684C-8F19-B4981B773A95}" type="datetime1">
              <a:rPr lang="fr-FR" smtClean="0"/>
              <a:t>04/04/2025</a:t>
            </a:fld>
            <a:endParaRPr lang="fr-FR"/>
          </a:p>
        </p:txBody>
      </p:sp>
      <p:sp>
        <p:nvSpPr>
          <p:cNvPr id="8" name="Espace réservé du pied de page 7">
            <a:extLst>
              <a:ext uri="{FF2B5EF4-FFF2-40B4-BE49-F238E27FC236}">
                <a16:creationId xmlns:a16="http://schemas.microsoft.com/office/drawing/2014/main" id="{D47AFA57-F404-99ED-CA70-823345DAF1A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803116F-9F82-B340-FC59-5070182BFC00}"/>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49375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82223C-3720-C10E-C26F-267C6E77C3F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C5F51DD-B1E8-F9DE-EBB4-B380A322258A}"/>
              </a:ext>
            </a:extLst>
          </p:cNvPr>
          <p:cNvSpPr>
            <a:spLocks noGrp="1"/>
          </p:cNvSpPr>
          <p:nvPr>
            <p:ph type="dt" sz="half" idx="10"/>
          </p:nvPr>
        </p:nvSpPr>
        <p:spPr/>
        <p:txBody>
          <a:bodyPr/>
          <a:lstStyle/>
          <a:p>
            <a:fld id="{A797A027-CC18-2C40-B993-B14DB0A72DEA}" type="datetime1">
              <a:rPr lang="fr-FR" smtClean="0"/>
              <a:t>04/04/2025</a:t>
            </a:fld>
            <a:endParaRPr lang="fr-FR"/>
          </a:p>
        </p:txBody>
      </p:sp>
      <p:sp>
        <p:nvSpPr>
          <p:cNvPr id="4" name="Espace réservé du pied de page 3">
            <a:extLst>
              <a:ext uri="{FF2B5EF4-FFF2-40B4-BE49-F238E27FC236}">
                <a16:creationId xmlns:a16="http://schemas.microsoft.com/office/drawing/2014/main" id="{6EA7BA7D-097D-6905-49A2-9CB759FFD59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04B9FDA-CA01-96F0-9500-C87416370148}"/>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1197792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4E150FE-BFE8-4702-F52B-7357E27B9C51}"/>
              </a:ext>
            </a:extLst>
          </p:cNvPr>
          <p:cNvSpPr>
            <a:spLocks noGrp="1"/>
          </p:cNvSpPr>
          <p:nvPr>
            <p:ph type="dt" sz="half" idx="10"/>
          </p:nvPr>
        </p:nvSpPr>
        <p:spPr/>
        <p:txBody>
          <a:bodyPr/>
          <a:lstStyle/>
          <a:p>
            <a:fld id="{A9A629B8-0266-6F47-86F0-D9AB365BC3E9}" type="datetime1">
              <a:rPr lang="fr-FR" smtClean="0"/>
              <a:t>04/04/2025</a:t>
            </a:fld>
            <a:endParaRPr lang="fr-FR"/>
          </a:p>
        </p:txBody>
      </p:sp>
      <p:sp>
        <p:nvSpPr>
          <p:cNvPr id="3" name="Espace réservé du pied de page 2">
            <a:extLst>
              <a:ext uri="{FF2B5EF4-FFF2-40B4-BE49-F238E27FC236}">
                <a16:creationId xmlns:a16="http://schemas.microsoft.com/office/drawing/2014/main" id="{ECCC1618-FAA6-B623-4898-F1CCCB034B9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C86F2DB-B466-B664-6DB4-6B9C7167282A}"/>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322471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37BEB7-689B-7413-3354-202512B1410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4BB4962-3E52-D8CA-C8F0-D77125291E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A84CB66-96E4-75DC-7350-24B4F0271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67D5584-DA69-A9AE-7725-AD9019E46934}"/>
              </a:ext>
            </a:extLst>
          </p:cNvPr>
          <p:cNvSpPr>
            <a:spLocks noGrp="1"/>
          </p:cNvSpPr>
          <p:nvPr>
            <p:ph type="dt" sz="half" idx="10"/>
          </p:nvPr>
        </p:nvSpPr>
        <p:spPr/>
        <p:txBody>
          <a:bodyPr/>
          <a:lstStyle/>
          <a:p>
            <a:fld id="{0D9877BA-BA40-2846-8EC6-E03CA50FADBA}" type="datetime1">
              <a:rPr lang="fr-FR" smtClean="0"/>
              <a:t>04/04/2025</a:t>
            </a:fld>
            <a:endParaRPr lang="fr-FR"/>
          </a:p>
        </p:txBody>
      </p:sp>
      <p:sp>
        <p:nvSpPr>
          <p:cNvPr id="6" name="Espace réservé du pied de page 5">
            <a:extLst>
              <a:ext uri="{FF2B5EF4-FFF2-40B4-BE49-F238E27FC236}">
                <a16:creationId xmlns:a16="http://schemas.microsoft.com/office/drawing/2014/main" id="{2A222AB5-1026-9902-C78C-C9F6BFCCA1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003D5B4-8157-59C3-5148-6B4F2524DB2C}"/>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253934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25A48-22C8-943B-78BB-A76263522CB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E4DD7B4-2300-2AD6-D035-5124A5BD6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D69360E-7985-19D0-77B1-CF3215F80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6585867-4E74-B516-634B-49A34ABB952F}"/>
              </a:ext>
            </a:extLst>
          </p:cNvPr>
          <p:cNvSpPr>
            <a:spLocks noGrp="1"/>
          </p:cNvSpPr>
          <p:nvPr>
            <p:ph type="dt" sz="half" idx="10"/>
          </p:nvPr>
        </p:nvSpPr>
        <p:spPr/>
        <p:txBody>
          <a:bodyPr/>
          <a:lstStyle/>
          <a:p>
            <a:fld id="{2458E812-C4F1-D841-B770-17781B089FF4}" type="datetime1">
              <a:rPr lang="fr-FR" smtClean="0"/>
              <a:t>04/04/2025</a:t>
            </a:fld>
            <a:endParaRPr lang="fr-FR"/>
          </a:p>
        </p:txBody>
      </p:sp>
      <p:sp>
        <p:nvSpPr>
          <p:cNvPr id="6" name="Espace réservé du pied de page 5">
            <a:extLst>
              <a:ext uri="{FF2B5EF4-FFF2-40B4-BE49-F238E27FC236}">
                <a16:creationId xmlns:a16="http://schemas.microsoft.com/office/drawing/2014/main" id="{3C2EE2B0-A8BF-45D5-0062-00FAC202B55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5CE6359-B0F4-9840-028D-600A5F0C18B4}"/>
              </a:ext>
            </a:extLst>
          </p:cNvPr>
          <p:cNvSpPr>
            <a:spLocks noGrp="1"/>
          </p:cNvSpPr>
          <p:nvPr>
            <p:ph type="sldNum" sz="quarter" idx="12"/>
          </p:nvPr>
        </p:nvSpPr>
        <p:spPr/>
        <p:txBody>
          <a:bodyPr/>
          <a:lstStyle/>
          <a:p>
            <a:fld id="{61E87852-DA9D-714B-8227-0CC9EC568EBE}" type="slidenum">
              <a:rPr lang="fr-FR" smtClean="0"/>
              <a:t>‹N°›</a:t>
            </a:fld>
            <a:endParaRPr lang="fr-FR"/>
          </a:p>
        </p:txBody>
      </p:sp>
    </p:spTree>
    <p:extLst>
      <p:ext uri="{BB962C8B-B14F-4D97-AF65-F5344CB8AC3E}">
        <p14:creationId xmlns:p14="http://schemas.microsoft.com/office/powerpoint/2010/main" val="268040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DD457B3-1E1B-DF91-5A53-4FCBB7C442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A19BCB8-6273-C29A-F2D5-FC3ED864F6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F6ADEE-0058-1657-6E2B-B2ACC4461C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418F1-1A32-4F43-832D-6F6730ED506F}" type="datetime1">
              <a:rPr lang="fr-FR" smtClean="0"/>
              <a:t>04/04/2025</a:t>
            </a:fld>
            <a:endParaRPr lang="fr-FR"/>
          </a:p>
        </p:txBody>
      </p:sp>
      <p:sp>
        <p:nvSpPr>
          <p:cNvPr id="5" name="Espace réservé du pied de page 4">
            <a:extLst>
              <a:ext uri="{FF2B5EF4-FFF2-40B4-BE49-F238E27FC236}">
                <a16:creationId xmlns:a16="http://schemas.microsoft.com/office/drawing/2014/main" id="{5A31FDCD-5B1B-DC32-47B6-75137FC9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3D03501-9AC0-FA90-0511-CF7DE7D106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87852-DA9D-714B-8227-0CC9EC568EBE}" type="slidenum">
              <a:rPr lang="fr-FR" smtClean="0"/>
              <a:t>‹N°›</a:t>
            </a:fld>
            <a:endParaRPr lang="fr-FR"/>
          </a:p>
        </p:txBody>
      </p:sp>
    </p:spTree>
    <p:extLst>
      <p:ext uri="{BB962C8B-B14F-4D97-AF65-F5344CB8AC3E}">
        <p14:creationId xmlns:p14="http://schemas.microsoft.com/office/powerpoint/2010/main" val="2898810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F3F509-7E99-5E51-99DD-7A13BCAED42D}"/>
              </a:ext>
            </a:extLst>
          </p:cNvPr>
          <p:cNvSpPr>
            <a:spLocks noGrp="1"/>
          </p:cNvSpPr>
          <p:nvPr>
            <p:ph type="ctrTitle"/>
          </p:nvPr>
        </p:nvSpPr>
        <p:spPr>
          <a:xfrm>
            <a:off x="1524000" y="409903"/>
            <a:ext cx="9144000" cy="1481960"/>
          </a:xfrm>
        </p:spPr>
        <p:txBody>
          <a:bodyPr>
            <a:normAutofit fontScale="90000"/>
          </a:bodyPr>
          <a:lstStyle/>
          <a:p>
            <a:pPr algn="l"/>
            <a:r>
              <a:rPr lang="fr-FR" sz="3600" b="1" dirty="0">
                <a:latin typeface="+mn-lt"/>
              </a:rPr>
              <a:t>3</a:t>
            </a:r>
            <a:r>
              <a:rPr lang="fr-FR" sz="3600" b="1" baseline="30000" dirty="0">
                <a:latin typeface="+mn-lt"/>
              </a:rPr>
              <a:t>ème</a:t>
            </a:r>
            <a:r>
              <a:rPr lang="fr-FR" sz="3600" b="1" dirty="0">
                <a:latin typeface="+mn-lt"/>
              </a:rPr>
              <a:t> PARTIE : </a:t>
            </a:r>
            <a:r>
              <a:rPr lang="fr-FR" sz="3600" b="1" dirty="0">
                <a:effectLst/>
                <a:latin typeface="+mn-lt"/>
                <a:ea typeface="Times New Roman" panose="02020603050405020304" pitchFamily="18" charset="0"/>
              </a:rPr>
              <a:t>LE DÉROULEMENT DU PROCES CIVIL</a:t>
            </a:r>
            <a:br>
              <a:rPr lang="fr-FR" sz="2800" b="1" dirty="0">
                <a:latin typeface="+mn-lt"/>
              </a:rPr>
            </a:br>
            <a:r>
              <a:rPr lang="fr-FR" sz="2700" b="1" dirty="0">
                <a:latin typeface="+mn-lt"/>
              </a:rPr>
              <a:t>CHAPITRE PRÉLIMINAIRE : LA COMPÉTENCE</a:t>
            </a:r>
            <a:br>
              <a:rPr lang="fr-FR" sz="2700" b="1" dirty="0">
                <a:latin typeface="+mn-lt"/>
              </a:rPr>
            </a:br>
            <a:r>
              <a:rPr lang="fr-FR" sz="2700" b="1" dirty="0">
                <a:latin typeface="+mn-lt"/>
              </a:rPr>
              <a:t>CHAPITRE 1 : L’INSTANCE - LES RÈGLES GÉNÉRALES</a:t>
            </a:r>
            <a:br>
              <a:rPr lang="fr-FR" sz="2700" b="1" dirty="0">
                <a:latin typeface="+mn-lt"/>
              </a:rPr>
            </a:br>
            <a:r>
              <a:rPr lang="fr-FR" sz="2700" b="1" dirty="0">
                <a:latin typeface="+mn-lt"/>
              </a:rPr>
              <a:t>CHAPITRE 2 : L’INSTANCE – LES RÈGLES SPÉCIALES</a:t>
            </a:r>
            <a:endParaRPr lang="fr-FR" sz="2700" dirty="0"/>
          </a:p>
        </p:txBody>
      </p:sp>
      <p:sp>
        <p:nvSpPr>
          <p:cNvPr id="3" name="Sous-titre 2">
            <a:extLst>
              <a:ext uri="{FF2B5EF4-FFF2-40B4-BE49-F238E27FC236}">
                <a16:creationId xmlns:a16="http://schemas.microsoft.com/office/drawing/2014/main" id="{F1792E81-9746-725B-4CE6-18B29B383A9F}"/>
              </a:ext>
            </a:extLst>
          </p:cNvPr>
          <p:cNvSpPr>
            <a:spLocks noGrp="1"/>
          </p:cNvSpPr>
          <p:nvPr>
            <p:ph type="subTitle" idx="1"/>
          </p:nvPr>
        </p:nvSpPr>
        <p:spPr>
          <a:xfrm>
            <a:off x="1524000" y="2017986"/>
            <a:ext cx="9144000" cy="4309242"/>
          </a:xfrm>
        </p:spPr>
        <p:txBody>
          <a:bodyPr>
            <a:normAutofit fontScale="77500" lnSpcReduction="20000"/>
          </a:bodyPr>
          <a:lstStyle/>
          <a:p>
            <a:pPr algn="just">
              <a:buNone/>
            </a:pPr>
            <a:r>
              <a:rPr lang="fr-FR" b="1" dirty="0">
                <a:effectLst/>
                <a:latin typeface="Times New Roman" panose="02020603050405020304" pitchFamily="18" charset="0"/>
                <a:ea typeface="Times New Roman" panose="02020603050405020304" pitchFamily="18" charset="0"/>
              </a:rPr>
              <a:t>SECTION 1 : LES REGLES PROPRES AUX DIFFÉRENTES JURIDICTIONS</a:t>
            </a:r>
          </a:p>
          <a:p>
            <a:pPr algn="just">
              <a:buNone/>
            </a:pPr>
            <a:r>
              <a:rPr lang="fr-FR" b="1" dirty="0">
                <a:effectLst/>
                <a:latin typeface="Times New Roman" panose="02020603050405020304" pitchFamily="18" charset="0"/>
                <a:ea typeface="Times New Roman" panose="02020603050405020304" pitchFamily="18" charset="0"/>
              </a:rPr>
              <a:t>§ 1.- Les règles applicables devant le tribunal judiciaire</a:t>
            </a:r>
          </a:p>
          <a:p>
            <a:pPr algn="just">
              <a:buNone/>
            </a:pPr>
            <a:r>
              <a:rPr lang="fr-FR" dirty="0">
                <a:effectLst/>
                <a:latin typeface="Times New Roman" panose="02020603050405020304" pitchFamily="18" charset="0"/>
                <a:ea typeface="Times New Roman" panose="02020603050405020304" pitchFamily="18" charset="0"/>
              </a:rPr>
              <a:t>La représentation obligatoire</a:t>
            </a:r>
          </a:p>
          <a:p>
            <a:pPr marL="449580" algn="just">
              <a:buNone/>
            </a:pPr>
            <a:r>
              <a:rPr lang="fr-FR" i="1" dirty="0">
                <a:solidFill>
                  <a:srgbClr val="000000"/>
                </a:solidFill>
                <a:effectLst/>
                <a:latin typeface="Times New Roman" panose="02020603050405020304" pitchFamily="18" charset="0"/>
                <a:ea typeface="Times New Roman" panose="02020603050405020304" pitchFamily="18" charset="0"/>
              </a:rPr>
              <a:t>I.- Les spécificités de l’instruction</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effectLst/>
                <a:latin typeface="Times New Roman" panose="02020603050405020304" pitchFamily="18" charset="0"/>
                <a:ea typeface="Times New Roman" panose="02020603050405020304" pitchFamily="18" charset="0"/>
              </a:rPr>
              <a:t>Une instruction écrite</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effectLst/>
                <a:latin typeface="Times New Roman" panose="02020603050405020304" pitchFamily="18" charset="0"/>
                <a:ea typeface="Times New Roman" panose="02020603050405020304" pitchFamily="18" charset="0"/>
              </a:rPr>
              <a:t>Une instruction sous contrôle judiciaire</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solidFill>
                  <a:srgbClr val="000000"/>
                </a:solidFill>
                <a:effectLst/>
                <a:latin typeface="Times New Roman" panose="02020603050405020304" pitchFamily="18" charset="0"/>
                <a:ea typeface="Times New Roman" panose="02020603050405020304" pitchFamily="18" charset="0"/>
              </a:rPr>
              <a:t>II.- Le déroulement de l’instruction</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solidFill>
                  <a:srgbClr val="000000"/>
                </a:solidFill>
                <a:effectLst/>
                <a:latin typeface="Times New Roman" panose="02020603050405020304" pitchFamily="18" charset="0"/>
                <a:ea typeface="Times New Roman" panose="02020603050405020304" pitchFamily="18" charset="0"/>
              </a:rPr>
              <a:t>Audience d’orientation</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solidFill>
                  <a:srgbClr val="000000"/>
                </a:solidFill>
                <a:effectLst/>
                <a:latin typeface="Times New Roman" panose="02020603050405020304" pitchFamily="18" charset="0"/>
                <a:ea typeface="Times New Roman" panose="02020603050405020304" pitchFamily="18" charset="0"/>
              </a:rPr>
              <a:t>Renvoi devant le juge de la mise en état</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solidFill>
                  <a:srgbClr val="000000"/>
                </a:solidFill>
                <a:effectLst/>
                <a:latin typeface="Times New Roman" panose="02020603050405020304" pitchFamily="18" charset="0"/>
                <a:ea typeface="Times New Roman" panose="02020603050405020304" pitchFamily="18" charset="0"/>
              </a:rPr>
              <a:t>Clôture des débats</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solidFill>
                  <a:srgbClr val="000000"/>
                </a:solidFill>
                <a:effectLst/>
                <a:latin typeface="Times New Roman" panose="02020603050405020304" pitchFamily="18" charset="0"/>
                <a:ea typeface="Times New Roman" panose="02020603050405020304" pitchFamily="18" charset="0"/>
              </a:rPr>
              <a:t>La convention de procédure participative</a:t>
            </a:r>
            <a:endParaRPr lang="fr-FR" dirty="0">
              <a:effectLst/>
              <a:latin typeface="Times New Roman" panose="02020603050405020304" pitchFamily="18" charset="0"/>
              <a:ea typeface="Times New Roman" panose="02020603050405020304" pitchFamily="18" charset="0"/>
            </a:endParaRPr>
          </a:p>
          <a:p>
            <a:pPr marL="449580" algn="just">
              <a:buNone/>
            </a:pPr>
            <a:r>
              <a:rPr lang="fr-FR" i="1" dirty="0">
                <a:solidFill>
                  <a:srgbClr val="000000"/>
                </a:solidFill>
                <a:effectLst/>
                <a:latin typeface="Times New Roman" panose="02020603050405020304" pitchFamily="18" charset="0"/>
                <a:ea typeface="Times New Roman" panose="02020603050405020304" pitchFamily="18" charset="0"/>
              </a:rPr>
              <a:t>Réformes récentes</a:t>
            </a:r>
            <a:endParaRPr lang="fr-FR" dirty="0">
              <a:effectLst/>
              <a:latin typeface="Times New Roman" panose="02020603050405020304" pitchFamily="18" charset="0"/>
              <a:ea typeface="Times New Roman" panose="02020603050405020304" pitchFamily="18" charset="0"/>
            </a:endParaRPr>
          </a:p>
          <a:p>
            <a:pPr algn="just"/>
            <a:r>
              <a:rPr lang="fr-FR" dirty="0">
                <a:effectLst/>
                <a:latin typeface="Times New Roman" panose="02020603050405020304" pitchFamily="18" charset="0"/>
                <a:ea typeface="Times New Roman" panose="02020603050405020304" pitchFamily="18" charset="0"/>
              </a:rPr>
              <a:t> </a:t>
            </a:r>
          </a:p>
          <a:p>
            <a:endParaRPr lang="fr-FR" dirty="0"/>
          </a:p>
        </p:txBody>
      </p:sp>
      <p:sp>
        <p:nvSpPr>
          <p:cNvPr id="4" name="Espace réservé du pied de page 3">
            <a:extLst>
              <a:ext uri="{FF2B5EF4-FFF2-40B4-BE49-F238E27FC236}">
                <a16:creationId xmlns:a16="http://schemas.microsoft.com/office/drawing/2014/main" id="{294C9BF6-1C94-A25D-8466-49A38341693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2D258DE-D8F4-54A9-490C-4FE7C5A9BA65}"/>
              </a:ext>
            </a:extLst>
          </p:cNvPr>
          <p:cNvSpPr>
            <a:spLocks noGrp="1"/>
          </p:cNvSpPr>
          <p:nvPr>
            <p:ph type="sldNum" sz="quarter" idx="12"/>
          </p:nvPr>
        </p:nvSpPr>
        <p:spPr/>
        <p:txBody>
          <a:bodyPr/>
          <a:lstStyle/>
          <a:p>
            <a:fld id="{61E87852-DA9D-714B-8227-0CC9EC568EBE}" type="slidenum">
              <a:rPr lang="fr-FR" smtClean="0"/>
              <a:t>1</a:t>
            </a:fld>
            <a:endParaRPr lang="fr-FR"/>
          </a:p>
        </p:txBody>
      </p:sp>
    </p:spTree>
    <p:extLst>
      <p:ext uri="{BB962C8B-B14F-4D97-AF65-F5344CB8AC3E}">
        <p14:creationId xmlns:p14="http://schemas.microsoft.com/office/powerpoint/2010/main" val="1439196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9285B7-4B29-B2FB-0FAA-4EA3FD37A793}"/>
              </a:ext>
            </a:extLst>
          </p:cNvPr>
          <p:cNvSpPr>
            <a:spLocks noGrp="1"/>
          </p:cNvSpPr>
          <p:nvPr>
            <p:ph type="title"/>
          </p:nvPr>
        </p:nvSpPr>
        <p:spPr>
          <a:xfrm>
            <a:off x="838200" y="365125"/>
            <a:ext cx="10515600" cy="496723"/>
          </a:xfrm>
        </p:spPr>
        <p:txBody>
          <a:bodyPr>
            <a:normAutofit fontScale="90000"/>
          </a:bodyPr>
          <a:lstStyle/>
          <a:p>
            <a:r>
              <a:rPr lang="fr-FR" sz="3000" b="1" dirty="0"/>
              <a:t>LES PROCÉDURES ORALES</a:t>
            </a:r>
          </a:p>
        </p:txBody>
      </p:sp>
      <p:sp>
        <p:nvSpPr>
          <p:cNvPr id="3" name="Espace réservé du contenu 2">
            <a:extLst>
              <a:ext uri="{FF2B5EF4-FFF2-40B4-BE49-F238E27FC236}">
                <a16:creationId xmlns:a16="http://schemas.microsoft.com/office/drawing/2014/main" id="{FC6D969C-FA5B-E1F9-1E18-391AFAA69AE7}"/>
              </a:ext>
            </a:extLst>
          </p:cNvPr>
          <p:cNvSpPr>
            <a:spLocks noGrp="1"/>
          </p:cNvSpPr>
          <p:nvPr>
            <p:ph idx="1"/>
          </p:nvPr>
        </p:nvSpPr>
        <p:spPr>
          <a:xfrm>
            <a:off x="838200" y="987972"/>
            <a:ext cx="10515600" cy="5188991"/>
          </a:xfrm>
        </p:spPr>
        <p:txBody>
          <a:bodyPr>
            <a:normAutofit/>
          </a:bodyPr>
          <a:lstStyle/>
          <a:p>
            <a:pPr marL="0" indent="0">
              <a:buNone/>
            </a:pPr>
            <a:r>
              <a:rPr lang="fr-FR" b="1" dirty="0"/>
              <a:t>Article 446-1 CPC</a:t>
            </a:r>
          </a:p>
          <a:p>
            <a:pPr>
              <a:buNone/>
            </a:pPr>
            <a:r>
              <a:rPr lang="fr-FR" dirty="0"/>
              <a:t>« </a:t>
            </a:r>
            <a:r>
              <a:rPr lang="fr-FR" i="1" dirty="0">
                <a:solidFill>
                  <a:srgbClr val="0070C0"/>
                </a:solidFill>
              </a:rPr>
              <a:t>Les parties présentent oralement </a:t>
            </a:r>
            <a:r>
              <a:rPr lang="fr-FR" i="1" u="sng" dirty="0">
                <a:solidFill>
                  <a:srgbClr val="0070C0"/>
                </a:solidFill>
              </a:rPr>
              <a:t>à l'audience leurs prétentions et les moyens à leur soutien.</a:t>
            </a:r>
            <a:r>
              <a:rPr lang="fr-FR" i="1" dirty="0">
                <a:solidFill>
                  <a:srgbClr val="0070C0"/>
                </a:solidFill>
              </a:rPr>
              <a:t> Elles peuvent </a:t>
            </a:r>
            <a:r>
              <a:rPr lang="fr-FR" i="1" u="sng" dirty="0">
                <a:solidFill>
                  <a:srgbClr val="0070C0"/>
                </a:solidFill>
              </a:rPr>
              <a:t>également</a:t>
            </a:r>
            <a:r>
              <a:rPr lang="fr-FR" i="1" dirty="0">
                <a:solidFill>
                  <a:srgbClr val="0070C0"/>
                </a:solidFill>
              </a:rPr>
              <a:t> </a:t>
            </a:r>
            <a:r>
              <a:rPr lang="fr-FR" i="1" u="sng" dirty="0">
                <a:solidFill>
                  <a:srgbClr val="0070C0"/>
                </a:solidFill>
              </a:rPr>
              <a:t>se référer </a:t>
            </a:r>
            <a:r>
              <a:rPr lang="fr-FR" i="1" dirty="0">
                <a:solidFill>
                  <a:srgbClr val="0070C0"/>
                </a:solidFill>
              </a:rPr>
              <a:t>aux prétentions et aux moyens qu'elles auraient formulés par </a:t>
            </a:r>
            <a:r>
              <a:rPr lang="fr-FR" i="1" u="sng" dirty="0">
                <a:solidFill>
                  <a:srgbClr val="0070C0"/>
                </a:solidFill>
              </a:rPr>
              <a:t>écrit</a:t>
            </a:r>
            <a:r>
              <a:rPr lang="fr-FR" i="1" dirty="0">
                <a:solidFill>
                  <a:srgbClr val="0070C0"/>
                </a:solidFill>
              </a:rPr>
              <a:t>. Les observations des parties sont notées au dossier ou consignées dans un procès-verbal.</a:t>
            </a:r>
            <a:r>
              <a:rPr lang="fr-FR" dirty="0"/>
              <a:t>»</a:t>
            </a:r>
          </a:p>
          <a:p>
            <a:pPr marL="0" indent="0">
              <a:buNone/>
            </a:pPr>
            <a:r>
              <a:rPr lang="fr-FR" b="1" dirty="0"/>
              <a:t>Article 446-2 CPC</a:t>
            </a:r>
          </a:p>
          <a:p>
            <a:pPr marL="0" indent="0">
              <a:buNone/>
            </a:pPr>
            <a:r>
              <a:rPr lang="fr-FR" dirty="0"/>
              <a:t>« </a:t>
            </a:r>
            <a:r>
              <a:rPr lang="fr-FR" i="1" dirty="0">
                <a:solidFill>
                  <a:srgbClr val="0070C0"/>
                </a:solidFill>
              </a:rPr>
              <a:t>Lorsque les débats sont renvoyés à une audience ultérieure, </a:t>
            </a:r>
            <a:r>
              <a:rPr lang="fr-FR" i="1" u="sng" dirty="0">
                <a:solidFill>
                  <a:srgbClr val="0070C0"/>
                </a:solidFill>
              </a:rPr>
              <a:t>le juge peut organiser les échanges</a:t>
            </a:r>
            <a:r>
              <a:rPr lang="fr-FR" i="1" dirty="0">
                <a:solidFill>
                  <a:srgbClr val="0070C0"/>
                </a:solidFill>
              </a:rPr>
              <a:t> entre les parties comparantes. Après avoir recueilli leur avis, le juge peut ainsi fixer les délais et, si elles en sont d'accord, les conditions de communication de leurs prétentions, moyens et pièces. </a:t>
            </a:r>
            <a:r>
              <a:rPr lang="fr-FR" dirty="0"/>
              <a:t>»</a:t>
            </a:r>
          </a:p>
          <a:p>
            <a:pPr marL="0" indent="0">
              <a:buNone/>
            </a:pPr>
            <a:endParaRPr lang="fr-FR" dirty="0"/>
          </a:p>
        </p:txBody>
      </p:sp>
      <p:sp>
        <p:nvSpPr>
          <p:cNvPr id="4" name="Espace réservé du pied de page 3">
            <a:extLst>
              <a:ext uri="{FF2B5EF4-FFF2-40B4-BE49-F238E27FC236}">
                <a16:creationId xmlns:a16="http://schemas.microsoft.com/office/drawing/2014/main" id="{68E3CD00-758E-FB75-33F7-7733A2E3EB3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C74B03D-AEC5-BA85-861E-E3A6D4395B14}"/>
              </a:ext>
            </a:extLst>
          </p:cNvPr>
          <p:cNvSpPr>
            <a:spLocks noGrp="1"/>
          </p:cNvSpPr>
          <p:nvPr>
            <p:ph type="sldNum" sz="quarter" idx="12"/>
          </p:nvPr>
        </p:nvSpPr>
        <p:spPr/>
        <p:txBody>
          <a:bodyPr/>
          <a:lstStyle/>
          <a:p>
            <a:fld id="{61E87852-DA9D-714B-8227-0CC9EC568EBE}" type="slidenum">
              <a:rPr lang="fr-FR" smtClean="0"/>
              <a:t>10</a:t>
            </a:fld>
            <a:endParaRPr lang="fr-FR"/>
          </a:p>
        </p:txBody>
      </p:sp>
    </p:spTree>
    <p:extLst>
      <p:ext uri="{BB962C8B-B14F-4D97-AF65-F5344CB8AC3E}">
        <p14:creationId xmlns:p14="http://schemas.microsoft.com/office/powerpoint/2010/main" val="398532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C290CC-176F-AE03-E85B-EC2DFEA9909F}"/>
              </a:ext>
            </a:extLst>
          </p:cNvPr>
          <p:cNvSpPr>
            <a:spLocks noGrp="1"/>
          </p:cNvSpPr>
          <p:nvPr>
            <p:ph type="title"/>
          </p:nvPr>
        </p:nvSpPr>
        <p:spPr>
          <a:xfrm>
            <a:off x="838200" y="365125"/>
            <a:ext cx="10515600" cy="717441"/>
          </a:xfrm>
        </p:spPr>
        <p:txBody>
          <a:bodyPr>
            <a:normAutofit/>
          </a:bodyPr>
          <a:lstStyle/>
          <a:p>
            <a:r>
              <a:rPr lang="fr-FR" sz="3000" b="1" dirty="0"/>
              <a:t>LA PROCÉDURE DEVANT LE TRIBUNAL DE COMMERCE</a:t>
            </a:r>
          </a:p>
        </p:txBody>
      </p:sp>
      <p:sp>
        <p:nvSpPr>
          <p:cNvPr id="3" name="Espace réservé du contenu 2">
            <a:extLst>
              <a:ext uri="{FF2B5EF4-FFF2-40B4-BE49-F238E27FC236}">
                <a16:creationId xmlns:a16="http://schemas.microsoft.com/office/drawing/2014/main" id="{C411F72D-6F6C-CB23-638E-75F4AAB59164}"/>
              </a:ext>
            </a:extLst>
          </p:cNvPr>
          <p:cNvSpPr>
            <a:spLocks noGrp="1"/>
          </p:cNvSpPr>
          <p:nvPr>
            <p:ph idx="1"/>
          </p:nvPr>
        </p:nvSpPr>
        <p:spPr>
          <a:xfrm>
            <a:off x="838200" y="1156138"/>
            <a:ext cx="10515600" cy="5020825"/>
          </a:xfrm>
        </p:spPr>
        <p:txBody>
          <a:bodyPr>
            <a:normAutofit lnSpcReduction="10000"/>
          </a:bodyPr>
          <a:lstStyle/>
          <a:p>
            <a:pPr marL="0" indent="0">
              <a:spcBef>
                <a:spcPts val="0"/>
              </a:spcBef>
              <a:buNone/>
            </a:pPr>
            <a:r>
              <a:rPr lang="fr-FR" b="1" dirty="0"/>
              <a:t>Article 853 CPC</a:t>
            </a:r>
          </a:p>
          <a:p>
            <a:pPr marL="0" indent="0">
              <a:spcBef>
                <a:spcPts val="0"/>
              </a:spcBef>
              <a:buNone/>
            </a:pPr>
            <a:r>
              <a:rPr lang="fr-FR" dirty="0"/>
              <a:t>« </a:t>
            </a:r>
            <a:r>
              <a:rPr lang="fr-FR" i="1" dirty="0">
                <a:solidFill>
                  <a:srgbClr val="0070C0"/>
                </a:solidFill>
              </a:rPr>
              <a:t>Les parties sont, sauf disposition contraire, tenues de </a:t>
            </a:r>
            <a:r>
              <a:rPr lang="fr-FR" i="1" u="sng" dirty="0">
                <a:solidFill>
                  <a:srgbClr val="0070C0"/>
                </a:solidFill>
              </a:rPr>
              <a:t>constituer avocat</a:t>
            </a:r>
            <a:r>
              <a:rPr lang="fr-FR" i="1" dirty="0">
                <a:solidFill>
                  <a:srgbClr val="0070C0"/>
                </a:solidFill>
              </a:rPr>
              <a:t> devant le tribunal de commerce. </a:t>
            </a:r>
            <a:r>
              <a:rPr lang="fr-FR" dirty="0"/>
              <a:t>»</a:t>
            </a:r>
          </a:p>
          <a:p>
            <a:pPr marL="0" indent="0">
              <a:spcBef>
                <a:spcPts val="0"/>
              </a:spcBef>
              <a:buNone/>
            </a:pPr>
            <a:endParaRPr lang="fr-FR" dirty="0"/>
          </a:p>
          <a:p>
            <a:pPr marL="0" indent="0">
              <a:spcBef>
                <a:spcPts val="0"/>
              </a:spcBef>
              <a:buNone/>
            </a:pPr>
            <a:r>
              <a:rPr lang="fr-FR" b="1" dirty="0"/>
              <a:t>Article 865 CPC</a:t>
            </a:r>
          </a:p>
          <a:p>
            <a:pPr>
              <a:spcBef>
                <a:spcPts val="0"/>
              </a:spcBef>
              <a:buNone/>
            </a:pPr>
            <a:r>
              <a:rPr lang="fr-FR" dirty="0"/>
              <a:t>« </a:t>
            </a:r>
            <a:r>
              <a:rPr lang="fr-FR" i="1" dirty="0">
                <a:solidFill>
                  <a:srgbClr val="0070C0"/>
                </a:solidFill>
              </a:rPr>
              <a:t>Le juge chargé d'instruire l'affaire peut ordonner, même d'office, toute </a:t>
            </a:r>
            <a:r>
              <a:rPr lang="fr-FR" i="1" u="sng" dirty="0">
                <a:solidFill>
                  <a:srgbClr val="0070C0"/>
                </a:solidFill>
              </a:rPr>
              <a:t>mesure d'instruction</a:t>
            </a:r>
            <a:r>
              <a:rPr lang="fr-FR" i="1" dirty="0">
                <a:solidFill>
                  <a:srgbClr val="0070C0"/>
                </a:solidFill>
              </a:rPr>
              <a:t>. </a:t>
            </a:r>
          </a:p>
          <a:p>
            <a:pPr>
              <a:spcBef>
                <a:spcPts val="0"/>
              </a:spcBef>
              <a:buNone/>
            </a:pPr>
            <a:r>
              <a:rPr lang="fr-FR" i="1" dirty="0">
                <a:solidFill>
                  <a:srgbClr val="0070C0"/>
                </a:solidFill>
              </a:rPr>
              <a:t>Il tranche les difficultés relatives à la communication des pièces. </a:t>
            </a:r>
          </a:p>
          <a:p>
            <a:pPr marL="0" indent="0">
              <a:spcBef>
                <a:spcPts val="0"/>
              </a:spcBef>
              <a:buNone/>
            </a:pPr>
            <a:r>
              <a:rPr lang="fr-FR" i="1" dirty="0">
                <a:solidFill>
                  <a:srgbClr val="0070C0"/>
                </a:solidFill>
              </a:rPr>
              <a:t>Il </a:t>
            </a:r>
            <a:r>
              <a:rPr lang="fr-FR" i="1" u="sng" dirty="0">
                <a:solidFill>
                  <a:srgbClr val="0070C0"/>
                </a:solidFill>
              </a:rPr>
              <a:t>constate</a:t>
            </a:r>
            <a:r>
              <a:rPr lang="fr-FR" i="1" dirty="0">
                <a:solidFill>
                  <a:srgbClr val="0070C0"/>
                </a:solidFill>
              </a:rPr>
              <a:t> l'extinction de l'instance. </a:t>
            </a:r>
            <a:r>
              <a:rPr lang="fr-FR" dirty="0"/>
              <a:t>»</a:t>
            </a:r>
          </a:p>
          <a:p>
            <a:pPr marL="0" indent="0">
              <a:spcBef>
                <a:spcPts val="0"/>
              </a:spcBef>
              <a:buNone/>
            </a:pPr>
            <a:endParaRPr lang="fr-FR" dirty="0"/>
          </a:p>
          <a:p>
            <a:pPr marL="0" indent="0">
              <a:spcBef>
                <a:spcPts val="0"/>
              </a:spcBef>
              <a:buNone/>
            </a:pPr>
            <a:r>
              <a:rPr lang="fr-FR" b="1" dirty="0"/>
              <a:t>Article 871 CPC</a:t>
            </a:r>
          </a:p>
          <a:p>
            <a:pPr marL="0" indent="0">
              <a:spcBef>
                <a:spcPts val="0"/>
              </a:spcBef>
              <a:buNone/>
            </a:pPr>
            <a:r>
              <a:rPr lang="fr-FR" dirty="0"/>
              <a:t>« </a:t>
            </a:r>
            <a:r>
              <a:rPr lang="fr-FR" i="1" dirty="0">
                <a:solidFill>
                  <a:srgbClr val="0070C0"/>
                </a:solidFill>
              </a:rPr>
              <a:t>Le juge chargé d'instruire l'affaire peut également, si les parties ne s'y opposent pas, </a:t>
            </a:r>
            <a:r>
              <a:rPr lang="fr-FR" i="1" u="sng" dirty="0">
                <a:solidFill>
                  <a:srgbClr val="0070C0"/>
                </a:solidFill>
              </a:rPr>
              <a:t>tenir seul l'audience </a:t>
            </a:r>
            <a:r>
              <a:rPr lang="fr-FR" i="1" dirty="0">
                <a:solidFill>
                  <a:srgbClr val="0070C0"/>
                </a:solidFill>
              </a:rPr>
              <a:t>pour entendre les plaidoiries. Il en rend compte au tribunal dans son délibéré. </a:t>
            </a:r>
            <a:r>
              <a:rPr lang="fr-FR" dirty="0"/>
              <a:t>»</a:t>
            </a:r>
          </a:p>
          <a:p>
            <a:pPr marL="0" indent="0">
              <a:buNone/>
            </a:pPr>
            <a:endParaRPr lang="fr-FR" dirty="0"/>
          </a:p>
        </p:txBody>
      </p:sp>
      <p:sp>
        <p:nvSpPr>
          <p:cNvPr id="5" name="Espace réservé du numéro de diapositive 4">
            <a:extLst>
              <a:ext uri="{FF2B5EF4-FFF2-40B4-BE49-F238E27FC236}">
                <a16:creationId xmlns:a16="http://schemas.microsoft.com/office/drawing/2014/main" id="{B35D042A-7E0B-5204-7882-770A3C2E159B}"/>
              </a:ext>
            </a:extLst>
          </p:cNvPr>
          <p:cNvSpPr>
            <a:spLocks noGrp="1"/>
          </p:cNvSpPr>
          <p:nvPr>
            <p:ph type="sldNum" sz="quarter" idx="12"/>
          </p:nvPr>
        </p:nvSpPr>
        <p:spPr/>
        <p:txBody>
          <a:bodyPr/>
          <a:lstStyle/>
          <a:p>
            <a:fld id="{61E87852-DA9D-714B-8227-0CC9EC568EBE}" type="slidenum">
              <a:rPr lang="fr-FR" smtClean="0"/>
              <a:t>11</a:t>
            </a:fld>
            <a:endParaRPr lang="fr-FR"/>
          </a:p>
        </p:txBody>
      </p:sp>
    </p:spTree>
    <p:extLst>
      <p:ext uri="{BB962C8B-B14F-4D97-AF65-F5344CB8AC3E}">
        <p14:creationId xmlns:p14="http://schemas.microsoft.com/office/powerpoint/2010/main" val="275659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2DC30F-1AA8-3486-2FCB-68F530653C71}"/>
              </a:ext>
            </a:extLst>
          </p:cNvPr>
          <p:cNvSpPr>
            <a:spLocks noGrp="1"/>
          </p:cNvSpPr>
          <p:nvPr>
            <p:ph type="title"/>
          </p:nvPr>
        </p:nvSpPr>
        <p:spPr>
          <a:xfrm>
            <a:off x="814552" y="260622"/>
            <a:ext cx="10515600" cy="1683792"/>
          </a:xfrm>
        </p:spPr>
        <p:txBody>
          <a:bodyPr>
            <a:noAutofit/>
          </a:bodyPr>
          <a:lstStyle/>
          <a:p>
            <a:r>
              <a:rPr lang="fr-FR" sz="3000" b="1" dirty="0">
                <a:latin typeface="+mn-lt"/>
              </a:rPr>
              <a:t>3</a:t>
            </a:r>
            <a:r>
              <a:rPr lang="fr-FR" sz="3000" b="1" baseline="30000" dirty="0">
                <a:latin typeface="+mn-lt"/>
              </a:rPr>
              <a:t>ème</a:t>
            </a:r>
            <a:r>
              <a:rPr lang="fr-FR" sz="3000" b="1" dirty="0">
                <a:latin typeface="+mn-lt"/>
              </a:rPr>
              <a:t> PARTIE : </a:t>
            </a:r>
            <a:r>
              <a:rPr lang="fr-FR" sz="3000" b="1" dirty="0">
                <a:effectLst/>
                <a:latin typeface="+mn-lt"/>
                <a:ea typeface="Times New Roman" panose="02020603050405020304" pitchFamily="18" charset="0"/>
              </a:rPr>
              <a:t>LE DÉROULEMENT DU PROCES CIVIL</a:t>
            </a:r>
            <a:br>
              <a:rPr lang="fr-FR" sz="3000" b="1" dirty="0">
                <a:latin typeface="+mn-lt"/>
              </a:rPr>
            </a:br>
            <a:r>
              <a:rPr lang="fr-FR" sz="3000" b="1" dirty="0">
                <a:latin typeface="+mn-lt"/>
              </a:rPr>
              <a:t>CHAPITRE PRÉLIMINAIRE : LA COMPÉTENCE</a:t>
            </a:r>
            <a:br>
              <a:rPr lang="fr-FR" sz="3000" b="1" dirty="0">
                <a:latin typeface="+mn-lt"/>
              </a:rPr>
            </a:br>
            <a:r>
              <a:rPr lang="fr-FR" sz="3000" b="1" dirty="0">
                <a:latin typeface="+mn-lt"/>
              </a:rPr>
              <a:t>CHAPITRE 1 : L’INSTANCE - LES RÈGLES GÉNÉRALES</a:t>
            </a:r>
            <a:br>
              <a:rPr lang="fr-FR" sz="3000" b="1" dirty="0">
                <a:latin typeface="+mn-lt"/>
              </a:rPr>
            </a:br>
            <a:r>
              <a:rPr lang="fr-FR" sz="3000" b="1" dirty="0">
                <a:latin typeface="+mn-lt"/>
              </a:rPr>
              <a:t>CHAPITRE 2 : L’INSTANCE – LES RÈGLES SPÉCIALES</a:t>
            </a:r>
            <a:endParaRPr lang="fr-FR" sz="3000" dirty="0"/>
          </a:p>
        </p:txBody>
      </p:sp>
      <p:sp>
        <p:nvSpPr>
          <p:cNvPr id="3" name="Espace réservé du contenu 2">
            <a:extLst>
              <a:ext uri="{FF2B5EF4-FFF2-40B4-BE49-F238E27FC236}">
                <a16:creationId xmlns:a16="http://schemas.microsoft.com/office/drawing/2014/main" id="{38451188-C749-11F3-BD44-C3CE7E6C2253}"/>
              </a:ext>
            </a:extLst>
          </p:cNvPr>
          <p:cNvSpPr>
            <a:spLocks noGrp="1"/>
          </p:cNvSpPr>
          <p:nvPr>
            <p:ph idx="1"/>
          </p:nvPr>
        </p:nvSpPr>
        <p:spPr>
          <a:xfrm>
            <a:off x="814552" y="2005012"/>
            <a:ext cx="10841420" cy="4351338"/>
          </a:xfrm>
        </p:spPr>
        <p:txBody>
          <a:bodyPr/>
          <a:lstStyle/>
          <a:p>
            <a:pPr>
              <a:buNone/>
            </a:pPr>
            <a:r>
              <a:rPr lang="fr-FR" sz="2400" b="1" dirty="0">
                <a:effectLst/>
                <a:latin typeface="Times New Roman" panose="02020603050405020304" pitchFamily="18" charset="0"/>
                <a:ea typeface="Times New Roman" panose="02020603050405020304" pitchFamily="18" charset="0"/>
              </a:rPr>
              <a:t>SECTION 1 : LES REGLES PROPRES AUX DIFFÉRENTES JURIDICTIONS</a:t>
            </a:r>
          </a:p>
          <a:p>
            <a:pPr lvl="1" algn="just">
              <a:buNone/>
            </a:pPr>
            <a:r>
              <a:rPr lang="fr-FR" dirty="0">
                <a:effectLst/>
                <a:latin typeface="Times New Roman" panose="02020603050405020304" pitchFamily="18" charset="0"/>
                <a:ea typeface="Times New Roman" panose="02020603050405020304" pitchFamily="18" charset="0"/>
              </a:rPr>
              <a:t>§ 1.- Les règles applicables devant le tribunal judiciaire</a:t>
            </a:r>
          </a:p>
          <a:p>
            <a:pPr lvl="1" algn="just">
              <a:buNone/>
            </a:pPr>
            <a:r>
              <a:rPr lang="fr-FR" dirty="0">
                <a:latin typeface="Times New Roman" panose="02020603050405020304" pitchFamily="18" charset="0"/>
                <a:ea typeface="Times New Roman" panose="02020603050405020304" pitchFamily="18" charset="0"/>
              </a:rPr>
              <a:t>§2.- Les règles applicables devant le tribunal de commerce</a:t>
            </a:r>
          </a:p>
          <a:p>
            <a:pPr algn="just">
              <a:buNone/>
            </a:pPr>
            <a:r>
              <a:rPr lang="fr-FR" sz="2400" dirty="0">
                <a:effectLst/>
                <a:latin typeface="Times New Roman" panose="02020603050405020304" pitchFamily="18" charset="0"/>
                <a:ea typeface="Times New Roman" panose="02020603050405020304" pitchFamily="18" charset="0"/>
              </a:rPr>
              <a:t>SECTION 2 : LES REGLES PROPRES A CERTAINES MATIERES</a:t>
            </a:r>
          </a:p>
          <a:p>
            <a:pPr lvl="1" algn="just">
              <a:spcBef>
                <a:spcPts val="400"/>
              </a:spcBef>
              <a:spcAft>
                <a:spcPts val="200"/>
              </a:spcAft>
              <a:buNone/>
            </a:pPr>
            <a:r>
              <a:rPr lang="fr-FR"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La matière gracieuse</a:t>
            </a:r>
            <a:endParaRPr lang="fr-FR" i="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363980" lvl="2" algn="just">
              <a:spcBef>
                <a:spcPts val="400"/>
              </a:spcBef>
              <a:spcAft>
                <a:spcPts val="200"/>
              </a:spcAft>
              <a:buNone/>
            </a:pPr>
            <a:r>
              <a:rPr lang="fr-FR"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le domaine de la matière gracieuse</a:t>
            </a:r>
            <a:endParaRPr lang="fr-FR" sz="24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135380" lvl="2" indent="0" algn="just">
              <a:buNone/>
            </a:pPr>
            <a:r>
              <a:rPr lang="fr-FR" sz="2400" i="1" dirty="0">
                <a:effectLst/>
                <a:latin typeface="Times New Roman" panose="02020603050405020304" pitchFamily="18" charset="0"/>
                <a:ea typeface="Times New Roman" panose="02020603050405020304" pitchFamily="18" charset="0"/>
              </a:rPr>
              <a:t>II.- Le régime de la matière gracieuse</a:t>
            </a:r>
          </a:p>
          <a:p>
            <a:pPr marL="220980" indent="0" algn="just">
              <a:buNone/>
            </a:pPr>
            <a:r>
              <a:rPr lang="fr-FR" sz="2400" dirty="0">
                <a:effectLst/>
                <a:latin typeface="Times New Roman" panose="02020603050405020304" pitchFamily="18" charset="0"/>
                <a:ea typeface="Times New Roman" panose="02020603050405020304" pitchFamily="18" charset="0"/>
              </a:rPr>
              <a:t>§2.- La matière urgente</a:t>
            </a:r>
          </a:p>
          <a:p>
            <a:pPr algn="just">
              <a:buNone/>
            </a:pPr>
            <a:endParaRPr lang="fr-FR" sz="2400" dirty="0">
              <a:effectLst/>
              <a:latin typeface="Times New Roman" panose="02020603050405020304" pitchFamily="18" charset="0"/>
              <a:ea typeface="Times New Roman" panose="02020603050405020304" pitchFamily="18" charset="0"/>
            </a:endParaRPr>
          </a:p>
          <a:p>
            <a:pPr marL="0" indent="0">
              <a:buNone/>
            </a:pPr>
            <a:endParaRPr lang="fr-FR" dirty="0"/>
          </a:p>
        </p:txBody>
      </p:sp>
      <p:sp>
        <p:nvSpPr>
          <p:cNvPr id="5" name="Espace réservé du numéro de diapositive 4">
            <a:extLst>
              <a:ext uri="{FF2B5EF4-FFF2-40B4-BE49-F238E27FC236}">
                <a16:creationId xmlns:a16="http://schemas.microsoft.com/office/drawing/2014/main" id="{DAE6910B-805D-59CA-1642-CD73A805AA13}"/>
              </a:ext>
            </a:extLst>
          </p:cNvPr>
          <p:cNvSpPr>
            <a:spLocks noGrp="1"/>
          </p:cNvSpPr>
          <p:nvPr>
            <p:ph type="sldNum" sz="quarter" idx="12"/>
          </p:nvPr>
        </p:nvSpPr>
        <p:spPr/>
        <p:txBody>
          <a:bodyPr/>
          <a:lstStyle/>
          <a:p>
            <a:fld id="{61E87852-DA9D-714B-8227-0CC9EC568EBE}" type="slidenum">
              <a:rPr lang="fr-FR" smtClean="0"/>
              <a:t>12</a:t>
            </a:fld>
            <a:endParaRPr lang="fr-FR"/>
          </a:p>
        </p:txBody>
      </p:sp>
    </p:spTree>
    <p:extLst>
      <p:ext uri="{BB962C8B-B14F-4D97-AF65-F5344CB8AC3E}">
        <p14:creationId xmlns:p14="http://schemas.microsoft.com/office/powerpoint/2010/main" val="187809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660849-AA48-B0DD-2160-1C9A5C4C30A5}"/>
              </a:ext>
            </a:extLst>
          </p:cNvPr>
          <p:cNvSpPr>
            <a:spLocks noGrp="1"/>
          </p:cNvSpPr>
          <p:nvPr>
            <p:ph type="title"/>
          </p:nvPr>
        </p:nvSpPr>
        <p:spPr>
          <a:xfrm>
            <a:off x="838200" y="251918"/>
            <a:ext cx="10515600" cy="538765"/>
          </a:xfrm>
        </p:spPr>
        <p:txBody>
          <a:bodyPr>
            <a:normAutofit/>
          </a:bodyPr>
          <a:lstStyle/>
          <a:p>
            <a:r>
              <a:rPr lang="fr-FR" sz="3000" b="1" dirty="0"/>
              <a:t>LA MATIÈRE GRACIEUSE</a:t>
            </a:r>
          </a:p>
        </p:txBody>
      </p:sp>
      <p:sp>
        <p:nvSpPr>
          <p:cNvPr id="3" name="Espace réservé du contenu 2">
            <a:extLst>
              <a:ext uri="{FF2B5EF4-FFF2-40B4-BE49-F238E27FC236}">
                <a16:creationId xmlns:a16="http://schemas.microsoft.com/office/drawing/2014/main" id="{688D4B9E-5784-E040-4F38-38E6964C5A72}"/>
              </a:ext>
            </a:extLst>
          </p:cNvPr>
          <p:cNvSpPr>
            <a:spLocks noGrp="1"/>
          </p:cNvSpPr>
          <p:nvPr>
            <p:ph idx="1"/>
          </p:nvPr>
        </p:nvSpPr>
        <p:spPr>
          <a:xfrm>
            <a:off x="964324" y="903889"/>
            <a:ext cx="10515600" cy="5817586"/>
          </a:xfrm>
        </p:spPr>
        <p:txBody>
          <a:bodyPr>
            <a:normAutofit fontScale="92500"/>
          </a:bodyPr>
          <a:lstStyle/>
          <a:p>
            <a:pPr marL="0" indent="0">
              <a:buNone/>
            </a:pPr>
            <a:r>
              <a:rPr lang="fr-FR" b="1" dirty="0"/>
              <a:t>Article 25 CPC</a:t>
            </a:r>
          </a:p>
          <a:p>
            <a:pPr marL="0" indent="0">
              <a:buNone/>
            </a:pPr>
            <a:r>
              <a:rPr lang="fr-FR" dirty="0"/>
              <a:t>« </a:t>
            </a:r>
            <a:r>
              <a:rPr lang="fr-FR" i="1" dirty="0">
                <a:solidFill>
                  <a:srgbClr val="0070C0"/>
                </a:solidFill>
              </a:rPr>
              <a:t>Le juge statue en matière gracieuse lorsqu'en </a:t>
            </a:r>
            <a:r>
              <a:rPr lang="fr-FR" i="1" u="sng" dirty="0">
                <a:solidFill>
                  <a:srgbClr val="0070C0"/>
                </a:solidFill>
              </a:rPr>
              <a:t>l'absence de </a:t>
            </a:r>
            <a:r>
              <a:rPr lang="fr-FR" i="1" dirty="0">
                <a:solidFill>
                  <a:srgbClr val="0070C0"/>
                </a:solidFill>
              </a:rPr>
              <a:t>litige il est saisi d'une </a:t>
            </a:r>
            <a:r>
              <a:rPr lang="fr-FR" i="1" u="sng" dirty="0">
                <a:solidFill>
                  <a:srgbClr val="0070C0"/>
                </a:solidFill>
              </a:rPr>
              <a:t>demande dont la loi exige</a:t>
            </a:r>
            <a:r>
              <a:rPr lang="fr-FR" i="1" dirty="0">
                <a:solidFill>
                  <a:srgbClr val="0070C0"/>
                </a:solidFill>
              </a:rPr>
              <a:t>, en raison de la nature de l'affaire ou de la qualité du requérant, qu'elle soit </a:t>
            </a:r>
            <a:r>
              <a:rPr lang="fr-FR" i="1" u="sng" dirty="0">
                <a:solidFill>
                  <a:srgbClr val="0070C0"/>
                </a:solidFill>
              </a:rPr>
              <a:t>soumise à son contrôle</a:t>
            </a:r>
            <a:r>
              <a:rPr lang="fr-FR" dirty="0"/>
              <a:t>. »</a:t>
            </a:r>
          </a:p>
          <a:p>
            <a:pPr marL="0" indent="0">
              <a:buNone/>
            </a:pPr>
            <a:r>
              <a:rPr lang="fr-FR" b="1" dirty="0"/>
              <a:t>Article 26 CPC</a:t>
            </a:r>
          </a:p>
          <a:p>
            <a:pPr marL="0" indent="0">
              <a:buNone/>
            </a:pPr>
            <a:r>
              <a:rPr lang="fr-FR" dirty="0"/>
              <a:t>« </a:t>
            </a:r>
            <a:r>
              <a:rPr lang="fr-FR" i="1" dirty="0">
                <a:solidFill>
                  <a:srgbClr val="0070C0"/>
                </a:solidFill>
              </a:rPr>
              <a:t>Le juge peut fonder sa décision sur </a:t>
            </a:r>
            <a:r>
              <a:rPr lang="fr-FR" i="1" u="sng" dirty="0">
                <a:solidFill>
                  <a:srgbClr val="0070C0"/>
                </a:solidFill>
              </a:rPr>
              <a:t>tous les faits </a:t>
            </a:r>
            <a:r>
              <a:rPr lang="fr-FR" i="1" dirty="0">
                <a:solidFill>
                  <a:srgbClr val="0070C0"/>
                </a:solidFill>
              </a:rPr>
              <a:t>relatifs au cas qui lui est soumis, y compris </a:t>
            </a:r>
            <a:r>
              <a:rPr lang="fr-FR" i="1" u="sng" dirty="0">
                <a:solidFill>
                  <a:srgbClr val="0070C0"/>
                </a:solidFill>
              </a:rPr>
              <a:t>ceux qui n'auraient pas été allégués.</a:t>
            </a:r>
            <a:r>
              <a:rPr lang="fr-FR" dirty="0"/>
              <a:t> »</a:t>
            </a:r>
          </a:p>
          <a:p>
            <a:pPr marL="0" indent="0">
              <a:buNone/>
            </a:pPr>
            <a:r>
              <a:rPr lang="fr-FR" b="1" dirty="0"/>
              <a:t>Article 27 CPC</a:t>
            </a:r>
          </a:p>
          <a:p>
            <a:pPr marL="0" indent="0">
              <a:buNone/>
            </a:pPr>
            <a:r>
              <a:rPr lang="fr-FR" dirty="0"/>
              <a:t>« </a:t>
            </a:r>
            <a:r>
              <a:rPr lang="fr-FR" i="1" dirty="0">
                <a:solidFill>
                  <a:srgbClr val="0070C0"/>
                </a:solidFill>
              </a:rPr>
              <a:t>Le juge procède, même d'office, à </a:t>
            </a:r>
            <a:r>
              <a:rPr lang="fr-FR" i="1" u="sng" dirty="0">
                <a:solidFill>
                  <a:srgbClr val="0070C0"/>
                </a:solidFill>
              </a:rPr>
              <a:t>toutes les investigations utiles</a:t>
            </a:r>
            <a:r>
              <a:rPr lang="fr-FR" i="1" dirty="0">
                <a:solidFill>
                  <a:srgbClr val="0070C0"/>
                </a:solidFill>
              </a:rPr>
              <a:t>.</a:t>
            </a:r>
          </a:p>
          <a:p>
            <a:pPr marL="0" indent="0">
              <a:buNone/>
            </a:pPr>
            <a:r>
              <a:rPr lang="fr-FR" i="1" dirty="0">
                <a:solidFill>
                  <a:srgbClr val="0070C0"/>
                </a:solidFill>
              </a:rPr>
              <a:t>Il a la faculté </a:t>
            </a:r>
            <a:r>
              <a:rPr lang="fr-FR" i="1" u="sng" dirty="0">
                <a:solidFill>
                  <a:srgbClr val="0070C0"/>
                </a:solidFill>
              </a:rPr>
              <a:t>d'entendre sans form</a:t>
            </a:r>
            <a:r>
              <a:rPr lang="fr-FR" i="1" dirty="0">
                <a:solidFill>
                  <a:srgbClr val="0070C0"/>
                </a:solidFill>
              </a:rPr>
              <a:t>alités les personnes qui peuvent l'éclairer ainsi que celles dont les intérêts risquent d'être affectés par sa décision.</a:t>
            </a:r>
            <a:r>
              <a:rPr lang="fr-FR" dirty="0"/>
              <a:t> »</a:t>
            </a:r>
          </a:p>
          <a:p>
            <a:pPr marL="0" indent="0">
              <a:buNone/>
            </a:pPr>
            <a:r>
              <a:rPr lang="fr-FR" b="1" dirty="0"/>
              <a:t>Article 28 CPC</a:t>
            </a:r>
          </a:p>
          <a:p>
            <a:pPr marL="0" indent="0">
              <a:buNone/>
            </a:pPr>
            <a:r>
              <a:rPr lang="fr-FR" dirty="0"/>
              <a:t>« </a:t>
            </a:r>
            <a:r>
              <a:rPr lang="fr-FR" i="1" dirty="0">
                <a:solidFill>
                  <a:srgbClr val="0070C0"/>
                </a:solidFill>
              </a:rPr>
              <a:t>Le juge peut se prononcer </a:t>
            </a:r>
            <a:r>
              <a:rPr lang="fr-FR" i="1" u="sng" dirty="0">
                <a:solidFill>
                  <a:srgbClr val="0070C0"/>
                </a:solidFill>
              </a:rPr>
              <a:t>sans débat</a:t>
            </a:r>
            <a:r>
              <a:rPr lang="fr-FR" i="1" dirty="0">
                <a:solidFill>
                  <a:srgbClr val="0070C0"/>
                </a:solidFill>
              </a:rPr>
              <a:t>. </a:t>
            </a:r>
            <a:r>
              <a:rPr lang="fr-FR" dirty="0"/>
              <a:t>»</a:t>
            </a:r>
          </a:p>
          <a:p>
            <a:pPr marL="0" indent="0">
              <a:buNone/>
            </a:pPr>
            <a:endParaRPr lang="fr-FR" dirty="0"/>
          </a:p>
        </p:txBody>
      </p:sp>
      <p:sp>
        <p:nvSpPr>
          <p:cNvPr id="5" name="Espace réservé du numéro de diapositive 4">
            <a:extLst>
              <a:ext uri="{FF2B5EF4-FFF2-40B4-BE49-F238E27FC236}">
                <a16:creationId xmlns:a16="http://schemas.microsoft.com/office/drawing/2014/main" id="{3115BE58-6A03-BC29-28FB-F32C1C162B16}"/>
              </a:ext>
            </a:extLst>
          </p:cNvPr>
          <p:cNvSpPr>
            <a:spLocks noGrp="1"/>
          </p:cNvSpPr>
          <p:nvPr>
            <p:ph type="sldNum" sz="quarter" idx="12"/>
          </p:nvPr>
        </p:nvSpPr>
        <p:spPr/>
        <p:txBody>
          <a:bodyPr/>
          <a:lstStyle/>
          <a:p>
            <a:fld id="{61E87852-DA9D-714B-8227-0CC9EC568EBE}" type="slidenum">
              <a:rPr lang="fr-FR" smtClean="0"/>
              <a:t>13</a:t>
            </a:fld>
            <a:endParaRPr lang="fr-FR"/>
          </a:p>
        </p:txBody>
      </p:sp>
    </p:spTree>
    <p:extLst>
      <p:ext uri="{BB962C8B-B14F-4D97-AF65-F5344CB8AC3E}">
        <p14:creationId xmlns:p14="http://schemas.microsoft.com/office/powerpoint/2010/main" val="675135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97A81E-B3FC-8EF0-D168-E6A7E4F46873}"/>
              </a:ext>
            </a:extLst>
          </p:cNvPr>
          <p:cNvSpPr>
            <a:spLocks noGrp="1"/>
          </p:cNvSpPr>
          <p:nvPr>
            <p:ph type="title"/>
          </p:nvPr>
        </p:nvSpPr>
        <p:spPr>
          <a:xfrm>
            <a:off x="838200" y="365125"/>
            <a:ext cx="10515600" cy="780503"/>
          </a:xfrm>
        </p:spPr>
        <p:txBody>
          <a:bodyPr>
            <a:normAutofit/>
          </a:bodyPr>
          <a:lstStyle/>
          <a:p>
            <a:r>
              <a:rPr lang="fr-FR" sz="3000" b="1" dirty="0"/>
              <a:t>L’AUTORITÉ DES DÉCISIONS RENDUES EN MATIÈRE GRACIEUSE</a:t>
            </a:r>
          </a:p>
        </p:txBody>
      </p:sp>
      <p:sp>
        <p:nvSpPr>
          <p:cNvPr id="3" name="Espace réservé du contenu 2">
            <a:extLst>
              <a:ext uri="{FF2B5EF4-FFF2-40B4-BE49-F238E27FC236}">
                <a16:creationId xmlns:a16="http://schemas.microsoft.com/office/drawing/2014/main" id="{E37DC2FB-9D74-D5B9-2C7B-31DA84F2C7CC}"/>
              </a:ext>
            </a:extLst>
          </p:cNvPr>
          <p:cNvSpPr>
            <a:spLocks noGrp="1"/>
          </p:cNvSpPr>
          <p:nvPr>
            <p:ph idx="1"/>
          </p:nvPr>
        </p:nvSpPr>
        <p:spPr>
          <a:xfrm>
            <a:off x="922283" y="1618456"/>
            <a:ext cx="10515600" cy="3636716"/>
          </a:xfrm>
        </p:spPr>
        <p:txBody>
          <a:bodyPr>
            <a:normAutofit/>
          </a:bodyPr>
          <a:lstStyle/>
          <a:p>
            <a:pPr marL="0" indent="0">
              <a:buNone/>
            </a:pPr>
            <a:r>
              <a:rPr lang="fr-FR" sz="3000" b="1" dirty="0"/>
              <a:t>Cass. civ. 1</a:t>
            </a:r>
            <a:r>
              <a:rPr lang="fr-FR" sz="3000" b="1" baseline="30000" dirty="0"/>
              <a:t>ère</a:t>
            </a:r>
            <a:r>
              <a:rPr lang="fr-FR" sz="3000" b="1" dirty="0"/>
              <a:t> 6 avril 1994, 92-15.170, Publié au bulletin</a:t>
            </a:r>
          </a:p>
          <a:p>
            <a:pPr marL="0" indent="0" algn="just">
              <a:buNone/>
            </a:pPr>
            <a:r>
              <a:rPr lang="fr-FR" sz="3000" dirty="0"/>
              <a:t>« </a:t>
            </a:r>
            <a:r>
              <a:rPr lang="fr-FR" sz="3000" i="1" dirty="0">
                <a:solidFill>
                  <a:srgbClr val="0070C0"/>
                </a:solidFill>
              </a:rPr>
              <a:t>Les dispositions de l'article 481 du nouveau Code de procédure civile ne sont applicables qu'aux jugements prononcés en matière contentieuse ; que, n'ayant pas l'autorité de la chose jugée, les décisions rendues en matière gracieuse restent susceptibles d'être rapportées ou modifiées si les circonstances dans lesquelles elles ont été prononcées ont elles-mêmes changé </a:t>
            </a:r>
            <a:r>
              <a:rPr lang="fr-FR" sz="3000" dirty="0"/>
              <a:t>»</a:t>
            </a:r>
          </a:p>
        </p:txBody>
      </p:sp>
      <p:sp>
        <p:nvSpPr>
          <p:cNvPr id="5" name="Espace réservé du numéro de diapositive 4">
            <a:extLst>
              <a:ext uri="{FF2B5EF4-FFF2-40B4-BE49-F238E27FC236}">
                <a16:creationId xmlns:a16="http://schemas.microsoft.com/office/drawing/2014/main" id="{2989674F-1DCF-E270-65F2-E40FE3675475}"/>
              </a:ext>
            </a:extLst>
          </p:cNvPr>
          <p:cNvSpPr>
            <a:spLocks noGrp="1"/>
          </p:cNvSpPr>
          <p:nvPr>
            <p:ph type="sldNum" sz="quarter" idx="12"/>
          </p:nvPr>
        </p:nvSpPr>
        <p:spPr/>
        <p:txBody>
          <a:bodyPr/>
          <a:lstStyle/>
          <a:p>
            <a:fld id="{61E87852-DA9D-714B-8227-0CC9EC568EBE}" type="slidenum">
              <a:rPr lang="fr-FR" smtClean="0"/>
              <a:t>14</a:t>
            </a:fld>
            <a:endParaRPr lang="fr-FR"/>
          </a:p>
        </p:txBody>
      </p:sp>
    </p:spTree>
    <p:extLst>
      <p:ext uri="{BB962C8B-B14F-4D97-AF65-F5344CB8AC3E}">
        <p14:creationId xmlns:p14="http://schemas.microsoft.com/office/powerpoint/2010/main" val="271507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DEA590-6F26-C68E-41B4-CD639D84F729}"/>
              </a:ext>
            </a:extLst>
          </p:cNvPr>
          <p:cNvSpPr>
            <a:spLocks noGrp="1"/>
          </p:cNvSpPr>
          <p:nvPr>
            <p:ph type="title"/>
          </p:nvPr>
        </p:nvSpPr>
        <p:spPr>
          <a:xfrm>
            <a:off x="838200" y="365125"/>
            <a:ext cx="10515600" cy="780503"/>
          </a:xfrm>
        </p:spPr>
        <p:txBody>
          <a:bodyPr>
            <a:normAutofit/>
          </a:bodyPr>
          <a:lstStyle/>
          <a:p>
            <a:r>
              <a:rPr lang="fr-FR" sz="3000" b="1" dirty="0"/>
              <a:t>LA REPRÉSENTATION OBLIGATOIRE</a:t>
            </a:r>
          </a:p>
        </p:txBody>
      </p:sp>
      <p:sp>
        <p:nvSpPr>
          <p:cNvPr id="3" name="Espace réservé du contenu 2">
            <a:extLst>
              <a:ext uri="{FF2B5EF4-FFF2-40B4-BE49-F238E27FC236}">
                <a16:creationId xmlns:a16="http://schemas.microsoft.com/office/drawing/2014/main" id="{372A9168-2EAD-D5D2-898C-92437FC1B5BC}"/>
              </a:ext>
            </a:extLst>
          </p:cNvPr>
          <p:cNvSpPr>
            <a:spLocks noGrp="1"/>
          </p:cNvSpPr>
          <p:nvPr>
            <p:ph idx="1"/>
          </p:nvPr>
        </p:nvSpPr>
        <p:spPr>
          <a:xfrm>
            <a:off x="838200" y="1145629"/>
            <a:ext cx="10515600" cy="4897820"/>
          </a:xfrm>
        </p:spPr>
        <p:txBody>
          <a:bodyPr/>
          <a:lstStyle/>
          <a:p>
            <a:pPr marL="0" indent="0">
              <a:buNone/>
            </a:pPr>
            <a:r>
              <a:rPr lang="fr-FR" b="1" dirty="0"/>
              <a:t>Article 760 CPC</a:t>
            </a:r>
          </a:p>
          <a:p>
            <a:pPr marL="0" indent="0">
              <a:buNone/>
            </a:pPr>
            <a:r>
              <a:rPr lang="fr-FR" dirty="0"/>
              <a:t>« </a:t>
            </a:r>
            <a:r>
              <a:rPr lang="fr-FR" i="1" dirty="0">
                <a:solidFill>
                  <a:srgbClr val="0070C0"/>
                </a:solidFill>
              </a:rPr>
              <a:t>Les parties sont, sauf disposition contraire, tenues de </a:t>
            </a:r>
            <a:r>
              <a:rPr lang="fr-FR" i="1" u="sng" dirty="0">
                <a:solidFill>
                  <a:srgbClr val="0070C0"/>
                </a:solidFill>
              </a:rPr>
              <a:t>constituer avocat</a:t>
            </a:r>
            <a:r>
              <a:rPr lang="fr-FR" i="1" dirty="0">
                <a:solidFill>
                  <a:srgbClr val="0070C0"/>
                </a:solidFill>
              </a:rPr>
              <a:t> devant le tribunal judiciaire.</a:t>
            </a:r>
            <a:br>
              <a:rPr lang="fr-FR" i="1" dirty="0">
                <a:solidFill>
                  <a:srgbClr val="0070C0"/>
                </a:solidFill>
              </a:rPr>
            </a:br>
            <a:r>
              <a:rPr lang="fr-FR" i="1" dirty="0">
                <a:solidFill>
                  <a:srgbClr val="0070C0"/>
                </a:solidFill>
              </a:rPr>
              <a:t>La constitution de l'avocat emporte </a:t>
            </a:r>
            <a:r>
              <a:rPr lang="fr-FR" i="1" u="sng" dirty="0">
                <a:solidFill>
                  <a:srgbClr val="0070C0"/>
                </a:solidFill>
              </a:rPr>
              <a:t>élection de domi</a:t>
            </a:r>
            <a:r>
              <a:rPr lang="fr-FR" i="1" dirty="0">
                <a:solidFill>
                  <a:srgbClr val="0070C0"/>
                </a:solidFill>
              </a:rPr>
              <a:t>cile</a:t>
            </a:r>
            <a:r>
              <a:rPr lang="fr-FR" dirty="0"/>
              <a:t>. »</a:t>
            </a:r>
          </a:p>
          <a:p>
            <a:pPr marL="0" indent="0">
              <a:buNone/>
            </a:pPr>
            <a:endParaRPr lang="fr-FR" b="1" dirty="0"/>
          </a:p>
          <a:p>
            <a:pPr marL="0" indent="0">
              <a:buNone/>
            </a:pPr>
            <a:r>
              <a:rPr lang="fr-FR" b="1" dirty="0"/>
              <a:t>Article 761 CPC</a:t>
            </a:r>
          </a:p>
          <a:p>
            <a:pPr marL="0" indent="0" algn="just">
              <a:buNone/>
            </a:pPr>
            <a:r>
              <a:rPr lang="fr-FR" dirty="0"/>
              <a:t>« </a:t>
            </a:r>
            <a:r>
              <a:rPr lang="fr-FR" i="1" dirty="0">
                <a:solidFill>
                  <a:srgbClr val="0070C0"/>
                </a:solidFill>
              </a:rPr>
              <a:t>Les parties sont dispensées de constituer avocat (…) lorsque la demande porte sur un </a:t>
            </a:r>
            <a:r>
              <a:rPr lang="fr-FR" i="1" u="sng" dirty="0">
                <a:solidFill>
                  <a:srgbClr val="0070C0"/>
                </a:solidFill>
              </a:rPr>
              <a:t>montant inférieur ou égal à 10 000 euros </a:t>
            </a:r>
            <a:r>
              <a:rPr lang="fr-FR" i="1" dirty="0">
                <a:solidFill>
                  <a:srgbClr val="0070C0"/>
                </a:solidFill>
              </a:rPr>
              <a:t>ou a pour objet une demande indéterminée ayant pour origine l'exécution d'une obligation dont le montant n'excède pas 10 000 eur</a:t>
            </a:r>
            <a:r>
              <a:rPr lang="fr-FR" dirty="0"/>
              <a:t>os ». </a:t>
            </a:r>
          </a:p>
        </p:txBody>
      </p:sp>
      <p:sp>
        <p:nvSpPr>
          <p:cNvPr id="4" name="Espace réservé du pied de page 3">
            <a:extLst>
              <a:ext uri="{FF2B5EF4-FFF2-40B4-BE49-F238E27FC236}">
                <a16:creationId xmlns:a16="http://schemas.microsoft.com/office/drawing/2014/main" id="{47EF2DBA-48D8-8F1E-21D8-35A899E50AE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EEC315C-943E-FE5A-05C4-20A9F817041E}"/>
              </a:ext>
            </a:extLst>
          </p:cNvPr>
          <p:cNvSpPr>
            <a:spLocks noGrp="1"/>
          </p:cNvSpPr>
          <p:nvPr>
            <p:ph type="sldNum" sz="quarter" idx="12"/>
          </p:nvPr>
        </p:nvSpPr>
        <p:spPr/>
        <p:txBody>
          <a:bodyPr/>
          <a:lstStyle/>
          <a:p>
            <a:fld id="{61E87852-DA9D-714B-8227-0CC9EC568EBE}" type="slidenum">
              <a:rPr lang="fr-FR" smtClean="0"/>
              <a:t>2</a:t>
            </a:fld>
            <a:endParaRPr lang="fr-FR"/>
          </a:p>
        </p:txBody>
      </p:sp>
    </p:spTree>
    <p:extLst>
      <p:ext uri="{BB962C8B-B14F-4D97-AF65-F5344CB8AC3E}">
        <p14:creationId xmlns:p14="http://schemas.microsoft.com/office/powerpoint/2010/main" val="170150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124616-1127-906B-17D6-1CEEFA1EFB4D}"/>
              </a:ext>
            </a:extLst>
          </p:cNvPr>
          <p:cNvSpPr>
            <a:spLocks noGrp="1"/>
          </p:cNvSpPr>
          <p:nvPr>
            <p:ph type="title"/>
          </p:nvPr>
        </p:nvSpPr>
        <p:spPr>
          <a:xfrm>
            <a:off x="838200" y="365125"/>
            <a:ext cx="10515600" cy="601827"/>
          </a:xfrm>
        </p:spPr>
        <p:txBody>
          <a:bodyPr>
            <a:normAutofit/>
          </a:bodyPr>
          <a:lstStyle/>
          <a:p>
            <a:r>
              <a:rPr lang="fr-FR" sz="3000" b="1" dirty="0"/>
              <a:t>UNE INSTRUCTION ÉCRITE</a:t>
            </a:r>
          </a:p>
        </p:txBody>
      </p:sp>
      <p:sp>
        <p:nvSpPr>
          <p:cNvPr id="3" name="Espace réservé du contenu 2">
            <a:extLst>
              <a:ext uri="{FF2B5EF4-FFF2-40B4-BE49-F238E27FC236}">
                <a16:creationId xmlns:a16="http://schemas.microsoft.com/office/drawing/2014/main" id="{440BE52D-A237-70A3-3FC4-FC5C13454DFF}"/>
              </a:ext>
            </a:extLst>
          </p:cNvPr>
          <p:cNvSpPr>
            <a:spLocks noGrp="1"/>
          </p:cNvSpPr>
          <p:nvPr>
            <p:ph idx="1"/>
          </p:nvPr>
        </p:nvSpPr>
        <p:spPr>
          <a:xfrm>
            <a:off x="838200" y="1040524"/>
            <a:ext cx="10515600" cy="5570483"/>
          </a:xfrm>
        </p:spPr>
        <p:txBody>
          <a:bodyPr>
            <a:normAutofit fontScale="92500" lnSpcReduction="20000"/>
          </a:bodyPr>
          <a:lstStyle/>
          <a:p>
            <a:pPr marL="0" indent="0">
              <a:buNone/>
            </a:pPr>
            <a:r>
              <a:rPr lang="fr-FR" b="1" dirty="0"/>
              <a:t>Article 768 CPC</a:t>
            </a:r>
          </a:p>
          <a:p>
            <a:pPr marL="0" indent="0">
              <a:buNone/>
            </a:pPr>
            <a:r>
              <a:rPr lang="fr-FR" dirty="0"/>
              <a:t>« </a:t>
            </a:r>
            <a:r>
              <a:rPr lang="fr-FR" i="1" dirty="0">
                <a:solidFill>
                  <a:srgbClr val="0070C0"/>
                </a:solidFill>
              </a:rPr>
              <a:t>Les conclusions doivent formuler expressément les </a:t>
            </a:r>
            <a:r>
              <a:rPr lang="fr-FR" i="1" u="sng" dirty="0">
                <a:solidFill>
                  <a:srgbClr val="0070C0"/>
                </a:solidFill>
              </a:rPr>
              <a:t>prétentions</a:t>
            </a:r>
            <a:r>
              <a:rPr lang="fr-FR" i="1" dirty="0">
                <a:solidFill>
                  <a:srgbClr val="0070C0"/>
                </a:solidFill>
              </a:rPr>
              <a:t> des parties ainsi que les </a:t>
            </a:r>
            <a:r>
              <a:rPr lang="fr-FR" i="1" u="sng" dirty="0">
                <a:solidFill>
                  <a:srgbClr val="0070C0"/>
                </a:solidFill>
              </a:rPr>
              <a:t>moyens</a:t>
            </a:r>
            <a:r>
              <a:rPr lang="fr-FR" i="1" dirty="0">
                <a:solidFill>
                  <a:srgbClr val="0070C0"/>
                </a:solidFill>
              </a:rPr>
              <a:t> en fait et en droit sur lesquels chacune de ces prétentions est fondée avec indication pour chaque prétention des </a:t>
            </a:r>
            <a:r>
              <a:rPr lang="fr-FR" i="1" u="sng" dirty="0">
                <a:solidFill>
                  <a:srgbClr val="0070C0"/>
                </a:solidFill>
              </a:rPr>
              <a:t>pièces</a:t>
            </a:r>
            <a:r>
              <a:rPr lang="fr-FR" i="1" dirty="0">
                <a:solidFill>
                  <a:srgbClr val="0070C0"/>
                </a:solidFill>
              </a:rPr>
              <a:t> invoquées et de leur numérotation. Un bordereau énumérant les pièces justifiant ces prétentions est annexé aux conclusions.</a:t>
            </a:r>
            <a:br>
              <a:rPr lang="fr-FR" i="1" dirty="0">
                <a:solidFill>
                  <a:srgbClr val="0070C0"/>
                </a:solidFill>
              </a:rPr>
            </a:br>
            <a:br>
              <a:rPr lang="fr-FR" i="1" dirty="0">
                <a:solidFill>
                  <a:srgbClr val="0070C0"/>
                </a:solidFill>
              </a:rPr>
            </a:br>
            <a:r>
              <a:rPr lang="fr-FR" i="1" dirty="0">
                <a:solidFill>
                  <a:srgbClr val="0070C0"/>
                </a:solidFill>
              </a:rPr>
              <a:t>Les conclusions comprennent distinctement un </a:t>
            </a:r>
            <a:r>
              <a:rPr lang="fr-FR" i="1" u="sng" dirty="0">
                <a:solidFill>
                  <a:srgbClr val="0070C0"/>
                </a:solidFill>
              </a:rPr>
              <a:t>exposé</a:t>
            </a:r>
            <a:r>
              <a:rPr lang="fr-FR" i="1" dirty="0">
                <a:solidFill>
                  <a:srgbClr val="0070C0"/>
                </a:solidFill>
              </a:rPr>
              <a:t> des faits et de la procédure, une </a:t>
            </a:r>
            <a:r>
              <a:rPr lang="fr-FR" i="1" u="sng" dirty="0">
                <a:solidFill>
                  <a:srgbClr val="0070C0"/>
                </a:solidFill>
              </a:rPr>
              <a:t>discussion</a:t>
            </a:r>
            <a:r>
              <a:rPr lang="fr-FR" i="1" dirty="0">
                <a:solidFill>
                  <a:srgbClr val="0070C0"/>
                </a:solidFill>
              </a:rPr>
              <a:t> des prétentions et des moyens ainsi qu'un </a:t>
            </a:r>
            <a:r>
              <a:rPr lang="fr-FR" i="1" u="sng" dirty="0">
                <a:solidFill>
                  <a:srgbClr val="0070C0"/>
                </a:solidFill>
              </a:rPr>
              <a:t>dispositif</a:t>
            </a:r>
            <a:r>
              <a:rPr lang="fr-FR" i="1" dirty="0">
                <a:solidFill>
                  <a:srgbClr val="0070C0"/>
                </a:solidFill>
              </a:rPr>
              <a:t> récapitulant les prétentions. Les moyens qui n'auraient pas été formulés dans les conclusions précédentes doivent être présentés de manière formellement distincte. Le tribunal </a:t>
            </a:r>
            <a:r>
              <a:rPr lang="fr-FR" i="1" u="sng" dirty="0">
                <a:solidFill>
                  <a:srgbClr val="0070C0"/>
                </a:solidFill>
              </a:rPr>
              <a:t>ne statue que </a:t>
            </a:r>
            <a:r>
              <a:rPr lang="fr-FR" i="1" dirty="0">
                <a:solidFill>
                  <a:srgbClr val="0070C0"/>
                </a:solidFill>
              </a:rPr>
              <a:t>sur les prétentions énoncées au dispositif et n'examine les moyens au soutien de ces prétentions que s'ils sont invoqués dans la discussion.</a:t>
            </a:r>
            <a:br>
              <a:rPr lang="fr-FR" i="1" dirty="0">
                <a:solidFill>
                  <a:srgbClr val="0070C0"/>
                </a:solidFill>
              </a:rPr>
            </a:br>
            <a:br>
              <a:rPr lang="fr-FR" i="1" dirty="0">
                <a:solidFill>
                  <a:srgbClr val="0070C0"/>
                </a:solidFill>
              </a:rPr>
            </a:br>
            <a:r>
              <a:rPr lang="fr-FR" i="1" dirty="0">
                <a:solidFill>
                  <a:srgbClr val="0070C0"/>
                </a:solidFill>
              </a:rPr>
              <a:t>Les parties doivent </a:t>
            </a:r>
            <a:r>
              <a:rPr lang="fr-FR" i="1" u="sng" dirty="0">
                <a:solidFill>
                  <a:srgbClr val="0070C0"/>
                </a:solidFill>
              </a:rPr>
              <a:t>reprendre dans leurs dernières conclusions </a:t>
            </a:r>
            <a:r>
              <a:rPr lang="fr-FR" i="1" dirty="0">
                <a:solidFill>
                  <a:srgbClr val="0070C0"/>
                </a:solidFill>
              </a:rPr>
              <a:t>les prétentions et moyens présentés ou invoqués dans leurs conclusions antérieures. A défaut, elles sont réputées les avoir abandonnés et le tribunal </a:t>
            </a:r>
            <a:r>
              <a:rPr lang="fr-FR" i="1" u="sng" dirty="0">
                <a:solidFill>
                  <a:srgbClr val="0070C0"/>
                </a:solidFill>
              </a:rPr>
              <a:t>ne statue </a:t>
            </a:r>
            <a:r>
              <a:rPr lang="fr-FR" i="1" dirty="0">
                <a:solidFill>
                  <a:srgbClr val="0070C0"/>
                </a:solidFill>
              </a:rPr>
              <a:t>que sur les dernières conclusions déposées</a:t>
            </a:r>
            <a:r>
              <a:rPr lang="fr-FR" dirty="0"/>
              <a:t>. »</a:t>
            </a:r>
          </a:p>
        </p:txBody>
      </p:sp>
      <p:sp>
        <p:nvSpPr>
          <p:cNvPr id="5" name="Espace réservé du numéro de diapositive 4">
            <a:extLst>
              <a:ext uri="{FF2B5EF4-FFF2-40B4-BE49-F238E27FC236}">
                <a16:creationId xmlns:a16="http://schemas.microsoft.com/office/drawing/2014/main" id="{ABBDAF36-C91A-F30A-02AC-17FC326D0488}"/>
              </a:ext>
            </a:extLst>
          </p:cNvPr>
          <p:cNvSpPr>
            <a:spLocks noGrp="1"/>
          </p:cNvSpPr>
          <p:nvPr>
            <p:ph type="sldNum" sz="quarter" idx="12"/>
          </p:nvPr>
        </p:nvSpPr>
        <p:spPr/>
        <p:txBody>
          <a:bodyPr/>
          <a:lstStyle/>
          <a:p>
            <a:fld id="{61E87852-DA9D-714B-8227-0CC9EC568EBE}" type="slidenum">
              <a:rPr lang="fr-FR" smtClean="0"/>
              <a:t>3</a:t>
            </a:fld>
            <a:endParaRPr lang="fr-FR" dirty="0"/>
          </a:p>
        </p:txBody>
      </p:sp>
    </p:spTree>
    <p:extLst>
      <p:ext uri="{BB962C8B-B14F-4D97-AF65-F5344CB8AC3E}">
        <p14:creationId xmlns:p14="http://schemas.microsoft.com/office/powerpoint/2010/main" val="377055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C9963-21A8-8A99-E09B-426E89E511B6}"/>
              </a:ext>
            </a:extLst>
          </p:cNvPr>
          <p:cNvSpPr>
            <a:spLocks noGrp="1"/>
          </p:cNvSpPr>
          <p:nvPr>
            <p:ph type="title"/>
          </p:nvPr>
        </p:nvSpPr>
        <p:spPr>
          <a:xfrm>
            <a:off x="838200" y="365126"/>
            <a:ext cx="10515600" cy="759482"/>
          </a:xfrm>
        </p:spPr>
        <p:txBody>
          <a:bodyPr>
            <a:normAutofit/>
          </a:bodyPr>
          <a:lstStyle/>
          <a:p>
            <a:r>
              <a:rPr lang="fr-FR" sz="3000" b="1" dirty="0"/>
              <a:t>UNE INSTRUCTION SOUS CONTRÔLE JUDICIAIRE</a:t>
            </a:r>
          </a:p>
        </p:txBody>
      </p:sp>
      <p:sp>
        <p:nvSpPr>
          <p:cNvPr id="3" name="Espace réservé du contenu 2">
            <a:extLst>
              <a:ext uri="{FF2B5EF4-FFF2-40B4-BE49-F238E27FC236}">
                <a16:creationId xmlns:a16="http://schemas.microsoft.com/office/drawing/2014/main" id="{DB4CC21F-09BE-FB92-D0DF-527EA88A9FC9}"/>
              </a:ext>
            </a:extLst>
          </p:cNvPr>
          <p:cNvSpPr>
            <a:spLocks noGrp="1"/>
          </p:cNvSpPr>
          <p:nvPr>
            <p:ph idx="1"/>
          </p:nvPr>
        </p:nvSpPr>
        <p:spPr>
          <a:xfrm>
            <a:off x="838200" y="1124607"/>
            <a:ext cx="10515600" cy="5234151"/>
          </a:xfrm>
        </p:spPr>
        <p:txBody>
          <a:bodyPr/>
          <a:lstStyle/>
          <a:p>
            <a:pPr marL="0" indent="0">
              <a:buNone/>
            </a:pPr>
            <a:r>
              <a:rPr lang="fr-FR" b="1" dirty="0"/>
              <a:t>Article 780 CPC</a:t>
            </a:r>
          </a:p>
          <a:p>
            <a:pPr marL="0" indent="0">
              <a:buNone/>
            </a:pPr>
            <a:r>
              <a:rPr lang="fr-FR" dirty="0"/>
              <a:t>« </a:t>
            </a:r>
            <a:r>
              <a:rPr lang="fr-FR" i="1" dirty="0">
                <a:solidFill>
                  <a:srgbClr val="0070C0"/>
                </a:solidFill>
              </a:rPr>
              <a:t>L'affaire est instruite </a:t>
            </a:r>
            <a:r>
              <a:rPr lang="fr-FR" i="1" u="sng" dirty="0">
                <a:solidFill>
                  <a:srgbClr val="0070C0"/>
                </a:solidFill>
              </a:rPr>
              <a:t>sous le contrôle d'un magistrat </a:t>
            </a:r>
            <a:r>
              <a:rPr lang="fr-FR" i="1" dirty="0">
                <a:solidFill>
                  <a:srgbClr val="0070C0"/>
                </a:solidFill>
              </a:rPr>
              <a:t>de la chambre saisie ou à laquelle l'affaire a été distribuée. </a:t>
            </a:r>
            <a:br>
              <a:rPr lang="fr-FR" i="1" dirty="0">
                <a:solidFill>
                  <a:srgbClr val="0070C0"/>
                </a:solidFill>
              </a:rPr>
            </a:br>
            <a:r>
              <a:rPr lang="fr-FR" i="1" dirty="0">
                <a:solidFill>
                  <a:srgbClr val="0070C0"/>
                </a:solidFill>
              </a:rPr>
              <a:t>Celui-ci a mission de veiller au </a:t>
            </a:r>
            <a:r>
              <a:rPr lang="fr-FR" i="1" u="sng" dirty="0">
                <a:solidFill>
                  <a:srgbClr val="0070C0"/>
                </a:solidFill>
              </a:rPr>
              <a:t>déroulement loyal </a:t>
            </a:r>
            <a:r>
              <a:rPr lang="fr-FR" i="1" dirty="0">
                <a:solidFill>
                  <a:srgbClr val="0070C0"/>
                </a:solidFill>
              </a:rPr>
              <a:t>de la procédure, spécialement à la </a:t>
            </a:r>
            <a:r>
              <a:rPr lang="fr-FR" i="1" u="sng" dirty="0">
                <a:solidFill>
                  <a:srgbClr val="0070C0"/>
                </a:solidFill>
              </a:rPr>
              <a:t>ponctualité de l'échange</a:t>
            </a:r>
            <a:r>
              <a:rPr lang="fr-FR" i="1" dirty="0">
                <a:solidFill>
                  <a:srgbClr val="0070C0"/>
                </a:solidFill>
              </a:rPr>
              <a:t> des conclusions et de la </a:t>
            </a:r>
            <a:r>
              <a:rPr lang="fr-FR" i="1" u="sng" dirty="0">
                <a:solidFill>
                  <a:srgbClr val="0070C0"/>
                </a:solidFill>
              </a:rPr>
              <a:t>communication</a:t>
            </a:r>
            <a:r>
              <a:rPr lang="fr-FR" i="1" dirty="0">
                <a:solidFill>
                  <a:srgbClr val="0070C0"/>
                </a:solidFill>
              </a:rPr>
              <a:t> des pièces. </a:t>
            </a:r>
            <a:r>
              <a:rPr lang="fr-FR" dirty="0"/>
              <a:t>»</a:t>
            </a:r>
          </a:p>
          <a:p>
            <a:pPr marL="0" indent="0">
              <a:buNone/>
            </a:pPr>
            <a:r>
              <a:rPr lang="fr-FR" b="1" dirty="0"/>
              <a:t>Article 781 CPC</a:t>
            </a:r>
          </a:p>
          <a:p>
            <a:pPr marL="0" indent="0">
              <a:buNone/>
            </a:pPr>
            <a:r>
              <a:rPr lang="fr-FR" dirty="0"/>
              <a:t>« </a:t>
            </a:r>
            <a:r>
              <a:rPr lang="fr-FR" i="1" u="sng" dirty="0">
                <a:solidFill>
                  <a:srgbClr val="0070C0"/>
                </a:solidFill>
              </a:rPr>
              <a:t>Le juge de la mise en état </a:t>
            </a:r>
            <a:r>
              <a:rPr lang="fr-FR" i="1" dirty="0">
                <a:solidFill>
                  <a:srgbClr val="0070C0"/>
                </a:solidFill>
              </a:rPr>
              <a:t>fixe, au fur et à mesure, </a:t>
            </a:r>
            <a:r>
              <a:rPr lang="fr-FR" i="1" u="sng" dirty="0">
                <a:solidFill>
                  <a:srgbClr val="0070C0"/>
                </a:solidFill>
              </a:rPr>
              <a:t>les délais nécessaires à l'instruction de l'affaire</a:t>
            </a:r>
            <a:r>
              <a:rPr lang="fr-FR" i="1" dirty="0">
                <a:solidFill>
                  <a:srgbClr val="0070C0"/>
                </a:solidFill>
              </a:rPr>
              <a:t>, eu égard à la nature, à l'urgence et à la complexité de celle-ci, et après avoir provoqué l'avis des avocats. </a:t>
            </a:r>
            <a:r>
              <a:rPr lang="fr-FR" dirty="0"/>
              <a:t>»</a:t>
            </a:r>
          </a:p>
          <a:p>
            <a:pPr marL="0" indent="0">
              <a:buNone/>
            </a:pPr>
            <a:endParaRPr lang="fr-FR" dirty="0"/>
          </a:p>
        </p:txBody>
      </p:sp>
      <p:sp>
        <p:nvSpPr>
          <p:cNvPr id="4" name="Espace réservé du pied de page 3">
            <a:extLst>
              <a:ext uri="{FF2B5EF4-FFF2-40B4-BE49-F238E27FC236}">
                <a16:creationId xmlns:a16="http://schemas.microsoft.com/office/drawing/2014/main" id="{59DF9EA4-2124-3437-A5F9-FD9883A100E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4A9FDA2-3F05-1DD8-CCB5-0D7A5FD40D58}"/>
              </a:ext>
            </a:extLst>
          </p:cNvPr>
          <p:cNvSpPr>
            <a:spLocks noGrp="1"/>
          </p:cNvSpPr>
          <p:nvPr>
            <p:ph type="sldNum" sz="quarter" idx="12"/>
          </p:nvPr>
        </p:nvSpPr>
        <p:spPr/>
        <p:txBody>
          <a:bodyPr/>
          <a:lstStyle/>
          <a:p>
            <a:fld id="{61E87852-DA9D-714B-8227-0CC9EC568EBE}" type="slidenum">
              <a:rPr lang="fr-FR" smtClean="0"/>
              <a:t>4</a:t>
            </a:fld>
            <a:endParaRPr lang="fr-FR"/>
          </a:p>
        </p:txBody>
      </p:sp>
    </p:spTree>
    <p:extLst>
      <p:ext uri="{BB962C8B-B14F-4D97-AF65-F5344CB8AC3E}">
        <p14:creationId xmlns:p14="http://schemas.microsoft.com/office/powerpoint/2010/main" val="83139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1C80B0-C137-8379-C177-BDE9736F0F29}"/>
              </a:ext>
            </a:extLst>
          </p:cNvPr>
          <p:cNvSpPr>
            <a:spLocks noGrp="1"/>
          </p:cNvSpPr>
          <p:nvPr>
            <p:ph type="title"/>
          </p:nvPr>
        </p:nvSpPr>
        <p:spPr>
          <a:xfrm>
            <a:off x="838200" y="365125"/>
            <a:ext cx="10515600" cy="791013"/>
          </a:xfrm>
        </p:spPr>
        <p:txBody>
          <a:bodyPr>
            <a:normAutofit/>
          </a:bodyPr>
          <a:lstStyle/>
          <a:p>
            <a:r>
              <a:rPr lang="fr-FR" sz="3000" b="1" dirty="0"/>
              <a:t>LES POUVOIRS DU JUGE DE LA MISE EN ÉTAT</a:t>
            </a:r>
          </a:p>
        </p:txBody>
      </p:sp>
      <p:sp>
        <p:nvSpPr>
          <p:cNvPr id="3" name="Espace réservé du contenu 2">
            <a:extLst>
              <a:ext uri="{FF2B5EF4-FFF2-40B4-BE49-F238E27FC236}">
                <a16:creationId xmlns:a16="http://schemas.microsoft.com/office/drawing/2014/main" id="{70D160E2-753D-944B-052E-3A277F4AC80B}"/>
              </a:ext>
            </a:extLst>
          </p:cNvPr>
          <p:cNvSpPr>
            <a:spLocks noGrp="1"/>
          </p:cNvSpPr>
          <p:nvPr>
            <p:ph idx="1"/>
          </p:nvPr>
        </p:nvSpPr>
        <p:spPr>
          <a:xfrm>
            <a:off x="838200" y="1156137"/>
            <a:ext cx="10515600" cy="5097517"/>
          </a:xfrm>
        </p:spPr>
        <p:txBody>
          <a:bodyPr>
            <a:normAutofit lnSpcReduction="10000"/>
          </a:bodyPr>
          <a:lstStyle/>
          <a:p>
            <a:pPr marL="0" indent="0">
              <a:buNone/>
            </a:pPr>
            <a:r>
              <a:rPr lang="fr-FR" b="1" dirty="0"/>
              <a:t>Article 789 CPC</a:t>
            </a:r>
          </a:p>
          <a:p>
            <a:pPr marL="0" indent="0">
              <a:buNone/>
            </a:pPr>
            <a:r>
              <a:rPr lang="fr-FR" dirty="0"/>
              <a:t>« </a:t>
            </a:r>
            <a:r>
              <a:rPr lang="fr-FR" i="1" dirty="0">
                <a:solidFill>
                  <a:srgbClr val="0070C0"/>
                </a:solidFill>
              </a:rPr>
              <a:t>Le juge de la mise en état est, à compter de sa désignation et, jusqu'à son dessaisissement, </a:t>
            </a:r>
            <a:r>
              <a:rPr lang="fr-FR" i="1" u="sng" dirty="0">
                <a:solidFill>
                  <a:srgbClr val="0070C0"/>
                </a:solidFill>
              </a:rPr>
              <a:t>seul compétent</a:t>
            </a:r>
            <a:r>
              <a:rPr lang="fr-FR" i="1" dirty="0">
                <a:solidFill>
                  <a:srgbClr val="0070C0"/>
                </a:solidFill>
              </a:rPr>
              <a:t>, à l'exclusion de toute autre formation du tribunal, pour :</a:t>
            </a:r>
          </a:p>
          <a:p>
            <a:pPr marL="0" indent="0">
              <a:buNone/>
            </a:pPr>
            <a:br>
              <a:rPr lang="fr-FR" i="1" dirty="0">
                <a:solidFill>
                  <a:srgbClr val="0070C0"/>
                </a:solidFill>
              </a:rPr>
            </a:br>
            <a:r>
              <a:rPr lang="fr-FR" i="1" dirty="0">
                <a:solidFill>
                  <a:srgbClr val="0070C0"/>
                </a:solidFill>
              </a:rPr>
              <a:t>1° Statuer sur les exceptions de procédure, (…) et les incidents mettant fin à l'instance ;</a:t>
            </a:r>
          </a:p>
          <a:p>
            <a:pPr marL="0" indent="0">
              <a:buNone/>
            </a:pPr>
            <a:r>
              <a:rPr lang="fr-FR" i="1" dirty="0">
                <a:solidFill>
                  <a:srgbClr val="0070C0"/>
                </a:solidFill>
              </a:rPr>
              <a:t>(…)</a:t>
            </a:r>
          </a:p>
          <a:p>
            <a:pPr marL="0" indent="0">
              <a:buNone/>
            </a:pPr>
            <a:r>
              <a:rPr lang="fr-FR" i="1" dirty="0">
                <a:solidFill>
                  <a:srgbClr val="0070C0"/>
                </a:solidFill>
              </a:rPr>
              <a:t>5° Ordonner, même d'office, toute mesure d'instruction ;</a:t>
            </a:r>
            <a:br>
              <a:rPr lang="fr-FR" i="1" dirty="0">
                <a:solidFill>
                  <a:srgbClr val="0070C0"/>
                </a:solidFill>
              </a:rPr>
            </a:br>
            <a:br>
              <a:rPr lang="fr-FR" i="1" dirty="0">
                <a:solidFill>
                  <a:srgbClr val="0070C0"/>
                </a:solidFill>
              </a:rPr>
            </a:br>
            <a:r>
              <a:rPr lang="fr-FR" i="1" dirty="0">
                <a:solidFill>
                  <a:srgbClr val="0070C0"/>
                </a:solidFill>
              </a:rPr>
              <a:t>6° Statuer sur les fins de non-recevoir.</a:t>
            </a:r>
            <a:r>
              <a:rPr lang="fr-FR" dirty="0"/>
              <a:t> »</a:t>
            </a:r>
            <a:br>
              <a:rPr lang="fr-FR" dirty="0"/>
            </a:br>
            <a:endParaRPr lang="fr-FR" dirty="0"/>
          </a:p>
        </p:txBody>
      </p:sp>
      <p:sp>
        <p:nvSpPr>
          <p:cNvPr id="4" name="Espace réservé du pied de page 3">
            <a:extLst>
              <a:ext uri="{FF2B5EF4-FFF2-40B4-BE49-F238E27FC236}">
                <a16:creationId xmlns:a16="http://schemas.microsoft.com/office/drawing/2014/main" id="{9D41AD19-0369-F013-1977-F8DE63BEE29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25E6399-5DC0-3117-D435-7A61D74AECD9}"/>
              </a:ext>
            </a:extLst>
          </p:cNvPr>
          <p:cNvSpPr>
            <a:spLocks noGrp="1"/>
          </p:cNvSpPr>
          <p:nvPr>
            <p:ph type="sldNum" sz="quarter" idx="12"/>
          </p:nvPr>
        </p:nvSpPr>
        <p:spPr/>
        <p:txBody>
          <a:bodyPr/>
          <a:lstStyle/>
          <a:p>
            <a:fld id="{61E87852-DA9D-714B-8227-0CC9EC568EBE}" type="slidenum">
              <a:rPr lang="fr-FR" smtClean="0"/>
              <a:t>5</a:t>
            </a:fld>
            <a:endParaRPr lang="fr-FR"/>
          </a:p>
        </p:txBody>
      </p:sp>
    </p:spTree>
    <p:extLst>
      <p:ext uri="{BB962C8B-B14F-4D97-AF65-F5344CB8AC3E}">
        <p14:creationId xmlns:p14="http://schemas.microsoft.com/office/powerpoint/2010/main" val="121780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4C33B8-F851-3090-6A01-F10EDA0EC65A}"/>
              </a:ext>
            </a:extLst>
          </p:cNvPr>
          <p:cNvSpPr>
            <a:spLocks noGrp="1"/>
          </p:cNvSpPr>
          <p:nvPr>
            <p:ph type="title"/>
          </p:nvPr>
        </p:nvSpPr>
        <p:spPr>
          <a:xfrm>
            <a:off x="838200" y="365125"/>
            <a:ext cx="10515600" cy="675399"/>
          </a:xfrm>
        </p:spPr>
        <p:txBody>
          <a:bodyPr/>
          <a:lstStyle/>
          <a:p>
            <a:r>
              <a:rPr lang="fr-FR" sz="3000" b="1" dirty="0"/>
              <a:t>AUTORITÉ DES ORDONNANCES DU JME – VOIES DE RECOURS</a:t>
            </a:r>
          </a:p>
        </p:txBody>
      </p:sp>
      <p:sp>
        <p:nvSpPr>
          <p:cNvPr id="3" name="Espace réservé du contenu 2">
            <a:extLst>
              <a:ext uri="{FF2B5EF4-FFF2-40B4-BE49-F238E27FC236}">
                <a16:creationId xmlns:a16="http://schemas.microsoft.com/office/drawing/2014/main" id="{54177826-286B-FB5C-8DAB-B1D33E3382CC}"/>
              </a:ext>
            </a:extLst>
          </p:cNvPr>
          <p:cNvSpPr>
            <a:spLocks noGrp="1"/>
          </p:cNvSpPr>
          <p:nvPr>
            <p:ph idx="1"/>
          </p:nvPr>
        </p:nvSpPr>
        <p:spPr>
          <a:xfrm>
            <a:off x="838200" y="1253331"/>
            <a:ext cx="10515600" cy="5115938"/>
          </a:xfrm>
        </p:spPr>
        <p:txBody>
          <a:bodyPr>
            <a:normAutofit fontScale="85000" lnSpcReduction="20000"/>
          </a:bodyPr>
          <a:lstStyle/>
          <a:p>
            <a:pPr marL="0" indent="0">
              <a:lnSpc>
                <a:spcPct val="120000"/>
              </a:lnSpc>
              <a:spcBef>
                <a:spcPts val="0"/>
              </a:spcBef>
              <a:buNone/>
            </a:pPr>
            <a:r>
              <a:rPr lang="fr-FR" b="1" dirty="0"/>
              <a:t>Article 794 CPC</a:t>
            </a:r>
          </a:p>
          <a:p>
            <a:pPr marL="0" indent="0">
              <a:lnSpc>
                <a:spcPct val="120000"/>
              </a:lnSpc>
              <a:spcBef>
                <a:spcPts val="0"/>
              </a:spcBef>
              <a:buNone/>
            </a:pPr>
            <a:r>
              <a:rPr lang="fr-FR" dirty="0"/>
              <a:t>« </a:t>
            </a:r>
            <a:r>
              <a:rPr lang="fr-FR" i="1" dirty="0">
                <a:solidFill>
                  <a:srgbClr val="0070C0"/>
                </a:solidFill>
              </a:rPr>
              <a:t>Les ordonnances du juge de la mise en état n'ont pas, au principal, </a:t>
            </a:r>
            <a:r>
              <a:rPr lang="fr-FR" i="1" u="sng" dirty="0">
                <a:solidFill>
                  <a:srgbClr val="0070C0"/>
                </a:solidFill>
              </a:rPr>
              <a:t>l'autorité de la chose jugée </a:t>
            </a:r>
            <a:r>
              <a:rPr lang="fr-FR" i="1" dirty="0">
                <a:solidFill>
                  <a:srgbClr val="0070C0"/>
                </a:solidFill>
              </a:rPr>
              <a:t>à l'exception de celles statuant sur les exceptions de procédure, sur les fins de non-recevoir et sur les incidents mettant fin à l'instance. </a:t>
            </a:r>
            <a:r>
              <a:rPr lang="fr-FR" dirty="0"/>
              <a:t>»</a:t>
            </a:r>
          </a:p>
          <a:p>
            <a:pPr marL="0" indent="0">
              <a:lnSpc>
                <a:spcPct val="120000"/>
              </a:lnSpc>
              <a:spcBef>
                <a:spcPts val="0"/>
              </a:spcBef>
              <a:buNone/>
            </a:pPr>
            <a:endParaRPr lang="fr-FR" dirty="0"/>
          </a:p>
          <a:p>
            <a:pPr marL="0" indent="0">
              <a:lnSpc>
                <a:spcPct val="120000"/>
              </a:lnSpc>
              <a:spcBef>
                <a:spcPts val="0"/>
              </a:spcBef>
              <a:buNone/>
            </a:pPr>
            <a:r>
              <a:rPr lang="fr-FR" b="1" dirty="0"/>
              <a:t>Article 795 CPC</a:t>
            </a:r>
          </a:p>
          <a:p>
            <a:pPr marL="0" indent="0">
              <a:lnSpc>
                <a:spcPct val="120000"/>
              </a:lnSpc>
              <a:spcBef>
                <a:spcPts val="0"/>
              </a:spcBef>
              <a:buNone/>
            </a:pPr>
            <a:r>
              <a:rPr lang="fr-FR" dirty="0"/>
              <a:t>« </a:t>
            </a:r>
            <a:r>
              <a:rPr lang="fr-FR" i="1" dirty="0">
                <a:solidFill>
                  <a:srgbClr val="0070C0"/>
                </a:solidFill>
              </a:rPr>
              <a:t>Les ordonnances du juge de la mise en état (…) </a:t>
            </a:r>
            <a:r>
              <a:rPr lang="fr-FR" i="1" u="sng" dirty="0">
                <a:solidFill>
                  <a:srgbClr val="0070C0"/>
                </a:solidFill>
              </a:rPr>
              <a:t>ne peuvent être frappées d'appel ou de pourvoi en cassation</a:t>
            </a:r>
            <a:r>
              <a:rPr lang="fr-FR" i="1" dirty="0">
                <a:solidFill>
                  <a:srgbClr val="0070C0"/>
                </a:solidFill>
              </a:rPr>
              <a:t> qu'avec le jugement statuant sur le fond.</a:t>
            </a:r>
          </a:p>
          <a:p>
            <a:pPr marL="0" indent="0">
              <a:lnSpc>
                <a:spcPct val="120000"/>
              </a:lnSpc>
              <a:spcBef>
                <a:spcPts val="0"/>
              </a:spcBef>
              <a:buNone/>
            </a:pPr>
            <a:r>
              <a:rPr lang="fr-FR" i="1" u="sng" dirty="0">
                <a:solidFill>
                  <a:srgbClr val="0070C0"/>
                </a:solidFill>
              </a:rPr>
              <a:t>Toutefois, elles sont susceptibles </a:t>
            </a:r>
            <a:r>
              <a:rPr lang="fr-FR" i="1" dirty="0">
                <a:solidFill>
                  <a:srgbClr val="0070C0"/>
                </a:solidFill>
              </a:rPr>
              <a:t>d'appel (…) dans les quinze jours à compter de leur signification, lorsque :</a:t>
            </a:r>
          </a:p>
          <a:p>
            <a:pPr marL="0" indent="0">
              <a:lnSpc>
                <a:spcPct val="120000"/>
              </a:lnSpc>
              <a:spcBef>
                <a:spcPts val="0"/>
              </a:spcBef>
              <a:buNone/>
            </a:pPr>
            <a:r>
              <a:rPr lang="fr-FR" i="1" dirty="0">
                <a:solidFill>
                  <a:srgbClr val="0070C0"/>
                </a:solidFill>
              </a:rPr>
              <a:t>(…)</a:t>
            </a:r>
            <a:br>
              <a:rPr lang="fr-FR" i="1" dirty="0">
                <a:solidFill>
                  <a:srgbClr val="0070C0"/>
                </a:solidFill>
              </a:rPr>
            </a:br>
            <a:r>
              <a:rPr lang="fr-FR" i="1" dirty="0">
                <a:solidFill>
                  <a:srgbClr val="0070C0"/>
                </a:solidFill>
              </a:rPr>
              <a:t>2° En statuant sur une </a:t>
            </a:r>
            <a:r>
              <a:rPr lang="fr-FR" i="1" u="sng" dirty="0">
                <a:solidFill>
                  <a:srgbClr val="0070C0"/>
                </a:solidFill>
              </a:rPr>
              <a:t>exception de n</a:t>
            </a:r>
            <a:r>
              <a:rPr lang="fr-FR" i="1" dirty="0">
                <a:solidFill>
                  <a:srgbClr val="0070C0"/>
                </a:solidFill>
              </a:rPr>
              <a:t>ullité, une </a:t>
            </a:r>
            <a:r>
              <a:rPr lang="fr-FR" i="1" u="sng" dirty="0">
                <a:solidFill>
                  <a:srgbClr val="0070C0"/>
                </a:solidFill>
              </a:rPr>
              <a:t>fin de non-recevoir </a:t>
            </a:r>
            <a:r>
              <a:rPr lang="fr-FR" i="1" dirty="0">
                <a:solidFill>
                  <a:srgbClr val="0070C0"/>
                </a:solidFill>
              </a:rPr>
              <a:t>ou un </a:t>
            </a:r>
            <a:r>
              <a:rPr lang="fr-FR" i="1" u="sng" dirty="0">
                <a:solidFill>
                  <a:srgbClr val="0070C0"/>
                </a:solidFill>
              </a:rPr>
              <a:t>incident d'instance</a:t>
            </a:r>
            <a:r>
              <a:rPr lang="fr-FR" i="1" dirty="0">
                <a:solidFill>
                  <a:srgbClr val="0070C0"/>
                </a:solidFill>
              </a:rPr>
              <a:t>, elles mettent fin à l'instance ; (…</a:t>
            </a:r>
            <a:r>
              <a:rPr lang="fr-FR" dirty="0">
                <a:solidFill>
                  <a:srgbClr val="0070C0"/>
                </a:solidFill>
              </a:rPr>
              <a:t>) </a:t>
            </a:r>
            <a:r>
              <a:rPr lang="fr-FR" dirty="0"/>
              <a:t>»</a:t>
            </a:r>
          </a:p>
        </p:txBody>
      </p:sp>
      <p:sp>
        <p:nvSpPr>
          <p:cNvPr id="4" name="Espace réservé du pied de page 3">
            <a:extLst>
              <a:ext uri="{FF2B5EF4-FFF2-40B4-BE49-F238E27FC236}">
                <a16:creationId xmlns:a16="http://schemas.microsoft.com/office/drawing/2014/main" id="{612F2FD6-AF17-A7FE-57C4-0BD244A1E18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1D99930-B07D-2148-4EB0-0931136FC50E}"/>
              </a:ext>
            </a:extLst>
          </p:cNvPr>
          <p:cNvSpPr>
            <a:spLocks noGrp="1"/>
          </p:cNvSpPr>
          <p:nvPr>
            <p:ph type="sldNum" sz="quarter" idx="12"/>
          </p:nvPr>
        </p:nvSpPr>
        <p:spPr/>
        <p:txBody>
          <a:bodyPr/>
          <a:lstStyle/>
          <a:p>
            <a:fld id="{61E87852-DA9D-714B-8227-0CC9EC568EBE}" type="slidenum">
              <a:rPr lang="fr-FR" smtClean="0"/>
              <a:t>6</a:t>
            </a:fld>
            <a:endParaRPr lang="fr-FR"/>
          </a:p>
        </p:txBody>
      </p:sp>
    </p:spTree>
    <p:extLst>
      <p:ext uri="{BB962C8B-B14F-4D97-AF65-F5344CB8AC3E}">
        <p14:creationId xmlns:p14="http://schemas.microsoft.com/office/powerpoint/2010/main" val="57074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E0DBE0-60D8-1A1C-2CF6-26F682F40A3D}"/>
              </a:ext>
            </a:extLst>
          </p:cNvPr>
          <p:cNvSpPr>
            <a:spLocks noGrp="1"/>
          </p:cNvSpPr>
          <p:nvPr>
            <p:ph type="title"/>
          </p:nvPr>
        </p:nvSpPr>
        <p:spPr>
          <a:xfrm>
            <a:off x="838200" y="365126"/>
            <a:ext cx="10515600" cy="696420"/>
          </a:xfrm>
        </p:spPr>
        <p:txBody>
          <a:bodyPr>
            <a:normAutofit/>
          </a:bodyPr>
          <a:lstStyle/>
          <a:p>
            <a:r>
              <a:rPr lang="fr-FR" sz="3000" b="1" dirty="0"/>
              <a:t>LE DÉROULEMENT DE L’INSTRUCTION</a:t>
            </a:r>
          </a:p>
        </p:txBody>
      </p:sp>
      <p:sp>
        <p:nvSpPr>
          <p:cNvPr id="3" name="Espace réservé du contenu 2">
            <a:extLst>
              <a:ext uri="{FF2B5EF4-FFF2-40B4-BE49-F238E27FC236}">
                <a16:creationId xmlns:a16="http://schemas.microsoft.com/office/drawing/2014/main" id="{96E833AE-2FD9-569E-3DA5-D72DC211A7D7}"/>
              </a:ext>
            </a:extLst>
          </p:cNvPr>
          <p:cNvSpPr>
            <a:spLocks noGrp="1"/>
          </p:cNvSpPr>
          <p:nvPr>
            <p:ph idx="1"/>
          </p:nvPr>
        </p:nvSpPr>
        <p:spPr>
          <a:xfrm>
            <a:off x="838200" y="1061546"/>
            <a:ext cx="10515600" cy="5548804"/>
          </a:xfrm>
        </p:spPr>
        <p:txBody>
          <a:bodyPr>
            <a:normAutofit lnSpcReduction="10000"/>
          </a:bodyPr>
          <a:lstStyle/>
          <a:p>
            <a:pPr marL="0" indent="0">
              <a:spcBef>
                <a:spcPts val="400"/>
              </a:spcBef>
              <a:buNone/>
            </a:pPr>
            <a:r>
              <a:rPr lang="fr-FR" b="1" dirty="0"/>
              <a:t>Article 776 CPC</a:t>
            </a:r>
          </a:p>
          <a:p>
            <a:pPr>
              <a:spcBef>
                <a:spcPts val="400"/>
              </a:spcBef>
              <a:buNone/>
            </a:pPr>
            <a:r>
              <a:rPr lang="fr-FR" dirty="0"/>
              <a:t>« (…) </a:t>
            </a:r>
            <a:r>
              <a:rPr lang="fr-FR" i="1" dirty="0">
                <a:solidFill>
                  <a:srgbClr val="0070C0"/>
                </a:solidFill>
              </a:rPr>
              <a:t>Au jour de </a:t>
            </a:r>
            <a:r>
              <a:rPr lang="fr-FR" i="1" u="sng" dirty="0">
                <a:solidFill>
                  <a:srgbClr val="0070C0"/>
                </a:solidFill>
              </a:rPr>
              <a:t>l'audience d'orientati</a:t>
            </a:r>
            <a:r>
              <a:rPr lang="fr-FR" i="1" dirty="0">
                <a:solidFill>
                  <a:srgbClr val="0070C0"/>
                </a:solidFill>
              </a:rPr>
              <a:t>on, l'affaire est appelée devant le président de la chambre (…)à laquelle l'affaire a été distribuée. Celui-ci </a:t>
            </a:r>
            <a:r>
              <a:rPr lang="fr-FR" i="1" u="sng" dirty="0">
                <a:solidFill>
                  <a:srgbClr val="0070C0"/>
                </a:solidFill>
              </a:rPr>
              <a:t>confère de l'état de la cause </a:t>
            </a:r>
            <a:r>
              <a:rPr lang="fr-FR" i="1" dirty="0">
                <a:solidFill>
                  <a:srgbClr val="0070C0"/>
                </a:solidFill>
              </a:rPr>
              <a:t>avec les avocats présents </a:t>
            </a:r>
            <a:r>
              <a:rPr lang="fr-FR" dirty="0"/>
              <a:t>»</a:t>
            </a:r>
          </a:p>
          <a:p>
            <a:pPr marL="0" indent="0">
              <a:spcBef>
                <a:spcPts val="400"/>
              </a:spcBef>
              <a:buNone/>
            </a:pPr>
            <a:r>
              <a:rPr lang="fr-FR" b="1" dirty="0"/>
              <a:t>Article 778 CPC</a:t>
            </a:r>
          </a:p>
          <a:p>
            <a:pPr marL="0" indent="0">
              <a:spcBef>
                <a:spcPts val="400"/>
              </a:spcBef>
              <a:buNone/>
            </a:pPr>
            <a:r>
              <a:rPr lang="fr-FR" dirty="0"/>
              <a:t>« </a:t>
            </a:r>
            <a:r>
              <a:rPr lang="fr-FR" i="1" dirty="0">
                <a:solidFill>
                  <a:srgbClr val="0070C0"/>
                </a:solidFill>
              </a:rPr>
              <a:t>Le président </a:t>
            </a:r>
            <a:r>
              <a:rPr lang="fr-FR" i="1" u="sng" dirty="0">
                <a:solidFill>
                  <a:srgbClr val="0070C0"/>
                </a:solidFill>
              </a:rPr>
              <a:t>renvoie à l'audience de plaidoirie les affaires</a:t>
            </a:r>
            <a:r>
              <a:rPr lang="fr-FR" i="1" dirty="0">
                <a:solidFill>
                  <a:srgbClr val="0070C0"/>
                </a:solidFill>
              </a:rPr>
              <a:t> qui, d'après les explications des avocats et au vu des conclusions échangées et des pièces communiquées, lui paraissent </a:t>
            </a:r>
            <a:r>
              <a:rPr lang="fr-FR" i="1" u="sng" dirty="0">
                <a:solidFill>
                  <a:srgbClr val="0070C0"/>
                </a:solidFill>
              </a:rPr>
              <a:t>prêtes à être jugées sur le fon</a:t>
            </a:r>
            <a:r>
              <a:rPr lang="fr-FR" i="1" dirty="0">
                <a:solidFill>
                  <a:srgbClr val="0070C0"/>
                </a:solidFill>
              </a:rPr>
              <a:t>d</a:t>
            </a:r>
            <a:r>
              <a:rPr lang="fr-FR" dirty="0"/>
              <a:t>. »</a:t>
            </a:r>
            <a:br>
              <a:rPr lang="fr-FR" dirty="0"/>
            </a:br>
            <a:r>
              <a:rPr lang="fr-FR" b="1" dirty="0"/>
              <a:t>Article 779 CPC</a:t>
            </a:r>
          </a:p>
          <a:p>
            <a:pPr marL="0" indent="0">
              <a:spcBef>
                <a:spcPts val="400"/>
              </a:spcBef>
              <a:buNone/>
            </a:pPr>
            <a:r>
              <a:rPr lang="fr-FR" dirty="0"/>
              <a:t>« </a:t>
            </a:r>
            <a:r>
              <a:rPr lang="fr-FR" i="1" dirty="0">
                <a:solidFill>
                  <a:srgbClr val="0070C0"/>
                </a:solidFill>
              </a:rPr>
              <a:t>Le président </a:t>
            </a:r>
            <a:r>
              <a:rPr lang="fr-FR" i="1" u="sng" dirty="0">
                <a:solidFill>
                  <a:srgbClr val="0070C0"/>
                </a:solidFill>
              </a:rPr>
              <a:t>renvoie au juge de la mise en état</a:t>
            </a:r>
            <a:r>
              <a:rPr lang="fr-FR" i="1" dirty="0">
                <a:solidFill>
                  <a:srgbClr val="0070C0"/>
                </a:solidFill>
              </a:rPr>
              <a:t>, les affaires qui ne sont pas en état d'être </a:t>
            </a:r>
            <a:r>
              <a:rPr lang="fr-FR" b="1" i="1" dirty="0">
                <a:solidFill>
                  <a:srgbClr val="0070C0"/>
                </a:solidFill>
              </a:rPr>
              <a:t>jugées</a:t>
            </a:r>
            <a:r>
              <a:rPr lang="fr-FR" b="1" dirty="0"/>
              <a:t>. »</a:t>
            </a:r>
          </a:p>
          <a:p>
            <a:pPr marL="0" indent="0">
              <a:spcBef>
                <a:spcPts val="400"/>
              </a:spcBef>
              <a:buNone/>
            </a:pPr>
            <a:r>
              <a:rPr lang="fr-FR" b="1" dirty="0"/>
              <a:t>Article 812 CPC </a:t>
            </a:r>
          </a:p>
          <a:p>
            <a:pPr marL="0" indent="0">
              <a:spcBef>
                <a:spcPts val="400"/>
              </a:spcBef>
              <a:buNone/>
            </a:pPr>
            <a:r>
              <a:rPr lang="fr-FR" dirty="0"/>
              <a:t>« </a:t>
            </a:r>
            <a:r>
              <a:rPr lang="fr-FR" i="1" dirty="0">
                <a:solidFill>
                  <a:srgbClr val="0070C0"/>
                </a:solidFill>
              </a:rPr>
              <a:t>L'attribution d'une affaire au </a:t>
            </a:r>
            <a:r>
              <a:rPr lang="fr-FR" i="1" u="sng" dirty="0">
                <a:solidFill>
                  <a:srgbClr val="0070C0"/>
                </a:solidFill>
              </a:rPr>
              <a:t>juge unique </a:t>
            </a:r>
            <a:r>
              <a:rPr lang="fr-FR" i="1" dirty="0">
                <a:solidFill>
                  <a:srgbClr val="0070C0"/>
                </a:solidFill>
              </a:rPr>
              <a:t>peut être décidée jusqu'à la fixation de la date de l'audience</a:t>
            </a:r>
            <a:r>
              <a:rPr lang="fr-FR" dirty="0"/>
              <a:t>. »</a:t>
            </a:r>
          </a:p>
        </p:txBody>
      </p:sp>
      <p:sp>
        <p:nvSpPr>
          <p:cNvPr id="5" name="Espace réservé du numéro de diapositive 4">
            <a:extLst>
              <a:ext uri="{FF2B5EF4-FFF2-40B4-BE49-F238E27FC236}">
                <a16:creationId xmlns:a16="http://schemas.microsoft.com/office/drawing/2014/main" id="{205A5F54-0FC6-64AB-8D48-256A8C302271}"/>
              </a:ext>
            </a:extLst>
          </p:cNvPr>
          <p:cNvSpPr>
            <a:spLocks noGrp="1"/>
          </p:cNvSpPr>
          <p:nvPr>
            <p:ph type="sldNum" sz="quarter" idx="12"/>
          </p:nvPr>
        </p:nvSpPr>
        <p:spPr/>
        <p:txBody>
          <a:bodyPr/>
          <a:lstStyle/>
          <a:p>
            <a:fld id="{61E87852-DA9D-714B-8227-0CC9EC568EBE}" type="slidenum">
              <a:rPr lang="fr-FR" sz="1600" smtClean="0"/>
              <a:t>7</a:t>
            </a:fld>
            <a:endParaRPr lang="fr-FR" sz="1600" dirty="0"/>
          </a:p>
        </p:txBody>
      </p:sp>
    </p:spTree>
    <p:extLst>
      <p:ext uri="{BB962C8B-B14F-4D97-AF65-F5344CB8AC3E}">
        <p14:creationId xmlns:p14="http://schemas.microsoft.com/office/powerpoint/2010/main" val="182138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9BA355-8002-26FD-718E-446C46D017AA}"/>
              </a:ext>
            </a:extLst>
          </p:cNvPr>
          <p:cNvSpPr>
            <a:spLocks noGrp="1"/>
          </p:cNvSpPr>
          <p:nvPr>
            <p:ph type="title"/>
          </p:nvPr>
        </p:nvSpPr>
        <p:spPr>
          <a:xfrm>
            <a:off x="838200" y="365125"/>
            <a:ext cx="10515600" cy="622847"/>
          </a:xfrm>
        </p:spPr>
        <p:txBody>
          <a:bodyPr>
            <a:normAutofit/>
          </a:bodyPr>
          <a:lstStyle/>
          <a:p>
            <a:r>
              <a:rPr lang="fr-FR" sz="3000" b="1" dirty="0"/>
              <a:t>L’ORDONNANCE DE CLÔTURE</a:t>
            </a:r>
          </a:p>
        </p:txBody>
      </p:sp>
      <p:sp>
        <p:nvSpPr>
          <p:cNvPr id="3" name="Espace réservé du contenu 2">
            <a:extLst>
              <a:ext uri="{FF2B5EF4-FFF2-40B4-BE49-F238E27FC236}">
                <a16:creationId xmlns:a16="http://schemas.microsoft.com/office/drawing/2014/main" id="{316CA645-4774-15F6-C8BF-7C90DD812303}"/>
              </a:ext>
            </a:extLst>
          </p:cNvPr>
          <p:cNvSpPr>
            <a:spLocks noGrp="1"/>
          </p:cNvSpPr>
          <p:nvPr>
            <p:ph idx="1"/>
          </p:nvPr>
        </p:nvSpPr>
        <p:spPr>
          <a:xfrm>
            <a:off x="932793" y="1131941"/>
            <a:ext cx="10515600" cy="4922017"/>
          </a:xfrm>
        </p:spPr>
        <p:txBody>
          <a:bodyPr/>
          <a:lstStyle/>
          <a:p>
            <a:pPr marL="0" indent="0">
              <a:buNone/>
            </a:pPr>
            <a:r>
              <a:rPr lang="fr-FR" b="1" dirty="0"/>
              <a:t>Article 798 CPC</a:t>
            </a:r>
          </a:p>
          <a:p>
            <a:pPr marL="0" indent="0">
              <a:buNone/>
            </a:pPr>
            <a:r>
              <a:rPr lang="fr-FR" dirty="0"/>
              <a:t>« </a:t>
            </a:r>
            <a:r>
              <a:rPr lang="fr-FR" i="1" u="sng" dirty="0">
                <a:solidFill>
                  <a:srgbClr val="0070C0"/>
                </a:solidFill>
              </a:rPr>
              <a:t>La clôture </a:t>
            </a:r>
            <a:r>
              <a:rPr lang="fr-FR" i="1" dirty="0">
                <a:solidFill>
                  <a:srgbClr val="0070C0"/>
                </a:solidFill>
              </a:rPr>
              <a:t>de l'instruction, (…) est prononcée par une </a:t>
            </a:r>
            <a:r>
              <a:rPr lang="fr-FR" i="1" u="sng" dirty="0">
                <a:solidFill>
                  <a:srgbClr val="0070C0"/>
                </a:solidFill>
              </a:rPr>
              <a:t>ordonnance</a:t>
            </a:r>
            <a:r>
              <a:rPr lang="fr-FR" i="1" dirty="0">
                <a:solidFill>
                  <a:srgbClr val="0070C0"/>
                </a:solidFill>
              </a:rPr>
              <a:t> non motivée qui ne peut être frappée d'aucun recours. Copie de cette ordonnance est délivrée aux avocats. </a:t>
            </a:r>
            <a:r>
              <a:rPr lang="fr-FR" dirty="0"/>
              <a:t>»</a:t>
            </a:r>
          </a:p>
          <a:p>
            <a:pPr marL="0" indent="0">
              <a:buNone/>
            </a:pPr>
            <a:endParaRPr lang="fr-FR" dirty="0"/>
          </a:p>
          <a:p>
            <a:pPr marL="0" indent="0">
              <a:buNone/>
            </a:pPr>
            <a:r>
              <a:rPr lang="fr-FR" b="1" dirty="0"/>
              <a:t>Article 802 CPC</a:t>
            </a:r>
          </a:p>
          <a:p>
            <a:pPr marL="0" indent="0">
              <a:buNone/>
            </a:pPr>
            <a:r>
              <a:rPr lang="fr-FR" dirty="0"/>
              <a:t>« </a:t>
            </a:r>
            <a:r>
              <a:rPr lang="fr-FR" i="1" dirty="0">
                <a:solidFill>
                  <a:srgbClr val="0070C0"/>
                </a:solidFill>
              </a:rPr>
              <a:t>Après l'ordonnance de clôture, </a:t>
            </a:r>
            <a:r>
              <a:rPr lang="fr-FR" i="1" u="sng" dirty="0">
                <a:solidFill>
                  <a:srgbClr val="0070C0"/>
                </a:solidFill>
              </a:rPr>
              <a:t>aucune conclusion ne peut être déposée</a:t>
            </a:r>
            <a:r>
              <a:rPr lang="fr-FR" i="1" dirty="0">
                <a:solidFill>
                  <a:srgbClr val="0070C0"/>
                </a:solidFill>
              </a:rPr>
              <a:t> ni aucune pièce produite aux débats, à peine d'irrecevabilité prononcée d'office</a:t>
            </a:r>
            <a:r>
              <a:rPr lang="fr-FR" dirty="0"/>
              <a:t>. »</a:t>
            </a:r>
          </a:p>
        </p:txBody>
      </p:sp>
      <p:sp>
        <p:nvSpPr>
          <p:cNvPr id="5" name="Espace réservé du numéro de diapositive 4">
            <a:extLst>
              <a:ext uri="{FF2B5EF4-FFF2-40B4-BE49-F238E27FC236}">
                <a16:creationId xmlns:a16="http://schemas.microsoft.com/office/drawing/2014/main" id="{FDFE52BD-814C-DA12-9423-71D74353FD8C}"/>
              </a:ext>
            </a:extLst>
          </p:cNvPr>
          <p:cNvSpPr>
            <a:spLocks noGrp="1"/>
          </p:cNvSpPr>
          <p:nvPr>
            <p:ph type="sldNum" sz="quarter" idx="12"/>
          </p:nvPr>
        </p:nvSpPr>
        <p:spPr/>
        <p:txBody>
          <a:bodyPr/>
          <a:lstStyle/>
          <a:p>
            <a:fld id="{61E87852-DA9D-714B-8227-0CC9EC568EBE}" type="slidenum">
              <a:rPr lang="fr-FR" smtClean="0"/>
              <a:t>8</a:t>
            </a:fld>
            <a:endParaRPr lang="fr-FR"/>
          </a:p>
        </p:txBody>
      </p:sp>
    </p:spTree>
    <p:extLst>
      <p:ext uri="{BB962C8B-B14F-4D97-AF65-F5344CB8AC3E}">
        <p14:creationId xmlns:p14="http://schemas.microsoft.com/office/powerpoint/2010/main" val="2191431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C1E724-D915-3D5A-5B8F-5214BA8FAAFD}"/>
              </a:ext>
            </a:extLst>
          </p:cNvPr>
          <p:cNvSpPr>
            <a:spLocks noGrp="1"/>
          </p:cNvSpPr>
          <p:nvPr>
            <p:ph type="title"/>
          </p:nvPr>
        </p:nvSpPr>
        <p:spPr>
          <a:xfrm>
            <a:off x="838200" y="365125"/>
            <a:ext cx="10515600" cy="538765"/>
          </a:xfrm>
        </p:spPr>
        <p:txBody>
          <a:bodyPr>
            <a:normAutofit/>
          </a:bodyPr>
          <a:lstStyle/>
          <a:p>
            <a:r>
              <a:rPr lang="fr-FR" sz="3000" b="1" dirty="0"/>
              <a:t>LES PLAIDOIRIES</a:t>
            </a:r>
          </a:p>
        </p:txBody>
      </p:sp>
      <p:sp>
        <p:nvSpPr>
          <p:cNvPr id="3" name="Espace réservé du contenu 2">
            <a:extLst>
              <a:ext uri="{FF2B5EF4-FFF2-40B4-BE49-F238E27FC236}">
                <a16:creationId xmlns:a16="http://schemas.microsoft.com/office/drawing/2014/main" id="{A6A4772B-15D6-E952-D4B2-876BF2651AF8}"/>
              </a:ext>
            </a:extLst>
          </p:cNvPr>
          <p:cNvSpPr>
            <a:spLocks noGrp="1"/>
          </p:cNvSpPr>
          <p:nvPr>
            <p:ph idx="1"/>
          </p:nvPr>
        </p:nvSpPr>
        <p:spPr>
          <a:xfrm>
            <a:off x="932793" y="1068880"/>
            <a:ext cx="10515600" cy="4964057"/>
          </a:xfrm>
        </p:spPr>
        <p:txBody>
          <a:bodyPr>
            <a:normAutofit/>
          </a:bodyPr>
          <a:lstStyle/>
          <a:p>
            <a:pPr marL="0" indent="0">
              <a:buNone/>
            </a:pPr>
            <a:r>
              <a:rPr lang="fr-FR" b="1" dirty="0"/>
              <a:t>Article 799, al. 3, CPC</a:t>
            </a:r>
          </a:p>
          <a:p>
            <a:pPr marL="0" indent="0">
              <a:buNone/>
            </a:pPr>
            <a:r>
              <a:rPr lang="fr-FR" dirty="0"/>
              <a:t>« </a:t>
            </a:r>
            <a:r>
              <a:rPr lang="fr-FR" i="1" dirty="0">
                <a:solidFill>
                  <a:srgbClr val="0070C0"/>
                </a:solidFill>
              </a:rPr>
              <a:t>Le président ou le juge de la mise en état, s'il a reçu délégation à cet effet, peut également, </a:t>
            </a:r>
            <a:r>
              <a:rPr lang="fr-FR" i="1" u="sng" dirty="0">
                <a:solidFill>
                  <a:srgbClr val="0070C0"/>
                </a:solidFill>
              </a:rPr>
              <a:t>à la demande des avocats</a:t>
            </a:r>
            <a:r>
              <a:rPr lang="fr-FR" i="1" dirty="0">
                <a:solidFill>
                  <a:srgbClr val="0070C0"/>
                </a:solidFill>
              </a:rPr>
              <a:t>, et après accord, le cas échéant, du ministère public, </a:t>
            </a:r>
            <a:r>
              <a:rPr lang="fr-FR" i="1" u="sng" dirty="0">
                <a:solidFill>
                  <a:srgbClr val="0070C0"/>
                </a:solidFill>
              </a:rPr>
              <a:t>autoriser le dépôt des dossiers </a:t>
            </a:r>
            <a:r>
              <a:rPr lang="fr-FR" i="1" dirty="0">
                <a:solidFill>
                  <a:srgbClr val="0070C0"/>
                </a:solidFill>
              </a:rPr>
              <a:t>au greffe de la chambre à une date qu'il fixe, quand il lui apparaît que l'affaire ne requiert pas de plaidoiries. </a:t>
            </a:r>
            <a:r>
              <a:rPr lang="fr-FR" dirty="0"/>
              <a:t>»</a:t>
            </a:r>
          </a:p>
          <a:p>
            <a:pPr marL="0" indent="0">
              <a:buNone/>
            </a:pPr>
            <a:r>
              <a:rPr lang="fr-FR" b="1" dirty="0"/>
              <a:t>Article 805 CPC</a:t>
            </a:r>
          </a:p>
          <a:p>
            <a:pPr marL="0" indent="0">
              <a:buNone/>
            </a:pPr>
            <a:r>
              <a:rPr lang="fr-FR" dirty="0"/>
              <a:t>« </a:t>
            </a:r>
            <a:r>
              <a:rPr lang="fr-FR" i="1" dirty="0">
                <a:solidFill>
                  <a:srgbClr val="0070C0"/>
                </a:solidFill>
              </a:rPr>
              <a:t>Le juge de la mise en état (…) peut, si les avocats ne s'y opposent pas, </a:t>
            </a:r>
            <a:r>
              <a:rPr lang="fr-FR" i="1" u="sng" dirty="0">
                <a:solidFill>
                  <a:srgbClr val="0070C0"/>
                </a:solidFill>
              </a:rPr>
              <a:t>tenir seul l'audience </a:t>
            </a:r>
            <a:r>
              <a:rPr lang="fr-FR" i="1" dirty="0">
                <a:solidFill>
                  <a:srgbClr val="0070C0"/>
                </a:solidFill>
              </a:rPr>
              <a:t>pour entendre les plaidoiries. Il en rend compte au tribunal dans son délibéré. </a:t>
            </a:r>
            <a:r>
              <a:rPr lang="fr-FR" dirty="0"/>
              <a:t>»</a:t>
            </a:r>
          </a:p>
        </p:txBody>
      </p:sp>
      <p:sp>
        <p:nvSpPr>
          <p:cNvPr id="5" name="Espace réservé du numéro de diapositive 4">
            <a:extLst>
              <a:ext uri="{FF2B5EF4-FFF2-40B4-BE49-F238E27FC236}">
                <a16:creationId xmlns:a16="http://schemas.microsoft.com/office/drawing/2014/main" id="{3B26CDC4-0506-2D79-3639-D9B145F484EE}"/>
              </a:ext>
            </a:extLst>
          </p:cNvPr>
          <p:cNvSpPr>
            <a:spLocks noGrp="1"/>
          </p:cNvSpPr>
          <p:nvPr>
            <p:ph type="sldNum" sz="quarter" idx="12"/>
          </p:nvPr>
        </p:nvSpPr>
        <p:spPr/>
        <p:txBody>
          <a:bodyPr/>
          <a:lstStyle/>
          <a:p>
            <a:fld id="{61E87852-DA9D-714B-8227-0CC9EC568EBE}" type="slidenum">
              <a:rPr lang="fr-FR" smtClean="0"/>
              <a:t>9</a:t>
            </a:fld>
            <a:endParaRPr lang="fr-FR"/>
          </a:p>
        </p:txBody>
      </p:sp>
    </p:spTree>
    <p:extLst>
      <p:ext uri="{BB962C8B-B14F-4D97-AF65-F5344CB8AC3E}">
        <p14:creationId xmlns:p14="http://schemas.microsoft.com/office/powerpoint/2010/main" val="17831234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1567</Words>
  <Application>Microsoft Macintosh PowerPoint</Application>
  <PresentationFormat>Grand écran</PresentationFormat>
  <Paragraphs>113</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Times New Roman</vt:lpstr>
      <vt:lpstr>Thème Office</vt:lpstr>
      <vt:lpstr>3ème PARTIE : LE DÉROULEMENT DU PROCES CIVIL CHAPITRE PRÉLIMINAIRE : LA COMPÉTENCE CHAPITRE 1 : L’INSTANCE - LES RÈGLES GÉNÉRALES CHAPITRE 2 : L’INSTANCE – LES RÈGLES SPÉCIALES</vt:lpstr>
      <vt:lpstr>LA REPRÉSENTATION OBLIGATOIRE</vt:lpstr>
      <vt:lpstr>UNE INSTRUCTION ÉCRITE</vt:lpstr>
      <vt:lpstr>UNE INSTRUCTION SOUS CONTRÔLE JUDICIAIRE</vt:lpstr>
      <vt:lpstr>LES POUVOIRS DU JUGE DE LA MISE EN ÉTAT</vt:lpstr>
      <vt:lpstr>AUTORITÉ DES ORDONNANCES DU JME – VOIES DE RECOURS</vt:lpstr>
      <vt:lpstr>LE DÉROULEMENT DE L’INSTRUCTION</vt:lpstr>
      <vt:lpstr>L’ORDONNANCE DE CLÔTURE</vt:lpstr>
      <vt:lpstr>LES PLAIDOIRIES</vt:lpstr>
      <vt:lpstr>LES PROCÉDURES ORALES</vt:lpstr>
      <vt:lpstr>LA PROCÉDURE DEVANT LE TRIBUNAL DE COMMERCE</vt:lpstr>
      <vt:lpstr>3ème PARTIE : LE DÉROULEMENT DU PROCES CIVIL CHAPITRE PRÉLIMINAIRE : LA COMPÉTENCE CHAPITRE 1 : L’INSTANCE - LES RÈGLES GÉNÉRALES CHAPITRE 2 : L’INSTANCE – LES RÈGLES SPÉCIALES</vt:lpstr>
      <vt:lpstr>LA MATIÈRE GRACIEUSE</vt:lpstr>
      <vt:lpstr>L’AUTORITÉ DES DÉCISIONS RENDUES EN MATIÈRE GRACIEUSE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4</cp:revision>
  <dcterms:created xsi:type="dcterms:W3CDTF">2025-04-03T09:34:18Z</dcterms:created>
  <dcterms:modified xsi:type="dcterms:W3CDTF">2025-04-04T11:01:40Z</dcterms:modified>
</cp:coreProperties>
</file>