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360" r:id="rId3"/>
    <p:sldId id="264" r:id="rId4"/>
    <p:sldId id="265" r:id="rId5"/>
    <p:sldId id="266" r:id="rId6"/>
    <p:sldId id="267" r:id="rId7"/>
    <p:sldId id="268" r:id="rId8"/>
    <p:sldId id="269" r:id="rId9"/>
    <p:sldId id="270" r:id="rId10"/>
    <p:sldId id="271" r:id="rId11"/>
    <p:sldId id="345" r:id="rId12"/>
    <p:sldId id="346" r:id="rId13"/>
    <p:sldId id="347" r:id="rId14"/>
    <p:sldId id="287" r:id="rId15"/>
    <p:sldId id="272" r:id="rId16"/>
    <p:sldId id="348" r:id="rId17"/>
    <p:sldId id="349" r:id="rId18"/>
    <p:sldId id="350" r:id="rId19"/>
    <p:sldId id="286" r:id="rId20"/>
    <p:sldId id="273" r:id="rId21"/>
    <p:sldId id="352" r:id="rId22"/>
    <p:sldId id="351" r:id="rId23"/>
    <p:sldId id="353" r:id="rId24"/>
    <p:sldId id="354" r:id="rId25"/>
    <p:sldId id="355" r:id="rId26"/>
    <p:sldId id="356" r:id="rId27"/>
    <p:sldId id="357" r:id="rId28"/>
    <p:sldId id="359" r:id="rId29"/>
    <p:sldId id="358" r:id="rId30"/>
    <p:sldId id="361" r:id="rId31"/>
    <p:sldId id="257" r:id="rId32"/>
    <p:sldId id="258" r:id="rId33"/>
    <p:sldId id="260" r:id="rId34"/>
    <p:sldId id="259" r:id="rId35"/>
    <p:sldId id="262" r:id="rId36"/>
  </p:sldIdLst>
  <p:sldSz cx="12192000" cy="6858000"/>
  <p:notesSz cx="6858000" cy="9144000"/>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4995" autoAdjust="0"/>
    <p:restoredTop sz="94660"/>
  </p:normalViewPr>
  <p:slideViewPr>
    <p:cSldViewPr snapToGrid="0">
      <p:cViewPr varScale="1">
        <p:scale>
          <a:sx n="102" d="100"/>
          <a:sy n="102" d="100"/>
        </p:scale>
        <p:origin x="954" y="31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8" Type="http://schemas.openxmlformats.org/officeDocument/2006/relationships/slide" Target="slides/slide7.xml"/><Relationship Id="rId3" Type="http://schemas.openxmlformats.org/officeDocument/2006/relationships/slide" Target="slides/slide2.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e de titr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2DA09166-83A6-EC14-15E6-BA95CD116BCD}"/>
              </a:ext>
            </a:extLst>
          </p:cNvPr>
          <p:cNvSpPr>
            <a:spLocks noGrp="1"/>
          </p:cNvSpPr>
          <p:nvPr>
            <p:ph type="ctrTitle"/>
          </p:nvPr>
        </p:nvSpPr>
        <p:spPr>
          <a:xfrm>
            <a:off x="1524000" y="1122363"/>
            <a:ext cx="9144000" cy="2387600"/>
          </a:xfrm>
        </p:spPr>
        <p:txBody>
          <a:bodyPr anchor="b"/>
          <a:lstStyle>
            <a:lvl1pPr algn="ctr">
              <a:defRPr sz="6000"/>
            </a:lvl1pPr>
          </a:lstStyle>
          <a:p>
            <a:r>
              <a:rPr lang="fr-FR"/>
              <a:t>Modifiez le style du titre</a:t>
            </a:r>
          </a:p>
        </p:txBody>
      </p:sp>
      <p:sp>
        <p:nvSpPr>
          <p:cNvPr id="3" name="Sous-titre 2">
            <a:extLst>
              <a:ext uri="{FF2B5EF4-FFF2-40B4-BE49-F238E27FC236}">
                <a16:creationId xmlns:a16="http://schemas.microsoft.com/office/drawing/2014/main" id="{3E1B47D8-CF37-4BE7-6E02-956FB04F9268}"/>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fr-FR"/>
              <a:t>Modifiez le style des sous-titres du masque</a:t>
            </a:r>
          </a:p>
        </p:txBody>
      </p:sp>
      <p:sp>
        <p:nvSpPr>
          <p:cNvPr id="4" name="Espace réservé de la date 3">
            <a:extLst>
              <a:ext uri="{FF2B5EF4-FFF2-40B4-BE49-F238E27FC236}">
                <a16:creationId xmlns:a16="http://schemas.microsoft.com/office/drawing/2014/main" id="{F58FFB9F-7D99-03A0-84A5-043DB46EA7CE}"/>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5" name="Espace réservé du pied de page 4">
            <a:extLst>
              <a:ext uri="{FF2B5EF4-FFF2-40B4-BE49-F238E27FC236}">
                <a16:creationId xmlns:a16="http://schemas.microsoft.com/office/drawing/2014/main" id="{7F7DAD20-3233-C67C-EE6C-D86665DD9415}"/>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50C2096E-B8AE-EED4-B746-EDC0113CE700}"/>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365392924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000886C0-2A52-C9D7-6F17-1F6069B1F6D7}"/>
              </a:ext>
            </a:extLst>
          </p:cNvPr>
          <p:cNvSpPr>
            <a:spLocks noGrp="1"/>
          </p:cNvSpPr>
          <p:nvPr>
            <p:ph type="title"/>
          </p:nvPr>
        </p:nvSpPr>
        <p:spPr/>
        <p:txBody>
          <a:bodyPr/>
          <a:lstStyle/>
          <a:p>
            <a:r>
              <a:rPr lang="fr-FR"/>
              <a:t>Modifiez le style du titre</a:t>
            </a:r>
          </a:p>
        </p:txBody>
      </p:sp>
      <p:sp>
        <p:nvSpPr>
          <p:cNvPr id="3" name="Espace réservé du contenu 2">
            <a:extLst>
              <a:ext uri="{FF2B5EF4-FFF2-40B4-BE49-F238E27FC236}">
                <a16:creationId xmlns:a16="http://schemas.microsoft.com/office/drawing/2014/main" id="{3CF28168-31BF-0699-C3C7-95590220BE89}"/>
              </a:ext>
            </a:extLst>
          </p:cNvPr>
          <p:cNvSpPr>
            <a:spLocks noGrp="1"/>
          </p:cNvSpPr>
          <p:nvPr>
            <p:ph idx="1"/>
          </p:nvPr>
        </p:nvSpPr>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10DBEF06-5BCD-F10B-263A-0C0FF21E691E}"/>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5" name="Espace réservé du pied de page 4">
            <a:extLst>
              <a:ext uri="{FF2B5EF4-FFF2-40B4-BE49-F238E27FC236}">
                <a16:creationId xmlns:a16="http://schemas.microsoft.com/office/drawing/2014/main" id="{A254BF96-20F6-9034-AB07-11FDB2099821}"/>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9EDCA8E0-6A35-77E8-C815-9DCF35406317}"/>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267729478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940AD584-5E3C-4DEB-8485-AC727275B519}"/>
              </a:ext>
            </a:extLst>
          </p:cNvPr>
          <p:cNvSpPr>
            <a:spLocks noGrp="1"/>
          </p:cNvSpPr>
          <p:nvPr>
            <p:ph type="title"/>
          </p:nvPr>
        </p:nvSpPr>
        <p:spPr>
          <a:xfrm>
            <a:off x="831850" y="1709738"/>
            <a:ext cx="10515600" cy="2852737"/>
          </a:xfrm>
        </p:spPr>
        <p:txBody>
          <a:bodyPr anchor="b"/>
          <a:lstStyle>
            <a:lvl1pPr>
              <a:defRPr sz="6000"/>
            </a:lvl1pPr>
          </a:lstStyle>
          <a:p>
            <a:r>
              <a:rPr lang="fr-FR"/>
              <a:t>Modifiez le style du titre</a:t>
            </a:r>
          </a:p>
        </p:txBody>
      </p:sp>
      <p:sp>
        <p:nvSpPr>
          <p:cNvPr id="3" name="Espace réservé du texte 2">
            <a:extLst>
              <a:ext uri="{FF2B5EF4-FFF2-40B4-BE49-F238E27FC236}">
                <a16:creationId xmlns:a16="http://schemas.microsoft.com/office/drawing/2014/main" id="{D53F6DB5-0F8D-58E5-1A98-EFE127AEE268}"/>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fr-FR"/>
              <a:t>Cliquez pour modifier les styles du texte du masque</a:t>
            </a:r>
          </a:p>
        </p:txBody>
      </p:sp>
      <p:sp>
        <p:nvSpPr>
          <p:cNvPr id="4" name="Espace réservé de la date 3">
            <a:extLst>
              <a:ext uri="{FF2B5EF4-FFF2-40B4-BE49-F238E27FC236}">
                <a16:creationId xmlns:a16="http://schemas.microsoft.com/office/drawing/2014/main" id="{66E82931-5BE5-7F3B-5A9B-1D8C57C064C9}"/>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5" name="Espace réservé du pied de page 4">
            <a:extLst>
              <a:ext uri="{FF2B5EF4-FFF2-40B4-BE49-F238E27FC236}">
                <a16:creationId xmlns:a16="http://schemas.microsoft.com/office/drawing/2014/main" id="{E9DFA7B7-126D-30B9-0929-43FDA0850B4B}"/>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A33CA19A-A0D1-448A-FCCD-32CD638DAE4D}"/>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29385489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eux contenus">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13380C71-B869-DAAD-415D-8669A6622A74}"/>
              </a:ext>
            </a:extLst>
          </p:cNvPr>
          <p:cNvSpPr>
            <a:spLocks noGrp="1"/>
          </p:cNvSpPr>
          <p:nvPr>
            <p:ph type="title"/>
          </p:nvPr>
        </p:nvSpPr>
        <p:spPr/>
        <p:txBody>
          <a:bodyPr/>
          <a:lstStyle/>
          <a:p>
            <a:r>
              <a:rPr lang="fr-FR"/>
              <a:t>Modifiez le style du titre</a:t>
            </a:r>
          </a:p>
        </p:txBody>
      </p:sp>
      <p:sp>
        <p:nvSpPr>
          <p:cNvPr id="3" name="Espace réservé du contenu 2">
            <a:extLst>
              <a:ext uri="{FF2B5EF4-FFF2-40B4-BE49-F238E27FC236}">
                <a16:creationId xmlns:a16="http://schemas.microsoft.com/office/drawing/2014/main" id="{B89F0E70-72AD-40C9-39BC-14FB0BE4052D}"/>
              </a:ext>
            </a:extLst>
          </p:cNvPr>
          <p:cNvSpPr>
            <a:spLocks noGrp="1"/>
          </p:cNvSpPr>
          <p:nvPr>
            <p:ph sz="half" idx="1"/>
          </p:nvPr>
        </p:nvSpPr>
        <p:spPr>
          <a:xfrm>
            <a:off x="838200" y="1825625"/>
            <a:ext cx="5181600" cy="435133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contenu 3">
            <a:extLst>
              <a:ext uri="{FF2B5EF4-FFF2-40B4-BE49-F238E27FC236}">
                <a16:creationId xmlns:a16="http://schemas.microsoft.com/office/drawing/2014/main" id="{792F6D45-2D3A-5C0A-43FC-033583968116}"/>
              </a:ext>
            </a:extLst>
          </p:cNvPr>
          <p:cNvSpPr>
            <a:spLocks noGrp="1"/>
          </p:cNvSpPr>
          <p:nvPr>
            <p:ph sz="half" idx="2"/>
          </p:nvPr>
        </p:nvSpPr>
        <p:spPr>
          <a:xfrm>
            <a:off x="6172200" y="1825625"/>
            <a:ext cx="5181600" cy="435133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e la date 4">
            <a:extLst>
              <a:ext uri="{FF2B5EF4-FFF2-40B4-BE49-F238E27FC236}">
                <a16:creationId xmlns:a16="http://schemas.microsoft.com/office/drawing/2014/main" id="{B9227FB9-1871-6F11-A762-E059AF606D30}"/>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6" name="Espace réservé du pied de page 5">
            <a:extLst>
              <a:ext uri="{FF2B5EF4-FFF2-40B4-BE49-F238E27FC236}">
                <a16:creationId xmlns:a16="http://schemas.microsoft.com/office/drawing/2014/main" id="{1C3B0523-3D29-E2A7-6085-07D9F6AC4328}"/>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id="{AECB5C01-5E2B-4B33-337D-1A0DC1320CCF}"/>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927998987"/>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ison">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8A37D880-A3F1-9027-11EF-D3E32F3A6374}"/>
              </a:ext>
            </a:extLst>
          </p:cNvPr>
          <p:cNvSpPr>
            <a:spLocks noGrp="1"/>
          </p:cNvSpPr>
          <p:nvPr>
            <p:ph type="title"/>
          </p:nvPr>
        </p:nvSpPr>
        <p:spPr>
          <a:xfrm>
            <a:off x="839788" y="365125"/>
            <a:ext cx="10515600" cy="1325563"/>
          </a:xfrm>
        </p:spPr>
        <p:txBody>
          <a:bodyPr/>
          <a:lstStyle/>
          <a:p>
            <a:r>
              <a:rPr lang="fr-FR"/>
              <a:t>Modifiez le style du titre</a:t>
            </a:r>
          </a:p>
        </p:txBody>
      </p:sp>
      <p:sp>
        <p:nvSpPr>
          <p:cNvPr id="3" name="Espace réservé du texte 2">
            <a:extLst>
              <a:ext uri="{FF2B5EF4-FFF2-40B4-BE49-F238E27FC236}">
                <a16:creationId xmlns:a16="http://schemas.microsoft.com/office/drawing/2014/main" id="{2B8EEC48-24D4-D307-9438-E6DC35DFE4F4}"/>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Cliquez pour modifier les styles du texte du masque</a:t>
            </a:r>
          </a:p>
        </p:txBody>
      </p:sp>
      <p:sp>
        <p:nvSpPr>
          <p:cNvPr id="4" name="Espace réservé du contenu 3">
            <a:extLst>
              <a:ext uri="{FF2B5EF4-FFF2-40B4-BE49-F238E27FC236}">
                <a16:creationId xmlns:a16="http://schemas.microsoft.com/office/drawing/2014/main" id="{CEE6F1B5-BD73-5EA4-6284-6A2FB6E97827}"/>
              </a:ext>
            </a:extLst>
          </p:cNvPr>
          <p:cNvSpPr>
            <a:spLocks noGrp="1"/>
          </p:cNvSpPr>
          <p:nvPr>
            <p:ph sz="half" idx="2"/>
          </p:nvPr>
        </p:nvSpPr>
        <p:spPr>
          <a:xfrm>
            <a:off x="839788" y="2505075"/>
            <a:ext cx="5157787" cy="368458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5" name="Espace réservé du texte 4">
            <a:extLst>
              <a:ext uri="{FF2B5EF4-FFF2-40B4-BE49-F238E27FC236}">
                <a16:creationId xmlns:a16="http://schemas.microsoft.com/office/drawing/2014/main" id="{4C9C5477-2E98-7BC7-CB83-3E51D54E644C}"/>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a:t>Cliquez pour modifier les styles du texte du masque</a:t>
            </a:r>
          </a:p>
        </p:txBody>
      </p:sp>
      <p:sp>
        <p:nvSpPr>
          <p:cNvPr id="6" name="Espace réservé du contenu 5">
            <a:extLst>
              <a:ext uri="{FF2B5EF4-FFF2-40B4-BE49-F238E27FC236}">
                <a16:creationId xmlns:a16="http://schemas.microsoft.com/office/drawing/2014/main" id="{7647A71D-D073-133D-199A-EF14300E5EC3}"/>
              </a:ext>
            </a:extLst>
          </p:cNvPr>
          <p:cNvSpPr>
            <a:spLocks noGrp="1"/>
          </p:cNvSpPr>
          <p:nvPr>
            <p:ph sz="quarter" idx="4"/>
          </p:nvPr>
        </p:nvSpPr>
        <p:spPr>
          <a:xfrm>
            <a:off x="6172200" y="2505075"/>
            <a:ext cx="5183188" cy="3684588"/>
          </a:xfrm>
        </p:spPr>
        <p:txBody>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7" name="Espace réservé de la date 6">
            <a:extLst>
              <a:ext uri="{FF2B5EF4-FFF2-40B4-BE49-F238E27FC236}">
                <a16:creationId xmlns:a16="http://schemas.microsoft.com/office/drawing/2014/main" id="{ED217A60-E351-749B-C9FE-6C6F533DFD90}"/>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8" name="Espace réservé du pied de page 7">
            <a:extLst>
              <a:ext uri="{FF2B5EF4-FFF2-40B4-BE49-F238E27FC236}">
                <a16:creationId xmlns:a16="http://schemas.microsoft.com/office/drawing/2014/main" id="{4DA85E59-245F-454A-498C-CE3D7DCFC3F2}"/>
              </a:ext>
            </a:extLst>
          </p:cNvPr>
          <p:cNvSpPr>
            <a:spLocks noGrp="1"/>
          </p:cNvSpPr>
          <p:nvPr>
            <p:ph type="ftr" sz="quarter" idx="11"/>
          </p:nvPr>
        </p:nvSpPr>
        <p:spPr/>
        <p:txBody>
          <a:bodyPr/>
          <a:lstStyle/>
          <a:p>
            <a:endParaRPr lang="fr-FR"/>
          </a:p>
        </p:txBody>
      </p:sp>
      <p:sp>
        <p:nvSpPr>
          <p:cNvPr id="9" name="Espace réservé du numéro de diapositive 8">
            <a:extLst>
              <a:ext uri="{FF2B5EF4-FFF2-40B4-BE49-F238E27FC236}">
                <a16:creationId xmlns:a16="http://schemas.microsoft.com/office/drawing/2014/main" id="{C9CDE078-D814-8C9F-9500-B20FF69A7A72}"/>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282734666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DE8CA19A-C62C-C9DD-A9C7-243F88D5BA69}"/>
              </a:ext>
            </a:extLst>
          </p:cNvPr>
          <p:cNvSpPr>
            <a:spLocks noGrp="1"/>
          </p:cNvSpPr>
          <p:nvPr>
            <p:ph type="title"/>
          </p:nvPr>
        </p:nvSpPr>
        <p:spPr/>
        <p:txBody>
          <a:bodyPr/>
          <a:lstStyle/>
          <a:p>
            <a:r>
              <a:rPr lang="fr-FR"/>
              <a:t>Modifiez le style du titre</a:t>
            </a:r>
          </a:p>
        </p:txBody>
      </p:sp>
      <p:sp>
        <p:nvSpPr>
          <p:cNvPr id="3" name="Espace réservé de la date 2">
            <a:extLst>
              <a:ext uri="{FF2B5EF4-FFF2-40B4-BE49-F238E27FC236}">
                <a16:creationId xmlns:a16="http://schemas.microsoft.com/office/drawing/2014/main" id="{87AB3F50-1425-BD3F-3CF5-1D46CFA3398D}"/>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4" name="Espace réservé du pied de page 3">
            <a:extLst>
              <a:ext uri="{FF2B5EF4-FFF2-40B4-BE49-F238E27FC236}">
                <a16:creationId xmlns:a16="http://schemas.microsoft.com/office/drawing/2014/main" id="{7223246F-0E23-E879-BB5F-4C958C8E06ED}"/>
              </a:ext>
            </a:extLst>
          </p:cNvPr>
          <p:cNvSpPr>
            <a:spLocks noGrp="1"/>
          </p:cNvSpPr>
          <p:nvPr>
            <p:ph type="ftr" sz="quarter" idx="11"/>
          </p:nvPr>
        </p:nvSpPr>
        <p:spPr/>
        <p:txBody>
          <a:bodyPr/>
          <a:lstStyle/>
          <a:p>
            <a:endParaRPr lang="fr-FR"/>
          </a:p>
        </p:txBody>
      </p:sp>
      <p:sp>
        <p:nvSpPr>
          <p:cNvPr id="5" name="Espace réservé du numéro de diapositive 4">
            <a:extLst>
              <a:ext uri="{FF2B5EF4-FFF2-40B4-BE49-F238E27FC236}">
                <a16:creationId xmlns:a16="http://schemas.microsoft.com/office/drawing/2014/main" id="{5EB3636B-4C32-E145-FBB6-F7C217B35995}"/>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107901915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Espace réservé de la date 1">
            <a:extLst>
              <a:ext uri="{FF2B5EF4-FFF2-40B4-BE49-F238E27FC236}">
                <a16:creationId xmlns:a16="http://schemas.microsoft.com/office/drawing/2014/main" id="{DC3B7B18-DF33-4C2F-B7B8-EBEBF3874EFA}"/>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3" name="Espace réservé du pied de page 2">
            <a:extLst>
              <a:ext uri="{FF2B5EF4-FFF2-40B4-BE49-F238E27FC236}">
                <a16:creationId xmlns:a16="http://schemas.microsoft.com/office/drawing/2014/main" id="{F7C295DA-1D17-AD4C-6AB1-A7D1EA9E342D}"/>
              </a:ext>
            </a:extLst>
          </p:cNvPr>
          <p:cNvSpPr>
            <a:spLocks noGrp="1"/>
          </p:cNvSpPr>
          <p:nvPr>
            <p:ph type="ftr" sz="quarter" idx="11"/>
          </p:nvPr>
        </p:nvSpPr>
        <p:spPr/>
        <p:txBody>
          <a:bodyPr/>
          <a:lstStyle/>
          <a:p>
            <a:endParaRPr lang="fr-FR"/>
          </a:p>
        </p:txBody>
      </p:sp>
      <p:sp>
        <p:nvSpPr>
          <p:cNvPr id="4" name="Espace réservé du numéro de diapositive 3">
            <a:extLst>
              <a:ext uri="{FF2B5EF4-FFF2-40B4-BE49-F238E27FC236}">
                <a16:creationId xmlns:a16="http://schemas.microsoft.com/office/drawing/2014/main" id="{D7DFB0F7-9875-F134-6B53-A0F96E14A521}"/>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328431857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993FB081-819A-8573-41AA-0BDFF293C578}"/>
              </a:ext>
            </a:extLst>
          </p:cNvPr>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du contenu 2">
            <a:extLst>
              <a:ext uri="{FF2B5EF4-FFF2-40B4-BE49-F238E27FC236}">
                <a16:creationId xmlns:a16="http://schemas.microsoft.com/office/drawing/2014/main" id="{5054B307-8460-BF48-5271-0D2DAEB155B0}"/>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u texte 3">
            <a:extLst>
              <a:ext uri="{FF2B5EF4-FFF2-40B4-BE49-F238E27FC236}">
                <a16:creationId xmlns:a16="http://schemas.microsoft.com/office/drawing/2014/main" id="{BBB5B6A0-99E6-1799-BC90-A74B9E05CDC6}"/>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Cliquez pour modifier les styles du texte du masque</a:t>
            </a:r>
          </a:p>
        </p:txBody>
      </p:sp>
      <p:sp>
        <p:nvSpPr>
          <p:cNvPr id="5" name="Espace réservé de la date 4">
            <a:extLst>
              <a:ext uri="{FF2B5EF4-FFF2-40B4-BE49-F238E27FC236}">
                <a16:creationId xmlns:a16="http://schemas.microsoft.com/office/drawing/2014/main" id="{F08A737B-5766-C273-1AF1-00F1D0A43354}"/>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6" name="Espace réservé du pied de page 5">
            <a:extLst>
              <a:ext uri="{FF2B5EF4-FFF2-40B4-BE49-F238E27FC236}">
                <a16:creationId xmlns:a16="http://schemas.microsoft.com/office/drawing/2014/main" id="{6A87A559-0B0E-D45B-DB18-BBD6559E1B21}"/>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id="{72C59019-B340-8C9C-04AA-975D1499EB44}"/>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84144971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00818C71-EF62-CAF3-2DBE-9AC370FF30A8}"/>
              </a:ext>
            </a:extLst>
          </p:cNvPr>
          <p:cNvSpPr>
            <a:spLocks noGrp="1"/>
          </p:cNvSpPr>
          <p:nvPr>
            <p:ph type="title"/>
          </p:nvPr>
        </p:nvSpPr>
        <p:spPr>
          <a:xfrm>
            <a:off x="839788" y="457200"/>
            <a:ext cx="3932237" cy="1600200"/>
          </a:xfrm>
        </p:spPr>
        <p:txBody>
          <a:bodyPr anchor="b"/>
          <a:lstStyle>
            <a:lvl1pPr>
              <a:defRPr sz="3200"/>
            </a:lvl1pPr>
          </a:lstStyle>
          <a:p>
            <a:r>
              <a:rPr lang="fr-FR"/>
              <a:t>Modifiez le style du titre</a:t>
            </a:r>
          </a:p>
        </p:txBody>
      </p:sp>
      <p:sp>
        <p:nvSpPr>
          <p:cNvPr id="3" name="Espace réservé pour une image  2">
            <a:extLst>
              <a:ext uri="{FF2B5EF4-FFF2-40B4-BE49-F238E27FC236}">
                <a16:creationId xmlns:a16="http://schemas.microsoft.com/office/drawing/2014/main" id="{D22AE2C9-1A01-CC56-ADD8-44F6FE7C649B}"/>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fr-FR"/>
          </a:p>
        </p:txBody>
      </p:sp>
      <p:sp>
        <p:nvSpPr>
          <p:cNvPr id="4" name="Espace réservé du texte 3">
            <a:extLst>
              <a:ext uri="{FF2B5EF4-FFF2-40B4-BE49-F238E27FC236}">
                <a16:creationId xmlns:a16="http://schemas.microsoft.com/office/drawing/2014/main" id="{2446E20F-A0BF-BE8E-93E1-E83F4B120FC9}"/>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fr-FR"/>
              <a:t>Cliquez pour modifier les styles du texte du masque</a:t>
            </a:r>
          </a:p>
        </p:txBody>
      </p:sp>
      <p:sp>
        <p:nvSpPr>
          <p:cNvPr id="5" name="Espace réservé de la date 4">
            <a:extLst>
              <a:ext uri="{FF2B5EF4-FFF2-40B4-BE49-F238E27FC236}">
                <a16:creationId xmlns:a16="http://schemas.microsoft.com/office/drawing/2014/main" id="{B38ACFD9-6056-7939-25C1-AE4C9487B8D2}"/>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6" name="Espace réservé du pied de page 5">
            <a:extLst>
              <a:ext uri="{FF2B5EF4-FFF2-40B4-BE49-F238E27FC236}">
                <a16:creationId xmlns:a16="http://schemas.microsoft.com/office/drawing/2014/main" id="{679CBB30-07DC-696B-1240-05BB68B46BDE}"/>
              </a:ext>
            </a:extLst>
          </p:cNvPr>
          <p:cNvSpPr>
            <a:spLocks noGrp="1"/>
          </p:cNvSpPr>
          <p:nvPr>
            <p:ph type="ftr" sz="quarter" idx="11"/>
          </p:nvPr>
        </p:nvSpPr>
        <p:spPr/>
        <p:txBody>
          <a:bodyPr/>
          <a:lstStyle/>
          <a:p>
            <a:endParaRPr lang="fr-FR"/>
          </a:p>
        </p:txBody>
      </p:sp>
      <p:sp>
        <p:nvSpPr>
          <p:cNvPr id="7" name="Espace réservé du numéro de diapositive 6">
            <a:extLst>
              <a:ext uri="{FF2B5EF4-FFF2-40B4-BE49-F238E27FC236}">
                <a16:creationId xmlns:a16="http://schemas.microsoft.com/office/drawing/2014/main" id="{B19EEBC7-BB9A-789F-F95C-0E0E1CF9B17A}"/>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80734984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9EB7F250-1C11-4D49-B59F-19D41A844947}"/>
              </a:ext>
            </a:extLst>
          </p:cNvPr>
          <p:cNvSpPr>
            <a:spLocks noGrp="1"/>
          </p:cNvSpPr>
          <p:nvPr>
            <p:ph type="title"/>
          </p:nvPr>
        </p:nvSpPr>
        <p:spPr/>
        <p:txBody>
          <a:bodyPr/>
          <a:lstStyle/>
          <a:p>
            <a:r>
              <a:rPr lang="fr-FR"/>
              <a:t>Modifiez le style du titre</a:t>
            </a:r>
          </a:p>
        </p:txBody>
      </p:sp>
      <p:sp>
        <p:nvSpPr>
          <p:cNvPr id="3" name="Espace réservé du texte vertical 2">
            <a:extLst>
              <a:ext uri="{FF2B5EF4-FFF2-40B4-BE49-F238E27FC236}">
                <a16:creationId xmlns:a16="http://schemas.microsoft.com/office/drawing/2014/main" id="{AE31199A-B6BD-8017-BAD3-EBB77BA75E19}"/>
              </a:ext>
            </a:extLst>
          </p:cNvPr>
          <p:cNvSpPr>
            <a:spLocks noGrp="1"/>
          </p:cNvSpPr>
          <p:nvPr>
            <p:ph type="body" orient="vert" idx="1"/>
          </p:nvPr>
        </p:nvSpPr>
        <p:spPr/>
        <p:txBody>
          <a:bodyPr vert="eaVert"/>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4DA284C7-7D61-42BE-31F9-62C415C7917F}"/>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5" name="Espace réservé du pied de page 4">
            <a:extLst>
              <a:ext uri="{FF2B5EF4-FFF2-40B4-BE49-F238E27FC236}">
                <a16:creationId xmlns:a16="http://schemas.microsoft.com/office/drawing/2014/main" id="{8A6EFDC4-613E-3951-84C0-BC4DA7A46215}"/>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2E289100-B535-BF38-F699-9B45EEAEF441}"/>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303413215"/>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Titre vertical 1">
            <a:extLst>
              <a:ext uri="{FF2B5EF4-FFF2-40B4-BE49-F238E27FC236}">
                <a16:creationId xmlns:a16="http://schemas.microsoft.com/office/drawing/2014/main" id="{98D32DE7-EAB6-A2B8-9488-5F51DC70BAD4}"/>
              </a:ext>
            </a:extLst>
          </p:cNvPr>
          <p:cNvSpPr>
            <a:spLocks noGrp="1"/>
          </p:cNvSpPr>
          <p:nvPr>
            <p:ph type="title" orient="vert"/>
          </p:nvPr>
        </p:nvSpPr>
        <p:spPr>
          <a:xfrm>
            <a:off x="8724900" y="365125"/>
            <a:ext cx="2628900" cy="5811838"/>
          </a:xfrm>
        </p:spPr>
        <p:txBody>
          <a:bodyPr vert="eaVert"/>
          <a:lstStyle/>
          <a:p>
            <a:r>
              <a:rPr lang="fr-FR"/>
              <a:t>Modifiez le style du titre</a:t>
            </a:r>
          </a:p>
        </p:txBody>
      </p:sp>
      <p:sp>
        <p:nvSpPr>
          <p:cNvPr id="3" name="Espace réservé du texte vertical 2">
            <a:extLst>
              <a:ext uri="{FF2B5EF4-FFF2-40B4-BE49-F238E27FC236}">
                <a16:creationId xmlns:a16="http://schemas.microsoft.com/office/drawing/2014/main" id="{4FD66A19-7749-1F5D-EF10-6F25993EB0E3}"/>
              </a:ext>
            </a:extLst>
          </p:cNvPr>
          <p:cNvSpPr>
            <a:spLocks noGrp="1"/>
          </p:cNvSpPr>
          <p:nvPr>
            <p:ph type="body" orient="vert" idx="1"/>
          </p:nvPr>
        </p:nvSpPr>
        <p:spPr>
          <a:xfrm>
            <a:off x="838200" y="365125"/>
            <a:ext cx="7734300" cy="5811838"/>
          </a:xfrm>
        </p:spPr>
        <p:txBody>
          <a:bodyPr vert="eaVert"/>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7633E720-2430-B36C-602E-105464ED0979}"/>
              </a:ext>
            </a:extLst>
          </p:cNvPr>
          <p:cNvSpPr>
            <a:spLocks noGrp="1"/>
          </p:cNvSpPr>
          <p:nvPr>
            <p:ph type="dt" sz="half" idx="10"/>
          </p:nvPr>
        </p:nvSpPr>
        <p:spPr/>
        <p:txBody>
          <a:bodyPr/>
          <a:lstStyle/>
          <a:p>
            <a:fld id="{7B70CAA9-6C27-4751-AD8A-388409E34373}" type="datetimeFigureOut">
              <a:rPr lang="fr-FR" smtClean="0"/>
              <a:t>05/04/2025</a:t>
            </a:fld>
            <a:endParaRPr lang="fr-FR"/>
          </a:p>
        </p:txBody>
      </p:sp>
      <p:sp>
        <p:nvSpPr>
          <p:cNvPr id="5" name="Espace réservé du pied de page 4">
            <a:extLst>
              <a:ext uri="{FF2B5EF4-FFF2-40B4-BE49-F238E27FC236}">
                <a16:creationId xmlns:a16="http://schemas.microsoft.com/office/drawing/2014/main" id="{F2361FCC-8C02-74DC-36B3-1AC9EC4E459D}"/>
              </a:ext>
            </a:extLst>
          </p:cNvPr>
          <p:cNvSpPr>
            <a:spLocks noGrp="1"/>
          </p:cNvSpPr>
          <p:nvPr>
            <p:ph type="ftr" sz="quarter" idx="11"/>
          </p:nvPr>
        </p:nvSpPr>
        <p:spPr/>
        <p:txBody>
          <a:bodyPr/>
          <a:lstStyle/>
          <a:p>
            <a:endParaRPr lang="fr-FR"/>
          </a:p>
        </p:txBody>
      </p:sp>
      <p:sp>
        <p:nvSpPr>
          <p:cNvPr id="6" name="Espace réservé du numéro de diapositive 5">
            <a:extLst>
              <a:ext uri="{FF2B5EF4-FFF2-40B4-BE49-F238E27FC236}">
                <a16:creationId xmlns:a16="http://schemas.microsoft.com/office/drawing/2014/main" id="{DB48BD32-5C86-2F44-F7D6-18511E848D44}"/>
              </a:ext>
            </a:extLst>
          </p:cNvPr>
          <p:cNvSpPr>
            <a:spLocks noGrp="1"/>
          </p:cNvSpPr>
          <p:nvPr>
            <p:ph type="sldNum" sz="quarter" idx="12"/>
          </p:nvPr>
        </p:nvSpPr>
        <p:spPr/>
        <p:txBody>
          <a:bodyPr/>
          <a:lstStyle/>
          <a:p>
            <a:fld id="{BBBE9189-2BFC-4C18-9752-1B609F956B31}" type="slidenum">
              <a:rPr lang="fr-FR" smtClean="0"/>
              <a:t>‹N°›</a:t>
            </a:fld>
            <a:endParaRPr lang="fr-FR"/>
          </a:p>
        </p:txBody>
      </p:sp>
    </p:spTree>
    <p:extLst>
      <p:ext uri="{BB962C8B-B14F-4D97-AF65-F5344CB8AC3E}">
        <p14:creationId xmlns:p14="http://schemas.microsoft.com/office/powerpoint/2010/main" val="258249385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u titre 1">
            <a:extLst>
              <a:ext uri="{FF2B5EF4-FFF2-40B4-BE49-F238E27FC236}">
                <a16:creationId xmlns:a16="http://schemas.microsoft.com/office/drawing/2014/main" id="{671A57EB-F0B2-00E2-2D22-005217246D14}"/>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fr-FR"/>
              <a:t>Modifiez le style du titre</a:t>
            </a:r>
          </a:p>
        </p:txBody>
      </p:sp>
      <p:sp>
        <p:nvSpPr>
          <p:cNvPr id="3" name="Espace réservé du texte 2">
            <a:extLst>
              <a:ext uri="{FF2B5EF4-FFF2-40B4-BE49-F238E27FC236}">
                <a16:creationId xmlns:a16="http://schemas.microsoft.com/office/drawing/2014/main" id="{E3B0A6C1-315E-9FCC-8D50-FD4FAE231C62}"/>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fr-FR"/>
              <a:t>Cliquez pour modifier les styles du texte du masque</a:t>
            </a:r>
          </a:p>
          <a:p>
            <a:pPr lvl="1"/>
            <a:r>
              <a:rPr lang="fr-FR"/>
              <a:t>Deuxième niveau</a:t>
            </a:r>
          </a:p>
          <a:p>
            <a:pPr lvl="2"/>
            <a:r>
              <a:rPr lang="fr-FR"/>
              <a:t>Troisième niveau</a:t>
            </a:r>
          </a:p>
          <a:p>
            <a:pPr lvl="3"/>
            <a:r>
              <a:rPr lang="fr-FR"/>
              <a:t>Quatrième niveau</a:t>
            </a:r>
          </a:p>
          <a:p>
            <a:pPr lvl="4"/>
            <a:r>
              <a:rPr lang="fr-FR"/>
              <a:t>Cinquième niveau</a:t>
            </a:r>
          </a:p>
        </p:txBody>
      </p:sp>
      <p:sp>
        <p:nvSpPr>
          <p:cNvPr id="4" name="Espace réservé de la date 3">
            <a:extLst>
              <a:ext uri="{FF2B5EF4-FFF2-40B4-BE49-F238E27FC236}">
                <a16:creationId xmlns:a16="http://schemas.microsoft.com/office/drawing/2014/main" id="{5141362E-2D02-1F92-7AE3-F48A862F4799}"/>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7B70CAA9-6C27-4751-AD8A-388409E34373}" type="datetimeFigureOut">
              <a:rPr lang="fr-FR" smtClean="0"/>
              <a:t>05/04/2025</a:t>
            </a:fld>
            <a:endParaRPr lang="fr-FR"/>
          </a:p>
        </p:txBody>
      </p:sp>
      <p:sp>
        <p:nvSpPr>
          <p:cNvPr id="5" name="Espace réservé du pied de page 4">
            <a:extLst>
              <a:ext uri="{FF2B5EF4-FFF2-40B4-BE49-F238E27FC236}">
                <a16:creationId xmlns:a16="http://schemas.microsoft.com/office/drawing/2014/main" id="{2BA87867-F7F7-7483-166F-788E91382DBE}"/>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fr-FR"/>
          </a:p>
        </p:txBody>
      </p:sp>
      <p:sp>
        <p:nvSpPr>
          <p:cNvPr id="6" name="Espace réservé du numéro de diapositive 5">
            <a:extLst>
              <a:ext uri="{FF2B5EF4-FFF2-40B4-BE49-F238E27FC236}">
                <a16:creationId xmlns:a16="http://schemas.microsoft.com/office/drawing/2014/main" id="{AEDD89B8-B2FA-C38B-E5D4-A5AD4DA04B23}"/>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BBE9189-2BFC-4C18-9752-1B609F956B31}" type="slidenum">
              <a:rPr lang="fr-FR" smtClean="0"/>
              <a:t>‹N°›</a:t>
            </a:fld>
            <a:endParaRPr lang="fr-FR"/>
          </a:p>
        </p:txBody>
      </p:sp>
    </p:spTree>
    <p:extLst>
      <p:ext uri="{BB962C8B-B14F-4D97-AF65-F5344CB8AC3E}">
        <p14:creationId xmlns:p14="http://schemas.microsoft.com/office/powerpoint/2010/main" val="145206822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8" Type="http://schemas.openxmlformats.org/officeDocument/2006/relationships/image" Target="../media/image7.png"/><Relationship Id="rId3" Type="http://schemas.openxmlformats.org/officeDocument/2006/relationships/image" Target="../media/image2.png"/><Relationship Id="rId7" Type="http://schemas.openxmlformats.org/officeDocument/2006/relationships/image" Target="../media/image6.png"/><Relationship Id="rId2" Type="http://schemas.openxmlformats.org/officeDocument/2006/relationships/image" Target="../media/image1.png"/><Relationship Id="rId1" Type="http://schemas.openxmlformats.org/officeDocument/2006/relationships/slideLayout" Target="../slideLayouts/slideLayout2.xml"/><Relationship Id="rId6" Type="http://schemas.openxmlformats.org/officeDocument/2006/relationships/image" Target="../media/image5.png"/><Relationship Id="rId5" Type="http://schemas.openxmlformats.org/officeDocument/2006/relationships/image" Target="../media/image4.png"/><Relationship Id="rId4" Type="http://schemas.openxmlformats.org/officeDocument/2006/relationships/image" Target="../media/image3.png"/></Relationships>
</file>

<file path=ppt/slides/_rels/slide4.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0.png"/><Relationship Id="rId1" Type="http://schemas.openxmlformats.org/officeDocument/2006/relationships/slideLayout" Target="../slideLayouts/slideLayout2.xml"/><Relationship Id="rId4" Type="http://schemas.openxmlformats.org/officeDocument/2006/relationships/image" Target="../media/image12.png"/></Relationships>
</file>

<file path=ppt/slides/_rels/slide7.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2.xml"/><Relationship Id="rId4" Type="http://schemas.openxmlformats.org/officeDocument/2006/relationships/image" Target="../media/image16.png"/></Relationships>
</file>

<file path=ppt/slides/_rels/slide15.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18.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3" Type="http://schemas.openxmlformats.org/officeDocument/2006/relationships/hyperlink" Target="https://www.cairn.info/revue-langage-et-societe.htm" TargetMode="External"/><Relationship Id="rId2" Type="http://schemas.openxmlformats.org/officeDocument/2006/relationships/hyperlink" Target="https://www.cairn.info/publications-de-Jean-Marc-Sarale--51455.htm" TargetMode="External"/><Relationship Id="rId1" Type="http://schemas.openxmlformats.org/officeDocument/2006/relationships/slideLayout" Target="../slideLayouts/slideLayout2.xml"/><Relationship Id="rId4" Type="http://schemas.openxmlformats.org/officeDocument/2006/relationships/hyperlink" Target="https://www.cairn.info/revue-langage-et-societe-2021-HS1.htm" TargetMode="Externa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21.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22.pn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23.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Sous-titre 2">
            <a:extLst>
              <a:ext uri="{FF2B5EF4-FFF2-40B4-BE49-F238E27FC236}">
                <a16:creationId xmlns:a16="http://schemas.microsoft.com/office/drawing/2014/main" id="{D14E75D3-B4BB-A01D-8C3F-FB69CB9B8D97}"/>
              </a:ext>
            </a:extLst>
          </p:cNvPr>
          <p:cNvSpPr>
            <a:spLocks noGrp="1"/>
          </p:cNvSpPr>
          <p:nvPr>
            <p:ph type="subTitle" idx="1"/>
          </p:nvPr>
        </p:nvSpPr>
        <p:spPr>
          <a:xfrm>
            <a:off x="439947" y="759125"/>
            <a:ext cx="11119449" cy="4498675"/>
          </a:xfrm>
        </p:spPr>
        <p:txBody>
          <a:bodyPr>
            <a:normAutofit/>
          </a:bodyPr>
          <a:lstStyle/>
          <a:p>
            <a:r>
              <a:rPr lang="fr-FR" sz="5400" dirty="0"/>
              <a:t>Cours </a:t>
            </a:r>
            <a:r>
              <a:rPr lang="fr-FR" sz="5400"/>
              <a:t>du 9 avril 2025</a:t>
            </a:r>
            <a:endParaRPr lang="fr-FR" sz="5400" dirty="0"/>
          </a:p>
          <a:p>
            <a:r>
              <a:rPr lang="fr-FR" sz="4000" b="1" u="sng" kern="100" dirty="0">
                <a:effectLst/>
                <a:latin typeface="Calibri" panose="020F0502020204030204" pitchFamily="34" charset="0"/>
                <a:ea typeface="Calibri" panose="020F0502020204030204" pitchFamily="34" charset="0"/>
                <a:cs typeface="Times New Roman" panose="02020603050405020304" pitchFamily="18" charset="0"/>
              </a:rPr>
              <a:t>L’action humaine, l’aspect verbal et le praxème :</a:t>
            </a:r>
            <a:r>
              <a:rPr lang="fr-FR" sz="4000" kern="100" dirty="0">
                <a:effectLst/>
                <a:latin typeface="Calibri" panose="020F0502020204030204" pitchFamily="34" charset="0"/>
                <a:ea typeface="Calibri" panose="020F0502020204030204" pitchFamily="34" charset="0"/>
                <a:cs typeface="Times New Roman" panose="02020603050405020304" pitchFamily="18" charset="0"/>
              </a:rPr>
              <a:t> </a:t>
            </a:r>
            <a:r>
              <a:rPr lang="fr-FR" sz="4000" b="1" u="sng" kern="100" dirty="0">
                <a:effectLst/>
                <a:latin typeface="Calibri" panose="020F0502020204030204" pitchFamily="34" charset="0"/>
                <a:ea typeface="Calibri" panose="020F0502020204030204" pitchFamily="34" charset="0"/>
                <a:cs typeface="Times New Roman" panose="02020603050405020304" pitchFamily="18" charset="0"/>
              </a:rPr>
              <a:t>Où se situe le seuil entre le </a:t>
            </a:r>
            <a:r>
              <a:rPr lang="fr-FR" sz="4000" b="1" i="1" u="sng" kern="100" dirty="0">
                <a:effectLst/>
                <a:latin typeface="Calibri" panose="020F0502020204030204" pitchFamily="34" charset="0"/>
                <a:ea typeface="Calibri" panose="020F0502020204030204" pitchFamily="34" charset="0"/>
                <a:cs typeface="Times New Roman" panose="02020603050405020304" pitchFamily="18" charset="0"/>
              </a:rPr>
              <a:t>faire</a:t>
            </a:r>
            <a:r>
              <a:rPr lang="fr-FR" sz="4000" b="1" u="sng" kern="100" dirty="0">
                <a:effectLst/>
                <a:latin typeface="Calibri" panose="020F0502020204030204" pitchFamily="34" charset="0"/>
                <a:ea typeface="Calibri" panose="020F0502020204030204" pitchFamily="34" charset="0"/>
                <a:cs typeface="Times New Roman" panose="02020603050405020304" pitchFamily="18" charset="0"/>
              </a:rPr>
              <a:t>, le </a:t>
            </a:r>
            <a:r>
              <a:rPr lang="fr-FR" sz="4000" b="1" i="1" u="sng" kern="100" dirty="0">
                <a:effectLst/>
                <a:latin typeface="Calibri" panose="020F0502020204030204" pitchFamily="34" charset="0"/>
                <a:ea typeface="Calibri" panose="020F0502020204030204" pitchFamily="34" charset="0"/>
                <a:cs typeface="Times New Roman" panose="02020603050405020304" pitchFamily="18" charset="0"/>
              </a:rPr>
              <a:t>résultat du faire et le bien culturel ?</a:t>
            </a:r>
            <a:r>
              <a:rPr lang="fr-FR" sz="4000" kern="100" dirty="0">
                <a:effectLst/>
                <a:latin typeface="Calibri" panose="020F0502020204030204" pitchFamily="34" charset="0"/>
                <a:ea typeface="Calibri" panose="020F0502020204030204" pitchFamily="34" charset="0"/>
                <a:cs typeface="Times New Roman" panose="02020603050405020304" pitchFamily="18" charset="0"/>
              </a:rPr>
              <a:t> </a:t>
            </a:r>
          </a:p>
          <a:p>
            <a:endParaRPr lang="fr-FR" sz="1800" kern="100" dirty="0">
              <a:latin typeface="Calibri" panose="020F0502020204030204" pitchFamily="34" charset="0"/>
              <a:ea typeface="Calibri" panose="020F0502020204030204" pitchFamily="34" charset="0"/>
              <a:cs typeface="Times New Roman" panose="02020603050405020304" pitchFamily="18" charset="0"/>
            </a:endParaRPr>
          </a:p>
          <a:p>
            <a:endParaRPr lang="fr-FR" sz="1800" kern="100" dirty="0">
              <a:effectLst/>
              <a:latin typeface="Calibri" panose="020F0502020204030204" pitchFamily="34" charset="0"/>
              <a:ea typeface="Calibri" panose="020F0502020204030204" pitchFamily="34" charset="0"/>
              <a:cs typeface="Times New Roman" panose="02020603050405020304" pitchFamily="18" charset="0"/>
            </a:endParaRPr>
          </a:p>
          <a:p>
            <a:r>
              <a:rPr lang="fr-FR" sz="3200" kern="100" dirty="0">
                <a:effectLst/>
                <a:latin typeface="Calibri" panose="020F0502020204030204" pitchFamily="34" charset="0"/>
                <a:ea typeface="Calibri" panose="020F0502020204030204" pitchFamily="34" charset="0"/>
                <a:cs typeface="Times New Roman" panose="02020603050405020304" pitchFamily="18" charset="0"/>
              </a:rPr>
              <a:t>Du verbe au substantif et retour ; Comment le suffixe -ure peut nous aider à expliquer notre relation avec la matière. </a:t>
            </a:r>
            <a:endParaRPr lang="fr-FR" sz="3200" dirty="0"/>
          </a:p>
        </p:txBody>
      </p:sp>
    </p:spTree>
    <p:extLst>
      <p:ext uri="{BB962C8B-B14F-4D97-AF65-F5344CB8AC3E}">
        <p14:creationId xmlns:p14="http://schemas.microsoft.com/office/powerpoint/2010/main" val="3930303751"/>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9590D963-341A-3EF7-1166-3F0942025A0A}"/>
              </a:ext>
            </a:extLst>
          </p:cNvPr>
          <p:cNvSpPr>
            <a:spLocks noGrp="1"/>
          </p:cNvSpPr>
          <p:nvPr>
            <p:ph idx="1"/>
          </p:nvPr>
        </p:nvSpPr>
        <p:spPr>
          <a:xfrm>
            <a:off x="838200" y="905164"/>
            <a:ext cx="10515600" cy="5271799"/>
          </a:xfrm>
        </p:spPr>
        <p:txBody>
          <a:bodyPr/>
          <a:lstStyle/>
          <a:p>
            <a:pPr marL="0" indent="0">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Sociologiquement, et depuis les définitions du Cercle de Prague, la technologie est la catégorie de l’activité humaine qui produit ce que nous appelons la culture. Chez chaque individu, l’action humaine est constituée d’une intension </a:t>
            </a:r>
            <a:r>
              <a:rPr lang="fr-FR" kern="100">
                <a:effectLst/>
                <a:latin typeface="Calibri" panose="020F0502020204030204" pitchFamily="34" charset="0"/>
                <a:ea typeface="Calibri" panose="020F0502020204030204" pitchFamily="34" charset="0"/>
                <a:cs typeface="Times New Roman" panose="02020603050405020304" pitchFamily="18" charset="0"/>
              </a:rPr>
              <a:t>ou entéléchie, </a:t>
            </a:r>
            <a:r>
              <a:rPr lang="fr-FR" kern="100" dirty="0">
                <a:effectLst/>
                <a:latin typeface="Calibri" panose="020F0502020204030204" pitchFamily="34" charset="0"/>
                <a:ea typeface="Calibri" panose="020F0502020204030204" pitchFamily="34" charset="0"/>
                <a:cs typeface="Times New Roman" panose="02020603050405020304" pitchFamily="18" charset="0"/>
              </a:rPr>
              <a:t>et d’une extension: la tension énergétique musculaire de l’agent vers un fond faisant partie du milieu extérieur à cet agent. </a:t>
            </a:r>
          </a:p>
          <a:p>
            <a:pPr marL="0" indent="0">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Aujourd’hui, je souhaite isoler un élément du langage à partir duquel nous communiquons sur le système constitué de ces actions et de cette activité : le suffixe -URE.</a:t>
            </a:r>
          </a:p>
          <a:p>
            <a:pPr marL="0" indent="0">
              <a:buNone/>
            </a:pPr>
            <a:endParaRPr lang="fr-FR" dirty="0"/>
          </a:p>
        </p:txBody>
      </p:sp>
    </p:spTree>
    <p:extLst>
      <p:ext uri="{BB962C8B-B14F-4D97-AF65-F5344CB8AC3E}">
        <p14:creationId xmlns:p14="http://schemas.microsoft.com/office/powerpoint/2010/main" val="288021024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72BDE9BF-747E-2698-1628-BD074244F54B}"/>
              </a:ext>
            </a:extLst>
          </p:cNvPr>
          <p:cNvSpPr>
            <a:spLocks noGrp="1"/>
          </p:cNvSpPr>
          <p:nvPr>
            <p:ph idx="1"/>
          </p:nvPr>
        </p:nvSpPr>
        <p:spPr>
          <a:xfrm>
            <a:off x="334434" y="404813"/>
            <a:ext cx="11343217" cy="6157828"/>
          </a:xfrm>
        </p:spPr>
        <p:txBody>
          <a:bodyPr/>
          <a:lstStyle/>
          <a:p>
            <a:pPr marL="0" indent="0">
              <a:buFont typeface="Arial" panose="020B0604020202020204" pitchFamily="34" charset="0"/>
              <a:buNone/>
            </a:pPr>
            <a:r>
              <a:rPr lang="fr-FR" altLang="it-IT" dirty="0"/>
              <a:t>Dès l’introduction de ce livre </a:t>
            </a:r>
            <a:r>
              <a:rPr lang="fr-FR" altLang="it-IT" i="1" dirty="0"/>
              <a:t>Le Hasard et la nécessité</a:t>
            </a:r>
            <a:r>
              <a:rPr lang="fr-FR" altLang="it-IT" dirty="0"/>
              <a:t>, Jacques Monod écrit:</a:t>
            </a:r>
          </a:p>
          <a:p>
            <a:pPr marL="0" indent="0">
              <a:buFont typeface="Arial" panose="020B0604020202020204" pitchFamily="34" charset="0"/>
              <a:buNone/>
            </a:pPr>
            <a:r>
              <a:rPr lang="fr-FR" altLang="it-IT" dirty="0"/>
              <a:t>« La distinction entre objets artificiels et objets naturels paraît à chacun de nous immédiate et sans ambiguïté:</a:t>
            </a:r>
            <a:endParaRPr lang="fr-FR" altLang="it-IT" dirty="0">
              <a:cs typeface="Calibri"/>
            </a:endParaRPr>
          </a:p>
          <a:p>
            <a:pPr marL="0" indent="0">
              <a:buNone/>
            </a:pPr>
            <a:r>
              <a:rPr lang="fr-FR" altLang="it-IT" dirty="0"/>
              <a:t> </a:t>
            </a:r>
          </a:p>
          <a:p>
            <a:pPr marL="0" indent="0">
              <a:buNone/>
            </a:pPr>
            <a:r>
              <a:rPr lang="fr-FR" altLang="it-IT" dirty="0"/>
              <a:t>Rocher, montagne, fleuve ou nuage sont des </a:t>
            </a:r>
            <a:r>
              <a:rPr lang="fr-FR" altLang="it-IT" i="1" dirty="0"/>
              <a:t>objets naturels</a:t>
            </a:r>
            <a:r>
              <a:rPr lang="fr-FR" altLang="it-IT" dirty="0"/>
              <a:t>; </a:t>
            </a:r>
          </a:p>
          <a:p>
            <a:pPr marL="0" indent="0">
              <a:buNone/>
            </a:pPr>
            <a:endParaRPr lang="fr-FR" altLang="it-IT" dirty="0">
              <a:cs typeface="Calibri"/>
            </a:endParaRPr>
          </a:p>
          <a:p>
            <a:pPr marL="0" indent="0">
              <a:buFont typeface="Arial" panose="020B0604020202020204" pitchFamily="34" charset="0"/>
              <a:buNone/>
            </a:pPr>
            <a:endParaRPr lang="fr-FR" altLang="it-IT" dirty="0"/>
          </a:p>
          <a:p>
            <a:pPr marL="0" indent="0">
              <a:buFont typeface="Arial" panose="020B0604020202020204" pitchFamily="34" charset="0"/>
              <a:buNone/>
            </a:pPr>
            <a:endParaRPr lang="fr-FR" altLang="it-IT" dirty="0"/>
          </a:p>
          <a:p>
            <a:pPr marL="0" indent="0">
              <a:buFont typeface="Arial" panose="020B0604020202020204" pitchFamily="34" charset="0"/>
              <a:buNone/>
            </a:pPr>
            <a:r>
              <a:rPr lang="fr-FR" altLang="it-IT" dirty="0"/>
              <a:t>un couteau, un mouchoir, une automobile, sont des </a:t>
            </a:r>
            <a:r>
              <a:rPr lang="fr-FR" altLang="it-IT" i="1" dirty="0"/>
              <a:t>objets artificiels,</a:t>
            </a:r>
            <a:r>
              <a:rPr lang="fr-FR" altLang="it-IT" dirty="0"/>
              <a:t> des </a:t>
            </a:r>
            <a:r>
              <a:rPr lang="fr-FR" altLang="it-IT" b="1" dirty="0"/>
              <a:t>artefacts </a:t>
            </a:r>
            <a:r>
              <a:rPr lang="fr-FR" altLang="it-IT" dirty="0"/>
              <a:t>».</a:t>
            </a:r>
          </a:p>
          <a:p>
            <a:pPr marL="0" indent="0">
              <a:buFont typeface="Arial" panose="020B0604020202020204" pitchFamily="34" charset="0"/>
              <a:buNone/>
            </a:pPr>
            <a:endParaRPr lang="fr-FR" altLang="it-IT" dirty="0">
              <a:cs typeface="Calibri"/>
            </a:endParaRPr>
          </a:p>
        </p:txBody>
      </p:sp>
      <p:pic>
        <p:nvPicPr>
          <p:cNvPr id="409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64398" y="2891723"/>
            <a:ext cx="1000125" cy="1333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4099"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877014" y="2891723"/>
            <a:ext cx="1000125" cy="1333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4100"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659936" y="2891722"/>
            <a:ext cx="1991717" cy="12786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4101" name="Picture 5"/>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242372" y="2935093"/>
            <a:ext cx="1852892" cy="123526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4102" name="Picture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479746" y="5148853"/>
            <a:ext cx="1543050" cy="11525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4103" name="Picture 7"/>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4659936" y="5128623"/>
            <a:ext cx="1543050" cy="11525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4104" name="Picture 8"/>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6929311" y="5106545"/>
            <a:ext cx="1599694" cy="119483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1570166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4098"/>
                                        </p:tgtEl>
                                        <p:attrNameLst>
                                          <p:attrName>style.visibility</p:attrName>
                                        </p:attrNameLst>
                                      </p:cBhvr>
                                      <p:to>
                                        <p:strVal val="visible"/>
                                      </p:to>
                                    </p:set>
                                    <p:animEffect transition="in" filter="fade">
                                      <p:cBhvr>
                                        <p:cTn id="27" dur="500"/>
                                        <p:tgtEl>
                                          <p:spTgt spid="4098"/>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4099"/>
                                        </p:tgtEl>
                                        <p:attrNameLst>
                                          <p:attrName>style.visibility</p:attrName>
                                        </p:attrNameLst>
                                      </p:cBhvr>
                                      <p:to>
                                        <p:strVal val="visible"/>
                                      </p:to>
                                    </p:set>
                                    <p:animEffect transition="in" filter="fade">
                                      <p:cBhvr>
                                        <p:cTn id="32" dur="500"/>
                                        <p:tgtEl>
                                          <p:spTgt spid="4099"/>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4100"/>
                                        </p:tgtEl>
                                        <p:attrNameLst>
                                          <p:attrName>style.visibility</p:attrName>
                                        </p:attrNameLst>
                                      </p:cBhvr>
                                      <p:to>
                                        <p:strVal val="visible"/>
                                      </p:to>
                                    </p:set>
                                    <p:animEffect transition="in" filter="fade">
                                      <p:cBhvr>
                                        <p:cTn id="37" dur="500"/>
                                        <p:tgtEl>
                                          <p:spTgt spid="4100"/>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nodeType="clickEffect">
                                  <p:stCondLst>
                                    <p:cond delay="0"/>
                                  </p:stCondLst>
                                  <p:childTnLst>
                                    <p:set>
                                      <p:cBhvr>
                                        <p:cTn id="41" dur="1" fill="hold">
                                          <p:stCondLst>
                                            <p:cond delay="0"/>
                                          </p:stCondLst>
                                        </p:cTn>
                                        <p:tgtEl>
                                          <p:spTgt spid="4101"/>
                                        </p:tgtEl>
                                        <p:attrNameLst>
                                          <p:attrName>style.visibility</p:attrName>
                                        </p:attrNameLst>
                                      </p:cBhvr>
                                      <p:to>
                                        <p:strVal val="visible"/>
                                      </p:to>
                                    </p:set>
                                    <p:animEffect transition="in" filter="fade">
                                      <p:cBhvr>
                                        <p:cTn id="42" dur="500"/>
                                        <p:tgtEl>
                                          <p:spTgt spid="4101"/>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nodeType="clickEffect">
                                  <p:stCondLst>
                                    <p:cond delay="0"/>
                                  </p:stCondLst>
                                  <p:childTnLst>
                                    <p:set>
                                      <p:cBhvr>
                                        <p:cTn id="46" dur="1" fill="hold">
                                          <p:stCondLst>
                                            <p:cond delay="0"/>
                                          </p:stCondLst>
                                        </p:cTn>
                                        <p:tgtEl>
                                          <p:spTgt spid="3">
                                            <p:txEl>
                                              <p:pRg st="7" end="7"/>
                                            </p:txEl>
                                          </p:spTgt>
                                        </p:tgtEl>
                                        <p:attrNameLst>
                                          <p:attrName>style.visibility</p:attrName>
                                        </p:attrNameLst>
                                      </p:cBhvr>
                                      <p:to>
                                        <p:strVal val="visible"/>
                                      </p:to>
                                    </p:set>
                                    <p:animEffect transition="in" filter="fade">
                                      <p:cBhvr>
                                        <p:cTn id="47" dur="500"/>
                                        <p:tgtEl>
                                          <p:spTgt spid="3">
                                            <p:txEl>
                                              <p:pRg st="7" end="7"/>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nodeType="clickEffect">
                                  <p:stCondLst>
                                    <p:cond delay="0"/>
                                  </p:stCondLst>
                                  <p:childTnLst>
                                    <p:set>
                                      <p:cBhvr>
                                        <p:cTn id="51" dur="1" fill="hold">
                                          <p:stCondLst>
                                            <p:cond delay="0"/>
                                          </p:stCondLst>
                                        </p:cTn>
                                        <p:tgtEl>
                                          <p:spTgt spid="4102"/>
                                        </p:tgtEl>
                                        <p:attrNameLst>
                                          <p:attrName>style.visibility</p:attrName>
                                        </p:attrNameLst>
                                      </p:cBhvr>
                                      <p:to>
                                        <p:strVal val="visible"/>
                                      </p:to>
                                    </p:set>
                                    <p:animEffect transition="in" filter="fade">
                                      <p:cBhvr>
                                        <p:cTn id="52" dur="500"/>
                                        <p:tgtEl>
                                          <p:spTgt spid="4102"/>
                                        </p:tgtEl>
                                      </p:cBhvr>
                                    </p:animEffect>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nodeType="clickEffect">
                                  <p:stCondLst>
                                    <p:cond delay="0"/>
                                  </p:stCondLst>
                                  <p:childTnLst>
                                    <p:set>
                                      <p:cBhvr>
                                        <p:cTn id="56" dur="1" fill="hold">
                                          <p:stCondLst>
                                            <p:cond delay="0"/>
                                          </p:stCondLst>
                                        </p:cTn>
                                        <p:tgtEl>
                                          <p:spTgt spid="4103"/>
                                        </p:tgtEl>
                                        <p:attrNameLst>
                                          <p:attrName>style.visibility</p:attrName>
                                        </p:attrNameLst>
                                      </p:cBhvr>
                                      <p:to>
                                        <p:strVal val="visible"/>
                                      </p:to>
                                    </p:set>
                                    <p:animEffect transition="in" filter="fade">
                                      <p:cBhvr>
                                        <p:cTn id="57" dur="500"/>
                                        <p:tgtEl>
                                          <p:spTgt spid="4103"/>
                                        </p:tgtEl>
                                      </p:cBhvr>
                                    </p:animEffect>
                                  </p:childTnLst>
                                </p:cTn>
                              </p:par>
                            </p:childTnLst>
                          </p:cTn>
                        </p:par>
                      </p:childTnLst>
                    </p:cTn>
                  </p:par>
                  <p:par>
                    <p:cTn id="58" fill="hold">
                      <p:stCondLst>
                        <p:cond delay="indefinite"/>
                      </p:stCondLst>
                      <p:childTnLst>
                        <p:par>
                          <p:cTn id="59" fill="hold">
                            <p:stCondLst>
                              <p:cond delay="0"/>
                            </p:stCondLst>
                            <p:childTnLst>
                              <p:par>
                                <p:cTn id="60" presetID="10" presetClass="entr" presetSubtype="0" fill="hold" nodeType="clickEffect">
                                  <p:stCondLst>
                                    <p:cond delay="0"/>
                                  </p:stCondLst>
                                  <p:childTnLst>
                                    <p:set>
                                      <p:cBhvr>
                                        <p:cTn id="61" dur="1" fill="hold">
                                          <p:stCondLst>
                                            <p:cond delay="0"/>
                                          </p:stCondLst>
                                        </p:cTn>
                                        <p:tgtEl>
                                          <p:spTgt spid="4104"/>
                                        </p:tgtEl>
                                        <p:attrNameLst>
                                          <p:attrName>style.visibility</p:attrName>
                                        </p:attrNameLst>
                                      </p:cBhvr>
                                      <p:to>
                                        <p:strVal val="visible"/>
                                      </p:to>
                                    </p:set>
                                    <p:animEffect transition="in" filter="fade">
                                      <p:cBhvr>
                                        <p:cTn id="62" dur="500"/>
                                        <p:tgtEl>
                                          <p:spTgt spid="410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FBE2AF4E-3593-D938-5D33-F48F17D0D7D0}"/>
              </a:ext>
            </a:extLst>
          </p:cNvPr>
          <p:cNvSpPr>
            <a:spLocks noGrp="1"/>
          </p:cNvSpPr>
          <p:nvPr>
            <p:ph idx="1"/>
          </p:nvPr>
        </p:nvSpPr>
        <p:spPr>
          <a:xfrm>
            <a:off x="246744" y="511629"/>
            <a:ext cx="11571512" cy="6117998"/>
          </a:xfrm>
        </p:spPr>
        <p:txBody>
          <a:bodyPr/>
          <a:lstStyle/>
          <a:p>
            <a:pPr marL="0" indent="0">
              <a:buNone/>
            </a:pPr>
            <a:r>
              <a:rPr lang="en-US" dirty="0">
                <a:cs typeface="Calibri"/>
              </a:rPr>
              <a:t>Les </a:t>
            </a:r>
            <a:r>
              <a:rPr lang="en-US" dirty="0" err="1">
                <a:cs typeface="Calibri"/>
              </a:rPr>
              <a:t>propriétés</a:t>
            </a:r>
            <a:r>
              <a:rPr lang="en-US" dirty="0">
                <a:cs typeface="Calibri"/>
              </a:rPr>
              <a:t> physiques des </a:t>
            </a:r>
            <a:r>
              <a:rPr lang="en-US" dirty="0" err="1">
                <a:cs typeface="Calibri"/>
              </a:rPr>
              <a:t>matériaux</a:t>
            </a:r>
            <a:r>
              <a:rPr lang="en-US" dirty="0">
                <a:cs typeface="Calibri"/>
              </a:rPr>
              <a:t> des </a:t>
            </a:r>
            <a:r>
              <a:rPr lang="en-US" dirty="0" err="1">
                <a:cs typeface="Calibri"/>
              </a:rPr>
              <a:t>artefacts</a:t>
            </a:r>
            <a:r>
              <a:rPr lang="en-US" dirty="0">
                <a:cs typeface="Calibri"/>
              </a:rPr>
              <a:t> </a:t>
            </a:r>
            <a:r>
              <a:rPr lang="en-US" dirty="0" err="1">
                <a:cs typeface="Calibri"/>
              </a:rPr>
              <a:t>dépendent</a:t>
            </a:r>
            <a:r>
              <a:rPr lang="en-US" dirty="0">
                <a:cs typeface="Calibri"/>
              </a:rPr>
              <a:t> </a:t>
            </a:r>
            <a:r>
              <a:rPr lang="en-US" i="1" dirty="0">
                <a:cs typeface="Calibri"/>
              </a:rPr>
              <a:t>à </a:t>
            </a:r>
            <a:r>
              <a:rPr lang="en-US" i="1" dirty="0" err="1">
                <a:cs typeface="Calibri"/>
              </a:rPr>
              <a:t>l'origine</a:t>
            </a:r>
            <a:r>
              <a:rPr lang="en-US" dirty="0">
                <a:cs typeface="Calibri"/>
              </a:rPr>
              <a:t> de la Nature: de la </a:t>
            </a:r>
            <a:r>
              <a:rPr lang="en-US" dirty="0" err="1">
                <a:cs typeface="Calibri"/>
              </a:rPr>
              <a:t>morphogénèse</a:t>
            </a:r>
            <a:r>
              <a:rPr lang="en-US" dirty="0">
                <a:cs typeface="Calibri"/>
              </a:rPr>
              <a:t> </a:t>
            </a:r>
            <a:r>
              <a:rPr lang="en-US" dirty="0" err="1">
                <a:cs typeface="Calibri"/>
              </a:rPr>
              <a:t>autonome</a:t>
            </a:r>
            <a:r>
              <a:rPr lang="en-US" dirty="0">
                <a:cs typeface="Calibri"/>
              </a:rPr>
              <a:t>, </a:t>
            </a:r>
            <a:r>
              <a:rPr lang="en-US" dirty="0" err="1">
                <a:cs typeface="Calibri"/>
              </a:rPr>
              <a:t>ainsi</a:t>
            </a:r>
            <a:r>
              <a:rPr lang="en-US" dirty="0">
                <a:cs typeface="Calibri"/>
              </a:rPr>
              <a:t> </a:t>
            </a:r>
            <a:r>
              <a:rPr lang="en-US" dirty="0" err="1">
                <a:cs typeface="Calibri"/>
              </a:rPr>
              <a:t>que</a:t>
            </a:r>
            <a:r>
              <a:rPr lang="en-US" dirty="0">
                <a:cs typeface="Calibri"/>
              </a:rPr>
              <a:t> de </a:t>
            </a:r>
            <a:r>
              <a:rPr lang="en-US" dirty="0" err="1">
                <a:cs typeface="Calibri"/>
              </a:rPr>
              <a:t>l’ontogénèse</a:t>
            </a:r>
            <a:r>
              <a:rPr lang="en-US" dirty="0">
                <a:cs typeface="Calibri"/>
              </a:rPr>
              <a:t> de </a:t>
            </a:r>
            <a:r>
              <a:rPr lang="en-US" dirty="0" err="1">
                <a:cs typeface="Calibri"/>
              </a:rPr>
              <a:t>l’individu</a:t>
            </a:r>
            <a:r>
              <a:rPr lang="en-US" dirty="0">
                <a:cs typeface="Calibri"/>
              </a:rPr>
              <a:t>.</a:t>
            </a:r>
          </a:p>
          <a:p>
            <a:pPr marL="0" indent="0">
              <a:buNone/>
            </a:pPr>
            <a:endParaRPr lang="en-US" dirty="0">
              <a:cs typeface="Calibri"/>
            </a:endParaRPr>
          </a:p>
          <a:p>
            <a:pPr marL="0" indent="0">
              <a:buNone/>
            </a:pPr>
            <a:endParaRPr lang="en-US" dirty="0">
              <a:cs typeface="Calibri"/>
            </a:endParaRPr>
          </a:p>
          <a:p>
            <a:pPr marL="0" indent="0">
              <a:buNone/>
            </a:pPr>
            <a:endParaRPr lang="en-US" dirty="0">
              <a:cs typeface="Calibri"/>
            </a:endParaRPr>
          </a:p>
          <a:p>
            <a:pPr marL="0" indent="0">
              <a:buNone/>
            </a:pPr>
            <a:r>
              <a:rPr lang="en-US" dirty="0">
                <a:cs typeface="Calibri"/>
              </a:rPr>
              <a:t>En revanche, </a:t>
            </a:r>
            <a:r>
              <a:rPr lang="en-US" dirty="0" err="1">
                <a:cs typeface="Calibri"/>
              </a:rPr>
              <a:t>leurs</a:t>
            </a:r>
            <a:r>
              <a:rPr lang="en-US" dirty="0">
                <a:cs typeface="Calibri"/>
              </a:rPr>
              <a:t> </a:t>
            </a:r>
            <a:r>
              <a:rPr lang="en-US" dirty="0" err="1">
                <a:cs typeface="Calibri"/>
              </a:rPr>
              <a:t>propriétés</a:t>
            </a:r>
            <a:r>
              <a:rPr lang="en-US" dirty="0">
                <a:cs typeface="Calibri"/>
              </a:rPr>
              <a:t> et </a:t>
            </a:r>
            <a:r>
              <a:rPr lang="en-US" dirty="0" err="1">
                <a:cs typeface="Calibri"/>
              </a:rPr>
              <a:t>fonctions</a:t>
            </a:r>
            <a:r>
              <a:rPr lang="en-US" dirty="0">
                <a:cs typeface="Calibri"/>
              </a:rPr>
              <a:t> </a:t>
            </a:r>
            <a:r>
              <a:rPr lang="en-US" b="1" dirty="0" err="1">
                <a:cs typeface="Calibri"/>
              </a:rPr>
              <a:t>culturels</a:t>
            </a:r>
            <a:r>
              <a:rPr lang="en-US" dirty="0">
                <a:cs typeface="Calibri"/>
              </a:rPr>
              <a:t> (</a:t>
            </a:r>
            <a:r>
              <a:rPr lang="en-US" b="1" dirty="0" err="1">
                <a:cs typeface="Calibri"/>
              </a:rPr>
              <a:t>technologiques</a:t>
            </a:r>
            <a:r>
              <a:rPr lang="en-US" b="1" dirty="0">
                <a:cs typeface="Calibri"/>
              </a:rPr>
              <a:t> et </a:t>
            </a:r>
            <a:r>
              <a:rPr lang="en-US" b="1" dirty="0" err="1">
                <a:cs typeface="Calibri"/>
              </a:rPr>
              <a:t>sémiologiques</a:t>
            </a:r>
            <a:r>
              <a:rPr lang="en-US" dirty="0">
                <a:cs typeface="Calibri"/>
              </a:rPr>
              <a:t>) </a:t>
            </a:r>
            <a:r>
              <a:rPr lang="en-US" dirty="0" err="1">
                <a:cs typeface="Calibri"/>
              </a:rPr>
              <a:t>dépendent</a:t>
            </a:r>
            <a:r>
              <a:rPr lang="en-US" dirty="0">
                <a:cs typeface="Calibri"/>
              </a:rPr>
              <a:t> </a:t>
            </a:r>
            <a:r>
              <a:rPr lang="en-US" dirty="0" err="1">
                <a:cs typeface="Calibri"/>
              </a:rPr>
              <a:t>exclusivement</a:t>
            </a:r>
            <a:r>
              <a:rPr lang="en-US" dirty="0">
                <a:cs typeface="Calibri"/>
              </a:rPr>
              <a:t> d</a:t>
            </a:r>
            <a:r>
              <a:rPr lang="fr-FR" dirty="0">
                <a:cs typeface="Calibri"/>
              </a:rPr>
              <a:t>e l'</a:t>
            </a:r>
            <a:r>
              <a:rPr lang="fr-FR" b="1" i="1" dirty="0">
                <a:cs typeface="Calibri"/>
              </a:rPr>
              <a:t>acte</a:t>
            </a:r>
            <a:r>
              <a:rPr lang="fr-FR" dirty="0">
                <a:cs typeface="Calibri"/>
              </a:rPr>
              <a:t> d’articulation qui comprend à la fois :</a:t>
            </a:r>
            <a:endParaRPr lang="en-US" dirty="0">
              <a:ea typeface="+mn-lt"/>
              <a:cs typeface="+mn-lt"/>
            </a:endParaRPr>
          </a:p>
          <a:p>
            <a:pPr marL="0" indent="0">
              <a:buNone/>
            </a:pPr>
            <a:r>
              <a:rPr lang="fr-FR" dirty="0">
                <a:cs typeface="Calibri"/>
              </a:rPr>
              <a:t>l’</a:t>
            </a:r>
            <a:r>
              <a:rPr lang="fr-FR" b="1" dirty="0">
                <a:cs typeface="Calibri"/>
              </a:rPr>
              <a:t>agent</a:t>
            </a:r>
            <a:r>
              <a:rPr lang="fr-FR" dirty="0">
                <a:cs typeface="Calibri"/>
              </a:rPr>
              <a:t>, </a:t>
            </a:r>
            <a:endParaRPr lang="en-US" dirty="0">
              <a:cs typeface="Calibri"/>
            </a:endParaRPr>
          </a:p>
          <a:p>
            <a:pPr marL="0" indent="0">
              <a:buNone/>
            </a:pPr>
            <a:r>
              <a:rPr lang="fr-FR" dirty="0">
                <a:cs typeface="Calibri"/>
              </a:rPr>
              <a:t>                 ses motifs, </a:t>
            </a:r>
            <a:endParaRPr lang="en-US" dirty="0">
              <a:cs typeface="Calibri"/>
            </a:endParaRPr>
          </a:p>
          <a:p>
            <a:pPr marL="0" indent="0">
              <a:buNone/>
            </a:pPr>
            <a:r>
              <a:rPr lang="fr-FR" dirty="0">
                <a:cs typeface="Calibri"/>
              </a:rPr>
              <a:t>                                     ses capacités </a:t>
            </a:r>
            <a:endParaRPr lang="en-US" dirty="0">
              <a:cs typeface="Calibri"/>
            </a:endParaRPr>
          </a:p>
          <a:p>
            <a:pPr marL="0" indent="0">
              <a:buNone/>
            </a:pPr>
            <a:r>
              <a:rPr lang="fr-FR" dirty="0">
                <a:cs typeface="Calibri"/>
              </a:rPr>
              <a:t>                                                           et ses </a:t>
            </a:r>
            <a:r>
              <a:rPr lang="fr-FR" b="1" dirty="0">
                <a:solidFill>
                  <a:srgbClr val="FF0000"/>
                </a:solidFill>
                <a:cs typeface="Calibri"/>
              </a:rPr>
              <a:t>intentions</a:t>
            </a:r>
            <a:r>
              <a:rPr lang="fr-FR" dirty="0">
                <a:cs typeface="Calibri"/>
              </a:rPr>
              <a:t>.  </a:t>
            </a:r>
            <a:endParaRPr lang="en-US" dirty="0">
              <a:ea typeface="+mn-lt"/>
              <a:cs typeface="+mn-lt"/>
            </a:endParaRPr>
          </a:p>
          <a:p>
            <a:pPr marL="0" indent="0">
              <a:buNone/>
            </a:pPr>
            <a:endParaRPr lang="en-US" dirty="0">
              <a:cs typeface="Calibri"/>
            </a:endParaRPr>
          </a:p>
        </p:txBody>
      </p:sp>
      <p:pic>
        <p:nvPicPr>
          <p:cNvPr id="5122"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rot="16200000">
            <a:off x="2551668" y="1140260"/>
            <a:ext cx="1483133" cy="23595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ZoneTexte 1"/>
          <p:cNvSpPr txBox="1"/>
          <p:nvPr/>
        </p:nvSpPr>
        <p:spPr>
          <a:xfrm>
            <a:off x="4701472" y="1535195"/>
            <a:ext cx="5106075" cy="1569660"/>
          </a:xfrm>
          <a:prstGeom prst="rect">
            <a:avLst/>
          </a:prstGeom>
          <a:noFill/>
        </p:spPr>
        <p:txBody>
          <a:bodyPr wrap="square" rtlCol="0">
            <a:spAutoFit/>
          </a:bodyPr>
          <a:lstStyle/>
          <a:p>
            <a:r>
              <a:rPr lang="fr-FR" sz="2400" dirty="0"/>
              <a:t>La qualité du bois choisi pour fabriquer un violon dépend à la fois du type de bois, mais également des qualités d’un arbre individuel</a:t>
            </a:r>
          </a:p>
        </p:txBody>
      </p:sp>
      <p:pic>
        <p:nvPicPr>
          <p:cNvPr id="5123"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967410" y="4324014"/>
            <a:ext cx="1548823" cy="23315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04663454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5122"/>
                                        </p:tgtEl>
                                        <p:attrNameLst>
                                          <p:attrName>style.visibility</p:attrName>
                                        </p:attrNameLst>
                                      </p:cBhvr>
                                      <p:to>
                                        <p:strVal val="visible"/>
                                      </p:to>
                                    </p:set>
                                    <p:animEffect transition="in" filter="fade">
                                      <p:cBhvr>
                                        <p:cTn id="12" dur="500"/>
                                        <p:tgtEl>
                                          <p:spTgt spid="5122"/>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fade">
                                      <p:cBhvr>
                                        <p:cTn id="17" dur="500"/>
                                        <p:tgtEl>
                                          <p:spTgt spid="2"/>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3">
                                            <p:txEl>
                                              <p:pRg st="4" end="4"/>
                                            </p:txEl>
                                          </p:spTgt>
                                        </p:tgtEl>
                                        <p:attrNameLst>
                                          <p:attrName>style.visibility</p:attrName>
                                        </p:attrNameLst>
                                      </p:cBhvr>
                                      <p:to>
                                        <p:strVal val="visible"/>
                                      </p:to>
                                    </p:set>
                                    <p:animEffect transition="in" filter="fade">
                                      <p:cBhvr>
                                        <p:cTn id="22" dur="500"/>
                                        <p:tgtEl>
                                          <p:spTgt spid="3">
                                            <p:txEl>
                                              <p:pRg st="4" end="4"/>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animEffect transition="in" filter="fade">
                                      <p:cBhvr>
                                        <p:cTn id="27" dur="500"/>
                                        <p:tgtEl>
                                          <p:spTgt spid="3">
                                            <p:txEl>
                                              <p:pRg st="5" end="5"/>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3">
                                            <p:txEl>
                                              <p:pRg st="6" end="6"/>
                                            </p:txEl>
                                          </p:spTgt>
                                        </p:tgtEl>
                                        <p:attrNameLst>
                                          <p:attrName>style.visibility</p:attrName>
                                        </p:attrNameLst>
                                      </p:cBhvr>
                                      <p:to>
                                        <p:strVal val="visible"/>
                                      </p:to>
                                    </p:set>
                                    <p:animEffect transition="in" filter="fade">
                                      <p:cBhvr>
                                        <p:cTn id="32" dur="500"/>
                                        <p:tgtEl>
                                          <p:spTgt spid="3">
                                            <p:txEl>
                                              <p:pRg st="6" end="6"/>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3">
                                            <p:txEl>
                                              <p:pRg st="7" end="7"/>
                                            </p:txEl>
                                          </p:spTgt>
                                        </p:tgtEl>
                                        <p:attrNameLst>
                                          <p:attrName>style.visibility</p:attrName>
                                        </p:attrNameLst>
                                      </p:cBhvr>
                                      <p:to>
                                        <p:strVal val="visible"/>
                                      </p:to>
                                    </p:set>
                                    <p:animEffect transition="in" filter="fade">
                                      <p:cBhvr>
                                        <p:cTn id="37" dur="500"/>
                                        <p:tgtEl>
                                          <p:spTgt spid="3">
                                            <p:txEl>
                                              <p:pRg st="7" end="7"/>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nodeType="clickEffect">
                                  <p:stCondLst>
                                    <p:cond delay="0"/>
                                  </p:stCondLst>
                                  <p:childTnLst>
                                    <p:set>
                                      <p:cBhvr>
                                        <p:cTn id="41" dur="1" fill="hold">
                                          <p:stCondLst>
                                            <p:cond delay="0"/>
                                          </p:stCondLst>
                                        </p:cTn>
                                        <p:tgtEl>
                                          <p:spTgt spid="3">
                                            <p:txEl>
                                              <p:pRg st="8" end="8"/>
                                            </p:txEl>
                                          </p:spTgt>
                                        </p:tgtEl>
                                        <p:attrNameLst>
                                          <p:attrName>style.visibility</p:attrName>
                                        </p:attrNameLst>
                                      </p:cBhvr>
                                      <p:to>
                                        <p:strVal val="visible"/>
                                      </p:to>
                                    </p:set>
                                    <p:animEffect transition="in" filter="fade">
                                      <p:cBhvr>
                                        <p:cTn id="42" dur="500"/>
                                        <p:tgtEl>
                                          <p:spTgt spid="3">
                                            <p:txEl>
                                              <p:pRg st="8" end="8"/>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nodeType="clickEffect">
                                  <p:stCondLst>
                                    <p:cond delay="0"/>
                                  </p:stCondLst>
                                  <p:childTnLst>
                                    <p:set>
                                      <p:cBhvr>
                                        <p:cTn id="46" dur="1" fill="hold">
                                          <p:stCondLst>
                                            <p:cond delay="0"/>
                                          </p:stCondLst>
                                        </p:cTn>
                                        <p:tgtEl>
                                          <p:spTgt spid="5123"/>
                                        </p:tgtEl>
                                        <p:attrNameLst>
                                          <p:attrName>style.visibility</p:attrName>
                                        </p:attrNameLst>
                                      </p:cBhvr>
                                      <p:to>
                                        <p:strVal val="visible"/>
                                      </p:to>
                                    </p:set>
                                    <p:animEffect transition="in" filter="fade">
                                      <p:cBhvr>
                                        <p:cTn id="47" dur="500"/>
                                        <p:tgtEl>
                                          <p:spTgt spid="51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P spid="2" grpId="0"/>
    </p:bldLst>
  </p:timing>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C8DDCFB8-F409-E8D3-FE0B-E152148EAF04}"/>
              </a:ext>
            </a:extLst>
          </p:cNvPr>
          <p:cNvSpPr>
            <a:spLocks noGrp="1"/>
          </p:cNvSpPr>
          <p:nvPr>
            <p:ph idx="1"/>
          </p:nvPr>
        </p:nvSpPr>
        <p:spPr>
          <a:xfrm>
            <a:off x="355600" y="331335"/>
            <a:ext cx="11678249" cy="6203042"/>
          </a:xfrm>
        </p:spPr>
        <p:txBody>
          <a:bodyPr rtlCol="0">
            <a:normAutofit/>
          </a:bodyPr>
          <a:lstStyle/>
          <a:p>
            <a:pPr marL="0" indent="0" fontAlgn="auto">
              <a:spcAft>
                <a:spcPts val="0"/>
              </a:spcAft>
              <a:buNone/>
              <a:defRPr/>
            </a:pPr>
            <a:r>
              <a:rPr lang="fr-FR" dirty="0"/>
              <a:t>Selon l’échelle et l’aboutissement du dessein technologique de l’agent,         certains de ces artefacts pourraient être mieux qualifiés de </a:t>
            </a:r>
            <a:r>
              <a:rPr lang="fr-FR" b="1" i="1" dirty="0"/>
              <a:t>matériaux</a:t>
            </a:r>
            <a:r>
              <a:rPr lang="fr-FR" dirty="0"/>
              <a:t> artificiels.</a:t>
            </a:r>
          </a:p>
          <a:p>
            <a:pPr marL="0" indent="0">
              <a:spcAft>
                <a:spcPts val="0"/>
              </a:spcAft>
              <a:buNone/>
              <a:defRPr/>
            </a:pPr>
            <a:r>
              <a:rPr lang="fr-FR" dirty="0">
                <a:cs typeface="Calibri"/>
              </a:rPr>
              <a:t>Si j'évoque Jacques Monod c'est parce que le </a:t>
            </a:r>
            <a:r>
              <a:rPr lang="fr-FR" dirty="0">
                <a:ea typeface="+mn-lt"/>
                <a:cs typeface="+mn-lt"/>
              </a:rPr>
              <a:t>déploiement</a:t>
            </a:r>
            <a:r>
              <a:rPr lang="fr-FR" dirty="0">
                <a:cs typeface="Calibri"/>
              </a:rPr>
              <a:t> de </a:t>
            </a:r>
            <a:r>
              <a:rPr lang="fr-FR" dirty="0"/>
              <a:t>l’ontogénèse des </a:t>
            </a:r>
            <a:r>
              <a:rPr lang="fr-FR" b="1" i="1" dirty="0"/>
              <a:t>artefacts</a:t>
            </a:r>
            <a:r>
              <a:rPr lang="fr-FR" dirty="0"/>
              <a:t> dépend </a:t>
            </a:r>
            <a:r>
              <a:rPr lang="fr-FR" i="1" dirty="0"/>
              <a:t>exclusivement de l'agent</a:t>
            </a:r>
            <a:r>
              <a:rPr lang="fr-FR" dirty="0"/>
              <a:t>.</a:t>
            </a:r>
            <a:endParaRPr lang="fr-FR" dirty="0">
              <a:cs typeface="Calibri"/>
            </a:endParaRPr>
          </a:p>
          <a:p>
            <a:pPr algn="just" fontAlgn="auto">
              <a:spcAft>
                <a:spcPts val="0"/>
              </a:spcAft>
              <a:buNone/>
              <a:defRPr/>
            </a:pPr>
            <a:r>
              <a:rPr lang="fr-FR" altLang="fr-FR" u="sng" dirty="0"/>
              <a:t>Le déploiement de l'ontogénèse est déclenché par</a:t>
            </a:r>
            <a:endParaRPr lang="fr-FR" altLang="fr-FR" u="sng" dirty="0">
              <a:cs typeface="Calibri"/>
            </a:endParaRPr>
          </a:p>
          <a:p>
            <a:pPr algn="just">
              <a:spcAft>
                <a:spcPts val="0"/>
              </a:spcAft>
              <a:buNone/>
              <a:defRPr/>
            </a:pPr>
            <a:endParaRPr lang="fr-FR" altLang="fr-FR" sz="800" dirty="0">
              <a:cs typeface="Calibri"/>
            </a:endParaRPr>
          </a:p>
          <a:p>
            <a:pPr algn="ctr">
              <a:spcAft>
                <a:spcPts val="0"/>
              </a:spcAft>
              <a:buNone/>
              <a:defRPr/>
            </a:pPr>
            <a:r>
              <a:rPr lang="fr-FR" altLang="fr-FR" dirty="0"/>
              <a:t>l’</a:t>
            </a:r>
            <a:r>
              <a:rPr lang="fr-FR" altLang="fr-FR" b="1" i="1" dirty="0"/>
              <a:t>énergie</a:t>
            </a:r>
            <a:r>
              <a:rPr lang="fr-FR" altLang="fr-FR" dirty="0"/>
              <a:t> dépensée par l’agent</a:t>
            </a:r>
            <a:endParaRPr lang="fr-FR" dirty="0"/>
          </a:p>
          <a:p>
            <a:pPr algn="ctr">
              <a:spcAft>
                <a:spcPts val="0"/>
              </a:spcAft>
              <a:buNone/>
              <a:defRPr/>
            </a:pPr>
            <a:r>
              <a:rPr lang="fr-FR" altLang="fr-FR" dirty="0"/>
              <a:t>vers</a:t>
            </a:r>
            <a:endParaRPr lang="fr-FR" dirty="0">
              <a:cs typeface="Calibri"/>
            </a:endParaRPr>
          </a:p>
          <a:p>
            <a:pPr algn="ctr">
              <a:spcAft>
                <a:spcPts val="0"/>
              </a:spcAft>
              <a:buNone/>
              <a:defRPr/>
            </a:pPr>
            <a:r>
              <a:rPr lang="fr-FR" dirty="0">
                <a:ea typeface="+mn-lt"/>
                <a:cs typeface="+mn-lt"/>
              </a:rPr>
              <a:t>le </a:t>
            </a:r>
            <a:r>
              <a:rPr lang="fr-FR" b="1" i="1" dirty="0">
                <a:ea typeface="+mn-lt"/>
                <a:cs typeface="+mn-lt"/>
              </a:rPr>
              <a:t>fond</a:t>
            </a:r>
            <a:r>
              <a:rPr lang="fr-FR" altLang="fr-FR" dirty="0"/>
              <a:t> que constitue </a:t>
            </a:r>
            <a:r>
              <a:rPr lang="fr-FR" dirty="0">
                <a:ea typeface="+mn-lt"/>
                <a:cs typeface="+mn-lt"/>
              </a:rPr>
              <a:t>la matière du milieu</a:t>
            </a:r>
            <a:r>
              <a:rPr lang="fr-FR" altLang="fr-FR" dirty="0"/>
              <a:t>.</a:t>
            </a:r>
            <a:endParaRPr lang="fr-FR" altLang="fr-FR" dirty="0">
              <a:cs typeface="Calibri"/>
            </a:endParaRPr>
          </a:p>
          <a:p>
            <a:pPr marL="0" indent="0" fontAlgn="auto">
              <a:spcAft>
                <a:spcPts val="0"/>
              </a:spcAft>
              <a:buFont typeface="Arial" panose="020B0604020202020204" pitchFamily="34" charset="0"/>
              <a:buNone/>
              <a:defRPr/>
            </a:pPr>
            <a:endParaRPr lang="fr-FR" dirty="0"/>
          </a:p>
        </p:txBody>
      </p:sp>
    </p:spTree>
    <p:extLst>
      <p:ext uri="{BB962C8B-B14F-4D97-AF65-F5344CB8AC3E}">
        <p14:creationId xmlns:p14="http://schemas.microsoft.com/office/powerpoint/2010/main" val="1131998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4" end="4"/>
                                            </p:txEl>
                                          </p:spTgt>
                                        </p:tgtEl>
                                        <p:attrNameLst>
                                          <p:attrName>style.visibility</p:attrName>
                                        </p:attrNameLst>
                                      </p:cBhvr>
                                      <p:to>
                                        <p:strVal val="visible"/>
                                      </p:to>
                                    </p:set>
                                    <p:animEffect transition="in" filter="fade">
                                      <p:cBhvr>
                                        <p:cTn id="22" dur="500"/>
                                        <p:tgtEl>
                                          <p:spTgt spid="3">
                                            <p:txEl>
                                              <p:pRg st="4" end="4"/>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
                                            <p:txEl>
                                              <p:pRg st="5" end="5"/>
                                            </p:txEl>
                                          </p:spTgt>
                                        </p:tgtEl>
                                        <p:attrNameLst>
                                          <p:attrName>style.visibility</p:attrName>
                                        </p:attrNameLst>
                                      </p:cBhvr>
                                      <p:to>
                                        <p:strVal val="visible"/>
                                      </p:to>
                                    </p:set>
                                    <p:animEffect transition="in" filter="fade">
                                      <p:cBhvr>
                                        <p:cTn id="27" dur="500"/>
                                        <p:tgtEl>
                                          <p:spTgt spid="3">
                                            <p:txEl>
                                              <p:pRg st="5" end="5"/>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3">
                                            <p:txEl>
                                              <p:pRg st="6" end="6"/>
                                            </p:txEl>
                                          </p:spTgt>
                                        </p:tgtEl>
                                        <p:attrNameLst>
                                          <p:attrName>style.visibility</p:attrName>
                                        </p:attrNameLst>
                                      </p:cBhvr>
                                      <p:to>
                                        <p:strVal val="visible"/>
                                      </p:to>
                                    </p:set>
                                    <p:animEffect transition="in" filter="fade">
                                      <p:cBhvr>
                                        <p:cTn id="32" dur="5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grpSp>
        <p:nvGrpSpPr>
          <p:cNvPr id="2" name="Groupe 32"/>
          <p:cNvGrpSpPr>
            <a:grpSpLocks/>
          </p:cNvGrpSpPr>
          <p:nvPr/>
        </p:nvGrpSpPr>
        <p:grpSpPr bwMode="auto">
          <a:xfrm>
            <a:off x="4758268" y="1698625"/>
            <a:ext cx="2544233" cy="2357438"/>
            <a:chOff x="1651000" y="1647825"/>
            <a:chExt cx="1768872" cy="2357239"/>
          </a:xfrm>
        </p:grpSpPr>
        <p:sp>
          <p:nvSpPr>
            <p:cNvPr id="34" name="Rectangle 33"/>
            <p:cNvSpPr/>
            <p:nvPr/>
          </p:nvSpPr>
          <p:spPr>
            <a:xfrm>
              <a:off x="1651000" y="1647825"/>
              <a:ext cx="1768872" cy="2357239"/>
            </a:xfrm>
            <a:prstGeom prst="rect">
              <a:avLst/>
            </a:prstGeom>
            <a:solidFill>
              <a:schemeClr val="tx2">
                <a:alpha val="56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0281" name="ZoneTexte 34"/>
            <p:cNvSpPr txBox="1">
              <a:spLocks noChangeArrowheads="1"/>
            </p:cNvSpPr>
            <p:nvPr/>
          </p:nvSpPr>
          <p:spPr bwMode="auto">
            <a:xfrm>
              <a:off x="2090171" y="2955175"/>
              <a:ext cx="890529" cy="338554"/>
            </a:xfrm>
            <a:prstGeom prst="rect">
              <a:avLst/>
            </a:prstGeom>
            <a:noFill/>
            <a:ln w="9525">
              <a:noFill/>
              <a:miter lim="800000"/>
              <a:headEnd/>
              <a:tailEnd/>
            </a:ln>
          </p:spPr>
          <p:txBody>
            <a:bodyPr>
              <a:spAutoFit/>
            </a:bodyPr>
            <a:lstStyle/>
            <a:p>
              <a:r>
                <a:rPr lang="fr-FR" altLang="fr-FR" sz="1600" b="1">
                  <a:solidFill>
                    <a:srgbClr val="FF0000"/>
                  </a:solidFill>
                  <a:latin typeface="Arial" charset="0"/>
                </a:rPr>
                <a:t>action</a:t>
              </a:r>
            </a:p>
          </p:txBody>
        </p:sp>
      </p:grpSp>
      <p:grpSp>
        <p:nvGrpSpPr>
          <p:cNvPr id="4" name="Groupe 35"/>
          <p:cNvGrpSpPr>
            <a:grpSpLocks/>
          </p:cNvGrpSpPr>
          <p:nvPr/>
        </p:nvGrpSpPr>
        <p:grpSpPr bwMode="auto">
          <a:xfrm>
            <a:off x="7514167" y="1733550"/>
            <a:ext cx="2357967" cy="2357438"/>
            <a:chOff x="1651000" y="1647825"/>
            <a:chExt cx="1768872" cy="2357239"/>
          </a:xfrm>
        </p:grpSpPr>
        <p:sp>
          <p:nvSpPr>
            <p:cNvPr id="38" name="Rectangle 37"/>
            <p:cNvSpPr/>
            <p:nvPr/>
          </p:nvSpPr>
          <p:spPr>
            <a:xfrm>
              <a:off x="1651000" y="1647825"/>
              <a:ext cx="1768872" cy="2357239"/>
            </a:xfrm>
            <a:prstGeom prst="rect">
              <a:avLst/>
            </a:prstGeom>
            <a:solidFill>
              <a:schemeClr val="tx2">
                <a:alpha val="56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0279" name="ZoneTexte 38"/>
            <p:cNvSpPr txBox="1">
              <a:spLocks noChangeArrowheads="1"/>
            </p:cNvSpPr>
            <p:nvPr/>
          </p:nvSpPr>
          <p:spPr bwMode="auto">
            <a:xfrm>
              <a:off x="1870273" y="2920555"/>
              <a:ext cx="1330325" cy="338554"/>
            </a:xfrm>
            <a:prstGeom prst="rect">
              <a:avLst/>
            </a:prstGeom>
            <a:noFill/>
            <a:ln w="9525">
              <a:noFill/>
              <a:miter lim="800000"/>
              <a:headEnd/>
              <a:tailEnd/>
            </a:ln>
          </p:spPr>
          <p:txBody>
            <a:bodyPr>
              <a:spAutoFit/>
            </a:bodyPr>
            <a:lstStyle/>
            <a:p>
              <a:r>
                <a:rPr lang="fr-FR" altLang="fr-FR" sz="1600" b="1">
                  <a:solidFill>
                    <a:srgbClr val="FF0000"/>
                  </a:solidFill>
                  <a:latin typeface="Arial" charset="0"/>
                </a:rPr>
                <a:t>évaluation</a:t>
              </a:r>
            </a:p>
          </p:txBody>
        </p:sp>
      </p:grpSp>
      <p:pic>
        <p:nvPicPr>
          <p:cNvPr id="10244" name="Picture 6"/>
          <p:cNvPicPr>
            <a:picLocks noChangeAspect="1" noChangeArrowheads="1"/>
          </p:cNvPicPr>
          <p:nvPr/>
        </p:nvPicPr>
        <p:blipFill>
          <a:blip r:embed="rId2" cstate="print"/>
          <a:srcRect/>
          <a:stretch>
            <a:fillRect/>
          </a:stretch>
        </p:blipFill>
        <p:spPr bwMode="auto">
          <a:xfrm>
            <a:off x="2063751" y="1851026"/>
            <a:ext cx="76200" cy="2447925"/>
          </a:xfrm>
          <a:prstGeom prst="rect">
            <a:avLst/>
          </a:prstGeom>
          <a:solidFill>
            <a:schemeClr val="tx1"/>
          </a:solidFill>
          <a:ln w="9525">
            <a:solidFill>
              <a:schemeClr val="tx1"/>
            </a:solidFill>
            <a:miter lim="800000"/>
            <a:headEnd/>
            <a:tailEnd/>
          </a:ln>
        </p:spPr>
      </p:pic>
      <p:sp>
        <p:nvSpPr>
          <p:cNvPr id="10245" name="Rectangle 6"/>
          <p:cNvSpPr>
            <a:spLocks noChangeArrowheads="1"/>
          </p:cNvSpPr>
          <p:nvPr/>
        </p:nvSpPr>
        <p:spPr bwMode="auto">
          <a:xfrm>
            <a:off x="5937251" y="3244850"/>
            <a:ext cx="237566" cy="369332"/>
          </a:xfrm>
          <a:prstGeom prst="rect">
            <a:avLst/>
          </a:prstGeom>
          <a:noFill/>
          <a:ln w="9525">
            <a:noFill/>
            <a:miter lim="800000"/>
            <a:headEnd/>
            <a:tailEnd/>
          </a:ln>
        </p:spPr>
        <p:txBody>
          <a:bodyPr wrap="none">
            <a:spAutoFit/>
          </a:bodyPr>
          <a:lstStyle/>
          <a:p>
            <a:r>
              <a:rPr lang="fr-FR" altLang="fr-FR" b="1"/>
              <a:t> </a:t>
            </a:r>
            <a:endParaRPr lang="fr-FR" altLang="fr-FR"/>
          </a:p>
        </p:txBody>
      </p:sp>
      <p:sp>
        <p:nvSpPr>
          <p:cNvPr id="10246" name="Rectangle 7"/>
          <p:cNvSpPr>
            <a:spLocks noChangeArrowheads="1"/>
          </p:cNvSpPr>
          <p:nvPr/>
        </p:nvSpPr>
        <p:spPr bwMode="auto">
          <a:xfrm>
            <a:off x="2351617" y="1966913"/>
            <a:ext cx="2082800" cy="615950"/>
          </a:xfrm>
          <a:prstGeom prst="rect">
            <a:avLst/>
          </a:prstGeom>
          <a:noFill/>
          <a:ln w="9525">
            <a:solidFill>
              <a:schemeClr val="tx1"/>
            </a:solidFill>
            <a:miter lim="800000"/>
            <a:headEnd/>
            <a:tailEnd/>
          </a:ln>
        </p:spPr>
        <p:txBody>
          <a:bodyPr>
            <a:spAutoFit/>
          </a:bodyPr>
          <a:lstStyle/>
          <a:p>
            <a:r>
              <a:rPr lang="fr-FR" altLang="fr-FR" b="1"/>
              <a:t> </a:t>
            </a:r>
            <a:r>
              <a:rPr lang="fr-FR" altLang="fr-FR" sz="1600" b="1"/>
              <a:t>évènement circonstanciel</a:t>
            </a:r>
          </a:p>
        </p:txBody>
      </p:sp>
      <p:sp>
        <p:nvSpPr>
          <p:cNvPr id="9" name="Rectangle 8"/>
          <p:cNvSpPr/>
          <p:nvPr/>
        </p:nvSpPr>
        <p:spPr>
          <a:xfrm>
            <a:off x="3312585" y="230188"/>
            <a:ext cx="5566833" cy="431800"/>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0248" name="ZoneTexte 18"/>
          <p:cNvSpPr txBox="1">
            <a:spLocks noChangeArrowheads="1"/>
          </p:cNvSpPr>
          <p:nvPr/>
        </p:nvSpPr>
        <p:spPr bwMode="auto">
          <a:xfrm>
            <a:off x="7755638" y="1079500"/>
            <a:ext cx="1989326" cy="584775"/>
          </a:xfrm>
          <a:prstGeom prst="rect">
            <a:avLst/>
          </a:prstGeom>
          <a:noFill/>
          <a:ln w="28575">
            <a:solidFill>
              <a:srgbClr val="7030A0"/>
            </a:solidFill>
            <a:miter lim="800000"/>
            <a:headEnd/>
            <a:tailEnd/>
          </a:ln>
        </p:spPr>
        <p:txBody>
          <a:bodyPr wrap="none">
            <a:spAutoFit/>
          </a:bodyPr>
          <a:lstStyle/>
          <a:p>
            <a:pPr algn="ctr"/>
            <a:r>
              <a:rPr lang="fr-FR" altLang="fr-FR" sz="1600"/>
              <a:t>seuil de dépassement</a:t>
            </a:r>
          </a:p>
          <a:p>
            <a:pPr algn="ctr"/>
            <a:r>
              <a:rPr lang="fr-FR" altLang="fr-FR" sz="1600"/>
              <a:t>technologique</a:t>
            </a:r>
          </a:p>
        </p:txBody>
      </p:sp>
      <p:sp>
        <p:nvSpPr>
          <p:cNvPr id="10249" name="ZoneTexte 19"/>
          <p:cNvSpPr txBox="1">
            <a:spLocks noChangeArrowheads="1"/>
          </p:cNvSpPr>
          <p:nvPr/>
        </p:nvSpPr>
        <p:spPr bwMode="auto">
          <a:xfrm>
            <a:off x="5125012" y="1063625"/>
            <a:ext cx="1831912" cy="584775"/>
          </a:xfrm>
          <a:prstGeom prst="rect">
            <a:avLst/>
          </a:prstGeom>
          <a:noFill/>
          <a:ln w="28575">
            <a:solidFill>
              <a:srgbClr val="00B050"/>
            </a:solidFill>
            <a:miter lim="800000"/>
            <a:headEnd/>
            <a:tailEnd/>
          </a:ln>
        </p:spPr>
        <p:txBody>
          <a:bodyPr wrap="none">
            <a:spAutoFit/>
          </a:bodyPr>
          <a:lstStyle/>
          <a:p>
            <a:pPr algn="ctr"/>
            <a:r>
              <a:rPr lang="fr-FR" altLang="fr-FR" sz="1600"/>
              <a:t>seuil d’achèvement </a:t>
            </a:r>
          </a:p>
          <a:p>
            <a:pPr algn="ctr"/>
            <a:r>
              <a:rPr lang="fr-FR" altLang="fr-FR" sz="1600"/>
              <a:t>technologique</a:t>
            </a:r>
          </a:p>
        </p:txBody>
      </p:sp>
      <p:pic>
        <p:nvPicPr>
          <p:cNvPr id="10250" name="Picture 6"/>
          <p:cNvPicPr>
            <a:picLocks noChangeAspect="1" noChangeArrowheads="1"/>
          </p:cNvPicPr>
          <p:nvPr/>
        </p:nvPicPr>
        <p:blipFill>
          <a:blip r:embed="rId2" cstate="print"/>
          <a:srcRect/>
          <a:stretch>
            <a:fillRect/>
          </a:stretch>
        </p:blipFill>
        <p:spPr bwMode="auto">
          <a:xfrm>
            <a:off x="9997017" y="1808164"/>
            <a:ext cx="76200" cy="2447925"/>
          </a:xfrm>
          <a:prstGeom prst="rect">
            <a:avLst/>
          </a:prstGeom>
          <a:solidFill>
            <a:schemeClr val="tx1"/>
          </a:solidFill>
          <a:ln w="9525">
            <a:solidFill>
              <a:schemeClr val="tx1"/>
            </a:solidFill>
            <a:miter lim="800000"/>
            <a:headEnd/>
            <a:tailEnd/>
          </a:ln>
        </p:spPr>
      </p:pic>
      <p:cxnSp>
        <p:nvCxnSpPr>
          <p:cNvPr id="12" name="Connecteur droit 11"/>
          <p:cNvCxnSpPr/>
          <p:nvPr/>
        </p:nvCxnSpPr>
        <p:spPr>
          <a:xfrm>
            <a:off x="4656667" y="1825625"/>
            <a:ext cx="0" cy="2497138"/>
          </a:xfrm>
          <a:prstGeom prst="line">
            <a:avLst/>
          </a:prstGeom>
          <a:ln w="38100">
            <a:solidFill>
              <a:schemeClr val="bg1">
                <a:lumMod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4" name="Connecteur droit avec flèche 13"/>
          <p:cNvCxnSpPr/>
          <p:nvPr/>
        </p:nvCxnSpPr>
        <p:spPr>
          <a:xfrm>
            <a:off x="6519334" y="1849438"/>
            <a:ext cx="742951" cy="0"/>
          </a:xfrm>
          <a:prstGeom prst="straightConnector1">
            <a:avLst/>
          </a:prstGeom>
          <a:ln w="28575">
            <a:solidFill>
              <a:srgbClr val="00B050"/>
            </a:solidFill>
            <a:tailEnd type="arrow"/>
          </a:ln>
        </p:spPr>
        <p:style>
          <a:lnRef idx="1">
            <a:schemeClr val="accent1"/>
          </a:lnRef>
          <a:fillRef idx="0">
            <a:schemeClr val="accent1"/>
          </a:fillRef>
          <a:effectRef idx="0">
            <a:schemeClr val="accent1"/>
          </a:effectRef>
          <a:fontRef idx="minor">
            <a:schemeClr val="tx1"/>
          </a:fontRef>
        </p:style>
      </p:cxnSp>
      <p:cxnSp>
        <p:nvCxnSpPr>
          <p:cNvPr id="28" name="Connecteur droit avec flèche 27"/>
          <p:cNvCxnSpPr/>
          <p:nvPr/>
        </p:nvCxnSpPr>
        <p:spPr>
          <a:xfrm flipH="1" flipV="1">
            <a:off x="7442200" y="1844676"/>
            <a:ext cx="670984" cy="4763"/>
          </a:xfrm>
          <a:prstGeom prst="straightConnector1">
            <a:avLst/>
          </a:prstGeom>
          <a:ln w="28575">
            <a:solidFill>
              <a:srgbClr val="7030A0"/>
            </a:solidFill>
            <a:tailEnd type="arrow"/>
          </a:ln>
        </p:spPr>
        <p:style>
          <a:lnRef idx="1">
            <a:schemeClr val="accent1"/>
          </a:lnRef>
          <a:fillRef idx="0">
            <a:schemeClr val="accent1"/>
          </a:fillRef>
          <a:effectRef idx="0">
            <a:schemeClr val="accent1"/>
          </a:effectRef>
          <a:fontRef idx="minor">
            <a:schemeClr val="tx1"/>
          </a:fontRef>
        </p:style>
      </p:cxnSp>
      <p:sp>
        <p:nvSpPr>
          <p:cNvPr id="10254" name="Rectangle 29"/>
          <p:cNvSpPr>
            <a:spLocks noChangeArrowheads="1"/>
          </p:cNvSpPr>
          <p:nvPr/>
        </p:nvSpPr>
        <p:spPr bwMode="auto">
          <a:xfrm>
            <a:off x="4933951" y="1949450"/>
            <a:ext cx="2216149" cy="615950"/>
          </a:xfrm>
          <a:prstGeom prst="rect">
            <a:avLst/>
          </a:prstGeom>
          <a:noFill/>
          <a:ln w="9525">
            <a:solidFill>
              <a:schemeClr val="tx1"/>
            </a:solidFill>
            <a:miter lim="800000"/>
            <a:headEnd/>
            <a:tailEnd/>
          </a:ln>
        </p:spPr>
        <p:txBody>
          <a:bodyPr>
            <a:spAutoFit/>
          </a:bodyPr>
          <a:lstStyle/>
          <a:p>
            <a:r>
              <a:rPr lang="fr-FR" altLang="fr-FR" b="1"/>
              <a:t> </a:t>
            </a:r>
            <a:r>
              <a:rPr lang="fr-FR" altLang="fr-FR" sz="1600" b="1"/>
              <a:t>évènement technologique</a:t>
            </a:r>
          </a:p>
        </p:txBody>
      </p:sp>
      <p:sp>
        <p:nvSpPr>
          <p:cNvPr id="10255" name="Rectangle 33"/>
          <p:cNvSpPr>
            <a:spLocks noChangeArrowheads="1"/>
          </p:cNvSpPr>
          <p:nvPr/>
        </p:nvSpPr>
        <p:spPr bwMode="auto">
          <a:xfrm>
            <a:off x="7653867" y="1968500"/>
            <a:ext cx="1710267" cy="585788"/>
          </a:xfrm>
          <a:prstGeom prst="rect">
            <a:avLst/>
          </a:prstGeom>
          <a:noFill/>
          <a:ln w="9525">
            <a:solidFill>
              <a:schemeClr val="tx1"/>
            </a:solidFill>
            <a:miter lim="800000"/>
            <a:headEnd/>
            <a:tailEnd/>
          </a:ln>
        </p:spPr>
        <p:txBody>
          <a:bodyPr>
            <a:spAutoFit/>
          </a:bodyPr>
          <a:lstStyle/>
          <a:p>
            <a:r>
              <a:rPr lang="fr-FR" altLang="fr-FR" sz="1600" b="1"/>
              <a:t>séquelle matérielle</a:t>
            </a:r>
          </a:p>
        </p:txBody>
      </p:sp>
      <p:sp>
        <p:nvSpPr>
          <p:cNvPr id="37" name="Rectangle 36"/>
          <p:cNvSpPr/>
          <p:nvPr/>
        </p:nvSpPr>
        <p:spPr>
          <a:xfrm>
            <a:off x="560918" y="1981200"/>
            <a:ext cx="1377949" cy="584200"/>
          </a:xfrm>
          <a:prstGeom prst="rect">
            <a:avLst/>
          </a:prstGeom>
          <a:ln>
            <a:solidFill>
              <a:schemeClr val="bg1">
                <a:lumMod val="50000"/>
              </a:schemeClr>
            </a:solidFill>
          </a:ln>
        </p:spPr>
        <p:txBody>
          <a:bodyPr>
            <a:spAutoFit/>
          </a:bodyPr>
          <a:lstStyle/>
          <a:p>
            <a:pPr fontAlgn="auto">
              <a:spcBef>
                <a:spcPts val="0"/>
              </a:spcBef>
              <a:spcAft>
                <a:spcPts val="0"/>
              </a:spcAft>
              <a:defRPr/>
            </a:pPr>
            <a:r>
              <a:rPr lang="fr-FR" sz="1600" dirty="0">
                <a:solidFill>
                  <a:schemeClr val="bg1">
                    <a:lumMod val="65000"/>
                  </a:schemeClr>
                </a:solidFill>
                <a:latin typeface="+mn-lt"/>
                <a:cs typeface="+mn-cs"/>
              </a:rPr>
              <a:t>séquelle matérielle</a:t>
            </a:r>
          </a:p>
        </p:txBody>
      </p:sp>
      <p:sp>
        <p:nvSpPr>
          <p:cNvPr id="10257" name="Rectangle 37"/>
          <p:cNvSpPr>
            <a:spLocks noChangeArrowheads="1"/>
          </p:cNvSpPr>
          <p:nvPr/>
        </p:nvSpPr>
        <p:spPr bwMode="auto">
          <a:xfrm>
            <a:off x="1938867" y="2619376"/>
            <a:ext cx="2366433" cy="430213"/>
          </a:xfrm>
          <a:prstGeom prst="rect">
            <a:avLst/>
          </a:prstGeom>
          <a:noFill/>
          <a:ln w="9525">
            <a:noFill/>
            <a:miter lim="800000"/>
            <a:headEnd/>
            <a:tailEnd/>
          </a:ln>
        </p:spPr>
        <p:txBody>
          <a:bodyPr>
            <a:spAutoFit/>
          </a:bodyPr>
          <a:lstStyle/>
          <a:p>
            <a:pPr algn="ctr"/>
            <a:r>
              <a:rPr lang="fr-FR" altLang="fr-FR" sz="1100" b="1"/>
              <a:t>conséquence(s)de la séquence précédente</a:t>
            </a:r>
          </a:p>
        </p:txBody>
      </p:sp>
      <p:cxnSp>
        <p:nvCxnSpPr>
          <p:cNvPr id="49" name="Connecteur droit 48"/>
          <p:cNvCxnSpPr/>
          <p:nvPr/>
        </p:nvCxnSpPr>
        <p:spPr>
          <a:xfrm>
            <a:off x="7374467" y="1765300"/>
            <a:ext cx="0" cy="2497138"/>
          </a:xfrm>
          <a:prstGeom prst="line">
            <a:avLst/>
          </a:prstGeom>
          <a:ln w="38100">
            <a:solidFill>
              <a:schemeClr val="bg1">
                <a:lumMod val="50000"/>
              </a:schemeClr>
            </a:solidFill>
            <a:prstDash val="lgDash"/>
          </a:ln>
        </p:spPr>
        <p:style>
          <a:lnRef idx="1">
            <a:schemeClr val="accent1"/>
          </a:lnRef>
          <a:fillRef idx="0">
            <a:schemeClr val="accent1"/>
          </a:fillRef>
          <a:effectRef idx="0">
            <a:schemeClr val="accent1"/>
          </a:effectRef>
          <a:fontRef idx="minor">
            <a:schemeClr val="tx1"/>
          </a:fontRef>
        </p:style>
      </p:cxnSp>
      <p:sp>
        <p:nvSpPr>
          <p:cNvPr id="10259" name="Rectangle 49"/>
          <p:cNvSpPr>
            <a:spLocks noChangeArrowheads="1"/>
          </p:cNvSpPr>
          <p:nvPr/>
        </p:nvSpPr>
        <p:spPr bwMode="auto">
          <a:xfrm>
            <a:off x="4933951" y="2601914"/>
            <a:ext cx="2216149" cy="261937"/>
          </a:xfrm>
          <a:prstGeom prst="rect">
            <a:avLst/>
          </a:prstGeom>
          <a:noFill/>
          <a:ln w="9525">
            <a:solidFill>
              <a:schemeClr val="tx1"/>
            </a:solidFill>
            <a:miter lim="800000"/>
            <a:headEnd/>
            <a:tailEnd/>
          </a:ln>
        </p:spPr>
        <p:txBody>
          <a:bodyPr>
            <a:spAutoFit/>
          </a:bodyPr>
          <a:lstStyle/>
          <a:p>
            <a:r>
              <a:rPr lang="fr-FR" altLang="fr-FR" sz="1100"/>
              <a:t>évènement introstanciel</a:t>
            </a:r>
          </a:p>
        </p:txBody>
      </p:sp>
      <p:sp>
        <p:nvSpPr>
          <p:cNvPr id="41" name="Flèche droite à entaille 40"/>
          <p:cNvSpPr/>
          <p:nvPr/>
        </p:nvSpPr>
        <p:spPr>
          <a:xfrm>
            <a:off x="599017" y="2441576"/>
            <a:ext cx="3708400" cy="792163"/>
          </a:xfrm>
          <a:prstGeom prst="notchedRightArrow">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0261" name="Rectangle 53"/>
          <p:cNvSpPr>
            <a:spLocks noChangeArrowheads="1"/>
          </p:cNvSpPr>
          <p:nvPr/>
        </p:nvSpPr>
        <p:spPr bwMode="auto">
          <a:xfrm>
            <a:off x="4696884" y="3365501"/>
            <a:ext cx="2605616" cy="600075"/>
          </a:xfrm>
          <a:prstGeom prst="rect">
            <a:avLst/>
          </a:prstGeom>
          <a:noFill/>
          <a:ln w="9525">
            <a:solidFill>
              <a:schemeClr val="tx1"/>
            </a:solidFill>
            <a:miter lim="800000"/>
            <a:headEnd/>
            <a:tailEnd/>
          </a:ln>
        </p:spPr>
        <p:txBody>
          <a:bodyPr>
            <a:spAutoFit/>
          </a:bodyPr>
          <a:lstStyle/>
          <a:p>
            <a:r>
              <a:rPr lang="fr-FR" altLang="fr-FR" sz="1100"/>
              <a:t>l’</a:t>
            </a:r>
            <a:r>
              <a:rPr lang="fr-FR" altLang="fr-FR" sz="1100" b="1"/>
              <a:t>intention</a:t>
            </a:r>
            <a:r>
              <a:rPr lang="fr-FR" altLang="fr-FR" sz="1100"/>
              <a:t> </a:t>
            </a:r>
            <a:r>
              <a:rPr lang="fr-FR" altLang="fr-FR" sz="1100" b="1"/>
              <a:t>active</a:t>
            </a:r>
            <a:r>
              <a:rPr lang="fr-FR" altLang="fr-FR" sz="1100"/>
              <a:t> de l’agent</a:t>
            </a:r>
          </a:p>
          <a:p>
            <a:r>
              <a:rPr lang="fr-FR" altLang="fr-FR" sz="1100"/>
              <a:t>à travers les outils, gestes, matériaux, fonctions</a:t>
            </a:r>
          </a:p>
        </p:txBody>
      </p:sp>
      <p:sp>
        <p:nvSpPr>
          <p:cNvPr id="10262" name="Rectangle 54"/>
          <p:cNvSpPr>
            <a:spLocks noChangeArrowheads="1"/>
          </p:cNvSpPr>
          <p:nvPr/>
        </p:nvSpPr>
        <p:spPr bwMode="auto">
          <a:xfrm>
            <a:off x="2201334" y="3373439"/>
            <a:ext cx="2233084" cy="430887"/>
          </a:xfrm>
          <a:prstGeom prst="rect">
            <a:avLst/>
          </a:prstGeom>
          <a:noFill/>
          <a:ln w="9525">
            <a:solidFill>
              <a:schemeClr val="tx1"/>
            </a:solidFill>
            <a:miter lim="800000"/>
            <a:headEnd/>
            <a:tailEnd/>
          </a:ln>
        </p:spPr>
        <p:txBody>
          <a:bodyPr>
            <a:spAutoFit/>
          </a:bodyPr>
          <a:lstStyle/>
          <a:p>
            <a:r>
              <a:rPr lang="fr-FR" altLang="fr-FR" sz="1100"/>
              <a:t>les </a:t>
            </a:r>
            <a:r>
              <a:rPr lang="fr-FR" altLang="fr-FR" sz="1100" b="1"/>
              <a:t>raisons</a:t>
            </a:r>
            <a:r>
              <a:rPr lang="fr-FR" altLang="fr-FR" sz="1100"/>
              <a:t> et le </a:t>
            </a:r>
            <a:r>
              <a:rPr lang="fr-FR" altLang="fr-FR" sz="1100" b="1"/>
              <a:t>pouvoir-faire</a:t>
            </a:r>
            <a:r>
              <a:rPr lang="fr-FR" altLang="fr-FR" sz="1100"/>
              <a:t> actifs de l’agent dans un lieu</a:t>
            </a:r>
          </a:p>
        </p:txBody>
      </p:sp>
      <p:sp>
        <p:nvSpPr>
          <p:cNvPr id="10263" name="ZoneTexte 28"/>
          <p:cNvSpPr txBox="1">
            <a:spLocks noChangeArrowheads="1"/>
          </p:cNvSpPr>
          <p:nvPr/>
        </p:nvSpPr>
        <p:spPr bwMode="auto">
          <a:xfrm>
            <a:off x="3503084" y="230188"/>
            <a:ext cx="5281083" cy="400050"/>
          </a:xfrm>
          <a:prstGeom prst="rect">
            <a:avLst/>
          </a:prstGeom>
          <a:noFill/>
          <a:ln w="9525">
            <a:noFill/>
            <a:miter lim="800000"/>
            <a:headEnd/>
            <a:tailEnd/>
          </a:ln>
        </p:spPr>
        <p:txBody>
          <a:bodyPr>
            <a:spAutoFit/>
          </a:bodyPr>
          <a:lstStyle/>
          <a:p>
            <a:pPr algn="ctr"/>
            <a:r>
              <a:rPr lang="fr-FR" altLang="fr-FR" sz="2000" b="1" dirty="0"/>
              <a:t>l’unité séquentielle d’</a:t>
            </a:r>
            <a:r>
              <a:rPr lang="fr-FR" altLang="fr-FR" sz="2000" b="1" dirty="0">
                <a:solidFill>
                  <a:srgbClr val="FF0000"/>
                </a:solidFill>
              </a:rPr>
              <a:t>évènements</a:t>
            </a:r>
            <a:r>
              <a:rPr lang="fr-FR" altLang="fr-FR" sz="2000" b="1" dirty="0"/>
              <a:t> </a:t>
            </a:r>
            <a:r>
              <a:rPr lang="fr-FR" altLang="fr-FR" sz="1600" dirty="0"/>
              <a:t> </a:t>
            </a:r>
          </a:p>
        </p:txBody>
      </p:sp>
      <p:sp>
        <p:nvSpPr>
          <p:cNvPr id="24" name="Flèche droite 17"/>
          <p:cNvSpPr/>
          <p:nvPr/>
        </p:nvSpPr>
        <p:spPr>
          <a:xfrm>
            <a:off x="2484967" y="4197350"/>
            <a:ext cx="1949451" cy="431800"/>
          </a:xfrm>
          <a:prstGeom prst="rightArrow">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0265" name="ZoneTexte 18"/>
          <p:cNvSpPr txBox="1">
            <a:spLocks noChangeArrowheads="1"/>
          </p:cNvSpPr>
          <p:nvPr/>
        </p:nvSpPr>
        <p:spPr bwMode="auto">
          <a:xfrm>
            <a:off x="2709334" y="4281489"/>
            <a:ext cx="1615017" cy="261937"/>
          </a:xfrm>
          <a:prstGeom prst="rect">
            <a:avLst/>
          </a:prstGeom>
          <a:noFill/>
          <a:ln w="9525">
            <a:noFill/>
            <a:miter lim="800000"/>
            <a:headEnd/>
            <a:tailEnd/>
          </a:ln>
        </p:spPr>
        <p:txBody>
          <a:bodyPr>
            <a:spAutoFit/>
          </a:bodyPr>
          <a:lstStyle/>
          <a:p>
            <a:r>
              <a:rPr lang="fr-FR" altLang="fr-FR" sz="1100" b="1"/>
              <a:t>Intention conçue</a:t>
            </a:r>
            <a:endParaRPr lang="fr-FR" altLang="fr-FR" sz="1100"/>
          </a:p>
        </p:txBody>
      </p:sp>
      <p:sp>
        <p:nvSpPr>
          <p:cNvPr id="26" name="Flèche droite 17"/>
          <p:cNvSpPr/>
          <p:nvPr/>
        </p:nvSpPr>
        <p:spPr>
          <a:xfrm>
            <a:off x="5065185" y="4197350"/>
            <a:ext cx="1951567" cy="431800"/>
          </a:xfrm>
          <a:prstGeom prst="rightArrow">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0267" name="ZoneTexte 18"/>
          <p:cNvSpPr txBox="1">
            <a:spLocks noChangeArrowheads="1"/>
          </p:cNvSpPr>
          <p:nvPr/>
        </p:nvSpPr>
        <p:spPr bwMode="auto">
          <a:xfrm>
            <a:off x="5031317" y="4281488"/>
            <a:ext cx="1803400" cy="260350"/>
          </a:xfrm>
          <a:prstGeom prst="rect">
            <a:avLst/>
          </a:prstGeom>
          <a:noFill/>
          <a:ln w="9525">
            <a:noFill/>
            <a:miter lim="800000"/>
            <a:headEnd/>
            <a:tailEnd/>
          </a:ln>
        </p:spPr>
        <p:txBody>
          <a:bodyPr>
            <a:spAutoFit/>
          </a:bodyPr>
          <a:lstStyle/>
          <a:p>
            <a:r>
              <a:rPr lang="fr-FR" altLang="fr-FR" sz="1100" b="1"/>
              <a:t>Intention manifeste</a:t>
            </a:r>
            <a:endParaRPr lang="fr-FR" altLang="fr-FR" sz="1100"/>
          </a:p>
        </p:txBody>
      </p:sp>
      <p:sp>
        <p:nvSpPr>
          <p:cNvPr id="29" name="Flèche droite 17"/>
          <p:cNvSpPr/>
          <p:nvPr/>
        </p:nvSpPr>
        <p:spPr>
          <a:xfrm>
            <a:off x="7533218" y="4219575"/>
            <a:ext cx="1949449" cy="431800"/>
          </a:xfrm>
          <a:prstGeom prst="rightArrow">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0269" name="ZoneTexte 18"/>
          <p:cNvSpPr txBox="1">
            <a:spLocks noChangeArrowheads="1"/>
          </p:cNvSpPr>
          <p:nvPr/>
        </p:nvSpPr>
        <p:spPr bwMode="auto">
          <a:xfrm>
            <a:off x="7620000" y="4287839"/>
            <a:ext cx="1862667" cy="261937"/>
          </a:xfrm>
          <a:prstGeom prst="rect">
            <a:avLst/>
          </a:prstGeom>
          <a:noFill/>
          <a:ln w="9525">
            <a:noFill/>
            <a:miter lim="800000"/>
            <a:headEnd/>
            <a:tailEnd/>
          </a:ln>
        </p:spPr>
        <p:txBody>
          <a:bodyPr>
            <a:spAutoFit/>
          </a:bodyPr>
          <a:lstStyle/>
          <a:p>
            <a:r>
              <a:rPr lang="fr-FR" altLang="fr-FR" sz="1100" b="1"/>
              <a:t>Intention réalisée</a:t>
            </a:r>
            <a:endParaRPr lang="fr-FR" altLang="fr-FR" sz="1100"/>
          </a:p>
        </p:txBody>
      </p:sp>
      <p:sp>
        <p:nvSpPr>
          <p:cNvPr id="10270" name="Rectangle 30"/>
          <p:cNvSpPr>
            <a:spLocks noChangeArrowheads="1"/>
          </p:cNvSpPr>
          <p:nvPr/>
        </p:nvSpPr>
        <p:spPr bwMode="auto">
          <a:xfrm>
            <a:off x="7620000" y="3378201"/>
            <a:ext cx="2025651" cy="307975"/>
          </a:xfrm>
          <a:prstGeom prst="rect">
            <a:avLst/>
          </a:prstGeom>
          <a:noFill/>
          <a:ln w="9525">
            <a:solidFill>
              <a:schemeClr val="tx1"/>
            </a:solidFill>
            <a:miter lim="800000"/>
            <a:headEnd/>
            <a:tailEnd/>
          </a:ln>
        </p:spPr>
        <p:txBody>
          <a:bodyPr>
            <a:spAutoFit/>
          </a:bodyPr>
          <a:lstStyle/>
          <a:p>
            <a:r>
              <a:rPr lang="fr-FR" altLang="fr-FR" sz="1400" b="1"/>
              <a:t>conséquence</a:t>
            </a:r>
            <a:r>
              <a:rPr lang="fr-FR" altLang="fr-FR" sz="1100" b="1"/>
              <a:t>(s)</a:t>
            </a:r>
          </a:p>
        </p:txBody>
      </p:sp>
      <p:sp>
        <p:nvSpPr>
          <p:cNvPr id="10271" name="ZoneTexte 1"/>
          <p:cNvSpPr txBox="1">
            <a:spLocks noChangeArrowheads="1"/>
          </p:cNvSpPr>
          <p:nvPr/>
        </p:nvSpPr>
        <p:spPr bwMode="auto">
          <a:xfrm>
            <a:off x="7653867" y="2547939"/>
            <a:ext cx="1710267" cy="307975"/>
          </a:xfrm>
          <a:prstGeom prst="rect">
            <a:avLst/>
          </a:prstGeom>
          <a:noFill/>
          <a:ln w="9525">
            <a:solidFill>
              <a:schemeClr val="tx1"/>
            </a:solidFill>
            <a:miter lim="800000"/>
            <a:headEnd/>
            <a:tailEnd/>
          </a:ln>
        </p:spPr>
        <p:txBody>
          <a:bodyPr>
            <a:spAutoFit/>
          </a:bodyPr>
          <a:lstStyle/>
          <a:p>
            <a:r>
              <a:rPr lang="fr-FR" altLang="fr-FR" sz="1400" b="1">
                <a:latin typeface="Arial" charset="0"/>
              </a:rPr>
              <a:t>+ déchets</a:t>
            </a:r>
          </a:p>
        </p:txBody>
      </p:sp>
      <p:grpSp>
        <p:nvGrpSpPr>
          <p:cNvPr id="5" name="Groupe 4"/>
          <p:cNvGrpSpPr>
            <a:grpSpLocks/>
          </p:cNvGrpSpPr>
          <p:nvPr/>
        </p:nvGrpSpPr>
        <p:grpSpPr bwMode="auto">
          <a:xfrm>
            <a:off x="2214034" y="1663701"/>
            <a:ext cx="2357967" cy="2341563"/>
            <a:chOff x="1651000" y="1647825"/>
            <a:chExt cx="1768872" cy="2357239"/>
          </a:xfrm>
        </p:grpSpPr>
        <p:sp>
          <p:nvSpPr>
            <p:cNvPr id="3" name="Rectangle 2"/>
            <p:cNvSpPr/>
            <p:nvPr/>
          </p:nvSpPr>
          <p:spPr>
            <a:xfrm>
              <a:off x="1651000" y="1647825"/>
              <a:ext cx="1768872" cy="2357239"/>
            </a:xfrm>
            <a:prstGeom prst="rect">
              <a:avLst/>
            </a:prstGeom>
            <a:solidFill>
              <a:schemeClr val="tx2">
                <a:alpha val="56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0277" name="ZoneTexte 3"/>
            <p:cNvSpPr txBox="1">
              <a:spLocks noChangeArrowheads="1"/>
            </p:cNvSpPr>
            <p:nvPr/>
          </p:nvSpPr>
          <p:spPr bwMode="auto">
            <a:xfrm>
              <a:off x="1791050" y="3034884"/>
              <a:ext cx="1330325" cy="338554"/>
            </a:xfrm>
            <a:prstGeom prst="rect">
              <a:avLst/>
            </a:prstGeom>
            <a:noFill/>
            <a:ln w="9525">
              <a:noFill/>
              <a:miter lim="800000"/>
              <a:headEnd/>
              <a:tailEnd/>
            </a:ln>
          </p:spPr>
          <p:txBody>
            <a:bodyPr>
              <a:spAutoFit/>
            </a:bodyPr>
            <a:lstStyle/>
            <a:p>
              <a:r>
                <a:rPr lang="fr-FR" altLang="fr-FR" sz="1600" b="1">
                  <a:solidFill>
                    <a:srgbClr val="FF0000"/>
                  </a:solidFill>
                  <a:latin typeface="Arial" charset="0"/>
                </a:rPr>
                <a:t>préparation</a:t>
              </a:r>
            </a:p>
          </p:txBody>
        </p:sp>
      </p:grpSp>
      <p:sp>
        <p:nvSpPr>
          <p:cNvPr id="40" name="Rectangle 39"/>
          <p:cNvSpPr>
            <a:spLocks noChangeArrowheads="1"/>
          </p:cNvSpPr>
          <p:nvPr/>
        </p:nvSpPr>
        <p:spPr bwMode="auto">
          <a:xfrm>
            <a:off x="5691718" y="5299075"/>
            <a:ext cx="1418167" cy="338138"/>
          </a:xfrm>
          <a:prstGeom prst="rect">
            <a:avLst/>
          </a:prstGeom>
          <a:noFill/>
          <a:ln w="28575">
            <a:solidFill>
              <a:srgbClr val="FF0000"/>
            </a:solidFill>
            <a:miter lim="800000"/>
            <a:headEnd/>
            <a:tailEnd/>
          </a:ln>
        </p:spPr>
        <p:txBody>
          <a:bodyPr>
            <a:spAutoFit/>
          </a:bodyPr>
          <a:lstStyle/>
          <a:p>
            <a:r>
              <a:rPr lang="fr-FR" altLang="fr-FR" sz="1600">
                <a:solidFill>
                  <a:srgbClr val="FF0000"/>
                </a:solidFill>
              </a:rPr>
              <a:t>séquence</a:t>
            </a:r>
          </a:p>
        </p:txBody>
      </p:sp>
      <p:pic>
        <p:nvPicPr>
          <p:cNvPr id="42" name="Picture 11"/>
          <p:cNvPicPr>
            <a:picLocks noChangeAspect="1" noChangeArrowheads="1"/>
          </p:cNvPicPr>
          <p:nvPr/>
        </p:nvPicPr>
        <p:blipFill>
          <a:blip r:embed="rId3" cstate="print"/>
          <a:srcRect/>
          <a:stretch>
            <a:fillRect/>
          </a:stretch>
        </p:blipFill>
        <p:spPr bwMode="auto">
          <a:xfrm>
            <a:off x="7109884" y="4651376"/>
            <a:ext cx="3166533" cy="817563"/>
          </a:xfrm>
          <a:prstGeom prst="rect">
            <a:avLst/>
          </a:prstGeom>
          <a:noFill/>
          <a:ln w="9525">
            <a:noFill/>
            <a:miter lim="800000"/>
            <a:headEnd/>
            <a:tailEnd/>
          </a:ln>
        </p:spPr>
      </p:pic>
      <p:pic>
        <p:nvPicPr>
          <p:cNvPr id="43" name="Picture 12"/>
          <p:cNvPicPr>
            <a:picLocks noChangeAspect="1" noChangeArrowheads="1"/>
          </p:cNvPicPr>
          <p:nvPr/>
        </p:nvPicPr>
        <p:blipFill>
          <a:blip r:embed="rId4" cstate="print"/>
          <a:srcRect/>
          <a:stretch>
            <a:fillRect/>
          </a:stretch>
        </p:blipFill>
        <p:spPr bwMode="auto">
          <a:xfrm>
            <a:off x="1888067" y="4708526"/>
            <a:ext cx="3805767" cy="809625"/>
          </a:xfrm>
          <a:prstGeom prst="rect">
            <a:avLst/>
          </a:prstGeom>
          <a:noFill/>
          <a:ln w="9525">
            <a:noFill/>
            <a:miter lim="800000"/>
            <a:headEnd/>
            <a:tailEnd/>
          </a:ln>
        </p:spPr>
      </p:pic>
    </p:spTree>
    <p:extLst>
      <p:ext uri="{BB962C8B-B14F-4D97-AF65-F5344CB8AC3E}">
        <p14:creationId xmlns:p14="http://schemas.microsoft.com/office/powerpoint/2010/main" val="3403583452"/>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fade">
                                      <p:cBhvr>
                                        <p:cTn id="7" dur="500"/>
                                        <p:tgtEl>
                                          <p:spTgt spid="5"/>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0" presetClass="exit" presetSubtype="0" fill="hold" nodeType="clickEffect">
                                  <p:stCondLst>
                                    <p:cond delay="0"/>
                                  </p:stCondLst>
                                  <p:childTnLst>
                                    <p:animEffect transition="out" filter="fade">
                                      <p:cBhvr>
                                        <p:cTn id="11" dur="500"/>
                                        <p:tgtEl>
                                          <p:spTgt spid="5"/>
                                        </p:tgtEl>
                                      </p:cBhvr>
                                    </p:animEffect>
                                    <p:set>
                                      <p:cBhvr>
                                        <p:cTn id="12" dur="1" fill="hold">
                                          <p:stCondLst>
                                            <p:cond delay="499"/>
                                          </p:stCondLst>
                                        </p:cTn>
                                        <p:tgtEl>
                                          <p:spTgt spid="5"/>
                                        </p:tgtEl>
                                        <p:attrNameLst>
                                          <p:attrName>style.visibility</p:attrName>
                                        </p:attrNameLst>
                                      </p:cBhvr>
                                      <p:to>
                                        <p:strVal val="hidden"/>
                                      </p:to>
                                    </p:set>
                                  </p:childTnLst>
                                </p:cTn>
                              </p:par>
                            </p:childTnLst>
                          </p:cTn>
                        </p:par>
                      </p:childTnLst>
                    </p:cTn>
                  </p:par>
                  <p:par>
                    <p:cTn id="13" fill="hold" nodeType="clickPar">
                      <p:stCondLst>
                        <p:cond delay="indefinite"/>
                      </p:stCondLst>
                      <p:childTnLst>
                        <p:par>
                          <p:cTn id="14" fill="hold" nodeType="withGroup">
                            <p:stCondLst>
                              <p:cond delay="0"/>
                            </p:stCondLst>
                            <p:childTnLst>
                              <p:par>
                                <p:cTn id="15" presetID="10" presetClass="entr" presetSubtype="0" fill="hold" nodeType="clickEffect">
                                  <p:stCondLst>
                                    <p:cond delay="0"/>
                                  </p:stCondLst>
                                  <p:childTnLst>
                                    <p:set>
                                      <p:cBhvr>
                                        <p:cTn id="16" dur="1" fill="hold">
                                          <p:stCondLst>
                                            <p:cond delay="0"/>
                                          </p:stCondLst>
                                        </p:cTn>
                                        <p:tgtEl>
                                          <p:spTgt spid="2"/>
                                        </p:tgtEl>
                                        <p:attrNameLst>
                                          <p:attrName>style.visibility</p:attrName>
                                        </p:attrNameLst>
                                      </p:cBhvr>
                                      <p:to>
                                        <p:strVal val="visible"/>
                                      </p:to>
                                    </p:set>
                                    <p:animEffect transition="in" filter="fade">
                                      <p:cBhvr>
                                        <p:cTn id="17" dur="500"/>
                                        <p:tgtEl>
                                          <p:spTgt spid="2"/>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10" presetClass="exit" presetSubtype="0" fill="hold" nodeType="clickEffect">
                                  <p:stCondLst>
                                    <p:cond delay="0"/>
                                  </p:stCondLst>
                                  <p:childTnLst>
                                    <p:animEffect transition="out" filter="fade">
                                      <p:cBhvr>
                                        <p:cTn id="21" dur="500"/>
                                        <p:tgtEl>
                                          <p:spTgt spid="2"/>
                                        </p:tgtEl>
                                      </p:cBhvr>
                                    </p:animEffect>
                                    <p:set>
                                      <p:cBhvr>
                                        <p:cTn id="22" dur="1" fill="hold">
                                          <p:stCondLst>
                                            <p:cond delay="499"/>
                                          </p:stCondLst>
                                        </p:cTn>
                                        <p:tgtEl>
                                          <p:spTgt spid="2"/>
                                        </p:tgtEl>
                                        <p:attrNameLst>
                                          <p:attrName>style.visibility</p:attrName>
                                        </p:attrNameLst>
                                      </p:cBhvr>
                                      <p:to>
                                        <p:strVal val="hidden"/>
                                      </p:to>
                                    </p:set>
                                  </p:childTnLst>
                                </p:cTn>
                              </p:par>
                            </p:childTnLst>
                          </p:cTn>
                        </p:par>
                      </p:childTnLst>
                    </p:cTn>
                  </p:par>
                  <p:par>
                    <p:cTn id="23" fill="hold" nodeType="clickPar">
                      <p:stCondLst>
                        <p:cond delay="indefinite"/>
                      </p:stCondLst>
                      <p:childTnLst>
                        <p:par>
                          <p:cTn id="24" fill="hold" nodeType="withGroup">
                            <p:stCondLst>
                              <p:cond delay="0"/>
                            </p:stCondLst>
                            <p:childTnLst>
                              <p:par>
                                <p:cTn id="25" presetID="10" presetClass="entr" presetSubtype="0" fill="hold" nodeType="clickEffect">
                                  <p:stCondLst>
                                    <p:cond delay="0"/>
                                  </p:stCondLst>
                                  <p:childTnLst>
                                    <p:set>
                                      <p:cBhvr>
                                        <p:cTn id="26" dur="1" fill="hold">
                                          <p:stCondLst>
                                            <p:cond delay="0"/>
                                          </p:stCondLst>
                                        </p:cTn>
                                        <p:tgtEl>
                                          <p:spTgt spid="4"/>
                                        </p:tgtEl>
                                        <p:attrNameLst>
                                          <p:attrName>style.visibility</p:attrName>
                                        </p:attrNameLst>
                                      </p:cBhvr>
                                      <p:to>
                                        <p:strVal val="visible"/>
                                      </p:to>
                                    </p:set>
                                    <p:animEffect transition="in" filter="fade">
                                      <p:cBhvr>
                                        <p:cTn id="27" dur="500"/>
                                        <p:tgtEl>
                                          <p:spTgt spid="4"/>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10" presetClass="entr" presetSubtype="0" fill="hold" nodeType="clickEffect">
                                  <p:stCondLst>
                                    <p:cond delay="0"/>
                                  </p:stCondLst>
                                  <p:childTnLst>
                                    <p:set>
                                      <p:cBhvr>
                                        <p:cTn id="31" dur="1" fill="hold">
                                          <p:stCondLst>
                                            <p:cond delay="0"/>
                                          </p:stCondLst>
                                        </p:cTn>
                                        <p:tgtEl>
                                          <p:spTgt spid="2"/>
                                        </p:tgtEl>
                                        <p:attrNameLst>
                                          <p:attrName>style.visibility</p:attrName>
                                        </p:attrNameLst>
                                      </p:cBhvr>
                                      <p:to>
                                        <p:strVal val="visible"/>
                                      </p:to>
                                    </p:set>
                                    <p:animEffect transition="in" filter="fade">
                                      <p:cBhvr>
                                        <p:cTn id="32" dur="500"/>
                                        <p:tgtEl>
                                          <p:spTgt spid="2"/>
                                        </p:tgtEl>
                                      </p:cBhvr>
                                    </p:animEffect>
                                  </p:childTnLst>
                                </p:cTn>
                              </p:par>
                            </p:childTnLst>
                          </p:cTn>
                        </p:par>
                      </p:childTnLst>
                    </p:cTn>
                  </p:par>
                  <p:par>
                    <p:cTn id="33" fill="hold" nodeType="clickPar">
                      <p:stCondLst>
                        <p:cond delay="indefinite"/>
                      </p:stCondLst>
                      <p:childTnLst>
                        <p:par>
                          <p:cTn id="34" fill="hold" nodeType="withGroup">
                            <p:stCondLst>
                              <p:cond delay="0"/>
                            </p:stCondLst>
                            <p:childTnLst>
                              <p:par>
                                <p:cTn id="35" presetID="10" presetClass="entr" presetSubtype="0" fill="hold" nodeType="clickEffect">
                                  <p:stCondLst>
                                    <p:cond delay="0"/>
                                  </p:stCondLst>
                                  <p:childTnLst>
                                    <p:set>
                                      <p:cBhvr>
                                        <p:cTn id="36" dur="1" fill="hold">
                                          <p:stCondLst>
                                            <p:cond delay="0"/>
                                          </p:stCondLst>
                                        </p:cTn>
                                        <p:tgtEl>
                                          <p:spTgt spid="5"/>
                                        </p:tgtEl>
                                        <p:attrNameLst>
                                          <p:attrName>style.visibility</p:attrName>
                                        </p:attrNameLst>
                                      </p:cBhvr>
                                      <p:to>
                                        <p:strVal val="visible"/>
                                      </p:to>
                                    </p:set>
                                    <p:animEffect transition="in" filter="fade">
                                      <p:cBhvr>
                                        <p:cTn id="37" dur="500"/>
                                        <p:tgtEl>
                                          <p:spTgt spid="5"/>
                                        </p:tgtEl>
                                      </p:cBhvr>
                                    </p:animEffect>
                                  </p:childTnLst>
                                </p:cTn>
                              </p:par>
                            </p:childTnLst>
                          </p:cTn>
                        </p:par>
                      </p:childTnLst>
                    </p:cTn>
                  </p:par>
                  <p:par>
                    <p:cTn id="38" fill="hold" nodeType="clickPar">
                      <p:stCondLst>
                        <p:cond delay="indefinite"/>
                      </p:stCondLst>
                      <p:childTnLst>
                        <p:par>
                          <p:cTn id="39" fill="hold" nodeType="withGroup">
                            <p:stCondLst>
                              <p:cond delay="0"/>
                            </p:stCondLst>
                            <p:childTnLst>
                              <p:par>
                                <p:cTn id="40" presetID="10" presetClass="entr" presetSubtype="0" fill="hold" nodeType="clickEffect">
                                  <p:stCondLst>
                                    <p:cond delay="0"/>
                                  </p:stCondLst>
                                  <p:childTnLst>
                                    <p:set>
                                      <p:cBhvr>
                                        <p:cTn id="41" dur="1" fill="hold">
                                          <p:stCondLst>
                                            <p:cond delay="0"/>
                                          </p:stCondLst>
                                        </p:cTn>
                                        <p:tgtEl>
                                          <p:spTgt spid="42"/>
                                        </p:tgtEl>
                                        <p:attrNameLst>
                                          <p:attrName>style.visibility</p:attrName>
                                        </p:attrNameLst>
                                      </p:cBhvr>
                                      <p:to>
                                        <p:strVal val="visible"/>
                                      </p:to>
                                    </p:set>
                                    <p:animEffect transition="in" filter="fade">
                                      <p:cBhvr>
                                        <p:cTn id="42" dur="500"/>
                                        <p:tgtEl>
                                          <p:spTgt spid="42"/>
                                        </p:tgtEl>
                                      </p:cBhvr>
                                    </p:animEffect>
                                  </p:childTnLst>
                                </p:cTn>
                              </p:par>
                              <p:par>
                                <p:cTn id="43" presetID="10" presetClass="entr" presetSubtype="0" fill="hold" grpId="0" nodeType="withEffect">
                                  <p:stCondLst>
                                    <p:cond delay="0"/>
                                  </p:stCondLst>
                                  <p:childTnLst>
                                    <p:set>
                                      <p:cBhvr>
                                        <p:cTn id="44" dur="1" fill="hold">
                                          <p:stCondLst>
                                            <p:cond delay="0"/>
                                          </p:stCondLst>
                                        </p:cTn>
                                        <p:tgtEl>
                                          <p:spTgt spid="40"/>
                                        </p:tgtEl>
                                        <p:attrNameLst>
                                          <p:attrName>style.visibility</p:attrName>
                                        </p:attrNameLst>
                                      </p:cBhvr>
                                      <p:to>
                                        <p:strVal val="visible"/>
                                      </p:to>
                                    </p:set>
                                    <p:animEffect transition="in" filter="fade">
                                      <p:cBhvr>
                                        <p:cTn id="45" dur="500"/>
                                        <p:tgtEl>
                                          <p:spTgt spid="40"/>
                                        </p:tgtEl>
                                      </p:cBhvr>
                                    </p:animEffect>
                                  </p:childTnLst>
                                </p:cTn>
                              </p:par>
                              <p:par>
                                <p:cTn id="46" presetID="10" presetClass="entr" presetSubtype="0" fill="hold" nodeType="withEffect">
                                  <p:stCondLst>
                                    <p:cond delay="0"/>
                                  </p:stCondLst>
                                  <p:childTnLst>
                                    <p:set>
                                      <p:cBhvr>
                                        <p:cTn id="47" dur="1" fill="hold">
                                          <p:stCondLst>
                                            <p:cond delay="0"/>
                                          </p:stCondLst>
                                        </p:cTn>
                                        <p:tgtEl>
                                          <p:spTgt spid="43"/>
                                        </p:tgtEl>
                                        <p:attrNameLst>
                                          <p:attrName>style.visibility</p:attrName>
                                        </p:attrNameLst>
                                      </p:cBhvr>
                                      <p:to>
                                        <p:strVal val="visible"/>
                                      </p:to>
                                    </p:set>
                                    <p:animEffect transition="in" filter="fade">
                                      <p:cBhvr>
                                        <p:cTn id="48" dur="500"/>
                                        <p:tgtEl>
                                          <p:spTgt spid="4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0"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grpSp>
        <p:nvGrpSpPr>
          <p:cNvPr id="2" name="Groupe 32"/>
          <p:cNvGrpSpPr>
            <a:grpSpLocks/>
          </p:cNvGrpSpPr>
          <p:nvPr/>
        </p:nvGrpSpPr>
        <p:grpSpPr bwMode="auto">
          <a:xfrm>
            <a:off x="4758268" y="1698625"/>
            <a:ext cx="2544233" cy="2357438"/>
            <a:chOff x="1651000" y="1647825"/>
            <a:chExt cx="1768872" cy="2357239"/>
          </a:xfrm>
        </p:grpSpPr>
        <p:sp>
          <p:nvSpPr>
            <p:cNvPr id="34" name="Rectangle 33"/>
            <p:cNvSpPr/>
            <p:nvPr/>
          </p:nvSpPr>
          <p:spPr>
            <a:xfrm>
              <a:off x="1651000" y="1647825"/>
              <a:ext cx="1768872" cy="2357239"/>
            </a:xfrm>
            <a:prstGeom prst="rect">
              <a:avLst/>
            </a:prstGeom>
            <a:solidFill>
              <a:schemeClr val="tx2">
                <a:alpha val="56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1306" name="ZoneTexte 34"/>
            <p:cNvSpPr txBox="1">
              <a:spLocks noChangeArrowheads="1"/>
            </p:cNvSpPr>
            <p:nvPr/>
          </p:nvSpPr>
          <p:spPr bwMode="auto">
            <a:xfrm>
              <a:off x="2090171" y="2955175"/>
              <a:ext cx="890529" cy="338554"/>
            </a:xfrm>
            <a:prstGeom prst="rect">
              <a:avLst/>
            </a:prstGeom>
            <a:noFill/>
            <a:ln w="9525">
              <a:noFill/>
              <a:miter lim="800000"/>
              <a:headEnd/>
              <a:tailEnd/>
            </a:ln>
          </p:spPr>
          <p:txBody>
            <a:bodyPr>
              <a:spAutoFit/>
            </a:bodyPr>
            <a:lstStyle/>
            <a:p>
              <a:r>
                <a:rPr lang="fr-FR" altLang="fr-FR" sz="1600" b="1">
                  <a:solidFill>
                    <a:srgbClr val="FF0000"/>
                  </a:solidFill>
                  <a:latin typeface="Arial" charset="0"/>
                </a:rPr>
                <a:t>action</a:t>
              </a:r>
            </a:p>
          </p:txBody>
        </p:sp>
      </p:grpSp>
      <p:grpSp>
        <p:nvGrpSpPr>
          <p:cNvPr id="5" name="Groupe 35"/>
          <p:cNvGrpSpPr>
            <a:grpSpLocks/>
          </p:cNvGrpSpPr>
          <p:nvPr/>
        </p:nvGrpSpPr>
        <p:grpSpPr bwMode="auto">
          <a:xfrm>
            <a:off x="7514167" y="1733550"/>
            <a:ext cx="2357967" cy="2357438"/>
            <a:chOff x="1651000" y="1647825"/>
            <a:chExt cx="1768872" cy="2357239"/>
          </a:xfrm>
        </p:grpSpPr>
        <p:sp>
          <p:nvSpPr>
            <p:cNvPr id="38" name="Rectangle 37"/>
            <p:cNvSpPr/>
            <p:nvPr/>
          </p:nvSpPr>
          <p:spPr>
            <a:xfrm>
              <a:off x="1651000" y="1647825"/>
              <a:ext cx="1768872" cy="2357239"/>
            </a:xfrm>
            <a:prstGeom prst="rect">
              <a:avLst/>
            </a:prstGeom>
            <a:solidFill>
              <a:schemeClr val="tx2">
                <a:alpha val="56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1304" name="ZoneTexte 38"/>
            <p:cNvSpPr txBox="1">
              <a:spLocks noChangeArrowheads="1"/>
            </p:cNvSpPr>
            <p:nvPr/>
          </p:nvSpPr>
          <p:spPr bwMode="auto">
            <a:xfrm>
              <a:off x="1870273" y="2920555"/>
              <a:ext cx="1330325" cy="338554"/>
            </a:xfrm>
            <a:prstGeom prst="rect">
              <a:avLst/>
            </a:prstGeom>
            <a:noFill/>
            <a:ln w="9525">
              <a:noFill/>
              <a:miter lim="800000"/>
              <a:headEnd/>
              <a:tailEnd/>
            </a:ln>
          </p:spPr>
          <p:txBody>
            <a:bodyPr>
              <a:spAutoFit/>
            </a:bodyPr>
            <a:lstStyle/>
            <a:p>
              <a:r>
                <a:rPr lang="fr-FR" altLang="fr-FR" sz="1600" b="1">
                  <a:solidFill>
                    <a:srgbClr val="FF0000"/>
                  </a:solidFill>
                  <a:latin typeface="Arial" charset="0"/>
                </a:rPr>
                <a:t>évaluation</a:t>
              </a:r>
            </a:p>
          </p:txBody>
        </p:sp>
      </p:grpSp>
      <p:pic>
        <p:nvPicPr>
          <p:cNvPr id="11268" name="Picture 6"/>
          <p:cNvPicPr>
            <a:picLocks noChangeAspect="1" noChangeArrowheads="1"/>
          </p:cNvPicPr>
          <p:nvPr/>
        </p:nvPicPr>
        <p:blipFill>
          <a:blip r:embed="rId2" cstate="print"/>
          <a:srcRect/>
          <a:stretch>
            <a:fillRect/>
          </a:stretch>
        </p:blipFill>
        <p:spPr bwMode="auto">
          <a:xfrm>
            <a:off x="2063751" y="1851026"/>
            <a:ext cx="76200" cy="2447925"/>
          </a:xfrm>
          <a:prstGeom prst="rect">
            <a:avLst/>
          </a:prstGeom>
          <a:solidFill>
            <a:schemeClr val="tx1"/>
          </a:solidFill>
          <a:ln w="9525">
            <a:solidFill>
              <a:schemeClr val="tx1"/>
            </a:solidFill>
            <a:miter lim="800000"/>
            <a:headEnd/>
            <a:tailEnd/>
          </a:ln>
        </p:spPr>
      </p:pic>
      <p:sp>
        <p:nvSpPr>
          <p:cNvPr id="11269" name="Rectangle 6"/>
          <p:cNvSpPr>
            <a:spLocks noChangeArrowheads="1"/>
          </p:cNvSpPr>
          <p:nvPr/>
        </p:nvSpPr>
        <p:spPr bwMode="auto">
          <a:xfrm>
            <a:off x="5937251" y="3244850"/>
            <a:ext cx="237566" cy="369332"/>
          </a:xfrm>
          <a:prstGeom prst="rect">
            <a:avLst/>
          </a:prstGeom>
          <a:noFill/>
          <a:ln w="9525">
            <a:noFill/>
            <a:miter lim="800000"/>
            <a:headEnd/>
            <a:tailEnd/>
          </a:ln>
        </p:spPr>
        <p:txBody>
          <a:bodyPr wrap="none">
            <a:spAutoFit/>
          </a:bodyPr>
          <a:lstStyle/>
          <a:p>
            <a:r>
              <a:rPr lang="fr-FR" altLang="fr-FR" b="1"/>
              <a:t> </a:t>
            </a:r>
            <a:endParaRPr lang="fr-FR" altLang="fr-FR"/>
          </a:p>
        </p:txBody>
      </p:sp>
      <p:sp>
        <p:nvSpPr>
          <p:cNvPr id="11270" name="Rectangle 7"/>
          <p:cNvSpPr>
            <a:spLocks noChangeArrowheads="1"/>
          </p:cNvSpPr>
          <p:nvPr/>
        </p:nvSpPr>
        <p:spPr bwMode="auto">
          <a:xfrm>
            <a:off x="2351617" y="1966913"/>
            <a:ext cx="2082800" cy="615950"/>
          </a:xfrm>
          <a:prstGeom prst="rect">
            <a:avLst/>
          </a:prstGeom>
          <a:noFill/>
          <a:ln w="9525">
            <a:solidFill>
              <a:schemeClr val="tx1"/>
            </a:solidFill>
            <a:miter lim="800000"/>
            <a:headEnd/>
            <a:tailEnd/>
          </a:ln>
        </p:spPr>
        <p:txBody>
          <a:bodyPr>
            <a:spAutoFit/>
          </a:bodyPr>
          <a:lstStyle/>
          <a:p>
            <a:r>
              <a:rPr lang="fr-FR" altLang="fr-FR" b="1"/>
              <a:t> </a:t>
            </a:r>
            <a:r>
              <a:rPr lang="fr-FR" altLang="fr-FR" sz="1600" b="1"/>
              <a:t>évènement circonstanciel</a:t>
            </a:r>
          </a:p>
        </p:txBody>
      </p:sp>
      <p:sp>
        <p:nvSpPr>
          <p:cNvPr id="9" name="Rectangle 8"/>
          <p:cNvSpPr/>
          <p:nvPr/>
        </p:nvSpPr>
        <p:spPr>
          <a:xfrm>
            <a:off x="3312585" y="230188"/>
            <a:ext cx="5566833" cy="431800"/>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1272" name="ZoneTexte 18"/>
          <p:cNvSpPr txBox="1">
            <a:spLocks noChangeArrowheads="1"/>
          </p:cNvSpPr>
          <p:nvPr/>
        </p:nvSpPr>
        <p:spPr bwMode="auto">
          <a:xfrm>
            <a:off x="7755638" y="1079500"/>
            <a:ext cx="1989326" cy="584775"/>
          </a:xfrm>
          <a:prstGeom prst="rect">
            <a:avLst/>
          </a:prstGeom>
          <a:noFill/>
          <a:ln w="28575">
            <a:solidFill>
              <a:srgbClr val="7030A0"/>
            </a:solidFill>
            <a:miter lim="800000"/>
            <a:headEnd/>
            <a:tailEnd/>
          </a:ln>
        </p:spPr>
        <p:txBody>
          <a:bodyPr wrap="none">
            <a:spAutoFit/>
          </a:bodyPr>
          <a:lstStyle/>
          <a:p>
            <a:pPr algn="ctr"/>
            <a:r>
              <a:rPr lang="fr-FR" altLang="fr-FR" sz="1600"/>
              <a:t>seuil de dépassement</a:t>
            </a:r>
          </a:p>
          <a:p>
            <a:pPr algn="ctr"/>
            <a:r>
              <a:rPr lang="fr-FR" altLang="fr-FR" sz="1600"/>
              <a:t>technologique</a:t>
            </a:r>
          </a:p>
        </p:txBody>
      </p:sp>
      <p:sp>
        <p:nvSpPr>
          <p:cNvPr id="11273" name="ZoneTexte 19"/>
          <p:cNvSpPr txBox="1">
            <a:spLocks noChangeArrowheads="1"/>
          </p:cNvSpPr>
          <p:nvPr/>
        </p:nvSpPr>
        <p:spPr bwMode="auto">
          <a:xfrm>
            <a:off x="5125012" y="1063625"/>
            <a:ext cx="1831912" cy="584775"/>
          </a:xfrm>
          <a:prstGeom prst="rect">
            <a:avLst/>
          </a:prstGeom>
          <a:noFill/>
          <a:ln w="28575">
            <a:solidFill>
              <a:srgbClr val="00B050"/>
            </a:solidFill>
            <a:miter lim="800000"/>
            <a:headEnd/>
            <a:tailEnd/>
          </a:ln>
        </p:spPr>
        <p:txBody>
          <a:bodyPr wrap="none">
            <a:spAutoFit/>
          </a:bodyPr>
          <a:lstStyle/>
          <a:p>
            <a:pPr algn="ctr"/>
            <a:r>
              <a:rPr lang="fr-FR" altLang="fr-FR" sz="1600"/>
              <a:t>seuil d’achèvement </a:t>
            </a:r>
          </a:p>
          <a:p>
            <a:pPr algn="ctr"/>
            <a:r>
              <a:rPr lang="fr-FR" altLang="fr-FR" sz="1600"/>
              <a:t>technologique</a:t>
            </a:r>
          </a:p>
        </p:txBody>
      </p:sp>
      <p:pic>
        <p:nvPicPr>
          <p:cNvPr id="11274" name="Picture 6"/>
          <p:cNvPicPr>
            <a:picLocks noChangeAspect="1" noChangeArrowheads="1"/>
          </p:cNvPicPr>
          <p:nvPr/>
        </p:nvPicPr>
        <p:blipFill>
          <a:blip r:embed="rId2" cstate="print"/>
          <a:srcRect/>
          <a:stretch>
            <a:fillRect/>
          </a:stretch>
        </p:blipFill>
        <p:spPr bwMode="auto">
          <a:xfrm>
            <a:off x="9997017" y="1808164"/>
            <a:ext cx="76200" cy="2447925"/>
          </a:xfrm>
          <a:prstGeom prst="rect">
            <a:avLst/>
          </a:prstGeom>
          <a:solidFill>
            <a:schemeClr val="tx1"/>
          </a:solidFill>
          <a:ln w="9525">
            <a:solidFill>
              <a:schemeClr val="tx1"/>
            </a:solidFill>
            <a:miter lim="800000"/>
            <a:headEnd/>
            <a:tailEnd/>
          </a:ln>
        </p:spPr>
      </p:pic>
      <p:cxnSp>
        <p:nvCxnSpPr>
          <p:cNvPr id="12" name="Connecteur droit 11"/>
          <p:cNvCxnSpPr/>
          <p:nvPr/>
        </p:nvCxnSpPr>
        <p:spPr>
          <a:xfrm>
            <a:off x="4656667" y="1825625"/>
            <a:ext cx="0" cy="2497138"/>
          </a:xfrm>
          <a:prstGeom prst="line">
            <a:avLst/>
          </a:prstGeom>
          <a:ln w="38100">
            <a:solidFill>
              <a:schemeClr val="bg1">
                <a:lumMod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4" name="Connecteur droit avec flèche 13"/>
          <p:cNvCxnSpPr/>
          <p:nvPr/>
        </p:nvCxnSpPr>
        <p:spPr>
          <a:xfrm>
            <a:off x="6519334" y="1849438"/>
            <a:ext cx="742951" cy="0"/>
          </a:xfrm>
          <a:prstGeom prst="straightConnector1">
            <a:avLst/>
          </a:prstGeom>
          <a:ln w="28575">
            <a:solidFill>
              <a:srgbClr val="00B050"/>
            </a:solidFill>
            <a:tailEnd type="arrow"/>
          </a:ln>
        </p:spPr>
        <p:style>
          <a:lnRef idx="1">
            <a:schemeClr val="accent1"/>
          </a:lnRef>
          <a:fillRef idx="0">
            <a:schemeClr val="accent1"/>
          </a:fillRef>
          <a:effectRef idx="0">
            <a:schemeClr val="accent1"/>
          </a:effectRef>
          <a:fontRef idx="minor">
            <a:schemeClr val="tx1"/>
          </a:fontRef>
        </p:style>
      </p:cxnSp>
      <p:cxnSp>
        <p:nvCxnSpPr>
          <p:cNvPr id="28" name="Connecteur droit avec flèche 27"/>
          <p:cNvCxnSpPr/>
          <p:nvPr/>
        </p:nvCxnSpPr>
        <p:spPr>
          <a:xfrm flipH="1" flipV="1">
            <a:off x="7442200" y="1844676"/>
            <a:ext cx="670984" cy="4763"/>
          </a:xfrm>
          <a:prstGeom prst="straightConnector1">
            <a:avLst/>
          </a:prstGeom>
          <a:ln w="28575">
            <a:solidFill>
              <a:srgbClr val="7030A0"/>
            </a:solidFill>
            <a:tailEnd type="arrow"/>
          </a:ln>
        </p:spPr>
        <p:style>
          <a:lnRef idx="1">
            <a:schemeClr val="accent1"/>
          </a:lnRef>
          <a:fillRef idx="0">
            <a:schemeClr val="accent1"/>
          </a:fillRef>
          <a:effectRef idx="0">
            <a:schemeClr val="accent1"/>
          </a:effectRef>
          <a:fontRef idx="minor">
            <a:schemeClr val="tx1"/>
          </a:fontRef>
        </p:style>
      </p:cxnSp>
      <p:sp>
        <p:nvSpPr>
          <p:cNvPr id="11278" name="Rectangle 29"/>
          <p:cNvSpPr>
            <a:spLocks noChangeArrowheads="1"/>
          </p:cNvSpPr>
          <p:nvPr/>
        </p:nvSpPr>
        <p:spPr bwMode="auto">
          <a:xfrm>
            <a:off x="4933951" y="1949450"/>
            <a:ext cx="2216149" cy="615950"/>
          </a:xfrm>
          <a:prstGeom prst="rect">
            <a:avLst/>
          </a:prstGeom>
          <a:noFill/>
          <a:ln w="9525">
            <a:solidFill>
              <a:schemeClr val="tx1"/>
            </a:solidFill>
            <a:miter lim="800000"/>
            <a:headEnd/>
            <a:tailEnd/>
          </a:ln>
        </p:spPr>
        <p:txBody>
          <a:bodyPr>
            <a:spAutoFit/>
          </a:bodyPr>
          <a:lstStyle/>
          <a:p>
            <a:r>
              <a:rPr lang="fr-FR" altLang="fr-FR" b="1"/>
              <a:t> </a:t>
            </a:r>
            <a:r>
              <a:rPr lang="fr-FR" altLang="fr-FR" sz="1600" b="1"/>
              <a:t>évènement technologique</a:t>
            </a:r>
          </a:p>
        </p:txBody>
      </p:sp>
      <p:sp>
        <p:nvSpPr>
          <p:cNvPr id="11279" name="Rectangle 33"/>
          <p:cNvSpPr>
            <a:spLocks noChangeArrowheads="1"/>
          </p:cNvSpPr>
          <p:nvPr/>
        </p:nvSpPr>
        <p:spPr bwMode="auto">
          <a:xfrm>
            <a:off x="7653867" y="1968500"/>
            <a:ext cx="1710267" cy="585788"/>
          </a:xfrm>
          <a:prstGeom prst="rect">
            <a:avLst/>
          </a:prstGeom>
          <a:noFill/>
          <a:ln w="9525">
            <a:solidFill>
              <a:schemeClr val="tx1"/>
            </a:solidFill>
            <a:miter lim="800000"/>
            <a:headEnd/>
            <a:tailEnd/>
          </a:ln>
        </p:spPr>
        <p:txBody>
          <a:bodyPr>
            <a:spAutoFit/>
          </a:bodyPr>
          <a:lstStyle/>
          <a:p>
            <a:r>
              <a:rPr lang="fr-FR" altLang="fr-FR" sz="1600" b="1"/>
              <a:t>séquelle matérielle</a:t>
            </a:r>
          </a:p>
        </p:txBody>
      </p:sp>
      <p:sp>
        <p:nvSpPr>
          <p:cNvPr id="37" name="Rectangle 36"/>
          <p:cNvSpPr/>
          <p:nvPr/>
        </p:nvSpPr>
        <p:spPr>
          <a:xfrm>
            <a:off x="560918" y="1981200"/>
            <a:ext cx="1377949" cy="584200"/>
          </a:xfrm>
          <a:prstGeom prst="rect">
            <a:avLst/>
          </a:prstGeom>
          <a:ln>
            <a:solidFill>
              <a:schemeClr val="bg1">
                <a:lumMod val="50000"/>
              </a:schemeClr>
            </a:solidFill>
          </a:ln>
        </p:spPr>
        <p:txBody>
          <a:bodyPr>
            <a:spAutoFit/>
          </a:bodyPr>
          <a:lstStyle/>
          <a:p>
            <a:pPr fontAlgn="auto">
              <a:spcBef>
                <a:spcPts val="0"/>
              </a:spcBef>
              <a:spcAft>
                <a:spcPts val="0"/>
              </a:spcAft>
              <a:defRPr/>
            </a:pPr>
            <a:r>
              <a:rPr lang="fr-FR" sz="1600" dirty="0">
                <a:solidFill>
                  <a:schemeClr val="bg1">
                    <a:lumMod val="65000"/>
                  </a:schemeClr>
                </a:solidFill>
                <a:latin typeface="+mn-lt"/>
                <a:cs typeface="+mn-cs"/>
              </a:rPr>
              <a:t>séquelle matérielle</a:t>
            </a:r>
          </a:p>
        </p:txBody>
      </p:sp>
      <p:sp>
        <p:nvSpPr>
          <p:cNvPr id="11281" name="Rectangle 37"/>
          <p:cNvSpPr>
            <a:spLocks noChangeArrowheads="1"/>
          </p:cNvSpPr>
          <p:nvPr/>
        </p:nvSpPr>
        <p:spPr bwMode="auto">
          <a:xfrm>
            <a:off x="1938867" y="2619376"/>
            <a:ext cx="2366433" cy="430213"/>
          </a:xfrm>
          <a:prstGeom prst="rect">
            <a:avLst/>
          </a:prstGeom>
          <a:noFill/>
          <a:ln w="9525">
            <a:noFill/>
            <a:miter lim="800000"/>
            <a:headEnd/>
            <a:tailEnd/>
          </a:ln>
        </p:spPr>
        <p:txBody>
          <a:bodyPr>
            <a:spAutoFit/>
          </a:bodyPr>
          <a:lstStyle/>
          <a:p>
            <a:pPr algn="ctr"/>
            <a:r>
              <a:rPr lang="fr-FR" altLang="fr-FR" sz="1100" b="1"/>
              <a:t>conséquence(s)de la séquence précédente</a:t>
            </a:r>
          </a:p>
        </p:txBody>
      </p:sp>
      <p:cxnSp>
        <p:nvCxnSpPr>
          <p:cNvPr id="49" name="Connecteur droit 48"/>
          <p:cNvCxnSpPr/>
          <p:nvPr/>
        </p:nvCxnSpPr>
        <p:spPr>
          <a:xfrm>
            <a:off x="7374467" y="1765300"/>
            <a:ext cx="0" cy="2497138"/>
          </a:xfrm>
          <a:prstGeom prst="line">
            <a:avLst/>
          </a:prstGeom>
          <a:ln w="38100">
            <a:solidFill>
              <a:schemeClr val="bg1">
                <a:lumMod val="50000"/>
              </a:schemeClr>
            </a:solidFill>
            <a:prstDash val="lgDash"/>
          </a:ln>
        </p:spPr>
        <p:style>
          <a:lnRef idx="1">
            <a:schemeClr val="accent1"/>
          </a:lnRef>
          <a:fillRef idx="0">
            <a:schemeClr val="accent1"/>
          </a:fillRef>
          <a:effectRef idx="0">
            <a:schemeClr val="accent1"/>
          </a:effectRef>
          <a:fontRef idx="minor">
            <a:schemeClr val="tx1"/>
          </a:fontRef>
        </p:style>
      </p:cxnSp>
      <p:sp>
        <p:nvSpPr>
          <p:cNvPr id="11283" name="Rectangle 49"/>
          <p:cNvSpPr>
            <a:spLocks noChangeArrowheads="1"/>
          </p:cNvSpPr>
          <p:nvPr/>
        </p:nvSpPr>
        <p:spPr bwMode="auto">
          <a:xfrm>
            <a:off x="4933951" y="2601914"/>
            <a:ext cx="2216149" cy="261937"/>
          </a:xfrm>
          <a:prstGeom prst="rect">
            <a:avLst/>
          </a:prstGeom>
          <a:noFill/>
          <a:ln w="9525">
            <a:solidFill>
              <a:schemeClr val="tx1"/>
            </a:solidFill>
            <a:miter lim="800000"/>
            <a:headEnd/>
            <a:tailEnd/>
          </a:ln>
        </p:spPr>
        <p:txBody>
          <a:bodyPr>
            <a:spAutoFit/>
          </a:bodyPr>
          <a:lstStyle/>
          <a:p>
            <a:r>
              <a:rPr lang="fr-FR" altLang="fr-FR" sz="1100"/>
              <a:t>évènement introstanciel</a:t>
            </a:r>
          </a:p>
        </p:txBody>
      </p:sp>
      <p:sp>
        <p:nvSpPr>
          <p:cNvPr id="41" name="Flèche droite à entaille 40"/>
          <p:cNvSpPr/>
          <p:nvPr/>
        </p:nvSpPr>
        <p:spPr>
          <a:xfrm>
            <a:off x="599017" y="2441576"/>
            <a:ext cx="3708400" cy="792163"/>
          </a:xfrm>
          <a:prstGeom prst="notchedRightArrow">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1285" name="Rectangle 53"/>
          <p:cNvSpPr>
            <a:spLocks noChangeArrowheads="1"/>
          </p:cNvSpPr>
          <p:nvPr/>
        </p:nvSpPr>
        <p:spPr bwMode="auto">
          <a:xfrm>
            <a:off x="4696884" y="3365501"/>
            <a:ext cx="2605616" cy="600075"/>
          </a:xfrm>
          <a:prstGeom prst="rect">
            <a:avLst/>
          </a:prstGeom>
          <a:noFill/>
          <a:ln w="9525">
            <a:solidFill>
              <a:schemeClr val="tx1"/>
            </a:solidFill>
            <a:miter lim="800000"/>
            <a:headEnd/>
            <a:tailEnd/>
          </a:ln>
        </p:spPr>
        <p:txBody>
          <a:bodyPr>
            <a:spAutoFit/>
          </a:bodyPr>
          <a:lstStyle/>
          <a:p>
            <a:r>
              <a:rPr lang="fr-FR" altLang="fr-FR" sz="1100"/>
              <a:t>l’</a:t>
            </a:r>
            <a:r>
              <a:rPr lang="fr-FR" altLang="fr-FR" sz="1100" b="1"/>
              <a:t>intention</a:t>
            </a:r>
            <a:r>
              <a:rPr lang="fr-FR" altLang="fr-FR" sz="1100"/>
              <a:t> </a:t>
            </a:r>
            <a:r>
              <a:rPr lang="fr-FR" altLang="fr-FR" sz="1100" b="1"/>
              <a:t>active</a:t>
            </a:r>
            <a:r>
              <a:rPr lang="fr-FR" altLang="fr-FR" sz="1100"/>
              <a:t> de l’agent</a:t>
            </a:r>
          </a:p>
          <a:p>
            <a:r>
              <a:rPr lang="fr-FR" altLang="fr-FR" sz="1100"/>
              <a:t>à travers les outils, gestes, matériaux, fonctions</a:t>
            </a:r>
          </a:p>
        </p:txBody>
      </p:sp>
      <p:sp>
        <p:nvSpPr>
          <p:cNvPr id="11286" name="Rectangle 54"/>
          <p:cNvSpPr>
            <a:spLocks noChangeArrowheads="1"/>
          </p:cNvSpPr>
          <p:nvPr/>
        </p:nvSpPr>
        <p:spPr bwMode="auto">
          <a:xfrm>
            <a:off x="2201334" y="3373439"/>
            <a:ext cx="2233084" cy="430887"/>
          </a:xfrm>
          <a:prstGeom prst="rect">
            <a:avLst/>
          </a:prstGeom>
          <a:noFill/>
          <a:ln w="9525">
            <a:solidFill>
              <a:schemeClr val="tx1"/>
            </a:solidFill>
            <a:miter lim="800000"/>
            <a:headEnd/>
            <a:tailEnd/>
          </a:ln>
        </p:spPr>
        <p:txBody>
          <a:bodyPr>
            <a:spAutoFit/>
          </a:bodyPr>
          <a:lstStyle/>
          <a:p>
            <a:r>
              <a:rPr lang="fr-FR" altLang="fr-FR" sz="1100"/>
              <a:t>les </a:t>
            </a:r>
            <a:r>
              <a:rPr lang="fr-FR" altLang="fr-FR" sz="1100" b="1"/>
              <a:t>raisons</a:t>
            </a:r>
            <a:r>
              <a:rPr lang="fr-FR" altLang="fr-FR" sz="1100"/>
              <a:t> et le </a:t>
            </a:r>
            <a:r>
              <a:rPr lang="fr-FR" altLang="fr-FR" sz="1100" b="1"/>
              <a:t>pouvoir-faire</a:t>
            </a:r>
            <a:r>
              <a:rPr lang="fr-FR" altLang="fr-FR" sz="1100"/>
              <a:t> actifs de l’agent dans un lieu</a:t>
            </a:r>
          </a:p>
        </p:txBody>
      </p:sp>
      <p:sp>
        <p:nvSpPr>
          <p:cNvPr id="11287" name="ZoneTexte 28"/>
          <p:cNvSpPr txBox="1">
            <a:spLocks noChangeArrowheads="1"/>
          </p:cNvSpPr>
          <p:nvPr/>
        </p:nvSpPr>
        <p:spPr bwMode="auto">
          <a:xfrm>
            <a:off x="3503084" y="230188"/>
            <a:ext cx="5281083" cy="400050"/>
          </a:xfrm>
          <a:prstGeom prst="rect">
            <a:avLst/>
          </a:prstGeom>
          <a:noFill/>
          <a:ln w="9525">
            <a:noFill/>
            <a:miter lim="800000"/>
            <a:headEnd/>
            <a:tailEnd/>
          </a:ln>
        </p:spPr>
        <p:txBody>
          <a:bodyPr>
            <a:spAutoFit/>
          </a:bodyPr>
          <a:lstStyle/>
          <a:p>
            <a:pPr algn="ctr"/>
            <a:r>
              <a:rPr lang="fr-FR" altLang="fr-FR" sz="2000" b="1" dirty="0"/>
              <a:t>l’unité séquentielle d’</a:t>
            </a:r>
            <a:r>
              <a:rPr lang="fr-FR" altLang="fr-FR" sz="2000" b="1" dirty="0">
                <a:solidFill>
                  <a:srgbClr val="FF0000"/>
                </a:solidFill>
              </a:rPr>
              <a:t>évènements</a:t>
            </a:r>
            <a:r>
              <a:rPr lang="fr-FR" altLang="fr-FR" sz="2000" b="1" dirty="0"/>
              <a:t> </a:t>
            </a:r>
            <a:r>
              <a:rPr lang="fr-FR" altLang="fr-FR" sz="1600" dirty="0"/>
              <a:t> </a:t>
            </a:r>
          </a:p>
        </p:txBody>
      </p:sp>
      <p:sp>
        <p:nvSpPr>
          <p:cNvPr id="24" name="Flèche droite 17"/>
          <p:cNvSpPr/>
          <p:nvPr/>
        </p:nvSpPr>
        <p:spPr>
          <a:xfrm>
            <a:off x="2484967" y="4197350"/>
            <a:ext cx="1949451" cy="431800"/>
          </a:xfrm>
          <a:prstGeom prst="rightArrow">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1289" name="ZoneTexte 18"/>
          <p:cNvSpPr txBox="1">
            <a:spLocks noChangeArrowheads="1"/>
          </p:cNvSpPr>
          <p:nvPr/>
        </p:nvSpPr>
        <p:spPr bwMode="auto">
          <a:xfrm>
            <a:off x="2709334" y="4281489"/>
            <a:ext cx="1615017" cy="261937"/>
          </a:xfrm>
          <a:prstGeom prst="rect">
            <a:avLst/>
          </a:prstGeom>
          <a:noFill/>
          <a:ln w="9525">
            <a:noFill/>
            <a:miter lim="800000"/>
            <a:headEnd/>
            <a:tailEnd/>
          </a:ln>
        </p:spPr>
        <p:txBody>
          <a:bodyPr>
            <a:spAutoFit/>
          </a:bodyPr>
          <a:lstStyle/>
          <a:p>
            <a:r>
              <a:rPr lang="fr-FR" altLang="fr-FR" sz="1100" b="1"/>
              <a:t>Intention conçue</a:t>
            </a:r>
            <a:endParaRPr lang="fr-FR" altLang="fr-FR" sz="1100"/>
          </a:p>
        </p:txBody>
      </p:sp>
      <p:sp>
        <p:nvSpPr>
          <p:cNvPr id="26" name="Flèche droite 17"/>
          <p:cNvSpPr/>
          <p:nvPr/>
        </p:nvSpPr>
        <p:spPr>
          <a:xfrm>
            <a:off x="5065185" y="4083050"/>
            <a:ext cx="1951567" cy="431800"/>
          </a:xfrm>
          <a:prstGeom prst="rightArrow">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1291" name="ZoneTexte 18"/>
          <p:cNvSpPr txBox="1">
            <a:spLocks noChangeArrowheads="1"/>
          </p:cNvSpPr>
          <p:nvPr/>
        </p:nvSpPr>
        <p:spPr bwMode="auto">
          <a:xfrm>
            <a:off x="5086351" y="4168775"/>
            <a:ext cx="1803400" cy="260350"/>
          </a:xfrm>
          <a:prstGeom prst="rect">
            <a:avLst/>
          </a:prstGeom>
          <a:noFill/>
          <a:ln w="9525">
            <a:noFill/>
            <a:miter lim="800000"/>
            <a:headEnd/>
            <a:tailEnd/>
          </a:ln>
        </p:spPr>
        <p:txBody>
          <a:bodyPr>
            <a:spAutoFit/>
          </a:bodyPr>
          <a:lstStyle/>
          <a:p>
            <a:r>
              <a:rPr lang="fr-FR" altLang="fr-FR" sz="1100" b="1"/>
              <a:t>Intention manifeste</a:t>
            </a:r>
            <a:endParaRPr lang="fr-FR" altLang="fr-FR" sz="1100"/>
          </a:p>
        </p:txBody>
      </p:sp>
      <p:sp>
        <p:nvSpPr>
          <p:cNvPr id="29" name="Flèche droite 17"/>
          <p:cNvSpPr/>
          <p:nvPr/>
        </p:nvSpPr>
        <p:spPr>
          <a:xfrm>
            <a:off x="7533218" y="4219575"/>
            <a:ext cx="1949449" cy="431800"/>
          </a:xfrm>
          <a:prstGeom prst="rightArrow">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1293" name="ZoneTexte 18"/>
          <p:cNvSpPr txBox="1">
            <a:spLocks noChangeArrowheads="1"/>
          </p:cNvSpPr>
          <p:nvPr/>
        </p:nvSpPr>
        <p:spPr bwMode="auto">
          <a:xfrm>
            <a:off x="7620000" y="4287839"/>
            <a:ext cx="1862667" cy="261937"/>
          </a:xfrm>
          <a:prstGeom prst="rect">
            <a:avLst/>
          </a:prstGeom>
          <a:noFill/>
          <a:ln w="9525">
            <a:noFill/>
            <a:miter lim="800000"/>
            <a:headEnd/>
            <a:tailEnd/>
          </a:ln>
        </p:spPr>
        <p:txBody>
          <a:bodyPr>
            <a:spAutoFit/>
          </a:bodyPr>
          <a:lstStyle/>
          <a:p>
            <a:r>
              <a:rPr lang="fr-FR" altLang="fr-FR" sz="1100" b="1"/>
              <a:t>Intention réalisée</a:t>
            </a:r>
            <a:endParaRPr lang="fr-FR" altLang="fr-FR" sz="1100"/>
          </a:p>
        </p:txBody>
      </p:sp>
      <p:sp>
        <p:nvSpPr>
          <p:cNvPr id="11294" name="Rectangle 30"/>
          <p:cNvSpPr>
            <a:spLocks noChangeArrowheads="1"/>
          </p:cNvSpPr>
          <p:nvPr/>
        </p:nvSpPr>
        <p:spPr bwMode="auto">
          <a:xfrm>
            <a:off x="7620000" y="3378201"/>
            <a:ext cx="2025651" cy="307975"/>
          </a:xfrm>
          <a:prstGeom prst="rect">
            <a:avLst/>
          </a:prstGeom>
          <a:noFill/>
          <a:ln w="9525">
            <a:solidFill>
              <a:schemeClr val="tx1"/>
            </a:solidFill>
            <a:miter lim="800000"/>
            <a:headEnd/>
            <a:tailEnd/>
          </a:ln>
        </p:spPr>
        <p:txBody>
          <a:bodyPr>
            <a:spAutoFit/>
          </a:bodyPr>
          <a:lstStyle/>
          <a:p>
            <a:r>
              <a:rPr lang="fr-FR" altLang="fr-FR" sz="1400" b="1"/>
              <a:t>conséquence</a:t>
            </a:r>
            <a:r>
              <a:rPr lang="fr-FR" altLang="fr-FR" sz="1100" b="1"/>
              <a:t>(s)</a:t>
            </a:r>
          </a:p>
        </p:txBody>
      </p:sp>
      <p:sp>
        <p:nvSpPr>
          <p:cNvPr id="11295" name="ZoneTexte 1"/>
          <p:cNvSpPr txBox="1">
            <a:spLocks noChangeArrowheads="1"/>
          </p:cNvSpPr>
          <p:nvPr/>
        </p:nvSpPr>
        <p:spPr bwMode="auto">
          <a:xfrm>
            <a:off x="7653867" y="2547939"/>
            <a:ext cx="1710267" cy="307975"/>
          </a:xfrm>
          <a:prstGeom prst="rect">
            <a:avLst/>
          </a:prstGeom>
          <a:noFill/>
          <a:ln w="9525">
            <a:solidFill>
              <a:schemeClr val="tx1"/>
            </a:solidFill>
            <a:miter lim="800000"/>
            <a:headEnd/>
            <a:tailEnd/>
          </a:ln>
        </p:spPr>
        <p:txBody>
          <a:bodyPr>
            <a:spAutoFit/>
          </a:bodyPr>
          <a:lstStyle/>
          <a:p>
            <a:r>
              <a:rPr lang="fr-FR" altLang="fr-FR" sz="1400" b="1">
                <a:latin typeface="Arial" charset="0"/>
              </a:rPr>
              <a:t>+ déchets</a:t>
            </a:r>
          </a:p>
        </p:txBody>
      </p:sp>
      <p:grpSp>
        <p:nvGrpSpPr>
          <p:cNvPr id="6" name="Groupe 4"/>
          <p:cNvGrpSpPr>
            <a:grpSpLocks/>
          </p:cNvGrpSpPr>
          <p:nvPr/>
        </p:nvGrpSpPr>
        <p:grpSpPr bwMode="auto">
          <a:xfrm>
            <a:off x="2214034" y="1663701"/>
            <a:ext cx="2357967" cy="2341563"/>
            <a:chOff x="1651000" y="1647825"/>
            <a:chExt cx="1768872" cy="2357239"/>
          </a:xfrm>
        </p:grpSpPr>
        <p:sp>
          <p:nvSpPr>
            <p:cNvPr id="3" name="Rectangle 2"/>
            <p:cNvSpPr/>
            <p:nvPr/>
          </p:nvSpPr>
          <p:spPr>
            <a:xfrm>
              <a:off x="1651000" y="1647825"/>
              <a:ext cx="1768872" cy="2357239"/>
            </a:xfrm>
            <a:prstGeom prst="rect">
              <a:avLst/>
            </a:prstGeom>
            <a:solidFill>
              <a:schemeClr val="tx2">
                <a:alpha val="56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1302" name="ZoneTexte 3"/>
            <p:cNvSpPr txBox="1">
              <a:spLocks noChangeArrowheads="1"/>
            </p:cNvSpPr>
            <p:nvPr/>
          </p:nvSpPr>
          <p:spPr bwMode="auto">
            <a:xfrm>
              <a:off x="1791050" y="3034884"/>
              <a:ext cx="1330325" cy="338554"/>
            </a:xfrm>
            <a:prstGeom prst="rect">
              <a:avLst/>
            </a:prstGeom>
            <a:noFill/>
            <a:ln w="9525">
              <a:noFill/>
              <a:miter lim="800000"/>
              <a:headEnd/>
              <a:tailEnd/>
            </a:ln>
          </p:spPr>
          <p:txBody>
            <a:bodyPr>
              <a:spAutoFit/>
            </a:bodyPr>
            <a:lstStyle/>
            <a:p>
              <a:r>
                <a:rPr lang="fr-FR" altLang="fr-FR" sz="1600" b="1">
                  <a:solidFill>
                    <a:srgbClr val="FF0000"/>
                  </a:solidFill>
                  <a:latin typeface="Arial" charset="0"/>
                </a:rPr>
                <a:t>préparation</a:t>
              </a:r>
            </a:p>
          </p:txBody>
        </p:sp>
      </p:grpSp>
      <p:sp>
        <p:nvSpPr>
          <p:cNvPr id="44" name="Espace réservé du contenu 2"/>
          <p:cNvSpPr txBox="1">
            <a:spLocks/>
          </p:cNvSpPr>
          <p:nvPr/>
        </p:nvSpPr>
        <p:spPr>
          <a:xfrm>
            <a:off x="3983567" y="4549775"/>
            <a:ext cx="1720851" cy="2228850"/>
          </a:xfrm>
          <a:prstGeom prst="rect">
            <a:avLst/>
          </a:prstGeom>
          <a:ln>
            <a:solidFill>
              <a:schemeClr val="tx1"/>
            </a:solidFill>
          </a:ln>
        </p:spPr>
        <p:txBody>
          <a:bodyPr>
            <a:normAutofit fontScale="47500" lnSpcReduction="20000"/>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fontAlgn="auto">
              <a:spcAft>
                <a:spcPts val="0"/>
              </a:spcAft>
              <a:buFont typeface="Arial" pitchFamily="34" charset="0"/>
              <a:buNone/>
              <a:defRPr/>
            </a:pPr>
            <a:endParaRPr lang="fr-FR" altLang="fr-FR" b="1" u="sng" dirty="0"/>
          </a:p>
          <a:p>
            <a:pPr marL="0" indent="0" fontAlgn="auto">
              <a:spcAft>
                <a:spcPts val="0"/>
              </a:spcAft>
              <a:buFont typeface="Arial" pitchFamily="34" charset="0"/>
              <a:buNone/>
              <a:defRPr/>
            </a:pPr>
            <a:r>
              <a:rPr lang="fr-FR" altLang="fr-FR" b="1" u="sng" dirty="0"/>
              <a:t>Les fonctions technologiques : </a:t>
            </a:r>
          </a:p>
          <a:p>
            <a:pPr marL="0" indent="0" fontAlgn="auto">
              <a:spcAft>
                <a:spcPts val="0"/>
              </a:spcAft>
              <a:buFont typeface="Arial" pitchFamily="34" charset="0"/>
              <a:buNone/>
              <a:defRPr/>
            </a:pPr>
            <a:r>
              <a:rPr lang="fr-FR" altLang="fr-FR" b="1" dirty="0"/>
              <a:t>- ajouter </a:t>
            </a:r>
            <a:r>
              <a:rPr lang="fr-FR" altLang="fr-FR" b="1" dirty="0">
                <a:solidFill>
                  <a:srgbClr val="FF0000"/>
                </a:solidFill>
              </a:rPr>
              <a:t>+</a:t>
            </a:r>
            <a:r>
              <a:rPr lang="fr-FR" altLang="fr-FR" b="1" dirty="0"/>
              <a:t>, </a:t>
            </a:r>
          </a:p>
          <a:p>
            <a:pPr marL="0" indent="0" fontAlgn="auto">
              <a:spcAft>
                <a:spcPts val="0"/>
              </a:spcAft>
              <a:buFont typeface="Arial" pitchFamily="34" charset="0"/>
              <a:buNone/>
              <a:defRPr/>
            </a:pPr>
            <a:r>
              <a:rPr lang="fr-FR" altLang="fr-FR" b="1" dirty="0"/>
              <a:t>- retirer </a:t>
            </a:r>
            <a:r>
              <a:rPr lang="fr-FR" altLang="fr-FR" b="1" dirty="0">
                <a:solidFill>
                  <a:srgbClr val="FF0000"/>
                </a:solidFill>
              </a:rPr>
              <a:t>-</a:t>
            </a:r>
            <a:r>
              <a:rPr lang="fr-FR" altLang="fr-FR" b="1" dirty="0"/>
              <a:t>, </a:t>
            </a:r>
          </a:p>
          <a:p>
            <a:pPr marL="0" indent="0" fontAlgn="auto">
              <a:spcAft>
                <a:spcPts val="0"/>
              </a:spcAft>
              <a:buFont typeface="Arial" pitchFamily="34" charset="0"/>
              <a:buNone/>
              <a:defRPr/>
            </a:pPr>
            <a:r>
              <a:rPr lang="fr-FR" altLang="fr-FR" b="1" dirty="0"/>
              <a:t>- déplacer   , </a:t>
            </a:r>
          </a:p>
          <a:p>
            <a:pPr marL="0" indent="0" fontAlgn="auto">
              <a:spcAft>
                <a:spcPts val="0"/>
              </a:spcAft>
              <a:buFont typeface="Arial" pitchFamily="34" charset="0"/>
              <a:buNone/>
              <a:defRPr/>
            </a:pPr>
            <a:r>
              <a:rPr lang="fr-FR" altLang="fr-FR" b="1" dirty="0"/>
              <a:t>- changer physiquement ou chimiquement    </a:t>
            </a:r>
          </a:p>
          <a:p>
            <a:pPr fontAlgn="auto">
              <a:spcAft>
                <a:spcPts val="0"/>
              </a:spcAft>
              <a:defRPr/>
            </a:pPr>
            <a:endParaRPr lang="fr-FR" altLang="fr-FR" b="1" dirty="0"/>
          </a:p>
          <a:p>
            <a:pPr fontAlgn="auto">
              <a:spcAft>
                <a:spcPts val="0"/>
              </a:spcAft>
              <a:defRPr/>
            </a:pPr>
            <a:endParaRPr lang="fr-FR" dirty="0"/>
          </a:p>
        </p:txBody>
      </p:sp>
      <p:sp>
        <p:nvSpPr>
          <p:cNvPr id="45" name="Espace réservé du contenu 3"/>
          <p:cNvSpPr txBox="1">
            <a:spLocks/>
          </p:cNvSpPr>
          <p:nvPr/>
        </p:nvSpPr>
        <p:spPr>
          <a:xfrm>
            <a:off x="5689601" y="4559301"/>
            <a:ext cx="2817284" cy="2227263"/>
          </a:xfrm>
          <a:prstGeom prst="rect">
            <a:avLst/>
          </a:prstGeom>
          <a:ln>
            <a:solidFill>
              <a:schemeClr val="tx1"/>
            </a:solidFill>
          </a:ln>
        </p:spPr>
        <p:txBody>
          <a:bodyPr>
            <a:normAutofit fontScale="32500" lnSpcReduction="20000"/>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fontAlgn="auto">
              <a:spcAft>
                <a:spcPts val="0"/>
              </a:spcAft>
              <a:buFont typeface="Arial" pitchFamily="34" charset="0"/>
              <a:buNone/>
              <a:defRPr/>
            </a:pPr>
            <a:endParaRPr lang="fr-FR" altLang="fr-FR" b="1" u="sng" dirty="0"/>
          </a:p>
          <a:p>
            <a:pPr marL="0" indent="0" fontAlgn="auto">
              <a:spcAft>
                <a:spcPts val="0"/>
              </a:spcAft>
              <a:buFont typeface="Arial" pitchFamily="34" charset="0"/>
              <a:buNone/>
              <a:defRPr/>
            </a:pPr>
            <a:r>
              <a:rPr lang="fr-FR" altLang="fr-FR" b="1" u="sng" dirty="0"/>
              <a:t>Les fonctions conceptuelles :</a:t>
            </a:r>
          </a:p>
          <a:p>
            <a:pPr marL="0" indent="0" fontAlgn="auto">
              <a:spcAft>
                <a:spcPts val="0"/>
              </a:spcAft>
              <a:defRPr/>
            </a:pPr>
            <a:endParaRPr lang="fr-FR" altLang="fr-FR" b="1" dirty="0"/>
          </a:p>
          <a:p>
            <a:pPr marL="0" indent="0" fontAlgn="auto">
              <a:spcAft>
                <a:spcPts val="0"/>
              </a:spcAft>
              <a:defRPr/>
            </a:pPr>
            <a:r>
              <a:rPr lang="fr-FR" altLang="fr-FR" b="1" dirty="0"/>
              <a:t>fonction référentielle, </a:t>
            </a:r>
            <a:r>
              <a:rPr lang="fr-FR" altLang="fr-FR" b="1" i="1" dirty="0"/>
              <a:t>le contexte</a:t>
            </a:r>
            <a:r>
              <a:rPr lang="fr-FR" altLang="fr-FR" sz="1600" b="1" i="1" dirty="0"/>
              <a:t>, </a:t>
            </a:r>
          </a:p>
          <a:p>
            <a:pPr marL="0" indent="0" fontAlgn="auto">
              <a:spcAft>
                <a:spcPts val="0"/>
              </a:spcAft>
              <a:defRPr/>
            </a:pPr>
            <a:endParaRPr lang="fr-FR" altLang="fr-FR" sz="1600" b="1" i="1" dirty="0"/>
          </a:p>
          <a:p>
            <a:pPr marL="0" indent="0" fontAlgn="auto">
              <a:spcAft>
                <a:spcPts val="0"/>
              </a:spcAft>
              <a:defRPr/>
            </a:pPr>
            <a:r>
              <a:rPr lang="fr-FR" altLang="fr-FR" b="1" dirty="0"/>
              <a:t>fonction émotive  </a:t>
            </a:r>
            <a:r>
              <a:rPr lang="fr-FR" altLang="fr-FR" b="1" i="1" dirty="0"/>
              <a:t> le locuteur, </a:t>
            </a:r>
          </a:p>
          <a:p>
            <a:pPr marL="0" indent="0" fontAlgn="auto">
              <a:spcAft>
                <a:spcPts val="0"/>
              </a:spcAft>
              <a:defRPr/>
            </a:pPr>
            <a:endParaRPr lang="fr-FR" altLang="fr-FR" b="1" i="1" dirty="0"/>
          </a:p>
          <a:p>
            <a:pPr marL="0" indent="0" fontAlgn="auto">
              <a:spcAft>
                <a:spcPts val="0"/>
              </a:spcAft>
              <a:defRPr/>
            </a:pPr>
            <a:r>
              <a:rPr lang="fr-FR" altLang="fr-FR" b="1" dirty="0"/>
              <a:t>fonction conative  </a:t>
            </a:r>
            <a:r>
              <a:rPr lang="fr-FR" altLang="fr-FR" b="1" i="1" dirty="0"/>
              <a:t>le destinataire,</a:t>
            </a:r>
          </a:p>
          <a:p>
            <a:pPr marL="0" indent="0" fontAlgn="auto">
              <a:spcAft>
                <a:spcPts val="0"/>
              </a:spcAft>
              <a:defRPr/>
            </a:pPr>
            <a:r>
              <a:rPr lang="fr-FR" altLang="fr-FR" b="1" i="1" dirty="0"/>
              <a:t> </a:t>
            </a:r>
          </a:p>
          <a:p>
            <a:pPr marL="0" indent="0" fontAlgn="auto">
              <a:spcAft>
                <a:spcPts val="0"/>
              </a:spcAft>
              <a:defRPr/>
            </a:pPr>
            <a:r>
              <a:rPr lang="fr-FR" altLang="fr-FR" b="1" dirty="0"/>
              <a:t>fonction phatique        </a:t>
            </a:r>
            <a:r>
              <a:rPr lang="fr-FR" altLang="fr-FR" b="1" i="1" dirty="0"/>
              <a:t> le contact,</a:t>
            </a:r>
          </a:p>
          <a:p>
            <a:pPr marL="0" indent="0" fontAlgn="auto">
              <a:spcAft>
                <a:spcPts val="0"/>
              </a:spcAft>
              <a:defRPr/>
            </a:pPr>
            <a:r>
              <a:rPr lang="fr-FR" altLang="fr-FR" b="1" i="1" dirty="0"/>
              <a:t> </a:t>
            </a:r>
          </a:p>
          <a:p>
            <a:pPr marL="0" indent="0" fontAlgn="auto">
              <a:spcAft>
                <a:spcPts val="0"/>
              </a:spcAft>
              <a:defRPr/>
            </a:pPr>
            <a:r>
              <a:rPr lang="fr-FR" altLang="fr-FR" b="1" dirty="0"/>
              <a:t>fonction métalinguistique</a:t>
            </a:r>
            <a:r>
              <a:rPr lang="fr-FR" altLang="fr-FR" b="1" i="1" dirty="0"/>
              <a:t> le code,</a:t>
            </a:r>
          </a:p>
          <a:p>
            <a:pPr marL="0" indent="0" fontAlgn="auto">
              <a:spcAft>
                <a:spcPts val="0"/>
              </a:spcAft>
              <a:defRPr/>
            </a:pPr>
            <a:r>
              <a:rPr lang="fr-FR" altLang="fr-FR" b="1" i="1" dirty="0"/>
              <a:t> </a:t>
            </a:r>
          </a:p>
          <a:p>
            <a:pPr marL="0" indent="0" fontAlgn="auto">
              <a:spcAft>
                <a:spcPts val="0"/>
              </a:spcAft>
              <a:defRPr/>
            </a:pPr>
            <a:r>
              <a:rPr lang="fr-FR" altLang="fr-FR" b="1" dirty="0"/>
              <a:t>fonction poétique  </a:t>
            </a:r>
            <a:r>
              <a:rPr lang="fr-FR" altLang="fr-FR" b="1" i="1" dirty="0"/>
              <a:t>le</a:t>
            </a:r>
            <a:r>
              <a:rPr lang="fr-FR" altLang="fr-FR" b="1" dirty="0"/>
              <a:t> </a:t>
            </a:r>
            <a:r>
              <a:rPr lang="fr-FR" altLang="fr-FR" b="1" i="1" dirty="0"/>
              <a:t>message</a:t>
            </a:r>
            <a:endParaRPr lang="fr-FR" dirty="0"/>
          </a:p>
        </p:txBody>
      </p:sp>
      <p:cxnSp>
        <p:nvCxnSpPr>
          <p:cNvPr id="4" name="Connecteur droit 3"/>
          <p:cNvCxnSpPr/>
          <p:nvPr/>
        </p:nvCxnSpPr>
        <p:spPr>
          <a:xfrm flipH="1">
            <a:off x="3695701" y="4322763"/>
            <a:ext cx="960967" cy="762000"/>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6" name="Connecteur droit 45"/>
          <p:cNvCxnSpPr/>
          <p:nvPr/>
        </p:nvCxnSpPr>
        <p:spPr>
          <a:xfrm>
            <a:off x="7374468" y="4270376"/>
            <a:ext cx="1375833" cy="671513"/>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066268159"/>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4"/>
                                        </p:tgtEl>
                                        <p:attrNameLst>
                                          <p:attrName>style.visibility</p:attrName>
                                        </p:attrNameLst>
                                      </p:cBhvr>
                                      <p:to>
                                        <p:strVal val="visible"/>
                                      </p:to>
                                    </p:set>
                                    <p:animEffect transition="in" filter="fade">
                                      <p:cBhvr>
                                        <p:cTn id="7" dur="500"/>
                                        <p:tgtEl>
                                          <p:spTgt spid="44"/>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45"/>
                                        </p:tgtEl>
                                        <p:attrNameLst>
                                          <p:attrName>style.visibility</p:attrName>
                                        </p:attrNameLst>
                                      </p:cBhvr>
                                      <p:to>
                                        <p:strVal val="visible"/>
                                      </p:to>
                                    </p:set>
                                    <p:animEffect transition="in" filter="fade">
                                      <p:cBhvr>
                                        <p:cTn id="10" dur="500"/>
                                        <p:tgtEl>
                                          <p:spTgt spid="4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4" grpId="0" animBg="1"/>
      <p:bldP spid="45" grpId="0" animBg="1"/>
    </p:bld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grpSp>
        <p:nvGrpSpPr>
          <p:cNvPr id="5" name="Groupe 32"/>
          <p:cNvGrpSpPr>
            <a:grpSpLocks/>
          </p:cNvGrpSpPr>
          <p:nvPr/>
        </p:nvGrpSpPr>
        <p:grpSpPr bwMode="auto">
          <a:xfrm>
            <a:off x="4758268" y="1698625"/>
            <a:ext cx="2544233" cy="2357438"/>
            <a:chOff x="1651000" y="1647825"/>
            <a:chExt cx="1768872" cy="2357239"/>
          </a:xfrm>
        </p:grpSpPr>
        <p:sp>
          <p:nvSpPr>
            <p:cNvPr id="34" name="Rectangle 33"/>
            <p:cNvSpPr/>
            <p:nvPr/>
          </p:nvSpPr>
          <p:spPr>
            <a:xfrm>
              <a:off x="1651000" y="1647825"/>
              <a:ext cx="1768872" cy="2357239"/>
            </a:xfrm>
            <a:prstGeom prst="rect">
              <a:avLst/>
            </a:prstGeom>
            <a:solidFill>
              <a:schemeClr val="tx2">
                <a:alpha val="56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2331" name="ZoneTexte 34"/>
            <p:cNvSpPr txBox="1">
              <a:spLocks noChangeArrowheads="1"/>
            </p:cNvSpPr>
            <p:nvPr/>
          </p:nvSpPr>
          <p:spPr bwMode="auto">
            <a:xfrm>
              <a:off x="2090171" y="2955175"/>
              <a:ext cx="890529" cy="338554"/>
            </a:xfrm>
            <a:prstGeom prst="rect">
              <a:avLst/>
            </a:prstGeom>
            <a:noFill/>
            <a:ln w="9525">
              <a:noFill/>
              <a:miter lim="800000"/>
              <a:headEnd/>
              <a:tailEnd/>
            </a:ln>
          </p:spPr>
          <p:txBody>
            <a:bodyPr>
              <a:spAutoFit/>
            </a:bodyPr>
            <a:lstStyle/>
            <a:p>
              <a:r>
                <a:rPr lang="fr-FR" altLang="fr-FR" sz="1600" b="1">
                  <a:solidFill>
                    <a:srgbClr val="FF0000"/>
                  </a:solidFill>
                  <a:latin typeface="Arial" charset="0"/>
                </a:rPr>
                <a:t>action</a:t>
              </a:r>
            </a:p>
          </p:txBody>
        </p:sp>
      </p:grpSp>
      <p:grpSp>
        <p:nvGrpSpPr>
          <p:cNvPr id="6" name="Groupe 35"/>
          <p:cNvGrpSpPr>
            <a:grpSpLocks/>
          </p:cNvGrpSpPr>
          <p:nvPr/>
        </p:nvGrpSpPr>
        <p:grpSpPr bwMode="auto">
          <a:xfrm>
            <a:off x="7514167" y="1733550"/>
            <a:ext cx="2357967" cy="2357438"/>
            <a:chOff x="1651000" y="1647825"/>
            <a:chExt cx="1768872" cy="2357239"/>
          </a:xfrm>
        </p:grpSpPr>
        <p:sp>
          <p:nvSpPr>
            <p:cNvPr id="38" name="Rectangle 37"/>
            <p:cNvSpPr/>
            <p:nvPr/>
          </p:nvSpPr>
          <p:spPr>
            <a:xfrm>
              <a:off x="1651000" y="1647825"/>
              <a:ext cx="1768872" cy="2357239"/>
            </a:xfrm>
            <a:prstGeom prst="rect">
              <a:avLst/>
            </a:prstGeom>
            <a:solidFill>
              <a:schemeClr val="tx2">
                <a:alpha val="56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2329" name="ZoneTexte 38"/>
            <p:cNvSpPr txBox="1">
              <a:spLocks noChangeArrowheads="1"/>
            </p:cNvSpPr>
            <p:nvPr/>
          </p:nvSpPr>
          <p:spPr bwMode="auto">
            <a:xfrm>
              <a:off x="1870273" y="2920555"/>
              <a:ext cx="1330325" cy="338554"/>
            </a:xfrm>
            <a:prstGeom prst="rect">
              <a:avLst/>
            </a:prstGeom>
            <a:noFill/>
            <a:ln w="9525">
              <a:noFill/>
              <a:miter lim="800000"/>
              <a:headEnd/>
              <a:tailEnd/>
            </a:ln>
          </p:spPr>
          <p:txBody>
            <a:bodyPr>
              <a:spAutoFit/>
            </a:bodyPr>
            <a:lstStyle/>
            <a:p>
              <a:r>
                <a:rPr lang="fr-FR" altLang="fr-FR" sz="1600" b="1">
                  <a:solidFill>
                    <a:srgbClr val="FF0000"/>
                  </a:solidFill>
                  <a:latin typeface="Arial" charset="0"/>
                </a:rPr>
                <a:t>évaluation</a:t>
              </a:r>
            </a:p>
          </p:txBody>
        </p:sp>
      </p:grpSp>
      <p:pic>
        <p:nvPicPr>
          <p:cNvPr id="12292" name="Picture 6"/>
          <p:cNvPicPr>
            <a:picLocks noChangeAspect="1" noChangeArrowheads="1"/>
          </p:cNvPicPr>
          <p:nvPr/>
        </p:nvPicPr>
        <p:blipFill>
          <a:blip r:embed="rId2" cstate="print"/>
          <a:srcRect/>
          <a:stretch>
            <a:fillRect/>
          </a:stretch>
        </p:blipFill>
        <p:spPr bwMode="auto">
          <a:xfrm>
            <a:off x="2063751" y="1851026"/>
            <a:ext cx="76200" cy="2447925"/>
          </a:xfrm>
          <a:prstGeom prst="rect">
            <a:avLst/>
          </a:prstGeom>
          <a:solidFill>
            <a:schemeClr val="tx1"/>
          </a:solidFill>
          <a:ln w="9525">
            <a:solidFill>
              <a:schemeClr val="tx1"/>
            </a:solidFill>
            <a:miter lim="800000"/>
            <a:headEnd/>
            <a:tailEnd/>
          </a:ln>
        </p:spPr>
      </p:pic>
      <p:sp>
        <p:nvSpPr>
          <p:cNvPr id="12293" name="Rectangle 6"/>
          <p:cNvSpPr>
            <a:spLocks noChangeArrowheads="1"/>
          </p:cNvSpPr>
          <p:nvPr/>
        </p:nvSpPr>
        <p:spPr bwMode="auto">
          <a:xfrm>
            <a:off x="5937251" y="3244850"/>
            <a:ext cx="237566" cy="369332"/>
          </a:xfrm>
          <a:prstGeom prst="rect">
            <a:avLst/>
          </a:prstGeom>
          <a:noFill/>
          <a:ln w="9525">
            <a:noFill/>
            <a:miter lim="800000"/>
            <a:headEnd/>
            <a:tailEnd/>
          </a:ln>
        </p:spPr>
        <p:txBody>
          <a:bodyPr wrap="none">
            <a:spAutoFit/>
          </a:bodyPr>
          <a:lstStyle/>
          <a:p>
            <a:r>
              <a:rPr lang="fr-FR" altLang="fr-FR" b="1"/>
              <a:t> </a:t>
            </a:r>
            <a:endParaRPr lang="fr-FR" altLang="fr-FR"/>
          </a:p>
        </p:txBody>
      </p:sp>
      <p:sp>
        <p:nvSpPr>
          <p:cNvPr id="12294" name="Rectangle 7"/>
          <p:cNvSpPr>
            <a:spLocks noChangeArrowheads="1"/>
          </p:cNvSpPr>
          <p:nvPr/>
        </p:nvSpPr>
        <p:spPr bwMode="auto">
          <a:xfrm>
            <a:off x="2351617" y="1966913"/>
            <a:ext cx="2082800" cy="615950"/>
          </a:xfrm>
          <a:prstGeom prst="rect">
            <a:avLst/>
          </a:prstGeom>
          <a:noFill/>
          <a:ln w="9525">
            <a:solidFill>
              <a:schemeClr val="tx1"/>
            </a:solidFill>
            <a:miter lim="800000"/>
            <a:headEnd/>
            <a:tailEnd/>
          </a:ln>
        </p:spPr>
        <p:txBody>
          <a:bodyPr>
            <a:spAutoFit/>
          </a:bodyPr>
          <a:lstStyle/>
          <a:p>
            <a:r>
              <a:rPr lang="fr-FR" altLang="fr-FR" b="1"/>
              <a:t> </a:t>
            </a:r>
            <a:r>
              <a:rPr lang="fr-FR" altLang="fr-FR" sz="1600" b="1"/>
              <a:t>évènement circonstanciel</a:t>
            </a:r>
          </a:p>
        </p:txBody>
      </p:sp>
      <p:sp>
        <p:nvSpPr>
          <p:cNvPr id="9" name="Rectangle 8"/>
          <p:cNvSpPr/>
          <p:nvPr/>
        </p:nvSpPr>
        <p:spPr>
          <a:xfrm>
            <a:off x="3312585" y="230188"/>
            <a:ext cx="5566833" cy="431800"/>
          </a:xfrm>
          <a:prstGeom prst="rect">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2296" name="ZoneTexte 18"/>
          <p:cNvSpPr txBox="1">
            <a:spLocks noChangeArrowheads="1"/>
          </p:cNvSpPr>
          <p:nvPr/>
        </p:nvSpPr>
        <p:spPr bwMode="auto">
          <a:xfrm>
            <a:off x="7755638" y="1079500"/>
            <a:ext cx="1989326" cy="584775"/>
          </a:xfrm>
          <a:prstGeom prst="rect">
            <a:avLst/>
          </a:prstGeom>
          <a:noFill/>
          <a:ln w="28575">
            <a:solidFill>
              <a:srgbClr val="7030A0"/>
            </a:solidFill>
            <a:miter lim="800000"/>
            <a:headEnd/>
            <a:tailEnd/>
          </a:ln>
        </p:spPr>
        <p:txBody>
          <a:bodyPr wrap="none">
            <a:spAutoFit/>
          </a:bodyPr>
          <a:lstStyle/>
          <a:p>
            <a:pPr algn="ctr"/>
            <a:r>
              <a:rPr lang="fr-FR" altLang="fr-FR" sz="1600"/>
              <a:t>seuil de dépassement</a:t>
            </a:r>
          </a:p>
          <a:p>
            <a:pPr algn="ctr"/>
            <a:r>
              <a:rPr lang="fr-FR" altLang="fr-FR" sz="1600"/>
              <a:t>technologique</a:t>
            </a:r>
          </a:p>
        </p:txBody>
      </p:sp>
      <p:sp>
        <p:nvSpPr>
          <p:cNvPr id="12297" name="ZoneTexte 19"/>
          <p:cNvSpPr txBox="1">
            <a:spLocks noChangeArrowheads="1"/>
          </p:cNvSpPr>
          <p:nvPr/>
        </p:nvSpPr>
        <p:spPr bwMode="auto">
          <a:xfrm>
            <a:off x="5125012" y="1063625"/>
            <a:ext cx="1831912" cy="584775"/>
          </a:xfrm>
          <a:prstGeom prst="rect">
            <a:avLst/>
          </a:prstGeom>
          <a:noFill/>
          <a:ln w="28575">
            <a:solidFill>
              <a:srgbClr val="00B050"/>
            </a:solidFill>
            <a:miter lim="800000"/>
            <a:headEnd/>
            <a:tailEnd/>
          </a:ln>
        </p:spPr>
        <p:txBody>
          <a:bodyPr wrap="none">
            <a:spAutoFit/>
          </a:bodyPr>
          <a:lstStyle/>
          <a:p>
            <a:pPr algn="ctr"/>
            <a:r>
              <a:rPr lang="fr-FR" altLang="fr-FR" sz="1600"/>
              <a:t>seuil d’achèvement </a:t>
            </a:r>
          </a:p>
          <a:p>
            <a:pPr algn="ctr"/>
            <a:r>
              <a:rPr lang="fr-FR" altLang="fr-FR" sz="1600"/>
              <a:t>technologique</a:t>
            </a:r>
          </a:p>
        </p:txBody>
      </p:sp>
      <p:pic>
        <p:nvPicPr>
          <p:cNvPr id="12298" name="Picture 6"/>
          <p:cNvPicPr>
            <a:picLocks noChangeAspect="1" noChangeArrowheads="1"/>
          </p:cNvPicPr>
          <p:nvPr/>
        </p:nvPicPr>
        <p:blipFill>
          <a:blip r:embed="rId2" cstate="print"/>
          <a:srcRect/>
          <a:stretch>
            <a:fillRect/>
          </a:stretch>
        </p:blipFill>
        <p:spPr bwMode="auto">
          <a:xfrm>
            <a:off x="9997017" y="1808164"/>
            <a:ext cx="76200" cy="2447925"/>
          </a:xfrm>
          <a:prstGeom prst="rect">
            <a:avLst/>
          </a:prstGeom>
          <a:solidFill>
            <a:schemeClr val="tx1"/>
          </a:solidFill>
          <a:ln w="9525">
            <a:solidFill>
              <a:schemeClr val="tx1"/>
            </a:solidFill>
            <a:miter lim="800000"/>
            <a:headEnd/>
            <a:tailEnd/>
          </a:ln>
        </p:spPr>
      </p:pic>
      <p:cxnSp>
        <p:nvCxnSpPr>
          <p:cNvPr id="12" name="Connecteur droit 11"/>
          <p:cNvCxnSpPr/>
          <p:nvPr/>
        </p:nvCxnSpPr>
        <p:spPr>
          <a:xfrm>
            <a:off x="4656667" y="1825625"/>
            <a:ext cx="0" cy="2497138"/>
          </a:xfrm>
          <a:prstGeom prst="line">
            <a:avLst/>
          </a:prstGeom>
          <a:ln w="38100">
            <a:solidFill>
              <a:schemeClr val="bg1">
                <a:lumMod val="50000"/>
              </a:schemeClr>
            </a:solidFill>
            <a:prstDash val="lgDash"/>
          </a:ln>
        </p:spPr>
        <p:style>
          <a:lnRef idx="1">
            <a:schemeClr val="accent1"/>
          </a:lnRef>
          <a:fillRef idx="0">
            <a:schemeClr val="accent1"/>
          </a:fillRef>
          <a:effectRef idx="0">
            <a:schemeClr val="accent1"/>
          </a:effectRef>
          <a:fontRef idx="minor">
            <a:schemeClr val="tx1"/>
          </a:fontRef>
        </p:style>
      </p:cxnSp>
      <p:cxnSp>
        <p:nvCxnSpPr>
          <p:cNvPr id="14" name="Connecteur droit avec flèche 13"/>
          <p:cNvCxnSpPr/>
          <p:nvPr/>
        </p:nvCxnSpPr>
        <p:spPr>
          <a:xfrm>
            <a:off x="6519334" y="1849438"/>
            <a:ext cx="742951" cy="0"/>
          </a:xfrm>
          <a:prstGeom prst="straightConnector1">
            <a:avLst/>
          </a:prstGeom>
          <a:ln w="28575">
            <a:solidFill>
              <a:srgbClr val="00B050"/>
            </a:solidFill>
            <a:tailEnd type="arrow"/>
          </a:ln>
        </p:spPr>
        <p:style>
          <a:lnRef idx="1">
            <a:schemeClr val="accent1"/>
          </a:lnRef>
          <a:fillRef idx="0">
            <a:schemeClr val="accent1"/>
          </a:fillRef>
          <a:effectRef idx="0">
            <a:schemeClr val="accent1"/>
          </a:effectRef>
          <a:fontRef idx="minor">
            <a:schemeClr val="tx1"/>
          </a:fontRef>
        </p:style>
      </p:cxnSp>
      <p:cxnSp>
        <p:nvCxnSpPr>
          <p:cNvPr id="28" name="Connecteur droit avec flèche 27"/>
          <p:cNvCxnSpPr/>
          <p:nvPr/>
        </p:nvCxnSpPr>
        <p:spPr>
          <a:xfrm flipH="1" flipV="1">
            <a:off x="7442200" y="1844676"/>
            <a:ext cx="670984" cy="4763"/>
          </a:xfrm>
          <a:prstGeom prst="straightConnector1">
            <a:avLst/>
          </a:prstGeom>
          <a:ln w="28575">
            <a:solidFill>
              <a:srgbClr val="7030A0"/>
            </a:solidFill>
            <a:tailEnd type="arrow"/>
          </a:ln>
        </p:spPr>
        <p:style>
          <a:lnRef idx="1">
            <a:schemeClr val="accent1"/>
          </a:lnRef>
          <a:fillRef idx="0">
            <a:schemeClr val="accent1"/>
          </a:fillRef>
          <a:effectRef idx="0">
            <a:schemeClr val="accent1"/>
          </a:effectRef>
          <a:fontRef idx="minor">
            <a:schemeClr val="tx1"/>
          </a:fontRef>
        </p:style>
      </p:cxnSp>
      <p:sp>
        <p:nvSpPr>
          <p:cNvPr id="12302" name="Rectangle 29"/>
          <p:cNvSpPr>
            <a:spLocks noChangeArrowheads="1"/>
          </p:cNvSpPr>
          <p:nvPr/>
        </p:nvSpPr>
        <p:spPr bwMode="auto">
          <a:xfrm>
            <a:off x="4933951" y="1949450"/>
            <a:ext cx="2216149" cy="615950"/>
          </a:xfrm>
          <a:prstGeom prst="rect">
            <a:avLst/>
          </a:prstGeom>
          <a:noFill/>
          <a:ln w="9525">
            <a:solidFill>
              <a:schemeClr val="tx1"/>
            </a:solidFill>
            <a:miter lim="800000"/>
            <a:headEnd/>
            <a:tailEnd/>
          </a:ln>
        </p:spPr>
        <p:txBody>
          <a:bodyPr>
            <a:spAutoFit/>
          </a:bodyPr>
          <a:lstStyle/>
          <a:p>
            <a:r>
              <a:rPr lang="fr-FR" altLang="fr-FR" b="1"/>
              <a:t> </a:t>
            </a:r>
            <a:r>
              <a:rPr lang="fr-FR" altLang="fr-FR" sz="1600" b="1"/>
              <a:t>évènement technologique</a:t>
            </a:r>
          </a:p>
        </p:txBody>
      </p:sp>
      <p:sp>
        <p:nvSpPr>
          <p:cNvPr id="12303" name="Rectangle 33"/>
          <p:cNvSpPr>
            <a:spLocks noChangeArrowheads="1"/>
          </p:cNvSpPr>
          <p:nvPr/>
        </p:nvSpPr>
        <p:spPr bwMode="auto">
          <a:xfrm>
            <a:off x="7653867" y="1968500"/>
            <a:ext cx="1710267" cy="585788"/>
          </a:xfrm>
          <a:prstGeom prst="rect">
            <a:avLst/>
          </a:prstGeom>
          <a:noFill/>
          <a:ln w="9525">
            <a:solidFill>
              <a:schemeClr val="tx1"/>
            </a:solidFill>
            <a:miter lim="800000"/>
            <a:headEnd/>
            <a:tailEnd/>
          </a:ln>
        </p:spPr>
        <p:txBody>
          <a:bodyPr>
            <a:spAutoFit/>
          </a:bodyPr>
          <a:lstStyle/>
          <a:p>
            <a:r>
              <a:rPr lang="fr-FR" altLang="fr-FR" sz="1600" b="1"/>
              <a:t>séquelle matérielle</a:t>
            </a:r>
          </a:p>
        </p:txBody>
      </p:sp>
      <p:sp>
        <p:nvSpPr>
          <p:cNvPr id="37" name="Rectangle 36"/>
          <p:cNvSpPr/>
          <p:nvPr/>
        </p:nvSpPr>
        <p:spPr>
          <a:xfrm>
            <a:off x="560918" y="1981200"/>
            <a:ext cx="1377949" cy="584200"/>
          </a:xfrm>
          <a:prstGeom prst="rect">
            <a:avLst/>
          </a:prstGeom>
          <a:ln>
            <a:solidFill>
              <a:schemeClr val="bg1">
                <a:lumMod val="50000"/>
              </a:schemeClr>
            </a:solidFill>
          </a:ln>
        </p:spPr>
        <p:txBody>
          <a:bodyPr>
            <a:spAutoFit/>
          </a:bodyPr>
          <a:lstStyle/>
          <a:p>
            <a:pPr fontAlgn="auto">
              <a:spcBef>
                <a:spcPts val="0"/>
              </a:spcBef>
              <a:spcAft>
                <a:spcPts val="0"/>
              </a:spcAft>
              <a:defRPr/>
            </a:pPr>
            <a:r>
              <a:rPr lang="fr-FR" sz="1600" dirty="0">
                <a:solidFill>
                  <a:schemeClr val="bg1">
                    <a:lumMod val="65000"/>
                  </a:schemeClr>
                </a:solidFill>
                <a:latin typeface="+mn-lt"/>
                <a:cs typeface="+mn-cs"/>
              </a:rPr>
              <a:t>séquelle matérielle</a:t>
            </a:r>
          </a:p>
        </p:txBody>
      </p:sp>
      <p:sp>
        <p:nvSpPr>
          <p:cNvPr id="12305" name="Rectangle 37"/>
          <p:cNvSpPr>
            <a:spLocks noChangeArrowheads="1"/>
          </p:cNvSpPr>
          <p:nvPr/>
        </p:nvSpPr>
        <p:spPr bwMode="auto">
          <a:xfrm>
            <a:off x="1938867" y="2619376"/>
            <a:ext cx="2366433" cy="430213"/>
          </a:xfrm>
          <a:prstGeom prst="rect">
            <a:avLst/>
          </a:prstGeom>
          <a:noFill/>
          <a:ln w="9525">
            <a:noFill/>
            <a:miter lim="800000"/>
            <a:headEnd/>
            <a:tailEnd/>
          </a:ln>
        </p:spPr>
        <p:txBody>
          <a:bodyPr>
            <a:spAutoFit/>
          </a:bodyPr>
          <a:lstStyle/>
          <a:p>
            <a:pPr algn="ctr"/>
            <a:r>
              <a:rPr lang="fr-FR" altLang="fr-FR" sz="1100" b="1"/>
              <a:t>conséquence(s)de la séquence précédente</a:t>
            </a:r>
          </a:p>
        </p:txBody>
      </p:sp>
      <p:cxnSp>
        <p:nvCxnSpPr>
          <p:cNvPr id="49" name="Connecteur droit 48"/>
          <p:cNvCxnSpPr/>
          <p:nvPr/>
        </p:nvCxnSpPr>
        <p:spPr>
          <a:xfrm>
            <a:off x="7374467" y="1765300"/>
            <a:ext cx="0" cy="2497138"/>
          </a:xfrm>
          <a:prstGeom prst="line">
            <a:avLst/>
          </a:prstGeom>
          <a:ln w="38100">
            <a:solidFill>
              <a:schemeClr val="bg1">
                <a:lumMod val="50000"/>
              </a:schemeClr>
            </a:solidFill>
            <a:prstDash val="lgDash"/>
          </a:ln>
        </p:spPr>
        <p:style>
          <a:lnRef idx="1">
            <a:schemeClr val="accent1"/>
          </a:lnRef>
          <a:fillRef idx="0">
            <a:schemeClr val="accent1"/>
          </a:fillRef>
          <a:effectRef idx="0">
            <a:schemeClr val="accent1"/>
          </a:effectRef>
          <a:fontRef idx="minor">
            <a:schemeClr val="tx1"/>
          </a:fontRef>
        </p:style>
      </p:cxnSp>
      <p:sp>
        <p:nvSpPr>
          <p:cNvPr id="12307" name="Rectangle 49"/>
          <p:cNvSpPr>
            <a:spLocks noChangeArrowheads="1"/>
          </p:cNvSpPr>
          <p:nvPr/>
        </p:nvSpPr>
        <p:spPr bwMode="auto">
          <a:xfrm>
            <a:off x="4933951" y="2601914"/>
            <a:ext cx="2216149" cy="261937"/>
          </a:xfrm>
          <a:prstGeom prst="rect">
            <a:avLst/>
          </a:prstGeom>
          <a:noFill/>
          <a:ln w="9525">
            <a:solidFill>
              <a:schemeClr val="tx1"/>
            </a:solidFill>
            <a:miter lim="800000"/>
            <a:headEnd/>
            <a:tailEnd/>
          </a:ln>
        </p:spPr>
        <p:txBody>
          <a:bodyPr>
            <a:spAutoFit/>
          </a:bodyPr>
          <a:lstStyle/>
          <a:p>
            <a:r>
              <a:rPr lang="fr-FR" altLang="fr-FR" sz="1100"/>
              <a:t>évènement introstanciel</a:t>
            </a:r>
          </a:p>
        </p:txBody>
      </p:sp>
      <p:sp>
        <p:nvSpPr>
          <p:cNvPr id="41" name="Flèche droite à entaille 40"/>
          <p:cNvSpPr/>
          <p:nvPr/>
        </p:nvSpPr>
        <p:spPr>
          <a:xfrm>
            <a:off x="599017" y="2441576"/>
            <a:ext cx="3708400" cy="792163"/>
          </a:xfrm>
          <a:prstGeom prst="notchedRightArrow">
            <a:avLst/>
          </a:prstGeom>
          <a:noFill/>
          <a:ln w="127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2309" name="Rectangle 53"/>
          <p:cNvSpPr>
            <a:spLocks noChangeArrowheads="1"/>
          </p:cNvSpPr>
          <p:nvPr/>
        </p:nvSpPr>
        <p:spPr bwMode="auto">
          <a:xfrm>
            <a:off x="4696884" y="3365501"/>
            <a:ext cx="2605616" cy="600075"/>
          </a:xfrm>
          <a:prstGeom prst="rect">
            <a:avLst/>
          </a:prstGeom>
          <a:noFill/>
          <a:ln w="9525">
            <a:solidFill>
              <a:schemeClr val="tx1"/>
            </a:solidFill>
            <a:miter lim="800000"/>
            <a:headEnd/>
            <a:tailEnd/>
          </a:ln>
        </p:spPr>
        <p:txBody>
          <a:bodyPr>
            <a:spAutoFit/>
          </a:bodyPr>
          <a:lstStyle/>
          <a:p>
            <a:r>
              <a:rPr lang="fr-FR" altLang="fr-FR" sz="1100"/>
              <a:t>l’</a:t>
            </a:r>
            <a:r>
              <a:rPr lang="fr-FR" altLang="fr-FR" sz="1100" b="1"/>
              <a:t>intention</a:t>
            </a:r>
            <a:r>
              <a:rPr lang="fr-FR" altLang="fr-FR" sz="1100"/>
              <a:t> </a:t>
            </a:r>
            <a:r>
              <a:rPr lang="fr-FR" altLang="fr-FR" sz="1100" b="1"/>
              <a:t>active</a:t>
            </a:r>
            <a:r>
              <a:rPr lang="fr-FR" altLang="fr-FR" sz="1100"/>
              <a:t> de l’agent</a:t>
            </a:r>
          </a:p>
          <a:p>
            <a:r>
              <a:rPr lang="fr-FR" altLang="fr-FR" sz="1100"/>
              <a:t>à travers les outils, gestes, matériaux, fonctions</a:t>
            </a:r>
          </a:p>
        </p:txBody>
      </p:sp>
      <p:sp>
        <p:nvSpPr>
          <p:cNvPr id="12310" name="Rectangle 54"/>
          <p:cNvSpPr>
            <a:spLocks noChangeArrowheads="1"/>
          </p:cNvSpPr>
          <p:nvPr/>
        </p:nvSpPr>
        <p:spPr bwMode="auto">
          <a:xfrm>
            <a:off x="2201334" y="3373439"/>
            <a:ext cx="2233084" cy="430887"/>
          </a:xfrm>
          <a:prstGeom prst="rect">
            <a:avLst/>
          </a:prstGeom>
          <a:noFill/>
          <a:ln w="9525">
            <a:solidFill>
              <a:schemeClr val="tx1"/>
            </a:solidFill>
            <a:miter lim="800000"/>
            <a:headEnd/>
            <a:tailEnd/>
          </a:ln>
        </p:spPr>
        <p:txBody>
          <a:bodyPr>
            <a:spAutoFit/>
          </a:bodyPr>
          <a:lstStyle/>
          <a:p>
            <a:r>
              <a:rPr lang="fr-FR" altLang="fr-FR" sz="1100"/>
              <a:t>les </a:t>
            </a:r>
            <a:r>
              <a:rPr lang="fr-FR" altLang="fr-FR" sz="1100" b="1"/>
              <a:t>raisons</a:t>
            </a:r>
            <a:r>
              <a:rPr lang="fr-FR" altLang="fr-FR" sz="1100"/>
              <a:t> et le </a:t>
            </a:r>
            <a:r>
              <a:rPr lang="fr-FR" altLang="fr-FR" sz="1100" b="1"/>
              <a:t>pouvoir-faire</a:t>
            </a:r>
            <a:r>
              <a:rPr lang="fr-FR" altLang="fr-FR" sz="1100"/>
              <a:t> actifs de l’agent dans un lieu</a:t>
            </a:r>
          </a:p>
        </p:txBody>
      </p:sp>
      <p:sp>
        <p:nvSpPr>
          <p:cNvPr id="12311" name="ZoneTexte 28"/>
          <p:cNvSpPr txBox="1">
            <a:spLocks noChangeArrowheads="1"/>
          </p:cNvSpPr>
          <p:nvPr/>
        </p:nvSpPr>
        <p:spPr bwMode="auto">
          <a:xfrm>
            <a:off x="3503084" y="230188"/>
            <a:ext cx="5281083" cy="400050"/>
          </a:xfrm>
          <a:prstGeom prst="rect">
            <a:avLst/>
          </a:prstGeom>
          <a:noFill/>
          <a:ln w="9525">
            <a:noFill/>
            <a:miter lim="800000"/>
            <a:headEnd/>
            <a:tailEnd/>
          </a:ln>
        </p:spPr>
        <p:txBody>
          <a:bodyPr>
            <a:spAutoFit/>
          </a:bodyPr>
          <a:lstStyle/>
          <a:p>
            <a:pPr algn="ctr"/>
            <a:r>
              <a:rPr lang="fr-FR" altLang="fr-FR" sz="2000" b="1" dirty="0"/>
              <a:t>l’unité séquentielle d’</a:t>
            </a:r>
            <a:r>
              <a:rPr lang="fr-FR" altLang="fr-FR" sz="2000" b="1" dirty="0">
                <a:solidFill>
                  <a:srgbClr val="FF0000"/>
                </a:solidFill>
              </a:rPr>
              <a:t>évènements</a:t>
            </a:r>
            <a:r>
              <a:rPr lang="fr-FR" altLang="fr-FR" sz="2000" b="1" dirty="0"/>
              <a:t> </a:t>
            </a:r>
            <a:r>
              <a:rPr lang="fr-FR" altLang="fr-FR" sz="1600" dirty="0"/>
              <a:t> </a:t>
            </a:r>
          </a:p>
        </p:txBody>
      </p:sp>
      <p:sp>
        <p:nvSpPr>
          <p:cNvPr id="24" name="Flèche droite 17"/>
          <p:cNvSpPr/>
          <p:nvPr/>
        </p:nvSpPr>
        <p:spPr>
          <a:xfrm>
            <a:off x="2484967" y="4197350"/>
            <a:ext cx="1949451" cy="431800"/>
          </a:xfrm>
          <a:prstGeom prst="rightArrow">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2313" name="ZoneTexte 18"/>
          <p:cNvSpPr txBox="1">
            <a:spLocks noChangeArrowheads="1"/>
          </p:cNvSpPr>
          <p:nvPr/>
        </p:nvSpPr>
        <p:spPr bwMode="auto">
          <a:xfrm>
            <a:off x="2709334" y="4281489"/>
            <a:ext cx="1615017" cy="261937"/>
          </a:xfrm>
          <a:prstGeom prst="rect">
            <a:avLst/>
          </a:prstGeom>
          <a:noFill/>
          <a:ln w="9525">
            <a:noFill/>
            <a:miter lim="800000"/>
            <a:headEnd/>
            <a:tailEnd/>
          </a:ln>
        </p:spPr>
        <p:txBody>
          <a:bodyPr>
            <a:spAutoFit/>
          </a:bodyPr>
          <a:lstStyle/>
          <a:p>
            <a:r>
              <a:rPr lang="fr-FR" altLang="fr-FR" sz="1100" b="1"/>
              <a:t>Intention conçue</a:t>
            </a:r>
            <a:endParaRPr lang="fr-FR" altLang="fr-FR" sz="1100"/>
          </a:p>
        </p:txBody>
      </p:sp>
      <p:sp>
        <p:nvSpPr>
          <p:cNvPr id="26" name="Flèche droite 17"/>
          <p:cNvSpPr/>
          <p:nvPr/>
        </p:nvSpPr>
        <p:spPr>
          <a:xfrm>
            <a:off x="5065185" y="4083050"/>
            <a:ext cx="1951567" cy="431800"/>
          </a:xfrm>
          <a:prstGeom prst="rightArrow">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2315" name="ZoneTexte 18"/>
          <p:cNvSpPr txBox="1">
            <a:spLocks noChangeArrowheads="1"/>
          </p:cNvSpPr>
          <p:nvPr/>
        </p:nvSpPr>
        <p:spPr bwMode="auto">
          <a:xfrm>
            <a:off x="5086351" y="4168775"/>
            <a:ext cx="1803400" cy="260350"/>
          </a:xfrm>
          <a:prstGeom prst="rect">
            <a:avLst/>
          </a:prstGeom>
          <a:noFill/>
          <a:ln w="9525">
            <a:noFill/>
            <a:miter lim="800000"/>
            <a:headEnd/>
            <a:tailEnd/>
          </a:ln>
        </p:spPr>
        <p:txBody>
          <a:bodyPr>
            <a:spAutoFit/>
          </a:bodyPr>
          <a:lstStyle/>
          <a:p>
            <a:r>
              <a:rPr lang="fr-FR" altLang="fr-FR" sz="1100" b="1"/>
              <a:t>Intention manifeste</a:t>
            </a:r>
            <a:endParaRPr lang="fr-FR" altLang="fr-FR" sz="1100"/>
          </a:p>
        </p:txBody>
      </p:sp>
      <p:sp>
        <p:nvSpPr>
          <p:cNvPr id="29" name="Flèche droite 17"/>
          <p:cNvSpPr/>
          <p:nvPr/>
        </p:nvSpPr>
        <p:spPr>
          <a:xfrm>
            <a:off x="7533218" y="4219575"/>
            <a:ext cx="1949449" cy="431800"/>
          </a:xfrm>
          <a:prstGeom prst="rightArrow">
            <a:avLst/>
          </a:prstGeom>
          <a:solidFill>
            <a:schemeClr val="tx2">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2317" name="ZoneTexte 18"/>
          <p:cNvSpPr txBox="1">
            <a:spLocks noChangeArrowheads="1"/>
          </p:cNvSpPr>
          <p:nvPr/>
        </p:nvSpPr>
        <p:spPr bwMode="auto">
          <a:xfrm>
            <a:off x="7620000" y="4287839"/>
            <a:ext cx="1862667" cy="261937"/>
          </a:xfrm>
          <a:prstGeom prst="rect">
            <a:avLst/>
          </a:prstGeom>
          <a:noFill/>
          <a:ln w="9525">
            <a:noFill/>
            <a:miter lim="800000"/>
            <a:headEnd/>
            <a:tailEnd/>
          </a:ln>
        </p:spPr>
        <p:txBody>
          <a:bodyPr>
            <a:spAutoFit/>
          </a:bodyPr>
          <a:lstStyle/>
          <a:p>
            <a:r>
              <a:rPr lang="fr-FR" altLang="fr-FR" sz="1100" b="1"/>
              <a:t>Intention réalisée</a:t>
            </a:r>
            <a:endParaRPr lang="fr-FR" altLang="fr-FR" sz="1100"/>
          </a:p>
        </p:txBody>
      </p:sp>
      <p:sp>
        <p:nvSpPr>
          <p:cNvPr id="12318" name="Rectangle 30"/>
          <p:cNvSpPr>
            <a:spLocks noChangeArrowheads="1"/>
          </p:cNvSpPr>
          <p:nvPr/>
        </p:nvSpPr>
        <p:spPr bwMode="auto">
          <a:xfrm>
            <a:off x="7620000" y="3378201"/>
            <a:ext cx="2025651" cy="307975"/>
          </a:xfrm>
          <a:prstGeom prst="rect">
            <a:avLst/>
          </a:prstGeom>
          <a:noFill/>
          <a:ln w="9525">
            <a:solidFill>
              <a:schemeClr val="tx1"/>
            </a:solidFill>
            <a:miter lim="800000"/>
            <a:headEnd/>
            <a:tailEnd/>
          </a:ln>
        </p:spPr>
        <p:txBody>
          <a:bodyPr>
            <a:spAutoFit/>
          </a:bodyPr>
          <a:lstStyle/>
          <a:p>
            <a:r>
              <a:rPr lang="fr-FR" altLang="fr-FR" sz="1400" b="1"/>
              <a:t>conséquence</a:t>
            </a:r>
            <a:r>
              <a:rPr lang="fr-FR" altLang="fr-FR" sz="1100" b="1"/>
              <a:t>(s)</a:t>
            </a:r>
          </a:p>
        </p:txBody>
      </p:sp>
      <p:sp>
        <p:nvSpPr>
          <p:cNvPr id="12319" name="ZoneTexte 1"/>
          <p:cNvSpPr txBox="1">
            <a:spLocks noChangeArrowheads="1"/>
          </p:cNvSpPr>
          <p:nvPr/>
        </p:nvSpPr>
        <p:spPr bwMode="auto">
          <a:xfrm>
            <a:off x="7653867" y="2547939"/>
            <a:ext cx="1710267" cy="307975"/>
          </a:xfrm>
          <a:prstGeom prst="rect">
            <a:avLst/>
          </a:prstGeom>
          <a:noFill/>
          <a:ln w="9525">
            <a:solidFill>
              <a:schemeClr val="tx1"/>
            </a:solidFill>
            <a:miter lim="800000"/>
            <a:headEnd/>
            <a:tailEnd/>
          </a:ln>
        </p:spPr>
        <p:txBody>
          <a:bodyPr>
            <a:spAutoFit/>
          </a:bodyPr>
          <a:lstStyle/>
          <a:p>
            <a:r>
              <a:rPr lang="fr-FR" altLang="fr-FR" sz="1400" b="1">
                <a:latin typeface="Arial" charset="0"/>
              </a:rPr>
              <a:t>+ déchets</a:t>
            </a:r>
          </a:p>
        </p:txBody>
      </p:sp>
      <p:grpSp>
        <p:nvGrpSpPr>
          <p:cNvPr id="7" name="Groupe 4"/>
          <p:cNvGrpSpPr>
            <a:grpSpLocks/>
          </p:cNvGrpSpPr>
          <p:nvPr/>
        </p:nvGrpSpPr>
        <p:grpSpPr bwMode="auto">
          <a:xfrm>
            <a:off x="2214034" y="1663701"/>
            <a:ext cx="2357967" cy="2341563"/>
            <a:chOff x="1651000" y="1647825"/>
            <a:chExt cx="1768872" cy="2357239"/>
          </a:xfrm>
        </p:grpSpPr>
        <p:sp>
          <p:nvSpPr>
            <p:cNvPr id="3" name="Rectangle 2"/>
            <p:cNvSpPr/>
            <p:nvPr/>
          </p:nvSpPr>
          <p:spPr>
            <a:xfrm>
              <a:off x="1651000" y="1647825"/>
              <a:ext cx="1768872" cy="2357239"/>
            </a:xfrm>
            <a:prstGeom prst="rect">
              <a:avLst/>
            </a:prstGeom>
            <a:solidFill>
              <a:schemeClr val="tx2">
                <a:alpha val="56000"/>
              </a:schemeClr>
            </a:solidFill>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fr-FR"/>
            </a:p>
          </p:txBody>
        </p:sp>
        <p:sp>
          <p:nvSpPr>
            <p:cNvPr id="12327" name="ZoneTexte 3"/>
            <p:cNvSpPr txBox="1">
              <a:spLocks noChangeArrowheads="1"/>
            </p:cNvSpPr>
            <p:nvPr/>
          </p:nvSpPr>
          <p:spPr bwMode="auto">
            <a:xfrm>
              <a:off x="1791050" y="3034884"/>
              <a:ext cx="1330325" cy="338554"/>
            </a:xfrm>
            <a:prstGeom prst="rect">
              <a:avLst/>
            </a:prstGeom>
            <a:noFill/>
            <a:ln w="9525">
              <a:noFill/>
              <a:miter lim="800000"/>
              <a:headEnd/>
              <a:tailEnd/>
            </a:ln>
          </p:spPr>
          <p:txBody>
            <a:bodyPr>
              <a:spAutoFit/>
            </a:bodyPr>
            <a:lstStyle/>
            <a:p>
              <a:r>
                <a:rPr lang="fr-FR" altLang="fr-FR" sz="1600" b="1">
                  <a:solidFill>
                    <a:srgbClr val="FF0000"/>
                  </a:solidFill>
                  <a:latin typeface="Arial" charset="0"/>
                </a:rPr>
                <a:t>préparation</a:t>
              </a:r>
            </a:p>
          </p:txBody>
        </p:sp>
      </p:grpSp>
      <p:sp>
        <p:nvSpPr>
          <p:cNvPr id="44" name="Espace réservé du contenu 2"/>
          <p:cNvSpPr txBox="1">
            <a:spLocks/>
          </p:cNvSpPr>
          <p:nvPr/>
        </p:nvSpPr>
        <p:spPr>
          <a:xfrm>
            <a:off x="3503084" y="4549775"/>
            <a:ext cx="2201333" cy="2228850"/>
          </a:xfrm>
          <a:prstGeom prst="rect">
            <a:avLst/>
          </a:prstGeom>
          <a:ln>
            <a:solidFill>
              <a:schemeClr val="tx1"/>
            </a:solidFill>
          </a:ln>
        </p:spPr>
        <p:txBody>
          <a:bodyPr>
            <a:normAutofit fontScale="47500" lnSpcReduction="20000"/>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fontAlgn="auto">
              <a:spcAft>
                <a:spcPts val="0"/>
              </a:spcAft>
              <a:buFont typeface="Arial" pitchFamily="34" charset="0"/>
              <a:buNone/>
              <a:defRPr/>
            </a:pPr>
            <a:endParaRPr lang="fr-FR" altLang="fr-FR" b="1" u="sng" dirty="0"/>
          </a:p>
          <a:p>
            <a:pPr marL="0" indent="0" fontAlgn="auto">
              <a:spcAft>
                <a:spcPts val="0"/>
              </a:spcAft>
              <a:buFont typeface="Arial" pitchFamily="34" charset="0"/>
              <a:buNone/>
              <a:defRPr/>
            </a:pPr>
            <a:r>
              <a:rPr lang="fr-FR" altLang="fr-FR" b="1" u="sng" dirty="0"/>
              <a:t>Les fonctions technologiques : </a:t>
            </a:r>
          </a:p>
          <a:p>
            <a:pPr marL="0" indent="0" fontAlgn="auto">
              <a:spcAft>
                <a:spcPts val="0"/>
              </a:spcAft>
              <a:defRPr/>
            </a:pPr>
            <a:r>
              <a:rPr lang="fr-FR" altLang="fr-FR" b="1" dirty="0"/>
              <a:t>       ajouter </a:t>
            </a:r>
            <a:r>
              <a:rPr lang="fr-FR" altLang="fr-FR" b="1" dirty="0">
                <a:solidFill>
                  <a:srgbClr val="FF0000"/>
                </a:solidFill>
              </a:rPr>
              <a:t>+</a:t>
            </a:r>
            <a:r>
              <a:rPr lang="fr-FR" altLang="fr-FR" b="1" dirty="0"/>
              <a:t>, </a:t>
            </a:r>
          </a:p>
          <a:p>
            <a:pPr fontAlgn="auto">
              <a:spcAft>
                <a:spcPts val="0"/>
              </a:spcAft>
              <a:defRPr/>
            </a:pPr>
            <a:r>
              <a:rPr lang="fr-FR" altLang="fr-FR" b="1" dirty="0"/>
              <a:t>retirer </a:t>
            </a:r>
            <a:r>
              <a:rPr lang="fr-FR" altLang="fr-FR" b="1" dirty="0">
                <a:solidFill>
                  <a:srgbClr val="FF0000"/>
                </a:solidFill>
              </a:rPr>
              <a:t>-</a:t>
            </a:r>
            <a:r>
              <a:rPr lang="fr-FR" altLang="fr-FR" b="1" dirty="0"/>
              <a:t>, </a:t>
            </a:r>
          </a:p>
          <a:p>
            <a:pPr fontAlgn="auto">
              <a:spcAft>
                <a:spcPts val="0"/>
              </a:spcAft>
              <a:defRPr/>
            </a:pPr>
            <a:r>
              <a:rPr lang="fr-FR" altLang="fr-FR" b="1" dirty="0"/>
              <a:t>déplacer   , </a:t>
            </a:r>
          </a:p>
          <a:p>
            <a:pPr fontAlgn="auto">
              <a:spcAft>
                <a:spcPts val="0"/>
              </a:spcAft>
              <a:defRPr/>
            </a:pPr>
            <a:r>
              <a:rPr lang="fr-FR" altLang="fr-FR" b="1" dirty="0"/>
              <a:t>changer physiquement ou chimiquement    </a:t>
            </a:r>
          </a:p>
          <a:p>
            <a:pPr fontAlgn="auto">
              <a:spcAft>
                <a:spcPts val="0"/>
              </a:spcAft>
              <a:defRPr/>
            </a:pPr>
            <a:endParaRPr lang="fr-FR" altLang="fr-FR" b="1" dirty="0"/>
          </a:p>
          <a:p>
            <a:pPr fontAlgn="auto">
              <a:spcAft>
                <a:spcPts val="0"/>
              </a:spcAft>
              <a:defRPr/>
            </a:pPr>
            <a:endParaRPr lang="fr-FR" dirty="0"/>
          </a:p>
        </p:txBody>
      </p:sp>
      <p:sp>
        <p:nvSpPr>
          <p:cNvPr id="45" name="Espace réservé du contenu 3"/>
          <p:cNvSpPr txBox="1">
            <a:spLocks/>
          </p:cNvSpPr>
          <p:nvPr/>
        </p:nvSpPr>
        <p:spPr>
          <a:xfrm>
            <a:off x="5734051" y="4538663"/>
            <a:ext cx="2817283" cy="2227262"/>
          </a:xfrm>
          <a:prstGeom prst="rect">
            <a:avLst/>
          </a:prstGeom>
          <a:ln>
            <a:solidFill>
              <a:schemeClr val="tx1"/>
            </a:solidFill>
          </a:ln>
        </p:spPr>
        <p:txBody>
          <a:bodyPr>
            <a:normAutofit fontScale="32500" lnSpcReduction="20000"/>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fontAlgn="auto">
              <a:spcAft>
                <a:spcPts val="0"/>
              </a:spcAft>
              <a:buFont typeface="Arial" pitchFamily="34" charset="0"/>
              <a:buNone/>
              <a:defRPr/>
            </a:pPr>
            <a:endParaRPr lang="fr-FR" altLang="fr-FR" b="1" u="sng" dirty="0"/>
          </a:p>
          <a:p>
            <a:pPr marL="0" indent="0" fontAlgn="auto">
              <a:spcAft>
                <a:spcPts val="0"/>
              </a:spcAft>
              <a:buFont typeface="Arial" pitchFamily="34" charset="0"/>
              <a:buNone/>
              <a:defRPr/>
            </a:pPr>
            <a:r>
              <a:rPr lang="fr-FR" altLang="fr-FR" b="1" u="sng" dirty="0"/>
              <a:t>Les fonctions conceptuelles :</a:t>
            </a:r>
          </a:p>
          <a:p>
            <a:pPr marL="0" indent="0" fontAlgn="auto">
              <a:spcAft>
                <a:spcPts val="0"/>
              </a:spcAft>
              <a:defRPr/>
            </a:pPr>
            <a:endParaRPr lang="fr-FR" altLang="fr-FR" b="1" dirty="0"/>
          </a:p>
          <a:p>
            <a:pPr marL="0" indent="0" fontAlgn="auto">
              <a:spcAft>
                <a:spcPts val="0"/>
              </a:spcAft>
              <a:defRPr/>
            </a:pPr>
            <a:r>
              <a:rPr lang="fr-FR" altLang="fr-FR" b="1" dirty="0"/>
              <a:t>fonction référentielle, </a:t>
            </a:r>
            <a:r>
              <a:rPr lang="fr-FR" altLang="fr-FR" b="1" i="1" dirty="0"/>
              <a:t>le contexte</a:t>
            </a:r>
            <a:r>
              <a:rPr lang="fr-FR" altLang="fr-FR" sz="1600" b="1" i="1" dirty="0"/>
              <a:t>, </a:t>
            </a:r>
          </a:p>
          <a:p>
            <a:pPr marL="0" indent="0" fontAlgn="auto">
              <a:spcAft>
                <a:spcPts val="0"/>
              </a:spcAft>
              <a:defRPr/>
            </a:pPr>
            <a:endParaRPr lang="fr-FR" altLang="fr-FR" sz="1600" b="1" i="1" dirty="0"/>
          </a:p>
          <a:p>
            <a:pPr marL="0" indent="0" fontAlgn="auto">
              <a:spcAft>
                <a:spcPts val="0"/>
              </a:spcAft>
              <a:defRPr/>
            </a:pPr>
            <a:r>
              <a:rPr lang="fr-FR" altLang="fr-FR" b="1" dirty="0"/>
              <a:t>fonction émotive  </a:t>
            </a:r>
            <a:r>
              <a:rPr lang="fr-FR" altLang="fr-FR" b="1" i="1" dirty="0"/>
              <a:t> le locuteur, </a:t>
            </a:r>
          </a:p>
          <a:p>
            <a:pPr marL="0" indent="0" fontAlgn="auto">
              <a:spcAft>
                <a:spcPts val="0"/>
              </a:spcAft>
              <a:defRPr/>
            </a:pPr>
            <a:endParaRPr lang="fr-FR" altLang="fr-FR" b="1" i="1" dirty="0"/>
          </a:p>
          <a:p>
            <a:pPr marL="0" indent="0" fontAlgn="auto">
              <a:spcAft>
                <a:spcPts val="0"/>
              </a:spcAft>
              <a:defRPr/>
            </a:pPr>
            <a:r>
              <a:rPr lang="fr-FR" altLang="fr-FR" b="1" dirty="0"/>
              <a:t>fonction conative  </a:t>
            </a:r>
            <a:r>
              <a:rPr lang="fr-FR" altLang="fr-FR" b="1" i="1" dirty="0"/>
              <a:t>le destinataire,</a:t>
            </a:r>
          </a:p>
          <a:p>
            <a:pPr marL="0" indent="0" fontAlgn="auto">
              <a:spcAft>
                <a:spcPts val="0"/>
              </a:spcAft>
              <a:defRPr/>
            </a:pPr>
            <a:r>
              <a:rPr lang="fr-FR" altLang="fr-FR" b="1" i="1" dirty="0"/>
              <a:t> </a:t>
            </a:r>
          </a:p>
          <a:p>
            <a:pPr marL="0" indent="0" fontAlgn="auto">
              <a:spcAft>
                <a:spcPts val="0"/>
              </a:spcAft>
              <a:defRPr/>
            </a:pPr>
            <a:r>
              <a:rPr lang="fr-FR" altLang="fr-FR" b="1" dirty="0"/>
              <a:t>fonction phatique        </a:t>
            </a:r>
            <a:r>
              <a:rPr lang="fr-FR" altLang="fr-FR" b="1" i="1" dirty="0"/>
              <a:t> le contact,</a:t>
            </a:r>
          </a:p>
          <a:p>
            <a:pPr marL="0" indent="0" fontAlgn="auto">
              <a:spcAft>
                <a:spcPts val="0"/>
              </a:spcAft>
              <a:defRPr/>
            </a:pPr>
            <a:r>
              <a:rPr lang="fr-FR" altLang="fr-FR" b="1" i="1" dirty="0"/>
              <a:t> </a:t>
            </a:r>
          </a:p>
          <a:p>
            <a:pPr marL="0" indent="0" fontAlgn="auto">
              <a:spcAft>
                <a:spcPts val="0"/>
              </a:spcAft>
              <a:defRPr/>
            </a:pPr>
            <a:r>
              <a:rPr lang="fr-FR" altLang="fr-FR" b="1" dirty="0"/>
              <a:t>fonction métalinguistique</a:t>
            </a:r>
            <a:r>
              <a:rPr lang="fr-FR" altLang="fr-FR" b="1" i="1" dirty="0"/>
              <a:t> le code,</a:t>
            </a:r>
          </a:p>
          <a:p>
            <a:pPr marL="0" indent="0" fontAlgn="auto">
              <a:spcAft>
                <a:spcPts val="0"/>
              </a:spcAft>
              <a:defRPr/>
            </a:pPr>
            <a:r>
              <a:rPr lang="fr-FR" altLang="fr-FR" b="1" i="1" dirty="0"/>
              <a:t> </a:t>
            </a:r>
          </a:p>
          <a:p>
            <a:pPr marL="0" indent="0" fontAlgn="auto">
              <a:spcAft>
                <a:spcPts val="0"/>
              </a:spcAft>
              <a:defRPr/>
            </a:pPr>
            <a:r>
              <a:rPr lang="fr-FR" altLang="fr-FR" b="1" dirty="0"/>
              <a:t>fonction poétique  </a:t>
            </a:r>
            <a:r>
              <a:rPr lang="fr-FR" altLang="fr-FR" b="1" i="1" dirty="0"/>
              <a:t>le</a:t>
            </a:r>
            <a:r>
              <a:rPr lang="fr-FR" altLang="fr-FR" b="1" dirty="0"/>
              <a:t> </a:t>
            </a:r>
            <a:r>
              <a:rPr lang="fr-FR" altLang="fr-FR" b="1" i="1" dirty="0"/>
              <a:t>message</a:t>
            </a:r>
            <a:endParaRPr lang="fr-FR" dirty="0"/>
          </a:p>
        </p:txBody>
      </p:sp>
      <p:cxnSp>
        <p:nvCxnSpPr>
          <p:cNvPr id="4" name="Connecteur droit 3"/>
          <p:cNvCxnSpPr/>
          <p:nvPr/>
        </p:nvCxnSpPr>
        <p:spPr>
          <a:xfrm flipH="1">
            <a:off x="3695701" y="4322763"/>
            <a:ext cx="960967" cy="762000"/>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cxnSp>
        <p:nvCxnSpPr>
          <p:cNvPr id="46" name="Connecteur droit 45"/>
          <p:cNvCxnSpPr/>
          <p:nvPr/>
        </p:nvCxnSpPr>
        <p:spPr>
          <a:xfrm>
            <a:off x="7374468" y="4270376"/>
            <a:ext cx="1375833" cy="671513"/>
          </a:xfrm>
          <a:prstGeom prst="line">
            <a:avLst/>
          </a:prstGeom>
          <a:ln w="38100">
            <a:solidFill>
              <a:schemeClr val="tx1"/>
            </a:solidFill>
          </a:ln>
        </p:spPr>
        <p:style>
          <a:lnRef idx="1">
            <a:schemeClr val="accent1"/>
          </a:lnRef>
          <a:fillRef idx="0">
            <a:schemeClr val="accent1"/>
          </a:fillRef>
          <a:effectRef idx="0">
            <a:schemeClr val="accent1"/>
          </a:effectRef>
          <a:fontRef idx="minor">
            <a:schemeClr val="tx1"/>
          </a:fontRef>
        </p:style>
      </p:cxnSp>
      <p:sp>
        <p:nvSpPr>
          <p:cNvPr id="2" name="Double flèche horizontale 1"/>
          <p:cNvSpPr/>
          <p:nvPr/>
        </p:nvSpPr>
        <p:spPr>
          <a:xfrm>
            <a:off x="5128684" y="5313364"/>
            <a:ext cx="829733" cy="358775"/>
          </a:xfrm>
          <a:prstGeom prst="leftRightArrow">
            <a:avLst/>
          </a:prstGeom>
          <a:solidFill>
            <a:srgbClr val="FF0000"/>
          </a:solid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fr-FR"/>
          </a:p>
        </p:txBody>
      </p:sp>
      <p:sp>
        <p:nvSpPr>
          <p:cNvPr id="8" name="ZoneTexte 7">
            <a:extLst>
              <a:ext uri="{FF2B5EF4-FFF2-40B4-BE49-F238E27FC236}">
                <a16:creationId xmlns:a16="http://schemas.microsoft.com/office/drawing/2014/main" id="{03178684-3099-A6F3-9BBF-0299F9C72A72}"/>
              </a:ext>
            </a:extLst>
          </p:cNvPr>
          <p:cNvSpPr txBox="1"/>
          <p:nvPr/>
        </p:nvSpPr>
        <p:spPr>
          <a:xfrm>
            <a:off x="5908772" y="694470"/>
            <a:ext cx="3671062" cy="369332"/>
          </a:xfrm>
          <a:prstGeom prst="rect">
            <a:avLst/>
          </a:prstGeom>
          <a:noFill/>
        </p:spPr>
        <p:txBody>
          <a:bodyPr wrap="square" rtlCol="0">
            <a:spAutoFit/>
          </a:bodyPr>
          <a:lstStyle/>
          <a:p>
            <a:r>
              <a:rPr lang="fr-FR" b="1" dirty="0">
                <a:solidFill>
                  <a:srgbClr val="FF0000"/>
                </a:solidFill>
              </a:rPr>
              <a:t>Le seuil est un élément essentiel</a:t>
            </a:r>
          </a:p>
        </p:txBody>
      </p:sp>
    </p:spTree>
    <p:extLst>
      <p:ext uri="{BB962C8B-B14F-4D97-AF65-F5344CB8AC3E}">
        <p14:creationId xmlns:p14="http://schemas.microsoft.com/office/powerpoint/2010/main" val="2999262960"/>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8"/>
                                        </p:tgtEl>
                                        <p:attrNameLst>
                                          <p:attrName>style.visibility</p:attrName>
                                        </p:attrNameLst>
                                      </p:cBhvr>
                                      <p:to>
                                        <p:strVal val="visible"/>
                                      </p:to>
                                    </p:set>
                                    <p:animEffect transition="in" filter="fade">
                                      <p:cBhvr>
                                        <p:cTn id="12"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8" grpId="0"/>
    </p:bld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6147" name="Espace réservé du contenu 2">
            <a:extLst>
              <a:ext uri="{FF2B5EF4-FFF2-40B4-BE49-F238E27FC236}">
                <a16:creationId xmlns:a16="http://schemas.microsoft.com/office/drawing/2014/main" id="{65EC3F21-CEDD-0A18-442A-7838B87E7891}"/>
              </a:ext>
            </a:extLst>
          </p:cNvPr>
          <p:cNvSpPr>
            <a:spLocks noGrp="1"/>
          </p:cNvSpPr>
          <p:nvPr>
            <p:ph idx="1"/>
          </p:nvPr>
        </p:nvSpPr>
        <p:spPr>
          <a:xfrm>
            <a:off x="609600" y="380326"/>
            <a:ext cx="10972800" cy="6031587"/>
          </a:xfrm>
        </p:spPr>
        <p:txBody>
          <a:bodyPr vert="horz" wrap="square" lIns="91440" tIns="45720" rIns="91440" bIns="45720" numCol="1" anchor="t" anchorCtr="0" compatLnSpc="1">
            <a:prstTxWarp prst="textNoShape">
              <a:avLst/>
            </a:prstTxWarp>
          </a:bodyPr>
          <a:lstStyle/>
          <a:p>
            <a:pPr marL="0" indent="0">
              <a:buNone/>
            </a:pPr>
            <a:r>
              <a:rPr lang="fr-FR" altLang="it-IT" dirty="0"/>
              <a:t>Sans une méthode systémique d’</a:t>
            </a:r>
            <a:r>
              <a:rPr lang="fr-FR" altLang="it-IT" b="1" dirty="0"/>
              <a:t>actualisation</a:t>
            </a:r>
            <a:r>
              <a:rPr lang="fr-FR" altLang="it-IT" dirty="0"/>
              <a:t> d’articulation par un </a:t>
            </a:r>
            <a:r>
              <a:rPr lang="fr-FR" altLang="it-IT" b="1" dirty="0"/>
              <a:t>agent</a:t>
            </a:r>
            <a:r>
              <a:rPr lang="fr-FR" altLang="it-IT" dirty="0"/>
              <a:t> récepteur, les matériaux de l’artefact culturel restent insignifiants. </a:t>
            </a:r>
          </a:p>
          <a:p>
            <a:pPr marL="0" indent="0">
              <a:buNone/>
            </a:pPr>
            <a:r>
              <a:rPr lang="fr-FR" altLang="it-IT" dirty="0">
                <a:cs typeface="Calibri"/>
              </a:rPr>
              <a:t>Ce système de la matière culturelle se doit de comprend </a:t>
            </a:r>
            <a:r>
              <a:rPr lang="fr-FR" altLang="it-IT" b="1" i="1" dirty="0">
                <a:cs typeface="Calibri"/>
              </a:rPr>
              <a:t>à la fois </a:t>
            </a:r>
            <a:endParaRPr lang="fr-FR" altLang="it-IT" b="1" i="1" dirty="0"/>
          </a:p>
          <a:p>
            <a:pPr marL="0" indent="0">
              <a:buNone/>
            </a:pPr>
            <a:r>
              <a:rPr lang="fr-FR" altLang="it-IT" dirty="0"/>
              <a:t>des propriétés et fonctions physiques, certes, mais surtout : </a:t>
            </a:r>
            <a:endParaRPr lang="fr-FR" altLang="it-IT" dirty="0">
              <a:cs typeface="Calibri"/>
            </a:endParaRPr>
          </a:p>
          <a:p>
            <a:pPr marL="0" indent="0" algn="ctr">
              <a:buNone/>
            </a:pPr>
            <a:r>
              <a:rPr lang="fr-FR" altLang="it-IT" dirty="0"/>
              <a:t>des propriétés et fonctions technologiques et sémiologiques.</a:t>
            </a:r>
            <a:endParaRPr lang="fr-FR" dirty="0">
              <a:cs typeface="Calibri"/>
            </a:endParaRPr>
          </a:p>
          <a:p>
            <a:pPr marL="0" indent="0">
              <a:buFont typeface="Arial" panose="020B0604020202020204" pitchFamily="34" charset="0"/>
              <a:buNone/>
            </a:pPr>
            <a:endParaRPr lang="fr-FR" altLang="it-IT" dirty="0"/>
          </a:p>
        </p:txBody>
      </p:sp>
      <p:sp>
        <p:nvSpPr>
          <p:cNvPr id="2" name="Rectangle 1"/>
          <p:cNvSpPr/>
          <p:nvPr/>
        </p:nvSpPr>
        <p:spPr>
          <a:xfrm>
            <a:off x="5936856" y="3155000"/>
            <a:ext cx="3668390" cy="2923877"/>
          </a:xfrm>
          <a:prstGeom prst="rect">
            <a:avLst/>
          </a:prstGeom>
        </p:spPr>
        <p:txBody>
          <a:bodyPr wrap="square">
            <a:spAutoFit/>
          </a:bodyPr>
          <a:lstStyle/>
          <a:p>
            <a:pPr>
              <a:defRPr/>
            </a:pPr>
            <a:r>
              <a:rPr lang="fr-FR" altLang="fr-FR" b="1" u="sng" dirty="0"/>
              <a:t>Les fonctions sémiologiques :</a:t>
            </a:r>
          </a:p>
          <a:p>
            <a:pPr>
              <a:defRPr/>
            </a:pPr>
            <a:endParaRPr lang="fr-FR" altLang="fr-FR" b="1" dirty="0"/>
          </a:p>
          <a:p>
            <a:pPr>
              <a:defRPr/>
            </a:pPr>
            <a:r>
              <a:rPr lang="fr-FR" altLang="fr-FR" b="1" dirty="0"/>
              <a:t>fonction référentielle, </a:t>
            </a:r>
            <a:r>
              <a:rPr lang="fr-FR" altLang="fr-FR" b="1" i="1" dirty="0"/>
              <a:t>le contexte</a:t>
            </a:r>
            <a:r>
              <a:rPr lang="fr-FR" altLang="fr-FR" sz="1600" b="1" i="1" dirty="0"/>
              <a:t>, </a:t>
            </a:r>
          </a:p>
          <a:p>
            <a:pPr>
              <a:defRPr/>
            </a:pPr>
            <a:endParaRPr lang="fr-FR" altLang="fr-FR" sz="800" b="1" i="1" dirty="0"/>
          </a:p>
          <a:p>
            <a:pPr>
              <a:defRPr/>
            </a:pPr>
            <a:r>
              <a:rPr lang="fr-FR" altLang="fr-FR" b="1" dirty="0"/>
              <a:t>fonction émotive  </a:t>
            </a:r>
            <a:r>
              <a:rPr lang="fr-FR" altLang="fr-FR" b="1" i="1" dirty="0"/>
              <a:t> le destinateur, </a:t>
            </a:r>
          </a:p>
          <a:p>
            <a:pPr>
              <a:defRPr/>
            </a:pPr>
            <a:endParaRPr lang="fr-FR" altLang="fr-FR" sz="800" b="1" i="1" dirty="0"/>
          </a:p>
          <a:p>
            <a:pPr>
              <a:defRPr/>
            </a:pPr>
            <a:r>
              <a:rPr lang="fr-FR" altLang="fr-FR" b="1" dirty="0"/>
              <a:t>fonction conative  </a:t>
            </a:r>
            <a:r>
              <a:rPr lang="fr-FR" altLang="fr-FR" b="1" i="1" dirty="0"/>
              <a:t>le destinataire,</a:t>
            </a:r>
          </a:p>
          <a:p>
            <a:pPr>
              <a:defRPr/>
            </a:pPr>
            <a:endParaRPr lang="fr-FR" altLang="fr-FR" sz="800" b="1" i="1" dirty="0"/>
          </a:p>
          <a:p>
            <a:pPr>
              <a:defRPr/>
            </a:pPr>
            <a:r>
              <a:rPr lang="fr-FR" altLang="fr-FR" b="1" dirty="0"/>
              <a:t>fonction phatique        </a:t>
            </a:r>
            <a:r>
              <a:rPr lang="fr-FR" altLang="fr-FR" b="1" i="1" dirty="0"/>
              <a:t> le contact,</a:t>
            </a:r>
          </a:p>
          <a:p>
            <a:pPr>
              <a:defRPr/>
            </a:pPr>
            <a:endParaRPr lang="fr-FR" altLang="fr-FR" sz="800" b="1" i="1" dirty="0"/>
          </a:p>
          <a:p>
            <a:pPr>
              <a:defRPr/>
            </a:pPr>
            <a:r>
              <a:rPr lang="fr-FR" altLang="fr-FR" b="1" dirty="0"/>
              <a:t>fonction métalinguistique</a:t>
            </a:r>
            <a:r>
              <a:rPr lang="fr-FR" altLang="fr-FR" b="1" i="1" dirty="0"/>
              <a:t> le code,</a:t>
            </a:r>
          </a:p>
          <a:p>
            <a:pPr>
              <a:defRPr/>
            </a:pPr>
            <a:endParaRPr lang="fr-FR" altLang="fr-FR" sz="800" b="1" i="1" dirty="0"/>
          </a:p>
          <a:p>
            <a:pPr>
              <a:defRPr/>
            </a:pPr>
            <a:r>
              <a:rPr lang="fr-FR" altLang="fr-FR" b="1" dirty="0"/>
              <a:t>fonction poétique  </a:t>
            </a:r>
            <a:r>
              <a:rPr lang="fr-FR" altLang="fr-FR" b="1" i="1" dirty="0"/>
              <a:t>le</a:t>
            </a:r>
            <a:r>
              <a:rPr lang="fr-FR" altLang="fr-FR" b="1" dirty="0"/>
              <a:t> </a:t>
            </a:r>
            <a:r>
              <a:rPr lang="fr-FR" altLang="fr-FR" b="1" i="1" dirty="0"/>
              <a:t>message</a:t>
            </a:r>
            <a:endParaRPr lang="fr-FR" dirty="0"/>
          </a:p>
        </p:txBody>
      </p:sp>
      <p:sp>
        <p:nvSpPr>
          <p:cNvPr id="4" name="Espace réservé du contenu 2"/>
          <p:cNvSpPr txBox="1">
            <a:spLocks/>
          </p:cNvSpPr>
          <p:nvPr/>
        </p:nvSpPr>
        <p:spPr>
          <a:xfrm>
            <a:off x="1658868" y="3051853"/>
            <a:ext cx="4054109" cy="2644046"/>
          </a:xfrm>
          <a:prstGeom prst="rect">
            <a:avLst/>
          </a:prstGeom>
          <a:ln>
            <a:noFill/>
          </a:ln>
        </p:spPr>
        <p:txBody>
          <a:bodyPr>
            <a:normAutofit fontScale="70000" lnSpcReduction="20000"/>
          </a:bodyPr>
          <a:lst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marL="0" indent="0" fontAlgn="auto">
              <a:spcAft>
                <a:spcPts val="0"/>
              </a:spcAft>
              <a:buFont typeface="Arial" pitchFamily="34" charset="0"/>
              <a:buNone/>
              <a:defRPr/>
            </a:pPr>
            <a:endParaRPr lang="fr-FR" altLang="fr-FR" b="1" u="sng" dirty="0"/>
          </a:p>
          <a:p>
            <a:pPr marL="0" indent="0" fontAlgn="auto">
              <a:spcAft>
                <a:spcPts val="0"/>
              </a:spcAft>
              <a:buFont typeface="Arial" pitchFamily="34" charset="0"/>
              <a:buNone/>
              <a:defRPr/>
            </a:pPr>
            <a:r>
              <a:rPr lang="fr-FR" altLang="fr-FR" b="1" u="sng" dirty="0"/>
              <a:t>Les fonctions technologiques :</a:t>
            </a:r>
          </a:p>
          <a:p>
            <a:pPr marL="0" indent="0" fontAlgn="auto">
              <a:spcAft>
                <a:spcPts val="0"/>
              </a:spcAft>
              <a:buFont typeface="Arial" pitchFamily="34" charset="0"/>
              <a:buNone/>
              <a:defRPr/>
            </a:pPr>
            <a:r>
              <a:rPr lang="fr-FR" altLang="fr-FR" b="1" u="sng" dirty="0"/>
              <a:t> </a:t>
            </a:r>
          </a:p>
          <a:p>
            <a:pPr marL="0" indent="0" fontAlgn="auto">
              <a:spcAft>
                <a:spcPts val="0"/>
              </a:spcAft>
              <a:buNone/>
              <a:defRPr/>
            </a:pPr>
            <a:r>
              <a:rPr lang="fr-FR" altLang="fr-FR" b="1" dirty="0"/>
              <a:t>      	ajouter </a:t>
            </a:r>
            <a:r>
              <a:rPr lang="fr-FR" altLang="fr-FR" b="1" dirty="0">
                <a:solidFill>
                  <a:srgbClr val="FF0000"/>
                </a:solidFill>
              </a:rPr>
              <a:t>+</a:t>
            </a:r>
            <a:r>
              <a:rPr lang="fr-FR" altLang="fr-FR" b="1" dirty="0"/>
              <a:t>, </a:t>
            </a:r>
          </a:p>
          <a:p>
            <a:pPr marL="0" indent="0" fontAlgn="auto">
              <a:spcAft>
                <a:spcPts val="0"/>
              </a:spcAft>
              <a:buNone/>
              <a:defRPr/>
            </a:pPr>
            <a:r>
              <a:rPr lang="fr-FR" altLang="fr-FR" b="1" dirty="0"/>
              <a:t>	retirer </a:t>
            </a:r>
            <a:r>
              <a:rPr lang="fr-FR" altLang="fr-FR" b="1" dirty="0">
                <a:solidFill>
                  <a:srgbClr val="FF0000"/>
                </a:solidFill>
              </a:rPr>
              <a:t>-</a:t>
            </a:r>
            <a:r>
              <a:rPr lang="fr-FR" altLang="fr-FR" b="1" dirty="0"/>
              <a:t>, </a:t>
            </a:r>
          </a:p>
          <a:p>
            <a:pPr marL="0" indent="0" fontAlgn="auto">
              <a:spcAft>
                <a:spcPts val="0"/>
              </a:spcAft>
              <a:buNone/>
              <a:defRPr/>
            </a:pPr>
            <a:r>
              <a:rPr lang="fr-FR" altLang="fr-FR" b="1" dirty="0"/>
              <a:t>	déplacer   , </a:t>
            </a:r>
          </a:p>
          <a:p>
            <a:pPr marL="0" indent="0" fontAlgn="auto">
              <a:spcAft>
                <a:spcPts val="0"/>
              </a:spcAft>
              <a:buNone/>
              <a:defRPr/>
            </a:pPr>
            <a:r>
              <a:rPr lang="fr-FR" altLang="fr-FR" b="1" dirty="0"/>
              <a:t>	changer physiquement 	ou chimiquement    </a:t>
            </a:r>
          </a:p>
          <a:p>
            <a:pPr fontAlgn="auto">
              <a:spcAft>
                <a:spcPts val="0"/>
              </a:spcAft>
              <a:defRPr/>
            </a:pPr>
            <a:endParaRPr lang="fr-FR" altLang="fr-FR" b="1" dirty="0"/>
          </a:p>
          <a:p>
            <a:pPr fontAlgn="auto">
              <a:spcAft>
                <a:spcPts val="0"/>
              </a:spcAft>
              <a:defRPr/>
            </a:pPr>
            <a:endParaRPr lang="fr-FR" dirty="0"/>
          </a:p>
        </p:txBody>
      </p:sp>
      <p:sp>
        <p:nvSpPr>
          <p:cNvPr id="3" name="Triangle isocèle 2"/>
          <p:cNvSpPr/>
          <p:nvPr/>
        </p:nvSpPr>
        <p:spPr>
          <a:xfrm>
            <a:off x="4814761" y="5331756"/>
            <a:ext cx="299405" cy="226576"/>
          </a:xfrm>
          <a:prstGeom prst="triangle">
            <a:avLst>
              <a:gd name="adj" fmla="val 47297"/>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cxnSp>
        <p:nvCxnSpPr>
          <p:cNvPr id="6" name="Connecteur droit avec flèche 5"/>
          <p:cNvCxnSpPr/>
          <p:nvPr/>
        </p:nvCxnSpPr>
        <p:spPr>
          <a:xfrm>
            <a:off x="3685922" y="4903373"/>
            <a:ext cx="256248" cy="401"/>
          </a:xfrm>
          <a:prstGeom prst="straightConnector1">
            <a:avLst/>
          </a:prstGeom>
          <a:ln w="38100">
            <a:solidFill>
              <a:srgbClr val="C00000"/>
            </a:solidFill>
            <a:tailEnd type="arrow"/>
          </a:ln>
        </p:spPr>
        <p:style>
          <a:lnRef idx="1">
            <a:schemeClr val="accent1"/>
          </a:lnRef>
          <a:fillRef idx="0">
            <a:schemeClr val="accent1"/>
          </a:fillRef>
          <a:effectRef idx="0">
            <a:schemeClr val="accent1"/>
          </a:effectRef>
          <a:fontRef idx="minor">
            <a:schemeClr val="tx1"/>
          </a:fontRef>
        </p:style>
      </p:cxnSp>
      <p:sp>
        <p:nvSpPr>
          <p:cNvPr id="8" name="ZoneTexte 7"/>
          <p:cNvSpPr txBox="1"/>
          <p:nvPr/>
        </p:nvSpPr>
        <p:spPr>
          <a:xfrm>
            <a:off x="744465" y="6078877"/>
            <a:ext cx="10098861" cy="523220"/>
          </a:xfrm>
          <a:prstGeom prst="rect">
            <a:avLst/>
          </a:prstGeom>
          <a:noFill/>
        </p:spPr>
        <p:txBody>
          <a:bodyPr wrap="square" rtlCol="0">
            <a:spAutoFit/>
          </a:bodyPr>
          <a:lstStyle/>
          <a:p>
            <a:r>
              <a:rPr lang="fr-FR" sz="2800" b="1" dirty="0"/>
              <a:t>Regardons de plus près les fonctions sémiologiques</a:t>
            </a:r>
          </a:p>
        </p:txBody>
      </p:sp>
    </p:spTree>
    <p:extLst>
      <p:ext uri="{BB962C8B-B14F-4D97-AF65-F5344CB8AC3E}">
        <p14:creationId xmlns:p14="http://schemas.microsoft.com/office/powerpoint/2010/main" val="424956054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6147">
                                            <p:txEl>
                                              <p:pRg st="0" end="0"/>
                                            </p:txEl>
                                          </p:spTgt>
                                        </p:tgtEl>
                                        <p:attrNameLst>
                                          <p:attrName>style.visibility</p:attrName>
                                        </p:attrNameLst>
                                      </p:cBhvr>
                                      <p:to>
                                        <p:strVal val="visible"/>
                                      </p:to>
                                    </p:set>
                                    <p:animEffect transition="in" filter="fade">
                                      <p:cBhvr>
                                        <p:cTn id="7" dur="500"/>
                                        <p:tgtEl>
                                          <p:spTgt spid="6147">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6147">
                                            <p:txEl>
                                              <p:pRg st="1" end="1"/>
                                            </p:txEl>
                                          </p:spTgt>
                                        </p:tgtEl>
                                        <p:attrNameLst>
                                          <p:attrName>style.visibility</p:attrName>
                                        </p:attrNameLst>
                                      </p:cBhvr>
                                      <p:to>
                                        <p:strVal val="visible"/>
                                      </p:to>
                                    </p:set>
                                    <p:animEffect transition="in" filter="fade">
                                      <p:cBhvr>
                                        <p:cTn id="12" dur="500"/>
                                        <p:tgtEl>
                                          <p:spTgt spid="6147">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6147">
                                            <p:txEl>
                                              <p:pRg st="2" end="2"/>
                                            </p:txEl>
                                          </p:spTgt>
                                        </p:tgtEl>
                                        <p:attrNameLst>
                                          <p:attrName>style.visibility</p:attrName>
                                        </p:attrNameLst>
                                      </p:cBhvr>
                                      <p:to>
                                        <p:strVal val="visible"/>
                                      </p:to>
                                    </p:set>
                                    <p:animEffect transition="in" filter="fade">
                                      <p:cBhvr>
                                        <p:cTn id="17" dur="500"/>
                                        <p:tgtEl>
                                          <p:spTgt spid="6147">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6147">
                                            <p:txEl>
                                              <p:pRg st="3" end="3"/>
                                            </p:txEl>
                                          </p:spTgt>
                                        </p:tgtEl>
                                        <p:attrNameLst>
                                          <p:attrName>style.visibility</p:attrName>
                                        </p:attrNameLst>
                                      </p:cBhvr>
                                      <p:to>
                                        <p:strVal val="visible"/>
                                      </p:to>
                                    </p:set>
                                    <p:animEffect transition="in" filter="fade">
                                      <p:cBhvr>
                                        <p:cTn id="22" dur="500"/>
                                        <p:tgtEl>
                                          <p:spTgt spid="6147">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4">
                                            <p:txEl>
                                              <p:pRg st="1" end="1"/>
                                            </p:txEl>
                                          </p:spTgt>
                                        </p:tgtEl>
                                        <p:attrNameLst>
                                          <p:attrName>style.visibility</p:attrName>
                                        </p:attrNameLst>
                                      </p:cBhvr>
                                      <p:to>
                                        <p:strVal val="visible"/>
                                      </p:to>
                                    </p:set>
                                    <p:animEffect transition="in" filter="fade">
                                      <p:cBhvr>
                                        <p:cTn id="27" dur="500"/>
                                        <p:tgtEl>
                                          <p:spTgt spid="4">
                                            <p:txEl>
                                              <p:pRg st="1" end="1"/>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4">
                                            <p:txEl>
                                              <p:pRg st="3" end="3"/>
                                            </p:txEl>
                                          </p:spTgt>
                                        </p:tgtEl>
                                        <p:attrNameLst>
                                          <p:attrName>style.visibility</p:attrName>
                                        </p:attrNameLst>
                                      </p:cBhvr>
                                      <p:to>
                                        <p:strVal val="visible"/>
                                      </p:to>
                                    </p:set>
                                    <p:animEffect transition="in" filter="fade">
                                      <p:cBhvr>
                                        <p:cTn id="32" dur="500"/>
                                        <p:tgtEl>
                                          <p:spTgt spid="4">
                                            <p:txEl>
                                              <p:pRg st="3" end="3"/>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4">
                                            <p:txEl>
                                              <p:pRg st="4" end="4"/>
                                            </p:txEl>
                                          </p:spTgt>
                                        </p:tgtEl>
                                        <p:attrNameLst>
                                          <p:attrName>style.visibility</p:attrName>
                                        </p:attrNameLst>
                                      </p:cBhvr>
                                      <p:to>
                                        <p:strVal val="visible"/>
                                      </p:to>
                                    </p:set>
                                    <p:animEffect transition="in" filter="fade">
                                      <p:cBhvr>
                                        <p:cTn id="37" dur="500"/>
                                        <p:tgtEl>
                                          <p:spTgt spid="4">
                                            <p:txEl>
                                              <p:pRg st="4" end="4"/>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nodeType="clickEffect">
                                  <p:stCondLst>
                                    <p:cond delay="0"/>
                                  </p:stCondLst>
                                  <p:childTnLst>
                                    <p:set>
                                      <p:cBhvr>
                                        <p:cTn id="41" dur="1" fill="hold">
                                          <p:stCondLst>
                                            <p:cond delay="0"/>
                                          </p:stCondLst>
                                        </p:cTn>
                                        <p:tgtEl>
                                          <p:spTgt spid="4">
                                            <p:txEl>
                                              <p:pRg st="5" end="5"/>
                                            </p:txEl>
                                          </p:spTgt>
                                        </p:tgtEl>
                                        <p:attrNameLst>
                                          <p:attrName>style.visibility</p:attrName>
                                        </p:attrNameLst>
                                      </p:cBhvr>
                                      <p:to>
                                        <p:strVal val="visible"/>
                                      </p:to>
                                    </p:set>
                                    <p:animEffect transition="in" filter="fade">
                                      <p:cBhvr>
                                        <p:cTn id="42" dur="500"/>
                                        <p:tgtEl>
                                          <p:spTgt spid="4">
                                            <p:txEl>
                                              <p:pRg st="5" end="5"/>
                                            </p:txEl>
                                          </p:spTgt>
                                        </p:tgtEl>
                                      </p:cBhvr>
                                    </p:animEffect>
                                  </p:childTnLst>
                                </p:cTn>
                              </p:par>
                              <p:par>
                                <p:cTn id="43" presetID="10" presetClass="entr" presetSubtype="0" fill="hold" nodeType="withEffect">
                                  <p:stCondLst>
                                    <p:cond delay="0"/>
                                  </p:stCondLst>
                                  <p:childTnLst>
                                    <p:set>
                                      <p:cBhvr>
                                        <p:cTn id="44" dur="1" fill="hold">
                                          <p:stCondLst>
                                            <p:cond delay="0"/>
                                          </p:stCondLst>
                                        </p:cTn>
                                        <p:tgtEl>
                                          <p:spTgt spid="6"/>
                                        </p:tgtEl>
                                        <p:attrNameLst>
                                          <p:attrName>style.visibility</p:attrName>
                                        </p:attrNameLst>
                                      </p:cBhvr>
                                      <p:to>
                                        <p:strVal val="visible"/>
                                      </p:to>
                                    </p:set>
                                    <p:animEffect transition="in" filter="fade">
                                      <p:cBhvr>
                                        <p:cTn id="45" dur="500"/>
                                        <p:tgtEl>
                                          <p:spTgt spid="6"/>
                                        </p:tgtEl>
                                      </p:cBhvr>
                                    </p:animEffect>
                                  </p:childTnLst>
                                </p:cTn>
                              </p:par>
                            </p:childTnLst>
                          </p:cTn>
                        </p:par>
                      </p:childTnLst>
                    </p:cTn>
                  </p:par>
                  <p:par>
                    <p:cTn id="46" fill="hold">
                      <p:stCondLst>
                        <p:cond delay="indefinite"/>
                      </p:stCondLst>
                      <p:childTnLst>
                        <p:par>
                          <p:cTn id="47" fill="hold">
                            <p:stCondLst>
                              <p:cond delay="0"/>
                            </p:stCondLst>
                            <p:childTnLst>
                              <p:par>
                                <p:cTn id="48" presetID="10" presetClass="entr" presetSubtype="0" fill="hold" nodeType="clickEffect">
                                  <p:stCondLst>
                                    <p:cond delay="0"/>
                                  </p:stCondLst>
                                  <p:childTnLst>
                                    <p:set>
                                      <p:cBhvr>
                                        <p:cTn id="49" dur="1" fill="hold">
                                          <p:stCondLst>
                                            <p:cond delay="0"/>
                                          </p:stCondLst>
                                        </p:cTn>
                                        <p:tgtEl>
                                          <p:spTgt spid="4">
                                            <p:txEl>
                                              <p:pRg st="6" end="6"/>
                                            </p:txEl>
                                          </p:spTgt>
                                        </p:tgtEl>
                                        <p:attrNameLst>
                                          <p:attrName>style.visibility</p:attrName>
                                        </p:attrNameLst>
                                      </p:cBhvr>
                                      <p:to>
                                        <p:strVal val="visible"/>
                                      </p:to>
                                    </p:set>
                                    <p:animEffect transition="in" filter="fade">
                                      <p:cBhvr>
                                        <p:cTn id="50" dur="500"/>
                                        <p:tgtEl>
                                          <p:spTgt spid="4">
                                            <p:txEl>
                                              <p:pRg st="6" end="6"/>
                                            </p:txEl>
                                          </p:spTgt>
                                        </p:tgtEl>
                                      </p:cBhvr>
                                    </p:animEffect>
                                  </p:childTnLst>
                                </p:cTn>
                              </p:par>
                              <p:par>
                                <p:cTn id="51" presetID="10" presetClass="entr" presetSubtype="0" fill="hold" grpId="0" nodeType="withEffect">
                                  <p:stCondLst>
                                    <p:cond delay="0"/>
                                  </p:stCondLst>
                                  <p:childTnLst>
                                    <p:set>
                                      <p:cBhvr>
                                        <p:cTn id="52" dur="1" fill="hold">
                                          <p:stCondLst>
                                            <p:cond delay="0"/>
                                          </p:stCondLst>
                                        </p:cTn>
                                        <p:tgtEl>
                                          <p:spTgt spid="3"/>
                                        </p:tgtEl>
                                        <p:attrNameLst>
                                          <p:attrName>style.visibility</p:attrName>
                                        </p:attrNameLst>
                                      </p:cBhvr>
                                      <p:to>
                                        <p:strVal val="visible"/>
                                      </p:to>
                                    </p:set>
                                    <p:animEffect transition="in" filter="fade">
                                      <p:cBhvr>
                                        <p:cTn id="53" dur="500"/>
                                        <p:tgtEl>
                                          <p:spTgt spid="3"/>
                                        </p:tgtEl>
                                      </p:cBhvr>
                                    </p:animEffect>
                                  </p:childTnLst>
                                </p:cTn>
                              </p:par>
                            </p:childTnLst>
                          </p:cTn>
                        </p:par>
                      </p:childTnLst>
                    </p:cTn>
                  </p:par>
                  <p:par>
                    <p:cTn id="54" fill="hold">
                      <p:stCondLst>
                        <p:cond delay="indefinite"/>
                      </p:stCondLst>
                      <p:childTnLst>
                        <p:par>
                          <p:cTn id="55" fill="hold">
                            <p:stCondLst>
                              <p:cond delay="0"/>
                            </p:stCondLst>
                            <p:childTnLst>
                              <p:par>
                                <p:cTn id="56" presetID="10" presetClass="entr" presetSubtype="0" fill="hold" nodeType="clickEffect">
                                  <p:stCondLst>
                                    <p:cond delay="0"/>
                                  </p:stCondLst>
                                  <p:childTnLst>
                                    <p:set>
                                      <p:cBhvr>
                                        <p:cTn id="57" dur="1" fill="hold">
                                          <p:stCondLst>
                                            <p:cond delay="0"/>
                                          </p:stCondLst>
                                        </p:cTn>
                                        <p:tgtEl>
                                          <p:spTgt spid="2">
                                            <p:txEl>
                                              <p:pRg st="0" end="0"/>
                                            </p:txEl>
                                          </p:spTgt>
                                        </p:tgtEl>
                                        <p:attrNameLst>
                                          <p:attrName>style.visibility</p:attrName>
                                        </p:attrNameLst>
                                      </p:cBhvr>
                                      <p:to>
                                        <p:strVal val="visible"/>
                                      </p:to>
                                    </p:set>
                                    <p:animEffect transition="in" filter="fade">
                                      <p:cBhvr>
                                        <p:cTn id="58" dur="500"/>
                                        <p:tgtEl>
                                          <p:spTgt spid="2">
                                            <p:txEl>
                                              <p:pRg st="0" end="0"/>
                                            </p:txEl>
                                          </p:spTgt>
                                        </p:tgtEl>
                                      </p:cBhvr>
                                    </p:animEffect>
                                  </p:childTnLst>
                                </p:cTn>
                              </p:par>
                            </p:childTnLst>
                          </p:cTn>
                        </p:par>
                      </p:childTnLst>
                    </p:cTn>
                  </p:par>
                  <p:par>
                    <p:cTn id="59" fill="hold">
                      <p:stCondLst>
                        <p:cond delay="indefinite"/>
                      </p:stCondLst>
                      <p:childTnLst>
                        <p:par>
                          <p:cTn id="60" fill="hold">
                            <p:stCondLst>
                              <p:cond delay="0"/>
                            </p:stCondLst>
                            <p:childTnLst>
                              <p:par>
                                <p:cTn id="61" presetID="10" presetClass="entr" presetSubtype="0" fill="hold" nodeType="clickEffect">
                                  <p:stCondLst>
                                    <p:cond delay="0"/>
                                  </p:stCondLst>
                                  <p:childTnLst>
                                    <p:set>
                                      <p:cBhvr>
                                        <p:cTn id="62" dur="1" fill="hold">
                                          <p:stCondLst>
                                            <p:cond delay="0"/>
                                          </p:stCondLst>
                                        </p:cTn>
                                        <p:tgtEl>
                                          <p:spTgt spid="2">
                                            <p:txEl>
                                              <p:pRg st="2" end="2"/>
                                            </p:txEl>
                                          </p:spTgt>
                                        </p:tgtEl>
                                        <p:attrNameLst>
                                          <p:attrName>style.visibility</p:attrName>
                                        </p:attrNameLst>
                                      </p:cBhvr>
                                      <p:to>
                                        <p:strVal val="visible"/>
                                      </p:to>
                                    </p:set>
                                    <p:animEffect transition="in" filter="fade">
                                      <p:cBhvr>
                                        <p:cTn id="63" dur="500"/>
                                        <p:tgtEl>
                                          <p:spTgt spid="2">
                                            <p:txEl>
                                              <p:pRg st="2" end="2"/>
                                            </p:txEl>
                                          </p:spTgt>
                                        </p:tgtEl>
                                      </p:cBhvr>
                                    </p:animEffect>
                                  </p:childTnLst>
                                </p:cTn>
                              </p:par>
                            </p:childTnLst>
                          </p:cTn>
                        </p:par>
                      </p:childTnLst>
                    </p:cTn>
                  </p:par>
                  <p:par>
                    <p:cTn id="64" fill="hold">
                      <p:stCondLst>
                        <p:cond delay="indefinite"/>
                      </p:stCondLst>
                      <p:childTnLst>
                        <p:par>
                          <p:cTn id="65" fill="hold">
                            <p:stCondLst>
                              <p:cond delay="0"/>
                            </p:stCondLst>
                            <p:childTnLst>
                              <p:par>
                                <p:cTn id="66" presetID="10" presetClass="entr" presetSubtype="0" fill="hold" nodeType="clickEffect">
                                  <p:stCondLst>
                                    <p:cond delay="0"/>
                                  </p:stCondLst>
                                  <p:childTnLst>
                                    <p:set>
                                      <p:cBhvr>
                                        <p:cTn id="67" dur="1" fill="hold">
                                          <p:stCondLst>
                                            <p:cond delay="0"/>
                                          </p:stCondLst>
                                        </p:cTn>
                                        <p:tgtEl>
                                          <p:spTgt spid="2">
                                            <p:txEl>
                                              <p:pRg st="4" end="4"/>
                                            </p:txEl>
                                          </p:spTgt>
                                        </p:tgtEl>
                                        <p:attrNameLst>
                                          <p:attrName>style.visibility</p:attrName>
                                        </p:attrNameLst>
                                      </p:cBhvr>
                                      <p:to>
                                        <p:strVal val="visible"/>
                                      </p:to>
                                    </p:set>
                                    <p:animEffect transition="in" filter="fade">
                                      <p:cBhvr>
                                        <p:cTn id="68" dur="500"/>
                                        <p:tgtEl>
                                          <p:spTgt spid="2">
                                            <p:txEl>
                                              <p:pRg st="4" end="4"/>
                                            </p:txEl>
                                          </p:spTgt>
                                        </p:tgtEl>
                                      </p:cBhvr>
                                    </p:animEffect>
                                  </p:childTnLst>
                                </p:cTn>
                              </p:par>
                            </p:childTnLst>
                          </p:cTn>
                        </p:par>
                      </p:childTnLst>
                    </p:cTn>
                  </p:par>
                  <p:par>
                    <p:cTn id="69" fill="hold">
                      <p:stCondLst>
                        <p:cond delay="indefinite"/>
                      </p:stCondLst>
                      <p:childTnLst>
                        <p:par>
                          <p:cTn id="70" fill="hold">
                            <p:stCondLst>
                              <p:cond delay="0"/>
                            </p:stCondLst>
                            <p:childTnLst>
                              <p:par>
                                <p:cTn id="71" presetID="10" presetClass="entr" presetSubtype="0" fill="hold" nodeType="clickEffect">
                                  <p:stCondLst>
                                    <p:cond delay="0"/>
                                  </p:stCondLst>
                                  <p:childTnLst>
                                    <p:set>
                                      <p:cBhvr>
                                        <p:cTn id="72" dur="1" fill="hold">
                                          <p:stCondLst>
                                            <p:cond delay="0"/>
                                          </p:stCondLst>
                                        </p:cTn>
                                        <p:tgtEl>
                                          <p:spTgt spid="2">
                                            <p:txEl>
                                              <p:pRg st="6" end="6"/>
                                            </p:txEl>
                                          </p:spTgt>
                                        </p:tgtEl>
                                        <p:attrNameLst>
                                          <p:attrName>style.visibility</p:attrName>
                                        </p:attrNameLst>
                                      </p:cBhvr>
                                      <p:to>
                                        <p:strVal val="visible"/>
                                      </p:to>
                                    </p:set>
                                    <p:animEffect transition="in" filter="fade">
                                      <p:cBhvr>
                                        <p:cTn id="73" dur="500"/>
                                        <p:tgtEl>
                                          <p:spTgt spid="2">
                                            <p:txEl>
                                              <p:pRg st="6" end="6"/>
                                            </p:txEl>
                                          </p:spTgt>
                                        </p:tgtEl>
                                      </p:cBhvr>
                                    </p:animEffect>
                                  </p:childTnLst>
                                </p:cTn>
                              </p:par>
                            </p:childTnLst>
                          </p:cTn>
                        </p:par>
                      </p:childTnLst>
                    </p:cTn>
                  </p:par>
                  <p:par>
                    <p:cTn id="74" fill="hold">
                      <p:stCondLst>
                        <p:cond delay="indefinite"/>
                      </p:stCondLst>
                      <p:childTnLst>
                        <p:par>
                          <p:cTn id="75" fill="hold">
                            <p:stCondLst>
                              <p:cond delay="0"/>
                            </p:stCondLst>
                            <p:childTnLst>
                              <p:par>
                                <p:cTn id="76" presetID="10" presetClass="entr" presetSubtype="0" fill="hold" nodeType="clickEffect">
                                  <p:stCondLst>
                                    <p:cond delay="0"/>
                                  </p:stCondLst>
                                  <p:childTnLst>
                                    <p:set>
                                      <p:cBhvr>
                                        <p:cTn id="77" dur="1" fill="hold">
                                          <p:stCondLst>
                                            <p:cond delay="0"/>
                                          </p:stCondLst>
                                        </p:cTn>
                                        <p:tgtEl>
                                          <p:spTgt spid="2">
                                            <p:txEl>
                                              <p:pRg st="8" end="8"/>
                                            </p:txEl>
                                          </p:spTgt>
                                        </p:tgtEl>
                                        <p:attrNameLst>
                                          <p:attrName>style.visibility</p:attrName>
                                        </p:attrNameLst>
                                      </p:cBhvr>
                                      <p:to>
                                        <p:strVal val="visible"/>
                                      </p:to>
                                    </p:set>
                                    <p:animEffect transition="in" filter="fade">
                                      <p:cBhvr>
                                        <p:cTn id="78" dur="500"/>
                                        <p:tgtEl>
                                          <p:spTgt spid="2">
                                            <p:txEl>
                                              <p:pRg st="8" end="8"/>
                                            </p:txEl>
                                          </p:spTgt>
                                        </p:tgtEl>
                                      </p:cBhvr>
                                    </p:animEffect>
                                  </p:childTnLst>
                                </p:cTn>
                              </p:par>
                            </p:childTnLst>
                          </p:cTn>
                        </p:par>
                      </p:childTnLst>
                    </p:cTn>
                  </p:par>
                  <p:par>
                    <p:cTn id="79" fill="hold">
                      <p:stCondLst>
                        <p:cond delay="indefinite"/>
                      </p:stCondLst>
                      <p:childTnLst>
                        <p:par>
                          <p:cTn id="80" fill="hold">
                            <p:stCondLst>
                              <p:cond delay="0"/>
                            </p:stCondLst>
                            <p:childTnLst>
                              <p:par>
                                <p:cTn id="81" presetID="10" presetClass="entr" presetSubtype="0" fill="hold" nodeType="clickEffect">
                                  <p:stCondLst>
                                    <p:cond delay="0"/>
                                  </p:stCondLst>
                                  <p:childTnLst>
                                    <p:set>
                                      <p:cBhvr>
                                        <p:cTn id="82" dur="1" fill="hold">
                                          <p:stCondLst>
                                            <p:cond delay="0"/>
                                          </p:stCondLst>
                                        </p:cTn>
                                        <p:tgtEl>
                                          <p:spTgt spid="2">
                                            <p:txEl>
                                              <p:pRg st="10" end="10"/>
                                            </p:txEl>
                                          </p:spTgt>
                                        </p:tgtEl>
                                        <p:attrNameLst>
                                          <p:attrName>style.visibility</p:attrName>
                                        </p:attrNameLst>
                                      </p:cBhvr>
                                      <p:to>
                                        <p:strVal val="visible"/>
                                      </p:to>
                                    </p:set>
                                    <p:animEffect transition="in" filter="fade">
                                      <p:cBhvr>
                                        <p:cTn id="83" dur="500"/>
                                        <p:tgtEl>
                                          <p:spTgt spid="2">
                                            <p:txEl>
                                              <p:pRg st="10" end="10"/>
                                            </p:txEl>
                                          </p:spTgt>
                                        </p:tgtEl>
                                      </p:cBhvr>
                                    </p:animEffect>
                                  </p:childTnLst>
                                </p:cTn>
                              </p:par>
                            </p:childTnLst>
                          </p:cTn>
                        </p:par>
                      </p:childTnLst>
                    </p:cTn>
                  </p:par>
                  <p:par>
                    <p:cTn id="84" fill="hold">
                      <p:stCondLst>
                        <p:cond delay="indefinite"/>
                      </p:stCondLst>
                      <p:childTnLst>
                        <p:par>
                          <p:cTn id="85" fill="hold">
                            <p:stCondLst>
                              <p:cond delay="0"/>
                            </p:stCondLst>
                            <p:childTnLst>
                              <p:par>
                                <p:cTn id="86" presetID="10" presetClass="entr" presetSubtype="0" fill="hold" nodeType="clickEffect">
                                  <p:stCondLst>
                                    <p:cond delay="0"/>
                                  </p:stCondLst>
                                  <p:childTnLst>
                                    <p:set>
                                      <p:cBhvr>
                                        <p:cTn id="87" dur="1" fill="hold">
                                          <p:stCondLst>
                                            <p:cond delay="0"/>
                                          </p:stCondLst>
                                        </p:cTn>
                                        <p:tgtEl>
                                          <p:spTgt spid="2">
                                            <p:txEl>
                                              <p:pRg st="12" end="12"/>
                                            </p:txEl>
                                          </p:spTgt>
                                        </p:tgtEl>
                                        <p:attrNameLst>
                                          <p:attrName>style.visibility</p:attrName>
                                        </p:attrNameLst>
                                      </p:cBhvr>
                                      <p:to>
                                        <p:strVal val="visible"/>
                                      </p:to>
                                    </p:set>
                                    <p:animEffect transition="in" filter="fade">
                                      <p:cBhvr>
                                        <p:cTn id="88" dur="500"/>
                                        <p:tgtEl>
                                          <p:spTgt spid="2">
                                            <p:txEl>
                                              <p:pRg st="12" end="12"/>
                                            </p:txEl>
                                          </p:spTgt>
                                        </p:tgtEl>
                                      </p:cBhvr>
                                    </p:animEffect>
                                  </p:childTnLst>
                                </p:cTn>
                              </p:par>
                            </p:childTnLst>
                          </p:cTn>
                        </p:par>
                      </p:childTnLst>
                    </p:cTn>
                  </p:par>
                  <p:par>
                    <p:cTn id="89" fill="hold">
                      <p:stCondLst>
                        <p:cond delay="indefinite"/>
                      </p:stCondLst>
                      <p:childTnLst>
                        <p:par>
                          <p:cTn id="90" fill="hold">
                            <p:stCondLst>
                              <p:cond delay="0"/>
                            </p:stCondLst>
                            <p:childTnLst>
                              <p:par>
                                <p:cTn id="91" presetID="10" presetClass="entr" presetSubtype="0" fill="hold" nodeType="clickEffect">
                                  <p:stCondLst>
                                    <p:cond delay="0"/>
                                  </p:stCondLst>
                                  <p:childTnLst>
                                    <p:set>
                                      <p:cBhvr>
                                        <p:cTn id="92" dur="1" fill="hold">
                                          <p:stCondLst>
                                            <p:cond delay="0"/>
                                          </p:stCondLst>
                                        </p:cTn>
                                        <p:tgtEl>
                                          <p:spTgt spid="8">
                                            <p:txEl>
                                              <p:pRg st="0" end="0"/>
                                            </p:txEl>
                                          </p:spTgt>
                                        </p:tgtEl>
                                        <p:attrNameLst>
                                          <p:attrName>style.visibility</p:attrName>
                                        </p:attrNameLst>
                                      </p:cBhvr>
                                      <p:to>
                                        <p:strVal val="visible"/>
                                      </p:to>
                                    </p:set>
                                    <p:animEffect transition="in" filter="fade">
                                      <p:cBhvr>
                                        <p:cTn id="93" dur="500"/>
                                        <p:tgtEl>
                                          <p:spTgt spid="8">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147" grpId="0" build="p"/>
      <p:bldP spid="3"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23F279A9-554C-5807-A8BB-CE3FFB253913}"/>
              </a:ext>
            </a:extLst>
          </p:cNvPr>
          <p:cNvSpPr>
            <a:spLocks noGrp="1"/>
          </p:cNvSpPr>
          <p:nvPr>
            <p:ph idx="1"/>
          </p:nvPr>
        </p:nvSpPr>
        <p:spPr>
          <a:xfrm>
            <a:off x="747696" y="317612"/>
            <a:ext cx="10696608" cy="6222775"/>
          </a:xfrm>
        </p:spPr>
        <p:txBody>
          <a:bodyPr>
            <a:normAutofit lnSpcReduction="10000"/>
          </a:bodyPr>
          <a:lstStyle/>
          <a:p>
            <a:pPr marL="0" indent="0">
              <a:buNone/>
            </a:pPr>
            <a:r>
              <a:rPr lang="en-US" dirty="0"/>
              <a:t>Comment </a:t>
            </a:r>
            <a:r>
              <a:rPr lang="en-US" b="1" i="1" dirty="0" err="1"/>
              <a:t>caractériser</a:t>
            </a:r>
            <a:r>
              <a:rPr lang="en-US" dirty="0"/>
              <a:t> les </a:t>
            </a:r>
            <a:r>
              <a:rPr lang="en-US" dirty="0" err="1"/>
              <a:t>fonctions</a:t>
            </a:r>
            <a:r>
              <a:rPr lang="en-US" dirty="0"/>
              <a:t> </a:t>
            </a:r>
            <a:r>
              <a:rPr lang="en-US" dirty="0" err="1"/>
              <a:t>sémiologiques</a:t>
            </a:r>
            <a:r>
              <a:rPr lang="en-US" dirty="0"/>
              <a:t> ?</a:t>
            </a:r>
          </a:p>
          <a:p>
            <a:pPr marL="0" indent="0">
              <a:buNone/>
            </a:pPr>
            <a:r>
              <a:rPr lang="en-US" dirty="0"/>
              <a:t>Les </a:t>
            </a:r>
            <a:r>
              <a:rPr lang="en-US" dirty="0" err="1"/>
              <a:t>deux</a:t>
            </a:r>
            <a:r>
              <a:rPr lang="en-US" dirty="0"/>
              <a:t> agents: le </a:t>
            </a:r>
            <a:r>
              <a:rPr lang="en-US" b="1" dirty="0" err="1">
                <a:solidFill>
                  <a:schemeClr val="accent2">
                    <a:lumMod val="75000"/>
                  </a:schemeClr>
                </a:solidFill>
              </a:rPr>
              <a:t>destinateur</a:t>
            </a:r>
            <a:r>
              <a:rPr lang="en-US" dirty="0"/>
              <a:t> et le </a:t>
            </a:r>
            <a:r>
              <a:rPr lang="en-US" b="1" dirty="0" err="1">
                <a:solidFill>
                  <a:schemeClr val="accent2">
                    <a:lumMod val="75000"/>
                  </a:schemeClr>
                </a:solidFill>
              </a:rPr>
              <a:t>destinataire</a:t>
            </a:r>
            <a:r>
              <a:rPr lang="en-US" dirty="0"/>
              <a:t> </a:t>
            </a:r>
          </a:p>
          <a:p>
            <a:pPr marL="0" indent="0">
              <a:buNone/>
            </a:pPr>
            <a:r>
              <a:rPr lang="en-US" dirty="0" err="1"/>
              <a:t>peuvent</a:t>
            </a:r>
            <a:r>
              <a:rPr lang="en-US" dirty="0"/>
              <a:t> </a:t>
            </a:r>
            <a:r>
              <a:rPr lang="en-US" dirty="0" err="1"/>
              <a:t>être</a:t>
            </a:r>
            <a:r>
              <a:rPr lang="en-US" dirty="0"/>
              <a:t> </a:t>
            </a:r>
            <a:r>
              <a:rPr lang="en-US" dirty="0" err="1"/>
              <a:t>caractérisés</a:t>
            </a:r>
            <a:r>
              <a:rPr lang="en-US" dirty="0"/>
              <a:t> par </a:t>
            </a:r>
          </a:p>
          <a:p>
            <a:pPr marL="0" indent="0">
              <a:buNone/>
            </a:pPr>
            <a:r>
              <a:rPr lang="en-US" dirty="0" err="1"/>
              <a:t>leur</a:t>
            </a:r>
            <a:r>
              <a:rPr lang="en-US" dirty="0"/>
              <a:t> </a:t>
            </a:r>
            <a:r>
              <a:rPr lang="en-US" b="1" dirty="0" err="1"/>
              <a:t>sensibilité</a:t>
            </a:r>
            <a:r>
              <a:rPr lang="en-US" dirty="0"/>
              <a:t>, </a:t>
            </a:r>
            <a:r>
              <a:rPr lang="en-US" dirty="0" err="1"/>
              <a:t>leur</a:t>
            </a:r>
            <a:r>
              <a:rPr lang="en-US" dirty="0"/>
              <a:t> </a:t>
            </a:r>
            <a:r>
              <a:rPr lang="en-US" b="1" dirty="0"/>
              <a:t>intelligence</a:t>
            </a:r>
            <a:r>
              <a:rPr lang="en-US" dirty="0"/>
              <a:t> et </a:t>
            </a:r>
            <a:r>
              <a:rPr lang="en-US" dirty="0" err="1"/>
              <a:t>leur</a:t>
            </a:r>
            <a:r>
              <a:rPr lang="en-US" dirty="0"/>
              <a:t> </a:t>
            </a:r>
            <a:r>
              <a:rPr lang="en-US" b="1" dirty="0" err="1"/>
              <a:t>affectivité</a:t>
            </a:r>
            <a:r>
              <a:rPr lang="en-US" dirty="0"/>
              <a:t>,</a:t>
            </a:r>
          </a:p>
          <a:p>
            <a:pPr marL="0" indent="0">
              <a:buNone/>
            </a:pPr>
            <a:r>
              <a:rPr lang="en-US" dirty="0" err="1"/>
              <a:t>mais</a:t>
            </a:r>
            <a:r>
              <a:rPr lang="en-US" dirty="0"/>
              <a:t> </a:t>
            </a:r>
            <a:r>
              <a:rPr lang="en-US" dirty="0" err="1"/>
              <a:t>aussi</a:t>
            </a:r>
            <a:r>
              <a:rPr lang="en-US" dirty="0"/>
              <a:t> par</a:t>
            </a:r>
          </a:p>
          <a:p>
            <a:pPr marL="0" indent="0">
              <a:buNone/>
            </a:pPr>
            <a:r>
              <a:rPr lang="en-US" dirty="0" err="1"/>
              <a:t>Leurs</a:t>
            </a:r>
            <a:r>
              <a:rPr lang="en-US" dirty="0"/>
              <a:t> </a:t>
            </a:r>
            <a:r>
              <a:rPr lang="en-US" b="1" dirty="0" err="1"/>
              <a:t>capacités</a:t>
            </a:r>
            <a:r>
              <a:rPr lang="en-US" dirty="0"/>
              <a:t>, </a:t>
            </a:r>
            <a:r>
              <a:rPr lang="en-US" dirty="0" err="1"/>
              <a:t>leurs</a:t>
            </a:r>
            <a:r>
              <a:rPr lang="en-US" dirty="0"/>
              <a:t> </a:t>
            </a:r>
            <a:r>
              <a:rPr lang="en-US" b="1" dirty="0"/>
              <a:t>motifs</a:t>
            </a:r>
            <a:r>
              <a:rPr lang="en-US" dirty="0"/>
              <a:t> et </a:t>
            </a:r>
            <a:r>
              <a:rPr lang="en-US" dirty="0" err="1"/>
              <a:t>leurs</a:t>
            </a:r>
            <a:r>
              <a:rPr lang="en-US" dirty="0"/>
              <a:t> </a:t>
            </a:r>
            <a:r>
              <a:rPr lang="en-US" b="1" dirty="0"/>
              <a:t>intentions</a:t>
            </a:r>
            <a:r>
              <a:rPr lang="en-US" dirty="0"/>
              <a:t>.</a:t>
            </a:r>
          </a:p>
          <a:p>
            <a:pPr marL="0" indent="0">
              <a:buNone/>
            </a:pPr>
            <a:r>
              <a:rPr lang="en-US" dirty="0"/>
              <a:t>Les agents </a:t>
            </a:r>
            <a:r>
              <a:rPr lang="en-US" dirty="0" err="1"/>
              <a:t>dépendent</a:t>
            </a:r>
            <a:r>
              <a:rPr lang="en-US" dirty="0"/>
              <a:t> </a:t>
            </a:r>
            <a:r>
              <a:rPr lang="en-US" dirty="0" err="1"/>
              <a:t>également</a:t>
            </a:r>
            <a:r>
              <a:rPr lang="en-US" dirty="0"/>
              <a:t> du </a:t>
            </a:r>
            <a:r>
              <a:rPr lang="en-US" b="1" dirty="0" err="1">
                <a:solidFill>
                  <a:schemeClr val="accent2">
                    <a:lumMod val="75000"/>
                  </a:schemeClr>
                </a:solidFill>
              </a:rPr>
              <a:t>contexte</a:t>
            </a:r>
            <a:r>
              <a:rPr lang="en-US" dirty="0"/>
              <a:t> </a:t>
            </a:r>
            <a:r>
              <a:rPr lang="en-US" dirty="0" err="1"/>
              <a:t>historio</a:t>
            </a:r>
            <a:r>
              <a:rPr lang="en-US" dirty="0"/>
              <a:t>-socio-</a:t>
            </a:r>
            <a:r>
              <a:rPr lang="en-US" dirty="0" err="1"/>
              <a:t>culturel</a:t>
            </a:r>
            <a:r>
              <a:rPr lang="en-US" dirty="0"/>
              <a:t>.</a:t>
            </a:r>
            <a:endParaRPr lang="en-US" dirty="0">
              <a:solidFill>
                <a:srgbClr val="FF0000"/>
              </a:solidFill>
            </a:endParaRPr>
          </a:p>
          <a:p>
            <a:pPr marL="0" indent="0">
              <a:buNone/>
            </a:pPr>
            <a:r>
              <a:rPr lang="en-US" dirty="0"/>
              <a:t>Il </a:t>
            </a:r>
            <a:r>
              <a:rPr lang="en-US" dirty="0" err="1"/>
              <a:t>reste</a:t>
            </a:r>
            <a:r>
              <a:rPr lang="en-US" dirty="0"/>
              <a:t> le </a:t>
            </a:r>
            <a:r>
              <a:rPr lang="en-US" b="1" dirty="0" err="1">
                <a:solidFill>
                  <a:schemeClr val="accent2">
                    <a:lumMod val="75000"/>
                  </a:schemeClr>
                </a:solidFill>
              </a:rPr>
              <a:t>contacte</a:t>
            </a:r>
            <a:r>
              <a:rPr lang="en-US" dirty="0"/>
              <a:t>, le </a:t>
            </a:r>
            <a:r>
              <a:rPr lang="en-US" b="1" dirty="0">
                <a:solidFill>
                  <a:schemeClr val="accent2">
                    <a:lumMod val="75000"/>
                  </a:schemeClr>
                </a:solidFill>
              </a:rPr>
              <a:t>code</a:t>
            </a:r>
            <a:r>
              <a:rPr lang="en-US" dirty="0"/>
              <a:t> et le </a:t>
            </a:r>
            <a:r>
              <a:rPr lang="en-US" b="1" dirty="0">
                <a:solidFill>
                  <a:schemeClr val="accent2">
                    <a:lumMod val="75000"/>
                  </a:schemeClr>
                </a:solidFill>
              </a:rPr>
              <a:t>message</a:t>
            </a:r>
            <a:r>
              <a:rPr lang="en-US" dirty="0"/>
              <a:t>.</a:t>
            </a:r>
          </a:p>
          <a:p>
            <a:pPr marL="0" indent="0">
              <a:buNone/>
            </a:pPr>
            <a:r>
              <a:rPr lang="en-US" dirty="0" err="1"/>
              <a:t>L’ensemble</a:t>
            </a:r>
            <a:r>
              <a:rPr lang="en-US" dirty="0"/>
              <a:t> de la </a:t>
            </a:r>
            <a:r>
              <a:rPr lang="en-US" dirty="0" err="1"/>
              <a:t>caractérisation</a:t>
            </a:r>
            <a:r>
              <a:rPr lang="en-US" dirty="0"/>
              <a:t> de la </a:t>
            </a:r>
            <a:r>
              <a:rPr lang="en-US" dirty="0" err="1"/>
              <a:t>technétopie</a:t>
            </a:r>
            <a:r>
              <a:rPr lang="en-US" dirty="0"/>
              <a:t> </a:t>
            </a:r>
            <a:r>
              <a:rPr lang="en-US" dirty="0" err="1"/>
              <a:t>dépend</a:t>
            </a:r>
            <a:r>
              <a:rPr lang="en-US" dirty="0"/>
              <a:t> de</a:t>
            </a:r>
          </a:p>
          <a:p>
            <a:pPr marL="0" indent="0" algn="ctr">
              <a:buNone/>
            </a:pPr>
            <a:r>
              <a:rPr lang="en-US" b="1" dirty="0">
                <a:solidFill>
                  <a:srgbClr val="C00000"/>
                </a:solidFill>
              </a:rPr>
              <a:t>la reconstitution</a:t>
            </a:r>
          </a:p>
          <a:p>
            <a:pPr marL="0" indent="0" algn="ctr">
              <a:buNone/>
            </a:pPr>
            <a:r>
              <a:rPr lang="en-US" b="1" dirty="0">
                <a:solidFill>
                  <a:srgbClr val="C00000"/>
                </a:solidFill>
              </a:rPr>
              <a:t>La reconstitution de quoi ?</a:t>
            </a:r>
          </a:p>
          <a:p>
            <a:pPr marL="0" indent="0" algn="ctr">
              <a:buNone/>
            </a:pPr>
            <a:r>
              <a:rPr lang="en-US" b="1" dirty="0">
                <a:solidFill>
                  <a:srgbClr val="C00000"/>
                </a:solidFill>
              </a:rPr>
              <a:t>Pas la reconstitution d’un </a:t>
            </a:r>
            <a:r>
              <a:rPr lang="en-US" b="1" dirty="0" err="1">
                <a:solidFill>
                  <a:srgbClr val="C00000"/>
                </a:solidFill>
              </a:rPr>
              <a:t>objet</a:t>
            </a:r>
            <a:r>
              <a:rPr lang="en-US" b="1" dirty="0">
                <a:solidFill>
                  <a:srgbClr val="C00000"/>
                </a:solidFill>
              </a:rPr>
              <a:t>, </a:t>
            </a:r>
            <a:r>
              <a:rPr lang="en-US" b="1" dirty="0" err="1">
                <a:solidFill>
                  <a:srgbClr val="C00000"/>
                </a:solidFill>
              </a:rPr>
              <a:t>mais</a:t>
            </a:r>
            <a:r>
              <a:rPr lang="en-US" b="1" dirty="0">
                <a:solidFill>
                  <a:srgbClr val="C00000"/>
                </a:solidFill>
              </a:rPr>
              <a:t> </a:t>
            </a:r>
          </a:p>
          <a:p>
            <a:pPr marL="0" indent="0" algn="ctr">
              <a:buNone/>
            </a:pPr>
            <a:r>
              <a:rPr lang="en-US" b="1" dirty="0">
                <a:solidFill>
                  <a:srgbClr val="C00000"/>
                </a:solidFill>
              </a:rPr>
              <a:t>la reconstitution de </a:t>
            </a:r>
            <a:r>
              <a:rPr lang="en-US" b="1" dirty="0" err="1">
                <a:solidFill>
                  <a:srgbClr val="C00000"/>
                </a:solidFill>
              </a:rPr>
              <a:t>l’action</a:t>
            </a:r>
            <a:r>
              <a:rPr lang="en-US" b="1" dirty="0">
                <a:solidFill>
                  <a:srgbClr val="C00000"/>
                </a:solidFill>
              </a:rPr>
              <a:t> du </a:t>
            </a:r>
            <a:r>
              <a:rPr lang="en-US" b="1" dirty="0" err="1">
                <a:solidFill>
                  <a:srgbClr val="C00000"/>
                </a:solidFill>
              </a:rPr>
              <a:t>destinateur</a:t>
            </a:r>
            <a:r>
              <a:rPr lang="en-US" b="1" dirty="0">
                <a:solidFill>
                  <a:srgbClr val="C00000"/>
                </a:solidFill>
              </a:rPr>
              <a:t>.  </a:t>
            </a:r>
          </a:p>
          <a:p>
            <a:pPr marL="0" indent="0">
              <a:buNone/>
            </a:pPr>
            <a:endParaRPr lang="en-US" dirty="0"/>
          </a:p>
        </p:txBody>
      </p:sp>
    </p:spTree>
    <p:extLst>
      <p:ext uri="{BB962C8B-B14F-4D97-AF65-F5344CB8AC3E}">
        <p14:creationId xmlns:p14="http://schemas.microsoft.com/office/powerpoint/2010/main" val="27124001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fade">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fade">
                                      <p:cBhvr>
                                        <p:cTn id="32" dur="500"/>
                                        <p:tgtEl>
                                          <p:spTgt spid="3">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3">
                                            <p:txEl>
                                              <p:pRg st="6" end="6"/>
                                            </p:txEl>
                                          </p:spTgt>
                                        </p:tgtEl>
                                        <p:attrNameLst>
                                          <p:attrName>style.visibility</p:attrName>
                                        </p:attrNameLst>
                                      </p:cBhvr>
                                      <p:to>
                                        <p:strVal val="visible"/>
                                      </p:to>
                                    </p:set>
                                    <p:animEffect transition="in" filter="fade">
                                      <p:cBhvr>
                                        <p:cTn id="37" dur="500"/>
                                        <p:tgtEl>
                                          <p:spTgt spid="3">
                                            <p:txEl>
                                              <p:pRg st="6" end="6"/>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3">
                                            <p:txEl>
                                              <p:pRg st="7" end="7"/>
                                            </p:txEl>
                                          </p:spTgt>
                                        </p:tgtEl>
                                        <p:attrNameLst>
                                          <p:attrName>style.visibility</p:attrName>
                                        </p:attrNameLst>
                                      </p:cBhvr>
                                      <p:to>
                                        <p:strVal val="visible"/>
                                      </p:to>
                                    </p:set>
                                    <p:animEffect transition="in" filter="fade">
                                      <p:cBhvr>
                                        <p:cTn id="42" dur="500"/>
                                        <p:tgtEl>
                                          <p:spTgt spid="3">
                                            <p:txEl>
                                              <p:pRg st="7" end="7"/>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grpId="0" nodeType="clickEffect">
                                  <p:stCondLst>
                                    <p:cond delay="0"/>
                                  </p:stCondLst>
                                  <p:childTnLst>
                                    <p:set>
                                      <p:cBhvr>
                                        <p:cTn id="46" dur="1" fill="hold">
                                          <p:stCondLst>
                                            <p:cond delay="0"/>
                                          </p:stCondLst>
                                        </p:cTn>
                                        <p:tgtEl>
                                          <p:spTgt spid="3">
                                            <p:txEl>
                                              <p:pRg st="8" end="8"/>
                                            </p:txEl>
                                          </p:spTgt>
                                        </p:tgtEl>
                                        <p:attrNameLst>
                                          <p:attrName>style.visibility</p:attrName>
                                        </p:attrNameLst>
                                      </p:cBhvr>
                                      <p:to>
                                        <p:strVal val="visible"/>
                                      </p:to>
                                    </p:set>
                                    <p:animEffect transition="in" filter="fade">
                                      <p:cBhvr>
                                        <p:cTn id="47" dur="500"/>
                                        <p:tgtEl>
                                          <p:spTgt spid="3">
                                            <p:txEl>
                                              <p:pRg st="8" end="8"/>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grpId="0" nodeType="clickEffect">
                                  <p:stCondLst>
                                    <p:cond delay="0"/>
                                  </p:stCondLst>
                                  <p:childTnLst>
                                    <p:set>
                                      <p:cBhvr>
                                        <p:cTn id="51" dur="1" fill="hold">
                                          <p:stCondLst>
                                            <p:cond delay="0"/>
                                          </p:stCondLst>
                                        </p:cTn>
                                        <p:tgtEl>
                                          <p:spTgt spid="3">
                                            <p:txEl>
                                              <p:pRg st="9" end="9"/>
                                            </p:txEl>
                                          </p:spTgt>
                                        </p:tgtEl>
                                        <p:attrNameLst>
                                          <p:attrName>style.visibility</p:attrName>
                                        </p:attrNameLst>
                                      </p:cBhvr>
                                      <p:to>
                                        <p:strVal val="visible"/>
                                      </p:to>
                                    </p:set>
                                    <p:animEffect transition="in" filter="fade">
                                      <p:cBhvr>
                                        <p:cTn id="52" dur="500"/>
                                        <p:tgtEl>
                                          <p:spTgt spid="3">
                                            <p:txEl>
                                              <p:pRg st="9" end="9"/>
                                            </p:txEl>
                                          </p:spTgt>
                                        </p:tgtEl>
                                      </p:cBhvr>
                                    </p:animEffect>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grpId="0" nodeType="clickEffect">
                                  <p:stCondLst>
                                    <p:cond delay="0"/>
                                  </p:stCondLst>
                                  <p:childTnLst>
                                    <p:set>
                                      <p:cBhvr>
                                        <p:cTn id="56" dur="1" fill="hold">
                                          <p:stCondLst>
                                            <p:cond delay="0"/>
                                          </p:stCondLst>
                                        </p:cTn>
                                        <p:tgtEl>
                                          <p:spTgt spid="3">
                                            <p:txEl>
                                              <p:pRg st="10" end="10"/>
                                            </p:txEl>
                                          </p:spTgt>
                                        </p:tgtEl>
                                        <p:attrNameLst>
                                          <p:attrName>style.visibility</p:attrName>
                                        </p:attrNameLst>
                                      </p:cBhvr>
                                      <p:to>
                                        <p:strVal val="visible"/>
                                      </p:to>
                                    </p:set>
                                    <p:animEffect transition="in" filter="fade">
                                      <p:cBhvr>
                                        <p:cTn id="57" dur="500"/>
                                        <p:tgtEl>
                                          <p:spTgt spid="3">
                                            <p:txEl>
                                              <p:pRg st="10" end="10"/>
                                            </p:txEl>
                                          </p:spTgt>
                                        </p:tgtEl>
                                      </p:cBhvr>
                                    </p:animEffect>
                                  </p:childTnLst>
                                </p:cTn>
                              </p:par>
                            </p:childTnLst>
                          </p:cTn>
                        </p:par>
                      </p:childTnLst>
                    </p:cTn>
                  </p:par>
                  <p:par>
                    <p:cTn id="58" fill="hold">
                      <p:stCondLst>
                        <p:cond delay="indefinite"/>
                      </p:stCondLst>
                      <p:childTnLst>
                        <p:par>
                          <p:cTn id="59" fill="hold">
                            <p:stCondLst>
                              <p:cond delay="0"/>
                            </p:stCondLst>
                            <p:childTnLst>
                              <p:par>
                                <p:cTn id="60" presetID="10" presetClass="entr" presetSubtype="0" fill="hold" grpId="0" nodeType="clickEffect">
                                  <p:stCondLst>
                                    <p:cond delay="0"/>
                                  </p:stCondLst>
                                  <p:childTnLst>
                                    <p:set>
                                      <p:cBhvr>
                                        <p:cTn id="61" dur="1" fill="hold">
                                          <p:stCondLst>
                                            <p:cond delay="0"/>
                                          </p:stCondLst>
                                        </p:cTn>
                                        <p:tgtEl>
                                          <p:spTgt spid="3">
                                            <p:txEl>
                                              <p:pRg st="11" end="11"/>
                                            </p:txEl>
                                          </p:spTgt>
                                        </p:tgtEl>
                                        <p:attrNameLst>
                                          <p:attrName>style.visibility</p:attrName>
                                        </p:attrNameLst>
                                      </p:cBhvr>
                                      <p:to>
                                        <p:strVal val="visible"/>
                                      </p:to>
                                    </p:set>
                                    <p:animEffect transition="in" filter="fade">
                                      <p:cBhvr>
                                        <p:cTn id="62" dur="500"/>
                                        <p:tgtEl>
                                          <p:spTgt spid="3">
                                            <p:txEl>
                                              <p:pRg st="11" end="11"/>
                                            </p:txEl>
                                          </p:spTgt>
                                        </p:tgtEl>
                                      </p:cBhvr>
                                    </p:animEffect>
                                  </p:childTnLst>
                                </p:cTn>
                              </p:par>
                            </p:childTnLst>
                          </p:cTn>
                        </p:par>
                      </p:childTnLst>
                    </p:cTn>
                  </p:par>
                  <p:par>
                    <p:cTn id="63" fill="hold">
                      <p:stCondLst>
                        <p:cond delay="indefinite"/>
                      </p:stCondLst>
                      <p:childTnLst>
                        <p:par>
                          <p:cTn id="64" fill="hold">
                            <p:stCondLst>
                              <p:cond delay="0"/>
                            </p:stCondLst>
                            <p:childTnLst>
                              <p:par>
                                <p:cTn id="65" presetID="10" presetClass="entr" presetSubtype="0" fill="hold" grpId="0" nodeType="clickEffect">
                                  <p:stCondLst>
                                    <p:cond delay="0"/>
                                  </p:stCondLst>
                                  <p:childTnLst>
                                    <p:set>
                                      <p:cBhvr>
                                        <p:cTn id="66" dur="1" fill="hold">
                                          <p:stCondLst>
                                            <p:cond delay="0"/>
                                          </p:stCondLst>
                                        </p:cTn>
                                        <p:tgtEl>
                                          <p:spTgt spid="3">
                                            <p:txEl>
                                              <p:pRg st="12" end="12"/>
                                            </p:txEl>
                                          </p:spTgt>
                                        </p:tgtEl>
                                        <p:attrNameLst>
                                          <p:attrName>style.visibility</p:attrName>
                                        </p:attrNameLst>
                                      </p:cBhvr>
                                      <p:to>
                                        <p:strVal val="visible"/>
                                      </p:to>
                                    </p:set>
                                    <p:animEffect transition="in" filter="fade">
                                      <p:cBhvr>
                                        <p:cTn id="67" dur="500"/>
                                        <p:tgtEl>
                                          <p:spTgt spid="3">
                                            <p:txEl>
                                              <p:pRg st="12" end="1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2">
            <a:lumMod val="90000"/>
          </a:schemeClr>
        </a:solidFill>
        <a:effectLst/>
      </p:bgPr>
    </p:bg>
    <p:spTree>
      <p:nvGrpSpPr>
        <p:cNvPr id="1" name=""/>
        <p:cNvGrpSpPr/>
        <p:nvPr/>
      </p:nvGrpSpPr>
      <p:grpSpPr>
        <a:xfrm>
          <a:off x="0" y="0"/>
          <a:ext cx="0" cy="0"/>
          <a:chOff x="0" y="0"/>
          <a:chExt cx="0" cy="0"/>
        </a:xfrm>
      </p:grpSpPr>
      <p:sp>
        <p:nvSpPr>
          <p:cNvPr id="3" name="Espace réservé du contenu 2"/>
          <p:cNvSpPr>
            <a:spLocks noGrp="1"/>
          </p:cNvSpPr>
          <p:nvPr>
            <p:ph idx="1"/>
          </p:nvPr>
        </p:nvSpPr>
        <p:spPr>
          <a:xfrm>
            <a:off x="838200" y="793630"/>
            <a:ext cx="10515600" cy="5383333"/>
          </a:xfrm>
        </p:spPr>
        <p:txBody>
          <a:bodyPr/>
          <a:lstStyle/>
          <a:p>
            <a:pPr algn="ctr">
              <a:buNone/>
            </a:pPr>
            <a:r>
              <a:rPr lang="fr-FR" sz="4800" b="1" u="sng" dirty="0"/>
              <a:t>Les données physiologiques</a:t>
            </a:r>
          </a:p>
          <a:p>
            <a:pPr algn="ctr">
              <a:buNone/>
            </a:pPr>
            <a:endParaRPr lang="fr-FR" sz="1000" b="1" dirty="0"/>
          </a:p>
          <a:p>
            <a:pPr algn="ctr">
              <a:buNone/>
            </a:pPr>
            <a:r>
              <a:rPr lang="fr-FR" sz="6000" b="1" dirty="0">
                <a:solidFill>
                  <a:schemeClr val="accent2">
                    <a:lumMod val="75000"/>
                  </a:schemeClr>
                </a:solidFill>
              </a:rPr>
              <a:t>Rappel</a:t>
            </a:r>
          </a:p>
          <a:p>
            <a:pPr algn="ctr">
              <a:buNone/>
            </a:pPr>
            <a:r>
              <a:rPr lang="fr-FR" sz="6000" b="1" dirty="0"/>
              <a:t>Ibn Al-</a:t>
            </a:r>
            <a:r>
              <a:rPr lang="fr-FR" sz="6000" b="1" dirty="0" err="1"/>
              <a:t>Haytham</a:t>
            </a:r>
            <a:r>
              <a:rPr lang="fr-FR" sz="6000" b="1" dirty="0"/>
              <a:t> (Alhazen) </a:t>
            </a:r>
          </a:p>
          <a:p>
            <a:pPr algn="ctr">
              <a:buNone/>
            </a:pPr>
            <a:r>
              <a:rPr lang="fr-FR" sz="5400" dirty="0"/>
              <a:t>(965-1040)</a:t>
            </a:r>
          </a:p>
          <a:p>
            <a:pPr>
              <a:buNone/>
            </a:pPr>
            <a:endParaRPr lang="fr-FR"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fade">
                                      <p:cBhvr>
                                        <p:cTn id="12" dur="500"/>
                                        <p:tgtEl>
                                          <p:spTgt spid="3">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animEffect transition="in" filter="fade">
                                      <p:cBhvr>
                                        <p:cTn id="17" dur="500"/>
                                        <p:tgtEl>
                                          <p:spTgt spid="3">
                                            <p:txEl>
                                              <p:pRg st="3" end="3"/>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4" end="4"/>
                                            </p:txEl>
                                          </p:spTgt>
                                        </p:tgtEl>
                                        <p:attrNameLst>
                                          <p:attrName>style.visibility</p:attrName>
                                        </p:attrNameLst>
                                      </p:cBhvr>
                                      <p:to>
                                        <p:strVal val="visible"/>
                                      </p:to>
                                    </p:set>
                                    <p:animEffect transition="in" filter="fade">
                                      <p:cBhvr>
                                        <p:cTn id="22"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endParaRPr lang="fr-FR"/>
          </a:p>
        </p:txBody>
      </p:sp>
      <p:pic>
        <p:nvPicPr>
          <p:cNvPr id="1026" name="Picture 2"/>
          <p:cNvPicPr>
            <a:picLocks noGrp="1" noChangeAspect="1" noChangeArrowheads="1"/>
          </p:cNvPicPr>
          <p:nvPr>
            <p:ph idx="1"/>
          </p:nvPr>
        </p:nvPicPr>
        <p:blipFill>
          <a:blip r:embed="rId2" cstate="print"/>
          <a:srcRect/>
          <a:stretch>
            <a:fillRect/>
          </a:stretch>
        </p:blipFill>
        <p:spPr bwMode="auto">
          <a:xfrm>
            <a:off x="1580656" y="256494"/>
            <a:ext cx="10140360" cy="6497989"/>
          </a:xfrm>
          <a:prstGeom prst="rect">
            <a:avLst/>
          </a:prstGeom>
          <a:noFill/>
          <a:ln w="9525">
            <a:noFill/>
            <a:miter lim="800000"/>
            <a:headEnd/>
            <a:tailEnd/>
          </a:ln>
        </p:spPr>
      </p:pic>
      <p:sp>
        <p:nvSpPr>
          <p:cNvPr id="5" name="ZoneTexte 4"/>
          <p:cNvSpPr txBox="1"/>
          <p:nvPr/>
        </p:nvSpPr>
        <p:spPr>
          <a:xfrm>
            <a:off x="1919536" y="3067688"/>
            <a:ext cx="2376264" cy="584775"/>
          </a:xfrm>
          <a:prstGeom prst="rect">
            <a:avLst/>
          </a:prstGeom>
          <a:noFill/>
        </p:spPr>
        <p:txBody>
          <a:bodyPr wrap="square" rtlCol="0">
            <a:spAutoFit/>
          </a:bodyPr>
          <a:lstStyle/>
          <a:p>
            <a:r>
              <a:rPr lang="fr-FR" sz="3200" b="1" dirty="0">
                <a:solidFill>
                  <a:srgbClr val="C00000"/>
                </a:solidFill>
              </a:rPr>
              <a:t>projection</a:t>
            </a:r>
          </a:p>
        </p:txBody>
      </p:sp>
      <p:sp>
        <p:nvSpPr>
          <p:cNvPr id="6" name="ZoneTexte 5"/>
          <p:cNvSpPr txBox="1"/>
          <p:nvPr/>
        </p:nvSpPr>
        <p:spPr>
          <a:xfrm>
            <a:off x="8347628" y="3082125"/>
            <a:ext cx="2376264" cy="584775"/>
          </a:xfrm>
          <a:prstGeom prst="rect">
            <a:avLst/>
          </a:prstGeom>
          <a:noFill/>
        </p:spPr>
        <p:txBody>
          <a:bodyPr wrap="square" rtlCol="0">
            <a:spAutoFit/>
          </a:bodyPr>
          <a:lstStyle/>
          <a:p>
            <a:r>
              <a:rPr lang="fr-FR" sz="3200" b="1" dirty="0">
                <a:solidFill>
                  <a:srgbClr val="C00000"/>
                </a:solidFill>
              </a:rPr>
              <a:t>perception</a:t>
            </a:r>
          </a:p>
        </p:txBody>
      </p:sp>
      <p:sp>
        <p:nvSpPr>
          <p:cNvPr id="7" name="Flèche droite 6"/>
          <p:cNvSpPr/>
          <p:nvPr/>
        </p:nvSpPr>
        <p:spPr>
          <a:xfrm>
            <a:off x="1919536" y="2852937"/>
            <a:ext cx="2520280" cy="1080120"/>
          </a:xfrm>
          <a:prstGeom prst="rightArrow">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solidFill>
                <a:srgbClr val="C00000"/>
              </a:solidFill>
            </a:endParaRPr>
          </a:p>
        </p:txBody>
      </p:sp>
      <p:sp>
        <p:nvSpPr>
          <p:cNvPr id="8" name="Flèche droite 7"/>
          <p:cNvSpPr/>
          <p:nvPr/>
        </p:nvSpPr>
        <p:spPr>
          <a:xfrm>
            <a:off x="8275620" y="2852937"/>
            <a:ext cx="2520280" cy="1080120"/>
          </a:xfrm>
          <a:prstGeom prst="rightArrow">
            <a:avLst/>
          </a:prstGeom>
          <a:noFill/>
          <a:ln w="3810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dirty="0">
              <a:solidFill>
                <a:srgbClr val="C0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2000"/>
                                        <p:tgtEl>
                                          <p:spTgt spid="1026"/>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2000"/>
                                        <p:tgtEl>
                                          <p:spTgt spid="7"/>
                                        </p:tgtEl>
                                      </p:cBhvr>
                                    </p:animEffect>
                                  </p:childTnLst>
                                </p:cTn>
                              </p:par>
                              <p:par>
                                <p:cTn id="13" presetID="10" presetClass="entr" presetSubtype="0" fill="hold" grpId="0" nodeType="withEffect">
                                  <p:stCondLst>
                                    <p:cond delay="0"/>
                                  </p:stCondLst>
                                  <p:childTnLst>
                                    <p:set>
                                      <p:cBhvr>
                                        <p:cTn id="14" dur="1" fill="hold">
                                          <p:stCondLst>
                                            <p:cond delay="0"/>
                                          </p:stCondLst>
                                        </p:cTn>
                                        <p:tgtEl>
                                          <p:spTgt spid="5"/>
                                        </p:tgtEl>
                                        <p:attrNameLst>
                                          <p:attrName>style.visibility</p:attrName>
                                        </p:attrNameLst>
                                      </p:cBhvr>
                                      <p:to>
                                        <p:strVal val="visible"/>
                                      </p:to>
                                    </p:set>
                                    <p:animEffect transition="in" filter="fade">
                                      <p:cBhvr>
                                        <p:cTn id="15" dur="2000"/>
                                        <p:tgtEl>
                                          <p:spTgt spid="5"/>
                                        </p:tgtEl>
                                      </p:cBhvr>
                                    </p:animEffect>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grpId="0" nodeType="clickEffect">
                                  <p:stCondLst>
                                    <p:cond delay="0"/>
                                  </p:stCondLst>
                                  <p:childTnLst>
                                    <p:set>
                                      <p:cBhvr>
                                        <p:cTn id="19" dur="1" fill="hold">
                                          <p:stCondLst>
                                            <p:cond delay="0"/>
                                          </p:stCondLst>
                                        </p:cTn>
                                        <p:tgtEl>
                                          <p:spTgt spid="8"/>
                                        </p:tgtEl>
                                        <p:attrNameLst>
                                          <p:attrName>style.visibility</p:attrName>
                                        </p:attrNameLst>
                                      </p:cBhvr>
                                      <p:to>
                                        <p:strVal val="visible"/>
                                      </p:to>
                                    </p:set>
                                    <p:animEffect transition="in" filter="fade">
                                      <p:cBhvr>
                                        <p:cTn id="20" dur="2000"/>
                                        <p:tgtEl>
                                          <p:spTgt spid="8"/>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6"/>
                                        </p:tgtEl>
                                        <p:attrNameLst>
                                          <p:attrName>style.visibility</p:attrName>
                                        </p:attrNameLst>
                                      </p:cBhvr>
                                      <p:to>
                                        <p:strVal val="visible"/>
                                      </p:to>
                                    </p:set>
                                    <p:animEffect transition="in" filter="fade">
                                      <p:cBhvr>
                                        <p:cTn id="23" dur="2000"/>
                                        <p:tgtEl>
                                          <p:spTgt spid="6"/>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xit" presetSubtype="0" fill="hold" grpId="1" nodeType="clickEffect">
                                  <p:stCondLst>
                                    <p:cond delay="0"/>
                                  </p:stCondLst>
                                  <p:childTnLst>
                                    <p:animEffect transition="out" filter="fade">
                                      <p:cBhvr>
                                        <p:cTn id="27" dur="2000"/>
                                        <p:tgtEl>
                                          <p:spTgt spid="7"/>
                                        </p:tgtEl>
                                      </p:cBhvr>
                                    </p:animEffect>
                                    <p:set>
                                      <p:cBhvr>
                                        <p:cTn id="28" dur="1" fill="hold">
                                          <p:stCondLst>
                                            <p:cond delay="1999"/>
                                          </p:stCondLst>
                                        </p:cTn>
                                        <p:tgtEl>
                                          <p:spTgt spid="7"/>
                                        </p:tgtEl>
                                        <p:attrNameLst>
                                          <p:attrName>style.visibility</p:attrName>
                                        </p:attrNameLst>
                                      </p:cBhvr>
                                      <p:to>
                                        <p:strVal val="hidden"/>
                                      </p:to>
                                    </p:set>
                                  </p:childTnLst>
                                </p:cTn>
                              </p:par>
                              <p:par>
                                <p:cTn id="29" presetID="10" presetClass="exit" presetSubtype="0" fill="hold" grpId="1" nodeType="withEffect">
                                  <p:stCondLst>
                                    <p:cond delay="0"/>
                                  </p:stCondLst>
                                  <p:childTnLst>
                                    <p:animEffect transition="out" filter="fade">
                                      <p:cBhvr>
                                        <p:cTn id="30" dur="2000"/>
                                        <p:tgtEl>
                                          <p:spTgt spid="5"/>
                                        </p:tgtEl>
                                      </p:cBhvr>
                                    </p:animEffect>
                                    <p:set>
                                      <p:cBhvr>
                                        <p:cTn id="31" dur="1" fill="hold">
                                          <p:stCondLst>
                                            <p:cond delay="1999"/>
                                          </p:stCondLst>
                                        </p:cTn>
                                        <p:tgtEl>
                                          <p:spTgt spid="5"/>
                                        </p:tgtEl>
                                        <p:attrNameLst>
                                          <p:attrName>style.visibility</p:attrName>
                                        </p:attrNameLst>
                                      </p:cBhvr>
                                      <p:to>
                                        <p:strVal val="hidden"/>
                                      </p:to>
                                    </p:set>
                                  </p:childTnLst>
                                </p:cTn>
                              </p:par>
                              <p:par>
                                <p:cTn id="32" presetID="10" presetClass="exit" presetSubtype="0" fill="hold" grpId="1" nodeType="withEffect">
                                  <p:stCondLst>
                                    <p:cond delay="0"/>
                                  </p:stCondLst>
                                  <p:childTnLst>
                                    <p:animEffect transition="out" filter="fade">
                                      <p:cBhvr>
                                        <p:cTn id="33" dur="2000"/>
                                        <p:tgtEl>
                                          <p:spTgt spid="6"/>
                                        </p:tgtEl>
                                      </p:cBhvr>
                                    </p:animEffect>
                                    <p:set>
                                      <p:cBhvr>
                                        <p:cTn id="34" dur="1" fill="hold">
                                          <p:stCondLst>
                                            <p:cond delay="1999"/>
                                          </p:stCondLst>
                                        </p:cTn>
                                        <p:tgtEl>
                                          <p:spTgt spid="6"/>
                                        </p:tgtEl>
                                        <p:attrNameLst>
                                          <p:attrName>style.visibility</p:attrName>
                                        </p:attrNameLst>
                                      </p:cBhvr>
                                      <p:to>
                                        <p:strVal val="hidden"/>
                                      </p:to>
                                    </p:set>
                                  </p:childTnLst>
                                </p:cTn>
                              </p:par>
                              <p:par>
                                <p:cTn id="35" presetID="10" presetClass="exit" presetSubtype="0" fill="hold" grpId="1" nodeType="withEffect">
                                  <p:stCondLst>
                                    <p:cond delay="0"/>
                                  </p:stCondLst>
                                  <p:childTnLst>
                                    <p:animEffect transition="out" filter="fade">
                                      <p:cBhvr>
                                        <p:cTn id="36" dur="2000"/>
                                        <p:tgtEl>
                                          <p:spTgt spid="8"/>
                                        </p:tgtEl>
                                      </p:cBhvr>
                                    </p:animEffect>
                                    <p:set>
                                      <p:cBhvr>
                                        <p:cTn id="37" dur="1" fill="hold">
                                          <p:stCondLst>
                                            <p:cond delay="1999"/>
                                          </p:stCondLst>
                                        </p:cTn>
                                        <p:tgtEl>
                                          <p:spTgt spid="8"/>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5" grpId="1"/>
      <p:bldP spid="6" grpId="0"/>
      <p:bldP spid="6" grpId="1"/>
      <p:bldP spid="7" grpId="0" animBg="1"/>
      <p:bldP spid="7" grpId="1" animBg="1"/>
      <p:bldP spid="8" grpId="0" animBg="1"/>
      <p:bldP spid="8" grpId="1" animBg="1"/>
    </p:bld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endParaRPr lang="fr-FR"/>
          </a:p>
        </p:txBody>
      </p:sp>
      <p:pic>
        <p:nvPicPr>
          <p:cNvPr id="1026" name="Picture 2"/>
          <p:cNvPicPr>
            <a:picLocks noGrp="1" noChangeAspect="1" noChangeArrowheads="1"/>
          </p:cNvPicPr>
          <p:nvPr>
            <p:ph idx="1"/>
          </p:nvPr>
        </p:nvPicPr>
        <p:blipFill>
          <a:blip r:embed="rId2" cstate="print"/>
          <a:srcRect/>
          <a:stretch>
            <a:fillRect/>
          </a:stretch>
        </p:blipFill>
        <p:spPr bwMode="auto">
          <a:xfrm>
            <a:off x="838200" y="260648"/>
            <a:ext cx="10262555" cy="6576291"/>
          </a:xfrm>
          <a:prstGeom prst="rect">
            <a:avLst/>
          </a:prstGeom>
          <a:noFill/>
          <a:ln w="9525">
            <a:noFill/>
            <a:miter lim="800000"/>
            <a:headEnd/>
            <a:tailEnd/>
          </a:ln>
        </p:spPr>
      </p:pic>
      <p:cxnSp>
        <p:nvCxnSpPr>
          <p:cNvPr id="10" name="Connecteur droit 9"/>
          <p:cNvCxnSpPr>
            <a:cxnSpLocks/>
          </p:cNvCxnSpPr>
          <p:nvPr/>
        </p:nvCxnSpPr>
        <p:spPr>
          <a:xfrm>
            <a:off x="7032104" y="260648"/>
            <a:ext cx="0" cy="6597352"/>
          </a:xfrm>
          <a:prstGeom prst="line">
            <a:avLst/>
          </a:prstGeom>
          <a:ln w="76200">
            <a:solidFill>
              <a:srgbClr val="C00000"/>
            </a:solidFill>
            <a:prstDash val="lgDash"/>
          </a:ln>
        </p:spPr>
        <p:style>
          <a:lnRef idx="1">
            <a:schemeClr val="accent1"/>
          </a:lnRef>
          <a:fillRef idx="0">
            <a:schemeClr val="accent1"/>
          </a:fillRef>
          <a:effectRef idx="0">
            <a:schemeClr val="accent1"/>
          </a:effectRef>
          <a:fontRef idx="minor">
            <a:schemeClr val="tx1"/>
          </a:fontRef>
        </p:style>
      </p:cxnSp>
      <p:sp>
        <p:nvSpPr>
          <p:cNvPr id="17" name="Rectangle 16"/>
          <p:cNvSpPr/>
          <p:nvPr/>
        </p:nvSpPr>
        <p:spPr>
          <a:xfrm>
            <a:off x="7112922" y="260648"/>
            <a:ext cx="3987829" cy="6576291"/>
          </a:xfrm>
          <a:prstGeom prst="rect">
            <a:avLst/>
          </a:prstGeom>
          <a:solidFill>
            <a:srgbClr val="4A452A">
              <a:alpha val="74902"/>
            </a:srgbClr>
          </a:solidFill>
          <a:ln>
            <a:solidFill>
              <a:srgbClr val="4A452A"/>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4" name="ZoneTexte 13"/>
          <p:cNvSpPr txBox="1"/>
          <p:nvPr/>
        </p:nvSpPr>
        <p:spPr>
          <a:xfrm>
            <a:off x="8363744" y="1844825"/>
            <a:ext cx="2304256" cy="2554545"/>
          </a:xfrm>
          <a:prstGeom prst="rect">
            <a:avLst/>
          </a:prstGeom>
          <a:noFill/>
        </p:spPr>
        <p:txBody>
          <a:bodyPr wrap="square" rtlCol="0">
            <a:spAutoFit/>
          </a:bodyPr>
          <a:lstStyle/>
          <a:p>
            <a:r>
              <a:rPr lang="fr-FR" sz="4000" b="1" dirty="0">
                <a:solidFill>
                  <a:schemeClr val="bg2">
                    <a:lumMod val="75000"/>
                  </a:schemeClr>
                </a:solidFill>
              </a:rPr>
              <a:t>le monde sensible et cérébral</a:t>
            </a:r>
          </a:p>
        </p:txBody>
      </p:sp>
      <p:sp>
        <p:nvSpPr>
          <p:cNvPr id="16" name="Rectangle 15"/>
          <p:cNvSpPr/>
          <p:nvPr/>
        </p:nvSpPr>
        <p:spPr>
          <a:xfrm>
            <a:off x="838200" y="260647"/>
            <a:ext cx="6121896" cy="6576291"/>
          </a:xfrm>
          <a:prstGeom prst="rect">
            <a:avLst/>
          </a:prstGeom>
          <a:solidFill>
            <a:srgbClr val="C4BD97">
              <a:alpha val="74902"/>
            </a:srgb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15" name="ZoneTexte 14"/>
          <p:cNvSpPr txBox="1"/>
          <p:nvPr/>
        </p:nvSpPr>
        <p:spPr>
          <a:xfrm>
            <a:off x="1847528" y="1916833"/>
            <a:ext cx="2304256" cy="2554545"/>
          </a:xfrm>
          <a:prstGeom prst="rect">
            <a:avLst/>
          </a:prstGeom>
          <a:noFill/>
        </p:spPr>
        <p:txBody>
          <a:bodyPr wrap="square" rtlCol="0">
            <a:spAutoFit/>
          </a:bodyPr>
          <a:lstStyle/>
          <a:p>
            <a:r>
              <a:rPr lang="fr-FR" sz="4000" b="1" dirty="0">
                <a:solidFill>
                  <a:srgbClr val="C00000"/>
                </a:solidFill>
              </a:rPr>
              <a:t>le monde physique (de la Nature)</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2000"/>
                                        <p:tgtEl>
                                          <p:spTgt spid="10"/>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6"/>
                                        </p:tgtEl>
                                        <p:attrNameLst>
                                          <p:attrName>style.visibility</p:attrName>
                                        </p:attrNameLst>
                                      </p:cBhvr>
                                      <p:to>
                                        <p:strVal val="visible"/>
                                      </p:to>
                                    </p:set>
                                    <p:animEffect transition="in" filter="fade">
                                      <p:cBhvr>
                                        <p:cTn id="12" dur="2000"/>
                                        <p:tgtEl>
                                          <p:spTgt spid="16"/>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15"/>
                                        </p:tgtEl>
                                        <p:attrNameLst>
                                          <p:attrName>style.visibility</p:attrName>
                                        </p:attrNameLst>
                                      </p:cBhvr>
                                      <p:to>
                                        <p:strVal val="visible"/>
                                      </p:to>
                                    </p:set>
                                    <p:animEffect transition="in" filter="fade">
                                      <p:cBhvr>
                                        <p:cTn id="17" dur="2000"/>
                                        <p:tgtEl>
                                          <p:spTgt spid="15"/>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17"/>
                                        </p:tgtEl>
                                        <p:attrNameLst>
                                          <p:attrName>style.visibility</p:attrName>
                                        </p:attrNameLst>
                                      </p:cBhvr>
                                      <p:to>
                                        <p:strVal val="visible"/>
                                      </p:to>
                                    </p:set>
                                    <p:animEffect transition="in" filter="fade">
                                      <p:cBhvr>
                                        <p:cTn id="22" dur="2000"/>
                                        <p:tgtEl>
                                          <p:spTgt spid="17"/>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14"/>
                                        </p:tgtEl>
                                        <p:attrNameLst>
                                          <p:attrName>style.visibility</p:attrName>
                                        </p:attrNameLst>
                                      </p:cBhvr>
                                      <p:to>
                                        <p:strVal val="visible"/>
                                      </p:to>
                                    </p:set>
                                    <p:animEffect transition="in" filter="fade">
                                      <p:cBhvr>
                                        <p:cTn id="27" dur="20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animBg="1"/>
      <p:bldP spid="14" grpId="0"/>
      <p:bldP spid="16" grpId="0" animBg="1"/>
      <p:bldP spid="15" grpId="0"/>
    </p:bldLst>
  </p:timing>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A086E05E-5B06-4B8F-7039-F18BA3F2ACF3}"/>
              </a:ext>
            </a:extLst>
          </p:cNvPr>
          <p:cNvSpPr>
            <a:spLocks noGrp="1"/>
          </p:cNvSpPr>
          <p:nvPr>
            <p:ph type="title"/>
          </p:nvPr>
        </p:nvSpPr>
        <p:spPr/>
        <p:txBody>
          <a:bodyPr/>
          <a:lstStyle/>
          <a:p>
            <a:endParaRPr lang="fr-FR" dirty="0"/>
          </a:p>
        </p:txBody>
      </p:sp>
      <p:pic>
        <p:nvPicPr>
          <p:cNvPr id="5" name="Espace réservé du contenu 4">
            <a:extLst>
              <a:ext uri="{FF2B5EF4-FFF2-40B4-BE49-F238E27FC236}">
                <a16:creationId xmlns:a16="http://schemas.microsoft.com/office/drawing/2014/main" id="{134A2D07-051C-9CF1-2ECA-85475AF331C6}"/>
              </a:ext>
            </a:extLst>
          </p:cNvPr>
          <p:cNvPicPr>
            <a:picLocks noGrp="1" noChangeAspect="1"/>
          </p:cNvPicPr>
          <p:nvPr>
            <p:ph idx="1"/>
          </p:nvPr>
        </p:nvPicPr>
        <p:blipFill rotWithShape="1">
          <a:blip r:embed="rId2"/>
          <a:srcRect r="51800"/>
          <a:stretch/>
        </p:blipFill>
        <p:spPr>
          <a:xfrm>
            <a:off x="360747" y="118815"/>
            <a:ext cx="2246053" cy="2884398"/>
          </a:xfrm>
        </p:spPr>
      </p:pic>
      <p:pic>
        <p:nvPicPr>
          <p:cNvPr id="7" name="Image 6">
            <a:extLst>
              <a:ext uri="{FF2B5EF4-FFF2-40B4-BE49-F238E27FC236}">
                <a16:creationId xmlns:a16="http://schemas.microsoft.com/office/drawing/2014/main" id="{C01C7D74-F392-193E-50D1-0B9A87D2E288}"/>
              </a:ext>
            </a:extLst>
          </p:cNvPr>
          <p:cNvPicPr>
            <a:picLocks noChangeAspect="1"/>
          </p:cNvPicPr>
          <p:nvPr/>
        </p:nvPicPr>
        <p:blipFill rotWithShape="1">
          <a:blip r:embed="rId2"/>
          <a:srcRect l="39804" b="2079"/>
          <a:stretch/>
        </p:blipFill>
        <p:spPr>
          <a:xfrm>
            <a:off x="3125256" y="784995"/>
            <a:ext cx="3057962" cy="3079102"/>
          </a:xfrm>
          <a:prstGeom prst="rect">
            <a:avLst/>
          </a:prstGeom>
        </p:spPr>
      </p:pic>
      <p:pic>
        <p:nvPicPr>
          <p:cNvPr id="9" name="Image 8">
            <a:extLst>
              <a:ext uri="{FF2B5EF4-FFF2-40B4-BE49-F238E27FC236}">
                <a16:creationId xmlns:a16="http://schemas.microsoft.com/office/drawing/2014/main" id="{E9C3D779-C3EB-1A5C-F890-CF1C6C6AE4EE}"/>
              </a:ext>
            </a:extLst>
          </p:cNvPr>
          <p:cNvPicPr>
            <a:picLocks noChangeAspect="1"/>
          </p:cNvPicPr>
          <p:nvPr/>
        </p:nvPicPr>
        <p:blipFill>
          <a:blip r:embed="rId3"/>
          <a:stretch>
            <a:fillRect/>
          </a:stretch>
        </p:blipFill>
        <p:spPr>
          <a:xfrm>
            <a:off x="281419" y="3231835"/>
            <a:ext cx="2246053" cy="3507350"/>
          </a:xfrm>
          <a:prstGeom prst="rect">
            <a:avLst/>
          </a:prstGeom>
        </p:spPr>
      </p:pic>
      <p:pic>
        <p:nvPicPr>
          <p:cNvPr id="10" name="Image 9">
            <a:extLst>
              <a:ext uri="{FF2B5EF4-FFF2-40B4-BE49-F238E27FC236}">
                <a16:creationId xmlns:a16="http://schemas.microsoft.com/office/drawing/2014/main" id="{C7436AF4-1005-7E62-9E1E-7A609AF145B9}"/>
              </a:ext>
            </a:extLst>
          </p:cNvPr>
          <p:cNvPicPr>
            <a:picLocks noChangeAspect="1"/>
          </p:cNvPicPr>
          <p:nvPr/>
        </p:nvPicPr>
        <p:blipFill>
          <a:blip r:embed="rId4"/>
          <a:stretch>
            <a:fillRect/>
          </a:stretch>
        </p:blipFill>
        <p:spPr>
          <a:xfrm>
            <a:off x="7356474" y="406735"/>
            <a:ext cx="4554107" cy="5108891"/>
          </a:xfrm>
          <a:prstGeom prst="rect">
            <a:avLst/>
          </a:prstGeom>
        </p:spPr>
      </p:pic>
      <p:sp>
        <p:nvSpPr>
          <p:cNvPr id="12" name="ZoneTexte 11">
            <a:extLst>
              <a:ext uri="{FF2B5EF4-FFF2-40B4-BE49-F238E27FC236}">
                <a16:creationId xmlns:a16="http://schemas.microsoft.com/office/drawing/2014/main" id="{1509E2B3-8761-521A-BF11-F54DC903EDA9}"/>
              </a:ext>
            </a:extLst>
          </p:cNvPr>
          <p:cNvSpPr txBox="1"/>
          <p:nvPr/>
        </p:nvSpPr>
        <p:spPr>
          <a:xfrm>
            <a:off x="2793520" y="4158562"/>
            <a:ext cx="4412836" cy="1323439"/>
          </a:xfrm>
          <a:prstGeom prst="rect">
            <a:avLst/>
          </a:prstGeom>
          <a:noFill/>
        </p:spPr>
        <p:txBody>
          <a:bodyPr wrap="square" rtlCol="0">
            <a:spAutoFit/>
          </a:bodyPr>
          <a:lstStyle/>
          <a:p>
            <a:r>
              <a:rPr lang="fr-FR" sz="4000" b="1" dirty="0">
                <a:solidFill>
                  <a:srgbClr val="C00000"/>
                </a:solidFill>
              </a:rPr>
              <a:t>le monde physique (de la Nature)</a:t>
            </a:r>
          </a:p>
        </p:txBody>
      </p:sp>
      <p:sp>
        <p:nvSpPr>
          <p:cNvPr id="13" name="ZoneTexte 12">
            <a:extLst>
              <a:ext uri="{FF2B5EF4-FFF2-40B4-BE49-F238E27FC236}">
                <a16:creationId xmlns:a16="http://schemas.microsoft.com/office/drawing/2014/main" id="{220A9018-7563-2DA5-2A8C-6E6E15AAB6E0}"/>
              </a:ext>
            </a:extLst>
          </p:cNvPr>
          <p:cNvSpPr txBox="1"/>
          <p:nvPr/>
        </p:nvSpPr>
        <p:spPr>
          <a:xfrm>
            <a:off x="7610763" y="5415746"/>
            <a:ext cx="4045527" cy="1323439"/>
          </a:xfrm>
          <a:prstGeom prst="rect">
            <a:avLst/>
          </a:prstGeom>
          <a:noFill/>
        </p:spPr>
        <p:txBody>
          <a:bodyPr wrap="square" rtlCol="0">
            <a:spAutoFit/>
          </a:bodyPr>
          <a:lstStyle/>
          <a:p>
            <a:r>
              <a:rPr lang="fr-FR" sz="4000" b="1" dirty="0">
                <a:solidFill>
                  <a:schemeClr val="bg2">
                    <a:lumMod val="75000"/>
                  </a:schemeClr>
                </a:solidFill>
              </a:rPr>
              <a:t>le monde sensible et cérébral</a:t>
            </a:r>
          </a:p>
        </p:txBody>
      </p:sp>
    </p:spTree>
    <p:extLst>
      <p:ext uri="{BB962C8B-B14F-4D97-AF65-F5344CB8AC3E}">
        <p14:creationId xmlns:p14="http://schemas.microsoft.com/office/powerpoint/2010/main" val="38101430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fade">
                                      <p:cBhvr>
                                        <p:cTn id="7" dur="2000"/>
                                        <p:tgtEl>
                                          <p:spTgt spid="12"/>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3"/>
                                        </p:tgtEl>
                                        <p:attrNameLst>
                                          <p:attrName>style.visibility</p:attrName>
                                        </p:attrNameLst>
                                      </p:cBhvr>
                                      <p:to>
                                        <p:strVal val="visible"/>
                                      </p:to>
                                    </p:set>
                                    <p:animEffect transition="in" filter="fade">
                                      <p:cBhvr>
                                        <p:cTn id="12" dur="2000"/>
                                        <p:tgtEl>
                                          <p:spTgt spid="13"/>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fade">
                                      <p:cBhvr>
                                        <p:cTn id="17" dur="500"/>
                                        <p:tgtEl>
                                          <p:spTgt spid="7"/>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5"/>
                                        </p:tgtEl>
                                        <p:attrNameLst>
                                          <p:attrName>style.visibility</p:attrName>
                                        </p:attrNameLst>
                                      </p:cBhvr>
                                      <p:to>
                                        <p:strVal val="visible"/>
                                      </p:to>
                                    </p:set>
                                    <p:animEffect transition="in" filter="fade">
                                      <p:cBhvr>
                                        <p:cTn id="22" dur="500"/>
                                        <p:tgtEl>
                                          <p:spTgt spid="5"/>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9"/>
                                        </p:tgtEl>
                                        <p:attrNameLst>
                                          <p:attrName>style.visibility</p:attrName>
                                        </p:attrNameLst>
                                      </p:cBhvr>
                                      <p:to>
                                        <p:strVal val="visible"/>
                                      </p:to>
                                    </p:set>
                                    <p:animEffect transition="in" filter="fade">
                                      <p:cBhvr>
                                        <p:cTn id="27" dur="500"/>
                                        <p:tgtEl>
                                          <p:spTgt spid="9"/>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10"/>
                                        </p:tgtEl>
                                        <p:attrNameLst>
                                          <p:attrName>style.visibility</p:attrName>
                                        </p:attrNameLst>
                                      </p:cBhvr>
                                      <p:to>
                                        <p:strVal val="visible"/>
                                      </p:to>
                                    </p:set>
                                    <p:animEffect transition="in" filter="fade">
                                      <p:cBhvr>
                                        <p:cTn id="32"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3" grpId="0"/>
    </p:bldLst>
  </p:timing>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CF65B024-628E-B3D8-45CB-CBC9FDFA13C3}"/>
              </a:ext>
            </a:extLst>
          </p:cNvPr>
          <p:cNvSpPr>
            <a:spLocks noGrp="1"/>
          </p:cNvSpPr>
          <p:nvPr>
            <p:ph idx="1"/>
          </p:nvPr>
        </p:nvSpPr>
        <p:spPr>
          <a:xfrm>
            <a:off x="120771" y="336430"/>
            <a:ext cx="6780361" cy="6185140"/>
          </a:xfrm>
        </p:spPr>
        <p:txBody>
          <a:bodyPr>
            <a:normAutofit lnSpcReduction="10000"/>
          </a:bodyPr>
          <a:lstStyle/>
          <a:p>
            <a:pPr marL="0" indent="0">
              <a:lnSpc>
                <a:spcPct val="110000"/>
              </a:lnSpc>
              <a:buNone/>
            </a:pPr>
            <a:r>
              <a:rPr lang="fr-FR" sz="2600" dirty="0">
                <a:solidFill>
                  <a:srgbClr val="202122"/>
                </a:solidFill>
                <a:effectLst/>
                <a:ea typeface="Times New Roman" panose="02020603050405020304" pitchFamily="18" charset="0"/>
              </a:rPr>
              <a:t>La perception est une intériorisation dans l'âme, par </a:t>
            </a:r>
            <a:r>
              <a:rPr lang="fr-FR" sz="2600" i="1" dirty="0">
                <a:solidFill>
                  <a:srgbClr val="202122"/>
                </a:solidFill>
                <a:effectLst/>
                <a:ea typeface="Times New Roman" panose="02020603050405020304" pitchFamily="18" charset="0"/>
              </a:rPr>
              <a:t>puissance appréhensive de l'âme sensible</a:t>
            </a:r>
            <a:r>
              <a:rPr lang="fr-FR" sz="2600" dirty="0">
                <a:solidFill>
                  <a:srgbClr val="202122"/>
                </a:solidFill>
                <a:effectLst/>
                <a:ea typeface="Times New Roman" panose="02020603050405020304" pitchFamily="18" charset="0"/>
              </a:rPr>
              <a:t>, dotée de cinq sens internes : </a:t>
            </a:r>
          </a:p>
          <a:p>
            <a:pPr marL="514350" indent="-514350">
              <a:buFont typeface="+mj-lt"/>
              <a:buAutoNum type="arabicPeriod"/>
            </a:pPr>
            <a:r>
              <a:rPr lang="fr-FR" dirty="0"/>
              <a:t>le </a:t>
            </a:r>
            <a:r>
              <a:rPr lang="fr-FR" b="1" dirty="0"/>
              <a:t>sens commun</a:t>
            </a:r>
            <a:r>
              <a:rPr lang="fr-FR" dirty="0"/>
              <a:t>, </a:t>
            </a:r>
          </a:p>
          <a:p>
            <a:pPr marL="514350" indent="-514350">
              <a:buFont typeface="+mj-lt"/>
              <a:buAutoNum type="arabicPeriod"/>
            </a:pPr>
            <a:r>
              <a:rPr lang="fr-FR" dirty="0"/>
              <a:t>la </a:t>
            </a:r>
            <a:r>
              <a:rPr lang="fr-FR" b="1" dirty="0"/>
              <a:t>puissance formative d'images</a:t>
            </a:r>
            <a:r>
              <a:rPr lang="fr-FR" dirty="0"/>
              <a:t>, </a:t>
            </a:r>
          </a:p>
          <a:p>
            <a:pPr marL="514350" indent="-514350">
              <a:buFont typeface="+mj-lt"/>
              <a:buAutoNum type="arabicPeriod"/>
            </a:pPr>
            <a:r>
              <a:rPr lang="fr-FR" dirty="0"/>
              <a:t>la </a:t>
            </a:r>
            <a:r>
              <a:rPr lang="fr-FR" b="1" dirty="0"/>
              <a:t>puissance </a:t>
            </a:r>
            <a:r>
              <a:rPr lang="fr-FR" b="1" u="sng" dirty="0"/>
              <a:t>imag</a:t>
            </a:r>
            <a:r>
              <a:rPr lang="fr-FR" b="1" dirty="0"/>
              <a:t>inative</a:t>
            </a:r>
            <a:r>
              <a:rPr lang="fr-FR" dirty="0"/>
              <a:t>, </a:t>
            </a:r>
          </a:p>
          <a:p>
            <a:pPr marL="514350" indent="-514350">
              <a:buFont typeface="+mj-lt"/>
              <a:buAutoNum type="arabicPeriod"/>
            </a:pPr>
            <a:r>
              <a:rPr lang="fr-FR" dirty="0"/>
              <a:t>la puissance </a:t>
            </a:r>
            <a:r>
              <a:rPr lang="fr-FR" b="1" dirty="0"/>
              <a:t>estimative</a:t>
            </a:r>
            <a:r>
              <a:rPr lang="fr-FR" dirty="0"/>
              <a:t>, </a:t>
            </a:r>
          </a:p>
          <a:p>
            <a:pPr marL="514350" indent="-514350">
              <a:buFont typeface="+mj-lt"/>
              <a:buAutoNum type="arabicPeriod"/>
            </a:pPr>
            <a:r>
              <a:rPr lang="fr-FR" dirty="0"/>
              <a:t>la puissance </a:t>
            </a:r>
            <a:r>
              <a:rPr lang="fr-FR" b="1" dirty="0"/>
              <a:t>conservative et remémorative</a:t>
            </a:r>
            <a:r>
              <a:rPr lang="fr-FR" dirty="0"/>
              <a:t>.</a:t>
            </a:r>
            <a:endParaRPr lang="fr-FR" sz="2600" dirty="0">
              <a:solidFill>
                <a:srgbClr val="202122"/>
              </a:solidFill>
              <a:effectLst/>
              <a:ea typeface="Times New Roman" panose="02020603050405020304" pitchFamily="18" charset="0"/>
            </a:endParaRPr>
          </a:p>
          <a:p>
            <a:pPr marL="0" indent="0">
              <a:lnSpc>
                <a:spcPct val="100000"/>
              </a:lnSpc>
              <a:buNone/>
            </a:pPr>
            <a:r>
              <a:rPr lang="fr-FR" sz="2600" dirty="0">
                <a:solidFill>
                  <a:srgbClr val="202122"/>
                </a:solidFill>
                <a:effectLst/>
                <a:ea typeface="Times New Roman" panose="02020603050405020304" pitchFamily="18" charset="0"/>
              </a:rPr>
              <a:t>Avicenne ici développe et perfectionne des notions reprises d'Aristote et de Galien (Galien distinguait trois puissances : pensée, imagination, mémoire).</a:t>
            </a:r>
          </a:p>
          <a:p>
            <a:pPr marL="0" indent="0">
              <a:buNone/>
            </a:pPr>
            <a:r>
              <a:rPr lang="fr-FR" sz="1200" dirty="0"/>
              <a:t>Paul </a:t>
            </a:r>
            <a:r>
              <a:rPr lang="fr-FR" sz="1200" dirty="0" err="1"/>
              <a:t>Mazliak</a:t>
            </a:r>
            <a:r>
              <a:rPr lang="fr-FR" sz="1200" dirty="0"/>
              <a:t>, </a:t>
            </a:r>
            <a:r>
              <a:rPr lang="fr-FR" sz="1200" i="1" dirty="0"/>
              <a:t>Avicenne et Averroès. Médecine et Biologie dans la civilisation de l'Islam</a:t>
            </a:r>
            <a:r>
              <a:rPr lang="fr-FR" sz="1200" dirty="0"/>
              <a:t>, Vuibert/</a:t>
            </a:r>
            <a:r>
              <a:rPr lang="fr-FR" sz="1200" dirty="0" err="1"/>
              <a:t>Adapt</a:t>
            </a:r>
            <a:r>
              <a:rPr lang="fr-FR" sz="1200" dirty="0"/>
              <a:t>, 2004, 250 p </a:t>
            </a:r>
          </a:p>
          <a:p>
            <a:pPr marL="0" indent="0">
              <a:buNone/>
            </a:pPr>
            <a:endParaRPr lang="fr-FR" sz="3200" dirty="0">
              <a:effectLst/>
              <a:ea typeface="Times New Roman" panose="02020603050405020304" pitchFamily="18" charset="0"/>
            </a:endParaRPr>
          </a:p>
          <a:p>
            <a:pPr marL="0" indent="0">
              <a:buNone/>
            </a:pPr>
            <a:endParaRPr lang="fr-FR" dirty="0"/>
          </a:p>
        </p:txBody>
      </p:sp>
      <p:pic>
        <p:nvPicPr>
          <p:cNvPr id="4" name="Picture 2">
            <a:extLst>
              <a:ext uri="{FF2B5EF4-FFF2-40B4-BE49-F238E27FC236}">
                <a16:creationId xmlns:a16="http://schemas.microsoft.com/office/drawing/2014/main" id="{074677C8-CC70-6F45-815C-78172919932F}"/>
              </a:ext>
            </a:extLst>
          </p:cNvPr>
          <p:cNvPicPr>
            <a:picLocks noChangeAspect="1"/>
          </p:cNvPicPr>
          <p:nvPr/>
        </p:nvPicPr>
        <p:blipFill>
          <a:blip r:embed="rId2" cstate="print"/>
          <a:srcRect t="2223" b="2317"/>
          <a:stretch>
            <a:fillRect/>
          </a:stretch>
        </p:blipFill>
        <p:spPr bwMode="auto">
          <a:xfrm>
            <a:off x="6862312" y="336430"/>
            <a:ext cx="4552658" cy="5105574"/>
          </a:xfrm>
          <a:prstGeom prst="rect">
            <a:avLst/>
          </a:prstGeom>
          <a:noFill/>
          <a:ln w="9525">
            <a:noFill/>
            <a:miter lim="800000"/>
            <a:headEnd/>
            <a:tailEnd/>
          </a:ln>
        </p:spPr>
      </p:pic>
      <p:sp>
        <p:nvSpPr>
          <p:cNvPr id="5" name="ZoneTexte 4">
            <a:extLst>
              <a:ext uri="{FF2B5EF4-FFF2-40B4-BE49-F238E27FC236}">
                <a16:creationId xmlns:a16="http://schemas.microsoft.com/office/drawing/2014/main" id="{E4DC54B1-A4E1-5FB2-4250-DC5360BCA041}"/>
              </a:ext>
            </a:extLst>
          </p:cNvPr>
          <p:cNvSpPr txBox="1"/>
          <p:nvPr/>
        </p:nvSpPr>
        <p:spPr>
          <a:xfrm>
            <a:off x="6901132" y="5779698"/>
            <a:ext cx="4868175" cy="923330"/>
          </a:xfrm>
          <a:prstGeom prst="rect">
            <a:avLst/>
          </a:prstGeom>
          <a:noFill/>
        </p:spPr>
        <p:txBody>
          <a:bodyPr wrap="square" rtlCol="0">
            <a:spAutoFit/>
          </a:bodyPr>
          <a:lstStyle/>
          <a:p>
            <a:r>
              <a:rPr lang="fr-FR" dirty="0"/>
              <a:t>Les cinq sens internes du cerveau, enluminure anglaise sur parchemin, auteur inconnu, vers 1300.</a:t>
            </a:r>
          </a:p>
        </p:txBody>
      </p:sp>
    </p:spTree>
    <p:extLst>
      <p:ext uri="{BB962C8B-B14F-4D97-AF65-F5344CB8AC3E}">
        <p14:creationId xmlns:p14="http://schemas.microsoft.com/office/powerpoint/2010/main" val="392978893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fade">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fade">
                                      <p:cBhvr>
                                        <p:cTn id="32" dur="500"/>
                                        <p:tgtEl>
                                          <p:spTgt spid="3">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3">
                                            <p:txEl>
                                              <p:pRg st="6" end="6"/>
                                            </p:txEl>
                                          </p:spTgt>
                                        </p:tgtEl>
                                        <p:attrNameLst>
                                          <p:attrName>style.visibility</p:attrName>
                                        </p:attrNameLst>
                                      </p:cBhvr>
                                      <p:to>
                                        <p:strVal val="visible"/>
                                      </p:to>
                                    </p:set>
                                    <p:animEffect transition="in" filter="fade">
                                      <p:cBhvr>
                                        <p:cTn id="37" dur="500"/>
                                        <p:tgtEl>
                                          <p:spTgt spid="3">
                                            <p:txEl>
                                              <p:pRg st="6" end="6"/>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3">
                                            <p:txEl>
                                              <p:pRg st="7" end="7"/>
                                            </p:txEl>
                                          </p:spTgt>
                                        </p:tgtEl>
                                        <p:attrNameLst>
                                          <p:attrName>style.visibility</p:attrName>
                                        </p:attrNameLst>
                                      </p:cBhvr>
                                      <p:to>
                                        <p:strVal val="visible"/>
                                      </p:to>
                                    </p:set>
                                    <p:animEffect transition="in" filter="fade">
                                      <p:cBhvr>
                                        <p:cTn id="42" dur="500"/>
                                        <p:tgtEl>
                                          <p:spTgt spid="3">
                                            <p:txEl>
                                              <p:pRg st="7" end="7"/>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nodeType="clickEffect">
                                  <p:stCondLst>
                                    <p:cond delay="0"/>
                                  </p:stCondLst>
                                  <p:childTnLst>
                                    <p:set>
                                      <p:cBhvr>
                                        <p:cTn id="46" dur="1" fill="hold">
                                          <p:stCondLst>
                                            <p:cond delay="0"/>
                                          </p:stCondLst>
                                        </p:cTn>
                                        <p:tgtEl>
                                          <p:spTgt spid="4"/>
                                        </p:tgtEl>
                                        <p:attrNameLst>
                                          <p:attrName>style.visibility</p:attrName>
                                        </p:attrNameLst>
                                      </p:cBhvr>
                                      <p:to>
                                        <p:strVal val="visible"/>
                                      </p:to>
                                    </p:set>
                                    <p:animEffect transition="in" filter="fade">
                                      <p:cBhvr>
                                        <p:cTn id="47" dur="500"/>
                                        <p:tgtEl>
                                          <p:spTgt spid="4"/>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grpId="0" nodeType="clickEffect">
                                  <p:stCondLst>
                                    <p:cond delay="0"/>
                                  </p:stCondLst>
                                  <p:childTnLst>
                                    <p:set>
                                      <p:cBhvr>
                                        <p:cTn id="51" dur="1" fill="hold">
                                          <p:stCondLst>
                                            <p:cond delay="0"/>
                                          </p:stCondLst>
                                        </p:cTn>
                                        <p:tgtEl>
                                          <p:spTgt spid="5"/>
                                        </p:tgtEl>
                                        <p:attrNameLst>
                                          <p:attrName>style.visibility</p:attrName>
                                        </p:attrNameLst>
                                      </p:cBhvr>
                                      <p:to>
                                        <p:strVal val="visible"/>
                                      </p:to>
                                    </p:set>
                                    <p:animEffect transition="in" filter="fade">
                                      <p:cBhvr>
                                        <p:cTn id="52"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5" grpId="0"/>
    </p:bldLst>
  </p:timing>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981E0F75-8B36-BE1A-D12A-03E44DEAFC53}"/>
              </a:ext>
            </a:extLst>
          </p:cNvPr>
          <p:cNvSpPr>
            <a:spLocks noGrp="1"/>
          </p:cNvSpPr>
          <p:nvPr>
            <p:ph idx="1"/>
          </p:nvPr>
        </p:nvSpPr>
        <p:spPr>
          <a:xfrm>
            <a:off x="838200" y="304800"/>
            <a:ext cx="10515600" cy="6132945"/>
          </a:xfrm>
        </p:spPr>
        <p:txBody>
          <a:bodyPr/>
          <a:lstStyle/>
          <a:p>
            <a:pPr marL="0" indent="0">
              <a:buNone/>
            </a:pPr>
            <a:r>
              <a:rPr lang="fr-FR" b="1" u="sng" dirty="0">
                <a:solidFill>
                  <a:srgbClr val="000000"/>
                </a:solidFill>
                <a:effectLst/>
                <a:ea typeface="Times New Roman" panose="02020603050405020304" pitchFamily="18" charset="0"/>
              </a:rPr>
              <a:t>La perception catégorielle au XXe siècle</a:t>
            </a:r>
          </a:p>
          <a:p>
            <a:pPr marL="0" indent="0">
              <a:buNone/>
            </a:pPr>
            <a:r>
              <a:rPr lang="fr-FR" dirty="0">
                <a:solidFill>
                  <a:srgbClr val="000000"/>
                </a:solidFill>
                <a:effectLst/>
                <a:ea typeface="Times New Roman" panose="02020603050405020304" pitchFamily="18" charset="0"/>
              </a:rPr>
              <a:t>La psycholinguistique et la psychologie cognitive, disciplines récentes puisque apparues au tout début des années </a:t>
            </a:r>
            <a:r>
              <a:rPr lang="fr-FR" b="1" dirty="0">
                <a:solidFill>
                  <a:srgbClr val="000000"/>
                </a:solidFill>
                <a:effectLst/>
                <a:ea typeface="Times New Roman" panose="02020603050405020304" pitchFamily="18" charset="0"/>
              </a:rPr>
              <a:t>1960</a:t>
            </a:r>
            <a:r>
              <a:rPr lang="fr-FR" dirty="0">
                <a:solidFill>
                  <a:srgbClr val="000000"/>
                </a:solidFill>
                <a:effectLst/>
                <a:ea typeface="Times New Roman" panose="02020603050405020304" pitchFamily="18" charset="0"/>
              </a:rPr>
              <a:t>, s’intéressent aux processus mentaux mis en œuvre dans la perception, la production et la compréhension du langage. Elles utilisent des protocoles expérimentaux rigoureusement contrôlés destinés à mettre à jour et décrire les mécanismes et les multiples processus se produisant lors du traitement des sonorités langagières.</a:t>
            </a:r>
            <a:endParaRPr lang="fr-FR" dirty="0">
              <a:effectLst/>
              <a:ea typeface="Times New Roman" panose="02020603050405020304" pitchFamily="18" charset="0"/>
            </a:endParaRPr>
          </a:p>
          <a:p>
            <a:pPr marL="0" indent="0">
              <a:buNone/>
            </a:pPr>
            <a:r>
              <a:rPr lang="fr-FR" dirty="0">
                <a:solidFill>
                  <a:srgbClr val="000000"/>
                </a:solidFill>
                <a:effectLst/>
                <a:latin typeface="Calibri" panose="020F0502020204030204" pitchFamily="34" charset="0"/>
                <a:ea typeface="Times New Roman" panose="02020603050405020304" pitchFamily="18" charset="0"/>
              </a:rPr>
              <a:t>Notre appareil perceptif –audition, vision, olfaction, etc.- ne se contente pas de saisir plus ou moins bien une infinie variété de données sensibles. </a:t>
            </a:r>
          </a:p>
          <a:p>
            <a:pPr marL="0" indent="0">
              <a:buNone/>
            </a:pPr>
            <a:r>
              <a:rPr lang="fr-FR" dirty="0">
                <a:solidFill>
                  <a:srgbClr val="000000"/>
                </a:solidFill>
                <a:effectLst/>
                <a:latin typeface="Calibri" panose="020F0502020204030204" pitchFamily="34" charset="0"/>
                <a:ea typeface="Times New Roman" panose="02020603050405020304" pitchFamily="18" charset="0"/>
              </a:rPr>
              <a:t>Il les organise en </a:t>
            </a:r>
            <a:r>
              <a:rPr lang="fr-FR" b="1" i="1" dirty="0">
                <a:solidFill>
                  <a:srgbClr val="000000"/>
                </a:solidFill>
                <a:effectLst/>
                <a:latin typeface="Calibri" panose="020F0502020204030204" pitchFamily="34" charset="0"/>
                <a:ea typeface="Times New Roman" panose="02020603050405020304" pitchFamily="18" charset="0"/>
              </a:rPr>
              <a:t>catégories</a:t>
            </a:r>
            <a:r>
              <a:rPr lang="fr-FR" dirty="0">
                <a:solidFill>
                  <a:srgbClr val="000000"/>
                </a:solidFill>
                <a:effectLst/>
                <a:latin typeface="Calibri" panose="020F0502020204030204" pitchFamily="34" charset="0"/>
                <a:ea typeface="Times New Roman" panose="02020603050405020304" pitchFamily="18" charset="0"/>
              </a:rPr>
              <a:t>, c’est-à-dire en incluant dans une même classe des événements, des objets qui partagent certaines propriétés.</a:t>
            </a:r>
            <a:endParaRPr lang="fr-FR" dirty="0">
              <a:effectLst/>
              <a:latin typeface="Times New Roman" panose="02020603050405020304" pitchFamily="18" charset="0"/>
              <a:ea typeface="Times New Roman" panose="02020603050405020304" pitchFamily="18" charset="0"/>
            </a:endParaRPr>
          </a:p>
          <a:p>
            <a:pPr marL="0" indent="0">
              <a:buNone/>
            </a:pPr>
            <a:endParaRPr lang="fr-FR" dirty="0"/>
          </a:p>
        </p:txBody>
      </p:sp>
    </p:spTree>
    <p:extLst>
      <p:ext uri="{BB962C8B-B14F-4D97-AF65-F5344CB8AC3E}">
        <p14:creationId xmlns:p14="http://schemas.microsoft.com/office/powerpoint/2010/main" val="228524566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13F5BA53-AD20-4023-C7C9-73730697CE8F}"/>
              </a:ext>
            </a:extLst>
          </p:cNvPr>
          <p:cNvSpPr>
            <a:spLocks noGrp="1"/>
          </p:cNvSpPr>
          <p:nvPr>
            <p:ph idx="1"/>
          </p:nvPr>
        </p:nvSpPr>
        <p:spPr>
          <a:xfrm>
            <a:off x="110837" y="147782"/>
            <a:ext cx="11914908" cy="6557817"/>
          </a:xfrm>
        </p:spPr>
        <p:txBody>
          <a:bodyPr/>
          <a:lstStyle/>
          <a:p>
            <a:pPr marL="0" indent="0">
              <a:buNone/>
            </a:pPr>
            <a:r>
              <a:rPr lang="fr-FR" dirty="0">
                <a:solidFill>
                  <a:srgbClr val="000000"/>
                </a:solidFill>
                <a:effectLst/>
                <a:ea typeface="Times New Roman" panose="02020603050405020304" pitchFamily="18" charset="0"/>
              </a:rPr>
              <a:t>Ces catégories sont nécessairement limitées en nombre, ce qui est cognitivement rentable. En outre, la catégorisation permet la création (2) et l’entretien (5) de </a:t>
            </a:r>
            <a:r>
              <a:rPr lang="fr-FR" dirty="0">
                <a:solidFill>
                  <a:srgbClr val="FF0000"/>
                </a:solidFill>
                <a:effectLst/>
                <a:ea typeface="Times New Roman" panose="02020603050405020304" pitchFamily="18" charset="0"/>
              </a:rPr>
              <a:t>représentations mentales </a:t>
            </a:r>
            <a:r>
              <a:rPr lang="fr-FR" dirty="0">
                <a:effectLst/>
                <a:ea typeface="Times New Roman" panose="02020603050405020304" pitchFamily="18" charset="0"/>
              </a:rPr>
              <a:t>(3)</a:t>
            </a:r>
            <a:r>
              <a:rPr lang="fr-FR" dirty="0">
                <a:solidFill>
                  <a:srgbClr val="000000"/>
                </a:solidFill>
                <a:effectLst/>
                <a:ea typeface="Times New Roman" panose="02020603050405020304" pitchFamily="18" charset="0"/>
              </a:rPr>
              <a:t> captant l’</a:t>
            </a:r>
            <a:r>
              <a:rPr lang="fr-FR" b="1" dirty="0">
                <a:solidFill>
                  <a:srgbClr val="FF0000"/>
                </a:solidFill>
                <a:effectLst/>
                <a:ea typeface="Times New Roman" panose="02020603050405020304" pitchFamily="18" charset="0"/>
              </a:rPr>
              <a:t>aspect</a:t>
            </a:r>
            <a:r>
              <a:rPr lang="fr-FR" dirty="0">
                <a:solidFill>
                  <a:srgbClr val="000000"/>
                </a:solidFill>
                <a:effectLst/>
                <a:ea typeface="Times New Roman" panose="02020603050405020304" pitchFamily="18" charset="0"/>
              </a:rPr>
              <a:t> </a:t>
            </a:r>
            <a:r>
              <a:rPr lang="fr-FR" b="1" dirty="0">
                <a:solidFill>
                  <a:srgbClr val="000000"/>
                </a:solidFill>
                <a:effectLst/>
                <a:ea typeface="Times New Roman" panose="02020603050405020304" pitchFamily="18" charset="0"/>
              </a:rPr>
              <a:t>catégoriel</a:t>
            </a:r>
            <a:r>
              <a:rPr lang="fr-FR" dirty="0">
                <a:solidFill>
                  <a:srgbClr val="000000"/>
                </a:solidFill>
                <a:effectLst/>
                <a:ea typeface="Times New Roman" panose="02020603050405020304" pitchFamily="18" charset="0"/>
              </a:rPr>
              <a:t> des événements en provenance de l’environnement (4) et rendant le sujet de plus en plus apte à interagir de manière appropriée au fur et à mesure de l’enrichissement de son expérience.</a:t>
            </a:r>
            <a:endParaRPr lang="fr-FR" dirty="0">
              <a:effectLst/>
              <a:ea typeface="Times New Roman" panose="02020603050405020304" pitchFamily="18" charset="0"/>
            </a:endParaRPr>
          </a:p>
          <a:p>
            <a:pPr marL="0" indent="0">
              <a:buNone/>
            </a:pPr>
            <a:r>
              <a:rPr lang="fr-FR" dirty="0">
                <a:solidFill>
                  <a:srgbClr val="000000"/>
                </a:solidFill>
                <a:effectLst/>
                <a:ea typeface="Times New Roman" panose="02020603050405020304" pitchFamily="18" charset="0"/>
              </a:rPr>
              <a:t>La perception catégorielle permet en quelque sorte de ranger les événements en provenance de l’environnement dans des tiroirs mentaux à disposition de l’individu.</a:t>
            </a:r>
            <a:endParaRPr lang="fr-FR" dirty="0">
              <a:effectLst/>
              <a:ea typeface="Times New Roman" panose="02020603050405020304" pitchFamily="18" charset="0"/>
            </a:endParaRPr>
          </a:p>
          <a:p>
            <a:pPr marL="0" indent="0">
              <a:buNone/>
            </a:pPr>
            <a:endParaRPr lang="fr-FR" dirty="0"/>
          </a:p>
        </p:txBody>
      </p:sp>
      <p:pic>
        <p:nvPicPr>
          <p:cNvPr id="4" name="Image 3">
            <a:extLst>
              <a:ext uri="{FF2B5EF4-FFF2-40B4-BE49-F238E27FC236}">
                <a16:creationId xmlns:a16="http://schemas.microsoft.com/office/drawing/2014/main" id="{A4DBBBE5-D830-1D87-750D-2277914ACFD2}"/>
              </a:ext>
            </a:extLst>
          </p:cNvPr>
          <p:cNvPicPr>
            <a:picLocks noChangeAspect="1"/>
          </p:cNvPicPr>
          <p:nvPr/>
        </p:nvPicPr>
        <p:blipFill>
          <a:blip r:embed="rId2"/>
          <a:stretch>
            <a:fillRect/>
          </a:stretch>
        </p:blipFill>
        <p:spPr>
          <a:xfrm>
            <a:off x="5929217" y="3345576"/>
            <a:ext cx="6096528" cy="3429297"/>
          </a:xfrm>
          <a:prstGeom prst="rect">
            <a:avLst/>
          </a:prstGeom>
        </p:spPr>
      </p:pic>
      <p:pic>
        <p:nvPicPr>
          <p:cNvPr id="6" name="Image 5">
            <a:extLst>
              <a:ext uri="{FF2B5EF4-FFF2-40B4-BE49-F238E27FC236}">
                <a16:creationId xmlns:a16="http://schemas.microsoft.com/office/drawing/2014/main" id="{187289D4-5C85-FC60-43DF-D90941B756AE}"/>
              </a:ext>
            </a:extLst>
          </p:cNvPr>
          <p:cNvPicPr>
            <a:picLocks noChangeAspect="1"/>
          </p:cNvPicPr>
          <p:nvPr/>
        </p:nvPicPr>
        <p:blipFill rotWithShape="1">
          <a:blip r:embed="rId3"/>
          <a:srcRect r="42453"/>
          <a:stretch/>
        </p:blipFill>
        <p:spPr>
          <a:xfrm>
            <a:off x="2512899" y="3497275"/>
            <a:ext cx="3197948" cy="3125898"/>
          </a:xfrm>
          <a:prstGeom prst="rect">
            <a:avLst/>
          </a:prstGeom>
        </p:spPr>
      </p:pic>
    </p:spTree>
    <p:extLst>
      <p:ext uri="{BB962C8B-B14F-4D97-AF65-F5344CB8AC3E}">
        <p14:creationId xmlns:p14="http://schemas.microsoft.com/office/powerpoint/2010/main" val="18715271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fade">
                                      <p:cBhvr>
                                        <p:cTn id="17" dur="500"/>
                                        <p:tgtEl>
                                          <p:spTgt spid="6"/>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4"/>
                                        </p:tgtEl>
                                        <p:attrNameLst>
                                          <p:attrName>style.visibility</p:attrName>
                                        </p:attrNameLst>
                                      </p:cBhvr>
                                      <p:to>
                                        <p:strVal val="visible"/>
                                      </p:to>
                                    </p:set>
                                    <p:animEffect transition="in" filter="fade">
                                      <p:cBhvr>
                                        <p:cTn id="22"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31A541DB-776D-AE77-29F2-BFBABFC5A073}"/>
              </a:ext>
            </a:extLst>
          </p:cNvPr>
          <p:cNvSpPr>
            <a:spLocks noGrp="1"/>
          </p:cNvSpPr>
          <p:nvPr>
            <p:ph idx="1"/>
          </p:nvPr>
        </p:nvSpPr>
        <p:spPr>
          <a:xfrm>
            <a:off x="362309" y="301926"/>
            <a:ext cx="10991491" cy="5875038"/>
          </a:xfrm>
        </p:spPr>
        <p:txBody>
          <a:bodyPr>
            <a:normAutofit fontScale="92500" lnSpcReduction="10000"/>
          </a:bodyPr>
          <a:lstStyle/>
          <a:p>
            <a:pPr marL="0" indent="0">
              <a:buNone/>
            </a:pPr>
            <a:r>
              <a:rPr lang="en-US" sz="3000" dirty="0">
                <a:cs typeface="Calibri"/>
              </a:rPr>
              <a:t>Les </a:t>
            </a:r>
            <a:r>
              <a:rPr lang="en-US" sz="3000" dirty="0" err="1">
                <a:cs typeface="Calibri"/>
              </a:rPr>
              <a:t>propriétés</a:t>
            </a:r>
            <a:r>
              <a:rPr lang="en-US" sz="3000" dirty="0">
                <a:cs typeface="Calibri"/>
              </a:rPr>
              <a:t> et </a:t>
            </a:r>
            <a:r>
              <a:rPr lang="en-US" sz="3000" dirty="0" err="1">
                <a:cs typeface="Calibri"/>
              </a:rPr>
              <a:t>fonctions</a:t>
            </a:r>
            <a:r>
              <a:rPr lang="en-US" sz="3000" dirty="0">
                <a:cs typeface="Calibri"/>
              </a:rPr>
              <a:t> </a:t>
            </a:r>
            <a:r>
              <a:rPr lang="en-US" sz="3000" b="1" dirty="0" err="1">
                <a:cs typeface="Calibri"/>
              </a:rPr>
              <a:t>culturels</a:t>
            </a:r>
            <a:r>
              <a:rPr lang="en-US" sz="3000" dirty="0">
                <a:cs typeface="Calibri"/>
              </a:rPr>
              <a:t> (</a:t>
            </a:r>
            <a:r>
              <a:rPr lang="en-US" sz="3000" b="1" dirty="0" err="1">
                <a:cs typeface="Calibri"/>
              </a:rPr>
              <a:t>technologiques</a:t>
            </a:r>
            <a:r>
              <a:rPr lang="en-US" sz="3000" b="1" dirty="0">
                <a:cs typeface="Calibri"/>
              </a:rPr>
              <a:t> et </a:t>
            </a:r>
            <a:r>
              <a:rPr lang="en-US" sz="3000" b="1" dirty="0" err="1">
                <a:cs typeface="Calibri"/>
              </a:rPr>
              <a:t>sémiologiques</a:t>
            </a:r>
            <a:r>
              <a:rPr lang="en-US" sz="3000" dirty="0">
                <a:cs typeface="Calibri"/>
              </a:rPr>
              <a:t>) </a:t>
            </a:r>
            <a:r>
              <a:rPr lang="en-US" sz="3000" dirty="0" err="1">
                <a:cs typeface="Calibri"/>
              </a:rPr>
              <a:t>dépendent</a:t>
            </a:r>
            <a:r>
              <a:rPr lang="en-US" sz="3000" dirty="0">
                <a:cs typeface="Calibri"/>
              </a:rPr>
              <a:t> </a:t>
            </a:r>
            <a:r>
              <a:rPr lang="en-US" sz="3000" dirty="0" err="1">
                <a:cs typeface="Calibri"/>
              </a:rPr>
              <a:t>exclusivement</a:t>
            </a:r>
            <a:r>
              <a:rPr lang="en-US" sz="3000" dirty="0">
                <a:cs typeface="Calibri"/>
              </a:rPr>
              <a:t> d</a:t>
            </a:r>
            <a:r>
              <a:rPr lang="fr-FR" sz="3000" dirty="0">
                <a:cs typeface="Calibri"/>
              </a:rPr>
              <a:t>e l'</a:t>
            </a:r>
            <a:r>
              <a:rPr lang="fr-FR" sz="3000" b="1" i="1" dirty="0">
                <a:cs typeface="Calibri"/>
              </a:rPr>
              <a:t>acte</a:t>
            </a:r>
            <a:r>
              <a:rPr lang="fr-FR" sz="3000" dirty="0">
                <a:cs typeface="Calibri"/>
              </a:rPr>
              <a:t> d’articulation qui comprend à la fois :</a:t>
            </a:r>
            <a:endParaRPr lang="en-US" sz="3000" dirty="0">
              <a:ea typeface="+mn-lt"/>
              <a:cs typeface="+mn-lt"/>
            </a:endParaRPr>
          </a:p>
          <a:p>
            <a:pPr marL="0" indent="0">
              <a:buNone/>
            </a:pPr>
            <a:r>
              <a:rPr lang="fr-FR" sz="3000" dirty="0">
                <a:cs typeface="Calibri"/>
              </a:rPr>
              <a:t>l’</a:t>
            </a:r>
            <a:r>
              <a:rPr lang="fr-FR" sz="3000" b="1" dirty="0">
                <a:cs typeface="Calibri"/>
              </a:rPr>
              <a:t>agent</a:t>
            </a:r>
            <a:r>
              <a:rPr lang="fr-FR" sz="3000" dirty="0">
                <a:cs typeface="Calibri"/>
              </a:rPr>
              <a:t>, </a:t>
            </a:r>
            <a:endParaRPr lang="en-US" sz="3000" dirty="0">
              <a:cs typeface="Calibri"/>
            </a:endParaRPr>
          </a:p>
          <a:p>
            <a:pPr marL="0" indent="0">
              <a:buNone/>
            </a:pPr>
            <a:r>
              <a:rPr lang="fr-FR" sz="3000" dirty="0">
                <a:cs typeface="Calibri"/>
              </a:rPr>
              <a:t>                 ses motifs, </a:t>
            </a:r>
            <a:endParaRPr lang="en-US" sz="3000" dirty="0">
              <a:cs typeface="Calibri"/>
            </a:endParaRPr>
          </a:p>
          <a:p>
            <a:pPr marL="0" indent="0">
              <a:buNone/>
            </a:pPr>
            <a:r>
              <a:rPr lang="fr-FR" sz="3000" dirty="0">
                <a:cs typeface="Calibri"/>
              </a:rPr>
              <a:t>                                     ses capacités </a:t>
            </a:r>
            <a:endParaRPr lang="en-US" sz="3000" dirty="0">
              <a:cs typeface="Calibri"/>
            </a:endParaRPr>
          </a:p>
          <a:p>
            <a:pPr marL="0" indent="0">
              <a:buNone/>
            </a:pPr>
            <a:r>
              <a:rPr lang="fr-FR" sz="3000" dirty="0">
                <a:cs typeface="Calibri"/>
              </a:rPr>
              <a:t>                                                           et ses </a:t>
            </a:r>
            <a:r>
              <a:rPr lang="fr-FR" sz="3000" b="1" dirty="0">
                <a:solidFill>
                  <a:srgbClr val="FF0000"/>
                </a:solidFill>
                <a:cs typeface="Calibri"/>
              </a:rPr>
              <a:t>intentions</a:t>
            </a:r>
            <a:r>
              <a:rPr lang="fr-FR" sz="3000" dirty="0">
                <a:cs typeface="Calibri"/>
              </a:rPr>
              <a:t>.</a:t>
            </a:r>
            <a:endParaRPr lang="fr-FR" sz="3000" kern="100" dirty="0">
              <a:solidFill>
                <a:srgbClr val="000000"/>
              </a:solidFill>
              <a:effectLst/>
              <a:ea typeface="Calibri" panose="020F0502020204030204" pitchFamily="34" charset="0"/>
              <a:cs typeface="Times New Roman" panose="02020603050405020304" pitchFamily="18" charset="0"/>
            </a:endParaRPr>
          </a:p>
          <a:p>
            <a:pPr marL="0" indent="0">
              <a:buNone/>
            </a:pPr>
            <a:r>
              <a:rPr lang="fr-FR" sz="3000" kern="100" dirty="0">
                <a:solidFill>
                  <a:srgbClr val="000000"/>
                </a:solidFill>
                <a:effectLst/>
                <a:ea typeface="Calibri" panose="020F0502020204030204" pitchFamily="34" charset="0"/>
                <a:cs typeface="Times New Roman" panose="02020603050405020304" pitchFamily="18" charset="0"/>
              </a:rPr>
              <a:t>Notre relation physique avec la matière est sensorielle. Quand nous dépensons de l’énergie pour agir sur la matière nous produisons, certes, un </a:t>
            </a:r>
            <a:r>
              <a:rPr lang="fr-FR" sz="3000" b="1" i="1" kern="100" dirty="0">
                <a:solidFill>
                  <a:srgbClr val="000000"/>
                </a:solidFill>
                <a:effectLst/>
                <a:ea typeface="Calibri" panose="020F0502020204030204" pitchFamily="34" charset="0"/>
                <a:cs typeface="Times New Roman" panose="02020603050405020304" pitchFamily="18" charset="0"/>
              </a:rPr>
              <a:t>effet</a:t>
            </a:r>
            <a:r>
              <a:rPr lang="fr-FR" sz="3000" kern="100" dirty="0">
                <a:solidFill>
                  <a:srgbClr val="000000"/>
                </a:solidFill>
                <a:effectLst/>
                <a:ea typeface="Calibri" panose="020F0502020204030204" pitchFamily="34" charset="0"/>
                <a:cs typeface="Times New Roman" panose="02020603050405020304" pitchFamily="18" charset="0"/>
              </a:rPr>
              <a:t> dans ou sur cette dernière. </a:t>
            </a:r>
          </a:p>
          <a:p>
            <a:pPr marL="0" indent="0">
              <a:buNone/>
            </a:pPr>
            <a:r>
              <a:rPr lang="fr-FR" sz="3000" kern="100" dirty="0">
                <a:solidFill>
                  <a:srgbClr val="000000"/>
                </a:solidFill>
                <a:effectLst/>
                <a:ea typeface="Calibri" panose="020F0502020204030204" pitchFamily="34" charset="0"/>
                <a:cs typeface="Times New Roman" panose="02020603050405020304" pitchFamily="18" charset="0"/>
              </a:rPr>
              <a:t>La perception sensorielle de l’effet produit est enregistrée sous deux formes : en tant qu’image mentale et en tant que concept. </a:t>
            </a:r>
          </a:p>
          <a:p>
            <a:pPr marL="0" indent="0">
              <a:buNone/>
            </a:pPr>
            <a:r>
              <a:rPr lang="fr-FR" sz="3000" kern="100" dirty="0">
                <a:solidFill>
                  <a:srgbClr val="000000"/>
                </a:solidFill>
                <a:effectLst/>
                <a:ea typeface="Calibri" panose="020F0502020204030204" pitchFamily="34" charset="0"/>
                <a:cs typeface="Times New Roman" panose="02020603050405020304" pitchFamily="18" charset="0"/>
              </a:rPr>
              <a:t>Simultanément, notre dépense d’énergie produit une empreinte mentale sous forme d’image mentale de notre </a:t>
            </a:r>
            <a:r>
              <a:rPr lang="fr-FR" sz="3000" b="1" i="1" kern="100" dirty="0">
                <a:solidFill>
                  <a:srgbClr val="000000"/>
                </a:solidFill>
                <a:effectLst/>
                <a:ea typeface="Calibri" panose="020F0502020204030204" pitchFamily="34" charset="0"/>
                <a:cs typeface="Times New Roman" panose="02020603050405020304" pitchFamily="18" charset="0"/>
              </a:rPr>
              <a:t>action</a:t>
            </a:r>
            <a:r>
              <a:rPr lang="fr-FR" sz="3000" kern="100" dirty="0">
                <a:solidFill>
                  <a:srgbClr val="000000"/>
                </a:solidFill>
                <a:effectLst/>
                <a:ea typeface="Calibri" panose="020F0502020204030204" pitchFamily="34" charset="0"/>
                <a:cs typeface="Times New Roman" panose="02020603050405020304" pitchFamily="18" charset="0"/>
              </a:rPr>
              <a:t> </a:t>
            </a:r>
            <a:r>
              <a:rPr lang="fr-FR" sz="3000" b="1" i="1" kern="100" dirty="0">
                <a:solidFill>
                  <a:srgbClr val="000000"/>
                </a:solidFill>
                <a:effectLst/>
                <a:ea typeface="Calibri" panose="020F0502020204030204" pitchFamily="34" charset="0"/>
                <a:cs typeface="Times New Roman" panose="02020603050405020304" pitchFamily="18" charset="0"/>
              </a:rPr>
              <a:t>physiologique</a:t>
            </a:r>
            <a:r>
              <a:rPr lang="fr-FR" sz="3000" kern="100" dirty="0">
                <a:solidFill>
                  <a:srgbClr val="000000"/>
                </a:solidFill>
                <a:effectLst/>
                <a:ea typeface="Calibri" panose="020F0502020204030204" pitchFamily="34" charset="0"/>
                <a:cs typeface="Times New Roman" panose="02020603050405020304" pitchFamily="18" charset="0"/>
              </a:rPr>
              <a:t> ainsi que d’un concept abstrait en rapport avec cette image mentale.</a:t>
            </a:r>
            <a:endParaRPr lang="fr-FR" sz="3000" kern="100" dirty="0">
              <a:effectLst/>
              <a:ea typeface="Calibri" panose="020F0502020204030204" pitchFamily="34" charset="0"/>
              <a:cs typeface="Times New Roman" panose="02020603050405020304" pitchFamily="18" charset="0"/>
            </a:endParaRPr>
          </a:p>
          <a:p>
            <a:pPr marL="0" indent="0">
              <a:buNone/>
            </a:pPr>
            <a:endParaRPr lang="fr-FR" dirty="0"/>
          </a:p>
        </p:txBody>
      </p:sp>
    </p:spTree>
    <p:extLst>
      <p:ext uri="{BB962C8B-B14F-4D97-AF65-F5344CB8AC3E}">
        <p14:creationId xmlns:p14="http://schemas.microsoft.com/office/powerpoint/2010/main" val="332971839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p:cNvSpPr>
            <a:spLocks noGrp="1"/>
          </p:cNvSpPr>
          <p:nvPr>
            <p:ph idx="1"/>
          </p:nvPr>
        </p:nvSpPr>
        <p:spPr>
          <a:xfrm>
            <a:off x="435429" y="381419"/>
            <a:ext cx="11469024" cy="5865515"/>
          </a:xfrm>
        </p:spPr>
        <p:txBody>
          <a:bodyPr>
            <a:normAutofit/>
          </a:bodyPr>
          <a:lstStyle/>
          <a:p>
            <a:pPr>
              <a:buNone/>
            </a:pPr>
            <a:r>
              <a:rPr lang="fr-FR" sz="3600" dirty="0"/>
              <a:t>A l’instar de l’archéologie cognitive, nous pourrions envisager une </a:t>
            </a:r>
            <a:r>
              <a:rPr lang="fr-FR" sz="3600" b="1" dirty="0"/>
              <a:t>histoire de l’art cognitive</a:t>
            </a:r>
            <a:r>
              <a:rPr lang="fr-FR" sz="3600" dirty="0"/>
              <a:t>.</a:t>
            </a:r>
          </a:p>
          <a:p>
            <a:pPr>
              <a:buNone/>
            </a:pPr>
            <a:r>
              <a:rPr lang="fr-FR" sz="3600" dirty="0"/>
              <a:t>Cette cognition est intimement liée au </a:t>
            </a:r>
            <a:r>
              <a:rPr lang="fr-FR" sz="3600" i="1" dirty="0"/>
              <a:t>faire</a:t>
            </a:r>
            <a:r>
              <a:rPr lang="fr-FR" sz="3600" dirty="0"/>
              <a:t>:</a:t>
            </a:r>
          </a:p>
          <a:p>
            <a:pPr>
              <a:buNone/>
            </a:pPr>
            <a:r>
              <a:rPr lang="fr-FR" sz="3600" dirty="0"/>
              <a:t>« Le savoir affectif n’est pas un savoir intellectuel non encore explicité mais un savoir autre. Savoir affectivement est savoir autrement. » Ferdinand </a:t>
            </a:r>
            <a:r>
              <a:rPr lang="fr-FR" sz="3600" dirty="0" err="1"/>
              <a:t>Alquié</a:t>
            </a:r>
            <a:r>
              <a:rPr lang="fr-FR" sz="3600" dirty="0"/>
              <a:t>, </a:t>
            </a:r>
            <a:r>
              <a:rPr lang="fr-FR" sz="3600" i="1" dirty="0"/>
              <a:t>La Conscience affective</a:t>
            </a:r>
            <a:r>
              <a:rPr lang="fr-FR" sz="3600" dirty="0"/>
              <a:t>, Paris, </a:t>
            </a:r>
            <a:r>
              <a:rPr lang="fr-FR" sz="3600" dirty="0" err="1"/>
              <a:t>Vrin</a:t>
            </a:r>
            <a:r>
              <a:rPr lang="fr-FR" sz="3600" dirty="0"/>
              <a:t>, 1979, p. 173.</a:t>
            </a:r>
          </a:p>
          <a:p>
            <a:pPr>
              <a:buNone/>
            </a:pPr>
            <a:r>
              <a:rPr lang="fr-FR" sz="3600" dirty="0"/>
              <a:t>Ainsi il me semble que les deux seront des sous-groupes de la cognition située. </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20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20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20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20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BBC76D35-2C3B-77DC-22A5-37BE67BD4D62}"/>
              </a:ext>
            </a:extLst>
          </p:cNvPr>
          <p:cNvSpPr>
            <a:spLocks noGrp="1"/>
          </p:cNvSpPr>
          <p:nvPr>
            <p:ph idx="1"/>
          </p:nvPr>
        </p:nvSpPr>
        <p:spPr>
          <a:xfrm>
            <a:off x="77639" y="181156"/>
            <a:ext cx="11990716" cy="6435304"/>
          </a:xfrm>
        </p:spPr>
        <p:txBody>
          <a:bodyPr>
            <a:normAutofit lnSpcReduction="10000"/>
          </a:bodyPr>
          <a:lstStyle/>
          <a:p>
            <a:pPr marL="0" indent="0">
              <a:buNone/>
            </a:pPr>
            <a:r>
              <a:rPr lang="fr-FR" dirty="0"/>
              <a:t>L’intention est constituée de deux parties: l’intension et l’extension</a:t>
            </a:r>
          </a:p>
          <a:p>
            <a:pPr marL="0" indent="0">
              <a:buNone/>
            </a:pPr>
            <a:r>
              <a:rPr lang="fr-FR" kern="100" dirty="0">
                <a:latin typeface="Calibri" panose="020F0502020204030204" pitchFamily="34" charset="0"/>
                <a:ea typeface="Calibri" panose="020F0502020204030204" pitchFamily="34" charset="0"/>
                <a:cs typeface="Times New Roman" panose="02020603050405020304" pitchFamily="18" charset="0"/>
              </a:rPr>
              <a:t>L’intension est constituée de deux parties:</a:t>
            </a:r>
            <a:r>
              <a:rPr lang="fr-FR" kern="100" dirty="0">
                <a:effectLst/>
                <a:latin typeface="Calibri" panose="020F0502020204030204" pitchFamily="34" charset="0"/>
                <a:ea typeface="Calibri" panose="020F0502020204030204" pitchFamily="34" charset="0"/>
                <a:cs typeface="Times New Roman" panose="02020603050405020304" pitchFamily="18" charset="0"/>
              </a:rPr>
              <a:t> l’</a:t>
            </a:r>
            <a:r>
              <a:rPr lang="fr-FR" b="1" kern="100" dirty="0" err="1">
                <a:effectLst/>
                <a:latin typeface="Calibri" panose="020F0502020204030204" pitchFamily="34" charset="0"/>
                <a:ea typeface="Calibri" panose="020F0502020204030204" pitchFamily="34" charset="0"/>
                <a:cs typeface="Calibri" panose="020F0502020204030204" pitchFamily="34" charset="0"/>
              </a:rPr>
              <a:t>energeia</a:t>
            </a:r>
            <a:r>
              <a:rPr lang="fr-FR" b="1" kern="100" dirty="0">
                <a:latin typeface="Calibri" panose="020F0502020204030204" pitchFamily="34" charset="0"/>
                <a:ea typeface="Calibri" panose="020F0502020204030204" pitchFamily="34" charset="0"/>
                <a:cs typeface="Calibri" panose="020F0502020204030204" pitchFamily="34" charset="0"/>
              </a:rPr>
              <a:t>:</a:t>
            </a:r>
            <a:r>
              <a:rPr lang="fr-FR" kern="100" dirty="0">
                <a:effectLst/>
                <a:latin typeface="Calibri" panose="020F0502020204030204" pitchFamily="34" charset="0"/>
                <a:ea typeface="Calibri" panose="020F0502020204030204" pitchFamily="34" charset="0"/>
                <a:cs typeface="Calibri" panose="020F0502020204030204" pitchFamily="34" charset="0"/>
              </a:rPr>
              <a:t> la perception physiologique de l’énergie dépensée et l’</a:t>
            </a:r>
            <a:r>
              <a:rPr lang="fr-FR" b="1" kern="100" dirty="0" err="1">
                <a:effectLst/>
                <a:latin typeface="Calibri" panose="020F0502020204030204" pitchFamily="34" charset="0"/>
                <a:ea typeface="Calibri" panose="020F0502020204030204" pitchFamily="34" charset="0"/>
                <a:cs typeface="Calibri" panose="020F0502020204030204" pitchFamily="34" charset="0"/>
              </a:rPr>
              <a:t>enargeia</a:t>
            </a:r>
            <a:r>
              <a:rPr lang="fr-FR" b="1" kern="100" dirty="0">
                <a:effectLst/>
                <a:latin typeface="Calibri" panose="020F0502020204030204" pitchFamily="34" charset="0"/>
                <a:ea typeface="Calibri" panose="020F0502020204030204" pitchFamily="34" charset="0"/>
                <a:cs typeface="Calibri" panose="020F0502020204030204" pitchFamily="34" charset="0"/>
              </a:rPr>
              <a:t>:</a:t>
            </a:r>
            <a:r>
              <a:rPr lang="fr-FR" kern="100" dirty="0">
                <a:effectLst/>
                <a:latin typeface="Calibri" panose="020F0502020204030204" pitchFamily="34" charset="0"/>
                <a:ea typeface="Calibri" panose="020F0502020204030204" pitchFamily="34" charset="0"/>
                <a:cs typeface="Calibri" panose="020F0502020204030204" pitchFamily="34" charset="0"/>
              </a:rPr>
              <a:t> la perception du résultat physiologique, l’évidence</a:t>
            </a:r>
            <a:r>
              <a:rPr lang="fr-FR" kern="100" dirty="0">
                <a:latin typeface="Calibri" panose="020F0502020204030204" pitchFamily="34" charset="0"/>
                <a:ea typeface="Calibri" panose="020F0502020204030204" pitchFamily="34" charset="0"/>
                <a:cs typeface="Calibri" panose="020F0502020204030204" pitchFamily="34" charset="0"/>
              </a:rPr>
              <a:t> de la dépense de l’énergie.</a:t>
            </a:r>
          </a:p>
          <a:p>
            <a:pPr marL="0" indent="0">
              <a:buNone/>
            </a:pPr>
            <a:r>
              <a:rPr lang="fr-FR" kern="100" dirty="0">
                <a:latin typeface="Calibri" panose="020F0502020204030204" pitchFamily="34" charset="0"/>
                <a:ea typeface="Calibri" panose="020F0502020204030204" pitchFamily="34" charset="0"/>
                <a:cs typeface="Times New Roman" panose="02020603050405020304" pitchFamily="18" charset="0"/>
              </a:rPr>
              <a:t>L’extension est constituée de deux parties:</a:t>
            </a:r>
            <a:r>
              <a:rPr lang="fr-FR" kern="100" dirty="0">
                <a:effectLst/>
                <a:latin typeface="Calibri" panose="020F0502020204030204" pitchFamily="34" charset="0"/>
                <a:ea typeface="Calibri" panose="020F0502020204030204" pitchFamily="34" charset="0"/>
                <a:cs typeface="Times New Roman" panose="02020603050405020304" pitchFamily="18" charset="0"/>
              </a:rPr>
              <a:t> l’</a:t>
            </a:r>
            <a:r>
              <a:rPr lang="fr-FR" b="1" kern="100" dirty="0" err="1">
                <a:effectLst/>
                <a:latin typeface="Calibri" panose="020F0502020204030204" pitchFamily="34" charset="0"/>
                <a:ea typeface="Calibri" panose="020F0502020204030204" pitchFamily="34" charset="0"/>
                <a:cs typeface="Calibri" panose="020F0502020204030204" pitchFamily="34" charset="0"/>
              </a:rPr>
              <a:t>energeia</a:t>
            </a:r>
            <a:r>
              <a:rPr lang="fr-FR" b="1" kern="100" dirty="0">
                <a:latin typeface="Calibri" panose="020F0502020204030204" pitchFamily="34" charset="0"/>
                <a:ea typeface="Calibri" panose="020F0502020204030204" pitchFamily="34" charset="0"/>
                <a:cs typeface="Calibri" panose="020F0502020204030204" pitchFamily="34" charset="0"/>
              </a:rPr>
              <a:t>:</a:t>
            </a:r>
            <a:r>
              <a:rPr lang="fr-FR" kern="100" dirty="0">
                <a:effectLst/>
                <a:latin typeface="Calibri" panose="020F0502020204030204" pitchFamily="34" charset="0"/>
                <a:ea typeface="Calibri" panose="020F0502020204030204" pitchFamily="34" charset="0"/>
                <a:cs typeface="Calibri" panose="020F0502020204030204" pitchFamily="34" charset="0"/>
              </a:rPr>
              <a:t> la perception de l’interaction de l’énergie et la résistance et transmission dans la matière et l’</a:t>
            </a:r>
            <a:r>
              <a:rPr lang="fr-FR" b="1" kern="100" dirty="0" err="1">
                <a:effectLst/>
                <a:latin typeface="Calibri" panose="020F0502020204030204" pitchFamily="34" charset="0"/>
                <a:ea typeface="Calibri" panose="020F0502020204030204" pitchFamily="34" charset="0"/>
                <a:cs typeface="Calibri" panose="020F0502020204030204" pitchFamily="34" charset="0"/>
              </a:rPr>
              <a:t>enargeia</a:t>
            </a:r>
            <a:r>
              <a:rPr lang="fr-FR" b="1" kern="100" dirty="0">
                <a:effectLst/>
                <a:latin typeface="Calibri" panose="020F0502020204030204" pitchFamily="34" charset="0"/>
                <a:ea typeface="Calibri" panose="020F0502020204030204" pitchFamily="34" charset="0"/>
                <a:cs typeface="Calibri" panose="020F0502020204030204" pitchFamily="34" charset="0"/>
              </a:rPr>
              <a:t>:</a:t>
            </a:r>
            <a:r>
              <a:rPr lang="fr-FR" kern="100" dirty="0">
                <a:effectLst/>
                <a:latin typeface="Calibri" panose="020F0502020204030204" pitchFamily="34" charset="0"/>
                <a:ea typeface="Calibri" panose="020F0502020204030204" pitchFamily="34" charset="0"/>
                <a:cs typeface="Calibri" panose="020F0502020204030204" pitchFamily="34" charset="0"/>
              </a:rPr>
              <a:t> la perception du résultat dans le fond, l’évidence</a:t>
            </a:r>
            <a:r>
              <a:rPr lang="fr-FR" kern="100" dirty="0">
                <a:latin typeface="Calibri" panose="020F0502020204030204" pitchFamily="34" charset="0"/>
                <a:ea typeface="Calibri" panose="020F0502020204030204" pitchFamily="34" charset="0"/>
                <a:cs typeface="Calibri" panose="020F0502020204030204" pitchFamily="34" charset="0"/>
              </a:rPr>
              <a:t> de la dépense de l’énergie.</a:t>
            </a:r>
            <a:endParaRPr lang="fr-FR" kern="100" dirty="0">
              <a:latin typeface="Calibri" panose="020F0502020204030204" pitchFamily="34" charset="0"/>
              <a:ea typeface="Calibri" panose="020F0502020204030204" pitchFamily="34" charset="0"/>
              <a:cs typeface="Times New Roman" panose="02020603050405020304" pitchFamily="18" charset="0"/>
            </a:endParaRPr>
          </a:p>
          <a:p>
            <a:pPr marL="0" indent="0">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Donc, dans une situation quelconque il y a [</a:t>
            </a:r>
            <a:r>
              <a:rPr lang="fr-FR" kern="100" dirty="0" err="1">
                <a:effectLst/>
                <a:latin typeface="Calibri" panose="020F0502020204030204" pitchFamily="34" charset="0"/>
                <a:ea typeface="Calibri" panose="020F0502020204030204" pitchFamily="34" charset="0"/>
                <a:cs typeface="Calibri" panose="020F0502020204030204" pitchFamily="34" charset="0"/>
              </a:rPr>
              <a:t>energeia</a:t>
            </a:r>
            <a:r>
              <a:rPr lang="fr-FR" kern="100" dirty="0">
                <a:effectLst/>
                <a:latin typeface="Calibri" panose="020F0502020204030204" pitchFamily="34" charset="0"/>
                <a:ea typeface="Calibri" panose="020F0502020204030204" pitchFamily="34" charset="0"/>
                <a:cs typeface="Calibri" panose="020F0502020204030204" pitchFamily="34" charset="0"/>
              </a:rPr>
              <a:t>/[</a:t>
            </a:r>
            <a:r>
              <a:rPr lang="fr-FR" kern="100" dirty="0" err="1">
                <a:effectLst/>
                <a:latin typeface="Calibri" panose="020F0502020204030204" pitchFamily="34" charset="0"/>
                <a:ea typeface="Calibri" panose="020F0502020204030204" pitchFamily="34" charset="0"/>
                <a:cs typeface="Calibri" panose="020F0502020204030204" pitchFamily="34" charset="0"/>
              </a:rPr>
              <a:t>enargeia</a:t>
            </a:r>
            <a:r>
              <a:rPr lang="fr-FR" kern="100" dirty="0">
                <a:effectLst/>
                <a:latin typeface="Calibri" panose="020F0502020204030204" pitchFamily="34" charset="0"/>
                <a:ea typeface="Calibri" panose="020F0502020204030204" pitchFamily="34" charset="0"/>
                <a:cs typeface="Calibri" panose="020F0502020204030204" pitchFamily="34" charset="0"/>
              </a:rPr>
              <a:t>(évidence)] de l’</a:t>
            </a:r>
            <a:r>
              <a:rPr lang="fr-FR" b="1" kern="100" dirty="0">
                <a:effectLst/>
                <a:latin typeface="Calibri" panose="020F0502020204030204" pitchFamily="34" charset="0"/>
                <a:ea typeface="Calibri" panose="020F0502020204030204" pitchFamily="34" charset="0"/>
                <a:cs typeface="Calibri" panose="020F0502020204030204" pitchFamily="34" charset="0"/>
              </a:rPr>
              <a:t>intension</a:t>
            </a:r>
            <a:r>
              <a:rPr lang="fr-FR" kern="100" dirty="0">
                <a:effectLst/>
                <a:latin typeface="Calibri" panose="020F0502020204030204" pitchFamily="34" charset="0"/>
                <a:ea typeface="Calibri" panose="020F0502020204030204" pitchFamily="34" charset="0"/>
                <a:cs typeface="Calibri" panose="020F0502020204030204" pitchFamily="34" charset="0"/>
              </a:rPr>
              <a:t> et le [</a:t>
            </a:r>
            <a:r>
              <a:rPr lang="fr-FR" kern="100" dirty="0" err="1">
                <a:effectLst/>
                <a:latin typeface="Calibri" panose="020F0502020204030204" pitchFamily="34" charset="0"/>
                <a:ea typeface="Calibri" panose="020F0502020204030204" pitchFamily="34" charset="0"/>
                <a:cs typeface="Calibri" panose="020F0502020204030204" pitchFamily="34" charset="0"/>
              </a:rPr>
              <a:t>energeia</a:t>
            </a:r>
            <a:r>
              <a:rPr lang="fr-FR" kern="100" dirty="0">
                <a:effectLst/>
                <a:latin typeface="Calibri" panose="020F0502020204030204" pitchFamily="34" charset="0"/>
                <a:ea typeface="Calibri" panose="020F0502020204030204" pitchFamily="34" charset="0"/>
                <a:cs typeface="Calibri" panose="020F0502020204030204" pitchFamily="34" charset="0"/>
              </a:rPr>
              <a:t>/[</a:t>
            </a:r>
            <a:r>
              <a:rPr lang="fr-FR" kern="100" dirty="0" err="1">
                <a:effectLst/>
                <a:latin typeface="Calibri" panose="020F0502020204030204" pitchFamily="34" charset="0"/>
                <a:ea typeface="Calibri" panose="020F0502020204030204" pitchFamily="34" charset="0"/>
                <a:cs typeface="Calibri" panose="020F0502020204030204" pitchFamily="34" charset="0"/>
              </a:rPr>
              <a:t>enargeia</a:t>
            </a:r>
            <a:r>
              <a:rPr lang="fr-FR" kern="100" dirty="0">
                <a:effectLst/>
                <a:latin typeface="Calibri" panose="020F0502020204030204" pitchFamily="34" charset="0"/>
                <a:ea typeface="Calibri" panose="020F0502020204030204" pitchFamily="34" charset="0"/>
                <a:cs typeface="Calibri" panose="020F0502020204030204" pitchFamily="34" charset="0"/>
              </a:rPr>
              <a:t>(évidence)] de l’</a:t>
            </a:r>
            <a:r>
              <a:rPr lang="fr-FR" b="1" kern="100" dirty="0">
                <a:effectLst/>
                <a:latin typeface="Calibri" panose="020F0502020204030204" pitchFamily="34" charset="0"/>
                <a:ea typeface="Calibri" panose="020F0502020204030204" pitchFamily="34" charset="0"/>
                <a:cs typeface="Calibri" panose="020F0502020204030204" pitchFamily="34" charset="0"/>
              </a:rPr>
              <a:t>extension</a:t>
            </a:r>
            <a:r>
              <a:rPr lang="fr-FR" kern="100" dirty="0">
                <a:effectLst/>
                <a:latin typeface="Calibri" panose="020F0502020204030204" pitchFamily="34" charset="0"/>
                <a:ea typeface="Calibri" panose="020F0502020204030204" pitchFamily="34" charset="0"/>
                <a:cs typeface="Calibri" panose="020F0502020204030204" pitchFamily="34" charset="0"/>
              </a:rPr>
              <a:t>. </a:t>
            </a:r>
          </a:p>
          <a:p>
            <a:pPr marL="0" indent="0">
              <a:buNone/>
            </a:pPr>
            <a:r>
              <a:rPr lang="fr-FR" kern="100" dirty="0">
                <a:effectLst/>
                <a:latin typeface="Calibri" panose="020F0502020204030204" pitchFamily="34" charset="0"/>
                <a:ea typeface="Calibri" panose="020F0502020204030204" pitchFamily="34" charset="0"/>
                <a:cs typeface="Calibri" panose="020F0502020204030204" pitchFamily="34" charset="0"/>
              </a:rPr>
              <a:t>Le [</a:t>
            </a:r>
            <a:r>
              <a:rPr lang="fr-FR" kern="100" dirty="0" err="1">
                <a:effectLst/>
                <a:latin typeface="Calibri" panose="020F0502020204030204" pitchFamily="34" charset="0"/>
                <a:ea typeface="Calibri" panose="020F0502020204030204" pitchFamily="34" charset="0"/>
                <a:cs typeface="Calibri" panose="020F0502020204030204" pitchFamily="34" charset="0"/>
              </a:rPr>
              <a:t>energeia</a:t>
            </a:r>
            <a:r>
              <a:rPr lang="fr-FR" kern="100" dirty="0">
                <a:effectLst/>
                <a:latin typeface="Calibri" panose="020F0502020204030204" pitchFamily="34" charset="0"/>
                <a:ea typeface="Calibri" panose="020F0502020204030204" pitchFamily="34" charset="0"/>
                <a:cs typeface="Calibri" panose="020F0502020204030204" pitchFamily="34" charset="0"/>
              </a:rPr>
              <a:t>/[</a:t>
            </a:r>
            <a:r>
              <a:rPr lang="fr-FR" kern="100" dirty="0" err="1">
                <a:effectLst/>
                <a:latin typeface="Calibri" panose="020F0502020204030204" pitchFamily="34" charset="0"/>
                <a:ea typeface="Calibri" panose="020F0502020204030204" pitchFamily="34" charset="0"/>
                <a:cs typeface="Calibri" panose="020F0502020204030204" pitchFamily="34" charset="0"/>
              </a:rPr>
              <a:t>enargeia</a:t>
            </a:r>
            <a:r>
              <a:rPr lang="fr-FR" kern="100" dirty="0">
                <a:effectLst/>
                <a:latin typeface="Calibri" panose="020F0502020204030204" pitchFamily="34" charset="0"/>
                <a:ea typeface="Calibri" panose="020F0502020204030204" pitchFamily="34" charset="0"/>
                <a:cs typeface="Calibri" panose="020F0502020204030204" pitchFamily="34" charset="0"/>
              </a:rPr>
              <a:t>(évidence)] de l’extension est qualifié de l’</a:t>
            </a:r>
            <a:r>
              <a:rPr lang="fr-FR" b="1" kern="100" dirty="0">
                <a:effectLst/>
                <a:latin typeface="Calibri" panose="020F0502020204030204" pitchFamily="34" charset="0"/>
                <a:ea typeface="Calibri" panose="020F0502020204030204" pitchFamily="34" charset="0"/>
                <a:cs typeface="Calibri" panose="020F0502020204030204" pitchFamily="34" charset="0"/>
              </a:rPr>
              <a:t>aspect</a:t>
            </a:r>
            <a:r>
              <a:rPr lang="fr-FR" kern="100" dirty="0">
                <a:effectLst/>
                <a:latin typeface="Calibri" panose="020F0502020204030204" pitchFamily="34" charset="0"/>
                <a:ea typeface="Calibri" panose="020F0502020204030204" pitchFamily="34" charset="0"/>
                <a:cs typeface="Calibri" panose="020F0502020204030204" pitchFamily="34" charset="0"/>
              </a:rPr>
              <a:t> et devient une </a:t>
            </a:r>
            <a:r>
              <a:rPr lang="fr-FR" b="1" kern="100" dirty="0">
                <a:effectLst/>
                <a:latin typeface="Calibri" panose="020F0502020204030204" pitchFamily="34" charset="0"/>
                <a:ea typeface="Calibri" panose="020F0502020204030204" pitchFamily="34" charset="0"/>
                <a:cs typeface="Calibri" panose="020F0502020204030204" pitchFamily="34" charset="0"/>
              </a:rPr>
              <a:t>catégorie de perception</a:t>
            </a:r>
            <a:r>
              <a:rPr lang="fr-FR" kern="100" dirty="0">
                <a:effectLst/>
                <a:latin typeface="Calibri" panose="020F0502020204030204" pitchFamily="34" charset="0"/>
                <a:ea typeface="Calibri" panose="020F0502020204030204" pitchFamily="34" charset="0"/>
                <a:cs typeface="Calibri" panose="020F0502020204030204" pitchFamily="34" charset="0"/>
              </a:rPr>
              <a:t>. </a:t>
            </a:r>
          </a:p>
          <a:p>
            <a:pPr marL="0" indent="0">
              <a:buNone/>
            </a:pPr>
            <a:r>
              <a:rPr lang="fr-FR" kern="100" dirty="0">
                <a:effectLst/>
                <a:latin typeface="Calibri" panose="020F0502020204030204" pitchFamily="34" charset="0"/>
                <a:ea typeface="Calibri" panose="020F0502020204030204" pitchFamily="34" charset="0"/>
                <a:cs typeface="Calibri" panose="020F0502020204030204" pitchFamily="34" charset="0"/>
              </a:rPr>
              <a:t>MAIS, il faut un moyen expérimental de percevoir la différence en l’</a:t>
            </a:r>
            <a:r>
              <a:rPr lang="fr-FR" kern="100" dirty="0" err="1">
                <a:effectLst/>
                <a:latin typeface="Calibri" panose="020F0502020204030204" pitchFamily="34" charset="0"/>
                <a:ea typeface="Calibri" panose="020F0502020204030204" pitchFamily="34" charset="0"/>
                <a:cs typeface="Calibri" panose="020F0502020204030204" pitchFamily="34" charset="0"/>
              </a:rPr>
              <a:t>energeia</a:t>
            </a:r>
            <a:r>
              <a:rPr lang="fr-FR" kern="100" dirty="0">
                <a:effectLst/>
                <a:latin typeface="Calibri" panose="020F0502020204030204" pitchFamily="34" charset="0"/>
                <a:ea typeface="Calibri" panose="020F0502020204030204" pitchFamily="34" charset="0"/>
                <a:cs typeface="Calibri" panose="020F0502020204030204" pitchFamily="34" charset="0"/>
              </a:rPr>
              <a:t> et l’</a:t>
            </a:r>
            <a:r>
              <a:rPr lang="fr-FR" kern="100" dirty="0" err="1">
                <a:effectLst/>
                <a:latin typeface="Calibri" panose="020F0502020204030204" pitchFamily="34" charset="0"/>
                <a:ea typeface="Calibri" panose="020F0502020204030204" pitchFamily="34" charset="0"/>
                <a:cs typeface="Calibri" panose="020F0502020204030204" pitchFamily="34" charset="0"/>
              </a:rPr>
              <a:t>enargeia</a:t>
            </a:r>
            <a:r>
              <a:rPr lang="fr-FR" kern="100" dirty="0">
                <a:effectLst/>
                <a:latin typeface="Calibri" panose="020F0502020204030204" pitchFamily="34" charset="0"/>
                <a:ea typeface="Calibri" panose="020F0502020204030204" pitchFamily="34" charset="0"/>
                <a:cs typeface="Calibri" panose="020F0502020204030204" pitchFamily="34" charset="0"/>
              </a:rPr>
              <a:t> de l’extension pour pouvoir dépasser la simple </a:t>
            </a:r>
            <a:r>
              <a:rPr lang="fr-FR" b="1" i="1" kern="100" dirty="0">
                <a:effectLst/>
                <a:latin typeface="Calibri" panose="020F0502020204030204" pitchFamily="34" charset="0"/>
                <a:ea typeface="Calibri" panose="020F0502020204030204" pitchFamily="34" charset="0"/>
                <a:cs typeface="Calibri" panose="020F0502020204030204" pitchFamily="34" charset="0"/>
              </a:rPr>
              <a:t>description</a:t>
            </a:r>
            <a:r>
              <a:rPr lang="fr-FR" kern="100" dirty="0">
                <a:effectLst/>
                <a:latin typeface="Calibri" panose="020F0502020204030204" pitchFamily="34" charset="0"/>
                <a:ea typeface="Calibri" panose="020F0502020204030204" pitchFamily="34" charset="0"/>
                <a:cs typeface="Calibri" panose="020F0502020204030204" pitchFamily="34" charset="0"/>
              </a:rPr>
              <a:t> du </a:t>
            </a:r>
            <a:r>
              <a:rPr lang="fr-FR" b="1" i="1" kern="100" dirty="0">
                <a:effectLst/>
                <a:latin typeface="Calibri" panose="020F0502020204030204" pitchFamily="34" charset="0"/>
                <a:ea typeface="Calibri" panose="020F0502020204030204" pitchFamily="34" charset="0"/>
                <a:cs typeface="Calibri" panose="020F0502020204030204" pitchFamily="34" charset="0"/>
              </a:rPr>
              <a:t>résultat</a:t>
            </a:r>
            <a:r>
              <a:rPr lang="fr-FR" kern="100" dirty="0">
                <a:effectLst/>
                <a:latin typeface="Calibri" panose="020F0502020204030204" pitchFamily="34" charset="0"/>
                <a:ea typeface="Calibri" panose="020F0502020204030204" pitchFamily="34" charset="0"/>
                <a:cs typeface="Calibri" panose="020F0502020204030204" pitchFamily="34" charset="0"/>
              </a:rPr>
              <a:t> (qui est </a:t>
            </a:r>
            <a:r>
              <a:rPr lang="fr-FR" b="1" kern="100" dirty="0">
                <a:effectLst/>
                <a:latin typeface="Calibri" panose="020F0502020204030204" pitchFamily="34" charset="0"/>
                <a:ea typeface="Calibri" panose="020F0502020204030204" pitchFamily="34" charset="0"/>
                <a:cs typeface="Calibri" panose="020F0502020204030204" pitchFamily="34" charset="0"/>
              </a:rPr>
              <a:t>neutre</a:t>
            </a:r>
            <a:r>
              <a:rPr lang="fr-FR" kern="100" dirty="0">
                <a:effectLst/>
                <a:latin typeface="Calibri" panose="020F0502020204030204" pitchFamily="34" charset="0"/>
                <a:ea typeface="Calibri" panose="020F0502020204030204" pitchFamily="34" charset="0"/>
                <a:cs typeface="Calibri" panose="020F0502020204030204" pitchFamily="34" charset="0"/>
              </a:rPr>
              <a:t> et ne prend pas partie) et approcher l’ensemble et l’interaction </a:t>
            </a:r>
            <a:r>
              <a:rPr lang="fr-FR" b="1" i="1" kern="100" dirty="0">
                <a:effectLst/>
                <a:latin typeface="Calibri" panose="020F0502020204030204" pitchFamily="34" charset="0"/>
                <a:ea typeface="Calibri" panose="020F0502020204030204" pitchFamily="34" charset="0"/>
                <a:cs typeface="Calibri" panose="020F0502020204030204" pitchFamily="34" charset="0"/>
              </a:rPr>
              <a:t>générative</a:t>
            </a:r>
            <a:r>
              <a:rPr lang="fr-FR" kern="100" dirty="0">
                <a:effectLst/>
                <a:latin typeface="Calibri" panose="020F0502020204030204" pitchFamily="34" charset="0"/>
                <a:ea typeface="Calibri" panose="020F0502020204030204" pitchFamily="34" charset="0"/>
                <a:cs typeface="Calibri" panose="020F0502020204030204" pitchFamily="34" charset="0"/>
              </a:rPr>
              <a:t> [</a:t>
            </a:r>
            <a:r>
              <a:rPr lang="fr-FR" kern="100" dirty="0" err="1">
                <a:effectLst/>
                <a:latin typeface="Calibri" panose="020F0502020204030204" pitchFamily="34" charset="0"/>
                <a:ea typeface="Calibri" panose="020F0502020204030204" pitchFamily="34" charset="0"/>
                <a:cs typeface="Calibri" panose="020F0502020204030204" pitchFamily="34" charset="0"/>
              </a:rPr>
              <a:t>energeia</a:t>
            </a:r>
            <a:r>
              <a:rPr lang="fr-FR" kern="100" dirty="0">
                <a:effectLst/>
                <a:latin typeface="Calibri" panose="020F0502020204030204" pitchFamily="34" charset="0"/>
                <a:ea typeface="Calibri" panose="020F0502020204030204" pitchFamily="34" charset="0"/>
                <a:cs typeface="Calibri" panose="020F0502020204030204" pitchFamily="34" charset="0"/>
              </a:rPr>
              <a:t>/[</a:t>
            </a:r>
            <a:r>
              <a:rPr lang="fr-FR" kern="100" dirty="0" err="1">
                <a:effectLst/>
                <a:latin typeface="Calibri" panose="020F0502020204030204" pitchFamily="34" charset="0"/>
                <a:ea typeface="Calibri" panose="020F0502020204030204" pitchFamily="34" charset="0"/>
                <a:cs typeface="Calibri" panose="020F0502020204030204" pitchFamily="34" charset="0"/>
              </a:rPr>
              <a:t>enargeia</a:t>
            </a:r>
            <a:r>
              <a:rPr lang="fr-FR" kern="100" dirty="0">
                <a:effectLst/>
                <a:latin typeface="Calibri" panose="020F0502020204030204" pitchFamily="34" charset="0"/>
                <a:ea typeface="Calibri" panose="020F0502020204030204" pitchFamily="34" charset="0"/>
                <a:cs typeface="Calibri" panose="020F0502020204030204" pitchFamily="34" charset="0"/>
              </a:rPr>
              <a:t>(évidence)] …</a:t>
            </a:r>
            <a:endParaRPr lang="fr-FR"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fr-FR" dirty="0"/>
          </a:p>
        </p:txBody>
      </p:sp>
    </p:spTree>
    <p:extLst>
      <p:ext uri="{BB962C8B-B14F-4D97-AF65-F5344CB8AC3E}">
        <p14:creationId xmlns:p14="http://schemas.microsoft.com/office/powerpoint/2010/main" val="4617582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fade">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fade">
                                      <p:cBhvr>
                                        <p:cTn id="32" dur="500"/>
                                        <p:tgtEl>
                                          <p:spTgt spid="3">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1.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240676E1-D63F-B0A3-285D-85CB7BED5CA4}"/>
              </a:ext>
            </a:extLst>
          </p:cNvPr>
          <p:cNvSpPr>
            <a:spLocks noGrp="1"/>
          </p:cNvSpPr>
          <p:nvPr>
            <p:ph idx="1"/>
          </p:nvPr>
        </p:nvSpPr>
        <p:spPr>
          <a:xfrm>
            <a:off x="249381" y="221673"/>
            <a:ext cx="11674763" cy="6419272"/>
          </a:xfrm>
        </p:spPr>
        <p:txBody>
          <a:bodyPr>
            <a:normAutofit fontScale="92500" lnSpcReduction="10000"/>
          </a:bodyPr>
          <a:lstStyle/>
          <a:p>
            <a:pPr marL="0" indent="0">
              <a:lnSpc>
                <a:spcPct val="107000"/>
              </a:lnSpc>
              <a:spcAft>
                <a:spcPts val="800"/>
              </a:spcAft>
              <a:buNone/>
            </a:pPr>
            <a:r>
              <a:rPr lang="fr-FR"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Dans un premier temps, Saussure montrait que, de la même manière, notre relation avec le langage est sensorielle :</a:t>
            </a:r>
            <a:endParaRPr lang="fr-FR" kern="100" dirty="0">
              <a:effectLst/>
              <a:latin typeface="Calibri" panose="020F0502020204030204" pitchFamily="34" charset="0"/>
              <a:ea typeface="Calibri" panose="020F0502020204030204" pitchFamily="34" charset="0"/>
              <a:cs typeface="Times New Roman" panose="02020603050405020304" pitchFamily="18" charset="0"/>
            </a:endParaRPr>
          </a:p>
          <a:p>
            <a:pPr indent="0">
              <a:lnSpc>
                <a:spcPct val="107000"/>
              </a:lnSpc>
              <a:spcAft>
                <a:spcPts val="800"/>
              </a:spcAft>
              <a:buNone/>
            </a:pPr>
            <a:r>
              <a:rPr lang="fr-FR"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 Le signe linguistique unit non une chose et un nom, mais un concept et une </a:t>
            </a:r>
            <a:r>
              <a:rPr lang="fr-FR" b="1" i="1"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image</a:t>
            </a:r>
            <a:r>
              <a:rPr lang="fr-FR" b="1" i="1" kern="100" dirty="0">
                <a:effectLst/>
                <a:latin typeface="Calibri" panose="020F0502020204030204" pitchFamily="34" charset="0"/>
                <a:ea typeface="Calibri" panose="020F0502020204030204" pitchFamily="34" charset="0"/>
                <a:cs typeface="Times New Roman" panose="02020603050405020304" pitchFamily="18" charset="0"/>
              </a:rPr>
              <a:t> </a:t>
            </a:r>
            <a:r>
              <a:rPr lang="fr-FR" b="1" i="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acoustique</a:t>
            </a:r>
            <a:r>
              <a:rPr lang="fr-FR"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Cette dernière n'est pas le son matériel, chose purement physique, mais l'empreinte psychique de ce son, la représentation que nous en donne le témoignage de nos sens ; </a:t>
            </a:r>
            <a:r>
              <a:rPr lang="fr-FR" b="1" i="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elle est sensorielle</a:t>
            </a:r>
            <a:r>
              <a:rPr lang="fr-FR"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et s'il nous arrive de l'appeler « matérielle », c'est seulement en ce sens et par opposition à l'autre terme de l'association, le concept, généralement plus abstrait. […] »</a:t>
            </a:r>
            <a:endParaRPr lang="fr-FR"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7000"/>
              </a:lnSpc>
              <a:spcAft>
                <a:spcPts val="800"/>
              </a:spcAft>
              <a:buNone/>
            </a:pPr>
            <a:r>
              <a:rPr lang="fr-FR"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Ainsi, la relation entre nos actions et les signes linguistiques que nous utilisons pour communiquer autour de ces actions ne serait pas celle de cause à effet. En revanche elle serait une relation de correspondance analogique entre deux événements : celui de l’</a:t>
            </a:r>
            <a:r>
              <a:rPr lang="fr-FR" b="1" i="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action</a:t>
            </a:r>
            <a:r>
              <a:rPr lang="fr-FR"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et sa perception (image mentale et concept) simultanée ainsi que celui de son </a:t>
            </a:r>
            <a:r>
              <a:rPr lang="fr-FR" b="1" i="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récit</a:t>
            </a:r>
            <a:r>
              <a:rPr lang="fr-FR"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et sa perception (image mentale et concept) simultanée.</a:t>
            </a:r>
            <a:endParaRPr lang="fr-FR"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r>
              <a:rPr lang="fr-FR" sz="18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Ferdinand de Saussure, </a:t>
            </a:r>
            <a:r>
              <a:rPr lang="fr-FR" sz="1800" i="1"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Cours de linguistique générale</a:t>
            </a:r>
            <a:r>
              <a:rPr lang="fr-FR" sz="18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 [posth. </a:t>
            </a:r>
            <a:r>
              <a:rPr lang="en-GB" sz="18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1916], </a:t>
            </a:r>
            <a:r>
              <a:rPr lang="en-GB" sz="1800" kern="100" dirty="0" err="1">
                <a:solidFill>
                  <a:srgbClr val="000000"/>
                </a:solidFill>
                <a:effectLst/>
                <a:latin typeface="Calibri" panose="020F0502020204030204" pitchFamily="34" charset="0"/>
                <a:ea typeface="Calibri" panose="020F0502020204030204" pitchFamily="34" charset="0"/>
                <a:cs typeface="Calibri" panose="020F0502020204030204" pitchFamily="34" charset="0"/>
              </a:rPr>
              <a:t>Payot</a:t>
            </a:r>
            <a:r>
              <a:rPr lang="en-GB" sz="18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 1990, p. 97-100.</a:t>
            </a:r>
            <a:endParaRPr lang="fr-FR" sz="1800"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fr-FR" dirty="0"/>
          </a:p>
        </p:txBody>
      </p:sp>
    </p:spTree>
    <p:extLst>
      <p:ext uri="{BB962C8B-B14F-4D97-AF65-F5344CB8AC3E}">
        <p14:creationId xmlns:p14="http://schemas.microsoft.com/office/powerpoint/2010/main" val="19330104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2.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5450AE38-88C5-3552-EFEB-18B4149A258B}"/>
              </a:ext>
            </a:extLst>
          </p:cNvPr>
          <p:cNvSpPr>
            <a:spLocks noGrp="1"/>
          </p:cNvSpPr>
          <p:nvPr>
            <p:ph idx="1"/>
          </p:nvPr>
        </p:nvSpPr>
        <p:spPr>
          <a:xfrm>
            <a:off x="838200" y="341745"/>
            <a:ext cx="10515600" cy="5835218"/>
          </a:xfrm>
        </p:spPr>
        <p:txBody>
          <a:bodyPr>
            <a:normAutofit lnSpcReduction="10000"/>
          </a:bodyPr>
          <a:lstStyle/>
          <a:p>
            <a:pPr marL="0" indent="0">
              <a:lnSpc>
                <a:spcPct val="107000"/>
              </a:lnSpc>
              <a:spcAft>
                <a:spcPts val="800"/>
              </a:spcAft>
              <a:buNone/>
            </a:pPr>
            <a:r>
              <a:rPr lang="fr-FR" b="1" u="sng" kern="100" dirty="0">
                <a:effectLst/>
                <a:latin typeface="Calibri" panose="020F0502020204030204" pitchFamily="34" charset="0"/>
                <a:ea typeface="Calibri" panose="020F0502020204030204" pitchFamily="34" charset="0"/>
                <a:cs typeface="Times New Roman" panose="02020603050405020304" pitchFamily="18" charset="0"/>
              </a:rPr>
              <a:t>Action, récit et connaissance</a:t>
            </a:r>
            <a:endParaRPr lang="fr-FR"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7000"/>
              </a:lnSpc>
              <a:spcAft>
                <a:spcPts val="800"/>
              </a:spcAft>
              <a:buNone/>
            </a:pPr>
            <a:r>
              <a:rPr lang="fr-FR"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Cette relation entre deux événements : celui de l’action et sa perception et celui de son récit et sa perception, constituerait le fondement de toute expérimentation scientifique.</a:t>
            </a:r>
            <a:r>
              <a:rPr lang="fr-FR" kern="0" dirty="0">
                <a:solidFill>
                  <a:srgbClr val="000000"/>
                </a:solidFill>
                <a:effectLst/>
                <a:latin typeface="Calibri" panose="020F0502020204030204" pitchFamily="34" charset="0"/>
                <a:ea typeface="Times New Roman" panose="02020603050405020304" pitchFamily="18" charset="0"/>
                <a:cs typeface="Calibri" panose="020F0502020204030204" pitchFamily="34" charset="0"/>
              </a:rPr>
              <a:t> </a:t>
            </a:r>
            <a:r>
              <a:rPr lang="fr-FR"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Depuis la publication du livre de Katherine H. </a:t>
            </a:r>
            <a:r>
              <a:rPr lang="fr-FR" kern="100" dirty="0" err="1">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Tachau</a:t>
            </a:r>
            <a:r>
              <a:rPr lang="fr-FR"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a:t>
            </a:r>
            <a:r>
              <a:rPr lang="fr-FR" i="1" kern="0" dirty="0">
                <a:solidFill>
                  <a:srgbClr val="000000"/>
                </a:solidFill>
                <a:effectLst/>
                <a:latin typeface="Calibri" panose="020F0502020204030204" pitchFamily="34" charset="0"/>
                <a:ea typeface="Times New Roman" panose="02020603050405020304" pitchFamily="18" charset="0"/>
                <a:cs typeface="Calibri" panose="020F0502020204030204" pitchFamily="34" charset="0"/>
              </a:rPr>
              <a:t>Vision and certitude in the </a:t>
            </a:r>
            <a:r>
              <a:rPr lang="fr-FR" i="1" kern="0" dirty="0" err="1">
                <a:solidFill>
                  <a:srgbClr val="000000"/>
                </a:solidFill>
                <a:effectLst/>
                <a:latin typeface="Calibri" panose="020F0502020204030204" pitchFamily="34" charset="0"/>
                <a:ea typeface="Times New Roman" panose="02020603050405020304" pitchFamily="18" charset="0"/>
                <a:cs typeface="Calibri" panose="020F0502020204030204" pitchFamily="34" charset="0"/>
              </a:rPr>
              <a:t>age</a:t>
            </a:r>
            <a:r>
              <a:rPr lang="fr-FR" i="1" kern="0" dirty="0">
                <a:solidFill>
                  <a:srgbClr val="000000"/>
                </a:solidFill>
                <a:effectLst/>
                <a:latin typeface="Calibri" panose="020F0502020204030204" pitchFamily="34" charset="0"/>
                <a:ea typeface="Times New Roman" panose="02020603050405020304" pitchFamily="18" charset="0"/>
                <a:cs typeface="Calibri" panose="020F0502020204030204" pitchFamily="34" charset="0"/>
              </a:rPr>
              <a:t> of Ockham</a:t>
            </a:r>
            <a:r>
              <a:rPr lang="fr-FR" kern="0" dirty="0">
                <a:solidFill>
                  <a:srgbClr val="000000"/>
                </a:solidFill>
                <a:effectLst/>
                <a:latin typeface="Calibri" panose="020F0502020204030204" pitchFamily="34" charset="0"/>
                <a:ea typeface="Times New Roman" panose="02020603050405020304" pitchFamily="18" charset="0"/>
                <a:cs typeface="Calibri" panose="020F0502020204030204" pitchFamily="34" charset="0"/>
              </a:rPr>
              <a:t>, </a:t>
            </a:r>
            <a:r>
              <a:rPr lang="fr-FR" i="1" kern="0" dirty="0">
                <a:solidFill>
                  <a:srgbClr val="000000"/>
                </a:solidFill>
                <a:effectLst/>
                <a:latin typeface="Calibri" panose="020F0502020204030204" pitchFamily="34" charset="0"/>
                <a:ea typeface="Times New Roman" panose="02020603050405020304" pitchFamily="18" charset="0"/>
                <a:cs typeface="Calibri" panose="020F0502020204030204" pitchFamily="34" charset="0"/>
              </a:rPr>
              <a:t>(1250-1345)</a:t>
            </a:r>
            <a:r>
              <a:rPr lang="fr-FR" kern="0" dirty="0">
                <a:solidFill>
                  <a:srgbClr val="000000"/>
                </a:solidFill>
                <a:effectLst/>
                <a:latin typeface="Calibri" panose="020F0502020204030204" pitchFamily="34" charset="0"/>
                <a:ea typeface="Times New Roman" panose="02020603050405020304" pitchFamily="18" charset="0"/>
                <a:cs typeface="Calibri" panose="020F0502020204030204" pitchFamily="34" charset="0"/>
              </a:rPr>
              <a:t>, l’on ne peut plus se permettre d’ignorer les liens fondamentaux et surtout systémiques qui lient l’optique, l’épistémologie et la sémantique. </a:t>
            </a:r>
            <a:r>
              <a:rPr lang="fr-FR"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Effectivement, au Moyen Âge, le signe est un élément qui permet de conclure à la réalité ou bien à la vérité de quelque chose (qui est ou qui sera) grâce à sa relation analogique avec l’action humaine.</a:t>
            </a:r>
            <a:endParaRPr lang="fr-FR"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r>
              <a:rPr lang="en-GB" sz="1800" kern="100" dirty="0">
                <a:effectLst/>
                <a:latin typeface="Calibri" panose="020F0502020204030204" pitchFamily="34" charset="0"/>
                <a:ea typeface="Calibri" panose="020F0502020204030204" pitchFamily="34" charset="0"/>
                <a:cs typeface="Times New Roman" panose="02020603050405020304" pitchFamily="18" charset="0"/>
              </a:rPr>
              <a:t>Katherine H. </a:t>
            </a:r>
            <a:r>
              <a:rPr lang="en-GB" sz="1800" kern="100" dirty="0" err="1">
                <a:effectLst/>
                <a:latin typeface="Calibri" panose="020F0502020204030204" pitchFamily="34" charset="0"/>
                <a:ea typeface="Calibri" panose="020F0502020204030204" pitchFamily="34" charset="0"/>
                <a:cs typeface="Times New Roman" panose="02020603050405020304" pitchFamily="18" charset="0"/>
              </a:rPr>
              <a:t>Tachau</a:t>
            </a:r>
            <a:r>
              <a:rPr lang="en-GB" sz="1800" kern="100" dirty="0">
                <a:effectLst/>
                <a:latin typeface="Calibri" panose="020F0502020204030204" pitchFamily="34" charset="0"/>
                <a:ea typeface="Calibri" panose="020F0502020204030204" pitchFamily="34" charset="0"/>
                <a:cs typeface="Times New Roman" panose="02020603050405020304" pitchFamily="18" charset="0"/>
              </a:rPr>
              <a:t>, </a:t>
            </a:r>
            <a:r>
              <a:rPr lang="en-GB" sz="1800" i="1" kern="100" dirty="0">
                <a:effectLst/>
                <a:latin typeface="Calibri" panose="020F0502020204030204" pitchFamily="34" charset="0"/>
                <a:ea typeface="Calibri" panose="020F0502020204030204" pitchFamily="34" charset="0"/>
                <a:cs typeface="Times New Roman" panose="02020603050405020304" pitchFamily="18" charset="0"/>
              </a:rPr>
              <a:t>Vision and certitude in the age of Ockham, Optics, Epistemology and the Foundation of Semantics 1250-1345</a:t>
            </a:r>
            <a:r>
              <a:rPr lang="en-GB" sz="1800" kern="100" dirty="0">
                <a:effectLst/>
                <a:latin typeface="Calibri" panose="020F0502020204030204" pitchFamily="34" charset="0"/>
                <a:ea typeface="Calibri" panose="020F0502020204030204" pitchFamily="34" charset="0"/>
                <a:cs typeface="Times New Roman" panose="02020603050405020304" pitchFamily="18" charset="0"/>
              </a:rPr>
              <a:t>, Brill, 1988</a:t>
            </a:r>
            <a:endParaRPr lang="fr-FR" sz="1800"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fr-FR" dirty="0"/>
          </a:p>
        </p:txBody>
      </p:sp>
    </p:spTree>
    <p:extLst>
      <p:ext uri="{BB962C8B-B14F-4D97-AF65-F5344CB8AC3E}">
        <p14:creationId xmlns:p14="http://schemas.microsoft.com/office/powerpoint/2010/main" val="32360755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3.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27E169AC-1DC3-B93E-9DF6-37DB85907031}"/>
              </a:ext>
            </a:extLst>
          </p:cNvPr>
          <p:cNvSpPr>
            <a:spLocks noGrp="1"/>
          </p:cNvSpPr>
          <p:nvPr>
            <p:ph idx="1"/>
          </p:nvPr>
        </p:nvSpPr>
        <p:spPr>
          <a:xfrm>
            <a:off x="838200" y="424873"/>
            <a:ext cx="10515600" cy="5752090"/>
          </a:xfrm>
        </p:spPr>
        <p:txBody>
          <a:bodyPr>
            <a:normAutofit lnSpcReduction="10000"/>
          </a:bodyPr>
          <a:lstStyle/>
          <a:p>
            <a:pPr marL="0" indent="0">
              <a:lnSpc>
                <a:spcPct val="107000"/>
              </a:lnSpc>
              <a:spcAft>
                <a:spcPts val="800"/>
              </a:spcAft>
              <a:buNone/>
            </a:pPr>
            <a:r>
              <a:rPr lang="fr-FR"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Pour être synthétique, les origines épistémologiques de nos connaissances seraient fondées sur deux événements : 1. la simultanéité de notre action et de sa perception, et 2. La correspondance analogique entre notre action et le récit de notre action. </a:t>
            </a:r>
            <a:endParaRPr lang="fr-FR"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7000"/>
              </a:lnSpc>
              <a:spcAft>
                <a:spcPts val="800"/>
              </a:spcAft>
              <a:buNone/>
            </a:pPr>
            <a:r>
              <a:rPr lang="fr-FR"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La simultanéité de mon action et de sa perception me permet d’être certain de ce que je fais. Le langage me permet de raconter d’une manière analogique ce que je fais. Cette correspondance entre mon action et son récit permet à une tierce personne d’expérimenter mon action avec sa propre action à partir de mon récit. Et ainsi de suite.  </a:t>
            </a:r>
            <a:endParaRPr lang="fr-FR"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7000"/>
              </a:lnSpc>
              <a:spcAft>
                <a:spcPts val="800"/>
              </a:spcAft>
              <a:buNone/>
            </a:pPr>
            <a:r>
              <a:rPr lang="fr-FR"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Dans les recherches récentes sur les relations entre la linguistique et l’action humaine se trouve la notion de </a:t>
            </a:r>
            <a:r>
              <a:rPr lang="fr-FR" b="1"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praxème</a:t>
            </a:r>
            <a:r>
              <a:rPr lang="fr-FR"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a:t>
            </a:r>
            <a:endParaRPr lang="fr-FR"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fr-FR" dirty="0"/>
          </a:p>
        </p:txBody>
      </p:sp>
    </p:spTree>
    <p:extLst>
      <p:ext uri="{BB962C8B-B14F-4D97-AF65-F5344CB8AC3E}">
        <p14:creationId xmlns:p14="http://schemas.microsoft.com/office/powerpoint/2010/main" val="297244079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4.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BC89FAC4-B6B7-C9B3-49BF-ECBBB402DC10}"/>
              </a:ext>
            </a:extLst>
          </p:cNvPr>
          <p:cNvSpPr>
            <a:spLocks noGrp="1"/>
          </p:cNvSpPr>
          <p:nvPr>
            <p:ph idx="1"/>
          </p:nvPr>
        </p:nvSpPr>
        <p:spPr>
          <a:xfrm>
            <a:off x="314035" y="295564"/>
            <a:ext cx="11536219" cy="6400800"/>
          </a:xfrm>
        </p:spPr>
        <p:txBody>
          <a:bodyPr>
            <a:normAutofit fontScale="92500" lnSpcReduction="20000"/>
          </a:bodyPr>
          <a:lstStyle/>
          <a:p>
            <a:pPr indent="0">
              <a:lnSpc>
                <a:spcPct val="107000"/>
              </a:lnSpc>
              <a:spcAft>
                <a:spcPts val="800"/>
              </a:spcAft>
              <a:buNone/>
            </a:pPr>
            <a:r>
              <a:rPr lang="fr-FR" sz="2600" kern="100" dirty="0">
                <a:effectLst/>
                <a:latin typeface="Calibri" panose="020F0502020204030204" pitchFamily="34" charset="0"/>
                <a:ea typeface="Calibri" panose="020F0502020204030204" pitchFamily="34" charset="0"/>
                <a:cs typeface="Times New Roman" panose="02020603050405020304" pitchFamily="18" charset="0"/>
              </a:rPr>
              <a:t>« Le néologisme « praxème » a été substitué au « lexème », dans le cadre d’une réflexion qui […] cherche à saisir la production de sens dans et par le discours (Lafont, 1978). Dans ce cadre théorique, le praxème est « envisagé comme moyen de catégoriser et de nommer le monde à partir des percepts et des expériences qui en fondent la connaissance » »</a:t>
            </a:r>
          </a:p>
          <a:p>
            <a:pPr marL="0" indent="0">
              <a:lnSpc>
                <a:spcPct val="107000"/>
              </a:lnSpc>
              <a:spcAft>
                <a:spcPts val="800"/>
              </a:spcAft>
              <a:buNone/>
            </a:pPr>
            <a:r>
              <a:rPr lang="fr-FR" sz="2600" kern="100" dirty="0">
                <a:effectLst/>
                <a:latin typeface="Calibri" panose="020F0502020204030204" pitchFamily="34" charset="0"/>
                <a:ea typeface="Calibri" panose="020F0502020204030204" pitchFamily="34" charset="0"/>
                <a:cs typeface="Times New Roman" panose="02020603050405020304" pitchFamily="18" charset="0"/>
              </a:rPr>
              <a:t>Le praxème est un </a:t>
            </a:r>
            <a:r>
              <a:rPr lang="fr-FR" sz="26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objet de savoir dont le sens ne peut être conçu indépendamment des pratiques culturelles.</a:t>
            </a:r>
            <a:endParaRPr lang="fr-FR" sz="2600" kern="100" dirty="0">
              <a:effectLst/>
              <a:latin typeface="Calibri" panose="020F0502020204030204" pitchFamily="34" charset="0"/>
              <a:ea typeface="Calibri" panose="020F0502020204030204" pitchFamily="34" charset="0"/>
              <a:cs typeface="Times New Roman" panose="02020603050405020304" pitchFamily="18" charset="0"/>
            </a:endParaRPr>
          </a:p>
          <a:p>
            <a:pPr indent="0">
              <a:lnSpc>
                <a:spcPct val="107000"/>
              </a:lnSpc>
              <a:buNone/>
            </a:pPr>
            <a:r>
              <a:rPr lang="fr-FR" sz="2600" kern="100" dirty="0">
                <a:effectLst/>
                <a:latin typeface="Calibri" panose="020F0502020204030204" pitchFamily="34" charset="0"/>
                <a:ea typeface="Calibri" panose="020F0502020204030204" pitchFamily="34" charset="0"/>
                <a:cs typeface="Times New Roman" panose="02020603050405020304" pitchFamily="18" charset="0"/>
              </a:rPr>
              <a:t>« Dans ce cadre théorique, le </a:t>
            </a:r>
            <a:r>
              <a:rPr lang="fr-FR" sz="2600" b="1" kern="100" dirty="0">
                <a:effectLst/>
                <a:latin typeface="Calibri" panose="020F0502020204030204" pitchFamily="34" charset="0"/>
                <a:ea typeface="Calibri" panose="020F0502020204030204" pitchFamily="34" charset="0"/>
                <a:cs typeface="Times New Roman" panose="02020603050405020304" pitchFamily="18" charset="0"/>
              </a:rPr>
              <a:t>praxème</a:t>
            </a:r>
            <a:r>
              <a:rPr lang="fr-FR" sz="2600" kern="100" dirty="0">
                <a:effectLst/>
                <a:latin typeface="Calibri" panose="020F0502020204030204" pitchFamily="34" charset="0"/>
                <a:ea typeface="Calibri" panose="020F0502020204030204" pitchFamily="34" charset="0"/>
                <a:cs typeface="Times New Roman" panose="02020603050405020304" pitchFamily="18" charset="0"/>
              </a:rPr>
              <a:t> est « envisagé comme moyen de catégoriser et de nommer le monde à partir des percepts et des expériences qui en fondent la connaissance » (</a:t>
            </a:r>
            <a:r>
              <a:rPr lang="fr-FR" sz="2600" kern="100" dirty="0" err="1">
                <a:effectLst/>
                <a:latin typeface="Calibri" panose="020F0502020204030204" pitchFamily="34" charset="0"/>
                <a:ea typeface="Calibri" panose="020F0502020204030204" pitchFamily="34" charset="0"/>
                <a:cs typeface="Times New Roman" panose="02020603050405020304" pitchFamily="18" charset="0"/>
              </a:rPr>
              <a:t>Siblot</a:t>
            </a:r>
            <a:r>
              <a:rPr lang="fr-FR" sz="2600" kern="100" dirty="0">
                <a:effectLst/>
                <a:latin typeface="Calibri" panose="020F0502020204030204" pitchFamily="34" charset="0"/>
                <a:ea typeface="Calibri" panose="020F0502020204030204" pitchFamily="34" charset="0"/>
                <a:cs typeface="Times New Roman" panose="02020603050405020304" pitchFamily="18" charset="0"/>
              </a:rPr>
              <a:t>, 2001, p. 263).</a:t>
            </a:r>
          </a:p>
          <a:p>
            <a:pPr indent="0">
              <a:lnSpc>
                <a:spcPct val="107000"/>
              </a:lnSpc>
              <a:spcAft>
                <a:spcPts val="800"/>
              </a:spcAft>
              <a:buNone/>
            </a:pPr>
            <a:r>
              <a:rPr lang="fr-FR" sz="2600" kern="100" dirty="0">
                <a:effectLst/>
                <a:latin typeface="Calibri" panose="020F0502020204030204" pitchFamily="34" charset="0"/>
                <a:ea typeface="Calibri" panose="020F0502020204030204" pitchFamily="34" charset="0"/>
                <a:cs typeface="Times New Roman" panose="02020603050405020304" pitchFamily="18" charset="0"/>
              </a:rPr>
              <a:t> Autrement dit, il résulte d’une analyse du réel et des praxis humaines. Cela se manifeste notamment dans le maillage lexical : le français doit catégoriser les bovins sous le prisme des pratiques d’élevage (« vache, bœuf, taureau »), là où le japonais, produit d’une culture qui ignora longtemps ces praxis, dispose d’un seul terme (</a:t>
            </a:r>
            <a:r>
              <a:rPr lang="fr-FR" sz="2600" kern="100" dirty="0" err="1">
                <a:effectLst/>
                <a:latin typeface="Calibri" panose="020F0502020204030204" pitchFamily="34" charset="0"/>
                <a:ea typeface="Calibri" panose="020F0502020204030204" pitchFamily="34" charset="0"/>
                <a:cs typeface="Times New Roman" panose="02020603050405020304" pitchFamily="18" charset="0"/>
              </a:rPr>
              <a:t>ushi</a:t>
            </a:r>
            <a:r>
              <a:rPr lang="fr-FR" sz="2600" kern="100" dirty="0">
                <a:effectLst/>
                <a:latin typeface="Calibri" panose="020F0502020204030204" pitchFamily="34" charset="0"/>
                <a:ea typeface="Calibri" panose="020F0502020204030204" pitchFamily="34" charset="0"/>
                <a:cs typeface="Times New Roman" panose="02020603050405020304" pitchFamily="18" charset="0"/>
              </a:rPr>
              <a:t>). »</a:t>
            </a:r>
          </a:p>
          <a:p>
            <a:pPr marL="0" indent="0">
              <a:lnSpc>
                <a:spcPct val="110000"/>
              </a:lnSpc>
              <a:spcAft>
                <a:spcPts val="800"/>
              </a:spcAft>
              <a:buNone/>
            </a:pPr>
            <a:r>
              <a:rPr lang="fr-FR" sz="15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C. </a:t>
            </a:r>
            <a:r>
              <a:rPr lang="fr-FR" sz="1500" kern="100" dirty="0" err="1">
                <a:solidFill>
                  <a:srgbClr val="000000"/>
                </a:solidFill>
                <a:effectLst/>
                <a:latin typeface="Calibri" panose="020F0502020204030204" pitchFamily="34" charset="0"/>
                <a:ea typeface="Calibri" panose="020F0502020204030204" pitchFamily="34" charset="0"/>
                <a:cs typeface="Calibri" panose="020F0502020204030204" pitchFamily="34" charset="0"/>
              </a:rPr>
              <a:t>Détrie</a:t>
            </a:r>
            <a:r>
              <a:rPr lang="fr-FR" sz="15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 P. </a:t>
            </a:r>
            <a:r>
              <a:rPr lang="fr-FR" sz="1500" kern="100" dirty="0" err="1">
                <a:solidFill>
                  <a:srgbClr val="000000"/>
                </a:solidFill>
                <a:effectLst/>
                <a:latin typeface="Calibri" panose="020F0502020204030204" pitchFamily="34" charset="0"/>
                <a:ea typeface="Calibri" panose="020F0502020204030204" pitchFamily="34" charset="0"/>
                <a:cs typeface="Calibri" panose="020F0502020204030204" pitchFamily="34" charset="0"/>
              </a:rPr>
              <a:t>Siblot</a:t>
            </a:r>
            <a:r>
              <a:rPr lang="fr-FR" sz="15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 P. &amp; B. </a:t>
            </a:r>
            <a:r>
              <a:rPr lang="fr-FR" sz="1500" kern="100" dirty="0" err="1">
                <a:solidFill>
                  <a:srgbClr val="000000"/>
                </a:solidFill>
                <a:effectLst/>
                <a:latin typeface="Calibri" panose="020F0502020204030204" pitchFamily="34" charset="0"/>
                <a:ea typeface="Calibri" panose="020F0502020204030204" pitchFamily="34" charset="0"/>
                <a:cs typeface="Calibri" panose="020F0502020204030204" pitchFamily="34" charset="0"/>
              </a:rPr>
              <a:t>Verine</a:t>
            </a:r>
            <a:r>
              <a:rPr lang="fr-FR" sz="15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 (</a:t>
            </a:r>
            <a:r>
              <a:rPr lang="fr-FR" sz="1500" kern="100" dirty="0" err="1">
                <a:solidFill>
                  <a:srgbClr val="000000"/>
                </a:solidFill>
                <a:effectLst/>
                <a:latin typeface="Calibri" panose="020F0502020204030204" pitchFamily="34" charset="0"/>
                <a:ea typeface="Calibri" panose="020F0502020204030204" pitchFamily="34" charset="0"/>
                <a:cs typeface="Calibri" panose="020F0502020204030204" pitchFamily="34" charset="0"/>
              </a:rPr>
              <a:t>dir</a:t>
            </a:r>
            <a:r>
              <a:rPr lang="fr-FR" sz="15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 (2001), </a:t>
            </a:r>
            <a:r>
              <a:rPr lang="fr-FR" sz="1500" i="1"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Termes et concepts pour l’analyse du discours. Une approche praxématique</a:t>
            </a:r>
            <a:r>
              <a:rPr lang="fr-FR" sz="15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 Paris, Honoré Champion, p.263</a:t>
            </a:r>
          </a:p>
          <a:p>
            <a:pPr marL="0" indent="0">
              <a:lnSpc>
                <a:spcPct val="107000"/>
              </a:lnSpc>
              <a:spcAft>
                <a:spcPts val="800"/>
              </a:spcAft>
              <a:buNone/>
            </a:pPr>
            <a:r>
              <a:rPr lang="fr-FR" sz="1500" u="sng" kern="100" dirty="0">
                <a:effectLst/>
                <a:latin typeface="Calibri" panose="020F0502020204030204" pitchFamily="34" charset="0"/>
                <a:ea typeface="Calibri" panose="020F0502020204030204" pitchFamily="34" charset="0"/>
                <a:cs typeface="Calibri" panose="020F0502020204030204" pitchFamily="34" charset="0"/>
                <a:hlinkClick r:id="rId2">
                  <a:extLst>
                    <a:ext uri="{A12FA001-AC4F-418D-AE19-62706E023703}">
                      <ahyp:hlinkClr xmlns:ahyp="http://schemas.microsoft.com/office/drawing/2018/hyperlinkcolor" val="tx"/>
                    </a:ext>
                  </a:extLst>
                </a:hlinkClick>
              </a:rPr>
              <a:t>Jean-Marc </a:t>
            </a:r>
            <a:r>
              <a:rPr lang="fr-FR" sz="1500" u="sng" kern="100" dirty="0" err="1">
                <a:effectLst/>
                <a:latin typeface="Calibri" panose="020F0502020204030204" pitchFamily="34" charset="0"/>
                <a:ea typeface="Calibri" panose="020F0502020204030204" pitchFamily="34" charset="0"/>
                <a:cs typeface="Calibri" panose="020F0502020204030204" pitchFamily="34" charset="0"/>
                <a:hlinkClick r:id="rId2">
                  <a:extLst>
                    <a:ext uri="{A12FA001-AC4F-418D-AE19-62706E023703}">
                      <ahyp:hlinkClr xmlns:ahyp="http://schemas.microsoft.com/office/drawing/2018/hyperlinkcolor" val="tx"/>
                    </a:ext>
                  </a:extLst>
                </a:hlinkClick>
              </a:rPr>
              <a:t>Sarale</a:t>
            </a:r>
            <a:r>
              <a:rPr lang="fr-FR" sz="1500" kern="100" dirty="0">
                <a:effectLst/>
                <a:latin typeface="Calibri" panose="020F0502020204030204" pitchFamily="34" charset="0"/>
                <a:ea typeface="Calibri" panose="020F0502020204030204" pitchFamily="34" charset="0"/>
                <a:cs typeface="Calibri" panose="020F0502020204030204" pitchFamily="34" charset="0"/>
              </a:rPr>
              <a:t>, « Praxème », dans </a:t>
            </a:r>
            <a:r>
              <a:rPr lang="fr-FR" sz="1500" i="1" u="sng" kern="100" dirty="0">
                <a:effectLst/>
                <a:latin typeface="Calibri" panose="020F0502020204030204" pitchFamily="34" charset="0"/>
                <a:ea typeface="Calibri" panose="020F0502020204030204" pitchFamily="34" charset="0"/>
                <a:cs typeface="Calibri" panose="020F0502020204030204" pitchFamily="34" charset="0"/>
                <a:hlinkClick r:id="rId3">
                  <a:extLst>
                    <a:ext uri="{A12FA001-AC4F-418D-AE19-62706E023703}">
                      <ahyp:hlinkClr xmlns:ahyp="http://schemas.microsoft.com/office/drawing/2018/hyperlinkcolor" val="tx"/>
                    </a:ext>
                  </a:extLst>
                </a:hlinkClick>
              </a:rPr>
              <a:t>Langage et société</a:t>
            </a:r>
            <a:r>
              <a:rPr lang="fr-FR" sz="1500" kern="100" dirty="0">
                <a:effectLst/>
                <a:latin typeface="Calibri" panose="020F0502020204030204" pitchFamily="34" charset="0"/>
                <a:ea typeface="Calibri" panose="020F0502020204030204" pitchFamily="34" charset="0"/>
                <a:cs typeface="Calibri" panose="020F0502020204030204" pitchFamily="34" charset="0"/>
              </a:rPr>
              <a:t> </a:t>
            </a:r>
            <a:r>
              <a:rPr lang="fr-FR" sz="1500" u="sng" kern="100" dirty="0">
                <a:effectLst/>
                <a:latin typeface="Calibri" panose="020F0502020204030204" pitchFamily="34" charset="0"/>
                <a:ea typeface="Calibri" panose="020F0502020204030204" pitchFamily="34" charset="0"/>
                <a:cs typeface="Calibri" panose="020F0502020204030204" pitchFamily="34" charset="0"/>
                <a:hlinkClick r:id="rId4">
                  <a:extLst>
                    <a:ext uri="{A12FA001-AC4F-418D-AE19-62706E023703}">
                      <ahyp:hlinkClr xmlns:ahyp="http://schemas.microsoft.com/office/drawing/2018/hyperlinkcolor" val="tx"/>
                    </a:ext>
                  </a:extLst>
                </a:hlinkClick>
              </a:rPr>
              <a:t>2021/HS1 (Hors-série)</a:t>
            </a:r>
            <a:r>
              <a:rPr lang="fr-FR" sz="1500" kern="100" dirty="0">
                <a:effectLst/>
                <a:latin typeface="Calibri" panose="020F0502020204030204" pitchFamily="34" charset="0"/>
                <a:ea typeface="Calibri" panose="020F0502020204030204" pitchFamily="34" charset="0"/>
                <a:cs typeface="Calibri" panose="020F0502020204030204" pitchFamily="34" charset="0"/>
              </a:rPr>
              <a:t>, pages 285 à 288</a:t>
            </a:r>
            <a:endParaRPr lang="fr-FR" sz="1500"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fr-FR" dirty="0"/>
          </a:p>
        </p:txBody>
      </p:sp>
    </p:spTree>
    <p:extLst>
      <p:ext uri="{BB962C8B-B14F-4D97-AF65-F5344CB8AC3E}">
        <p14:creationId xmlns:p14="http://schemas.microsoft.com/office/powerpoint/2010/main" val="14205926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fade">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fade">
                                      <p:cBhvr>
                                        <p:cTn id="32" dur="500"/>
                                        <p:tgtEl>
                                          <p:spTgt spid="3">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5.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D979AC2F-4676-0799-9C45-388574978927}"/>
              </a:ext>
            </a:extLst>
          </p:cNvPr>
          <p:cNvSpPr>
            <a:spLocks noGrp="1"/>
          </p:cNvSpPr>
          <p:nvPr>
            <p:ph idx="1"/>
          </p:nvPr>
        </p:nvSpPr>
        <p:spPr>
          <a:xfrm>
            <a:off x="240145" y="212436"/>
            <a:ext cx="11739419" cy="6474691"/>
          </a:xfrm>
        </p:spPr>
        <p:txBody>
          <a:bodyPr>
            <a:normAutofit/>
          </a:bodyPr>
          <a:lstStyle/>
          <a:p>
            <a:pPr marL="0" indent="0">
              <a:buNone/>
            </a:pPr>
            <a:r>
              <a:rPr lang="fr-FR" b="1" u="sng" dirty="0"/>
              <a:t>Procès linguistique</a:t>
            </a:r>
          </a:p>
          <a:p>
            <a:pPr marL="0" indent="0">
              <a:buNone/>
            </a:pPr>
            <a:r>
              <a:rPr lang="fr-FR" sz="2400" dirty="0"/>
              <a:t>« Nous sommes d'accord avec les auteurs qui affirment que le temps et l'aspect découpent l'action du verbe du point de vue extérieur ou intérieur. Comme le dit </a:t>
            </a:r>
            <a:r>
              <a:rPr lang="fr-FR" sz="2400" dirty="0" err="1"/>
              <a:t>Leeman</a:t>
            </a:r>
            <a:r>
              <a:rPr lang="fr-FR" sz="2400" dirty="0"/>
              <a:t>-Bouix (2005: 47), le verbe comporte une représentation interne du temps puisque l'état ou l'action supposent un commencement, un déroulement et une fin (c'est ce qu'elle appelle l'aspect), mais aussi une représentation externe à l'idée verbale elle-même, puisque cette idée verbale est inscrite dans une chronologie, dans une époque. </a:t>
            </a:r>
          </a:p>
          <a:p>
            <a:pPr marL="0" indent="0">
              <a:buNone/>
            </a:pPr>
            <a:r>
              <a:rPr lang="fr-FR" sz="2400" dirty="0"/>
              <a:t>D'après Feuillet (2006: 295), l'aspect représente la vision la plus objective dans la mesure où le procès est considéré en soi ou selon divers découpages ou phases, comme le déroulement ou l'achèvement. Il est donc indépendant de sa situation dans le temps ou de sa réalité. Il porte avant tout sur le noyau de l'unité verbale, c'est-à-dire en termes traditionnels sur le verbe. </a:t>
            </a:r>
          </a:p>
          <a:p>
            <a:pPr marL="0" indent="0">
              <a:buNone/>
            </a:pPr>
            <a:r>
              <a:rPr lang="fr-FR" sz="2400" dirty="0"/>
              <a:t>Cependant, son impact, dans certains cas, s'étend à l'objet ou aux objets. Creissels (1995: 177) dit qu'il faudrait séparer nettement dans la terminologie [l'aspect en tant que relation entre le déroulement du procès et un repère temporel qui lui est extérieur], et [l'aspect en tant que distinction entre procès conçus comme impliquant un seuil à franchir et procès dépourvus d'une telle implication]. </a:t>
            </a:r>
          </a:p>
        </p:txBody>
      </p:sp>
    </p:spTree>
    <p:extLst>
      <p:ext uri="{BB962C8B-B14F-4D97-AF65-F5344CB8AC3E}">
        <p14:creationId xmlns:p14="http://schemas.microsoft.com/office/powerpoint/2010/main" val="386972598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6.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DD0A0023-AFEA-A8CF-1C6E-5041969FDDA3}"/>
              </a:ext>
            </a:extLst>
          </p:cNvPr>
          <p:cNvSpPr>
            <a:spLocks noGrp="1"/>
          </p:cNvSpPr>
          <p:nvPr>
            <p:ph idx="1"/>
          </p:nvPr>
        </p:nvSpPr>
        <p:spPr>
          <a:xfrm>
            <a:off x="838200" y="683492"/>
            <a:ext cx="10515600" cy="5493472"/>
          </a:xfrm>
        </p:spPr>
        <p:txBody>
          <a:bodyPr/>
          <a:lstStyle/>
          <a:p>
            <a:pPr marL="0" indent="0">
              <a:buNone/>
            </a:pPr>
            <a:r>
              <a:rPr lang="fr-FR" b="1" u="sng" kern="100" dirty="0">
                <a:effectLst/>
                <a:latin typeface="Calibri" panose="020F0502020204030204" pitchFamily="34" charset="0"/>
                <a:ea typeface="Calibri" panose="020F0502020204030204" pitchFamily="34" charset="0"/>
                <a:cs typeface="Times New Roman" panose="02020603050405020304" pitchFamily="18" charset="0"/>
              </a:rPr>
              <a:t>L’aspect et le temps</a:t>
            </a:r>
          </a:p>
          <a:p>
            <a:pPr marL="0" indent="0">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Il s'en suit que l'aspect et le temps, tout en étant des notions différentes, recouvrent quelques concepts communs, dont la </a:t>
            </a:r>
            <a:r>
              <a:rPr lang="fr-FR" i="1" kern="100" dirty="0">
                <a:effectLst/>
                <a:latin typeface="Calibri" panose="020F0502020204030204" pitchFamily="34" charset="0"/>
                <a:ea typeface="Calibri" panose="020F0502020204030204" pitchFamily="34" charset="0"/>
                <a:cs typeface="Times New Roman" panose="02020603050405020304" pitchFamily="18" charset="0"/>
              </a:rPr>
              <a:t>durée</a:t>
            </a:r>
            <a:r>
              <a:rPr lang="fr-FR" kern="100" dirty="0">
                <a:effectLst/>
                <a:latin typeface="Calibri" panose="020F0502020204030204" pitchFamily="34" charset="0"/>
                <a:ea typeface="Calibri" panose="020F0502020204030204" pitchFamily="34" charset="0"/>
                <a:cs typeface="Times New Roman" panose="02020603050405020304" pitchFamily="18" charset="0"/>
              </a:rPr>
              <a:t> (située à l'extérieur de l'action – c'est le temps, ou dans son intérieur – c'est l'aspect). </a:t>
            </a:r>
          </a:p>
          <a:p>
            <a:pPr marL="0" indent="0">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C'est pourquoi il n'est pas étonnant que les différentes langues expriment un même concept à l'aide de l'un ou de l'autre. »</a:t>
            </a:r>
          </a:p>
          <a:p>
            <a:pPr marL="0" indent="0">
              <a:buNone/>
            </a:pPr>
            <a:endParaRPr lang="fr-FR" sz="2400" kern="100" baseline="300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fr-FR" sz="2400" kern="100" baseline="30000" dirty="0">
              <a:latin typeface="Calibri" panose="020F0502020204030204" pitchFamily="34" charset="0"/>
              <a:ea typeface="Calibri" panose="020F0502020204030204" pitchFamily="34" charset="0"/>
              <a:cs typeface="Times New Roman" panose="02020603050405020304" pitchFamily="18" charset="0"/>
            </a:endParaRPr>
          </a:p>
          <a:p>
            <a:pPr marL="0" indent="0">
              <a:buNone/>
            </a:pPr>
            <a:r>
              <a:rPr lang="fr-FR" sz="2400" kern="100" baseline="30000" dirty="0">
                <a:effectLst/>
                <a:latin typeface="Calibri" panose="020F0502020204030204" pitchFamily="34" charset="0"/>
                <a:ea typeface="Calibri" panose="020F0502020204030204" pitchFamily="34" charset="0"/>
                <a:cs typeface="Times New Roman" panose="02020603050405020304" pitchFamily="18" charset="0"/>
              </a:rPr>
              <a:t>G.BIKIC-CARIC (2015). « L'aspect verbal par rapport au temps - comparaison entre français et croate ». In SCOLAGRAM n°1 Enseigner/apprendre les oppositions aspectuelles. Page 3/14</a:t>
            </a:r>
          </a:p>
          <a:p>
            <a:pPr marL="0" indent="0">
              <a:buNone/>
            </a:pPr>
            <a:endParaRPr lang="fr-FR" dirty="0"/>
          </a:p>
        </p:txBody>
      </p:sp>
    </p:spTree>
    <p:extLst>
      <p:ext uri="{BB962C8B-B14F-4D97-AF65-F5344CB8AC3E}">
        <p14:creationId xmlns:p14="http://schemas.microsoft.com/office/powerpoint/2010/main" val="20480796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5" end="5"/>
                                            </p:txEl>
                                          </p:spTgt>
                                        </p:tgtEl>
                                        <p:attrNameLst>
                                          <p:attrName>style.visibility</p:attrName>
                                        </p:attrNameLst>
                                      </p:cBhvr>
                                      <p:to>
                                        <p:strVal val="visible"/>
                                      </p:to>
                                    </p:set>
                                    <p:animEffect transition="in" filter="fade">
                                      <p:cBhvr>
                                        <p:cTn id="22" dur="500"/>
                                        <p:tgtEl>
                                          <p:spTgt spid="3">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7.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B35C110D-03C2-C001-FEC4-D39CDC8BDD1D}"/>
              </a:ext>
            </a:extLst>
          </p:cNvPr>
          <p:cNvSpPr>
            <a:spLocks noGrp="1"/>
          </p:cNvSpPr>
          <p:nvPr>
            <p:ph idx="1"/>
          </p:nvPr>
        </p:nvSpPr>
        <p:spPr>
          <a:xfrm>
            <a:off x="182418" y="283152"/>
            <a:ext cx="11815617" cy="6367029"/>
          </a:xfrm>
        </p:spPr>
        <p:txBody>
          <a:bodyPr>
            <a:normAutofit fontScale="70000" lnSpcReduction="20000"/>
          </a:bodyPr>
          <a:lstStyle/>
          <a:p>
            <a:pPr marL="0" indent="0">
              <a:lnSpc>
                <a:spcPct val="107000"/>
              </a:lnSpc>
              <a:spcAft>
                <a:spcPts val="800"/>
              </a:spcAft>
              <a:buNone/>
            </a:pPr>
            <a:r>
              <a:rPr lang="fr-FR" sz="3600" b="1" u="sng"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L’objet de nos connaissances n’est pas une chose mais une action</a:t>
            </a:r>
            <a:endParaRPr lang="fr-FR" sz="3600"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7000"/>
              </a:lnSpc>
              <a:spcAft>
                <a:spcPts val="800"/>
              </a:spcAft>
              <a:buNone/>
            </a:pPr>
            <a:r>
              <a:rPr lang="fr-FR" sz="3600" kern="0" dirty="0">
                <a:solidFill>
                  <a:srgbClr val="000000"/>
                </a:solidFill>
                <a:latin typeface="Calibri" panose="020F0502020204030204" pitchFamily="34" charset="0"/>
                <a:ea typeface="Times New Roman" panose="02020603050405020304" pitchFamily="18" charset="0"/>
                <a:cs typeface="Calibri" panose="020F0502020204030204" pitchFamily="34" charset="0"/>
              </a:rPr>
              <a:t>L</a:t>
            </a:r>
            <a:r>
              <a:rPr lang="fr-FR" sz="3600" kern="0" dirty="0">
                <a:solidFill>
                  <a:srgbClr val="000000"/>
                </a:solidFill>
                <a:effectLst/>
                <a:latin typeface="Calibri" panose="020F0502020204030204" pitchFamily="34" charset="0"/>
                <a:ea typeface="Times New Roman" panose="02020603050405020304" pitchFamily="18" charset="0"/>
                <a:cs typeface="Calibri" panose="020F0502020204030204" pitchFamily="34" charset="0"/>
              </a:rPr>
              <a:t>e suffixe -ure souligne la place fondamentale de l’action et de son aboutissement. Sur le site CNRTL l’on peut lire :</a:t>
            </a:r>
            <a:endParaRPr lang="fr-FR" sz="3600" kern="100" dirty="0">
              <a:effectLst/>
              <a:latin typeface="Calibri" panose="020F0502020204030204" pitchFamily="34" charset="0"/>
              <a:ea typeface="Calibri" panose="020F0502020204030204" pitchFamily="34" charset="0"/>
              <a:cs typeface="Times New Roman" panose="02020603050405020304" pitchFamily="18" charset="0"/>
            </a:endParaRPr>
          </a:p>
          <a:p>
            <a:pPr indent="0">
              <a:lnSpc>
                <a:spcPct val="107000"/>
              </a:lnSpc>
              <a:spcAft>
                <a:spcPts val="800"/>
              </a:spcAft>
              <a:buNone/>
            </a:pP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 Le suffixe -</a:t>
            </a:r>
            <a:r>
              <a:rPr lang="fr-FR" sz="3600" b="1" kern="100" dirty="0">
                <a:effectLst/>
                <a:latin typeface="Calibri" panose="020F0502020204030204" pitchFamily="34" charset="0"/>
                <a:ea typeface="Calibri" panose="020F0502020204030204" pitchFamily="34" charset="0"/>
                <a:cs typeface="Times New Roman" panose="02020603050405020304" pitchFamily="18" charset="0"/>
              </a:rPr>
              <a:t>ure </a:t>
            </a: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 </a:t>
            </a:r>
            <a:r>
              <a:rPr lang="fr-FR" sz="3600"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La base est un verbe ; </a:t>
            </a:r>
            <a:r>
              <a:rPr lang="fr-FR" sz="3600" i="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a:t>
            </a:r>
            <a:r>
              <a:rPr lang="fr-FR" sz="3600" b="1" i="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ure</a:t>
            </a:r>
            <a:r>
              <a:rPr lang="fr-FR" sz="3600" b="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a:t>
            </a:r>
            <a:r>
              <a:rPr lang="fr-FR" sz="3600"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signifie l'</a:t>
            </a:r>
            <a:r>
              <a:rPr lang="fr-FR" sz="3600" b="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accomplissement</a:t>
            </a:r>
            <a:r>
              <a:rPr lang="fr-FR" sz="3600"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a:t>
            </a:r>
            <a:r>
              <a:rPr lang="fr-FR" sz="3600" b="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d'un procès</a:t>
            </a:r>
            <a:r>
              <a:rPr lang="fr-FR" sz="3600"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ou la manière dont il s’accomplit ; éventuellement, par métonymie, ce qui est ainsi accompli, le </a:t>
            </a:r>
            <a:r>
              <a:rPr lang="fr-FR" sz="3600" b="1"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résultat de l'action</a:t>
            </a:r>
            <a:r>
              <a:rPr lang="fr-FR" sz="3600" kern="100" dirty="0">
                <a:solidFill>
                  <a:srgbClr val="000000"/>
                </a:solidFill>
                <a:effectLst/>
                <a:latin typeface="Calibri" panose="020F0502020204030204" pitchFamily="34" charset="0"/>
                <a:ea typeface="Calibri" panose="020F0502020204030204" pitchFamily="34" charset="0"/>
                <a:cs typeface="Times New Roman" panose="02020603050405020304" pitchFamily="18" charset="0"/>
              </a:rPr>
              <a:t>. » </a:t>
            </a:r>
            <a:endParaRPr lang="fr-FR" sz="3600"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7000"/>
              </a:lnSpc>
              <a:spcAft>
                <a:spcPts val="800"/>
              </a:spcAft>
              <a:buNone/>
            </a:pPr>
            <a:r>
              <a:rPr lang="fr-FR" sz="3600"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L’on peut rapidement constater l’importance de ce suffixe dans les récits technologiques : </a:t>
            </a:r>
          </a:p>
          <a:p>
            <a:pPr marL="0" indent="0">
              <a:lnSpc>
                <a:spcPct val="107000"/>
              </a:lnSpc>
              <a:spcAft>
                <a:spcPts val="800"/>
              </a:spcAft>
              <a:buNone/>
            </a:pP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Peindre &gt; peint</a:t>
            </a:r>
            <a:r>
              <a:rPr lang="fr-FR" sz="3600" b="1" u="sng" kern="100" dirty="0">
                <a:effectLst/>
                <a:latin typeface="Calibri" panose="020F0502020204030204" pitchFamily="34" charset="0"/>
                <a:ea typeface="Calibri" panose="020F0502020204030204" pitchFamily="34" charset="0"/>
                <a:cs typeface="Times New Roman" panose="02020603050405020304" pitchFamily="18" charset="0"/>
              </a:rPr>
              <a:t>ure</a:t>
            </a: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 ; </a:t>
            </a:r>
          </a:p>
          <a:p>
            <a:pPr marL="0" indent="0">
              <a:lnSpc>
                <a:spcPct val="107000"/>
              </a:lnSpc>
              <a:spcAft>
                <a:spcPts val="800"/>
              </a:spcAft>
              <a:buNone/>
            </a:pP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Sculpter &gt; sculpt</a:t>
            </a:r>
            <a:r>
              <a:rPr lang="fr-FR" sz="3600" b="1" u="sng" kern="100" dirty="0">
                <a:effectLst/>
                <a:latin typeface="Calibri" panose="020F0502020204030204" pitchFamily="34" charset="0"/>
                <a:ea typeface="Calibri" panose="020F0502020204030204" pitchFamily="34" charset="0"/>
                <a:cs typeface="Times New Roman" panose="02020603050405020304" pitchFamily="18" charset="0"/>
              </a:rPr>
              <a:t>ure</a:t>
            </a: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 ; </a:t>
            </a:r>
          </a:p>
          <a:p>
            <a:pPr marL="0" indent="0">
              <a:lnSpc>
                <a:spcPct val="107000"/>
              </a:lnSpc>
              <a:spcAft>
                <a:spcPts val="800"/>
              </a:spcAft>
              <a:buNone/>
            </a:pP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Coudre &gt; cout</a:t>
            </a:r>
            <a:r>
              <a:rPr lang="fr-FR" sz="3600" b="1" u="sng" kern="100" dirty="0">
                <a:effectLst/>
                <a:latin typeface="Calibri" panose="020F0502020204030204" pitchFamily="34" charset="0"/>
                <a:ea typeface="Calibri" panose="020F0502020204030204" pitchFamily="34" charset="0"/>
                <a:cs typeface="Times New Roman" panose="02020603050405020304" pitchFamily="18" charset="0"/>
              </a:rPr>
              <a:t>ure</a:t>
            </a: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 ; </a:t>
            </a:r>
          </a:p>
          <a:p>
            <a:pPr marL="0" indent="0">
              <a:lnSpc>
                <a:spcPct val="107000"/>
              </a:lnSpc>
              <a:spcAft>
                <a:spcPts val="800"/>
              </a:spcAft>
              <a:buNone/>
            </a:pP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Teindre &gt; teint</a:t>
            </a:r>
            <a:r>
              <a:rPr lang="fr-FR" sz="3600" b="1" u="sng" kern="100" dirty="0">
                <a:effectLst/>
                <a:latin typeface="Calibri" panose="020F0502020204030204" pitchFamily="34" charset="0"/>
                <a:ea typeface="Calibri" panose="020F0502020204030204" pitchFamily="34" charset="0"/>
                <a:cs typeface="Times New Roman" panose="02020603050405020304" pitchFamily="18" charset="0"/>
              </a:rPr>
              <a:t>ure</a:t>
            </a:r>
            <a:r>
              <a:rPr lang="fr-FR" sz="3600" kern="100" dirty="0">
                <a:effectLst/>
                <a:latin typeface="Calibri" panose="020F0502020204030204" pitchFamily="34" charset="0"/>
                <a:ea typeface="Calibri" panose="020F0502020204030204" pitchFamily="34" charset="0"/>
                <a:cs typeface="Times New Roman" panose="02020603050405020304" pitchFamily="18" charset="0"/>
              </a:rPr>
              <a:t> ;</a:t>
            </a:r>
          </a:p>
          <a:p>
            <a:pPr marL="0" indent="0">
              <a:lnSpc>
                <a:spcPct val="107000"/>
              </a:lnSpc>
              <a:spcAft>
                <a:spcPts val="800"/>
              </a:spcAft>
              <a:buNone/>
            </a:pPr>
            <a:r>
              <a:rPr lang="fr-FR" sz="1800" kern="100" dirty="0">
                <a:effectLst/>
                <a:latin typeface="Calibri" panose="020F0502020204030204" pitchFamily="34" charset="0"/>
                <a:ea typeface="Calibri" panose="020F0502020204030204" pitchFamily="34" charset="0"/>
                <a:cs typeface="Times New Roman" panose="02020603050405020304" pitchFamily="18" charset="0"/>
              </a:rPr>
              <a:t> </a:t>
            </a:r>
          </a:p>
          <a:p>
            <a:pPr marL="0" indent="0">
              <a:buNone/>
            </a:pPr>
            <a:endParaRPr lang="fr-FR" dirty="0"/>
          </a:p>
        </p:txBody>
      </p:sp>
      <p:sp>
        <p:nvSpPr>
          <p:cNvPr id="5" name="ZoneTexte 4">
            <a:extLst>
              <a:ext uri="{FF2B5EF4-FFF2-40B4-BE49-F238E27FC236}">
                <a16:creationId xmlns:a16="http://schemas.microsoft.com/office/drawing/2014/main" id="{487FB4A7-5829-8245-BD6E-9AF83B9C1F78}"/>
              </a:ext>
            </a:extLst>
          </p:cNvPr>
          <p:cNvSpPr txBox="1"/>
          <p:nvPr/>
        </p:nvSpPr>
        <p:spPr>
          <a:xfrm>
            <a:off x="3066472" y="3466666"/>
            <a:ext cx="3472874" cy="461665"/>
          </a:xfrm>
          <a:prstGeom prst="rect">
            <a:avLst/>
          </a:prstGeom>
          <a:noFill/>
        </p:spPr>
        <p:txBody>
          <a:bodyPr wrap="square" rtlCol="0">
            <a:spAutoFit/>
          </a:bodyPr>
          <a:lstStyle/>
          <a:p>
            <a:r>
              <a:rPr lang="fr-FR" sz="2400" kern="100" dirty="0">
                <a:effectLst/>
                <a:latin typeface="Calibri" panose="020F0502020204030204" pitchFamily="34" charset="0"/>
                <a:ea typeface="Calibri" panose="020F0502020204030204" pitchFamily="34" charset="0"/>
                <a:cs typeface="Times New Roman" panose="02020603050405020304" pitchFamily="18" charset="0"/>
              </a:rPr>
              <a:t>Enluminer &gt; enlumin</a:t>
            </a:r>
            <a:r>
              <a:rPr lang="fr-FR" sz="2400" b="1" u="sng" kern="100" dirty="0">
                <a:effectLst/>
                <a:latin typeface="Calibri" panose="020F0502020204030204" pitchFamily="34" charset="0"/>
                <a:ea typeface="Calibri" panose="020F0502020204030204" pitchFamily="34" charset="0"/>
                <a:cs typeface="Times New Roman" panose="02020603050405020304" pitchFamily="18" charset="0"/>
              </a:rPr>
              <a:t>ure</a:t>
            </a:r>
            <a:r>
              <a:rPr lang="fr-FR" sz="2400" kern="100" dirty="0">
                <a:effectLst/>
                <a:latin typeface="Calibri" panose="020F0502020204030204" pitchFamily="34" charset="0"/>
                <a:ea typeface="Calibri" panose="020F0502020204030204" pitchFamily="34" charset="0"/>
                <a:cs typeface="Times New Roman" panose="02020603050405020304" pitchFamily="18" charset="0"/>
              </a:rPr>
              <a:t> ;</a:t>
            </a:r>
            <a:endParaRPr lang="fr-FR" sz="2400" dirty="0"/>
          </a:p>
        </p:txBody>
      </p:sp>
      <p:sp>
        <p:nvSpPr>
          <p:cNvPr id="6" name="ZoneTexte 5">
            <a:extLst>
              <a:ext uri="{FF2B5EF4-FFF2-40B4-BE49-F238E27FC236}">
                <a16:creationId xmlns:a16="http://schemas.microsoft.com/office/drawing/2014/main" id="{0D58EE2B-D8B9-A5FF-8563-EF14BF4AEDA7}"/>
              </a:ext>
            </a:extLst>
          </p:cNvPr>
          <p:cNvSpPr txBox="1"/>
          <p:nvPr/>
        </p:nvSpPr>
        <p:spPr>
          <a:xfrm>
            <a:off x="3172690" y="4057341"/>
            <a:ext cx="2304474" cy="461665"/>
          </a:xfrm>
          <a:prstGeom prst="rect">
            <a:avLst/>
          </a:prstGeom>
          <a:noFill/>
        </p:spPr>
        <p:txBody>
          <a:bodyPr wrap="square" rtlCol="0">
            <a:spAutoFit/>
          </a:bodyPr>
          <a:lstStyle/>
          <a:p>
            <a:r>
              <a:rPr lang="fr-FR" sz="2400" kern="100" dirty="0">
                <a:effectLst/>
                <a:latin typeface="Calibri" panose="020F0502020204030204" pitchFamily="34" charset="0"/>
                <a:ea typeface="Calibri" panose="020F0502020204030204" pitchFamily="34" charset="0"/>
                <a:cs typeface="Times New Roman" panose="02020603050405020304" pitchFamily="18" charset="0"/>
              </a:rPr>
              <a:t>Relier &gt; reli</a:t>
            </a:r>
            <a:r>
              <a:rPr lang="fr-FR" sz="2400" b="1" u="sng" kern="100" dirty="0">
                <a:effectLst/>
                <a:latin typeface="Calibri" panose="020F0502020204030204" pitchFamily="34" charset="0"/>
                <a:ea typeface="Calibri" panose="020F0502020204030204" pitchFamily="34" charset="0"/>
                <a:cs typeface="Times New Roman" panose="02020603050405020304" pitchFamily="18" charset="0"/>
              </a:rPr>
              <a:t>ure</a:t>
            </a:r>
            <a:r>
              <a:rPr lang="fr-FR" sz="2400" kern="100" dirty="0">
                <a:effectLst/>
                <a:latin typeface="Calibri" panose="020F0502020204030204" pitchFamily="34" charset="0"/>
                <a:ea typeface="Calibri" panose="020F0502020204030204" pitchFamily="34" charset="0"/>
                <a:cs typeface="Times New Roman" panose="02020603050405020304" pitchFamily="18" charset="0"/>
              </a:rPr>
              <a:t> ;</a:t>
            </a:r>
            <a:endParaRPr lang="fr-FR" sz="2400" dirty="0"/>
          </a:p>
        </p:txBody>
      </p:sp>
      <p:sp>
        <p:nvSpPr>
          <p:cNvPr id="7" name="ZoneTexte 6">
            <a:extLst>
              <a:ext uri="{FF2B5EF4-FFF2-40B4-BE49-F238E27FC236}">
                <a16:creationId xmlns:a16="http://schemas.microsoft.com/office/drawing/2014/main" id="{CE878A5E-68A7-58E9-1AC3-2F29112B83BF}"/>
              </a:ext>
            </a:extLst>
          </p:cNvPr>
          <p:cNvSpPr txBox="1"/>
          <p:nvPr/>
        </p:nvSpPr>
        <p:spPr>
          <a:xfrm>
            <a:off x="3089563" y="4663538"/>
            <a:ext cx="2512292" cy="461665"/>
          </a:xfrm>
          <a:prstGeom prst="rect">
            <a:avLst/>
          </a:prstGeom>
          <a:noFill/>
        </p:spPr>
        <p:txBody>
          <a:bodyPr wrap="square" rtlCol="0">
            <a:spAutoFit/>
          </a:bodyPr>
          <a:lstStyle/>
          <a:p>
            <a:r>
              <a:rPr lang="fr-FR" sz="2400" kern="100" dirty="0">
                <a:effectLst/>
                <a:latin typeface="Calibri" panose="020F0502020204030204" pitchFamily="34" charset="0"/>
                <a:ea typeface="Calibri" panose="020F0502020204030204" pitchFamily="34" charset="0"/>
                <a:cs typeface="Times New Roman" panose="02020603050405020304" pitchFamily="18" charset="0"/>
              </a:rPr>
              <a:t>Graver &gt; grav</a:t>
            </a:r>
            <a:r>
              <a:rPr lang="fr-FR" sz="2400" b="1" u="sng" kern="100" dirty="0">
                <a:effectLst/>
                <a:latin typeface="Calibri" panose="020F0502020204030204" pitchFamily="34" charset="0"/>
                <a:ea typeface="Calibri" panose="020F0502020204030204" pitchFamily="34" charset="0"/>
                <a:cs typeface="Times New Roman" panose="02020603050405020304" pitchFamily="18" charset="0"/>
              </a:rPr>
              <a:t>ure</a:t>
            </a:r>
            <a:r>
              <a:rPr lang="fr-FR" sz="2400" kern="100" dirty="0">
                <a:effectLst/>
                <a:latin typeface="Calibri" panose="020F0502020204030204" pitchFamily="34" charset="0"/>
                <a:ea typeface="Calibri" panose="020F0502020204030204" pitchFamily="34" charset="0"/>
                <a:cs typeface="Times New Roman" panose="02020603050405020304" pitchFamily="18" charset="0"/>
              </a:rPr>
              <a:t> ;</a:t>
            </a:r>
            <a:endParaRPr lang="fr-FR" sz="2400" dirty="0"/>
          </a:p>
        </p:txBody>
      </p:sp>
      <p:sp>
        <p:nvSpPr>
          <p:cNvPr id="8" name="ZoneTexte 7">
            <a:extLst>
              <a:ext uri="{FF2B5EF4-FFF2-40B4-BE49-F238E27FC236}">
                <a16:creationId xmlns:a16="http://schemas.microsoft.com/office/drawing/2014/main" id="{D9A14029-9E73-4752-560F-F6417C642E38}"/>
              </a:ext>
            </a:extLst>
          </p:cNvPr>
          <p:cNvSpPr txBox="1"/>
          <p:nvPr/>
        </p:nvSpPr>
        <p:spPr>
          <a:xfrm>
            <a:off x="3068781" y="5254213"/>
            <a:ext cx="2657764" cy="461665"/>
          </a:xfrm>
          <a:prstGeom prst="rect">
            <a:avLst/>
          </a:prstGeom>
          <a:noFill/>
        </p:spPr>
        <p:txBody>
          <a:bodyPr wrap="square" rtlCol="0">
            <a:spAutoFit/>
          </a:bodyPr>
          <a:lstStyle/>
          <a:p>
            <a:r>
              <a:rPr lang="fr-FR" sz="2400" kern="100" dirty="0">
                <a:latin typeface="Calibri" panose="020F0502020204030204" pitchFamily="34" charset="0"/>
                <a:ea typeface="Calibri" panose="020F0502020204030204" pitchFamily="34" charset="0"/>
                <a:cs typeface="Times New Roman" panose="02020603050405020304" pitchFamily="18" charset="0"/>
              </a:rPr>
              <a:t>Soud</a:t>
            </a:r>
            <a:r>
              <a:rPr lang="fr-FR" sz="2400" kern="100" dirty="0">
                <a:effectLst/>
                <a:latin typeface="Calibri" panose="020F0502020204030204" pitchFamily="34" charset="0"/>
                <a:ea typeface="Calibri" panose="020F0502020204030204" pitchFamily="34" charset="0"/>
                <a:cs typeface="Times New Roman" panose="02020603050405020304" pitchFamily="18" charset="0"/>
              </a:rPr>
              <a:t>er &gt; </a:t>
            </a:r>
            <a:r>
              <a:rPr lang="fr-FR" sz="2400" kern="100" dirty="0">
                <a:latin typeface="Calibri" panose="020F0502020204030204" pitchFamily="34" charset="0"/>
                <a:ea typeface="Calibri" panose="020F0502020204030204" pitchFamily="34" charset="0"/>
                <a:cs typeface="Times New Roman" panose="02020603050405020304" pitchFamily="18" charset="0"/>
              </a:rPr>
              <a:t>soud</a:t>
            </a:r>
            <a:r>
              <a:rPr lang="fr-FR" sz="2400" b="1" u="sng" kern="100" dirty="0">
                <a:effectLst/>
                <a:latin typeface="Calibri" panose="020F0502020204030204" pitchFamily="34" charset="0"/>
                <a:ea typeface="Calibri" panose="020F0502020204030204" pitchFamily="34" charset="0"/>
                <a:cs typeface="Times New Roman" panose="02020603050405020304" pitchFamily="18" charset="0"/>
              </a:rPr>
              <a:t>ure</a:t>
            </a:r>
            <a:r>
              <a:rPr lang="fr-FR" sz="2400" kern="100" dirty="0">
                <a:effectLst/>
                <a:latin typeface="Calibri" panose="020F0502020204030204" pitchFamily="34" charset="0"/>
                <a:ea typeface="Calibri" panose="020F0502020204030204" pitchFamily="34" charset="0"/>
                <a:cs typeface="Times New Roman" panose="02020603050405020304" pitchFamily="18" charset="0"/>
              </a:rPr>
              <a:t> ;</a:t>
            </a:r>
            <a:endParaRPr lang="fr-FR" sz="2400" dirty="0"/>
          </a:p>
        </p:txBody>
      </p:sp>
    </p:spTree>
    <p:extLst>
      <p:ext uri="{BB962C8B-B14F-4D97-AF65-F5344CB8AC3E}">
        <p14:creationId xmlns:p14="http://schemas.microsoft.com/office/powerpoint/2010/main" val="401234711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fade">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5"/>
                                        </p:tgtEl>
                                        <p:attrNameLst>
                                          <p:attrName>style.visibility</p:attrName>
                                        </p:attrNameLst>
                                      </p:cBhvr>
                                      <p:to>
                                        <p:strVal val="visible"/>
                                      </p:to>
                                    </p:set>
                                    <p:animEffect transition="in" filter="fade">
                                      <p:cBhvr>
                                        <p:cTn id="32" dur="500"/>
                                        <p:tgtEl>
                                          <p:spTgt spid="5"/>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3">
                                            <p:txEl>
                                              <p:pRg st="5" end="5"/>
                                            </p:txEl>
                                          </p:spTgt>
                                        </p:tgtEl>
                                        <p:attrNameLst>
                                          <p:attrName>style.visibility</p:attrName>
                                        </p:attrNameLst>
                                      </p:cBhvr>
                                      <p:to>
                                        <p:strVal val="visible"/>
                                      </p:to>
                                    </p:set>
                                    <p:animEffect transition="in" filter="fade">
                                      <p:cBhvr>
                                        <p:cTn id="37" dur="500"/>
                                        <p:tgtEl>
                                          <p:spTgt spid="3">
                                            <p:txEl>
                                              <p:pRg st="5" end="5"/>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0" presetClass="entr" presetSubtype="0" fill="hold" grpId="0" nodeType="clickEffect">
                                  <p:stCondLst>
                                    <p:cond delay="0"/>
                                  </p:stCondLst>
                                  <p:childTnLst>
                                    <p:set>
                                      <p:cBhvr>
                                        <p:cTn id="41" dur="1" fill="hold">
                                          <p:stCondLst>
                                            <p:cond delay="0"/>
                                          </p:stCondLst>
                                        </p:cTn>
                                        <p:tgtEl>
                                          <p:spTgt spid="6"/>
                                        </p:tgtEl>
                                        <p:attrNameLst>
                                          <p:attrName>style.visibility</p:attrName>
                                        </p:attrNameLst>
                                      </p:cBhvr>
                                      <p:to>
                                        <p:strVal val="visible"/>
                                      </p:to>
                                    </p:set>
                                    <p:animEffect transition="in" filter="fade">
                                      <p:cBhvr>
                                        <p:cTn id="42" dur="500"/>
                                        <p:tgtEl>
                                          <p:spTgt spid="6"/>
                                        </p:tgtEl>
                                      </p:cBhvr>
                                    </p:animEffect>
                                  </p:childTnLst>
                                </p:cTn>
                              </p:par>
                            </p:childTnLst>
                          </p:cTn>
                        </p:par>
                      </p:childTnLst>
                    </p:cTn>
                  </p:par>
                  <p:par>
                    <p:cTn id="43" fill="hold">
                      <p:stCondLst>
                        <p:cond delay="indefinite"/>
                      </p:stCondLst>
                      <p:childTnLst>
                        <p:par>
                          <p:cTn id="44" fill="hold">
                            <p:stCondLst>
                              <p:cond delay="0"/>
                            </p:stCondLst>
                            <p:childTnLst>
                              <p:par>
                                <p:cTn id="45" presetID="10" presetClass="entr" presetSubtype="0" fill="hold" nodeType="clickEffect">
                                  <p:stCondLst>
                                    <p:cond delay="0"/>
                                  </p:stCondLst>
                                  <p:childTnLst>
                                    <p:set>
                                      <p:cBhvr>
                                        <p:cTn id="46" dur="1" fill="hold">
                                          <p:stCondLst>
                                            <p:cond delay="0"/>
                                          </p:stCondLst>
                                        </p:cTn>
                                        <p:tgtEl>
                                          <p:spTgt spid="3">
                                            <p:txEl>
                                              <p:pRg st="6" end="6"/>
                                            </p:txEl>
                                          </p:spTgt>
                                        </p:tgtEl>
                                        <p:attrNameLst>
                                          <p:attrName>style.visibility</p:attrName>
                                        </p:attrNameLst>
                                      </p:cBhvr>
                                      <p:to>
                                        <p:strVal val="visible"/>
                                      </p:to>
                                    </p:set>
                                    <p:animEffect transition="in" filter="fade">
                                      <p:cBhvr>
                                        <p:cTn id="47" dur="500"/>
                                        <p:tgtEl>
                                          <p:spTgt spid="3">
                                            <p:txEl>
                                              <p:pRg st="6" end="6"/>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10" presetClass="entr" presetSubtype="0" fill="hold" grpId="0" nodeType="clickEffect">
                                  <p:stCondLst>
                                    <p:cond delay="0"/>
                                  </p:stCondLst>
                                  <p:childTnLst>
                                    <p:set>
                                      <p:cBhvr>
                                        <p:cTn id="51" dur="1" fill="hold">
                                          <p:stCondLst>
                                            <p:cond delay="0"/>
                                          </p:stCondLst>
                                        </p:cTn>
                                        <p:tgtEl>
                                          <p:spTgt spid="7"/>
                                        </p:tgtEl>
                                        <p:attrNameLst>
                                          <p:attrName>style.visibility</p:attrName>
                                        </p:attrNameLst>
                                      </p:cBhvr>
                                      <p:to>
                                        <p:strVal val="visible"/>
                                      </p:to>
                                    </p:set>
                                    <p:animEffect transition="in" filter="fade">
                                      <p:cBhvr>
                                        <p:cTn id="52" dur="500"/>
                                        <p:tgtEl>
                                          <p:spTgt spid="7"/>
                                        </p:tgtEl>
                                      </p:cBhvr>
                                    </p:animEffect>
                                  </p:childTnLst>
                                </p:cTn>
                              </p:par>
                            </p:childTnLst>
                          </p:cTn>
                        </p:par>
                      </p:childTnLst>
                    </p:cTn>
                  </p:par>
                  <p:par>
                    <p:cTn id="53" fill="hold">
                      <p:stCondLst>
                        <p:cond delay="indefinite"/>
                      </p:stCondLst>
                      <p:childTnLst>
                        <p:par>
                          <p:cTn id="54" fill="hold">
                            <p:stCondLst>
                              <p:cond delay="0"/>
                            </p:stCondLst>
                            <p:childTnLst>
                              <p:par>
                                <p:cTn id="55" presetID="10" presetClass="entr" presetSubtype="0" fill="hold" nodeType="clickEffect">
                                  <p:stCondLst>
                                    <p:cond delay="0"/>
                                  </p:stCondLst>
                                  <p:childTnLst>
                                    <p:set>
                                      <p:cBhvr>
                                        <p:cTn id="56" dur="1" fill="hold">
                                          <p:stCondLst>
                                            <p:cond delay="0"/>
                                          </p:stCondLst>
                                        </p:cTn>
                                        <p:tgtEl>
                                          <p:spTgt spid="3">
                                            <p:txEl>
                                              <p:pRg st="7" end="7"/>
                                            </p:txEl>
                                          </p:spTgt>
                                        </p:tgtEl>
                                        <p:attrNameLst>
                                          <p:attrName>style.visibility</p:attrName>
                                        </p:attrNameLst>
                                      </p:cBhvr>
                                      <p:to>
                                        <p:strVal val="visible"/>
                                      </p:to>
                                    </p:set>
                                    <p:animEffect transition="in" filter="fade">
                                      <p:cBhvr>
                                        <p:cTn id="57" dur="500"/>
                                        <p:tgtEl>
                                          <p:spTgt spid="3">
                                            <p:txEl>
                                              <p:pRg st="7" end="7"/>
                                            </p:txEl>
                                          </p:spTgt>
                                        </p:tgtEl>
                                      </p:cBhvr>
                                    </p:animEffect>
                                  </p:childTnLst>
                                </p:cTn>
                              </p:par>
                            </p:childTnLst>
                          </p:cTn>
                        </p:par>
                      </p:childTnLst>
                    </p:cTn>
                  </p:par>
                  <p:par>
                    <p:cTn id="58" fill="hold">
                      <p:stCondLst>
                        <p:cond delay="indefinite"/>
                      </p:stCondLst>
                      <p:childTnLst>
                        <p:par>
                          <p:cTn id="59" fill="hold">
                            <p:stCondLst>
                              <p:cond delay="0"/>
                            </p:stCondLst>
                            <p:childTnLst>
                              <p:par>
                                <p:cTn id="60" presetID="10" presetClass="entr" presetSubtype="0" fill="hold" grpId="0" nodeType="clickEffect">
                                  <p:stCondLst>
                                    <p:cond delay="0"/>
                                  </p:stCondLst>
                                  <p:childTnLst>
                                    <p:set>
                                      <p:cBhvr>
                                        <p:cTn id="61" dur="1" fill="hold">
                                          <p:stCondLst>
                                            <p:cond delay="0"/>
                                          </p:stCondLst>
                                        </p:cTn>
                                        <p:tgtEl>
                                          <p:spTgt spid="8"/>
                                        </p:tgtEl>
                                        <p:attrNameLst>
                                          <p:attrName>style.visibility</p:attrName>
                                        </p:attrNameLst>
                                      </p:cBhvr>
                                      <p:to>
                                        <p:strVal val="visible"/>
                                      </p:to>
                                    </p:set>
                                    <p:animEffect transition="in" filter="fade">
                                      <p:cBhvr>
                                        <p:cTn id="62"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6" grpId="0"/>
      <p:bldP spid="7" grpId="0"/>
      <p:bldP spid="8" grpId="0"/>
    </p:bldLst>
  </p:timing>
</p:sld>
</file>

<file path=ppt/slides/slide28.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58C3CC27-7007-9058-700E-D45CB39861BE}"/>
              </a:ext>
            </a:extLst>
          </p:cNvPr>
          <p:cNvSpPr>
            <a:spLocks noGrp="1"/>
          </p:cNvSpPr>
          <p:nvPr>
            <p:ph idx="1"/>
          </p:nvPr>
        </p:nvSpPr>
        <p:spPr>
          <a:xfrm>
            <a:off x="1209964" y="323273"/>
            <a:ext cx="10825018" cy="6363854"/>
          </a:xfrm>
        </p:spPr>
        <p:txBody>
          <a:bodyPr>
            <a:normAutofit/>
          </a:bodyPr>
          <a:lstStyle/>
          <a:p>
            <a:pPr marL="0" indent="0">
              <a:lnSpc>
                <a:spcPct val="107000"/>
              </a:lnSpc>
              <a:spcAft>
                <a:spcPts val="800"/>
              </a:spcAft>
              <a:buNone/>
            </a:pPr>
            <a:r>
              <a:rPr lang="fr-FR" sz="2800" kern="100" dirty="0">
                <a:effectLst/>
                <a:latin typeface="Calibri" panose="020F0502020204030204" pitchFamily="34" charset="0"/>
                <a:ea typeface="Calibri" panose="020F0502020204030204" pitchFamily="34" charset="0"/>
                <a:cs typeface="Times New Roman" panose="02020603050405020304" pitchFamily="18" charset="0"/>
              </a:rPr>
              <a:t>J’espère souligner le fait que le mot peint</a:t>
            </a:r>
            <a:r>
              <a:rPr lang="fr-FR" sz="2800" b="1" kern="100" dirty="0">
                <a:effectLst/>
                <a:latin typeface="Calibri" panose="020F0502020204030204" pitchFamily="34" charset="0"/>
                <a:ea typeface="Calibri" panose="020F0502020204030204" pitchFamily="34" charset="0"/>
                <a:cs typeface="Times New Roman" panose="02020603050405020304" pitchFamily="18" charset="0"/>
              </a:rPr>
              <a:t>ure</a:t>
            </a:r>
            <a:r>
              <a:rPr lang="fr-FR" sz="2800" kern="100" dirty="0">
                <a:effectLst/>
                <a:latin typeface="Calibri" panose="020F0502020204030204" pitchFamily="34" charset="0"/>
                <a:ea typeface="Calibri" panose="020F0502020204030204" pitchFamily="34" charset="0"/>
                <a:cs typeface="Times New Roman" panose="02020603050405020304" pitchFamily="18" charset="0"/>
              </a:rPr>
              <a:t> ne se réfère pas à une chose (un tableau) en tant que résultat de l’action mais à l’aboutissement de l’intention derrière l’acte de peindre.</a:t>
            </a:r>
          </a:p>
          <a:p>
            <a:pPr marL="0" indent="0">
              <a:lnSpc>
                <a:spcPct val="107000"/>
              </a:lnSpc>
              <a:spcAft>
                <a:spcPts val="800"/>
              </a:spcAft>
              <a:buNone/>
            </a:pPr>
            <a:r>
              <a:rPr lang="fr-FR" sz="2800" kern="100" dirty="0">
                <a:effectLst/>
                <a:latin typeface="Calibri" panose="020F0502020204030204" pitchFamily="34" charset="0"/>
                <a:ea typeface="Calibri" panose="020F0502020204030204" pitchFamily="34" charset="0"/>
                <a:cs typeface="Times New Roman" panose="02020603050405020304" pitchFamily="18" charset="0"/>
              </a:rPr>
              <a:t>Doubler &gt; doublure</a:t>
            </a:r>
          </a:p>
          <a:p>
            <a:pPr marL="0" indent="0">
              <a:lnSpc>
                <a:spcPct val="107000"/>
              </a:lnSpc>
              <a:spcAft>
                <a:spcPts val="800"/>
              </a:spcAft>
              <a:buNone/>
            </a:pPr>
            <a:r>
              <a:rPr lang="fr-FR" sz="2800" kern="100" dirty="0">
                <a:effectLst/>
                <a:latin typeface="Calibri" panose="020F0502020204030204" pitchFamily="34" charset="0"/>
                <a:ea typeface="Calibri" panose="020F0502020204030204" pitchFamily="34" charset="0"/>
                <a:cs typeface="Times New Roman" panose="02020603050405020304" pitchFamily="18" charset="0"/>
              </a:rPr>
              <a:t>Lire &gt; lecture</a:t>
            </a:r>
          </a:p>
          <a:p>
            <a:pPr marL="0" indent="0">
              <a:lnSpc>
                <a:spcPct val="107000"/>
              </a:lnSpc>
              <a:spcAft>
                <a:spcPts val="800"/>
              </a:spcAft>
              <a:buNone/>
            </a:pPr>
            <a:r>
              <a:rPr lang="fr-FR" sz="2800" kern="100" dirty="0">
                <a:effectLst/>
                <a:latin typeface="Calibri" panose="020F0502020204030204" pitchFamily="34" charset="0"/>
                <a:ea typeface="Calibri" panose="020F0502020204030204" pitchFamily="34" charset="0"/>
                <a:cs typeface="Times New Roman" panose="02020603050405020304" pitchFamily="18" charset="0"/>
              </a:rPr>
              <a:t>Voir &gt; </a:t>
            </a:r>
            <a:r>
              <a:rPr lang="fr-FR" sz="2800" kern="100" dirty="0" err="1">
                <a:effectLst/>
                <a:latin typeface="Calibri" panose="020F0502020204030204" pitchFamily="34" charset="0"/>
                <a:ea typeface="Calibri" panose="020F0502020204030204" pitchFamily="34" charset="0"/>
                <a:cs typeface="Times New Roman" panose="02020603050405020304" pitchFamily="18" charset="0"/>
              </a:rPr>
              <a:t>voyure</a:t>
            </a:r>
            <a:endParaRPr lang="fr-FR" sz="2800"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7000"/>
              </a:lnSpc>
              <a:spcAft>
                <a:spcPts val="800"/>
              </a:spcAft>
              <a:buNone/>
            </a:pPr>
            <a:r>
              <a:rPr lang="fr-FR" sz="2800" kern="100" dirty="0">
                <a:effectLst/>
                <a:latin typeface="Calibri" panose="020F0502020204030204" pitchFamily="34" charset="0"/>
                <a:ea typeface="Calibri" panose="020F0502020204030204" pitchFamily="34" charset="0"/>
                <a:cs typeface="Times New Roman" panose="02020603050405020304" pitchFamily="18" charset="0"/>
              </a:rPr>
              <a:t>Parler &gt; parlure</a:t>
            </a:r>
          </a:p>
          <a:p>
            <a:pPr marL="0" indent="0">
              <a:lnSpc>
                <a:spcPct val="107000"/>
              </a:lnSpc>
              <a:spcAft>
                <a:spcPts val="800"/>
              </a:spcAft>
              <a:buNone/>
            </a:pPr>
            <a:r>
              <a:rPr lang="fr-FR" sz="2800" kern="100" dirty="0">
                <a:effectLst/>
                <a:latin typeface="Calibri" panose="020F0502020204030204" pitchFamily="34" charset="0"/>
                <a:ea typeface="Calibri" panose="020F0502020204030204" pitchFamily="34" charset="0"/>
                <a:cs typeface="Times New Roman" panose="02020603050405020304" pitchFamily="18" charset="0"/>
              </a:rPr>
              <a:t>Ecouter &gt; </a:t>
            </a:r>
            <a:r>
              <a:rPr lang="fr-FR" sz="2800" kern="100" dirty="0" err="1">
                <a:effectLst/>
                <a:latin typeface="Calibri" panose="020F0502020204030204" pitchFamily="34" charset="0"/>
                <a:ea typeface="Calibri" panose="020F0502020204030204" pitchFamily="34" charset="0"/>
                <a:cs typeface="Times New Roman" panose="02020603050405020304" pitchFamily="18" charset="0"/>
              </a:rPr>
              <a:t>écouture</a:t>
            </a:r>
            <a:endParaRPr lang="fr-FR" sz="2800"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lnSpc>
                <a:spcPct val="107000"/>
              </a:lnSpc>
              <a:spcAft>
                <a:spcPts val="800"/>
              </a:spcAft>
              <a:buNone/>
            </a:pPr>
            <a:r>
              <a:rPr lang="fr-FR" sz="2800" kern="100" dirty="0">
                <a:effectLst/>
                <a:latin typeface="Calibri" panose="020F0502020204030204" pitchFamily="34" charset="0"/>
                <a:ea typeface="Calibri" panose="020F0502020204030204" pitchFamily="34" charset="0"/>
                <a:cs typeface="Times New Roman" panose="02020603050405020304" pitchFamily="18" charset="0"/>
              </a:rPr>
              <a:t>Ouïr &gt; </a:t>
            </a:r>
            <a:r>
              <a:rPr lang="fr-FR" sz="2800" kern="100" dirty="0" err="1">
                <a:effectLst/>
                <a:latin typeface="Calibri" panose="020F0502020204030204" pitchFamily="34" charset="0"/>
                <a:ea typeface="Calibri" panose="020F0502020204030204" pitchFamily="34" charset="0"/>
                <a:cs typeface="Times New Roman" panose="02020603050405020304" pitchFamily="18" charset="0"/>
              </a:rPr>
              <a:t>oyure</a:t>
            </a:r>
            <a:endParaRPr lang="fr-FR" sz="2800" kern="100" dirty="0">
              <a:effectLst/>
              <a:latin typeface="Calibri" panose="020F0502020204030204" pitchFamily="34" charset="0"/>
              <a:ea typeface="Calibri" panose="020F0502020204030204" pitchFamily="34" charset="0"/>
              <a:cs typeface="Times New Roman" panose="02020603050405020304" pitchFamily="18" charset="0"/>
            </a:endParaRPr>
          </a:p>
          <a:p>
            <a:pPr marL="0" indent="0">
              <a:buNone/>
            </a:pPr>
            <a:endParaRPr lang="fr-FR" dirty="0"/>
          </a:p>
        </p:txBody>
      </p:sp>
    </p:spTree>
    <p:extLst>
      <p:ext uri="{BB962C8B-B14F-4D97-AF65-F5344CB8AC3E}">
        <p14:creationId xmlns:p14="http://schemas.microsoft.com/office/powerpoint/2010/main" val="385665136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fade">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fade">
                                      <p:cBhvr>
                                        <p:cTn id="32" dur="500"/>
                                        <p:tgtEl>
                                          <p:spTgt spid="3">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grpId="0" nodeType="clickEffect">
                                  <p:stCondLst>
                                    <p:cond delay="0"/>
                                  </p:stCondLst>
                                  <p:childTnLst>
                                    <p:set>
                                      <p:cBhvr>
                                        <p:cTn id="36" dur="1" fill="hold">
                                          <p:stCondLst>
                                            <p:cond delay="0"/>
                                          </p:stCondLst>
                                        </p:cTn>
                                        <p:tgtEl>
                                          <p:spTgt spid="3">
                                            <p:txEl>
                                              <p:pRg st="6" end="6"/>
                                            </p:txEl>
                                          </p:spTgt>
                                        </p:tgtEl>
                                        <p:attrNameLst>
                                          <p:attrName>style.visibility</p:attrName>
                                        </p:attrNameLst>
                                      </p:cBhvr>
                                      <p:to>
                                        <p:strVal val="visible"/>
                                      </p:to>
                                    </p:set>
                                    <p:animEffect transition="in" filter="fade">
                                      <p:cBhvr>
                                        <p:cTn id="37" dur="5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9.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ACB2D45E-4BEF-1D8E-0556-620DD9A7F3CA}"/>
              </a:ext>
            </a:extLst>
          </p:cNvPr>
          <p:cNvSpPr>
            <a:spLocks noGrp="1"/>
          </p:cNvSpPr>
          <p:nvPr>
            <p:ph idx="1"/>
          </p:nvPr>
        </p:nvSpPr>
        <p:spPr>
          <a:xfrm>
            <a:off x="212436" y="221673"/>
            <a:ext cx="11674764" cy="6456217"/>
          </a:xfrm>
        </p:spPr>
        <p:txBody>
          <a:bodyPr>
            <a:normAutofit/>
          </a:bodyPr>
          <a:lstStyle/>
          <a:p>
            <a:pPr marL="0" indent="0">
              <a:lnSpc>
                <a:spcPct val="107000"/>
              </a:lnSpc>
              <a:spcAft>
                <a:spcPts val="800"/>
              </a:spcAft>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Le seuil à franchir est le seuil d’</a:t>
            </a:r>
            <a:r>
              <a:rPr lang="fr-FR" b="1" i="1" kern="100" dirty="0">
                <a:effectLst/>
                <a:latin typeface="Calibri" panose="020F0502020204030204" pitchFamily="34" charset="0"/>
                <a:ea typeface="Calibri" panose="020F0502020204030204" pitchFamily="34" charset="0"/>
                <a:cs typeface="Times New Roman" panose="02020603050405020304" pitchFamily="18" charset="0"/>
              </a:rPr>
              <a:t>entendement</a:t>
            </a:r>
            <a:r>
              <a:rPr lang="fr-FR" kern="100" dirty="0">
                <a:effectLst/>
                <a:latin typeface="Calibri" panose="020F0502020204030204" pitchFamily="34" charset="0"/>
                <a:ea typeface="Calibri" panose="020F0502020204030204" pitchFamily="34" charset="0"/>
                <a:cs typeface="Times New Roman" panose="02020603050405020304" pitchFamily="18" charset="0"/>
              </a:rPr>
              <a:t>, ou d’</a:t>
            </a:r>
            <a:r>
              <a:rPr lang="fr-FR" b="1" i="1" kern="100" dirty="0" err="1">
                <a:effectLst/>
                <a:latin typeface="Calibri" panose="020F0502020204030204" pitchFamily="34" charset="0"/>
                <a:ea typeface="Calibri" panose="020F0502020204030204" pitchFamily="34" charset="0"/>
                <a:cs typeface="Times New Roman" panose="02020603050405020304" pitchFamily="18" charset="0"/>
              </a:rPr>
              <a:t>oyure</a:t>
            </a:r>
            <a:r>
              <a:rPr lang="fr-FR" kern="100" dirty="0">
                <a:effectLst/>
                <a:latin typeface="Calibri" panose="020F0502020204030204" pitchFamily="34" charset="0"/>
                <a:ea typeface="Calibri" panose="020F0502020204030204" pitchFamily="34" charset="0"/>
                <a:cs typeface="Times New Roman" panose="02020603050405020304" pitchFamily="18" charset="0"/>
              </a:rPr>
              <a:t>, là où graver se comprend en tant que gravure ; là où l’extension complète l’intention.</a:t>
            </a:r>
          </a:p>
          <a:p>
            <a:pPr marL="0" indent="0">
              <a:lnSpc>
                <a:spcPct val="107000"/>
              </a:lnSpc>
              <a:spcAft>
                <a:spcPts val="800"/>
              </a:spcAft>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La construction de l’espace différentiel dépend de l’articulation de l’intension et l’extension. L’intension est constituée de deux parties l’</a:t>
            </a:r>
            <a:r>
              <a:rPr lang="fr-FR" kern="100" dirty="0" err="1">
                <a:effectLst/>
                <a:latin typeface="Calibri" panose="020F0502020204030204" pitchFamily="34" charset="0"/>
                <a:ea typeface="Calibri" panose="020F0502020204030204" pitchFamily="34" charset="0"/>
                <a:cs typeface="Times New Roman" panose="02020603050405020304" pitchFamily="18" charset="0"/>
              </a:rPr>
              <a:t>energeia</a:t>
            </a:r>
            <a:r>
              <a:rPr lang="fr-FR" kern="100" dirty="0">
                <a:effectLst/>
                <a:latin typeface="Calibri" panose="020F0502020204030204" pitchFamily="34" charset="0"/>
                <a:ea typeface="Calibri" panose="020F0502020204030204" pitchFamily="34" charset="0"/>
                <a:cs typeface="Times New Roman" panose="02020603050405020304" pitchFamily="18" charset="0"/>
              </a:rPr>
              <a:t> et l’</a:t>
            </a:r>
            <a:r>
              <a:rPr lang="fr-FR" kern="100" dirty="0" err="1">
                <a:effectLst/>
                <a:latin typeface="Calibri" panose="020F0502020204030204" pitchFamily="34" charset="0"/>
                <a:ea typeface="Calibri" panose="020F0502020204030204" pitchFamily="34" charset="0"/>
                <a:cs typeface="Times New Roman" panose="02020603050405020304" pitchFamily="18" charset="0"/>
              </a:rPr>
              <a:t>enargeia</a:t>
            </a:r>
            <a:r>
              <a:rPr lang="fr-FR" kern="100" dirty="0">
                <a:effectLst/>
                <a:latin typeface="Calibri" panose="020F0502020204030204" pitchFamily="34" charset="0"/>
                <a:ea typeface="Calibri" panose="020F0502020204030204" pitchFamily="34" charset="0"/>
                <a:cs typeface="Times New Roman" panose="02020603050405020304" pitchFamily="18" charset="0"/>
              </a:rPr>
              <a:t> dont leur extension vers et en rapport avec le fond qui produit une surface constituée de deux parties : l’</a:t>
            </a:r>
            <a:r>
              <a:rPr lang="fr-FR" kern="100" dirty="0" err="1">
                <a:effectLst/>
                <a:latin typeface="Calibri" panose="020F0502020204030204" pitchFamily="34" charset="0"/>
                <a:ea typeface="Calibri" panose="020F0502020204030204" pitchFamily="34" charset="0"/>
                <a:cs typeface="Times New Roman" panose="02020603050405020304" pitchFamily="18" charset="0"/>
              </a:rPr>
              <a:t>energaie</a:t>
            </a:r>
            <a:r>
              <a:rPr lang="fr-FR" kern="100" dirty="0">
                <a:effectLst/>
                <a:latin typeface="Calibri" panose="020F0502020204030204" pitchFamily="34" charset="0"/>
                <a:ea typeface="Calibri" panose="020F0502020204030204" pitchFamily="34" charset="0"/>
                <a:cs typeface="Times New Roman" panose="02020603050405020304" pitchFamily="18" charset="0"/>
              </a:rPr>
              <a:t> transmis et résisté et l’</a:t>
            </a:r>
            <a:r>
              <a:rPr lang="fr-FR" kern="100" dirty="0" err="1">
                <a:effectLst/>
                <a:latin typeface="Calibri" panose="020F0502020204030204" pitchFamily="34" charset="0"/>
                <a:ea typeface="Calibri" panose="020F0502020204030204" pitchFamily="34" charset="0"/>
                <a:cs typeface="Times New Roman" panose="02020603050405020304" pitchFamily="18" charset="0"/>
              </a:rPr>
              <a:t>enargeia</a:t>
            </a:r>
            <a:r>
              <a:rPr lang="fr-FR" kern="100" dirty="0">
                <a:effectLst/>
                <a:latin typeface="Calibri" panose="020F0502020204030204" pitchFamily="34" charset="0"/>
                <a:ea typeface="Calibri" panose="020F0502020204030204" pitchFamily="34" charset="0"/>
                <a:cs typeface="Times New Roman" panose="02020603050405020304" pitchFamily="18" charset="0"/>
              </a:rPr>
              <a:t> de la trace. </a:t>
            </a:r>
          </a:p>
          <a:p>
            <a:pPr marL="0" indent="0">
              <a:lnSpc>
                <a:spcPct val="107000"/>
              </a:lnSpc>
              <a:spcAft>
                <a:spcPts val="800"/>
              </a:spcAft>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Ce qui est continue constitue le fond ou la trame de l’entendement. </a:t>
            </a:r>
          </a:p>
          <a:p>
            <a:pPr marL="0" indent="0">
              <a:lnSpc>
                <a:spcPct val="107000"/>
              </a:lnSpc>
              <a:spcAft>
                <a:spcPts val="800"/>
              </a:spcAft>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Ce qui est discontinue constitue la catastrophe ou la perception catégorielle de l’entendement. </a:t>
            </a:r>
          </a:p>
          <a:p>
            <a:pPr marL="0" indent="0">
              <a:lnSpc>
                <a:spcPct val="107000"/>
              </a:lnSpc>
              <a:spcAft>
                <a:spcPts val="800"/>
              </a:spcAft>
              <a:buNone/>
            </a:pPr>
            <a:r>
              <a:rPr lang="fr-FR" kern="100" dirty="0">
                <a:effectLst/>
                <a:latin typeface="Calibri" panose="020F0502020204030204" pitchFamily="34" charset="0"/>
                <a:ea typeface="Calibri" panose="020F0502020204030204" pitchFamily="34" charset="0"/>
                <a:cs typeface="Times New Roman" panose="02020603050405020304" pitchFamily="18" charset="0"/>
              </a:rPr>
              <a:t>Graver &gt; gravure = durée de l’action et de sa perception.  </a:t>
            </a:r>
          </a:p>
          <a:p>
            <a:pPr marL="0" indent="0">
              <a:buNone/>
            </a:pPr>
            <a:endParaRPr lang="fr-FR" dirty="0"/>
          </a:p>
        </p:txBody>
      </p:sp>
    </p:spTree>
    <p:extLst>
      <p:ext uri="{BB962C8B-B14F-4D97-AF65-F5344CB8AC3E}">
        <p14:creationId xmlns:p14="http://schemas.microsoft.com/office/powerpoint/2010/main" val="6296351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fade">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fade">
                                      <p:cBhvr>
                                        <p:cTn id="27"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30.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DEC8F260-2F84-1B60-76E6-051BE03A2F4E}"/>
              </a:ext>
            </a:extLst>
          </p:cNvPr>
          <p:cNvSpPr>
            <a:spLocks noGrp="1"/>
          </p:cNvSpPr>
          <p:nvPr>
            <p:ph idx="1"/>
          </p:nvPr>
        </p:nvSpPr>
        <p:spPr>
          <a:xfrm>
            <a:off x="323273" y="277092"/>
            <a:ext cx="11656291" cy="3555999"/>
          </a:xfrm>
        </p:spPr>
        <p:txBody>
          <a:bodyPr/>
          <a:lstStyle/>
          <a:p>
            <a:pPr marL="0" indent="0" algn="l">
              <a:buNone/>
            </a:pPr>
            <a:r>
              <a:rPr lang="fr-FR" b="0" i="0" dirty="0">
                <a:effectLst/>
              </a:rPr>
              <a:t>En </a:t>
            </a:r>
            <a:r>
              <a:rPr lang="fr-FR" dirty="0"/>
              <a:t>mathématiques</a:t>
            </a:r>
            <a:r>
              <a:rPr lang="fr-FR" b="0" i="0" dirty="0">
                <a:effectLst/>
              </a:rPr>
              <a:t>, la </a:t>
            </a:r>
            <a:r>
              <a:rPr lang="fr-FR" b="1" i="0" dirty="0">
                <a:effectLst/>
              </a:rPr>
              <a:t>géométrie différentielle</a:t>
            </a:r>
            <a:r>
              <a:rPr lang="fr-FR" b="0" i="0" dirty="0">
                <a:effectLst/>
              </a:rPr>
              <a:t> est l'application des outils du </a:t>
            </a:r>
            <a:r>
              <a:rPr lang="fr-FR" dirty="0"/>
              <a:t>calcul différentiel</a:t>
            </a:r>
            <a:r>
              <a:rPr lang="fr-FR" b="0" i="0" dirty="0">
                <a:effectLst/>
              </a:rPr>
              <a:t> à l'étude de la </a:t>
            </a:r>
            <a:r>
              <a:rPr lang="fr-FR" dirty="0"/>
              <a:t>géométrie</a:t>
            </a:r>
            <a:r>
              <a:rPr lang="fr-FR" b="0" i="0" dirty="0">
                <a:effectLst/>
              </a:rPr>
              <a:t>. </a:t>
            </a:r>
          </a:p>
          <a:p>
            <a:pPr marL="0" indent="0" algn="l">
              <a:buNone/>
            </a:pPr>
            <a:r>
              <a:rPr lang="fr-FR" b="0" i="0" dirty="0">
                <a:effectLst/>
              </a:rPr>
              <a:t>Les objets d'étude de base sont les </a:t>
            </a:r>
            <a:r>
              <a:rPr lang="fr-FR" dirty="0"/>
              <a:t>variétés différentielles</a:t>
            </a:r>
            <a:r>
              <a:rPr lang="fr-FR" b="0" i="0" dirty="0">
                <a:effectLst/>
              </a:rPr>
              <a:t>, ensembles ayant une régularité suffisante pour envisager la notion de dérivation, et les fonctions définies sur ces variétés.</a:t>
            </a:r>
          </a:p>
          <a:p>
            <a:pPr marL="0" indent="0" algn="l">
              <a:buNone/>
            </a:pPr>
            <a:r>
              <a:rPr lang="fr-FR" b="0" i="0" dirty="0">
                <a:effectLst/>
              </a:rPr>
              <a:t>La géométrie différentielle trouve sa principale application physique dans la </a:t>
            </a:r>
            <a:r>
              <a:rPr lang="fr-FR" b="1" i="1" dirty="0">
                <a:effectLst/>
              </a:rPr>
              <a:t>théorie de la </a:t>
            </a:r>
            <a:r>
              <a:rPr lang="fr-FR" b="1" i="1" dirty="0"/>
              <a:t>relativité générale</a:t>
            </a:r>
            <a:r>
              <a:rPr lang="fr-FR" b="1" i="1" dirty="0">
                <a:effectLst/>
              </a:rPr>
              <a:t> </a:t>
            </a:r>
            <a:r>
              <a:rPr lang="fr-FR" b="0" i="0" dirty="0">
                <a:effectLst/>
              </a:rPr>
              <a:t>où elle permet une modélisation d'une </a:t>
            </a:r>
            <a:r>
              <a:rPr lang="fr-FR" dirty="0"/>
              <a:t>courbure</a:t>
            </a:r>
            <a:r>
              <a:rPr lang="fr-FR" b="0" i="0" dirty="0">
                <a:effectLst/>
              </a:rPr>
              <a:t> de l'</a:t>
            </a:r>
            <a:r>
              <a:rPr lang="fr-FR" dirty="0"/>
              <a:t>espace-temps</a:t>
            </a:r>
            <a:r>
              <a:rPr lang="fr-FR" b="0" i="0" dirty="0">
                <a:effectLst/>
              </a:rPr>
              <a:t>.</a:t>
            </a:r>
          </a:p>
          <a:p>
            <a:pPr marL="0" indent="0">
              <a:buNone/>
            </a:pPr>
            <a:endParaRPr lang="fr-FR" dirty="0"/>
          </a:p>
        </p:txBody>
      </p:sp>
      <p:pic>
        <p:nvPicPr>
          <p:cNvPr id="1028" name="Picture 4">
            <a:extLst>
              <a:ext uri="{FF2B5EF4-FFF2-40B4-BE49-F238E27FC236}">
                <a16:creationId xmlns:a16="http://schemas.microsoft.com/office/drawing/2014/main" id="{3294BC73-F146-22A3-2463-C9961C27004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801340" y="3833091"/>
            <a:ext cx="3704598" cy="247534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835219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fade">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1028"/>
                                        </p:tgtEl>
                                        <p:attrNameLst>
                                          <p:attrName>style.visibility</p:attrName>
                                        </p:attrNameLst>
                                      </p:cBhvr>
                                      <p:to>
                                        <p:strVal val="visible"/>
                                      </p:to>
                                    </p:set>
                                    <p:animEffect transition="in" filter="fade">
                                      <p:cBhvr>
                                        <p:cTn id="22" dur="500"/>
                                        <p:tgtEl>
                                          <p:spTgt spid="10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31.xml><?xml version="1.0" encoding="utf-8"?>
<p:sld xmlns:a="http://schemas.openxmlformats.org/drawingml/2006/main" xmlns:r="http://schemas.openxmlformats.org/officeDocument/2006/relationships" xmlns:p="http://schemas.openxmlformats.org/presentationml/2006/main">
  <p:cSld>
    <p:bg>
      <p:bgPr>
        <a:solidFill>
          <a:schemeClr val="accent6">
            <a:lumMod val="40000"/>
            <a:lumOff val="6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2878783A-E6F6-F986-EDB7-543B78AACDCB}"/>
              </a:ext>
            </a:extLst>
          </p:cNvPr>
          <p:cNvSpPr>
            <a:spLocks noGrp="1"/>
          </p:cNvSpPr>
          <p:nvPr>
            <p:ph idx="1"/>
          </p:nvPr>
        </p:nvSpPr>
        <p:spPr>
          <a:xfrm>
            <a:off x="838200" y="341745"/>
            <a:ext cx="10515600" cy="5835218"/>
          </a:xfrm>
        </p:spPr>
        <p:txBody>
          <a:bodyPr/>
          <a:lstStyle/>
          <a:p>
            <a:pPr marL="0" indent="0">
              <a:buNone/>
            </a:pPr>
            <a:r>
              <a:rPr lang="fr-FR" dirty="0"/>
              <a:t>Texture, contexte, contexture</a:t>
            </a:r>
          </a:p>
          <a:p>
            <a:pPr marL="0" indent="0">
              <a:buNone/>
            </a:pPr>
            <a:r>
              <a:rPr lang="fr-FR" dirty="0"/>
              <a:t>Holbein </a:t>
            </a:r>
            <a:r>
              <a:rPr lang="fr-FR" i="1" dirty="0"/>
              <a:t>Les ambassadeurs</a:t>
            </a:r>
          </a:p>
          <a:p>
            <a:pPr marL="0" indent="0">
              <a:buNone/>
            </a:pPr>
            <a:r>
              <a:rPr lang="fr-FR" dirty="0"/>
              <a:t>Textiles</a:t>
            </a:r>
          </a:p>
          <a:p>
            <a:pPr marL="0" indent="0">
              <a:buNone/>
            </a:pPr>
            <a:r>
              <a:rPr lang="fr-FR" dirty="0"/>
              <a:t>Tessons</a:t>
            </a:r>
          </a:p>
          <a:p>
            <a:pPr marL="0" indent="0">
              <a:buNone/>
            </a:pPr>
            <a:r>
              <a:rPr lang="fr-FR" dirty="0"/>
              <a:t>Instruments</a:t>
            </a:r>
          </a:p>
          <a:p>
            <a:pPr marL="0" indent="0">
              <a:buNone/>
            </a:pPr>
            <a:endParaRPr lang="fr-FR" dirty="0"/>
          </a:p>
          <a:p>
            <a:pPr marL="0" indent="0">
              <a:buNone/>
            </a:pPr>
            <a:endParaRPr lang="fr-FR" dirty="0"/>
          </a:p>
        </p:txBody>
      </p:sp>
      <p:pic>
        <p:nvPicPr>
          <p:cNvPr id="5" name="Image 4">
            <a:extLst>
              <a:ext uri="{FF2B5EF4-FFF2-40B4-BE49-F238E27FC236}">
                <a16:creationId xmlns:a16="http://schemas.microsoft.com/office/drawing/2014/main" id="{C3766976-F249-BE8E-A7F3-E7A0E1202DF7}"/>
              </a:ext>
            </a:extLst>
          </p:cNvPr>
          <p:cNvPicPr>
            <a:picLocks noChangeAspect="1"/>
          </p:cNvPicPr>
          <p:nvPr/>
        </p:nvPicPr>
        <p:blipFill>
          <a:blip r:embed="rId2"/>
          <a:stretch>
            <a:fillRect/>
          </a:stretch>
        </p:blipFill>
        <p:spPr>
          <a:xfrm>
            <a:off x="5449454" y="424801"/>
            <a:ext cx="6031346" cy="5923347"/>
          </a:xfrm>
          <a:prstGeom prst="rect">
            <a:avLst/>
          </a:prstGeom>
        </p:spPr>
      </p:pic>
    </p:spTree>
    <p:extLst>
      <p:ext uri="{BB962C8B-B14F-4D97-AF65-F5344CB8AC3E}">
        <p14:creationId xmlns:p14="http://schemas.microsoft.com/office/powerpoint/2010/main" val="202446067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5"/>
                                        </p:tgtEl>
                                        <p:attrNameLst>
                                          <p:attrName>style.visibility</p:attrName>
                                        </p:attrNameLst>
                                      </p:cBhvr>
                                      <p:to>
                                        <p:strVal val="visible"/>
                                      </p:to>
                                    </p:set>
                                    <p:animEffect transition="in" filter="fade">
                                      <p:cBhvr>
                                        <p:cTn id="17" dur="500"/>
                                        <p:tgtEl>
                                          <p:spTgt spid="5"/>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grpId="0" nodeType="clickEffect">
                                  <p:stCondLst>
                                    <p:cond delay="0"/>
                                  </p:stCondLst>
                                  <p:childTnLst>
                                    <p:set>
                                      <p:cBhvr>
                                        <p:cTn id="21" dur="1" fill="hold">
                                          <p:stCondLst>
                                            <p:cond delay="0"/>
                                          </p:stCondLst>
                                        </p:cTn>
                                        <p:tgtEl>
                                          <p:spTgt spid="3">
                                            <p:txEl>
                                              <p:pRg st="2" end="2"/>
                                            </p:txEl>
                                          </p:spTgt>
                                        </p:tgtEl>
                                        <p:attrNameLst>
                                          <p:attrName>style.visibility</p:attrName>
                                        </p:attrNameLst>
                                      </p:cBhvr>
                                      <p:to>
                                        <p:strVal val="visible"/>
                                      </p:to>
                                    </p:set>
                                    <p:animEffect transition="in" filter="fade">
                                      <p:cBhvr>
                                        <p:cTn id="22" dur="500"/>
                                        <p:tgtEl>
                                          <p:spTgt spid="3">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grpId="0" nodeType="clickEffect">
                                  <p:stCondLst>
                                    <p:cond delay="0"/>
                                  </p:stCondLst>
                                  <p:childTnLst>
                                    <p:set>
                                      <p:cBhvr>
                                        <p:cTn id="26" dur="1" fill="hold">
                                          <p:stCondLst>
                                            <p:cond delay="0"/>
                                          </p:stCondLst>
                                        </p:cTn>
                                        <p:tgtEl>
                                          <p:spTgt spid="3">
                                            <p:txEl>
                                              <p:pRg st="3" end="3"/>
                                            </p:txEl>
                                          </p:spTgt>
                                        </p:tgtEl>
                                        <p:attrNameLst>
                                          <p:attrName>style.visibility</p:attrName>
                                        </p:attrNameLst>
                                      </p:cBhvr>
                                      <p:to>
                                        <p:strVal val="visible"/>
                                      </p:to>
                                    </p:set>
                                    <p:animEffect transition="in" filter="fade">
                                      <p:cBhvr>
                                        <p:cTn id="27" dur="500"/>
                                        <p:tgtEl>
                                          <p:spTgt spid="3">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grpId="0" nodeType="clickEffect">
                                  <p:stCondLst>
                                    <p:cond delay="0"/>
                                  </p:stCondLst>
                                  <p:childTnLst>
                                    <p:set>
                                      <p:cBhvr>
                                        <p:cTn id="31" dur="1" fill="hold">
                                          <p:stCondLst>
                                            <p:cond delay="0"/>
                                          </p:stCondLst>
                                        </p:cTn>
                                        <p:tgtEl>
                                          <p:spTgt spid="3">
                                            <p:txEl>
                                              <p:pRg st="4" end="4"/>
                                            </p:txEl>
                                          </p:spTgt>
                                        </p:tgtEl>
                                        <p:attrNameLst>
                                          <p:attrName>style.visibility</p:attrName>
                                        </p:attrNameLst>
                                      </p:cBhvr>
                                      <p:to>
                                        <p:strVal val="visible"/>
                                      </p:to>
                                    </p:set>
                                    <p:animEffect transition="in" filter="fade">
                                      <p:cBhvr>
                                        <p:cTn id="32"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32.xml><?xml version="1.0" encoding="utf-8"?>
<p:sld xmlns:a="http://schemas.openxmlformats.org/drawingml/2006/main" xmlns:r="http://schemas.openxmlformats.org/officeDocument/2006/relationships" xmlns:p="http://schemas.openxmlformats.org/presentationml/2006/main">
  <p:cSld>
    <p:bg>
      <p:bgPr>
        <a:solidFill>
          <a:schemeClr val="accent5">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467FCDDD-5D57-69D3-8893-8A8C501D3CAC}"/>
              </a:ext>
            </a:extLst>
          </p:cNvPr>
          <p:cNvSpPr>
            <a:spLocks noGrp="1"/>
          </p:cNvSpPr>
          <p:nvPr>
            <p:ph idx="1"/>
          </p:nvPr>
        </p:nvSpPr>
        <p:spPr>
          <a:xfrm>
            <a:off x="129309" y="360218"/>
            <a:ext cx="11224491" cy="1542473"/>
          </a:xfrm>
        </p:spPr>
        <p:txBody>
          <a:bodyPr/>
          <a:lstStyle/>
          <a:p>
            <a:pPr marL="0" indent="0">
              <a:buNone/>
            </a:pPr>
            <a:r>
              <a:rPr lang="fr-FR" dirty="0"/>
              <a:t>Architecture, </a:t>
            </a:r>
            <a:r>
              <a:rPr lang="fr-FR" kern="100" dirty="0" err="1">
                <a:solidFill>
                  <a:srgbClr val="000000"/>
                </a:solidFill>
                <a:effectLst/>
                <a:latin typeface="Calibri" panose="020F0502020204030204" pitchFamily="34" charset="0"/>
                <a:ea typeface="Calibri" panose="020F0502020204030204" pitchFamily="34" charset="0"/>
                <a:cs typeface="Calibri" panose="020F0502020204030204" pitchFamily="34" charset="0"/>
              </a:rPr>
              <a:t>Archisseture</a:t>
            </a:r>
            <a:r>
              <a:rPr lang="fr-FR" kern="100" dirty="0">
                <a:solidFill>
                  <a:srgbClr val="000000"/>
                </a:solidFill>
                <a:effectLst/>
                <a:latin typeface="Calibri" panose="020F0502020204030204" pitchFamily="34" charset="0"/>
                <a:ea typeface="Calibri" panose="020F0502020204030204" pitchFamily="34" charset="0"/>
                <a:cs typeface="Calibri" panose="020F0502020204030204" pitchFamily="34" charset="0"/>
              </a:rPr>
              <a:t> (DMF 1330-1500) – art de construire des édifices.</a:t>
            </a:r>
            <a:endParaRPr lang="fr-FR" dirty="0"/>
          </a:p>
          <a:p>
            <a:pPr marL="0" indent="0">
              <a:buNone/>
            </a:pPr>
            <a:r>
              <a:rPr lang="fr-FR" dirty="0"/>
              <a:t>Jan van Eyck </a:t>
            </a:r>
            <a:r>
              <a:rPr lang="fr-FR" i="1" dirty="0"/>
              <a:t>Sainte Barbe</a:t>
            </a:r>
          </a:p>
        </p:txBody>
      </p:sp>
      <p:pic>
        <p:nvPicPr>
          <p:cNvPr id="4" name="Picture 3">
            <a:extLst>
              <a:ext uri="{FF2B5EF4-FFF2-40B4-BE49-F238E27FC236}">
                <a16:creationId xmlns:a16="http://schemas.microsoft.com/office/drawing/2014/main" id="{7B6BEE53-833E-521A-EFA2-04F0C28D9B49}"/>
              </a:ext>
            </a:extLst>
          </p:cNvPr>
          <p:cNvPicPr>
            <a:picLocks noChangeAspect="1" noChangeArrowheads="1"/>
          </p:cNvPicPr>
          <p:nvPr/>
        </p:nvPicPr>
        <p:blipFill>
          <a:blip r:embed="rId2" cstate="print"/>
          <a:srcRect/>
          <a:stretch>
            <a:fillRect/>
          </a:stretch>
        </p:blipFill>
        <p:spPr bwMode="auto">
          <a:xfrm>
            <a:off x="5791200" y="941134"/>
            <a:ext cx="3814618" cy="5721928"/>
          </a:xfrm>
          <a:prstGeom prst="rect">
            <a:avLst/>
          </a:prstGeom>
          <a:noFill/>
          <a:ln w="9525">
            <a:noFill/>
            <a:miter lim="800000"/>
            <a:headEnd/>
            <a:tailEnd/>
          </a:ln>
        </p:spPr>
      </p:pic>
    </p:spTree>
    <p:extLst>
      <p:ext uri="{BB962C8B-B14F-4D97-AF65-F5344CB8AC3E}">
        <p14:creationId xmlns:p14="http://schemas.microsoft.com/office/powerpoint/2010/main" val="197652048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fade">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4"/>
                                        </p:tgtEl>
                                        <p:attrNameLst>
                                          <p:attrName>style.visibility</p:attrName>
                                        </p:attrNameLst>
                                      </p:cBhvr>
                                      <p:to>
                                        <p:strVal val="visible"/>
                                      </p:to>
                                    </p:set>
                                    <p:animEffect transition="in" filter="fade">
                                      <p:cBhvr>
                                        <p:cTn id="17" dur="20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33.xml><?xml version="1.0" encoding="utf-8"?>
<p:sld xmlns:a="http://schemas.openxmlformats.org/drawingml/2006/main" xmlns:r="http://schemas.openxmlformats.org/officeDocument/2006/relationships" xmlns:p="http://schemas.openxmlformats.org/presentationml/2006/main">
  <p:cSld>
    <p:bg>
      <p:bgPr>
        <a:solidFill>
          <a:schemeClr val="accent3">
            <a:lumMod val="40000"/>
            <a:lumOff val="60000"/>
          </a:schemeClr>
        </a:solidFill>
        <a:effectLst/>
      </p:bgPr>
    </p:bg>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5E7975BD-8FF1-0622-662F-3FF3980756EA}"/>
              </a:ext>
            </a:extLst>
          </p:cNvPr>
          <p:cNvSpPr>
            <a:spLocks noGrp="1"/>
          </p:cNvSpPr>
          <p:nvPr>
            <p:ph type="title"/>
          </p:nvPr>
        </p:nvSpPr>
        <p:spPr/>
        <p:txBody>
          <a:bodyPr/>
          <a:lstStyle/>
          <a:p>
            <a:endParaRPr lang="fr-FR"/>
          </a:p>
        </p:txBody>
      </p:sp>
      <p:pic>
        <p:nvPicPr>
          <p:cNvPr id="1026" name="Picture 2" descr="Indigo Arts Gallery | Art from Africa | Kente Cloth from Ghana | Kente  cloth, African pattern, African textiles">
            <a:extLst>
              <a:ext uri="{FF2B5EF4-FFF2-40B4-BE49-F238E27FC236}">
                <a16:creationId xmlns:a16="http://schemas.microsoft.com/office/drawing/2014/main" id="{E45A010B-2204-DD42-7A0F-C6F2338F52A9}"/>
              </a:ext>
            </a:extLst>
          </p:cNvPr>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3565371" y="97866"/>
            <a:ext cx="5061258" cy="666226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593896374"/>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bg>
      <p:bgPr>
        <a:solidFill>
          <a:schemeClr val="accent3">
            <a:lumMod val="20000"/>
            <a:lumOff val="80000"/>
          </a:schemeClr>
        </a:solidFill>
        <a:effectLst/>
      </p:bgPr>
    </p:bg>
    <p:spTree>
      <p:nvGrpSpPr>
        <p:cNvPr id="1" name=""/>
        <p:cNvGrpSpPr/>
        <p:nvPr/>
      </p:nvGrpSpPr>
      <p:grpSpPr>
        <a:xfrm>
          <a:off x="0" y="0"/>
          <a:ext cx="0" cy="0"/>
          <a:chOff x="0" y="0"/>
          <a:chExt cx="0" cy="0"/>
        </a:xfrm>
      </p:grpSpPr>
      <p:sp>
        <p:nvSpPr>
          <p:cNvPr id="3" name="Espace réservé du contenu 2">
            <a:extLst>
              <a:ext uri="{FF2B5EF4-FFF2-40B4-BE49-F238E27FC236}">
                <a16:creationId xmlns:a16="http://schemas.microsoft.com/office/drawing/2014/main" id="{83A6586C-8616-07EA-CB90-17FC4DE0FD54}"/>
              </a:ext>
            </a:extLst>
          </p:cNvPr>
          <p:cNvSpPr>
            <a:spLocks noGrp="1"/>
          </p:cNvSpPr>
          <p:nvPr>
            <p:ph idx="1"/>
          </p:nvPr>
        </p:nvSpPr>
        <p:spPr>
          <a:xfrm>
            <a:off x="838200" y="595223"/>
            <a:ext cx="10515600" cy="5581740"/>
          </a:xfrm>
        </p:spPr>
        <p:txBody>
          <a:bodyPr>
            <a:normAutofit fontScale="62500" lnSpcReduction="20000"/>
          </a:bodyPr>
          <a:lstStyle/>
          <a:p>
            <a:pPr marL="0" indent="0">
              <a:buNone/>
            </a:pPr>
            <a:r>
              <a:rPr lang="fr-FR" dirty="0"/>
              <a:t>LE KENTE Ghana, Togo, peuples Ashanti et Ewé Coton, soie Fibres </a:t>
            </a:r>
            <a:r>
              <a:rPr lang="fr-FR" dirty="0" err="1"/>
              <a:t>Gacha</a:t>
            </a:r>
            <a:r>
              <a:rPr lang="fr-FR" dirty="0"/>
              <a:t>, une édition de l'Espace Culturel </a:t>
            </a:r>
            <a:r>
              <a:rPr lang="fr-FR" dirty="0" err="1"/>
              <a:t>Gacha</a:t>
            </a:r>
            <a:endParaRPr lang="fr-FR" dirty="0"/>
          </a:p>
          <a:p>
            <a:pPr marL="0" indent="0">
              <a:buNone/>
            </a:pPr>
            <a:r>
              <a:rPr lang="fr-FR" dirty="0"/>
              <a:t>Étoffe </a:t>
            </a:r>
            <a:r>
              <a:rPr lang="fr-FR" dirty="0" err="1"/>
              <a:t>Kente</a:t>
            </a:r>
            <a:r>
              <a:rPr lang="fr-FR" dirty="0"/>
              <a:t> de </a:t>
            </a:r>
            <a:r>
              <a:rPr lang="fr-FR" dirty="0" err="1"/>
              <a:t>stye</a:t>
            </a:r>
            <a:r>
              <a:rPr lang="fr-FR" dirty="0"/>
              <a:t> Ewé (détail), Ghana, Togo, 190x122cm , collection </a:t>
            </a:r>
            <a:r>
              <a:rPr lang="fr-FR" dirty="0" err="1"/>
              <a:t>particulièr</a:t>
            </a:r>
            <a:endParaRPr lang="fr-FR" dirty="0"/>
          </a:p>
          <a:p>
            <a:pPr marL="0" indent="0">
              <a:buNone/>
            </a:pPr>
            <a:r>
              <a:rPr lang="fr-FR" dirty="0"/>
              <a:t>Les étoffes </a:t>
            </a:r>
            <a:r>
              <a:rPr lang="fr-FR" dirty="0" err="1"/>
              <a:t>kente</a:t>
            </a:r>
            <a:r>
              <a:rPr lang="fr-FR" dirty="0"/>
              <a:t> sont réalisées par les peuples Ashanti et Ewé, présents au Ghana et au Togo. Ces tissus témoignent d’un savoir-faire inventif et fruit d’un dialogue intra et intercontinental. La légende raconte qu’un jeune Ashanti aurait été touché par la beauté de la toile d’une araignée dans la forêt. Inspiré par cette observation de la nature, l’idée de ce textile royal est née. Les </a:t>
            </a:r>
            <a:r>
              <a:rPr lang="fr-FR" dirty="0" err="1"/>
              <a:t>kente</a:t>
            </a:r>
            <a:r>
              <a:rPr lang="fr-FR" dirty="0"/>
              <a:t> Ashanti sont marqués par les motifs </a:t>
            </a:r>
            <a:r>
              <a:rPr lang="fr-FR" dirty="0" err="1"/>
              <a:t>géometriques</a:t>
            </a:r>
            <a:r>
              <a:rPr lang="fr-FR" dirty="0"/>
              <a:t> et les couleurs rouge, jaune, vert et noir, celles du drapeau du Ghana. Cette palette de couleurs devient symbolique et acquiert une dimension panafricaine car les ghanéens sont les premiers d’Afrique noire à obtenir leur indépendance en 1957. Les Ashanti sont aussi connu par leur technique de tissage particulière : </a:t>
            </a:r>
          </a:p>
          <a:p>
            <a:pPr marL="0" indent="0">
              <a:buNone/>
            </a:pPr>
            <a:r>
              <a:rPr lang="fr-FR" dirty="0"/>
              <a:t>ils détissent les soieries importées d’Italie pour réaliser des </a:t>
            </a:r>
            <a:r>
              <a:rPr lang="fr-FR" dirty="0" err="1"/>
              <a:t>kente</a:t>
            </a:r>
            <a:r>
              <a:rPr lang="fr-FR" dirty="0"/>
              <a:t>, nommés </a:t>
            </a:r>
            <a:r>
              <a:rPr lang="fr-FR" dirty="0" err="1"/>
              <a:t>oyokoman</a:t>
            </a:r>
            <a:r>
              <a:rPr lang="fr-FR" dirty="0"/>
              <a:t> </a:t>
            </a:r>
            <a:r>
              <a:rPr lang="fr-FR" dirty="0" err="1"/>
              <a:t>nsaduaso</a:t>
            </a:r>
            <a:r>
              <a:rPr lang="fr-FR" dirty="0"/>
              <a:t>, terme qui désigne les modèles en soie portés par les rois et dignitaires. Les Ashanti ne sont pas en mesure de cultiver du coton dans leurs terres, mais cela ne leur empêche pas de maîtriser l’art du tissage malgré leurs métiers à tisser de taille réduite. Avec l’arrivée de la soie, l’échange avec les marchands, la palette de couleurs au départ limitée se diversifie davantage. Les étoffes portées par les Ewé sont, elles, plus figuratives. Concernant la technique, ils utilisent davantage de coton dans leur tissage, gardant la rayonne uniquement pour mettre en valeur les motifs brochés qui renvoient à la religion, la sagesse traditionnelle, les objets du quotidien, entre autres. Les gestes liés à ce savoir-faire textile sont transmis d’une génération à l’autre. Certains artisans se dénotent par leur créativité, attirant une clientèle de haut rang mais aussi le regard indiscret d'ateliers concurrents. </a:t>
            </a:r>
          </a:p>
          <a:p>
            <a:pPr marL="0" indent="0">
              <a:buNone/>
            </a:pPr>
            <a:r>
              <a:rPr lang="fr-FR" dirty="0"/>
              <a:t>C’est pourquoi certains tisserands réalisent les étoffes sur l’envers. Cela implique une énorme maîtrise du tissage et permet de dissuader la pratique d’espionnage sur les dessins originaux brochés sur les étoffes. Aujourd'hui, les étoffes </a:t>
            </a:r>
            <a:r>
              <a:rPr lang="fr-FR" dirty="0" err="1"/>
              <a:t>kente</a:t>
            </a:r>
            <a:r>
              <a:rPr lang="fr-FR" dirty="0"/>
              <a:t> ont la faveur des diasporas africaines-américaines et constituent l’un des symboles de la fierté de l’héritage africain. </a:t>
            </a:r>
          </a:p>
        </p:txBody>
      </p:sp>
    </p:spTree>
    <p:extLst>
      <p:ext uri="{BB962C8B-B14F-4D97-AF65-F5344CB8AC3E}">
        <p14:creationId xmlns:p14="http://schemas.microsoft.com/office/powerpoint/2010/main" val="1826781681"/>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re 1">
            <a:extLst>
              <a:ext uri="{FF2B5EF4-FFF2-40B4-BE49-F238E27FC236}">
                <a16:creationId xmlns:a16="http://schemas.microsoft.com/office/drawing/2014/main" id="{02CB5A0C-90CC-0798-61E8-1D7106B416E5}"/>
              </a:ext>
            </a:extLst>
          </p:cNvPr>
          <p:cNvSpPr>
            <a:spLocks noGrp="1"/>
          </p:cNvSpPr>
          <p:nvPr>
            <p:ph type="title"/>
          </p:nvPr>
        </p:nvSpPr>
        <p:spPr/>
        <p:txBody>
          <a:bodyPr/>
          <a:lstStyle/>
          <a:p>
            <a:endParaRPr lang="fr-FR"/>
          </a:p>
        </p:txBody>
      </p:sp>
      <p:sp>
        <p:nvSpPr>
          <p:cNvPr id="3" name="Espace réservé du contenu 2">
            <a:extLst>
              <a:ext uri="{FF2B5EF4-FFF2-40B4-BE49-F238E27FC236}">
                <a16:creationId xmlns:a16="http://schemas.microsoft.com/office/drawing/2014/main" id="{41D75302-3F46-1EDA-C0B8-18DF214CDF64}"/>
              </a:ext>
            </a:extLst>
          </p:cNvPr>
          <p:cNvSpPr>
            <a:spLocks noGrp="1"/>
          </p:cNvSpPr>
          <p:nvPr>
            <p:ph idx="1"/>
          </p:nvPr>
        </p:nvSpPr>
        <p:spPr/>
        <p:txBody>
          <a:bodyPr/>
          <a:lstStyle/>
          <a:p>
            <a:endParaRPr lang="fr-FR"/>
          </a:p>
        </p:txBody>
      </p:sp>
    </p:spTree>
    <p:extLst>
      <p:ext uri="{BB962C8B-B14F-4D97-AF65-F5344CB8AC3E}">
        <p14:creationId xmlns:p14="http://schemas.microsoft.com/office/powerpoint/2010/main" val="707904802"/>
      </p:ext>
    </p:extLst>
  </p:cSld>
  <p:clrMapOvr>
    <a:masterClrMapping/>
  </p:clrMapOvr>
</p:sld>
</file>

<file path=ppt/theme/theme1.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21800</TotalTime>
  <Words>3516</Words>
  <Application>Microsoft Office PowerPoint</Application>
  <PresentationFormat>Grand écran</PresentationFormat>
  <Paragraphs>291</Paragraphs>
  <Slides>35</Slides>
  <Notes>0</Notes>
  <HiddenSlides>0</HiddenSlides>
  <MMClips>0</MMClips>
  <ScaleCrop>false</ScaleCrop>
  <HeadingPairs>
    <vt:vector size="6" baseType="variant">
      <vt:variant>
        <vt:lpstr>Polices utilisées</vt:lpstr>
      </vt:variant>
      <vt:variant>
        <vt:i4>4</vt:i4>
      </vt:variant>
      <vt:variant>
        <vt:lpstr>Thème</vt:lpstr>
      </vt:variant>
      <vt:variant>
        <vt:i4>1</vt:i4>
      </vt:variant>
      <vt:variant>
        <vt:lpstr>Titres des diapositives</vt:lpstr>
      </vt:variant>
      <vt:variant>
        <vt:i4>35</vt:i4>
      </vt:variant>
    </vt:vector>
  </HeadingPairs>
  <TitlesOfParts>
    <vt:vector size="40" baseType="lpstr">
      <vt:lpstr>Arial</vt:lpstr>
      <vt:lpstr>Calibri</vt:lpstr>
      <vt:lpstr>Calibri Light</vt:lpstr>
      <vt:lpstr>Times New Roman</vt:lpstr>
      <vt:lpstr>Thème Office</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lpstr>Présentation PowerPoint</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Présentation PowerPoint</dc:title>
  <dc:creator>William Whitney</dc:creator>
  <cp:lastModifiedBy>William Whitney</cp:lastModifiedBy>
  <cp:revision>7</cp:revision>
  <cp:lastPrinted>2023-04-11T14:50:31Z</cp:lastPrinted>
  <dcterms:created xsi:type="dcterms:W3CDTF">2023-04-04T13:52:02Z</dcterms:created>
  <dcterms:modified xsi:type="dcterms:W3CDTF">2025-04-08T10:00:02Z</dcterms:modified>
</cp:coreProperties>
</file>