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4" roundtripDataSignature="AMtx7mgyikjUN1urBAljAET81QZs8CNLp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1594"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customschemas.google.com/relationships/presentationmetadata" Target="metadata"/><Relationship Id="rId5" Type="http://schemas.openxmlformats.org/officeDocument/2006/relationships/slide" Target="slides/slide4.xml"/><Relationship Id="rId15" Type="http://schemas.openxmlformats.org/officeDocument/2006/relationships/slide" Target="slides/slide14.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fr-FR" sz="1200" b="0" i="0" u="none" strike="noStrike" cap="none">
                <a:solidFill>
                  <a:schemeClr val="dk1"/>
                </a:solidFill>
                <a:latin typeface="Calibri"/>
                <a:ea typeface="Calibri"/>
                <a:cs typeface="Calibri"/>
                <a:sym typeface="Calibri"/>
              </a:rPr>
              <a:t>‹N°›</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6" name="Google Shape;86;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118c96422cf_0_8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6" name="Google Shape;156;g118c96422cf_0_8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3" name="Google Shape;163;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118c96422cf_0_8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0" name="Google Shape;170;g118c96422cf_0_8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118c96422cf_0_9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7" name="Google Shape;177;g118c96422cf_0_9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118c96422cf_0_11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4" name="Google Shape;184;g118c96422cf_0_1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118c96422cf_0_12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9" name="Google Shape;199;g118c96422cf_0_1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118c96422cf_0_13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6" name="Google Shape;206;g118c96422cf_0_13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118c96422cf_0_14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fr-FR" sz="1500">
                <a:solidFill>
                  <a:srgbClr val="323232"/>
                </a:solidFill>
                <a:highlight>
                  <a:srgbClr val="FAFAFA"/>
                </a:highlight>
                <a:latin typeface="Times New Roman"/>
                <a:ea typeface="Times New Roman"/>
                <a:cs typeface="Times New Roman"/>
                <a:sym typeface="Times New Roman"/>
              </a:rPr>
              <a:t>lien souvent étroit entre le sujet que l’étudiant a choisi et son expérience vécue, le milieu social dans lequel il a grandi, les rencontres qu’il a pu faire, les difficultés auxquelles il a pu être confronté, les problèmes qui le révoltent, les injustices qu’il condamne</a:t>
            </a:r>
            <a:endParaRPr sz="1500">
              <a:solidFill>
                <a:srgbClr val="323232"/>
              </a:solidFill>
              <a:highlight>
                <a:srgbClr val="FAFAFA"/>
              </a:highlight>
              <a:latin typeface="Times New Roman"/>
              <a:ea typeface="Times New Roman"/>
              <a:cs typeface="Times New Roman"/>
              <a:sym typeface="Times New Roman"/>
            </a:endParaRPr>
          </a:p>
          <a:p>
            <a:pPr marL="0" lvl="0" indent="0" algn="l" rtl="0">
              <a:lnSpc>
                <a:spcPct val="100000"/>
              </a:lnSpc>
              <a:spcBef>
                <a:spcPts val="0"/>
              </a:spcBef>
              <a:spcAft>
                <a:spcPts val="0"/>
              </a:spcAft>
              <a:buSzPts val="1400"/>
              <a:buNone/>
            </a:pPr>
            <a:endParaRPr sz="1500">
              <a:solidFill>
                <a:srgbClr val="323232"/>
              </a:solidFill>
              <a:highlight>
                <a:srgbClr val="FAFAFA"/>
              </a:highlight>
              <a:latin typeface="Times New Roman"/>
              <a:ea typeface="Times New Roman"/>
              <a:cs typeface="Times New Roman"/>
              <a:sym typeface="Times New Roman"/>
            </a:endParaRPr>
          </a:p>
        </p:txBody>
      </p:sp>
      <p:sp>
        <p:nvSpPr>
          <p:cNvPr id="213" name="Google Shape;213;g118c96422cf_0_14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3" name="Google Shape;93;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2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118c96422cf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7" name="Google Shape;107;g118c96422cf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118c96422cf_0_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7" name="Google Shape;117;g118c96422cf_0_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118c96422cf_0_7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6" name="Google Shape;126;g118c96422cf_0_7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118c96422cf_0_2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3" name="Google Shape;133;g118c96422cf_0_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118c96422cf_0_4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0" name="Google Shape;140;g118c96422cf_0_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118c96422cf_0_5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9" name="Google Shape;149;g118c96422cf_0_5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e de titre" type="title">
  <p:cSld name="TITLE">
    <p:spTree>
      <p:nvGrpSpPr>
        <p:cNvPr id="1" name="Shape 15"/>
        <p:cNvGrpSpPr/>
        <p:nvPr/>
      </p:nvGrpSpPr>
      <p:grpSpPr>
        <a:xfrm>
          <a:off x="0" y="0"/>
          <a:ext cx="0" cy="0"/>
          <a:chOff x="0" y="0"/>
          <a:chExt cx="0" cy="0"/>
        </a:xfrm>
      </p:grpSpPr>
      <p:sp>
        <p:nvSpPr>
          <p:cNvPr id="16" name="Google Shape;16;p10"/>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10"/>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18" name="Google Shape;18;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re et texte vertical" type="vertTx">
  <p:cSld name="VERTICAL_TEXT">
    <p:spTree>
      <p:nvGrpSpPr>
        <p:cNvPr id="1" name="Shape 72"/>
        <p:cNvGrpSpPr/>
        <p:nvPr/>
      </p:nvGrpSpPr>
      <p:grpSpPr>
        <a:xfrm>
          <a:off x="0" y="0"/>
          <a:ext cx="0" cy="0"/>
          <a:chOff x="0" y="0"/>
          <a:chExt cx="0" cy="0"/>
        </a:xfrm>
      </p:grpSpPr>
      <p:sp>
        <p:nvSpPr>
          <p:cNvPr id="73" name="Google Shape;73;p1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9"/>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5" name="Google Shape;75;p1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re vertical et texte" type="vertTitleAndTx">
  <p:cSld name="VERTICAL_TITLE_AND_VERTICAL_TEXT">
    <p:spTree>
      <p:nvGrpSpPr>
        <p:cNvPr id="1" name="Shape 78"/>
        <p:cNvGrpSpPr/>
        <p:nvPr/>
      </p:nvGrpSpPr>
      <p:grpSpPr>
        <a:xfrm>
          <a:off x="0" y="0"/>
          <a:ext cx="0" cy="0"/>
          <a:chOff x="0" y="0"/>
          <a:chExt cx="0" cy="0"/>
        </a:xfrm>
      </p:grpSpPr>
      <p:sp>
        <p:nvSpPr>
          <p:cNvPr id="79" name="Google Shape;79;p20"/>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20"/>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81" name="Google Shape;81;p2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2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2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re et contenu" type="obj">
  <p:cSld name="OBJECT">
    <p:spTree>
      <p:nvGrpSpPr>
        <p:cNvPr id="1" name="Shape 21"/>
        <p:cNvGrpSpPr/>
        <p:nvPr/>
      </p:nvGrpSpPr>
      <p:grpSpPr>
        <a:xfrm>
          <a:off x="0" y="0"/>
          <a:ext cx="0" cy="0"/>
          <a:chOff x="0" y="0"/>
          <a:chExt cx="0" cy="0"/>
        </a:xfrm>
      </p:grpSpPr>
      <p:sp>
        <p:nvSpPr>
          <p:cNvPr id="22" name="Google Shape;22;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1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24" name="Google Shape;24;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re de section" type="secHead">
  <p:cSld name="SECTION_HEADER">
    <p:spTree>
      <p:nvGrpSpPr>
        <p:cNvPr id="1" name="Shape 27"/>
        <p:cNvGrpSpPr/>
        <p:nvPr/>
      </p:nvGrpSpPr>
      <p:grpSpPr>
        <a:xfrm>
          <a:off x="0" y="0"/>
          <a:ext cx="0" cy="0"/>
          <a:chOff x="0" y="0"/>
          <a:chExt cx="0" cy="0"/>
        </a:xfrm>
      </p:grpSpPr>
      <p:sp>
        <p:nvSpPr>
          <p:cNvPr id="28" name="Google Shape;28;p12"/>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4000"/>
              <a:buFont typeface="Calibri"/>
              <a:buNone/>
              <a:defRPr sz="4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12"/>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a:endParaRPr/>
          </a:p>
        </p:txBody>
      </p:sp>
      <p:sp>
        <p:nvSpPr>
          <p:cNvPr id="30" name="Google Shape;30;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eux contenus" type="twoObj">
  <p:cSld name="TWO_OBJECTS">
    <p:spTree>
      <p:nvGrpSpPr>
        <p:cNvPr id="1" name="Shape 33"/>
        <p:cNvGrpSpPr/>
        <p:nvPr/>
      </p:nvGrpSpPr>
      <p:grpSpPr>
        <a:xfrm>
          <a:off x="0" y="0"/>
          <a:ext cx="0" cy="0"/>
          <a:chOff x="0" y="0"/>
          <a:chExt cx="0" cy="0"/>
        </a:xfrm>
      </p:grpSpPr>
      <p:sp>
        <p:nvSpPr>
          <p:cNvPr id="34" name="Google Shape;34;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3"/>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36" name="Google Shape;36;p13"/>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37" name="Google Shape;37;p1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ison" type="twoTxTwoObj">
  <p:cSld name="TWO_OBJECTS_WITH_TEXT">
    <p:spTree>
      <p:nvGrpSpPr>
        <p:cNvPr id="1" name="Shape 40"/>
        <p:cNvGrpSpPr/>
        <p:nvPr/>
      </p:nvGrpSpPr>
      <p:grpSpPr>
        <a:xfrm>
          <a:off x="0" y="0"/>
          <a:ext cx="0" cy="0"/>
          <a:chOff x="0" y="0"/>
          <a:chExt cx="0" cy="0"/>
        </a:xfrm>
      </p:grpSpPr>
      <p:sp>
        <p:nvSpPr>
          <p:cNvPr id="41" name="Google Shape;41;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4"/>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43" name="Google Shape;43;p14"/>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44" name="Google Shape;44;p14"/>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45" name="Google Shape;45;p14"/>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46" name="Google Shape;46;p1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re seul" type="titleOnly">
  <p:cSld name="TITLE_ONLY">
    <p:spTree>
      <p:nvGrpSpPr>
        <p:cNvPr id="1" name="Shape 49"/>
        <p:cNvGrpSpPr/>
        <p:nvPr/>
      </p:nvGrpSpPr>
      <p:grpSpPr>
        <a:xfrm>
          <a:off x="0" y="0"/>
          <a:ext cx="0" cy="0"/>
          <a:chOff x="0" y="0"/>
          <a:chExt cx="0" cy="0"/>
        </a:xfrm>
      </p:grpSpPr>
      <p:sp>
        <p:nvSpPr>
          <p:cNvPr id="50" name="Google Shape;50;p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Vide" type="blank">
  <p:cSld name="BLANK">
    <p:spTree>
      <p:nvGrpSpPr>
        <p:cNvPr id="1" name="Shape 54"/>
        <p:cNvGrpSpPr/>
        <p:nvPr/>
      </p:nvGrpSpPr>
      <p:grpSpPr>
        <a:xfrm>
          <a:off x="0" y="0"/>
          <a:ext cx="0" cy="0"/>
          <a:chOff x="0" y="0"/>
          <a:chExt cx="0" cy="0"/>
        </a:xfrm>
      </p:grpSpPr>
      <p:sp>
        <p:nvSpPr>
          <p:cNvPr id="55" name="Google Shape;55;p1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1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u avec légende" type="objTx">
  <p:cSld name="OBJECT_WITH_CAPTION_TEXT">
    <p:spTree>
      <p:nvGrpSpPr>
        <p:cNvPr id="1" name="Shape 58"/>
        <p:cNvGrpSpPr/>
        <p:nvPr/>
      </p:nvGrpSpPr>
      <p:grpSpPr>
        <a:xfrm>
          <a:off x="0" y="0"/>
          <a:ext cx="0" cy="0"/>
          <a:chOff x="0" y="0"/>
          <a:chExt cx="0" cy="0"/>
        </a:xfrm>
      </p:grpSpPr>
      <p:sp>
        <p:nvSpPr>
          <p:cNvPr id="59" name="Google Shape;59;p17"/>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7"/>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lnSpc>
                <a:spcPct val="100000"/>
              </a:lnSpc>
              <a:spcBef>
                <a:spcPts val="640"/>
              </a:spcBef>
              <a:spcAft>
                <a:spcPts val="0"/>
              </a:spcAft>
              <a:buClr>
                <a:schemeClr val="dk1"/>
              </a:buClr>
              <a:buSzPts val="3200"/>
              <a:buChar char="•"/>
              <a:defRPr sz="3200"/>
            </a:lvl1pPr>
            <a:lvl2pPr marL="914400" lvl="1" indent="-406400" algn="l">
              <a:lnSpc>
                <a:spcPct val="100000"/>
              </a:lnSpc>
              <a:spcBef>
                <a:spcPts val="560"/>
              </a:spcBef>
              <a:spcAft>
                <a:spcPts val="0"/>
              </a:spcAft>
              <a:buClr>
                <a:schemeClr val="dk1"/>
              </a:buClr>
              <a:buSzPts val="2800"/>
              <a:buChar char="–"/>
              <a:defRPr sz="2800"/>
            </a:lvl2pPr>
            <a:lvl3pPr marL="1371600" lvl="2" indent="-381000" algn="l">
              <a:lnSpc>
                <a:spcPct val="100000"/>
              </a:lnSpc>
              <a:spcBef>
                <a:spcPts val="480"/>
              </a:spcBef>
              <a:spcAft>
                <a:spcPts val="0"/>
              </a:spcAft>
              <a:buClr>
                <a:schemeClr val="dk1"/>
              </a:buClr>
              <a:buSzPts val="2400"/>
              <a:buChar char="•"/>
              <a:defRPr sz="2400"/>
            </a:lvl3pPr>
            <a:lvl4pPr marL="1828800" lvl="3" indent="-355600" algn="l">
              <a:lnSpc>
                <a:spcPct val="100000"/>
              </a:lnSpc>
              <a:spcBef>
                <a:spcPts val="400"/>
              </a:spcBef>
              <a:spcAft>
                <a:spcPts val="0"/>
              </a:spcAft>
              <a:buClr>
                <a:schemeClr val="dk1"/>
              </a:buClr>
              <a:buSzPts val="2000"/>
              <a:buChar char="–"/>
              <a:defRPr sz="2000"/>
            </a:lvl4pPr>
            <a:lvl5pPr marL="2286000" lvl="4" indent="-355600" algn="l">
              <a:lnSpc>
                <a:spcPct val="100000"/>
              </a:lnSpc>
              <a:spcBef>
                <a:spcPts val="400"/>
              </a:spcBef>
              <a:spcAft>
                <a:spcPts val="0"/>
              </a:spcAft>
              <a:buClr>
                <a:schemeClr val="dk1"/>
              </a:buClr>
              <a:buSzPts val="2000"/>
              <a:buChar char="»"/>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a:endParaRPr/>
          </a:p>
        </p:txBody>
      </p:sp>
      <p:sp>
        <p:nvSpPr>
          <p:cNvPr id="61" name="Google Shape;61;p17"/>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62" name="Google Shape;62;p1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 avec légende" type="picTx">
  <p:cSld name="PICTURE_WITH_CAPTION_TEXT">
    <p:spTree>
      <p:nvGrpSpPr>
        <p:cNvPr id="1" name="Shape 65"/>
        <p:cNvGrpSpPr/>
        <p:nvPr/>
      </p:nvGrpSpPr>
      <p:grpSpPr>
        <a:xfrm>
          <a:off x="0" y="0"/>
          <a:ext cx="0" cy="0"/>
          <a:chOff x="0" y="0"/>
          <a:chExt cx="0" cy="0"/>
        </a:xfrm>
      </p:grpSpPr>
      <p:sp>
        <p:nvSpPr>
          <p:cNvPr id="66" name="Google Shape;66;p18"/>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8"/>
          <p:cNvSpPr>
            <a:spLocks noGrp="1"/>
          </p:cNvSpPr>
          <p:nvPr>
            <p:ph type="pic" idx="2"/>
          </p:nvPr>
        </p:nvSpPr>
        <p:spPr>
          <a:xfrm>
            <a:off x="1792288" y="612775"/>
            <a:ext cx="5486400" cy="4114800"/>
          </a:xfrm>
          <a:prstGeom prst="rect">
            <a:avLst/>
          </a:prstGeom>
          <a:noFill/>
          <a:ln>
            <a:noFill/>
          </a:ln>
        </p:spPr>
      </p:sp>
      <p:sp>
        <p:nvSpPr>
          <p:cNvPr id="68" name="Google Shape;68;p18"/>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69" name="Google Shape;69;p1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9"/>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cairn.info/l-enquete-sociologique--9782130608738-page-5.ht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insee.fr/fr/statistiques/8349408"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87"/>
        <p:cNvGrpSpPr/>
        <p:nvPr/>
      </p:nvGrpSpPr>
      <p:grpSpPr>
        <a:xfrm>
          <a:off x="0" y="0"/>
          <a:ext cx="0" cy="0"/>
          <a:chOff x="0" y="0"/>
          <a:chExt cx="0" cy="0"/>
        </a:xfrm>
      </p:grpSpPr>
      <p:sp>
        <p:nvSpPr>
          <p:cNvPr id="88" name="Google Shape;88;p1"/>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4400"/>
              <a:buFont typeface="Calibri"/>
              <a:buNone/>
            </a:pPr>
            <a:r>
              <a:rPr lang="fr-FR">
                <a:solidFill>
                  <a:schemeClr val="lt1"/>
                </a:solidFill>
              </a:rPr>
              <a:t>Travaux dirigés – Projet tutoré</a:t>
            </a:r>
            <a:endParaRPr/>
          </a:p>
        </p:txBody>
      </p:sp>
      <p:sp>
        <p:nvSpPr>
          <p:cNvPr id="89" name="Google Shape;89;p1"/>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p>
            <a:pPr marL="457200" lvl="1" indent="0" algn="ctr" rtl="0">
              <a:lnSpc>
                <a:spcPct val="100000"/>
              </a:lnSpc>
              <a:spcBef>
                <a:spcPts val="0"/>
              </a:spcBef>
              <a:spcAft>
                <a:spcPts val="0"/>
              </a:spcAft>
              <a:buClr>
                <a:schemeClr val="lt1"/>
              </a:buClr>
              <a:buSzPts val="2800"/>
              <a:buNone/>
            </a:pPr>
            <a:r>
              <a:rPr lang="fr-FR" dirty="0">
                <a:solidFill>
                  <a:schemeClr val="lt1"/>
                </a:solidFill>
              </a:rPr>
              <a:t>Cours 9</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g118c96422cf_0_81"/>
          <p:cNvSpPr txBox="1">
            <a:spLocks noGrp="1"/>
          </p:cNvSpPr>
          <p:nvPr>
            <p:ph type="title"/>
          </p:nvPr>
        </p:nvSpPr>
        <p:spPr>
          <a:xfrm>
            <a:off x="0" y="0"/>
            <a:ext cx="9144000" cy="1417500"/>
          </a:xfrm>
          <a:prstGeom prst="rect">
            <a:avLst/>
          </a:prstGeom>
          <a:solidFill>
            <a:schemeClr val="accent1"/>
          </a:solid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4400"/>
              <a:buFont typeface="Calibri"/>
              <a:buNone/>
            </a:pPr>
            <a:r>
              <a:rPr lang="fr-FR">
                <a:solidFill>
                  <a:schemeClr val="lt1"/>
                </a:solidFill>
              </a:rPr>
              <a:t>Le 4 pages</a:t>
            </a:r>
            <a:endParaRPr/>
          </a:p>
        </p:txBody>
      </p:sp>
      <p:sp>
        <p:nvSpPr>
          <p:cNvPr id="159" name="Google Shape;159;g118c96422cf_0_81"/>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10</a:t>
            </a:fld>
            <a:endParaRPr/>
          </a:p>
        </p:txBody>
      </p:sp>
      <p:sp>
        <p:nvSpPr>
          <p:cNvPr id="160" name="Google Shape;160;g118c96422cf_0_81"/>
          <p:cNvSpPr txBox="1">
            <a:spLocks noGrp="1"/>
          </p:cNvSpPr>
          <p:nvPr>
            <p:ph type="body" idx="1"/>
          </p:nvPr>
        </p:nvSpPr>
        <p:spPr>
          <a:xfrm>
            <a:off x="457200" y="1689975"/>
            <a:ext cx="8300700" cy="48744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dk1"/>
              </a:buClr>
              <a:buSzPts val="3200"/>
              <a:buNone/>
            </a:pPr>
            <a:r>
              <a:rPr lang="fr-FR" sz="2400" b="1" u="sng" dirty="0"/>
              <a:t>Composition : </a:t>
            </a:r>
            <a:endParaRPr sz="2400" b="1" u="sng" dirty="0"/>
          </a:p>
          <a:p>
            <a:pPr marL="457200" lvl="0" indent="-370840" algn="l" rtl="0">
              <a:lnSpc>
                <a:spcPct val="100000"/>
              </a:lnSpc>
              <a:spcBef>
                <a:spcPts val="0"/>
              </a:spcBef>
              <a:spcAft>
                <a:spcPts val="0"/>
              </a:spcAft>
              <a:buSzPts val="2240"/>
              <a:buChar char="-"/>
            </a:pPr>
            <a:r>
              <a:rPr lang="fr-FR" sz="2240" b="1" dirty="0"/>
              <a:t>Bibliographie</a:t>
            </a:r>
            <a:r>
              <a:rPr lang="fr-FR" sz="2240" dirty="0"/>
              <a:t> qui reprend les travaux mobilisés dans le corps de l’article (3 à 10 références). </a:t>
            </a:r>
            <a:endParaRPr sz="2240" dirty="0"/>
          </a:p>
          <a:p>
            <a:pPr marL="457200" lvl="0" indent="-370840" algn="l" rtl="0">
              <a:lnSpc>
                <a:spcPct val="100000"/>
              </a:lnSpc>
              <a:spcBef>
                <a:spcPts val="0"/>
              </a:spcBef>
              <a:spcAft>
                <a:spcPts val="0"/>
              </a:spcAft>
              <a:buSzPts val="2240"/>
              <a:buChar char="-"/>
            </a:pPr>
            <a:r>
              <a:rPr lang="fr-FR" sz="2240" b="1" dirty="0"/>
              <a:t>(mots-clefs - moins de 10)</a:t>
            </a:r>
            <a:endParaRPr sz="224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3"/>
          <p:cNvSpPr txBox="1">
            <a:spLocks noGrp="1"/>
          </p:cNvSpPr>
          <p:nvPr>
            <p:ph type="title"/>
          </p:nvPr>
        </p:nvSpPr>
        <p:spPr>
          <a:xfrm>
            <a:off x="0" y="0"/>
            <a:ext cx="9144000" cy="1417638"/>
          </a:xfrm>
          <a:prstGeom prst="rect">
            <a:avLst/>
          </a:prstGeom>
          <a:solidFill>
            <a:schemeClr val="accent1"/>
          </a:solid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4400"/>
              <a:buFont typeface="Calibri"/>
              <a:buNone/>
            </a:pPr>
            <a:r>
              <a:rPr lang="fr-FR">
                <a:solidFill>
                  <a:schemeClr val="lt1"/>
                </a:solidFill>
              </a:rPr>
              <a:t>Savoir compter, savoir conter</a:t>
            </a:r>
            <a:endParaRPr/>
          </a:p>
        </p:txBody>
      </p:sp>
      <p:sp>
        <p:nvSpPr>
          <p:cNvPr id="166" name="Google Shape;166;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11</a:t>
            </a:fld>
            <a:endParaRPr/>
          </a:p>
        </p:txBody>
      </p:sp>
      <p:sp>
        <p:nvSpPr>
          <p:cNvPr id="167" name="Google Shape;167;p3"/>
          <p:cNvSpPr txBox="1">
            <a:spLocks noGrp="1"/>
          </p:cNvSpPr>
          <p:nvPr>
            <p:ph type="body" idx="1"/>
          </p:nvPr>
        </p:nvSpPr>
        <p:spPr>
          <a:xfrm>
            <a:off x="457200" y="1689975"/>
            <a:ext cx="8300700" cy="4874400"/>
          </a:xfrm>
          <a:prstGeom prst="rect">
            <a:avLst/>
          </a:prstGeom>
          <a:noFill/>
          <a:ln>
            <a:noFill/>
          </a:ln>
        </p:spPr>
        <p:txBody>
          <a:bodyPr spcFirstLastPara="1" wrap="square" lIns="91425" tIns="45700" rIns="91425" bIns="45700" anchor="t" anchorCtr="0">
            <a:normAutofit fontScale="85000" lnSpcReduction="20000"/>
          </a:bodyPr>
          <a:lstStyle/>
          <a:p>
            <a:pPr marL="457200" lvl="0" indent="-362203" algn="l" rtl="0">
              <a:lnSpc>
                <a:spcPct val="100000"/>
              </a:lnSpc>
              <a:spcBef>
                <a:spcPts val="0"/>
              </a:spcBef>
              <a:spcAft>
                <a:spcPts val="0"/>
              </a:spcAft>
              <a:buSzPct val="93928"/>
              <a:buChar char="-"/>
            </a:pPr>
            <a:r>
              <a:rPr lang="fr-FR" sz="2635" dirty="0"/>
              <a:t>Compilation publiée en 2009 d’articles parus depuis 2004 dans la revue </a:t>
            </a:r>
            <a:r>
              <a:rPr lang="fr-FR" sz="2635" i="1" dirty="0"/>
              <a:t>Courrier des Statistiques</a:t>
            </a:r>
            <a:r>
              <a:rPr lang="fr-FR" sz="2635" dirty="0"/>
              <a:t>. Disponible sur l’EPI.</a:t>
            </a:r>
            <a:endParaRPr sz="2635" dirty="0"/>
          </a:p>
          <a:p>
            <a:pPr marL="0" lvl="0" indent="0" algn="l" rtl="0">
              <a:lnSpc>
                <a:spcPct val="100000"/>
              </a:lnSpc>
              <a:spcBef>
                <a:spcPts val="0"/>
              </a:spcBef>
              <a:spcAft>
                <a:spcPts val="0"/>
              </a:spcAft>
              <a:buNone/>
            </a:pPr>
            <a:r>
              <a:rPr lang="fr-FR" sz="2635" dirty="0"/>
              <a:t>12 courts articles, 12 conseils: </a:t>
            </a:r>
            <a:endParaRPr sz="2635" dirty="0"/>
          </a:p>
          <a:p>
            <a:pPr marL="0" lvl="0" indent="0" algn="l" rtl="0">
              <a:lnSpc>
                <a:spcPct val="100000"/>
              </a:lnSpc>
              <a:spcBef>
                <a:spcPts val="0"/>
              </a:spcBef>
              <a:spcAft>
                <a:spcPts val="0"/>
              </a:spcAft>
              <a:buNone/>
            </a:pPr>
            <a:endParaRPr sz="2400" dirty="0"/>
          </a:p>
          <a:p>
            <a:pPr marL="457200" lvl="0" indent="-358140" algn="l" rtl="0">
              <a:lnSpc>
                <a:spcPct val="100000"/>
              </a:lnSpc>
              <a:spcBef>
                <a:spcPts val="0"/>
              </a:spcBef>
              <a:spcAft>
                <a:spcPts val="0"/>
              </a:spcAft>
              <a:buSzPct val="100000"/>
              <a:buAutoNum type="arabicPeriod"/>
            </a:pPr>
            <a:r>
              <a:rPr lang="fr-FR" sz="2400" b="1" dirty="0"/>
              <a:t>Des chiffres: point trop n’en faut</a:t>
            </a:r>
            <a:endParaRPr sz="2400" b="1" dirty="0"/>
          </a:p>
          <a:p>
            <a:pPr marL="457200" lvl="0" indent="-358140" algn="l" rtl="0">
              <a:lnSpc>
                <a:spcPct val="100000"/>
              </a:lnSpc>
              <a:spcBef>
                <a:spcPts val="0"/>
              </a:spcBef>
              <a:spcAft>
                <a:spcPts val="0"/>
              </a:spcAft>
              <a:buSzPct val="100000"/>
              <a:buAutoNum type="arabicPeriod"/>
            </a:pPr>
            <a:r>
              <a:rPr lang="fr-FR" sz="2400" b="1" dirty="0"/>
              <a:t>Des textes plus vivants</a:t>
            </a:r>
            <a:endParaRPr sz="2400" b="1" dirty="0"/>
          </a:p>
          <a:p>
            <a:pPr marL="457200" lvl="0" indent="-358140" algn="l" rtl="0">
              <a:lnSpc>
                <a:spcPct val="100000"/>
              </a:lnSpc>
              <a:spcBef>
                <a:spcPts val="0"/>
              </a:spcBef>
              <a:spcAft>
                <a:spcPts val="0"/>
              </a:spcAft>
              <a:buSzPct val="100000"/>
              <a:buAutoNum type="arabicPeriod"/>
            </a:pPr>
            <a:r>
              <a:rPr lang="fr-FR" sz="2400" b="1" dirty="0"/>
              <a:t>Des graphiques et des tableaux</a:t>
            </a:r>
            <a:endParaRPr sz="2400" b="1" dirty="0"/>
          </a:p>
          <a:p>
            <a:pPr marL="457200" lvl="0" indent="-358140" algn="l" rtl="0">
              <a:lnSpc>
                <a:spcPct val="100000"/>
              </a:lnSpc>
              <a:spcBef>
                <a:spcPts val="0"/>
              </a:spcBef>
              <a:spcAft>
                <a:spcPts val="0"/>
              </a:spcAft>
              <a:buSzPct val="100000"/>
              <a:buAutoNum type="arabicPeriod"/>
            </a:pPr>
            <a:r>
              <a:rPr lang="fr-FR" sz="2400" b="1" dirty="0"/>
              <a:t>Bien préparer, voilà le secret</a:t>
            </a:r>
            <a:endParaRPr sz="2400" b="1" dirty="0"/>
          </a:p>
          <a:p>
            <a:pPr marL="457200" lvl="0" indent="-358140" algn="l" rtl="0">
              <a:lnSpc>
                <a:spcPct val="100000"/>
              </a:lnSpc>
              <a:spcBef>
                <a:spcPts val="0"/>
              </a:spcBef>
              <a:spcAft>
                <a:spcPts val="0"/>
              </a:spcAft>
              <a:buSzPct val="100000"/>
              <a:buAutoNum type="arabicPeriod"/>
            </a:pPr>
            <a:r>
              <a:rPr lang="fr-FR" sz="2400" dirty="0"/>
              <a:t>Plan d’un article: inverser la pyramide</a:t>
            </a:r>
            <a:endParaRPr sz="2400" dirty="0"/>
          </a:p>
          <a:p>
            <a:pPr marL="457200" lvl="0" indent="-358140" algn="l" rtl="0">
              <a:lnSpc>
                <a:spcPct val="100000"/>
              </a:lnSpc>
              <a:spcBef>
                <a:spcPts val="0"/>
              </a:spcBef>
              <a:spcAft>
                <a:spcPts val="0"/>
              </a:spcAft>
              <a:buSzPct val="100000"/>
              <a:buAutoNum type="arabicPeriod"/>
            </a:pPr>
            <a:r>
              <a:rPr lang="fr-FR" sz="2400" dirty="0"/>
              <a:t>Habiller un article: difficile, mais indispensable</a:t>
            </a:r>
            <a:endParaRPr sz="2400" dirty="0"/>
          </a:p>
          <a:p>
            <a:pPr marL="457200" lvl="0" indent="-358140" algn="l" rtl="0">
              <a:lnSpc>
                <a:spcPct val="100000"/>
              </a:lnSpc>
              <a:spcBef>
                <a:spcPts val="0"/>
              </a:spcBef>
              <a:spcAft>
                <a:spcPts val="0"/>
              </a:spcAft>
              <a:buSzPct val="100000"/>
              <a:buAutoNum type="arabicPeriod"/>
            </a:pPr>
            <a:r>
              <a:rPr lang="fr-FR" sz="2400" dirty="0"/>
              <a:t>Le jargon statistique: l’éviter autant que possible, sinon l’expliquer… dans le texte</a:t>
            </a:r>
            <a:endParaRPr sz="2400" dirty="0"/>
          </a:p>
          <a:p>
            <a:pPr marL="457200" lvl="0" indent="-358140" algn="l" rtl="0">
              <a:lnSpc>
                <a:spcPct val="100000"/>
              </a:lnSpc>
              <a:spcBef>
                <a:spcPts val="0"/>
              </a:spcBef>
              <a:spcAft>
                <a:spcPts val="0"/>
              </a:spcAft>
              <a:buSzPct val="100000"/>
              <a:buAutoNum type="arabicPeriod"/>
            </a:pPr>
            <a:r>
              <a:rPr lang="fr-FR" sz="2400" dirty="0"/>
              <a:t>Le traitement de texte: des fonctions annexes peu exploitées, et pourtant bien utiles</a:t>
            </a:r>
            <a:endParaRPr sz="2400" dirty="0"/>
          </a:p>
          <a:p>
            <a:pPr marL="457200" lvl="0" indent="-358140" algn="l" rtl="0">
              <a:lnSpc>
                <a:spcPct val="100000"/>
              </a:lnSpc>
              <a:spcBef>
                <a:spcPts val="0"/>
              </a:spcBef>
              <a:spcAft>
                <a:spcPts val="0"/>
              </a:spcAft>
              <a:buSzPct val="100000"/>
              <a:buAutoNum type="arabicPeriod"/>
            </a:pPr>
            <a:r>
              <a:rPr lang="fr-FR" sz="2400" dirty="0"/>
              <a:t>Ecrire les expressions numériques: les pièges à éviter</a:t>
            </a:r>
            <a:endParaRPr sz="2400" dirty="0"/>
          </a:p>
          <a:p>
            <a:pPr marL="457200" lvl="0" indent="-358140" algn="l" rtl="0">
              <a:lnSpc>
                <a:spcPct val="100000"/>
              </a:lnSpc>
              <a:spcBef>
                <a:spcPts val="0"/>
              </a:spcBef>
              <a:spcAft>
                <a:spcPts val="0"/>
              </a:spcAft>
              <a:buSzPct val="100000"/>
              <a:buAutoNum type="arabicPeriod"/>
            </a:pPr>
            <a:r>
              <a:rPr lang="fr-FR" sz="2400" dirty="0"/>
              <a:t>Réussir une bibliographie</a:t>
            </a:r>
            <a:endParaRPr sz="2400" dirty="0"/>
          </a:p>
          <a:p>
            <a:pPr marL="457200" lvl="0" indent="-358140" algn="l" rtl="0">
              <a:lnSpc>
                <a:spcPct val="100000"/>
              </a:lnSpc>
              <a:spcBef>
                <a:spcPts val="0"/>
              </a:spcBef>
              <a:spcAft>
                <a:spcPts val="0"/>
              </a:spcAft>
              <a:buSzPct val="100000"/>
              <a:buAutoNum type="arabicPeriod"/>
            </a:pPr>
            <a:r>
              <a:rPr lang="fr-FR" sz="2400" dirty="0"/>
              <a:t>Le bon usage des minuscules et des majuscules</a:t>
            </a:r>
            <a:endParaRPr sz="2400" dirty="0"/>
          </a:p>
          <a:p>
            <a:pPr marL="457200" lvl="0" indent="-358140" algn="l" rtl="0">
              <a:lnSpc>
                <a:spcPct val="100000"/>
              </a:lnSpc>
              <a:spcBef>
                <a:spcPts val="0"/>
              </a:spcBef>
              <a:spcAft>
                <a:spcPts val="0"/>
              </a:spcAft>
              <a:buSzPct val="100000"/>
              <a:buAutoNum type="arabicPeriod"/>
            </a:pPr>
            <a:r>
              <a:rPr lang="fr-FR" sz="2400" dirty="0"/>
              <a:t>Ce que l’on ponctue bien se lit plus aisément</a:t>
            </a:r>
            <a:endParaRPr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g118c96422cf_0_88"/>
          <p:cNvSpPr txBox="1">
            <a:spLocks noGrp="1"/>
          </p:cNvSpPr>
          <p:nvPr>
            <p:ph type="title"/>
          </p:nvPr>
        </p:nvSpPr>
        <p:spPr>
          <a:xfrm>
            <a:off x="0" y="0"/>
            <a:ext cx="9144000" cy="1417500"/>
          </a:xfrm>
          <a:prstGeom prst="rect">
            <a:avLst/>
          </a:prstGeom>
          <a:solidFill>
            <a:schemeClr val="accent1"/>
          </a:solid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4400"/>
              <a:buFont typeface="Calibri"/>
              <a:buNone/>
            </a:pPr>
            <a:r>
              <a:rPr lang="fr-FR">
                <a:solidFill>
                  <a:schemeClr val="lt1"/>
                </a:solidFill>
              </a:rPr>
              <a:t>Savoir compter, savoir conter</a:t>
            </a:r>
            <a:endParaRPr/>
          </a:p>
        </p:txBody>
      </p:sp>
      <p:sp>
        <p:nvSpPr>
          <p:cNvPr id="173" name="Google Shape;173;g118c96422cf_0_88"/>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12</a:t>
            </a:fld>
            <a:endParaRPr/>
          </a:p>
        </p:txBody>
      </p:sp>
      <p:sp>
        <p:nvSpPr>
          <p:cNvPr id="174" name="Google Shape;174;g118c96422cf_0_88"/>
          <p:cNvSpPr txBox="1">
            <a:spLocks noGrp="1"/>
          </p:cNvSpPr>
          <p:nvPr>
            <p:ph type="body" idx="1"/>
          </p:nvPr>
        </p:nvSpPr>
        <p:spPr>
          <a:xfrm>
            <a:off x="457200" y="1689975"/>
            <a:ext cx="8300700" cy="4874400"/>
          </a:xfrm>
          <a:prstGeom prst="rect">
            <a:avLst/>
          </a:prstGeom>
          <a:noFill/>
          <a:ln>
            <a:noFill/>
          </a:ln>
        </p:spPr>
        <p:txBody>
          <a:bodyPr spcFirstLastPara="1" wrap="square" lIns="91425" tIns="45700" rIns="91425" bIns="45700" anchor="t" anchorCtr="0">
            <a:normAutofit fontScale="85000" lnSpcReduction="10000"/>
          </a:bodyPr>
          <a:lstStyle/>
          <a:p>
            <a:pPr marL="0" lvl="0" indent="0" algn="l" rtl="0">
              <a:lnSpc>
                <a:spcPct val="100000"/>
              </a:lnSpc>
              <a:spcBef>
                <a:spcPts val="0"/>
              </a:spcBef>
              <a:spcAft>
                <a:spcPts val="0"/>
              </a:spcAft>
              <a:buNone/>
            </a:pPr>
            <a:r>
              <a:rPr lang="fr-FR" sz="2635" b="1" dirty="0"/>
              <a:t>Des chiffres: point trop n’en faut.</a:t>
            </a:r>
            <a:endParaRPr sz="2635" b="1" dirty="0"/>
          </a:p>
          <a:p>
            <a:pPr marL="457200" lvl="0" indent="-370839" algn="l" rtl="0">
              <a:lnSpc>
                <a:spcPct val="100000"/>
              </a:lnSpc>
              <a:spcBef>
                <a:spcPts val="0"/>
              </a:spcBef>
              <a:spcAft>
                <a:spcPts val="0"/>
              </a:spcAft>
              <a:buSzPct val="100000"/>
              <a:buChar char="-"/>
            </a:pPr>
            <a:r>
              <a:rPr lang="fr-FR" sz="2635" dirty="0"/>
              <a:t>Inutile de répéter des chiffres déjà présents dans un tableau ou un graphique s’il ne fait que les répéter. Le texte ne doit pas être le double d’un tableau. </a:t>
            </a:r>
            <a:endParaRPr sz="2635" dirty="0"/>
          </a:p>
          <a:p>
            <a:pPr marL="457200" lvl="0" indent="-370839" algn="l" rtl="0">
              <a:lnSpc>
                <a:spcPct val="100000"/>
              </a:lnSpc>
              <a:spcBef>
                <a:spcPts val="0"/>
              </a:spcBef>
              <a:spcAft>
                <a:spcPts val="0"/>
              </a:spcAft>
              <a:buSzPct val="100000"/>
              <a:buChar char="-"/>
            </a:pPr>
            <a:r>
              <a:rPr lang="fr-FR" sz="2635" dirty="0"/>
              <a:t>Le texte doit contenir des chiffres en nombre restreint: les plus importants, les plus inattendus. </a:t>
            </a:r>
            <a:endParaRPr sz="2635" dirty="0"/>
          </a:p>
          <a:p>
            <a:pPr marL="457200" lvl="0" indent="-370839" algn="l" rtl="0">
              <a:lnSpc>
                <a:spcPct val="100000"/>
              </a:lnSpc>
              <a:spcBef>
                <a:spcPts val="0"/>
              </a:spcBef>
              <a:spcAft>
                <a:spcPts val="0"/>
              </a:spcAft>
              <a:buSzPct val="100000"/>
              <a:buChar char="-"/>
            </a:pPr>
            <a:r>
              <a:rPr lang="fr-FR" sz="2635" dirty="0"/>
              <a:t>Tous les chiffres cités doivent être parlants pour les lecteurs. Ex: </a:t>
            </a:r>
            <a:endParaRPr sz="2635" dirty="0"/>
          </a:p>
          <a:p>
            <a:pPr marL="0" lvl="0" indent="0" algn="l" rtl="0">
              <a:lnSpc>
                <a:spcPct val="100000"/>
              </a:lnSpc>
              <a:spcBef>
                <a:spcPts val="0"/>
              </a:spcBef>
              <a:spcAft>
                <a:spcPts val="0"/>
              </a:spcAft>
              <a:buNone/>
            </a:pPr>
            <a:r>
              <a:rPr lang="fr-FR" sz="2210" dirty="0"/>
              <a:t>“La densité moyenne de la Corse s’élève à 29 habitants au km2.” </a:t>
            </a:r>
            <a:r>
              <a:rPr lang="fr-FR" sz="2210" i="1" dirty="0"/>
              <a:t>vs </a:t>
            </a:r>
            <a:endParaRPr sz="2210" i="1" dirty="0"/>
          </a:p>
          <a:p>
            <a:pPr marL="0" lvl="0" indent="0" algn="l" rtl="0">
              <a:lnSpc>
                <a:spcPct val="100000"/>
              </a:lnSpc>
              <a:spcBef>
                <a:spcPts val="0"/>
              </a:spcBef>
              <a:spcAft>
                <a:spcPts val="0"/>
              </a:spcAft>
              <a:buNone/>
            </a:pPr>
            <a:r>
              <a:rPr lang="fr-FR" sz="2210" dirty="0"/>
              <a:t>“La densité moyenne de la Corse s’élève à 29 habitants au km2. Ce chiffre la place en dernière position des régions françaises, et fait d’elle l’île méditerranéenne à la densité la moins élevée. À titre de comparaison, la densité de la population de la Sardaigne est de 68 habitants au km2, et celle de la Sicile de 198.”</a:t>
            </a:r>
            <a:endParaRPr sz="2210" dirty="0"/>
          </a:p>
          <a:p>
            <a:pPr marL="457200" lvl="0" indent="-370839" algn="l" rtl="0">
              <a:lnSpc>
                <a:spcPct val="100000"/>
              </a:lnSpc>
              <a:spcBef>
                <a:spcPts val="0"/>
              </a:spcBef>
              <a:spcAft>
                <a:spcPts val="0"/>
              </a:spcAft>
              <a:buSzPct val="100000"/>
              <a:buChar char="-"/>
            </a:pPr>
            <a:r>
              <a:rPr lang="fr-FR" sz="2635" dirty="0"/>
              <a:t>Les commentaires gagnent souvent à faire appel à d’autres sources statistiques (ex: chiffres du trafic pour commenter l’évolution du nombre de morts sur la route/ chiffres d’autres régions/pays)</a:t>
            </a:r>
            <a:endParaRPr sz="2635" dirty="0"/>
          </a:p>
          <a:p>
            <a:pPr marL="457200" lvl="0" indent="-370839" algn="l" rtl="0">
              <a:lnSpc>
                <a:spcPct val="100000"/>
              </a:lnSpc>
              <a:spcBef>
                <a:spcPts val="0"/>
              </a:spcBef>
              <a:spcAft>
                <a:spcPts val="0"/>
              </a:spcAft>
              <a:buSzPct val="100000"/>
              <a:buChar char="-"/>
            </a:pPr>
            <a:r>
              <a:rPr lang="fr-FR" sz="2635" dirty="0"/>
              <a:t>Mieux vaut arrondir que donner des chiffres trop précis.</a:t>
            </a:r>
            <a:endParaRPr sz="2635"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g118c96422cf_0_97"/>
          <p:cNvSpPr txBox="1">
            <a:spLocks noGrp="1"/>
          </p:cNvSpPr>
          <p:nvPr>
            <p:ph type="title"/>
          </p:nvPr>
        </p:nvSpPr>
        <p:spPr>
          <a:xfrm>
            <a:off x="0" y="0"/>
            <a:ext cx="9144000" cy="1417500"/>
          </a:xfrm>
          <a:prstGeom prst="rect">
            <a:avLst/>
          </a:prstGeom>
          <a:solidFill>
            <a:schemeClr val="accent1"/>
          </a:solid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4400"/>
              <a:buFont typeface="Calibri"/>
              <a:buNone/>
            </a:pPr>
            <a:r>
              <a:rPr lang="fr-FR">
                <a:solidFill>
                  <a:schemeClr val="lt1"/>
                </a:solidFill>
              </a:rPr>
              <a:t>Savoir compter, savoir conter</a:t>
            </a:r>
            <a:endParaRPr/>
          </a:p>
        </p:txBody>
      </p:sp>
      <p:sp>
        <p:nvSpPr>
          <p:cNvPr id="180" name="Google Shape;180;g118c96422cf_0_97"/>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13</a:t>
            </a:fld>
            <a:endParaRPr/>
          </a:p>
        </p:txBody>
      </p:sp>
      <p:sp>
        <p:nvSpPr>
          <p:cNvPr id="181" name="Google Shape;181;g118c96422cf_0_97"/>
          <p:cNvSpPr txBox="1">
            <a:spLocks noGrp="1"/>
          </p:cNvSpPr>
          <p:nvPr>
            <p:ph type="body" idx="1"/>
          </p:nvPr>
        </p:nvSpPr>
        <p:spPr>
          <a:xfrm>
            <a:off x="457200" y="1689975"/>
            <a:ext cx="8300700" cy="4874400"/>
          </a:xfrm>
          <a:prstGeom prst="rect">
            <a:avLst/>
          </a:prstGeom>
          <a:noFill/>
          <a:ln>
            <a:noFill/>
          </a:ln>
        </p:spPr>
        <p:txBody>
          <a:bodyPr spcFirstLastPara="1" wrap="square" lIns="91425" tIns="45700" rIns="91425" bIns="45700" anchor="t" anchorCtr="0">
            <a:normAutofit fontScale="85000" lnSpcReduction="20000"/>
          </a:bodyPr>
          <a:lstStyle/>
          <a:p>
            <a:pPr marL="0" lvl="0" indent="0" algn="l" rtl="0">
              <a:lnSpc>
                <a:spcPct val="100000"/>
              </a:lnSpc>
              <a:spcBef>
                <a:spcPts val="0"/>
              </a:spcBef>
              <a:spcAft>
                <a:spcPts val="0"/>
              </a:spcAft>
              <a:buNone/>
            </a:pPr>
            <a:r>
              <a:rPr lang="fr-FR" sz="2635" b="1"/>
              <a:t>Des textes plus vivants</a:t>
            </a:r>
            <a:endParaRPr sz="2635" b="1"/>
          </a:p>
          <a:p>
            <a:pPr marL="457200" lvl="0" indent="-370839" algn="l" rtl="0">
              <a:lnSpc>
                <a:spcPct val="100000"/>
              </a:lnSpc>
              <a:spcBef>
                <a:spcPts val="0"/>
              </a:spcBef>
              <a:spcAft>
                <a:spcPts val="0"/>
              </a:spcAft>
              <a:buSzPct val="100000"/>
              <a:buChar char="-"/>
            </a:pPr>
            <a:r>
              <a:rPr lang="fr-FR" sz="2635"/>
              <a:t>Éviter que toutes les phrases aient un sujet abstrait: </a:t>
            </a:r>
            <a:endParaRPr sz="2635"/>
          </a:p>
          <a:p>
            <a:pPr marL="0" lvl="0" indent="0" algn="l" rtl="0">
              <a:lnSpc>
                <a:spcPct val="100000"/>
              </a:lnSpc>
              <a:spcBef>
                <a:spcPts val="0"/>
              </a:spcBef>
              <a:spcAft>
                <a:spcPts val="0"/>
              </a:spcAft>
              <a:buNone/>
            </a:pPr>
            <a:r>
              <a:rPr lang="fr-FR" sz="2377"/>
              <a:t>ex: “La demande des agriculteurs en engrais et en produits de protection des cultures se contracte.” vs “Les agriculteurs réduisent leurs achats d’engrais et de produits de protection des cultures.”</a:t>
            </a:r>
            <a:endParaRPr sz="2377"/>
          </a:p>
          <a:p>
            <a:pPr marL="457200" lvl="0" indent="-370839" algn="l" rtl="0">
              <a:lnSpc>
                <a:spcPct val="100000"/>
              </a:lnSpc>
              <a:spcBef>
                <a:spcPts val="0"/>
              </a:spcBef>
              <a:spcAft>
                <a:spcPts val="0"/>
              </a:spcAft>
              <a:buSzPct val="100000"/>
              <a:buChar char="-"/>
            </a:pPr>
            <a:r>
              <a:rPr lang="fr-FR" sz="2635"/>
              <a:t>Utiliser des verbes plutôt que des noms </a:t>
            </a:r>
            <a:endParaRPr sz="2635"/>
          </a:p>
          <a:p>
            <a:pPr marL="457200" lvl="0" indent="-370839" algn="l" rtl="0">
              <a:lnSpc>
                <a:spcPct val="100000"/>
              </a:lnSpc>
              <a:spcBef>
                <a:spcPts val="0"/>
              </a:spcBef>
              <a:spcAft>
                <a:spcPts val="0"/>
              </a:spcAft>
              <a:buSzPct val="100000"/>
              <a:buChar char="-"/>
            </a:pPr>
            <a:r>
              <a:rPr lang="fr-FR" sz="2635"/>
              <a:t>Eviter les verbes “faibles” comme enregistrer, présenter, représenter, observer, connaître.</a:t>
            </a:r>
            <a:endParaRPr sz="2635"/>
          </a:p>
          <a:p>
            <a:pPr marL="0" lvl="0" indent="0" algn="l" rtl="0">
              <a:lnSpc>
                <a:spcPct val="100000"/>
              </a:lnSpc>
              <a:spcBef>
                <a:spcPts val="0"/>
              </a:spcBef>
              <a:spcAft>
                <a:spcPts val="0"/>
              </a:spcAft>
              <a:buNone/>
            </a:pPr>
            <a:r>
              <a:rPr lang="fr-FR" sz="2377"/>
              <a:t>“Les rendements d’emprunts connaissent une très forte progression.” vs “Les rendements d’emprunts progressent très fortement.”</a:t>
            </a:r>
            <a:endParaRPr sz="2377"/>
          </a:p>
          <a:p>
            <a:pPr marL="457200" lvl="0" indent="-370839" algn="l" rtl="0">
              <a:lnSpc>
                <a:spcPct val="100000"/>
              </a:lnSpc>
              <a:spcBef>
                <a:spcPts val="0"/>
              </a:spcBef>
              <a:spcAft>
                <a:spcPts val="0"/>
              </a:spcAft>
              <a:buSzPct val="100000"/>
              <a:buChar char="-"/>
            </a:pPr>
            <a:r>
              <a:rPr lang="fr-FR" sz="2635"/>
              <a:t>Ecrire au présent plutôt qu’au passé</a:t>
            </a:r>
            <a:endParaRPr sz="2635"/>
          </a:p>
          <a:p>
            <a:pPr marL="457200" lvl="0" indent="-370839" algn="l" rtl="0">
              <a:lnSpc>
                <a:spcPct val="100000"/>
              </a:lnSpc>
              <a:spcBef>
                <a:spcPts val="0"/>
              </a:spcBef>
              <a:spcAft>
                <a:spcPts val="0"/>
              </a:spcAft>
              <a:buSzPct val="100000"/>
              <a:buChar char="-"/>
            </a:pPr>
            <a:r>
              <a:rPr lang="fr-FR" sz="2635"/>
              <a:t>Éviter les “on observe”, “on constate”, “on note” ou les “relativement” et autres adverbes inutiles.</a:t>
            </a:r>
            <a:endParaRPr sz="2635"/>
          </a:p>
          <a:p>
            <a:pPr marL="457200" lvl="0" indent="-370839" algn="l" rtl="0">
              <a:lnSpc>
                <a:spcPct val="100000"/>
              </a:lnSpc>
              <a:spcBef>
                <a:spcPts val="0"/>
              </a:spcBef>
              <a:spcAft>
                <a:spcPts val="0"/>
              </a:spcAft>
              <a:buSzPct val="100000"/>
              <a:buChar char="-"/>
            </a:pPr>
            <a:r>
              <a:rPr lang="fr-FR" sz="2635"/>
              <a:t>Parler directement des phénomènes et pas des instruments de mesure: “Le taux de chômage a augmenté.” vs “Le chômage a augmenté.”</a:t>
            </a:r>
            <a:endParaRPr sz="2635"/>
          </a:p>
          <a:p>
            <a:pPr marL="457200" lvl="0" indent="-370839" algn="l" rtl="0">
              <a:lnSpc>
                <a:spcPct val="100000"/>
              </a:lnSpc>
              <a:spcBef>
                <a:spcPts val="0"/>
              </a:spcBef>
              <a:spcAft>
                <a:spcPts val="0"/>
              </a:spcAft>
              <a:buSzPct val="100000"/>
              <a:buChar char="-"/>
            </a:pPr>
            <a:r>
              <a:rPr lang="fr-FR" sz="2635"/>
              <a:t>Faire en majorité des phrases courtes, sans enchâssements trop long.</a:t>
            </a:r>
            <a:endParaRPr sz="2635"/>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g118c96422cf_0_112"/>
          <p:cNvSpPr txBox="1">
            <a:spLocks noGrp="1"/>
          </p:cNvSpPr>
          <p:nvPr>
            <p:ph type="title"/>
          </p:nvPr>
        </p:nvSpPr>
        <p:spPr>
          <a:xfrm>
            <a:off x="0" y="0"/>
            <a:ext cx="9144000" cy="1417500"/>
          </a:xfrm>
          <a:prstGeom prst="rect">
            <a:avLst/>
          </a:prstGeom>
          <a:solidFill>
            <a:schemeClr val="accent1"/>
          </a:solid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4400"/>
              <a:buFont typeface="Calibri"/>
              <a:buNone/>
            </a:pPr>
            <a:r>
              <a:rPr lang="fr-FR">
                <a:solidFill>
                  <a:schemeClr val="lt1"/>
                </a:solidFill>
              </a:rPr>
              <a:t>Savoir compter, savoir conter</a:t>
            </a:r>
            <a:endParaRPr/>
          </a:p>
        </p:txBody>
      </p:sp>
      <p:sp>
        <p:nvSpPr>
          <p:cNvPr id="187" name="Google Shape;187;g118c96422cf_0_112"/>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14</a:t>
            </a:fld>
            <a:endParaRPr/>
          </a:p>
        </p:txBody>
      </p:sp>
      <p:sp>
        <p:nvSpPr>
          <p:cNvPr id="188" name="Google Shape;188;g118c96422cf_0_112"/>
          <p:cNvSpPr txBox="1">
            <a:spLocks noGrp="1"/>
          </p:cNvSpPr>
          <p:nvPr>
            <p:ph type="body" idx="1"/>
          </p:nvPr>
        </p:nvSpPr>
        <p:spPr>
          <a:xfrm>
            <a:off x="457200" y="1689975"/>
            <a:ext cx="8300700" cy="4874400"/>
          </a:xfrm>
          <a:prstGeom prst="rect">
            <a:avLst/>
          </a:prstGeom>
          <a:noFill/>
          <a:ln>
            <a:noFill/>
          </a:ln>
        </p:spPr>
        <p:txBody>
          <a:bodyPr spcFirstLastPara="1" wrap="square" lIns="91425" tIns="45700" rIns="91425" bIns="45700" anchor="t" anchorCtr="0">
            <a:normAutofit fontScale="85000" lnSpcReduction="20000"/>
          </a:bodyPr>
          <a:lstStyle/>
          <a:p>
            <a:pPr marL="0" lvl="0" indent="0" algn="l" rtl="0">
              <a:lnSpc>
                <a:spcPct val="100000"/>
              </a:lnSpc>
              <a:spcBef>
                <a:spcPts val="0"/>
              </a:spcBef>
              <a:spcAft>
                <a:spcPts val="0"/>
              </a:spcAft>
              <a:buNone/>
            </a:pPr>
            <a:r>
              <a:rPr lang="fr-FR" sz="2635" b="1"/>
              <a:t>Des graphiques et des tableaux</a:t>
            </a:r>
            <a:endParaRPr sz="2635" b="1"/>
          </a:p>
          <a:p>
            <a:pPr marL="457200" lvl="0" indent="-370839" algn="l" rtl="0">
              <a:lnSpc>
                <a:spcPct val="100000"/>
              </a:lnSpc>
              <a:spcBef>
                <a:spcPts val="0"/>
              </a:spcBef>
              <a:spcAft>
                <a:spcPts val="0"/>
              </a:spcAft>
              <a:buSzPct val="100000"/>
              <a:buChar char="-"/>
            </a:pPr>
            <a:r>
              <a:rPr lang="fr-FR" sz="2635"/>
              <a:t>Permet de répondre à des questions en offrant une visibilité immédiate. </a:t>
            </a:r>
            <a:endParaRPr sz="2635"/>
          </a:p>
          <a:p>
            <a:pPr marL="457200" lvl="0" indent="-370839" algn="l" rtl="0">
              <a:lnSpc>
                <a:spcPct val="100000"/>
              </a:lnSpc>
              <a:spcBef>
                <a:spcPts val="0"/>
              </a:spcBef>
              <a:spcAft>
                <a:spcPts val="0"/>
              </a:spcAft>
              <a:buSzPct val="100000"/>
              <a:buChar char="-"/>
            </a:pPr>
            <a:r>
              <a:rPr lang="fr-FR" sz="2635" b="1"/>
              <a:t>autonomie</a:t>
            </a:r>
            <a:r>
              <a:rPr lang="fr-FR" sz="2635"/>
              <a:t>: on doit pouvoir les comprendre sans avoir recours au texte: titre informatif, absence d'ambiguïté, note de lecture.</a:t>
            </a:r>
            <a:endParaRPr sz="2635"/>
          </a:p>
          <a:p>
            <a:pPr marL="457200" lvl="0" indent="-370839" algn="l" rtl="0">
              <a:lnSpc>
                <a:spcPct val="100000"/>
              </a:lnSpc>
              <a:spcBef>
                <a:spcPts val="0"/>
              </a:spcBef>
              <a:spcAft>
                <a:spcPts val="0"/>
              </a:spcAft>
              <a:buSzPct val="100000"/>
              <a:buChar char="-"/>
            </a:pPr>
            <a:r>
              <a:rPr lang="fr-FR" sz="2635"/>
              <a:t>Graphique &gt; Tableaux (sauf pour les chiffres les plus significatifs et neufs). </a:t>
            </a:r>
            <a:endParaRPr sz="2635"/>
          </a:p>
          <a:p>
            <a:pPr marL="457200" lvl="0" indent="-370839" algn="l" rtl="0">
              <a:lnSpc>
                <a:spcPct val="100000"/>
              </a:lnSpc>
              <a:spcBef>
                <a:spcPts val="0"/>
              </a:spcBef>
              <a:spcAft>
                <a:spcPts val="0"/>
              </a:spcAft>
              <a:buSzPct val="100000"/>
              <a:buChar char="-"/>
            </a:pPr>
            <a:r>
              <a:rPr lang="fr-FR" sz="2635"/>
              <a:t>Nécessité de réduire tableaux et graphiques aux chiffres essentiels à donner. </a:t>
            </a:r>
            <a:endParaRPr sz="2635"/>
          </a:p>
          <a:p>
            <a:pPr marL="457200" lvl="0" indent="-370839" algn="l" rtl="0">
              <a:lnSpc>
                <a:spcPct val="100000"/>
              </a:lnSpc>
              <a:spcBef>
                <a:spcPts val="0"/>
              </a:spcBef>
              <a:spcAft>
                <a:spcPts val="0"/>
              </a:spcAft>
              <a:buSzPct val="100000"/>
              <a:buChar char="-"/>
            </a:pPr>
            <a:r>
              <a:rPr lang="fr-FR" sz="2635"/>
              <a:t>Commencer par l’essentiel. ex: années les plus récentes en premier et/ou en gras. </a:t>
            </a:r>
            <a:endParaRPr sz="2635"/>
          </a:p>
          <a:p>
            <a:pPr marL="457200" lvl="0" indent="-370839" algn="l" rtl="0">
              <a:lnSpc>
                <a:spcPct val="100000"/>
              </a:lnSpc>
              <a:spcBef>
                <a:spcPts val="0"/>
              </a:spcBef>
              <a:spcAft>
                <a:spcPts val="0"/>
              </a:spcAft>
              <a:buSzPct val="100000"/>
              <a:buChar char="-"/>
            </a:pPr>
            <a:r>
              <a:rPr lang="fr-FR" sz="2635"/>
              <a:t>Ordonner les variables qualitatives non ordonnées en ordre (dé)croissants des effectifs. </a:t>
            </a:r>
            <a:endParaRPr sz="2635"/>
          </a:p>
          <a:p>
            <a:pPr marL="457200" lvl="0" indent="-370839" algn="l" rtl="0">
              <a:lnSpc>
                <a:spcPct val="100000"/>
              </a:lnSpc>
              <a:spcBef>
                <a:spcPts val="0"/>
              </a:spcBef>
              <a:spcAft>
                <a:spcPts val="0"/>
              </a:spcAft>
              <a:buSzPct val="100000"/>
              <a:buChar char="-"/>
            </a:pPr>
            <a:r>
              <a:rPr lang="fr-FR" sz="2635"/>
              <a:t>Titre énonciatif (ex: Les grandes surfaces en 2003) + éventuel titre informatif (ex: les maxidiscounts ont encore progressé). </a:t>
            </a:r>
            <a:endParaRPr sz="2635"/>
          </a:p>
          <a:p>
            <a:pPr marL="457200" lvl="0" indent="-370839" algn="l" rtl="0">
              <a:lnSpc>
                <a:spcPct val="100000"/>
              </a:lnSpc>
              <a:spcBef>
                <a:spcPts val="0"/>
              </a:spcBef>
              <a:spcAft>
                <a:spcPts val="0"/>
              </a:spcAft>
              <a:buSzPct val="100000"/>
              <a:buChar char="-"/>
            </a:pPr>
            <a:r>
              <a:rPr lang="fr-FR" sz="2635" b="1"/>
              <a:t>Titre, source, unité utilisée, légende le cas échéant, note de lecture = nécessaires et obligatoires</a:t>
            </a:r>
            <a:endParaRPr sz="2635" b="1"/>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g118c96422cf_0_127"/>
          <p:cNvSpPr txBox="1">
            <a:spLocks noGrp="1"/>
          </p:cNvSpPr>
          <p:nvPr>
            <p:ph type="title"/>
          </p:nvPr>
        </p:nvSpPr>
        <p:spPr>
          <a:xfrm>
            <a:off x="0" y="0"/>
            <a:ext cx="9144000" cy="1417500"/>
          </a:xfrm>
          <a:prstGeom prst="rect">
            <a:avLst/>
          </a:prstGeom>
          <a:solidFill>
            <a:schemeClr val="accent1"/>
          </a:solid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4400"/>
              <a:buFont typeface="Calibri"/>
              <a:buNone/>
            </a:pPr>
            <a:r>
              <a:rPr lang="fr-FR">
                <a:solidFill>
                  <a:schemeClr val="lt1"/>
                </a:solidFill>
              </a:rPr>
              <a:t>Savoir compter, savoir conter</a:t>
            </a:r>
            <a:endParaRPr/>
          </a:p>
        </p:txBody>
      </p:sp>
      <p:sp>
        <p:nvSpPr>
          <p:cNvPr id="202" name="Google Shape;202;g118c96422cf_0_127"/>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15</a:t>
            </a:fld>
            <a:endParaRPr/>
          </a:p>
        </p:txBody>
      </p:sp>
      <p:sp>
        <p:nvSpPr>
          <p:cNvPr id="203" name="Google Shape;203;g118c96422cf_0_127"/>
          <p:cNvSpPr txBox="1">
            <a:spLocks noGrp="1"/>
          </p:cNvSpPr>
          <p:nvPr>
            <p:ph type="body" idx="1"/>
          </p:nvPr>
        </p:nvSpPr>
        <p:spPr>
          <a:xfrm>
            <a:off x="457200" y="1689975"/>
            <a:ext cx="8300700" cy="48744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None/>
            </a:pPr>
            <a:r>
              <a:rPr lang="fr-FR" sz="2635" b="1"/>
              <a:t>Bien préparer, voilà le secret</a:t>
            </a:r>
            <a:endParaRPr sz="2635" b="1"/>
          </a:p>
          <a:p>
            <a:pPr marL="457200" lvl="0" indent="-395940" algn="l" rtl="0">
              <a:lnSpc>
                <a:spcPct val="100000"/>
              </a:lnSpc>
              <a:spcBef>
                <a:spcPts val="0"/>
              </a:spcBef>
              <a:spcAft>
                <a:spcPts val="0"/>
              </a:spcAft>
              <a:buSzPts val="2635"/>
              <a:buChar char="-"/>
            </a:pPr>
            <a:r>
              <a:rPr lang="fr-FR" sz="2635"/>
              <a:t>S’informer en détail sur les autre sources sur les mêmes sujets ou sujets connexes. ex: comparer aux pays/régions similaires.</a:t>
            </a:r>
            <a:endParaRPr sz="2635"/>
          </a:p>
          <a:p>
            <a:pPr marL="0" lvl="0" indent="0" algn="l" rtl="0">
              <a:lnSpc>
                <a:spcPct val="100000"/>
              </a:lnSpc>
              <a:spcBef>
                <a:spcPts val="0"/>
              </a:spcBef>
              <a:spcAft>
                <a:spcPts val="0"/>
              </a:spcAft>
              <a:buNone/>
            </a:pPr>
            <a:r>
              <a:rPr lang="fr-FR" sz="2010"/>
              <a:t>→ Pour vous aider à circonscrire votre sujet et à définir votre problématique, il est essentiel de réaliser un travail bibliographique. Cela vous permet de savoir quels travaux ont déjà été écrits sur le sujet et quels résultats principaux en sont ressortis. Pour commencer une recherche bibliographique il peut être intéressant de rechercher les mots-clés se rapportant à votre sujet dans des bases d’articles de sciences sociales comme Cairn ou Persée. Les moteurs de recherche des bibliothèques peuvent également s’avérer utiles. Enfin, n’hésitez pas à procéder par effet « boule de neige » en consultant les bibliographies des sources que vous avez déjà trouvées.</a:t>
            </a:r>
            <a:endParaRPr sz="2010"/>
          </a:p>
          <a:p>
            <a:pPr marL="0" lvl="0" indent="0" algn="l" rtl="0">
              <a:lnSpc>
                <a:spcPct val="100000"/>
              </a:lnSpc>
              <a:spcBef>
                <a:spcPts val="0"/>
              </a:spcBef>
              <a:spcAft>
                <a:spcPts val="0"/>
              </a:spcAft>
              <a:buNone/>
            </a:pPr>
            <a:endParaRPr sz="2635"/>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g118c96422cf_0_135"/>
          <p:cNvSpPr txBox="1">
            <a:spLocks noGrp="1"/>
          </p:cNvSpPr>
          <p:nvPr>
            <p:ph type="title"/>
          </p:nvPr>
        </p:nvSpPr>
        <p:spPr>
          <a:xfrm>
            <a:off x="0" y="0"/>
            <a:ext cx="9144000" cy="1417500"/>
          </a:xfrm>
          <a:prstGeom prst="rect">
            <a:avLst/>
          </a:prstGeom>
          <a:solidFill>
            <a:schemeClr val="accent1"/>
          </a:solid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4400"/>
              <a:buFont typeface="Calibri"/>
              <a:buNone/>
            </a:pPr>
            <a:r>
              <a:rPr lang="fr-FR">
                <a:solidFill>
                  <a:schemeClr val="lt1"/>
                </a:solidFill>
              </a:rPr>
              <a:t>Savoir compter, savoir conter</a:t>
            </a:r>
            <a:endParaRPr/>
          </a:p>
        </p:txBody>
      </p:sp>
      <p:sp>
        <p:nvSpPr>
          <p:cNvPr id="209" name="Google Shape;209;g118c96422cf_0_135"/>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16</a:t>
            </a:fld>
            <a:endParaRPr/>
          </a:p>
        </p:txBody>
      </p:sp>
      <p:sp>
        <p:nvSpPr>
          <p:cNvPr id="210" name="Google Shape;210;g118c96422cf_0_135"/>
          <p:cNvSpPr txBox="1">
            <a:spLocks noGrp="1"/>
          </p:cNvSpPr>
          <p:nvPr>
            <p:ph type="body" idx="1"/>
          </p:nvPr>
        </p:nvSpPr>
        <p:spPr>
          <a:xfrm>
            <a:off x="457200" y="1689975"/>
            <a:ext cx="8300700" cy="48744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None/>
            </a:pPr>
            <a:r>
              <a:rPr lang="fr-FR" sz="2635" b="1" dirty="0"/>
              <a:t>Bien préparer, voilà le secret</a:t>
            </a:r>
            <a:endParaRPr sz="2635" b="1" dirty="0"/>
          </a:p>
          <a:p>
            <a:pPr marL="457200" lvl="0" indent="-395940" algn="l" rtl="0">
              <a:lnSpc>
                <a:spcPct val="100000"/>
              </a:lnSpc>
              <a:spcBef>
                <a:spcPts val="0"/>
              </a:spcBef>
              <a:spcAft>
                <a:spcPts val="0"/>
              </a:spcAft>
              <a:buSzPts val="2635"/>
              <a:buChar char="-"/>
            </a:pPr>
            <a:r>
              <a:rPr lang="fr-FR" sz="2635" dirty="0"/>
              <a:t>Réaliser une synthèse des données, documentations, discussions pour dégager quelques idées essentielles exprimées sous la forme de phrases complètes. Pour cela, se demander “Qu’est-ce que je souhaite que les lecteurs retiennent en priorité ?”. Permet de: </a:t>
            </a:r>
            <a:endParaRPr sz="2635" dirty="0"/>
          </a:p>
          <a:p>
            <a:pPr marL="457200" lvl="0" indent="-395940" algn="l" rtl="0">
              <a:lnSpc>
                <a:spcPct val="100000"/>
              </a:lnSpc>
              <a:spcBef>
                <a:spcPts val="0"/>
              </a:spcBef>
              <a:spcAft>
                <a:spcPts val="0"/>
              </a:spcAft>
              <a:buSzPts val="2635"/>
              <a:buChar char="●"/>
            </a:pPr>
            <a:r>
              <a:rPr lang="fr-FR" sz="2635" dirty="0"/>
              <a:t>Produire un texte structuré (plan)</a:t>
            </a:r>
            <a:endParaRPr sz="2635" dirty="0"/>
          </a:p>
          <a:p>
            <a:pPr marL="457200" lvl="0" indent="-395940" algn="l" rtl="0">
              <a:lnSpc>
                <a:spcPct val="100000"/>
              </a:lnSpc>
              <a:spcBef>
                <a:spcPts val="0"/>
              </a:spcBef>
              <a:spcAft>
                <a:spcPts val="0"/>
              </a:spcAft>
              <a:buSzPts val="2635"/>
              <a:buChar char="●"/>
            </a:pPr>
            <a:r>
              <a:rPr lang="fr-FR" sz="2635" dirty="0"/>
              <a:t>Faire bien ressortir ces idées dans le texte</a:t>
            </a:r>
            <a:endParaRPr sz="2635" dirty="0"/>
          </a:p>
          <a:p>
            <a:pPr marL="457200" lvl="0" indent="-395940" algn="l" rtl="0">
              <a:lnSpc>
                <a:spcPct val="100000"/>
              </a:lnSpc>
              <a:spcBef>
                <a:spcPts val="0"/>
              </a:spcBef>
              <a:spcAft>
                <a:spcPts val="0"/>
              </a:spcAft>
              <a:buSzPts val="2635"/>
              <a:buChar char="●"/>
            </a:pPr>
            <a:r>
              <a:rPr lang="fr-FR" sz="2635" dirty="0"/>
              <a:t>Bien choisir les graphiques et tableaux. </a:t>
            </a:r>
            <a:endParaRPr sz="2635" dirty="0"/>
          </a:p>
          <a:p>
            <a:pPr marL="457200" lvl="0" indent="-395940" algn="l" rtl="0">
              <a:lnSpc>
                <a:spcPct val="100000"/>
              </a:lnSpc>
              <a:spcBef>
                <a:spcPts val="0"/>
              </a:spcBef>
              <a:spcAft>
                <a:spcPts val="0"/>
              </a:spcAft>
              <a:buSzPts val="2635"/>
              <a:buChar char="-"/>
            </a:pPr>
            <a:r>
              <a:rPr lang="fr-FR" sz="2635" dirty="0"/>
              <a:t>Écrire sans se bloquer et retravailler le texte après.</a:t>
            </a:r>
            <a:endParaRPr sz="2635"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g118c96422cf_0_141"/>
          <p:cNvSpPr txBox="1">
            <a:spLocks noGrp="1"/>
          </p:cNvSpPr>
          <p:nvPr>
            <p:ph type="title"/>
          </p:nvPr>
        </p:nvSpPr>
        <p:spPr>
          <a:xfrm>
            <a:off x="0" y="0"/>
            <a:ext cx="9144000" cy="1417500"/>
          </a:xfrm>
          <a:prstGeom prst="rect">
            <a:avLst/>
          </a:prstGeom>
          <a:solidFill>
            <a:schemeClr val="accent1"/>
          </a:solid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4400"/>
              <a:buFont typeface="Calibri"/>
              <a:buNone/>
            </a:pPr>
            <a:r>
              <a:rPr lang="fr-FR">
                <a:solidFill>
                  <a:schemeClr val="lt1"/>
                </a:solidFill>
              </a:rPr>
              <a:t>Neutralité et prénotions</a:t>
            </a:r>
            <a:endParaRPr/>
          </a:p>
        </p:txBody>
      </p:sp>
      <p:sp>
        <p:nvSpPr>
          <p:cNvPr id="216" name="Google Shape;216;g118c96422cf_0_141"/>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17</a:t>
            </a:fld>
            <a:endParaRPr/>
          </a:p>
        </p:txBody>
      </p:sp>
      <p:sp>
        <p:nvSpPr>
          <p:cNvPr id="217" name="Google Shape;217;g118c96422cf_0_141"/>
          <p:cNvSpPr txBox="1">
            <a:spLocks noGrp="1"/>
          </p:cNvSpPr>
          <p:nvPr>
            <p:ph type="body" idx="1"/>
          </p:nvPr>
        </p:nvSpPr>
        <p:spPr>
          <a:xfrm>
            <a:off x="457200" y="1689975"/>
            <a:ext cx="8300700" cy="4874400"/>
          </a:xfrm>
          <a:prstGeom prst="rect">
            <a:avLst/>
          </a:prstGeom>
          <a:noFill/>
          <a:ln>
            <a:noFill/>
          </a:ln>
        </p:spPr>
        <p:txBody>
          <a:bodyPr spcFirstLastPara="1" wrap="square" lIns="91425" tIns="45700" rIns="91425" bIns="45700" anchor="t" anchorCtr="0">
            <a:normAutofit fontScale="70000" lnSpcReduction="20000"/>
          </a:bodyPr>
          <a:lstStyle/>
          <a:p>
            <a:pPr marL="457200" lvl="0" indent="-345738" algn="l" rtl="0">
              <a:lnSpc>
                <a:spcPct val="100000"/>
              </a:lnSpc>
              <a:spcBef>
                <a:spcPts val="0"/>
              </a:spcBef>
              <a:spcAft>
                <a:spcPts val="0"/>
              </a:spcAft>
              <a:buSzPct val="100000"/>
              <a:buChar char="-"/>
            </a:pPr>
            <a:r>
              <a:rPr lang="fr-FR" sz="2635"/>
              <a:t>Réfléchir sur les </a:t>
            </a:r>
            <a:r>
              <a:rPr lang="fr-FR" sz="2635" b="1"/>
              <a:t>raisons qui l’ont conduit à envisager telle ou telle recherche</a:t>
            </a:r>
            <a:r>
              <a:rPr lang="fr-FR" sz="2635"/>
              <a:t> → choix d’un sujet = jamais un hasard</a:t>
            </a:r>
            <a:endParaRPr sz="2635"/>
          </a:p>
          <a:p>
            <a:pPr marL="457200" lvl="0" indent="-345738" algn="l" rtl="0">
              <a:lnSpc>
                <a:spcPct val="100000"/>
              </a:lnSpc>
              <a:spcBef>
                <a:spcPts val="0"/>
              </a:spcBef>
              <a:spcAft>
                <a:spcPts val="0"/>
              </a:spcAft>
              <a:buSzPct val="100000"/>
              <a:buChar char="-"/>
            </a:pPr>
            <a:r>
              <a:rPr lang="fr-FR" sz="2635"/>
              <a:t>Problème: accroît les efforts à faire pour se départir des </a:t>
            </a:r>
            <a:r>
              <a:rPr lang="fr-FR" sz="2635" b="1"/>
              <a:t>prénotions </a:t>
            </a:r>
            <a:r>
              <a:rPr lang="fr-FR" sz="2635"/>
              <a:t>et des </a:t>
            </a:r>
            <a:r>
              <a:rPr lang="fr-FR" sz="2635" b="1"/>
              <a:t>préjugés </a:t>
            </a:r>
            <a:r>
              <a:rPr lang="fr-FR" sz="2635"/>
              <a:t>propres au milieu qu’il étudie</a:t>
            </a:r>
            <a:endParaRPr sz="2635"/>
          </a:p>
          <a:p>
            <a:pPr marL="457200" lvl="0" indent="0" algn="l" rtl="0">
              <a:lnSpc>
                <a:spcPct val="100000"/>
              </a:lnSpc>
              <a:spcBef>
                <a:spcPts val="0"/>
              </a:spcBef>
              <a:spcAft>
                <a:spcPts val="0"/>
              </a:spcAft>
              <a:buNone/>
            </a:pPr>
            <a:endParaRPr sz="2635"/>
          </a:p>
          <a:p>
            <a:pPr marL="457200" lvl="0" indent="-345738" algn="l" rtl="0">
              <a:lnSpc>
                <a:spcPct val="100000"/>
              </a:lnSpc>
              <a:spcBef>
                <a:spcPts val="0"/>
              </a:spcBef>
              <a:spcAft>
                <a:spcPts val="0"/>
              </a:spcAft>
              <a:buSzPct val="100000"/>
              <a:buChar char="-"/>
            </a:pPr>
            <a:r>
              <a:rPr lang="fr-FR" sz="2635"/>
              <a:t>« Il faut donc que le sociologue, soit au moment où il détermine l’objet de ses recherches, soit au cours de ses démonstrations, s’interdise résolument l’emploi de ces concepts qui se sont formés en dehors de la science et pour des besoins qui n’ont rien de scientifique. Il faut qu’il s’affranchisse de ces fausses évidences qui dominent l’esprit du vulgaire, qu’il secoue, une fois pour toutes, le joug de ces catégories empiriques qu’une longue accoutumance finit souvent par rendre tyranniques. Tout au moins, si, parfois, la nécessité l’oblige à y recourir, qu’il le fasse en ayant conscience de leur peu de valeur, afin de ne pas les appeler à jouer dans la doctrine un rôle dont elles ne sont pas dignes. » E. Durkheim, </a:t>
            </a:r>
            <a:r>
              <a:rPr lang="fr-FR" sz="2635" i="1"/>
              <a:t>Les règles de la méthode sociologique, 1re éd., 1895, Paris, puf, « Quadrige Grands Textes », 2007, p. 32.</a:t>
            </a:r>
            <a:endParaRPr sz="2635" i="1"/>
          </a:p>
          <a:p>
            <a:pPr marL="457200" lvl="0" indent="0" algn="l" rtl="0">
              <a:lnSpc>
                <a:spcPct val="100000"/>
              </a:lnSpc>
              <a:spcBef>
                <a:spcPts val="0"/>
              </a:spcBef>
              <a:spcAft>
                <a:spcPts val="0"/>
              </a:spcAft>
              <a:buNone/>
            </a:pPr>
            <a:endParaRPr sz="2635" i="1"/>
          </a:p>
          <a:p>
            <a:pPr marL="457200" lvl="0" indent="0" algn="l" rtl="0">
              <a:lnSpc>
                <a:spcPct val="100000"/>
              </a:lnSpc>
              <a:spcBef>
                <a:spcPts val="0"/>
              </a:spcBef>
              <a:spcAft>
                <a:spcPts val="0"/>
              </a:spcAft>
              <a:buNone/>
            </a:pPr>
            <a:r>
              <a:rPr lang="fr-FR" sz="2635"/>
              <a:t>Voir </a:t>
            </a:r>
            <a:r>
              <a:rPr lang="fr-FR" sz="2635" u="sng">
                <a:solidFill>
                  <a:schemeClr val="hlink"/>
                </a:solidFill>
                <a:hlinkClick r:id="rId3"/>
              </a:rPr>
              <a:t>Paugam, Serge. « 1 – S’affranchir des prénotions », Serge Paugam éd., L’enquête sociologique. Presses Universitaires de France, 2012, pp. 5-26.</a:t>
            </a:r>
            <a:endParaRPr sz="2635"/>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
          <p:cNvSpPr txBox="1">
            <a:spLocks noGrp="1"/>
          </p:cNvSpPr>
          <p:nvPr>
            <p:ph type="title"/>
          </p:nvPr>
        </p:nvSpPr>
        <p:spPr>
          <a:xfrm>
            <a:off x="0" y="0"/>
            <a:ext cx="9144000" cy="1417638"/>
          </a:xfrm>
          <a:prstGeom prst="rect">
            <a:avLst/>
          </a:prstGeom>
          <a:solidFill>
            <a:schemeClr val="accent1"/>
          </a:solid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4400"/>
              <a:buFont typeface="Calibri"/>
              <a:buNone/>
            </a:pPr>
            <a:r>
              <a:rPr lang="fr-FR">
                <a:solidFill>
                  <a:schemeClr val="lt1"/>
                </a:solidFill>
              </a:rPr>
              <a:t>Plan du cours</a:t>
            </a:r>
            <a:endParaRPr/>
          </a:p>
        </p:txBody>
      </p:sp>
      <p:sp>
        <p:nvSpPr>
          <p:cNvPr id="96" name="Google Shape;96;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2</a:t>
            </a:fld>
            <a:endParaRPr/>
          </a:p>
        </p:txBody>
      </p:sp>
      <p:sp>
        <p:nvSpPr>
          <p:cNvPr id="97" name="Google Shape;97;p2"/>
          <p:cNvSpPr txBox="1">
            <a:spLocks noGrp="1"/>
          </p:cNvSpPr>
          <p:nvPr>
            <p:ph type="body" idx="1"/>
          </p:nvPr>
        </p:nvSpPr>
        <p:spPr>
          <a:xfrm>
            <a:off x="457200" y="1689972"/>
            <a:ext cx="8229600" cy="4525963"/>
          </a:xfrm>
          <a:prstGeom prst="rect">
            <a:avLst/>
          </a:prstGeom>
          <a:noFill/>
          <a:ln>
            <a:noFill/>
          </a:ln>
        </p:spPr>
        <p:txBody>
          <a:bodyPr spcFirstLastPara="1" wrap="square" lIns="91425" tIns="45700" rIns="91425" bIns="45700" anchor="t" anchorCtr="0">
            <a:normAutofit/>
          </a:bodyPr>
          <a:lstStyle/>
          <a:p>
            <a:pPr marL="514350" lvl="0" indent="-514350" algn="l" rtl="0">
              <a:lnSpc>
                <a:spcPct val="100000"/>
              </a:lnSpc>
              <a:spcBef>
                <a:spcPts val="0"/>
              </a:spcBef>
              <a:spcAft>
                <a:spcPts val="0"/>
              </a:spcAft>
              <a:buClr>
                <a:schemeClr val="dk1"/>
              </a:buClr>
              <a:buSzPts val="3200"/>
              <a:buFont typeface="Calibri"/>
              <a:buAutoNum type="arabicPeriod"/>
            </a:pPr>
            <a:r>
              <a:rPr lang="fr-FR" dirty="0"/>
              <a:t>La composition du 4 pages</a:t>
            </a:r>
            <a:endParaRPr dirty="0"/>
          </a:p>
          <a:p>
            <a:pPr marL="514350" lvl="0" indent="-514350" algn="l" rtl="0">
              <a:lnSpc>
                <a:spcPct val="100000"/>
              </a:lnSpc>
              <a:spcBef>
                <a:spcPts val="640"/>
              </a:spcBef>
              <a:spcAft>
                <a:spcPts val="0"/>
              </a:spcAft>
              <a:buClr>
                <a:schemeClr val="dk1"/>
              </a:buClr>
              <a:buSzPts val="3200"/>
              <a:buFont typeface="Calibri"/>
              <a:buAutoNum type="arabicPeriod"/>
            </a:pPr>
            <a:r>
              <a:rPr lang="fr-FR" i="1" dirty="0"/>
              <a:t>Savoir compter, savoir conter</a:t>
            </a:r>
            <a:endParaRPr i="1" dirty="0"/>
          </a:p>
          <a:p>
            <a:pPr marL="514350" lvl="0" indent="-514350" algn="l" rtl="0">
              <a:lnSpc>
                <a:spcPct val="100000"/>
              </a:lnSpc>
              <a:spcBef>
                <a:spcPts val="640"/>
              </a:spcBef>
              <a:spcAft>
                <a:spcPts val="0"/>
              </a:spcAft>
              <a:buClr>
                <a:schemeClr val="dk1"/>
              </a:buClr>
              <a:buSzPts val="3200"/>
              <a:buFont typeface="Calibri"/>
              <a:buAutoNum type="arabicPeriod"/>
            </a:pPr>
            <a:r>
              <a:rPr lang="fr-FR" dirty="0"/>
              <a:t>Travail en groupe</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title"/>
          </p:nvPr>
        </p:nvSpPr>
        <p:spPr>
          <a:xfrm>
            <a:off x="0" y="0"/>
            <a:ext cx="9144000" cy="1417638"/>
          </a:xfrm>
          <a:prstGeom prst="rect">
            <a:avLst/>
          </a:prstGeom>
          <a:solidFill>
            <a:schemeClr val="accent1"/>
          </a:solid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4400"/>
              <a:buFont typeface="Calibri"/>
              <a:buNone/>
            </a:pPr>
            <a:r>
              <a:rPr lang="fr-FR">
                <a:solidFill>
                  <a:schemeClr val="lt1"/>
                </a:solidFill>
              </a:rPr>
              <a:t>Le 4 pages</a:t>
            </a:r>
            <a:endParaRPr/>
          </a:p>
        </p:txBody>
      </p:sp>
      <p:sp>
        <p:nvSpPr>
          <p:cNvPr id="103" name="Google Shape;103;p2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3</a:t>
            </a:fld>
            <a:endParaRPr/>
          </a:p>
        </p:txBody>
      </p:sp>
      <p:sp>
        <p:nvSpPr>
          <p:cNvPr id="104" name="Google Shape;104;p21"/>
          <p:cNvSpPr txBox="1">
            <a:spLocks noGrp="1"/>
          </p:cNvSpPr>
          <p:nvPr>
            <p:ph type="body" idx="1"/>
          </p:nvPr>
        </p:nvSpPr>
        <p:spPr>
          <a:xfrm>
            <a:off x="457200" y="1689972"/>
            <a:ext cx="8229600" cy="4525963"/>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dk1"/>
              </a:buClr>
              <a:buSzPts val="3200"/>
              <a:buNone/>
            </a:pPr>
            <a:r>
              <a:rPr lang="fr-FR" sz="2400" b="1" u="sng" dirty="0"/>
              <a:t>Composition : </a:t>
            </a:r>
            <a:endParaRPr sz="2400" b="1" u="sng" dirty="0"/>
          </a:p>
          <a:p>
            <a:pPr marL="0" lvl="0" indent="0" algn="l" rtl="0">
              <a:lnSpc>
                <a:spcPct val="100000"/>
              </a:lnSpc>
              <a:spcBef>
                <a:spcPts val="0"/>
              </a:spcBef>
              <a:spcAft>
                <a:spcPts val="0"/>
              </a:spcAft>
              <a:buNone/>
            </a:pPr>
            <a:endParaRPr sz="2400" dirty="0"/>
          </a:p>
          <a:p>
            <a:pPr marL="0" lvl="0" indent="0" algn="l" rtl="0">
              <a:lnSpc>
                <a:spcPct val="100000"/>
              </a:lnSpc>
              <a:spcBef>
                <a:spcPts val="0"/>
              </a:spcBef>
              <a:spcAft>
                <a:spcPts val="0"/>
              </a:spcAft>
              <a:buNone/>
            </a:pPr>
            <a:r>
              <a:rPr lang="fr-FR" sz="2400" dirty="0"/>
              <a:t>Exemple à partir de “</a:t>
            </a:r>
            <a:r>
              <a:rPr lang="fr-FR" sz="2400" u="sng" dirty="0">
                <a:solidFill>
                  <a:schemeClr val="hlink"/>
                </a:solidFill>
                <a:hlinkClick r:id="rId3"/>
              </a:rPr>
              <a:t>En 2021, une personne de 65 ans ou plus sur trois vit seule dans son logement</a:t>
            </a:r>
            <a:r>
              <a:rPr lang="fr-FR" sz="2400" dirty="0"/>
              <a:t>”, INSEE Première n°2040, Février 2025</a:t>
            </a:r>
            <a:endParaRPr sz="2400" dirty="0"/>
          </a:p>
          <a:p>
            <a:pPr marL="0" lvl="0" indent="0" algn="l" rtl="0">
              <a:lnSpc>
                <a:spcPct val="100000"/>
              </a:lnSpc>
              <a:spcBef>
                <a:spcPts val="0"/>
              </a:spcBef>
              <a:spcAft>
                <a:spcPts val="0"/>
              </a:spcAft>
              <a:buNone/>
            </a:pPr>
            <a:endParaRP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pic>
        <p:nvPicPr>
          <p:cNvPr id="5" name="Image 4">
            <a:extLst>
              <a:ext uri="{FF2B5EF4-FFF2-40B4-BE49-F238E27FC236}">
                <a16:creationId xmlns:a16="http://schemas.microsoft.com/office/drawing/2014/main" id="{009E3EBB-DBE2-9382-0005-E3F638CD8BA7}"/>
              </a:ext>
            </a:extLst>
          </p:cNvPr>
          <p:cNvPicPr>
            <a:picLocks noChangeAspect="1"/>
          </p:cNvPicPr>
          <p:nvPr/>
        </p:nvPicPr>
        <p:blipFill>
          <a:blip r:embed="rId3"/>
          <a:stretch>
            <a:fillRect/>
          </a:stretch>
        </p:blipFill>
        <p:spPr>
          <a:xfrm>
            <a:off x="3689605" y="1689975"/>
            <a:ext cx="5254604" cy="4417780"/>
          </a:xfrm>
          <a:prstGeom prst="rect">
            <a:avLst/>
          </a:prstGeom>
        </p:spPr>
      </p:pic>
      <p:sp>
        <p:nvSpPr>
          <p:cNvPr id="109" name="Google Shape;109;g118c96422cf_0_0"/>
          <p:cNvSpPr txBox="1">
            <a:spLocks noGrp="1"/>
          </p:cNvSpPr>
          <p:nvPr>
            <p:ph type="title"/>
          </p:nvPr>
        </p:nvSpPr>
        <p:spPr>
          <a:xfrm>
            <a:off x="0" y="0"/>
            <a:ext cx="9144000" cy="1417500"/>
          </a:xfrm>
          <a:prstGeom prst="rect">
            <a:avLst/>
          </a:prstGeom>
          <a:solidFill>
            <a:schemeClr val="accent1"/>
          </a:solid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4400"/>
              <a:buFont typeface="Calibri"/>
              <a:buNone/>
            </a:pPr>
            <a:r>
              <a:rPr lang="fr-FR">
                <a:solidFill>
                  <a:schemeClr val="lt1"/>
                </a:solidFill>
              </a:rPr>
              <a:t>Le 4 pages</a:t>
            </a:r>
            <a:endParaRPr/>
          </a:p>
        </p:txBody>
      </p:sp>
      <p:sp>
        <p:nvSpPr>
          <p:cNvPr id="110" name="Google Shape;110;g118c96422cf_0_0"/>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4</a:t>
            </a:fld>
            <a:endParaRPr/>
          </a:p>
        </p:txBody>
      </p:sp>
      <p:sp>
        <p:nvSpPr>
          <p:cNvPr id="111" name="Google Shape;111;g118c96422cf_0_0"/>
          <p:cNvSpPr txBox="1">
            <a:spLocks noGrp="1"/>
          </p:cNvSpPr>
          <p:nvPr>
            <p:ph type="body" idx="1"/>
          </p:nvPr>
        </p:nvSpPr>
        <p:spPr>
          <a:xfrm>
            <a:off x="278449" y="1887173"/>
            <a:ext cx="3300494" cy="45261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dk1"/>
              </a:buClr>
              <a:buSzPts val="3200"/>
              <a:buNone/>
            </a:pPr>
            <a:endParaRPr lang="fr-FR" sz="2400" dirty="0"/>
          </a:p>
          <a:p>
            <a:pPr marL="0" lvl="0" indent="0" algn="l" rtl="0">
              <a:lnSpc>
                <a:spcPct val="100000"/>
              </a:lnSpc>
              <a:spcBef>
                <a:spcPts val="0"/>
              </a:spcBef>
              <a:spcAft>
                <a:spcPts val="0"/>
              </a:spcAft>
              <a:buClr>
                <a:schemeClr val="dk1"/>
              </a:buClr>
              <a:buSzPts val="3200"/>
              <a:buNone/>
            </a:pPr>
            <a:r>
              <a:rPr lang="fr-FR" sz="2400" b="1" u="sng" dirty="0"/>
              <a:t>Composition : </a:t>
            </a:r>
            <a:endParaRPr sz="2400" b="1" u="sng" dirty="0"/>
          </a:p>
          <a:p>
            <a:pPr marL="457200" lvl="0" indent="-381000" algn="l" rtl="0">
              <a:lnSpc>
                <a:spcPct val="100000"/>
              </a:lnSpc>
              <a:spcBef>
                <a:spcPts val="0"/>
              </a:spcBef>
              <a:spcAft>
                <a:spcPts val="0"/>
              </a:spcAft>
              <a:buSzPts val="2400"/>
              <a:buChar char="-"/>
            </a:pPr>
            <a:r>
              <a:rPr lang="fr-FR" sz="2400" dirty="0"/>
              <a:t>Un titre clair, informatif, directement visible : dégage et met en valeur le résultat principal, le plus “heurtant” de l’étude. </a:t>
            </a:r>
            <a:endParaRPr sz="2400" dirty="0"/>
          </a:p>
          <a:p>
            <a:pPr marL="0" lvl="0" indent="0" algn="l" rtl="0">
              <a:lnSpc>
                <a:spcPct val="100000"/>
              </a:lnSpc>
              <a:spcBef>
                <a:spcPts val="0"/>
              </a:spcBef>
              <a:spcAft>
                <a:spcPts val="0"/>
              </a:spcAft>
              <a:buNone/>
            </a:pPr>
            <a:endParaRPr sz="2400" dirty="0"/>
          </a:p>
          <a:p>
            <a:pPr marL="0" lvl="0" indent="0" algn="l" rtl="0">
              <a:lnSpc>
                <a:spcPct val="100000"/>
              </a:lnSpc>
              <a:spcBef>
                <a:spcPts val="0"/>
              </a:spcBef>
              <a:spcAft>
                <a:spcPts val="0"/>
              </a:spcAft>
              <a:buNone/>
            </a:pPr>
            <a:endParaRPr sz="2400" dirty="0"/>
          </a:p>
        </p:txBody>
      </p:sp>
      <p:sp>
        <p:nvSpPr>
          <p:cNvPr id="113" name="Google Shape;113;g118c96422cf_0_0"/>
          <p:cNvSpPr/>
          <p:nvPr/>
        </p:nvSpPr>
        <p:spPr>
          <a:xfrm>
            <a:off x="4741752" y="1887173"/>
            <a:ext cx="3925384" cy="983845"/>
          </a:xfrm>
          <a:prstGeom prst="ellipse">
            <a:avLst/>
          </a:prstGeom>
          <a:noFill/>
          <a:ln w="11430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20" name="Google Shape;120;g118c96422cf_0_9"/>
          <p:cNvSpPr txBox="1">
            <a:spLocks noGrp="1"/>
          </p:cNvSpPr>
          <p:nvPr>
            <p:ph type="title"/>
          </p:nvPr>
        </p:nvSpPr>
        <p:spPr>
          <a:xfrm>
            <a:off x="0" y="0"/>
            <a:ext cx="9144000" cy="1417500"/>
          </a:xfrm>
          <a:prstGeom prst="rect">
            <a:avLst/>
          </a:prstGeom>
          <a:solidFill>
            <a:schemeClr val="accent1"/>
          </a:solid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4400"/>
              <a:buFont typeface="Calibri"/>
              <a:buNone/>
            </a:pPr>
            <a:r>
              <a:rPr lang="fr-FR">
                <a:solidFill>
                  <a:schemeClr val="lt1"/>
                </a:solidFill>
              </a:rPr>
              <a:t>Le 4 pages</a:t>
            </a:r>
            <a:endParaRPr/>
          </a:p>
        </p:txBody>
      </p:sp>
      <p:sp>
        <p:nvSpPr>
          <p:cNvPr id="121" name="Google Shape;121;g118c96422cf_0_9"/>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5</a:t>
            </a:fld>
            <a:endParaRPr/>
          </a:p>
        </p:txBody>
      </p:sp>
      <p:sp>
        <p:nvSpPr>
          <p:cNvPr id="122" name="Google Shape;122;g118c96422cf_0_9"/>
          <p:cNvSpPr txBox="1">
            <a:spLocks noGrp="1"/>
          </p:cNvSpPr>
          <p:nvPr>
            <p:ph type="body" idx="1"/>
          </p:nvPr>
        </p:nvSpPr>
        <p:spPr>
          <a:xfrm>
            <a:off x="457200" y="1689975"/>
            <a:ext cx="8229600" cy="48744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dk1"/>
              </a:buClr>
              <a:buSzPct val="83333"/>
              <a:buNone/>
            </a:pPr>
            <a:r>
              <a:rPr lang="fr-FR" sz="2400" b="1" u="sng" dirty="0"/>
              <a:t>Composition : </a:t>
            </a:r>
            <a:endParaRPr sz="2400" b="1" u="sng" dirty="0"/>
          </a:p>
          <a:p>
            <a:pPr marL="457200" lvl="0" indent="-368300" algn="l" rtl="0">
              <a:lnSpc>
                <a:spcPct val="100000"/>
              </a:lnSpc>
              <a:spcBef>
                <a:spcPts val="0"/>
              </a:spcBef>
              <a:spcAft>
                <a:spcPts val="0"/>
              </a:spcAft>
              <a:buSzPct val="100000"/>
              <a:buChar char="-"/>
            </a:pPr>
            <a:r>
              <a:rPr lang="fr-FR" sz="2400" dirty="0"/>
              <a:t>Un </a:t>
            </a:r>
            <a:r>
              <a:rPr lang="fr-FR" sz="2400" b="1" dirty="0"/>
              <a:t>résumé/introduction</a:t>
            </a:r>
            <a:r>
              <a:rPr lang="fr-FR" sz="2400" dirty="0"/>
              <a:t>. Introduit l’article et présente les principaux résultats</a:t>
            </a:r>
            <a:endParaRPr sz="2400" dirty="0"/>
          </a:p>
          <a:p>
            <a:pPr marL="457200" lvl="0" indent="0" algn="l" rtl="0">
              <a:lnSpc>
                <a:spcPct val="100000"/>
              </a:lnSpc>
              <a:spcBef>
                <a:spcPts val="0"/>
              </a:spcBef>
              <a:spcAft>
                <a:spcPts val="0"/>
              </a:spcAft>
              <a:buNone/>
            </a:pPr>
            <a:endParaRPr sz="2400" dirty="0"/>
          </a:p>
          <a:p>
            <a:pPr marL="0" lvl="0" indent="0" algn="l" rtl="0">
              <a:lnSpc>
                <a:spcPct val="100000"/>
              </a:lnSpc>
              <a:spcBef>
                <a:spcPts val="0"/>
              </a:spcBef>
              <a:spcAft>
                <a:spcPts val="0"/>
              </a:spcAft>
              <a:buNone/>
            </a:pPr>
            <a:endParaRPr sz="2400" dirty="0"/>
          </a:p>
        </p:txBody>
      </p:sp>
      <p:pic>
        <p:nvPicPr>
          <p:cNvPr id="5" name="Image 4">
            <a:extLst>
              <a:ext uri="{FF2B5EF4-FFF2-40B4-BE49-F238E27FC236}">
                <a16:creationId xmlns:a16="http://schemas.microsoft.com/office/drawing/2014/main" id="{116CF889-9159-0AAE-7A9E-F42C8C033620}"/>
              </a:ext>
            </a:extLst>
          </p:cNvPr>
          <p:cNvPicPr>
            <a:picLocks noChangeAspect="1"/>
          </p:cNvPicPr>
          <p:nvPr/>
        </p:nvPicPr>
        <p:blipFill>
          <a:blip r:embed="rId3"/>
          <a:stretch>
            <a:fillRect/>
          </a:stretch>
        </p:blipFill>
        <p:spPr>
          <a:xfrm>
            <a:off x="925514" y="3486824"/>
            <a:ext cx="7292972" cy="2613887"/>
          </a:xfrm>
          <a:prstGeom prst="rect">
            <a:avLst/>
          </a:prstGeom>
        </p:spPr>
      </p:pic>
      <p:sp>
        <p:nvSpPr>
          <p:cNvPr id="123" name="Google Shape;123;g118c96422cf_0_9"/>
          <p:cNvSpPr/>
          <p:nvPr/>
        </p:nvSpPr>
        <p:spPr>
          <a:xfrm>
            <a:off x="2831689" y="3106991"/>
            <a:ext cx="5614220" cy="3283976"/>
          </a:xfrm>
          <a:prstGeom prst="ellipse">
            <a:avLst/>
          </a:prstGeom>
          <a:noFill/>
          <a:ln w="11430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g118c96422cf_0_71"/>
          <p:cNvSpPr txBox="1">
            <a:spLocks noGrp="1"/>
          </p:cNvSpPr>
          <p:nvPr>
            <p:ph type="title"/>
          </p:nvPr>
        </p:nvSpPr>
        <p:spPr>
          <a:xfrm>
            <a:off x="0" y="0"/>
            <a:ext cx="9144000" cy="1417500"/>
          </a:xfrm>
          <a:prstGeom prst="rect">
            <a:avLst/>
          </a:prstGeom>
          <a:solidFill>
            <a:schemeClr val="accent1"/>
          </a:solid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4400"/>
              <a:buFont typeface="Calibri"/>
              <a:buNone/>
            </a:pPr>
            <a:r>
              <a:rPr lang="fr-FR">
                <a:solidFill>
                  <a:schemeClr val="lt1"/>
                </a:solidFill>
              </a:rPr>
              <a:t>Le 4 pages</a:t>
            </a:r>
            <a:endParaRPr/>
          </a:p>
        </p:txBody>
      </p:sp>
      <p:sp>
        <p:nvSpPr>
          <p:cNvPr id="129" name="Google Shape;129;g118c96422cf_0_71"/>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6</a:t>
            </a:fld>
            <a:endParaRPr/>
          </a:p>
        </p:txBody>
      </p:sp>
      <p:sp>
        <p:nvSpPr>
          <p:cNvPr id="130" name="Google Shape;130;g118c96422cf_0_71"/>
          <p:cNvSpPr txBox="1">
            <a:spLocks noGrp="1"/>
          </p:cNvSpPr>
          <p:nvPr>
            <p:ph type="body" idx="1"/>
          </p:nvPr>
        </p:nvSpPr>
        <p:spPr>
          <a:xfrm>
            <a:off x="457200" y="1689975"/>
            <a:ext cx="8393400" cy="4874400"/>
          </a:xfrm>
          <a:prstGeom prst="rect">
            <a:avLst/>
          </a:prstGeom>
          <a:noFill/>
          <a:ln>
            <a:noFill/>
          </a:ln>
        </p:spPr>
        <p:txBody>
          <a:bodyPr spcFirstLastPara="1" wrap="square" lIns="91425" tIns="45700" rIns="91425" bIns="45700" anchor="t" anchorCtr="0">
            <a:normAutofit fontScale="55000" lnSpcReduction="20000"/>
          </a:bodyPr>
          <a:lstStyle/>
          <a:p>
            <a:pPr marL="0" lvl="0" indent="0" algn="l" rtl="0">
              <a:lnSpc>
                <a:spcPct val="100000"/>
              </a:lnSpc>
              <a:spcBef>
                <a:spcPts val="0"/>
              </a:spcBef>
              <a:spcAft>
                <a:spcPts val="0"/>
              </a:spcAft>
              <a:buClr>
                <a:schemeClr val="dk1"/>
              </a:buClr>
              <a:buSzPct val="83333"/>
              <a:buNone/>
            </a:pPr>
            <a:r>
              <a:rPr lang="fr-FR" sz="3840" b="1" u="sng" dirty="0"/>
              <a:t>Composition : </a:t>
            </a:r>
            <a:endParaRPr sz="3840" b="1" u="sng" dirty="0"/>
          </a:p>
          <a:p>
            <a:pPr marL="457200" lvl="0" indent="-351536" algn="l" rtl="0">
              <a:lnSpc>
                <a:spcPct val="100000"/>
              </a:lnSpc>
              <a:spcBef>
                <a:spcPts val="0"/>
              </a:spcBef>
              <a:spcAft>
                <a:spcPts val="0"/>
              </a:spcAft>
              <a:buSzPct val="100000"/>
              <a:buChar char="-"/>
            </a:pPr>
            <a:r>
              <a:rPr lang="fr-FR" sz="3520" dirty="0"/>
              <a:t>Alternative: Une courte </a:t>
            </a:r>
            <a:r>
              <a:rPr lang="fr-FR" sz="3520" b="1" dirty="0"/>
              <a:t>introduction</a:t>
            </a:r>
            <a:r>
              <a:rPr lang="fr-FR" sz="3520" dirty="0"/>
              <a:t> + un </a:t>
            </a:r>
            <a:r>
              <a:rPr lang="fr-FR" sz="3520" b="1" dirty="0"/>
              <a:t>résumé </a:t>
            </a:r>
            <a:r>
              <a:rPr lang="fr-FR" sz="3520" dirty="0"/>
              <a:t>à la fin de l’article.</a:t>
            </a:r>
            <a:endParaRPr sz="3520" dirty="0"/>
          </a:p>
          <a:p>
            <a:pPr marL="0" lvl="0" indent="0" algn="l" rtl="0">
              <a:lnSpc>
                <a:spcPct val="100000"/>
              </a:lnSpc>
              <a:spcBef>
                <a:spcPts val="0"/>
              </a:spcBef>
              <a:spcAft>
                <a:spcPts val="0"/>
              </a:spcAft>
              <a:buNone/>
            </a:pPr>
            <a:r>
              <a:rPr lang="fr-FR" sz="3520" dirty="0"/>
              <a:t>Ex: </a:t>
            </a:r>
            <a:r>
              <a:rPr lang="fr-FR" sz="3520" i="1" dirty="0" err="1"/>
              <a:t>Solaz</a:t>
            </a:r>
            <a:r>
              <a:rPr lang="fr-FR" sz="3520" i="1" dirty="0"/>
              <a:t> 2021</a:t>
            </a:r>
            <a:r>
              <a:rPr lang="fr-FR" sz="3520" dirty="0"/>
              <a:t>: </a:t>
            </a:r>
            <a:endParaRPr sz="3520" dirty="0"/>
          </a:p>
          <a:p>
            <a:pPr marL="0" lvl="0" indent="0" algn="l" rtl="0">
              <a:lnSpc>
                <a:spcPct val="100000"/>
              </a:lnSpc>
              <a:spcBef>
                <a:spcPts val="0"/>
              </a:spcBef>
              <a:spcAft>
                <a:spcPts val="0"/>
              </a:spcAft>
              <a:buNone/>
            </a:pPr>
            <a:endParaRPr sz="3520" dirty="0"/>
          </a:p>
          <a:p>
            <a:pPr marL="0" lvl="0" indent="0" algn="l" rtl="0">
              <a:lnSpc>
                <a:spcPct val="100000"/>
              </a:lnSpc>
              <a:spcBef>
                <a:spcPts val="0"/>
              </a:spcBef>
              <a:spcAft>
                <a:spcPts val="0"/>
              </a:spcAft>
              <a:buNone/>
            </a:pPr>
            <a:r>
              <a:rPr lang="fr-FR" sz="3520" dirty="0"/>
              <a:t>Introduction: “Les divorces et ruptures d’union sont devenus beaucoup plus fréquents depuis un demi siècle, comme les remises en couple ensuite. Qu’en est-il pour les personnes de 50 ans et plus ? S’appuyant sur différentes sources, Anne </a:t>
            </a:r>
            <a:r>
              <a:rPr lang="fr-FR" sz="3520" dirty="0" err="1"/>
              <a:t>Solaz</a:t>
            </a:r>
            <a:r>
              <a:rPr lang="fr-FR" sz="3520" dirty="0"/>
              <a:t> nous explique que ces personnes ont également été touchées par le phénomène, et examine les différences de parcours conjugal entre générations et entre femmes et hommes en France.”</a:t>
            </a:r>
            <a:endParaRPr sz="3520" dirty="0"/>
          </a:p>
          <a:p>
            <a:pPr marL="0" lvl="0" indent="0" algn="l" rtl="0">
              <a:lnSpc>
                <a:spcPct val="100000"/>
              </a:lnSpc>
              <a:spcBef>
                <a:spcPts val="0"/>
              </a:spcBef>
              <a:spcAft>
                <a:spcPts val="0"/>
              </a:spcAft>
              <a:buNone/>
            </a:pPr>
            <a:endParaRPr sz="3520" dirty="0"/>
          </a:p>
          <a:p>
            <a:pPr marL="0" lvl="0" indent="0" algn="l" rtl="0">
              <a:lnSpc>
                <a:spcPct val="100000"/>
              </a:lnSpc>
              <a:spcBef>
                <a:spcPts val="0"/>
              </a:spcBef>
              <a:spcAft>
                <a:spcPts val="0"/>
              </a:spcAft>
              <a:buNone/>
            </a:pPr>
            <a:r>
              <a:rPr lang="fr-FR" sz="3520" dirty="0"/>
              <a:t>Résumé: “Parmi les individus nés dans les années 1930, seuls 4 % des hommes et 5 % des femmes ont vécu en couple plusieurs fois à 50 ans. La grande majorité n’a connu au cours de sa vie qu’une seule union </a:t>
            </a:r>
            <a:r>
              <a:rPr lang="fr-FR" sz="3520" dirty="0" err="1"/>
              <a:t>corésidente</a:t>
            </a:r>
            <a:r>
              <a:rPr lang="fr-FR" sz="3520" dirty="0"/>
              <a:t>, le plus souvent mariée. Parmi les générations nées trente ans après, dans les années 1960, un quart des hommes et des femmes de 50 ans ont déjà connu au moins deux unions. Les hommes reforment plus fréquemment un couple à tous les âges que les femmes. Ces écarts sexués se creusent avec l’avancée en âge : ils ont un quart de chances de plus qu’elles à 50 ans, trois fois plus de chances à 73 ans. Les divorces de seniors sont en hausse.”</a:t>
            </a:r>
            <a:endParaRPr sz="352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g118c96422cf_0_20"/>
          <p:cNvSpPr txBox="1">
            <a:spLocks noGrp="1"/>
          </p:cNvSpPr>
          <p:nvPr>
            <p:ph type="title"/>
          </p:nvPr>
        </p:nvSpPr>
        <p:spPr>
          <a:xfrm>
            <a:off x="0" y="0"/>
            <a:ext cx="9144000" cy="1417500"/>
          </a:xfrm>
          <a:prstGeom prst="rect">
            <a:avLst/>
          </a:prstGeom>
          <a:solidFill>
            <a:schemeClr val="accent1"/>
          </a:solid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4400"/>
              <a:buFont typeface="Calibri"/>
              <a:buNone/>
            </a:pPr>
            <a:r>
              <a:rPr lang="fr-FR">
                <a:solidFill>
                  <a:schemeClr val="lt1"/>
                </a:solidFill>
              </a:rPr>
              <a:t>Le 4 pages</a:t>
            </a:r>
            <a:endParaRPr/>
          </a:p>
        </p:txBody>
      </p:sp>
      <p:sp>
        <p:nvSpPr>
          <p:cNvPr id="136" name="Google Shape;136;g118c96422cf_0_20"/>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7</a:t>
            </a:fld>
            <a:endParaRPr/>
          </a:p>
        </p:txBody>
      </p:sp>
      <p:sp>
        <p:nvSpPr>
          <p:cNvPr id="137" name="Google Shape;137;g118c96422cf_0_20"/>
          <p:cNvSpPr txBox="1">
            <a:spLocks noGrp="1"/>
          </p:cNvSpPr>
          <p:nvPr>
            <p:ph type="body" idx="1"/>
          </p:nvPr>
        </p:nvSpPr>
        <p:spPr>
          <a:xfrm>
            <a:off x="457199" y="1689975"/>
            <a:ext cx="8116529" cy="48744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dk1"/>
              </a:buClr>
              <a:buSzPts val="3200"/>
              <a:buNone/>
            </a:pPr>
            <a:r>
              <a:rPr lang="fr-FR" sz="2400" b="1" u="sng" dirty="0"/>
              <a:t>Composition : </a:t>
            </a:r>
            <a:endParaRPr sz="2400" b="1" u="sng" dirty="0"/>
          </a:p>
          <a:p>
            <a:pPr marL="457200" lvl="0" indent="-370840" algn="l" rtl="0">
              <a:lnSpc>
                <a:spcPct val="100000"/>
              </a:lnSpc>
              <a:spcBef>
                <a:spcPts val="0"/>
              </a:spcBef>
              <a:spcAft>
                <a:spcPts val="0"/>
              </a:spcAft>
              <a:buSzPts val="2240"/>
              <a:buChar char="-"/>
            </a:pPr>
            <a:r>
              <a:rPr lang="fr-FR" sz="2240" b="1" dirty="0"/>
              <a:t>Plusieurs parties</a:t>
            </a:r>
            <a:r>
              <a:rPr lang="fr-FR" sz="2240" dirty="0"/>
              <a:t> clairement identifiables grâce à des</a:t>
            </a:r>
            <a:r>
              <a:rPr lang="fr-FR" sz="2240" b="1" dirty="0"/>
              <a:t> titres explicites</a:t>
            </a:r>
            <a:r>
              <a:rPr lang="fr-FR" sz="2240" dirty="0"/>
              <a:t>. Il peut s’agir de titres généraux </a:t>
            </a:r>
            <a:endParaRPr sz="2240" dirty="0"/>
          </a:p>
          <a:p>
            <a:pPr marL="457200" lvl="0" indent="0" algn="l" rtl="0">
              <a:lnSpc>
                <a:spcPct val="100000"/>
              </a:lnSpc>
              <a:spcBef>
                <a:spcPts val="0"/>
              </a:spcBef>
              <a:spcAft>
                <a:spcPts val="0"/>
              </a:spcAft>
              <a:buNone/>
            </a:pPr>
            <a:r>
              <a:rPr lang="fr-FR" sz="2240" dirty="0"/>
              <a:t>ex: “</a:t>
            </a:r>
            <a:r>
              <a:rPr lang="fr-FR" sz="2240" b="1" dirty="0"/>
              <a:t>Vivre en établissement est rare avant 85 ans</a:t>
            </a:r>
            <a:r>
              <a:rPr lang="fr-FR" sz="2240" dirty="0"/>
              <a:t>”  (INSEE Première, 2025) </a:t>
            </a:r>
            <a:endParaRPr sz="2240" dirty="0"/>
          </a:p>
          <a:p>
            <a:pPr marL="457200" lvl="0" indent="0" algn="l" rtl="0">
              <a:lnSpc>
                <a:spcPct val="100000"/>
              </a:lnSpc>
              <a:spcBef>
                <a:spcPts val="0"/>
              </a:spcBef>
              <a:spcAft>
                <a:spcPts val="0"/>
              </a:spcAft>
              <a:buNone/>
            </a:pPr>
            <a:r>
              <a:rPr lang="fr-FR" sz="2240" b="1" u="sng" dirty="0"/>
              <a:t>ou</a:t>
            </a:r>
            <a:r>
              <a:rPr lang="fr-FR" sz="2240" dirty="0"/>
              <a:t> de résultats statistiques </a:t>
            </a:r>
            <a:endParaRPr sz="2240" dirty="0"/>
          </a:p>
          <a:p>
            <a:pPr marL="457200" lvl="0" indent="0" algn="l" rtl="0">
              <a:lnSpc>
                <a:spcPct val="100000"/>
              </a:lnSpc>
              <a:spcBef>
                <a:spcPts val="0"/>
              </a:spcBef>
              <a:spcAft>
                <a:spcPts val="0"/>
              </a:spcAft>
              <a:buNone/>
            </a:pPr>
            <a:r>
              <a:rPr lang="fr-FR" sz="2240" dirty="0"/>
              <a:t>ex: “</a:t>
            </a:r>
            <a:r>
              <a:rPr lang="fr-FR" sz="2240" b="1" dirty="0"/>
              <a:t>Au-delà de 65 ans, une personne sur trois vit seule dans son logement</a:t>
            </a:r>
            <a:r>
              <a:rPr lang="fr-FR" sz="2240" dirty="0"/>
              <a:t>”</a:t>
            </a:r>
            <a:endParaRPr sz="2240" dirty="0"/>
          </a:p>
          <a:p>
            <a:pPr marL="457200" lvl="0" indent="0" algn="l" rtl="0">
              <a:lnSpc>
                <a:spcPct val="100000"/>
              </a:lnSpc>
              <a:spcBef>
                <a:spcPts val="0"/>
              </a:spcBef>
              <a:spcAft>
                <a:spcPts val="0"/>
              </a:spcAft>
              <a:buNone/>
            </a:pPr>
            <a:endParaRPr lang="fr-FR" sz="2240" dirty="0"/>
          </a:p>
          <a:p>
            <a:pPr marL="457200" lvl="0" indent="0" algn="l" rtl="0">
              <a:lnSpc>
                <a:spcPct val="100000"/>
              </a:lnSpc>
              <a:spcBef>
                <a:spcPts val="0"/>
              </a:spcBef>
              <a:spcAft>
                <a:spcPts val="0"/>
              </a:spcAft>
              <a:buNone/>
            </a:pPr>
            <a:r>
              <a:rPr lang="fr-FR" sz="2240" dirty="0"/>
              <a:t>Certains titres peuvent se répondre: </a:t>
            </a:r>
            <a:endParaRPr sz="2240" dirty="0"/>
          </a:p>
          <a:p>
            <a:pPr marL="457200" lvl="0" indent="0" algn="l" rtl="0">
              <a:lnSpc>
                <a:spcPct val="100000"/>
              </a:lnSpc>
              <a:spcBef>
                <a:spcPts val="0"/>
              </a:spcBef>
              <a:spcAft>
                <a:spcPts val="0"/>
              </a:spcAft>
              <a:buNone/>
            </a:pPr>
            <a:r>
              <a:rPr lang="fr-FR" sz="2240" dirty="0"/>
              <a:t>ex: “Former un couple tardivement :</a:t>
            </a:r>
            <a:endParaRPr sz="2240" dirty="0"/>
          </a:p>
          <a:p>
            <a:pPr marL="457200" lvl="0" indent="0" algn="l" rtl="0">
              <a:lnSpc>
                <a:spcPct val="100000"/>
              </a:lnSpc>
              <a:spcBef>
                <a:spcPts val="0"/>
              </a:spcBef>
              <a:spcAft>
                <a:spcPts val="0"/>
              </a:spcAft>
              <a:buNone/>
            </a:pPr>
            <a:r>
              <a:rPr lang="fr-FR" sz="2240" dirty="0"/>
              <a:t>les intentions …” et “… et leurs réalisations” (</a:t>
            </a:r>
            <a:r>
              <a:rPr lang="fr-FR" sz="2240" dirty="0" err="1"/>
              <a:t>Solaz</a:t>
            </a:r>
            <a:r>
              <a:rPr lang="fr-FR" sz="2240" dirty="0"/>
              <a:t>, 2021). </a:t>
            </a:r>
            <a:endParaRPr sz="2240" dirty="0"/>
          </a:p>
          <a:p>
            <a:pPr marL="0" lvl="0" indent="0" algn="just" rtl="0">
              <a:lnSpc>
                <a:spcPct val="100000"/>
              </a:lnSpc>
              <a:spcBef>
                <a:spcPts val="0"/>
              </a:spcBef>
              <a:spcAft>
                <a:spcPts val="0"/>
              </a:spcAft>
              <a:buNone/>
            </a:pPr>
            <a:endParaRP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3" name="Google Shape;143;g118c96422cf_0_45"/>
          <p:cNvSpPr txBox="1">
            <a:spLocks noGrp="1"/>
          </p:cNvSpPr>
          <p:nvPr>
            <p:ph type="title"/>
          </p:nvPr>
        </p:nvSpPr>
        <p:spPr>
          <a:xfrm>
            <a:off x="0" y="0"/>
            <a:ext cx="9144000" cy="1417500"/>
          </a:xfrm>
          <a:prstGeom prst="rect">
            <a:avLst/>
          </a:prstGeom>
          <a:solidFill>
            <a:schemeClr val="accent1"/>
          </a:solid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4400"/>
              <a:buFont typeface="Calibri"/>
              <a:buNone/>
            </a:pPr>
            <a:r>
              <a:rPr lang="fr-FR">
                <a:solidFill>
                  <a:schemeClr val="lt1"/>
                </a:solidFill>
              </a:rPr>
              <a:t>Le 4 pages</a:t>
            </a:r>
            <a:endParaRPr/>
          </a:p>
        </p:txBody>
      </p:sp>
      <p:sp>
        <p:nvSpPr>
          <p:cNvPr id="144" name="Google Shape;144;g118c96422cf_0_45"/>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8</a:t>
            </a:fld>
            <a:endParaRPr/>
          </a:p>
        </p:txBody>
      </p:sp>
      <p:sp>
        <p:nvSpPr>
          <p:cNvPr id="145" name="Google Shape;145;g118c96422cf_0_45"/>
          <p:cNvSpPr txBox="1">
            <a:spLocks noGrp="1"/>
          </p:cNvSpPr>
          <p:nvPr>
            <p:ph type="body" idx="1"/>
          </p:nvPr>
        </p:nvSpPr>
        <p:spPr>
          <a:xfrm>
            <a:off x="196645" y="1689975"/>
            <a:ext cx="3341147" cy="4874400"/>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100000"/>
              </a:lnSpc>
              <a:spcBef>
                <a:spcPts val="0"/>
              </a:spcBef>
              <a:spcAft>
                <a:spcPts val="0"/>
              </a:spcAft>
              <a:buClr>
                <a:schemeClr val="dk1"/>
              </a:buClr>
              <a:buSzPts val="3200"/>
              <a:buNone/>
            </a:pPr>
            <a:r>
              <a:rPr lang="fr-FR" sz="2400" b="1" u="sng" dirty="0"/>
              <a:t>Composition : </a:t>
            </a:r>
            <a:endParaRPr sz="2400" b="1" u="sng" dirty="0"/>
          </a:p>
          <a:p>
            <a:pPr marL="0" lvl="0" indent="0" algn="l" rtl="0">
              <a:lnSpc>
                <a:spcPct val="100000"/>
              </a:lnSpc>
              <a:spcBef>
                <a:spcPts val="0"/>
              </a:spcBef>
              <a:spcAft>
                <a:spcPts val="0"/>
              </a:spcAft>
              <a:buNone/>
            </a:pPr>
            <a:r>
              <a:rPr lang="fr-FR" sz="2440" dirty="0"/>
              <a:t>Les parties comportent :</a:t>
            </a:r>
            <a:endParaRPr sz="2440" dirty="0"/>
          </a:p>
          <a:p>
            <a:pPr marL="457200" lvl="0" indent="-383540" algn="l" rtl="0">
              <a:lnSpc>
                <a:spcPct val="100000"/>
              </a:lnSpc>
              <a:spcBef>
                <a:spcPts val="0"/>
              </a:spcBef>
              <a:spcAft>
                <a:spcPts val="0"/>
              </a:spcAft>
              <a:buSzPts val="2440"/>
              <a:buChar char="●"/>
            </a:pPr>
            <a:r>
              <a:rPr lang="fr-FR" sz="2440" dirty="0"/>
              <a:t>du </a:t>
            </a:r>
            <a:r>
              <a:rPr lang="fr-FR" sz="2440" b="1" dirty="0"/>
              <a:t>texte</a:t>
            </a:r>
            <a:endParaRPr sz="2440" b="1" dirty="0"/>
          </a:p>
          <a:p>
            <a:pPr marL="0" lvl="0" indent="0" algn="l" rtl="0">
              <a:lnSpc>
                <a:spcPct val="100000"/>
              </a:lnSpc>
              <a:spcBef>
                <a:spcPts val="0"/>
              </a:spcBef>
              <a:spcAft>
                <a:spcPts val="0"/>
              </a:spcAft>
              <a:buNone/>
            </a:pPr>
            <a:r>
              <a:rPr lang="fr-FR" sz="2440" b="1" u="sng" dirty="0"/>
              <a:t>et</a:t>
            </a:r>
            <a:r>
              <a:rPr lang="fr-FR" sz="2440" dirty="0"/>
              <a:t> </a:t>
            </a:r>
            <a:endParaRPr sz="2440" dirty="0"/>
          </a:p>
          <a:p>
            <a:pPr marL="457200" lvl="0" indent="-342900" algn="l" rtl="0">
              <a:lnSpc>
                <a:spcPct val="100000"/>
              </a:lnSpc>
              <a:spcBef>
                <a:spcPts val="0"/>
              </a:spcBef>
              <a:spcAft>
                <a:spcPts val="0"/>
              </a:spcAft>
              <a:buSzPts val="1800"/>
              <a:buChar char="●"/>
            </a:pPr>
            <a:r>
              <a:rPr lang="fr-FR" sz="2440" dirty="0"/>
              <a:t>des </a:t>
            </a:r>
            <a:r>
              <a:rPr lang="fr-FR" sz="2440" b="1" dirty="0"/>
              <a:t>tableaux/graphiques</a:t>
            </a:r>
            <a:r>
              <a:rPr lang="fr-FR" sz="2440" dirty="0"/>
              <a:t> (entre 3 et 6) </a:t>
            </a:r>
            <a:r>
              <a:rPr lang="fr-FR" sz="2400" dirty="0"/>
              <a:t>présentant les analyses statistiques que vous avez réalisées pour répondre à votre problématique</a:t>
            </a:r>
            <a:endParaRPr sz="2400" dirty="0"/>
          </a:p>
        </p:txBody>
      </p:sp>
      <p:pic>
        <p:nvPicPr>
          <p:cNvPr id="3" name="Image 2">
            <a:extLst>
              <a:ext uri="{FF2B5EF4-FFF2-40B4-BE49-F238E27FC236}">
                <a16:creationId xmlns:a16="http://schemas.microsoft.com/office/drawing/2014/main" id="{734A31F5-5FA6-6DEC-9E02-A509B9006245}"/>
              </a:ext>
            </a:extLst>
          </p:cNvPr>
          <p:cNvPicPr>
            <a:picLocks noChangeAspect="1"/>
          </p:cNvPicPr>
          <p:nvPr/>
        </p:nvPicPr>
        <p:blipFill>
          <a:blip r:embed="rId3"/>
          <a:stretch>
            <a:fillRect/>
          </a:stretch>
        </p:blipFill>
        <p:spPr>
          <a:xfrm>
            <a:off x="3578892" y="2020504"/>
            <a:ext cx="5565108" cy="4195521"/>
          </a:xfrm>
          <a:prstGeom prst="rect">
            <a:avLst/>
          </a:prstGeom>
        </p:spPr>
      </p:pic>
      <p:sp>
        <p:nvSpPr>
          <p:cNvPr id="146" name="Google Shape;146;g118c96422cf_0_45"/>
          <p:cNvSpPr/>
          <p:nvPr/>
        </p:nvSpPr>
        <p:spPr>
          <a:xfrm>
            <a:off x="4878545" y="3703429"/>
            <a:ext cx="4393273" cy="2512596"/>
          </a:xfrm>
          <a:prstGeom prst="ellipse">
            <a:avLst/>
          </a:prstGeom>
          <a:noFill/>
          <a:ln w="11430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g118c96422cf_0_54"/>
          <p:cNvSpPr txBox="1">
            <a:spLocks noGrp="1"/>
          </p:cNvSpPr>
          <p:nvPr>
            <p:ph type="title"/>
          </p:nvPr>
        </p:nvSpPr>
        <p:spPr>
          <a:xfrm>
            <a:off x="0" y="0"/>
            <a:ext cx="9144000" cy="1417500"/>
          </a:xfrm>
          <a:prstGeom prst="rect">
            <a:avLst/>
          </a:prstGeom>
          <a:solidFill>
            <a:schemeClr val="accent1"/>
          </a:solid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4400"/>
              <a:buFont typeface="Calibri"/>
              <a:buNone/>
            </a:pPr>
            <a:r>
              <a:rPr lang="fr-FR">
                <a:solidFill>
                  <a:schemeClr val="lt1"/>
                </a:solidFill>
              </a:rPr>
              <a:t>Le 4 pages</a:t>
            </a:r>
            <a:endParaRPr/>
          </a:p>
        </p:txBody>
      </p:sp>
      <p:sp>
        <p:nvSpPr>
          <p:cNvPr id="152" name="Google Shape;152;g118c96422cf_0_54"/>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fr-FR"/>
              <a:t>9</a:t>
            </a:fld>
            <a:endParaRPr/>
          </a:p>
        </p:txBody>
      </p:sp>
      <p:sp>
        <p:nvSpPr>
          <p:cNvPr id="153" name="Google Shape;153;g118c96422cf_0_54"/>
          <p:cNvSpPr txBox="1">
            <a:spLocks noGrp="1"/>
          </p:cNvSpPr>
          <p:nvPr>
            <p:ph type="body" idx="1"/>
          </p:nvPr>
        </p:nvSpPr>
        <p:spPr>
          <a:xfrm>
            <a:off x="457200" y="1689975"/>
            <a:ext cx="8300700" cy="48744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dk1"/>
              </a:buClr>
              <a:buSzPts val="3200"/>
              <a:buNone/>
            </a:pPr>
            <a:r>
              <a:rPr lang="fr-FR" sz="2400" b="1" u="sng" dirty="0"/>
              <a:t>Composition : </a:t>
            </a:r>
            <a:endParaRPr sz="2400" b="1" u="sng" dirty="0"/>
          </a:p>
          <a:p>
            <a:pPr marL="457200" lvl="0" indent="-370840" algn="l" rtl="0">
              <a:lnSpc>
                <a:spcPct val="100000"/>
              </a:lnSpc>
              <a:spcBef>
                <a:spcPts val="0"/>
              </a:spcBef>
              <a:spcAft>
                <a:spcPts val="0"/>
              </a:spcAft>
              <a:buSzPts val="2240"/>
              <a:buChar char="-"/>
            </a:pPr>
            <a:r>
              <a:rPr lang="fr-FR" sz="2240" b="1" dirty="0"/>
              <a:t>Des encadrés (au moins 2)</a:t>
            </a:r>
            <a:endParaRPr sz="2240" b="1" dirty="0"/>
          </a:p>
          <a:p>
            <a:pPr marL="457200" lvl="0" indent="-370840" algn="l" rtl="0">
              <a:lnSpc>
                <a:spcPct val="100000"/>
              </a:lnSpc>
              <a:spcBef>
                <a:spcPts val="0"/>
              </a:spcBef>
              <a:spcAft>
                <a:spcPts val="0"/>
              </a:spcAft>
              <a:buSzPts val="2240"/>
              <a:buChar char="●"/>
            </a:pPr>
            <a:r>
              <a:rPr lang="fr-FR" sz="2240" dirty="0"/>
              <a:t>Un encadré qui présente </a:t>
            </a:r>
            <a:r>
              <a:rPr lang="fr-FR" sz="2240" b="1" dirty="0"/>
              <a:t>le jeu de données utilisé</a:t>
            </a:r>
            <a:r>
              <a:rPr lang="fr-FR" sz="2240" dirty="0"/>
              <a:t> (date, mode de passation, nombre de personnes enquêtées, etc.), en quoi il permet de répondre à la problématique et quelles sont ses limites dans le cadre de votre étude.</a:t>
            </a:r>
            <a:endParaRPr sz="2240" dirty="0"/>
          </a:p>
          <a:p>
            <a:pPr marL="457200" lvl="0" indent="-370840" algn="l" rtl="0">
              <a:lnSpc>
                <a:spcPct val="100000"/>
              </a:lnSpc>
              <a:spcBef>
                <a:spcPts val="0"/>
              </a:spcBef>
              <a:spcAft>
                <a:spcPts val="0"/>
              </a:spcAft>
              <a:buSzPts val="2240"/>
              <a:buChar char="●"/>
            </a:pPr>
            <a:r>
              <a:rPr lang="fr-FR" sz="2240" dirty="0"/>
              <a:t>Un encadré qui présente les </a:t>
            </a:r>
            <a:r>
              <a:rPr lang="fr-FR" sz="2240" b="1" dirty="0"/>
              <a:t>définitions des termes principaux du sujet</a:t>
            </a:r>
            <a:r>
              <a:rPr lang="fr-FR" sz="2240" dirty="0"/>
              <a:t>. Les définitions sont parfois issues de la statistique publique et parfois le résultat de choix méthodologiques que vous avez vous-même pris (de recodages par exemples), pensez à le préciser.</a:t>
            </a:r>
            <a:endParaRPr sz="2240" dirty="0"/>
          </a:p>
        </p:txBody>
      </p:sp>
    </p:spTree>
  </p:cSld>
  <p:clrMapOvr>
    <a:masterClrMapping/>
  </p:clrMapOvr>
</p:sld>
</file>

<file path=ppt/theme/theme1.xml><?xml version="1.0" encoding="utf-8"?>
<a:theme xmlns:a="http://schemas.openxmlformats.org/drawingml/2006/main" name="Thème Office">
  <a:themeElements>
    <a:clrScheme name="Personnalisé 5">
      <a:dk1>
        <a:srgbClr val="000000"/>
      </a:dk1>
      <a:lt1>
        <a:srgbClr val="FFFFFF"/>
      </a:lt1>
      <a:dk2>
        <a:srgbClr val="44546A"/>
      </a:dk2>
      <a:lt2>
        <a:srgbClr val="E7E6E6"/>
      </a:lt2>
      <a:accent1>
        <a:srgbClr val="00326E"/>
      </a:accent1>
      <a:accent2>
        <a:srgbClr val="C89108"/>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1771</Words>
  <Application>Microsoft Office PowerPoint</Application>
  <PresentationFormat>Affichage à l'écran (4:3)</PresentationFormat>
  <Paragraphs>131</Paragraphs>
  <Slides>17</Slides>
  <Notes>17</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17</vt:i4>
      </vt:variant>
    </vt:vector>
  </HeadingPairs>
  <TitlesOfParts>
    <vt:vector size="21" baseType="lpstr">
      <vt:lpstr>Arial</vt:lpstr>
      <vt:lpstr>Calibri</vt:lpstr>
      <vt:lpstr>Times New Roman</vt:lpstr>
      <vt:lpstr>Thème Office</vt:lpstr>
      <vt:lpstr>Travaux dirigés – Projet tutoré</vt:lpstr>
      <vt:lpstr>Plan du cours</vt:lpstr>
      <vt:lpstr>Le 4 pages</vt:lpstr>
      <vt:lpstr>Le 4 pages</vt:lpstr>
      <vt:lpstr>Le 4 pages</vt:lpstr>
      <vt:lpstr>Le 4 pages</vt:lpstr>
      <vt:lpstr>Le 4 pages</vt:lpstr>
      <vt:lpstr>Le 4 pages</vt:lpstr>
      <vt:lpstr>Le 4 pages</vt:lpstr>
      <vt:lpstr>Le 4 pages</vt:lpstr>
      <vt:lpstr>Savoir compter, savoir conter</vt:lpstr>
      <vt:lpstr>Savoir compter, savoir conter</vt:lpstr>
      <vt:lpstr>Savoir compter, savoir conter</vt:lpstr>
      <vt:lpstr>Savoir compter, savoir conter</vt:lpstr>
      <vt:lpstr>Savoir compter, savoir conter</vt:lpstr>
      <vt:lpstr>Savoir compter, savoir conter</vt:lpstr>
      <vt:lpstr>Neutralité et prénotions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Travaux dirigés – Projet tutoré</dc:title>
  <dc:creator>Leslie Yankan</dc:creator>
  <cp:lastModifiedBy>Elodie Mette</cp:lastModifiedBy>
  <cp:revision>1</cp:revision>
  <dcterms:created xsi:type="dcterms:W3CDTF">2020-08-11T11:42:48Z</dcterms:created>
  <dcterms:modified xsi:type="dcterms:W3CDTF">2025-04-09T06:17:30Z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5c20be7-c3a5-46e3-9158-fa8a02ce2395_Enabled">
    <vt:lpwstr>true</vt:lpwstr>
  </property>
  <property fmtid="{D5CDD505-2E9C-101B-9397-08002B2CF9AE}" pid="3" name="MSIP_Label_d5c20be7-c3a5-46e3-9158-fa8a02ce2395_SetDate">
    <vt:lpwstr>2025-04-09T06:16:59Z</vt:lpwstr>
  </property>
  <property fmtid="{D5CDD505-2E9C-101B-9397-08002B2CF9AE}" pid="4" name="MSIP_Label_d5c20be7-c3a5-46e3-9158-fa8a02ce2395_Method">
    <vt:lpwstr>Standard</vt:lpwstr>
  </property>
  <property fmtid="{D5CDD505-2E9C-101B-9397-08002B2CF9AE}" pid="5" name="MSIP_Label_d5c20be7-c3a5-46e3-9158-fa8a02ce2395_Name">
    <vt:lpwstr>defa4170-0d19-0005-0004-bc88714345d2</vt:lpwstr>
  </property>
  <property fmtid="{D5CDD505-2E9C-101B-9397-08002B2CF9AE}" pid="6" name="MSIP_Label_d5c20be7-c3a5-46e3-9158-fa8a02ce2395_SiteId">
    <vt:lpwstr>8c6f9078-037e-4261-a583-52a944e55f7f</vt:lpwstr>
  </property>
  <property fmtid="{D5CDD505-2E9C-101B-9397-08002B2CF9AE}" pid="7" name="MSIP_Label_d5c20be7-c3a5-46e3-9158-fa8a02ce2395_ActionId">
    <vt:lpwstr>e15b2592-3839-44e1-9ea4-374982fd1326</vt:lpwstr>
  </property>
  <property fmtid="{D5CDD505-2E9C-101B-9397-08002B2CF9AE}" pid="8" name="MSIP_Label_d5c20be7-c3a5-46e3-9158-fa8a02ce2395_ContentBits">
    <vt:lpwstr>0</vt:lpwstr>
  </property>
</Properties>
</file>