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3" r:id="rId2"/>
    <p:sldId id="274" r:id="rId3"/>
    <p:sldId id="277" r:id="rId4"/>
    <p:sldId id="276" r:id="rId5"/>
    <p:sldId id="278" r:id="rId6"/>
    <p:sldId id="279" r:id="rId7"/>
    <p:sldId id="280" r:id="rId8"/>
    <p:sldId id="281" r:id="rId9"/>
    <p:sldId id="283" r:id="rId10"/>
    <p:sldId id="282" r:id="rId11"/>
    <p:sldId id="275" r:id="rId12"/>
    <p:sldId id="284" r:id="rId13"/>
    <p:sldId id="285" r:id="rId14"/>
    <p:sldId id="258" r:id="rId15"/>
    <p:sldId id="256" r:id="rId16"/>
    <p:sldId id="259" r:id="rId17"/>
    <p:sldId id="257" r:id="rId18"/>
    <p:sldId id="266" r:id="rId19"/>
    <p:sldId id="261" r:id="rId20"/>
    <p:sldId id="262" r:id="rId21"/>
    <p:sldId id="286" r:id="rId22"/>
    <p:sldId id="267" r:id="rId23"/>
    <p:sldId id="271" r:id="rId24"/>
    <p:sldId id="268" r:id="rId25"/>
    <p:sldId id="272" r:id="rId26"/>
    <p:sldId id="269" r:id="rId27"/>
    <p:sldId id="28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8"/>
  </p:normalViewPr>
  <p:slideViewPr>
    <p:cSldViewPr snapToGrid="0">
      <p:cViewPr varScale="1">
        <p:scale>
          <a:sx n="96" d="100"/>
          <a:sy n="96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2603-BAB6-4847-93EE-3409A75E920E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6123C-C81B-AE4A-9C06-DBF444198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7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n--tudiant-9xa.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xn--ingnieur-d1a.es/" TargetMode="External"/><Relationship Id="rId5" Type="http://schemas.openxmlformats.org/officeDocument/2006/relationships/hyperlink" Target="http://chercheur.ses/" TargetMode="External"/><Relationship Id="rId4" Type="http://schemas.openxmlformats.org/officeDocument/2006/relationships/hyperlink" Target="http://enseignant.e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>
                <a:effectLst/>
                <a:latin typeface="-apple-system"/>
              </a:rPr>
              <a:t>Pourquoi une carte ?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fr-FR" b="0" i="0" u="none" strike="noStrike" dirty="0">
                <a:effectLst/>
                <a:latin typeface="-apple-system"/>
              </a:rPr>
              <a:t>Car elle montre ce qu'un graphique ne peut montrer : la diffusion générale d'une situation financière alarmante. Celle-ci concerne </a:t>
            </a:r>
            <a:r>
              <a:rPr lang="fr-FR" b="0" i="0" u="none" strike="noStrike" dirty="0" err="1">
                <a:effectLst/>
                <a:latin typeface="-apple-system"/>
              </a:rPr>
              <a:t>tous.tes</a:t>
            </a:r>
            <a:r>
              <a:rPr lang="fr-FR" b="0" i="0" u="none" strike="noStrike" dirty="0">
                <a:effectLst/>
                <a:latin typeface="-apple-system"/>
              </a:rPr>
              <a:t> les </a:t>
            </a:r>
            <a:r>
              <a:rPr lang="fr-FR" i="0" dirty="0">
                <a:effectLst/>
                <a:latin typeface="-apple-system"/>
                <a:hlinkClick r:id="rId3"/>
              </a:rPr>
              <a:t>étudiant.es</a:t>
            </a:r>
            <a:r>
              <a:rPr lang="fr-FR" b="0" i="0" u="none" strike="noStrike" dirty="0">
                <a:effectLst/>
                <a:latin typeface="-apple-system"/>
              </a:rPr>
              <a:t>, </a:t>
            </a:r>
            <a:r>
              <a:rPr lang="fr-FR" i="0" dirty="0">
                <a:effectLst/>
                <a:latin typeface="-apple-system"/>
                <a:hlinkClick r:id="rId4"/>
              </a:rPr>
              <a:t>enseignant.es</a:t>
            </a:r>
            <a:r>
              <a:rPr lang="fr-FR" b="0" i="0" u="none" strike="noStrike" dirty="0">
                <a:effectLst/>
                <a:latin typeface="-apple-system"/>
              </a:rPr>
              <a:t>, </a:t>
            </a:r>
            <a:r>
              <a:rPr lang="fr-FR" i="0" dirty="0">
                <a:effectLst/>
                <a:latin typeface="-apple-system"/>
                <a:hlinkClick r:id="rId5"/>
              </a:rPr>
              <a:t>chercheur.ses</a:t>
            </a:r>
            <a:r>
              <a:rPr lang="fr-FR" b="0" i="0" u="none" strike="noStrike" dirty="0">
                <a:effectLst/>
                <a:latin typeface="-apple-system"/>
              </a:rPr>
              <a:t>, </a:t>
            </a:r>
            <a:r>
              <a:rPr lang="fr-FR" i="0" dirty="0">
                <a:effectLst/>
                <a:latin typeface="-apple-system"/>
                <a:hlinkClick r:id="rId6"/>
              </a:rPr>
              <a:t>ingénieur.es</a:t>
            </a:r>
            <a:r>
              <a:rPr lang="fr-FR" b="0" i="0" u="none" strike="noStrike" dirty="0">
                <a:effectLst/>
                <a:latin typeface="-apple-system"/>
              </a:rPr>
              <a:t> d'études et de recherche, et personnels administratifs des universités françaises.</a:t>
            </a:r>
          </a:p>
          <a:p>
            <a:pPr marL="171450" indent="-171450">
              <a:buFont typeface="Wingdings" pitchFamily="2" charset="2"/>
              <a:buChar char="à"/>
            </a:pPr>
            <a:endParaRPr lang="fr-FR" b="0" i="0" u="none" strike="noStrike" dirty="0">
              <a:effectLst/>
              <a:latin typeface="-apple-system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fr-FR" b="0" i="0" u="none" strike="noStrike" dirty="0">
                <a:effectLst/>
                <a:latin typeface="-apple-system"/>
              </a:rPr>
              <a:t> Les données statistiques sont celles du Ministère de l'enseignement supérieur, cité par l'Étudiant. Les fonds de carte sont ceux de la BD Admin Express de l'IGN.</a:t>
            </a:r>
            <a:br>
              <a:rPr lang="fr-FR" b="0" i="0" u="none" strike="noStrike" dirty="0">
                <a:effectLst/>
                <a:latin typeface="-apple-system"/>
              </a:rPr>
            </a:br>
            <a:r>
              <a:rPr lang="fr-FR" b="0" i="0" u="none" strike="noStrike" dirty="0">
                <a:effectLst/>
                <a:latin typeface="-apple-system"/>
              </a:rPr>
              <a:t>- Seules les universités dont le budget est déficitaire sont représentées (nb : les universités bénéficiaires sont largement minoritaires, avec des bénéfices très modestes en comparaison avec les déficits).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6123C-C81B-AE4A-9C06-DBF44419822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9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DF952-AE5C-7F2E-1E29-8346BABA0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97A623-BB4E-C28E-6FE2-6FEE89A24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F0485-565D-08DD-175F-E2B5A976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F2E70-AB57-57E8-458E-F5D048C1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F330D-3375-657E-51DB-8FA6D1B9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1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BC8C7-3287-7322-02BC-A3D5F340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40B76D-6D22-8A54-4567-0042FD641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6E4DB-6FEA-C748-FB47-5C388611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A0F54-C1D4-4E1D-DDBA-3E1B86AB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F750E7-D09F-F8D0-A783-70475284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4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F79637-421F-642F-2890-9010BC7BD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B2B4B1-4D8B-0FD8-2EF7-99321D7A7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91A59A-E4CE-E6AD-888F-408A802F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62182-03E7-FDAA-3547-F6F34E6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0775E-8C41-8285-5259-752FAB7A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4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C9D84-3075-09A5-2AFD-75C55396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FCEE0-135A-21DE-612D-EBD709DB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2BC76-81BE-25D5-90D4-285609C4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FFD596-7F8B-75D7-B752-DE6F4DDD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0F3B9-F8D5-4908-A8F1-867B46F6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27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045FD-A043-9795-1ABA-7D5DCA86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DF244E-3827-900F-4CB8-4522B8668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308E0-F215-E5BE-F77E-FBEF7A31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CD6AD-0394-C8C7-02D9-CA0E863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6E507-588C-476A-2676-0E43CC68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2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C080F-B1DF-FF90-2BA4-1523A405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92B6C1-0FF1-298D-23D0-D928065C0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F9A7D5-4F3A-01D3-F8BD-C707B9FF2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37D38-A82B-E88B-D54A-2389B870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E9837E-5065-2DEB-8A69-9DA27AFC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9C4268-11EA-295A-102F-9BCCD595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4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D95B9-73E0-2129-A6E5-7596E46F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52BDC-C257-F2D0-4351-DB3410293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1B3FAD-0238-DFB8-526D-275554C01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63BA25-C477-849D-6217-CD6835B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82670B-27B2-976C-A916-B2C97B5A0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B9CBDB-7C39-4FA4-99FA-04381AAD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394C20-9B8F-217E-C3B0-C22DD570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E525C9-540B-EDEA-3E40-EDED46EF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5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328F8-A0AC-1A86-0EEE-82F16342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762FEC-01B1-D51C-EEEF-D74A7724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862439-98D3-54FE-521A-D3FAFFBE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52B264-E54E-5719-90E4-78114335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1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4F2A4E-2349-9854-EA72-27BBF006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C1E021-3616-268B-5C62-30B9AC1E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1F821-1081-9354-8D07-15D86DEC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6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287A-0FDE-9791-FB3D-A431E35E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FFE6C4-DE3E-7E08-BFC6-9D112653B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21ECF-77C4-9D47-F00F-35121430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7404B6-F5F1-0059-4B23-A9994B6B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F86510-24CA-FDD5-19FD-7284FD86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0F9024-E93B-DD6A-BC3A-760ABE54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0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0E50-8245-C66C-F11A-72DCAC75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915C4B-397F-A1F9-BCE0-4615C165E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98482C-30A0-2280-68B4-B3857D21D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CBC9A8-E12F-F36C-0046-65CDA7A3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5EE7B2-306C-9BC9-759C-E54620E3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3C6947-F2A7-D78D-71F9-4DFD1CCF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4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8D5640-B23D-32D6-06F5-5FF31D5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9AEA1E-EB16-418F-15A5-83E5BC4CB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E8D0E-5DE0-ACF9-1EF9-BCDD551E3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31D973-8760-C24E-839E-C4071CA142AD}" type="datetimeFigureOut">
              <a:rPr lang="fr-FR" smtClean="0"/>
              <a:t>09/04/2025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A368C1-C29B-6084-E20C-525971333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B730D9-05B9-08E2-4E84-255E316F1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56FCD-7D82-C245-94F2-C64563E2C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8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posts/nicolas-fournier-montgieux-447960278_cartographie-carte-universitaezendanger-activity-7270546553252069376-8b3p/?utm_source=share&amp;utm_medium=member_desktop&amp;rcm=ACoAAEGOWfgBK0TluGZfGSYLEeFomG6YuEMD3s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3D4820-8738-A612-F987-984999D3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962"/>
            <a:ext cx="10515600" cy="183774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Sociologie des problèmes</a:t>
            </a:r>
            <a:br>
              <a:rPr lang="fr-FR" dirty="0"/>
            </a:br>
            <a:r>
              <a:rPr lang="fr-FR" b="1" dirty="0"/>
              <a:t> (et des non-problèmes) </a:t>
            </a:r>
            <a:r>
              <a:rPr lang="fr-FR" b="1" dirty="0">
                <a:solidFill>
                  <a:srgbClr val="FF0000"/>
                </a:solidFill>
              </a:rPr>
              <a:t>sociaux</a:t>
            </a:r>
            <a:br>
              <a:rPr lang="fr-FR" dirty="0">
                <a:solidFill>
                  <a:srgbClr val="FF0000"/>
                </a:solidFill>
              </a:rPr>
            </a:br>
            <a:br>
              <a:rPr lang="fr-FR" dirty="0">
                <a:solidFill>
                  <a:srgbClr val="FF0000"/>
                </a:solidFill>
              </a:rPr>
            </a:br>
            <a:r>
              <a:rPr lang="fr-FR" sz="5300" b="1" dirty="0" err="1">
                <a:solidFill>
                  <a:srgbClr val="FF0000"/>
                </a:solidFill>
              </a:rPr>
              <a:t>Parcoursup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Une image contenant homme, capture d’écran, habits, personne&#10;&#10;Le contenu généré par l’IA peut être incorrect.">
            <a:extLst>
              <a:ext uri="{FF2B5EF4-FFF2-40B4-BE49-F238E27FC236}">
                <a16:creationId xmlns:a16="http://schemas.microsoft.com/office/drawing/2014/main" id="{1B644F5D-63C4-DC15-5BF8-94ACF2450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063" y="2641744"/>
            <a:ext cx="6661914" cy="3805093"/>
          </a:xfrm>
        </p:spPr>
      </p:pic>
    </p:spTree>
    <p:extLst>
      <p:ext uri="{BB962C8B-B14F-4D97-AF65-F5344CB8AC3E}">
        <p14:creationId xmlns:p14="http://schemas.microsoft.com/office/powerpoint/2010/main" val="419780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108A-990E-2CE0-8349-81920EBE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10"/>
            <a:ext cx="10515600" cy="1325563"/>
          </a:xfrm>
        </p:spPr>
        <p:txBody>
          <a:bodyPr/>
          <a:lstStyle/>
          <a:p>
            <a:r>
              <a:rPr lang="fr-FR" b="1" dirty="0"/>
              <a:t>Un sous financement chronique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2E40D-9167-5393-3466-5A020227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Une </a:t>
            </a:r>
            <a:r>
              <a:rPr lang="fr-FR" b="1" dirty="0"/>
              <a:t>redéfinition du modèle économique de l’Enseignement Supérieur</a:t>
            </a:r>
            <a:r>
              <a:rPr lang="fr-FR" dirty="0"/>
              <a:t> avec des conséquences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Passage d’un modèle et </a:t>
            </a:r>
            <a:r>
              <a:rPr lang="fr-FR" b="1" dirty="0"/>
              <a:t>d’un discours sur  »l’ouverture sociale </a:t>
            </a:r>
            <a:r>
              <a:rPr lang="fr-FR" dirty="0"/>
              <a:t>» à un </a:t>
            </a:r>
            <a:r>
              <a:rPr lang="fr-FR" b="1" dirty="0"/>
              <a:t>modèle décliné sur les valeurs de l’excellence </a:t>
            </a:r>
          </a:p>
          <a:p>
            <a:pPr>
              <a:buFont typeface="Wingdings" pitchFamily="2" charset="2"/>
              <a:buChar char="Ø"/>
            </a:pPr>
            <a:endParaRPr lang="fr-FR" b="1" dirty="0"/>
          </a:p>
          <a:p>
            <a:pPr lvl="2">
              <a:buFont typeface="Wingdings" pitchFamily="2" charset="2"/>
              <a:buChar char="Ø"/>
            </a:pPr>
            <a:r>
              <a:rPr lang="fr-FR" sz="2400" b="1" dirty="0"/>
              <a:t>Mise en compétition des formations, des établissements, des laboratoires</a:t>
            </a:r>
          </a:p>
          <a:p>
            <a:pPr lvl="2">
              <a:buFont typeface="Wingdings" pitchFamily="2" charset="2"/>
              <a:buChar char="Ø"/>
            </a:pPr>
            <a:r>
              <a:rPr lang="fr-FR" sz="2400" b="1" dirty="0"/>
              <a:t>Logiques de classement (entre formation, entre </a:t>
            </a:r>
            <a:r>
              <a:rPr lang="fr-FR" sz="2400" b="1" dirty="0" err="1"/>
              <a:t>étudiant.es</a:t>
            </a:r>
            <a:r>
              <a:rPr lang="fr-FR" sz="2400" b="1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fr-FR" sz="2400" b="1" u="sng" dirty="0"/>
              <a:t>Dualisation de l’ESR </a:t>
            </a:r>
            <a:r>
              <a:rPr lang="fr-FR" sz="2400" b="1" dirty="0"/>
              <a:t>autour de quelques pôles d’excellence (logique de financements dits compétitifs récompensant les sites « performants »)</a:t>
            </a:r>
          </a:p>
          <a:p>
            <a:pPr lvl="2">
              <a:buFont typeface="Wingdings" pitchFamily="2" charset="2"/>
              <a:buChar char="Ø"/>
            </a:pPr>
            <a:r>
              <a:rPr lang="fr-FR" sz="2400" b="1" dirty="0"/>
              <a:t>Vers des « Universités intensives de recherche » vs « collèges universitaires</a:t>
            </a:r>
          </a:p>
        </p:txBody>
      </p:sp>
    </p:spTree>
    <p:extLst>
      <p:ext uri="{BB962C8B-B14F-4D97-AF65-F5344CB8AC3E}">
        <p14:creationId xmlns:p14="http://schemas.microsoft.com/office/powerpoint/2010/main" val="250063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FD31F-DE0D-3850-4352-11CB25B0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2018, mise en place d’un nouveau dispositif d’affectation dans le supérieur</a:t>
            </a:r>
            <a:br>
              <a:rPr lang="fr-FR" b="1" dirty="0"/>
            </a:br>
            <a:r>
              <a:rPr lang="fr-FR" b="1" dirty="0" err="1">
                <a:solidFill>
                  <a:srgbClr val="FF0000"/>
                </a:solidFill>
              </a:rPr>
              <a:t>Parcoursup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01D8E-7A9F-8122-CAEE-2433D2B8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fr-FR" dirty="0"/>
              <a:t>« Pour une plus grande justice entre les bacheliers »</a:t>
            </a:r>
          </a:p>
          <a:p>
            <a:pPr marL="0" indent="0">
              <a:buNone/>
            </a:pPr>
            <a:endParaRPr lang="fr-FR" dirty="0"/>
          </a:p>
          <a:p>
            <a:pPr lvl="2"/>
            <a:r>
              <a:rPr lang="fr-FR" sz="2400" dirty="0"/>
              <a:t>Uniformiser les procédures entre les filières</a:t>
            </a:r>
          </a:p>
          <a:p>
            <a:pPr lvl="2"/>
            <a:r>
              <a:rPr lang="fr-FR" sz="2400" dirty="0"/>
              <a:t>Réduire les temps de décision et d’affectation</a:t>
            </a:r>
          </a:p>
          <a:p>
            <a:pPr lvl="2"/>
            <a:r>
              <a:rPr lang="fr-FR" sz="2400" dirty="0"/>
              <a:t>Réduire le nombre de </a:t>
            </a:r>
            <a:r>
              <a:rPr lang="fr-FR" sz="2400" dirty="0" err="1"/>
              <a:t>candidat.es</a:t>
            </a:r>
            <a:r>
              <a:rPr lang="fr-FR" sz="2400" dirty="0"/>
              <a:t> sans places</a:t>
            </a:r>
          </a:p>
          <a:p>
            <a:pPr lvl="2"/>
            <a:r>
              <a:rPr lang="fr-FR" sz="2400" dirty="0"/>
              <a:t>Expliciter les attendus des différentes formations</a:t>
            </a:r>
          </a:p>
          <a:p>
            <a:pPr lvl="2"/>
            <a:r>
              <a:rPr lang="fr-FR" sz="2400" dirty="0"/>
              <a:t>En instaurant une barrière à l’entrée dans le supérieur, revaloriser l’image et la légitimité du premier cycle universitaire</a:t>
            </a:r>
          </a:p>
          <a:p>
            <a:pPr lvl="2"/>
            <a:r>
              <a:rPr lang="fr-FR" sz="2400" dirty="0"/>
              <a:t>Développer des parcours d’accompagnement pour les moins dotés (« oui si »)</a:t>
            </a:r>
          </a:p>
        </p:txBody>
      </p:sp>
    </p:spTree>
    <p:extLst>
      <p:ext uri="{BB962C8B-B14F-4D97-AF65-F5344CB8AC3E}">
        <p14:creationId xmlns:p14="http://schemas.microsoft.com/office/powerpoint/2010/main" val="408470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C214D-E27B-09B4-DE6A-5C0D9CDF8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1BAC1-6382-CE1B-43A9-21D941B3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2018 - </a:t>
            </a:r>
            <a:r>
              <a:rPr lang="fr-FR" b="1" dirty="0" err="1">
                <a:solidFill>
                  <a:srgbClr val="FF0000"/>
                </a:solidFill>
              </a:rPr>
              <a:t>Parcoursup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D1D9A-849A-93E1-DBFB-19C26E93D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4925291" cy="4351338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/>
              <a:t>Pour les bacheliers</a:t>
            </a:r>
          </a:p>
          <a:p>
            <a:pPr>
              <a:buFontTx/>
              <a:buChar char="-"/>
            </a:pPr>
            <a:r>
              <a:rPr lang="fr-FR" dirty="0"/>
              <a:t>Émettre des vœux (non hiérarchisés entre eux) pour candidater dans l’ESR public</a:t>
            </a:r>
          </a:p>
          <a:p>
            <a:pPr>
              <a:buFontTx/>
              <a:buChar char="-"/>
            </a:pPr>
            <a:r>
              <a:rPr lang="fr-FR" dirty="0"/>
              <a:t>Nouveautés par rapport à APB</a:t>
            </a:r>
          </a:p>
          <a:p>
            <a:pPr lvl="1">
              <a:buFontTx/>
              <a:buChar char="-"/>
            </a:pPr>
            <a:r>
              <a:rPr lang="fr-FR" dirty="0"/>
              <a:t>10 vœux non classés</a:t>
            </a:r>
          </a:p>
          <a:p>
            <a:pPr lvl="1">
              <a:buFontTx/>
              <a:buChar char="-"/>
            </a:pPr>
            <a:r>
              <a:rPr lang="fr-FR" dirty="0"/>
              <a:t>Avis du conseil de classe</a:t>
            </a:r>
          </a:p>
          <a:p>
            <a:pPr lvl="1">
              <a:buFontTx/>
              <a:buChar char="-"/>
            </a:pPr>
            <a:r>
              <a:rPr lang="fr-FR" dirty="0"/>
              <a:t>Pas de prise en compte du critère géographique</a:t>
            </a:r>
          </a:p>
          <a:p>
            <a:pPr lvl="1">
              <a:buFontTx/>
              <a:buChar char="-"/>
            </a:pPr>
            <a:r>
              <a:rPr lang="fr-FR" dirty="0"/>
              <a:t>Plus de tirage au sort en cas de capacités d’accueil atteintes, une logique de sélection</a:t>
            </a:r>
          </a:p>
          <a:p>
            <a:pPr lvl="1"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7B9B86B-29E3-D3AB-4E79-924A2D757451}"/>
              </a:ext>
            </a:extLst>
          </p:cNvPr>
          <p:cNvSpPr txBox="1">
            <a:spLocks/>
          </p:cNvSpPr>
          <p:nvPr/>
        </p:nvSpPr>
        <p:spPr>
          <a:xfrm>
            <a:off x="6096000" y="2141537"/>
            <a:ext cx="49252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/>
              <a:t>Pour les universités </a:t>
            </a:r>
          </a:p>
          <a:p>
            <a:pPr>
              <a:buFontTx/>
              <a:buChar char="-"/>
            </a:pPr>
            <a:r>
              <a:rPr lang="fr-FR" sz="2600" dirty="0"/>
              <a:t>Rédaction d’attendus sur la filière</a:t>
            </a:r>
          </a:p>
          <a:p>
            <a:pPr>
              <a:buFontTx/>
              <a:buChar char="-"/>
            </a:pPr>
            <a:r>
              <a:rPr lang="fr-FR" sz="2600" dirty="0"/>
              <a:t>Composition de commission de sélection</a:t>
            </a:r>
          </a:p>
          <a:p>
            <a:pPr>
              <a:buFontTx/>
              <a:buChar char="-"/>
            </a:pPr>
            <a:r>
              <a:rPr lang="fr-FR" sz="2600" dirty="0"/>
              <a:t>Un très grand nombre de dossiers et de </a:t>
            </a:r>
            <a:r>
              <a:rPr lang="fr-FR" sz="2600" dirty="0" err="1"/>
              <a:t>candidat.es</a:t>
            </a:r>
            <a:endParaRPr lang="fr-FR" sz="2600" dirty="0"/>
          </a:p>
          <a:p>
            <a:pPr>
              <a:buFontTx/>
              <a:buChar char="-"/>
            </a:pPr>
            <a:r>
              <a:rPr lang="fr-FR" sz="2600" dirty="0"/>
              <a:t>Pas de cadrage et coordination nationale pour l’affectation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18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833DD-B5D7-1E9B-A0A6-5BC89BAF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91800" cy="3063875"/>
          </a:xfrm>
        </p:spPr>
        <p:txBody>
          <a:bodyPr>
            <a:normAutofit/>
          </a:bodyPr>
          <a:lstStyle/>
          <a:p>
            <a:r>
              <a:rPr lang="fr-FR" dirty="0"/>
              <a:t>Une mobilisation pour « politiser » l’outil 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		</a:t>
            </a:r>
            <a:r>
              <a:rPr lang="fr-FR" b="1" dirty="0"/>
              <a:t>Parler de </a:t>
            </a:r>
            <a:r>
              <a:rPr lang="fr-FR" b="1" u="sng" dirty="0">
                <a:solidFill>
                  <a:srgbClr val="FF0000"/>
                </a:solidFill>
              </a:rPr>
              <a:t>sélection</a:t>
            </a:r>
            <a:r>
              <a:rPr lang="fr-FR" b="1" dirty="0"/>
              <a:t> et non 					</a:t>
            </a:r>
            <a:r>
              <a:rPr lang="fr-FR" b="1" u="sng" dirty="0">
                <a:solidFill>
                  <a:srgbClr val="FF0000"/>
                </a:solidFill>
              </a:rPr>
              <a:t>d’orientation</a:t>
            </a:r>
          </a:p>
        </p:txBody>
      </p:sp>
      <p:pic>
        <p:nvPicPr>
          <p:cNvPr id="5" name="Espace réservé du contenu 4" descr="Une image contenant texte, Police, logo, blanc&#10;&#10;Le contenu généré par l’IA peut être incorrect.">
            <a:extLst>
              <a:ext uri="{FF2B5EF4-FFF2-40B4-BE49-F238E27FC236}">
                <a16:creationId xmlns:a16="http://schemas.microsoft.com/office/drawing/2014/main" id="{E218D9FB-BBF1-F449-2962-EF3E0D0A3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3127" y="3428999"/>
            <a:ext cx="3962400" cy="15240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CEC35A-B09F-5708-CA84-499D0D3272F5}"/>
              </a:ext>
            </a:extLst>
          </p:cNvPr>
          <p:cNvSpPr txBox="1"/>
          <p:nvPr/>
        </p:nvSpPr>
        <p:spPr>
          <a:xfrm>
            <a:off x="1427018" y="5389418"/>
            <a:ext cx="681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Pétition « La sélection n’est pas la solution », décembre 2017</a:t>
            </a:r>
          </a:p>
          <a:p>
            <a:r>
              <a:rPr lang="fr-FR" b="1" dirty="0"/>
              <a:t>Campagne de presse</a:t>
            </a:r>
          </a:p>
          <a:p>
            <a:r>
              <a:rPr lang="fr-FR" b="1" dirty="0"/>
              <a:t>Journée nationale, Bourse du Travail, janvier 2018</a:t>
            </a:r>
          </a:p>
        </p:txBody>
      </p:sp>
    </p:spTree>
    <p:extLst>
      <p:ext uri="{BB962C8B-B14F-4D97-AF65-F5344CB8AC3E}">
        <p14:creationId xmlns:p14="http://schemas.microsoft.com/office/powerpoint/2010/main" val="393974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CA11A-4B97-6F35-D895-BD0CC3C9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affich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2A602C2-3A42-4032-34F3-282F788EA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163" y="27369"/>
            <a:ext cx="3842951" cy="6830631"/>
          </a:xfrm>
        </p:spPr>
      </p:pic>
    </p:spTree>
    <p:extLst>
      <p:ext uri="{BB962C8B-B14F-4D97-AF65-F5344CB8AC3E}">
        <p14:creationId xmlns:p14="http://schemas.microsoft.com/office/powerpoint/2010/main" val="78835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16A31-00AB-9B65-D0F9-9A3302BC9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FC9647-303A-7EBB-1D12-8A2B2BF52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arbre, affich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5B9C132-40F2-F68B-4EC9-61B394AE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18" y="0"/>
            <a:ext cx="4437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7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24AFC-C22F-4FD7-6FDD-D5F9005E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243B64E4-F760-AC10-184C-1DE96CDD9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5242" y="27802"/>
            <a:ext cx="4534930" cy="6802395"/>
          </a:xfrm>
        </p:spPr>
      </p:pic>
    </p:spTree>
    <p:extLst>
      <p:ext uri="{BB962C8B-B14F-4D97-AF65-F5344CB8AC3E}">
        <p14:creationId xmlns:p14="http://schemas.microsoft.com/office/powerpoint/2010/main" val="159918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DA0B1C-6A8A-3323-1317-A5C83F84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Rappeler le contexte de sous-financment chronique de la réforme ORE</a:t>
            </a:r>
          </a:p>
        </p:txBody>
      </p:sp>
      <p:pic>
        <p:nvPicPr>
          <p:cNvPr id="5" name="Espace réservé du contenu 4" descr="Une image contenant texte, affich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D2F7406-F3DF-58C7-6114-ADC6B0BC0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36818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8E68C-5314-B487-F069-A654DB80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chaussures, habits, personne&#10;&#10;Le contenu généré par l’IA peut être incorrect.">
            <a:extLst>
              <a:ext uri="{FF2B5EF4-FFF2-40B4-BE49-F238E27FC236}">
                <a16:creationId xmlns:a16="http://schemas.microsoft.com/office/drawing/2014/main" id="{7C40C49D-5E87-E4B7-64AF-04CE74251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605" y="55605"/>
            <a:ext cx="6746789" cy="6746789"/>
          </a:xfrm>
        </p:spPr>
      </p:pic>
    </p:spTree>
    <p:extLst>
      <p:ext uri="{BB962C8B-B14F-4D97-AF65-F5344CB8AC3E}">
        <p14:creationId xmlns:p14="http://schemas.microsoft.com/office/powerpoint/2010/main" val="415758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EB889-44B1-CD99-73EC-60E637C9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habits, personne, homme, costume&#10;&#10;Le contenu généré par l’IA peut être incorrect.">
            <a:extLst>
              <a:ext uri="{FF2B5EF4-FFF2-40B4-BE49-F238E27FC236}">
                <a16:creationId xmlns:a16="http://schemas.microsoft.com/office/drawing/2014/main" id="{D1B2A175-8B25-66E8-62B5-D93932D3B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45" y="365125"/>
            <a:ext cx="8377881" cy="6283411"/>
          </a:xfrm>
        </p:spPr>
      </p:pic>
    </p:spTree>
    <p:extLst>
      <p:ext uri="{BB962C8B-B14F-4D97-AF65-F5344CB8AC3E}">
        <p14:creationId xmlns:p14="http://schemas.microsoft.com/office/powerpoint/2010/main" val="2876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AC2B6E-2668-0112-B84C-51B4B3FD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sous-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financement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chronique de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l’enseignement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supérieur public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texte, capture d’écran, Police, carte&#10;&#10;Le contenu généré par l’IA peut être incorrect.">
            <a:extLst>
              <a:ext uri="{FF2B5EF4-FFF2-40B4-BE49-F238E27FC236}">
                <a16:creationId xmlns:a16="http://schemas.microsoft.com/office/drawing/2014/main" id="{21C19E0D-4CB4-85B6-E073-17CCA114F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5233846-C5BB-21B2-A907-FF1D558A162A}"/>
              </a:ext>
            </a:extLst>
          </p:cNvPr>
          <p:cNvSpPr txBox="1"/>
          <p:nvPr/>
        </p:nvSpPr>
        <p:spPr>
          <a:xfrm>
            <a:off x="195855" y="5948986"/>
            <a:ext cx="403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Source</a:t>
            </a:r>
            <a:r>
              <a:rPr lang="fr-FR" dirty="0"/>
              <a:t> : Marius Linard et Nicolas Fournier </a:t>
            </a:r>
            <a:r>
              <a:rPr lang="fr-FR" dirty="0" err="1"/>
              <a:t>Montgieux</a:t>
            </a:r>
            <a:r>
              <a:rPr lang="fr-FR" dirty="0"/>
              <a:t>, décembre 2024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5CEA8A-FDF7-F5FA-FCDA-C54FF40D2248}"/>
              </a:ext>
            </a:extLst>
          </p:cNvPr>
          <p:cNvSpPr txBox="1"/>
          <p:nvPr/>
        </p:nvSpPr>
        <p:spPr>
          <a:xfrm>
            <a:off x="441178" y="799999"/>
            <a:ext cx="468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Quelques éléments de contexte</a:t>
            </a:r>
          </a:p>
        </p:txBody>
      </p:sp>
    </p:spTree>
    <p:extLst>
      <p:ext uri="{BB962C8B-B14F-4D97-AF65-F5344CB8AC3E}">
        <p14:creationId xmlns:p14="http://schemas.microsoft.com/office/powerpoint/2010/main" val="427907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03789-C808-BAFE-F803-84B37915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habits, affiche, homme, femme&#10;&#10;Le contenu généré par l’IA peut être incorrect.">
            <a:extLst>
              <a:ext uri="{FF2B5EF4-FFF2-40B4-BE49-F238E27FC236}">
                <a16:creationId xmlns:a16="http://schemas.microsoft.com/office/drawing/2014/main" id="{8D105D64-5A6B-6107-BEF9-A1FBAF136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43" y="365124"/>
            <a:ext cx="9341333" cy="6159121"/>
          </a:xfrm>
        </p:spPr>
      </p:pic>
    </p:spTree>
    <p:extLst>
      <p:ext uri="{BB962C8B-B14F-4D97-AF65-F5344CB8AC3E}">
        <p14:creationId xmlns:p14="http://schemas.microsoft.com/office/powerpoint/2010/main" val="53768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204AA-74DA-2032-03E9-53AFD816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Décourager les profils ayant</a:t>
            </a:r>
            <a:br>
              <a:rPr lang="fr-FR" b="1" dirty="0"/>
            </a:br>
            <a:r>
              <a:rPr lang="fr-FR" b="1" dirty="0"/>
              <a:t> un « plus grand risque d’échec »</a:t>
            </a:r>
          </a:p>
        </p:txBody>
      </p:sp>
    </p:spTree>
    <p:extLst>
      <p:ext uri="{BB962C8B-B14F-4D97-AF65-F5344CB8AC3E}">
        <p14:creationId xmlns:p14="http://schemas.microsoft.com/office/powerpoint/2010/main" val="331643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05DC4-1B38-AECD-E651-7A940686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Police, logo, blanc&#10;&#10;Le contenu généré par l’IA peut être incorrect.">
            <a:extLst>
              <a:ext uri="{FF2B5EF4-FFF2-40B4-BE49-F238E27FC236}">
                <a16:creationId xmlns:a16="http://schemas.microsoft.com/office/drawing/2014/main" id="{961E9330-FE73-3A5F-EB18-DB750FA2C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8" y="292304"/>
            <a:ext cx="5546982" cy="1471203"/>
          </a:xfrm>
        </p:spPr>
      </p:pic>
      <p:pic>
        <p:nvPicPr>
          <p:cNvPr id="7" name="Image 6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61D79F08-4ADD-1CB0-6EDB-176FF0BA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08" y="1569307"/>
            <a:ext cx="6745154" cy="52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64DF5-A5D5-8409-1CE5-CEACFB58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15BB249-E952-0951-6B03-C1F4C8953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45" y="1454727"/>
            <a:ext cx="12041155" cy="4296411"/>
          </a:xfrm>
        </p:spPr>
      </p:pic>
    </p:spTree>
    <p:extLst>
      <p:ext uri="{BB962C8B-B14F-4D97-AF65-F5344CB8AC3E}">
        <p14:creationId xmlns:p14="http://schemas.microsoft.com/office/powerpoint/2010/main" val="2808294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DF3A8-FB19-EF32-DB97-890DA6B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512EAB59-4895-F7F5-83DC-EC3CAF290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611" y="1825625"/>
            <a:ext cx="9664616" cy="4576832"/>
          </a:xfrm>
        </p:spPr>
      </p:pic>
    </p:spTree>
    <p:extLst>
      <p:ext uri="{BB962C8B-B14F-4D97-AF65-F5344CB8AC3E}">
        <p14:creationId xmlns:p14="http://schemas.microsoft.com/office/powerpoint/2010/main" val="287016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67FB0-FC19-1329-85EB-B6F2B2F7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FA98215-364E-2C55-9EAE-3B309115F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1268"/>
            <a:ext cx="10515600" cy="3800051"/>
          </a:xfrm>
        </p:spPr>
      </p:pic>
    </p:spTree>
    <p:extLst>
      <p:ext uri="{BB962C8B-B14F-4D97-AF65-F5344CB8AC3E}">
        <p14:creationId xmlns:p14="http://schemas.microsoft.com/office/powerpoint/2010/main" val="277905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57BD7-16D3-8ABD-E9DF-4F5CCAB8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864ED8-75AE-96AD-2222-819D3F076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25" y="246009"/>
            <a:ext cx="4725071" cy="1325563"/>
          </a:xfrm>
        </p:spPr>
      </p:pic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38703F6-65F8-8DE5-6BC0-8C08D3C8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88" y="1809804"/>
            <a:ext cx="7772400" cy="46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lettre, Police, logo&#10;&#10;Description générée automatiquement">
            <a:extLst>
              <a:ext uri="{FF2B5EF4-FFF2-40B4-BE49-F238E27FC236}">
                <a16:creationId xmlns:a16="http://schemas.microsoft.com/office/drawing/2014/main" id="{8A63E170-F6E5-6714-FA38-B56362EDE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073" y="0"/>
            <a:ext cx="6846820" cy="6826623"/>
          </a:xfrm>
        </p:spPr>
      </p:pic>
    </p:spTree>
    <p:extLst>
      <p:ext uri="{BB962C8B-B14F-4D97-AF65-F5344CB8AC3E}">
        <p14:creationId xmlns:p14="http://schemas.microsoft.com/office/powerpoint/2010/main" val="11698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10053-93AE-6D80-5C18-E9424C22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F6CFF-1856-A18C-5275-84233671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fr-FR" b="1" dirty="0"/>
              <a:t>Un sous financement économique chronique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F52F0-EEAC-F372-D4EB-C8664CC89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Un sous-financement chronique </a:t>
            </a:r>
            <a:r>
              <a:rPr lang="fr-FR" dirty="0">
                <a:sym typeface="Wingdings" pitchFamily="2" charset="2"/>
              </a:rPr>
              <a:t> la dépense française par étudiant est inférieure de 15% à la moyenne des pays de l’OCDE. 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Ex : En 2007, un besoin estimé (pour les universités) à 1 milliard / an sur au moins 5 ans pour remédier au sous-financement (Eyraud). Non réalisé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Des </a:t>
            </a:r>
            <a:r>
              <a:rPr lang="fr-FR" b="1" dirty="0">
                <a:sym typeface="Wingdings" pitchFamily="2" charset="2"/>
              </a:rPr>
              <a:t>inégalités</a:t>
            </a:r>
            <a:r>
              <a:rPr lang="fr-FR" dirty="0">
                <a:sym typeface="Wingdings" pitchFamily="2" charset="2"/>
              </a:rPr>
              <a:t> fortes entre </a:t>
            </a:r>
            <a:r>
              <a:rPr lang="fr-FR" b="1" dirty="0">
                <a:sym typeface="Wingdings" pitchFamily="2" charset="2"/>
              </a:rPr>
              <a:t>étudiants</a:t>
            </a:r>
            <a:r>
              <a:rPr lang="fr-FR" dirty="0">
                <a:sym typeface="Wingdings" pitchFamily="2" charset="2"/>
              </a:rPr>
              <a:t> (universités, env. 10 000 euros/ étudiant) et </a:t>
            </a:r>
            <a:r>
              <a:rPr lang="fr-FR" b="1" dirty="0">
                <a:sym typeface="Wingdings" pitchFamily="2" charset="2"/>
              </a:rPr>
              <a:t>élèves des classes préparatoires </a:t>
            </a:r>
            <a:r>
              <a:rPr lang="fr-FR" dirty="0">
                <a:sym typeface="Wingdings" pitchFamily="2" charset="2"/>
              </a:rPr>
              <a:t>(15 000 euros /élève CPGE)</a:t>
            </a:r>
          </a:p>
          <a:p>
            <a:endParaRPr lang="fr-FR" dirty="0"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Des inégalités fortes entre filières (médecine vs SHS, Arts, Langues, éco/droit/gestion)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02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168A0-87FE-5378-E175-C6F4C3FF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 sous encadrement enseignant et administratif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A1C351-43A6-435C-458A-BB28E105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algn="just"/>
            <a:r>
              <a:rPr lang="fr-FR" b="1" dirty="0"/>
              <a:t>Depuis la LRU (2007) – </a:t>
            </a:r>
            <a:r>
              <a:rPr lang="fr-FR" b="1" i="1" dirty="0"/>
              <a:t>Loi relative aux Libertés et Responsabilités des Universités</a:t>
            </a:r>
            <a:r>
              <a:rPr lang="fr-FR" b="1" dirty="0"/>
              <a:t>, </a:t>
            </a:r>
            <a:r>
              <a:rPr lang="fr-FR" dirty="0"/>
              <a:t>dévolution de la masse salariale aux universités (sous évaluée et sous financée par l’Etat)</a:t>
            </a:r>
          </a:p>
          <a:p>
            <a:pPr marL="0" indent="0" algn="just">
              <a:buNone/>
            </a:pPr>
            <a:endParaRPr lang="fr-FR" dirty="0"/>
          </a:p>
          <a:p>
            <a:pPr lvl="2"/>
            <a:r>
              <a:rPr lang="fr-FR" sz="2200" dirty="0"/>
              <a:t>Non prise en compte de l’augmentation de salaire des EC dans leur progression de carrière, </a:t>
            </a:r>
            <a:r>
              <a:rPr lang="fr-FR" sz="2200" b="1" dirty="0"/>
              <a:t>sous évaluation </a:t>
            </a:r>
            <a:r>
              <a:rPr lang="fr-FR" sz="2200" dirty="0"/>
              <a:t>des besoins en termes d’augmentation de la masse salariale</a:t>
            </a:r>
          </a:p>
          <a:p>
            <a:pPr marL="0" indent="0">
              <a:buNone/>
            </a:pPr>
            <a:endParaRPr lang="fr-FR" sz="3000" dirty="0"/>
          </a:p>
          <a:p>
            <a:r>
              <a:rPr lang="fr-FR" b="1" dirty="0"/>
              <a:t>LPR - Loi de Programmation de la Recherche</a:t>
            </a:r>
          </a:p>
          <a:p>
            <a:pPr lvl="3"/>
            <a:r>
              <a:rPr lang="fr-FR" sz="2200" dirty="0"/>
              <a:t>Prévoit des hausses de rémunération (primes) mais non budgétisées, encore à la charge des universités qui ne voient pas leur budget augmenter en conséquence.</a:t>
            </a:r>
          </a:p>
          <a:p>
            <a:pPr marL="1371600" lvl="3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5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E7831-6A95-2F55-F766-2D94851E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Quelques solutions trouvées par les universités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3445A9-03DA-748A-4AA8-C1B0954B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fr-FR" sz="4000" dirty="0"/>
              <a:t>Une chute du taux d’encadrement / étudiant</a:t>
            </a:r>
          </a:p>
          <a:p>
            <a:pPr marL="0" indent="0">
              <a:buNone/>
            </a:pPr>
            <a:endParaRPr lang="fr-FR" sz="4000" dirty="0"/>
          </a:p>
          <a:p>
            <a:r>
              <a:rPr lang="fr-FR" sz="4000" dirty="0"/>
              <a:t>Précarisation de la masse salariale (au niveau national, 50% des heures d’enseignement sont assurées par des non-titulaires</a:t>
            </a:r>
          </a:p>
        </p:txBody>
      </p:sp>
    </p:spTree>
    <p:extLst>
      <p:ext uri="{BB962C8B-B14F-4D97-AF65-F5344CB8AC3E}">
        <p14:creationId xmlns:p14="http://schemas.microsoft.com/office/powerpoint/2010/main" val="410983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BD1059-17A1-A730-B395-C4C03A2B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098"/>
            <a:ext cx="10515600" cy="4351338"/>
          </a:xfrm>
        </p:spPr>
        <p:txBody>
          <a:bodyPr/>
          <a:lstStyle/>
          <a:p>
            <a:r>
              <a:rPr lang="fr-FR" sz="3600" dirty="0"/>
              <a:t>Augmentation des frais d’inscription par certains établissements (changement de statut)</a:t>
            </a:r>
          </a:p>
          <a:p>
            <a:endParaRPr lang="fr-FR" sz="3600" dirty="0"/>
          </a:p>
          <a:p>
            <a:endParaRPr lang="fr-FR" sz="3600" dirty="0"/>
          </a:p>
          <a:p>
            <a:endParaRPr lang="fr-FR" dirty="0"/>
          </a:p>
        </p:txBody>
      </p:sp>
      <p:pic>
        <p:nvPicPr>
          <p:cNvPr id="5" name="Image 4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7124784-70CD-33EF-A27B-5F7A0DA0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004" y="2643055"/>
            <a:ext cx="7772400" cy="2667999"/>
          </a:xfrm>
          <a:prstGeom prst="rect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184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27959-A18B-7B7F-7999-E25D262F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Développement de l’enseignement privé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E9381B-4600-8FC6-CB4B-76EC8263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En 10 ans, le nombre d’</a:t>
            </a:r>
            <a:r>
              <a:rPr lang="fr-FR" sz="3600" dirty="0" err="1"/>
              <a:t>étudiant.es</a:t>
            </a:r>
            <a:r>
              <a:rPr lang="fr-FR" sz="3600" dirty="0"/>
              <a:t> </a:t>
            </a:r>
            <a:r>
              <a:rPr lang="fr-FR" sz="3600" dirty="0" err="1"/>
              <a:t>inscrit.es</a:t>
            </a:r>
            <a:r>
              <a:rPr lang="fr-FR" sz="3600" dirty="0"/>
              <a:t> dans l’enseignement supérieur privé a progressé de </a:t>
            </a:r>
            <a:r>
              <a:rPr lang="fr-FR" sz="3600" b="1" dirty="0"/>
              <a:t>63%. </a:t>
            </a:r>
          </a:p>
          <a:p>
            <a:r>
              <a:rPr lang="fr-FR" sz="3600" b="1" dirty="0"/>
              <a:t>26% des </a:t>
            </a:r>
            <a:r>
              <a:rPr lang="fr-FR" sz="3600" b="1" dirty="0" err="1"/>
              <a:t>étudiant.es</a:t>
            </a:r>
            <a:r>
              <a:rPr lang="fr-FR" sz="3600" b="1" dirty="0"/>
              <a:t> en 2022 sont </a:t>
            </a:r>
            <a:r>
              <a:rPr lang="fr-FR" sz="3600" b="1" dirty="0" err="1"/>
              <a:t>inscrit.es</a:t>
            </a:r>
            <a:r>
              <a:rPr lang="fr-FR" sz="3600" b="1" dirty="0"/>
              <a:t> dans des formations privées.</a:t>
            </a:r>
          </a:p>
          <a:p>
            <a:pPr marL="0" indent="0">
              <a:buNone/>
            </a:pPr>
            <a:r>
              <a:rPr lang="fr-FR" sz="3600" dirty="0"/>
              <a:t>		</a:t>
            </a:r>
            <a:r>
              <a:rPr lang="fr-FR" sz="3600" dirty="0">
                <a:sym typeface="Wingdings" pitchFamily="2" charset="2"/>
              </a:rPr>
              <a:t> </a:t>
            </a:r>
            <a:r>
              <a:rPr lang="fr-FR" sz="3600" dirty="0"/>
              <a:t>769 000 </a:t>
            </a:r>
            <a:r>
              <a:rPr lang="fr-FR" sz="3600" dirty="0" err="1"/>
              <a:t>étudiant.es</a:t>
            </a:r>
            <a:r>
              <a:rPr lang="fr-FR" sz="3600" dirty="0"/>
              <a:t> </a:t>
            </a:r>
            <a:r>
              <a:rPr lang="fr-FR" sz="3600" dirty="0" err="1"/>
              <a:t>inscrit.es</a:t>
            </a:r>
            <a:r>
              <a:rPr lang="fr-FR" sz="3600" dirty="0"/>
              <a:t> dans des formations dans le privé, 2 168 00 </a:t>
            </a:r>
            <a:r>
              <a:rPr lang="fr-FR" sz="3600" dirty="0" err="1"/>
              <a:t>inscrit.es</a:t>
            </a:r>
            <a:r>
              <a:rPr lang="fr-FR" sz="3600" dirty="0"/>
              <a:t> dans l’ESR public.</a:t>
            </a:r>
          </a:p>
        </p:txBody>
      </p:sp>
    </p:spTree>
    <p:extLst>
      <p:ext uri="{BB962C8B-B14F-4D97-AF65-F5344CB8AC3E}">
        <p14:creationId xmlns:p14="http://schemas.microsoft.com/office/powerpoint/2010/main" val="346273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A950A-B0F5-C57D-E037-4FB61307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b="1" dirty="0"/>
              <a:t>Un secteur privé alimenté par des financements publics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7F1D7-E9A5-B70D-52AC-A92A6C536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Entre 2017 et 2023, les </a:t>
            </a:r>
            <a:r>
              <a:rPr lang="fr-FR" b="1" dirty="0"/>
              <a:t>subventions d’Etat aux établissements privés </a:t>
            </a:r>
            <a:r>
              <a:rPr lang="fr-FR" dirty="0"/>
              <a:t>ont </a:t>
            </a:r>
            <a:r>
              <a:rPr lang="fr-FR" b="1" u="sng" dirty="0"/>
              <a:t>augmenté de 20%. </a:t>
            </a:r>
            <a:r>
              <a:rPr lang="fr-FR" dirty="0"/>
              <a:t>Celles des établissements publics n’a augmenté que de 12%</a:t>
            </a:r>
          </a:p>
          <a:p>
            <a:r>
              <a:rPr lang="fr-FR" b="1" dirty="0"/>
              <a:t>Aide indirecte : financement aux entreprises pour l’embauche d’apprenti </a:t>
            </a:r>
            <a:r>
              <a:rPr lang="fr-FR" dirty="0"/>
              <a:t>(une manne ++ que les formations privées récupèrent = 84% des places en apprentissage sont proposées dans des formations privées) – </a:t>
            </a:r>
            <a:r>
              <a:rPr lang="fr-FR" b="1" dirty="0"/>
              <a:t>1 milliard d’euro de subvention indirectes </a:t>
            </a:r>
            <a:r>
              <a:rPr lang="fr-FR" dirty="0"/>
              <a:t>(dont dans des formations non reconnues, comme des « </a:t>
            </a:r>
            <a:r>
              <a:rPr lang="fr-FR" dirty="0" err="1"/>
              <a:t>bachelor</a:t>
            </a:r>
            <a:r>
              <a:rPr lang="fr-FR" dirty="0"/>
              <a:t> »)</a:t>
            </a:r>
          </a:p>
          <a:p>
            <a:r>
              <a:rPr lang="fr-FR" dirty="0" err="1"/>
              <a:t>Parcousup</a:t>
            </a:r>
            <a:r>
              <a:rPr lang="fr-FR" dirty="0"/>
              <a:t> et </a:t>
            </a:r>
            <a:r>
              <a:rPr lang="fr-FR" dirty="0" err="1"/>
              <a:t>MonMaster</a:t>
            </a:r>
            <a:r>
              <a:rPr lang="fr-FR" dirty="0"/>
              <a:t> – des vitrines pour le privé qui y est référencé, ou un repoussoir sur lequel ces formations communiquent pour attirer les </a:t>
            </a:r>
            <a:r>
              <a:rPr lang="fr-FR" dirty="0" err="1"/>
              <a:t>candidat.es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87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81868-8598-C9E2-1EB8-88378CBE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Crédit Impôt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0E62B1-0DFF-C7D7-115E-4CA30DC0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fr-FR" dirty="0"/>
              <a:t>Niche fiscale permettant aux entreprises de déduire de leurs impôts sur les sociétés 30% de leurs dépenses en Recherche et Développement</a:t>
            </a:r>
          </a:p>
          <a:p>
            <a:r>
              <a:rPr lang="fr-FR" dirty="0"/>
              <a:t>Aucun effet démontré sur l’emploi et l’investissement en Recherche et Développement </a:t>
            </a:r>
          </a:p>
          <a:p>
            <a:r>
              <a:rPr lang="fr-FR" dirty="0"/>
              <a:t>Augmentation de 6% cette année : 7,6 milliards d’euros.</a:t>
            </a:r>
          </a:p>
        </p:txBody>
      </p:sp>
    </p:spTree>
    <p:extLst>
      <p:ext uri="{BB962C8B-B14F-4D97-AF65-F5344CB8AC3E}">
        <p14:creationId xmlns:p14="http://schemas.microsoft.com/office/powerpoint/2010/main" val="2232531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976</Words>
  <Application>Microsoft Macintosh PowerPoint</Application>
  <PresentationFormat>Grand écran</PresentationFormat>
  <Paragraphs>80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-apple-system</vt:lpstr>
      <vt:lpstr>Aptos</vt:lpstr>
      <vt:lpstr>Aptos Display</vt:lpstr>
      <vt:lpstr>Arial</vt:lpstr>
      <vt:lpstr>Wingdings</vt:lpstr>
      <vt:lpstr>Thème Office</vt:lpstr>
      <vt:lpstr>Sociologie des problèmes  (et des non-problèmes) sociaux  Parcoursup</vt:lpstr>
      <vt:lpstr>Le sous-financement chronique de l’enseignement supérieur public</vt:lpstr>
      <vt:lpstr>Un sous financement économique chronique</vt:lpstr>
      <vt:lpstr>Un sous encadrement enseignant et administratif </vt:lpstr>
      <vt:lpstr>Quelques solutions trouvées par les universités</vt:lpstr>
      <vt:lpstr>Présentation PowerPoint</vt:lpstr>
      <vt:lpstr>Développement de l’enseignement privé</vt:lpstr>
      <vt:lpstr>Un secteur privé alimenté par des financements publics</vt:lpstr>
      <vt:lpstr>Le Crédit Impôt Recherche</vt:lpstr>
      <vt:lpstr>Un sous financement chronique</vt:lpstr>
      <vt:lpstr>2018, mise en place d’un nouveau dispositif d’affectation dans le supérieur Parcoursup</vt:lpstr>
      <vt:lpstr>2018 - Parcoursup</vt:lpstr>
      <vt:lpstr>Une mobilisation pour « politiser » l’outil :     Parler de sélection et non      d’orientation</vt:lpstr>
      <vt:lpstr>Présentation PowerPoint</vt:lpstr>
      <vt:lpstr>Présentation PowerPoint</vt:lpstr>
      <vt:lpstr>Présentation PowerPoint</vt:lpstr>
      <vt:lpstr>Rappeler le contexte de sous-financment chronique de la réforme ORE</vt:lpstr>
      <vt:lpstr>Présentation PowerPoint</vt:lpstr>
      <vt:lpstr>Présentation PowerPoint</vt:lpstr>
      <vt:lpstr>Présentation PowerPoint</vt:lpstr>
      <vt:lpstr>Décourager les profils ayant  un « plus grand risque d’échec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des problèmes  (et des non-problèmes) sociaux  Parcoursup</dc:title>
  <dc:creator>christel coton</dc:creator>
  <cp:lastModifiedBy>Francisco Roa Bastos</cp:lastModifiedBy>
  <cp:revision>9</cp:revision>
  <dcterms:created xsi:type="dcterms:W3CDTF">2025-03-22T20:47:52Z</dcterms:created>
  <dcterms:modified xsi:type="dcterms:W3CDTF">2025-04-09T07:46:24Z</dcterms:modified>
</cp:coreProperties>
</file>