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26"/>
  </p:notesMasterIdLst>
  <p:sldIdLst>
    <p:sldId id="256" r:id="rId2"/>
    <p:sldId id="257" r:id="rId3"/>
    <p:sldId id="277" r:id="rId4"/>
    <p:sldId id="278" r:id="rId5"/>
    <p:sldId id="258" r:id="rId6"/>
    <p:sldId id="271" r:id="rId7"/>
    <p:sldId id="259" r:id="rId8"/>
    <p:sldId id="260" r:id="rId9"/>
    <p:sldId id="281" r:id="rId10"/>
    <p:sldId id="261" r:id="rId11"/>
    <p:sldId id="263" r:id="rId12"/>
    <p:sldId id="264" r:id="rId13"/>
    <p:sldId id="266" r:id="rId14"/>
    <p:sldId id="272" r:id="rId15"/>
    <p:sldId id="265" r:id="rId16"/>
    <p:sldId id="279" r:id="rId17"/>
    <p:sldId id="274" r:id="rId18"/>
    <p:sldId id="267" r:id="rId19"/>
    <p:sldId id="268" r:id="rId20"/>
    <p:sldId id="275" r:id="rId21"/>
    <p:sldId id="273" r:id="rId22"/>
    <p:sldId id="269" r:id="rId23"/>
    <p:sldId id="270" r:id="rId24"/>
    <p:sldId id="2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83"/>
    <p:restoredTop sz="89121"/>
  </p:normalViewPr>
  <p:slideViewPr>
    <p:cSldViewPr snapToGrid="0" snapToObjects="1">
      <p:cViewPr varScale="1">
        <p:scale>
          <a:sx n="103" d="100"/>
          <a:sy n="103" d="100"/>
        </p:scale>
        <p:origin x="9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653D9E-E870-0F46-8BD8-449F21535962}" type="datetimeFigureOut">
              <a:rPr lang="fr-FR" smtClean="0"/>
              <a:t>09/04/2025</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D6EAE1-F0D2-F54B-9DA2-A36F0EED3ACE}" type="slidenum">
              <a:rPr lang="fr-FR" smtClean="0"/>
              <a:t>‹#›</a:t>
            </a:fld>
            <a:endParaRPr lang="fr-FR"/>
          </a:p>
        </p:txBody>
      </p:sp>
    </p:spTree>
    <p:extLst>
      <p:ext uri="{BB962C8B-B14F-4D97-AF65-F5344CB8AC3E}">
        <p14:creationId xmlns:p14="http://schemas.microsoft.com/office/powerpoint/2010/main" val="965958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79D6EAE1-F0D2-F54B-9DA2-A36F0EED3ACE}" type="slidenum">
              <a:rPr lang="fr-FR" smtClean="0"/>
              <a:t>1</a:t>
            </a:fld>
            <a:endParaRPr lang="fr-FR"/>
          </a:p>
        </p:txBody>
      </p:sp>
    </p:spTree>
    <p:extLst>
      <p:ext uri="{BB962C8B-B14F-4D97-AF65-F5344CB8AC3E}">
        <p14:creationId xmlns:p14="http://schemas.microsoft.com/office/powerpoint/2010/main" val="3868879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79D6EAE1-F0D2-F54B-9DA2-A36F0EED3ACE}" type="slidenum">
              <a:rPr lang="fr-FR" smtClean="0"/>
              <a:t>2</a:t>
            </a:fld>
            <a:endParaRPr lang="fr-FR"/>
          </a:p>
        </p:txBody>
      </p:sp>
    </p:spTree>
    <p:extLst>
      <p:ext uri="{BB962C8B-B14F-4D97-AF65-F5344CB8AC3E}">
        <p14:creationId xmlns:p14="http://schemas.microsoft.com/office/powerpoint/2010/main" val="868191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On utilise le manuel de Pierre Wagner, Logique et Philosophie. Demander s’ils ont déjà fait de la logique à main levée.</a:t>
            </a:r>
          </a:p>
        </p:txBody>
      </p:sp>
      <p:sp>
        <p:nvSpPr>
          <p:cNvPr id="4" name="Slide Number Placeholder 3"/>
          <p:cNvSpPr>
            <a:spLocks noGrp="1"/>
          </p:cNvSpPr>
          <p:nvPr>
            <p:ph type="sldNum" sz="quarter" idx="5"/>
          </p:nvPr>
        </p:nvSpPr>
        <p:spPr/>
        <p:txBody>
          <a:bodyPr/>
          <a:lstStyle/>
          <a:p>
            <a:fld id="{79D6EAE1-F0D2-F54B-9DA2-A36F0EED3ACE}" type="slidenum">
              <a:rPr lang="fr-FR" smtClean="0"/>
              <a:t>3</a:t>
            </a:fld>
            <a:endParaRPr lang="fr-FR"/>
          </a:p>
        </p:txBody>
      </p:sp>
    </p:spTree>
    <p:extLst>
      <p:ext uri="{BB962C8B-B14F-4D97-AF65-F5344CB8AC3E}">
        <p14:creationId xmlns:p14="http://schemas.microsoft.com/office/powerpoint/2010/main" val="63950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4/9/25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74530098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4/9/25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801660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4/9/25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328297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4/9/25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522846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t>4/9/25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86301734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4/9/25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547962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smtClean="0"/>
              <a:t>4/9/25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893746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4/9/25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9810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4/9/25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172566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BE4249-C0D0-4B06-8692-E8BB871AF643}" type="datetimeFigureOut">
              <a:rPr lang="en-US" smtClean="0"/>
              <a:t>4/9/25</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100114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042B0DB6-F5C7-45FB-8CF3-31B45F9C2DAC}" type="datetimeFigureOut">
              <a:rPr lang="en-US" smtClean="0"/>
              <a:t>4/9/25</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707107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smtClean="0"/>
              <a:t>4/9/25</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46536841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45C84-6024-2E46-ACB5-348230271B99}"/>
              </a:ext>
            </a:extLst>
          </p:cNvPr>
          <p:cNvSpPr>
            <a:spLocks noGrp="1"/>
          </p:cNvSpPr>
          <p:nvPr>
            <p:ph type="ctrTitle"/>
          </p:nvPr>
        </p:nvSpPr>
        <p:spPr/>
        <p:txBody>
          <a:bodyPr/>
          <a:lstStyle/>
          <a:p>
            <a:r>
              <a:rPr lang="fr-FR" dirty="0"/>
              <a:t>Logique – semaine 1</a:t>
            </a:r>
          </a:p>
        </p:txBody>
      </p:sp>
      <p:sp>
        <p:nvSpPr>
          <p:cNvPr id="3" name="Subtitle 2">
            <a:extLst>
              <a:ext uri="{FF2B5EF4-FFF2-40B4-BE49-F238E27FC236}">
                <a16:creationId xmlns:a16="http://schemas.microsoft.com/office/drawing/2014/main" id="{B97AC1E9-2706-034C-9877-3828CC382DD4}"/>
              </a:ext>
            </a:extLst>
          </p:cNvPr>
          <p:cNvSpPr>
            <a:spLocks noGrp="1"/>
          </p:cNvSpPr>
          <p:nvPr>
            <p:ph type="subTitle" idx="1"/>
          </p:nvPr>
        </p:nvSpPr>
        <p:spPr/>
        <p:txBody>
          <a:bodyPr>
            <a:normAutofit lnSpcReduction="10000"/>
          </a:bodyPr>
          <a:lstStyle/>
          <a:p>
            <a:r>
              <a:rPr lang="fr-FR" dirty="0"/>
              <a:t>Rachel Frenette</a:t>
            </a:r>
          </a:p>
          <a:p>
            <a:r>
              <a:rPr lang="fr-FR" dirty="0"/>
              <a:t>Jeudi 14h-17h</a:t>
            </a:r>
          </a:p>
          <a:p>
            <a:r>
              <a:rPr lang="fr-FR" dirty="0"/>
              <a:t>30 janvier 2025</a:t>
            </a:r>
          </a:p>
        </p:txBody>
      </p:sp>
    </p:spTree>
    <p:extLst>
      <p:ext uri="{BB962C8B-B14F-4D97-AF65-F5344CB8AC3E}">
        <p14:creationId xmlns:p14="http://schemas.microsoft.com/office/powerpoint/2010/main" val="1007821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61F0B-A4CC-F943-A330-A69F809F9841}"/>
              </a:ext>
            </a:extLst>
          </p:cNvPr>
          <p:cNvSpPr>
            <a:spLocks noGrp="1"/>
          </p:cNvSpPr>
          <p:nvPr>
            <p:ph type="title"/>
          </p:nvPr>
        </p:nvSpPr>
        <p:spPr/>
        <p:txBody>
          <a:bodyPr/>
          <a:lstStyle/>
          <a:p>
            <a:r>
              <a:rPr lang="fr-FR" dirty="0"/>
              <a:t>1. Inférence déductive</a:t>
            </a:r>
          </a:p>
        </p:txBody>
      </p:sp>
      <p:sp>
        <p:nvSpPr>
          <p:cNvPr id="3" name="Content Placeholder 2">
            <a:extLst>
              <a:ext uri="{FF2B5EF4-FFF2-40B4-BE49-F238E27FC236}">
                <a16:creationId xmlns:a16="http://schemas.microsoft.com/office/drawing/2014/main" id="{E50F188C-F2F4-614C-B490-58A385F03907}"/>
              </a:ext>
            </a:extLst>
          </p:cNvPr>
          <p:cNvSpPr>
            <a:spLocks noGrp="1"/>
          </p:cNvSpPr>
          <p:nvPr>
            <p:ph idx="1"/>
          </p:nvPr>
        </p:nvSpPr>
        <p:spPr>
          <a:xfrm>
            <a:off x="2231136" y="2404533"/>
            <a:ext cx="8086908" cy="4323645"/>
          </a:xfrm>
        </p:spPr>
        <p:txBody>
          <a:bodyPr>
            <a:normAutofit lnSpcReduction="10000"/>
          </a:bodyPr>
          <a:lstStyle/>
          <a:p>
            <a:r>
              <a:rPr lang="fr-FR" dirty="0"/>
              <a:t>Différents types d’inférences: </a:t>
            </a:r>
          </a:p>
          <a:p>
            <a:pPr lvl="1"/>
            <a:r>
              <a:rPr lang="fr-FR" b="1" dirty="0"/>
              <a:t>Déductive: </a:t>
            </a:r>
            <a:r>
              <a:rPr lang="fr-FR" dirty="0"/>
              <a:t>inférences dans lesquelles la conclusion est vraie dès lors que les prémisses le sont. </a:t>
            </a:r>
          </a:p>
          <a:p>
            <a:pPr lvl="2"/>
            <a:r>
              <a:rPr lang="fr-FR" dirty="0"/>
              <a:t>Les exemples qu’on vient de voir sont des inférences déductives. </a:t>
            </a:r>
          </a:p>
          <a:p>
            <a:pPr lvl="1"/>
            <a:r>
              <a:rPr lang="fr-FR" b="1" dirty="0"/>
              <a:t>Inductive</a:t>
            </a:r>
            <a:r>
              <a:rPr lang="fr-FR" dirty="0"/>
              <a:t>: d’un grand nombre de cas observés, on tire une affirmation qui vaut soit pour tous les cas, soit pour un cas futur. Dans ce type d’inférence, la conclusion pourrait être fausse, malgré la vérité des prémisses.</a:t>
            </a:r>
          </a:p>
          <a:p>
            <a:pPr lvl="2"/>
            <a:r>
              <a:rPr lang="fr-FR" dirty="0"/>
              <a:t>Ex: J’observe qu’à tous les matins le soleil se lève, et j’en tire l’affirmation que le soleil se lèvera demain. </a:t>
            </a:r>
          </a:p>
          <a:p>
            <a:pPr lvl="2"/>
            <a:r>
              <a:rPr lang="fr-FR" dirty="0"/>
              <a:t>Ex: Une certaine plante A dont les fleurs sont jaunes a des vertus curatives, donc cette autre plante jaune B doit avoir des vertus curatives.</a:t>
            </a:r>
          </a:p>
          <a:p>
            <a:pPr lvl="3"/>
            <a:endParaRPr lang="fr-FR" dirty="0"/>
          </a:p>
          <a:p>
            <a:r>
              <a:rPr lang="fr-FR" dirty="0"/>
              <a:t>Nous n’étudierons </a:t>
            </a:r>
            <a:r>
              <a:rPr lang="fr-FR" b="1" dirty="0"/>
              <a:t>pas</a:t>
            </a:r>
            <a:r>
              <a:rPr lang="fr-FR" dirty="0"/>
              <a:t> les inférences inductives, et nous nous intéresserons seulement aux cas d’inférences déductives.</a:t>
            </a:r>
          </a:p>
        </p:txBody>
      </p:sp>
    </p:spTree>
    <p:extLst>
      <p:ext uri="{BB962C8B-B14F-4D97-AF65-F5344CB8AC3E}">
        <p14:creationId xmlns:p14="http://schemas.microsoft.com/office/powerpoint/2010/main" val="2516067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112E0-42DB-5F4C-8DD6-23D13E469128}"/>
              </a:ext>
            </a:extLst>
          </p:cNvPr>
          <p:cNvSpPr>
            <a:spLocks noGrp="1"/>
          </p:cNvSpPr>
          <p:nvPr>
            <p:ph type="title"/>
          </p:nvPr>
        </p:nvSpPr>
        <p:spPr/>
        <p:txBody>
          <a:bodyPr/>
          <a:lstStyle/>
          <a:p>
            <a:r>
              <a:rPr lang="fr-FR" dirty="0"/>
              <a:t>1. Inférence déductive</a:t>
            </a:r>
          </a:p>
        </p:txBody>
      </p:sp>
      <p:sp>
        <p:nvSpPr>
          <p:cNvPr id="3" name="Content Placeholder 2">
            <a:extLst>
              <a:ext uri="{FF2B5EF4-FFF2-40B4-BE49-F238E27FC236}">
                <a16:creationId xmlns:a16="http://schemas.microsoft.com/office/drawing/2014/main" id="{BA096D13-E34E-E64B-A01B-6401A05BD379}"/>
              </a:ext>
            </a:extLst>
          </p:cNvPr>
          <p:cNvSpPr>
            <a:spLocks noGrp="1"/>
          </p:cNvSpPr>
          <p:nvPr>
            <p:ph idx="1"/>
          </p:nvPr>
        </p:nvSpPr>
        <p:spPr/>
        <p:txBody>
          <a:bodyPr>
            <a:normAutofit lnSpcReduction="10000"/>
          </a:bodyPr>
          <a:lstStyle/>
          <a:p>
            <a:r>
              <a:rPr lang="fr-FR" dirty="0"/>
              <a:t>Pour récapituler, des définitions à bien noter: </a:t>
            </a:r>
          </a:p>
          <a:p>
            <a:endParaRPr lang="fr-FR" dirty="0"/>
          </a:p>
          <a:p>
            <a:r>
              <a:rPr lang="fr-FR" dirty="0"/>
              <a:t>Une </a:t>
            </a:r>
            <a:r>
              <a:rPr lang="fr-FR" b="1" dirty="0"/>
              <a:t>inférence</a:t>
            </a:r>
            <a:r>
              <a:rPr lang="fr-FR" dirty="0"/>
              <a:t>: une relation entre une ou plusieurs prémisses et une conclusion</a:t>
            </a:r>
          </a:p>
          <a:p>
            <a:endParaRPr lang="fr-FR" dirty="0"/>
          </a:p>
          <a:p>
            <a:r>
              <a:rPr lang="fr-FR" dirty="0"/>
              <a:t>Un </a:t>
            </a:r>
            <a:r>
              <a:rPr lang="fr-FR" b="1" dirty="0"/>
              <a:t>raisonnement</a:t>
            </a:r>
            <a:r>
              <a:rPr lang="fr-FR" dirty="0"/>
              <a:t>: une succession d’inférences (peut parfois n’être qu’une simple inférence)</a:t>
            </a:r>
          </a:p>
          <a:p>
            <a:pPr lvl="1"/>
            <a:r>
              <a:rPr lang="fr-FR" dirty="0"/>
              <a:t>L’idée selon laquelle on a toujours besoin de justifier nos affirmations. </a:t>
            </a:r>
          </a:p>
          <a:p>
            <a:pPr lvl="1"/>
            <a:r>
              <a:rPr lang="fr-FR" dirty="0"/>
              <a:t>Parfois, une inférence est insuffisante. </a:t>
            </a:r>
          </a:p>
        </p:txBody>
      </p:sp>
    </p:spTree>
    <p:extLst>
      <p:ext uri="{BB962C8B-B14F-4D97-AF65-F5344CB8AC3E}">
        <p14:creationId xmlns:p14="http://schemas.microsoft.com/office/powerpoint/2010/main" val="4146163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2223F-5207-6946-9EA6-1C7F8FC06EFE}"/>
              </a:ext>
            </a:extLst>
          </p:cNvPr>
          <p:cNvSpPr>
            <a:spLocks noGrp="1"/>
          </p:cNvSpPr>
          <p:nvPr>
            <p:ph type="title"/>
          </p:nvPr>
        </p:nvSpPr>
        <p:spPr/>
        <p:txBody>
          <a:bodyPr/>
          <a:lstStyle/>
          <a:p>
            <a:r>
              <a:rPr lang="fr-FR" dirty="0"/>
              <a:t>1. Inférence déductive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95F554C-0D9D-4440-BCAC-7B7ED35C8684}"/>
                  </a:ext>
                </a:extLst>
              </p:cNvPr>
              <p:cNvSpPr>
                <a:spLocks noGrp="1"/>
              </p:cNvSpPr>
              <p:nvPr>
                <p:ph idx="1"/>
              </p:nvPr>
            </p:nvSpPr>
            <p:spPr>
              <a:xfrm>
                <a:off x="2231135" y="2638044"/>
                <a:ext cx="8606197" cy="3977245"/>
              </a:xfrm>
            </p:spPr>
            <p:txBody>
              <a:bodyPr>
                <a:normAutofit/>
              </a:bodyPr>
              <a:lstStyle/>
              <a:p>
                <a:r>
                  <a:rPr lang="fr-FR" dirty="0"/>
                  <a:t>D’autres exemples d’inférence:</a:t>
                </a:r>
              </a:p>
              <a:p>
                <a:endParaRPr lang="fr-FR" dirty="0"/>
              </a:p>
              <a:p>
                <a14:m>
                  <m:oMath xmlns:m="http://schemas.openxmlformats.org/officeDocument/2006/math">
                    <m:f>
                      <m:fPr>
                        <m:ctrlPr>
                          <a:rPr lang="fr-FR" i="1">
                            <a:latin typeface="Cambria Math" panose="02040503050406030204" pitchFamily="18" charset="0"/>
                          </a:rPr>
                        </m:ctrlPr>
                      </m:fPr>
                      <m:num>
                        <m:eqArr>
                          <m:eqArrPr>
                            <m:ctrlPr>
                              <a:rPr lang="fr-CA" i="1">
                                <a:latin typeface="Cambria Math" panose="02040503050406030204" pitchFamily="18" charset="0"/>
                              </a:rPr>
                            </m:ctrlPr>
                          </m:eqArrPr>
                          <m:e>
                            <m:r>
                              <a:rPr lang="fr-CA" i="1">
                                <a:latin typeface="Cambria Math" panose="02040503050406030204" pitchFamily="18" charset="0"/>
                              </a:rPr>
                              <m:t>𝐶𝑒𝑡𝑡𝑒</m:t>
                            </m:r>
                            <m:r>
                              <a:rPr lang="fr-CA" i="1">
                                <a:latin typeface="Cambria Math" panose="02040503050406030204" pitchFamily="18" charset="0"/>
                              </a:rPr>
                              <m:t> </m:t>
                            </m:r>
                            <m:r>
                              <a:rPr lang="fr-CA" i="1">
                                <a:latin typeface="Cambria Math" panose="02040503050406030204" pitchFamily="18" charset="0"/>
                              </a:rPr>
                              <m:t>𝑓𝑙𝑒𝑢𝑟</m:t>
                            </m:r>
                            <m:r>
                              <a:rPr lang="fr-CA" i="1">
                                <a:latin typeface="Cambria Math" panose="02040503050406030204" pitchFamily="18" charset="0"/>
                              </a:rPr>
                              <m:t> </m:t>
                            </m:r>
                            <m:r>
                              <a:rPr lang="fr-CA" i="1">
                                <a:latin typeface="Cambria Math" panose="02040503050406030204" pitchFamily="18" charset="0"/>
                              </a:rPr>
                              <m:t>𝑒𝑠𝑡</m:t>
                            </m:r>
                            <m:r>
                              <a:rPr lang="fr-CA" i="1">
                                <a:latin typeface="Cambria Math" panose="02040503050406030204" pitchFamily="18" charset="0"/>
                              </a:rPr>
                              <m:t> </m:t>
                            </m:r>
                            <m:r>
                              <a:rPr lang="fr-CA" i="1">
                                <a:latin typeface="Cambria Math" panose="02040503050406030204" pitchFamily="18" charset="0"/>
                              </a:rPr>
                              <m:t>𝑏𝑙𝑎𝑛𝑐h𝑒</m:t>
                            </m:r>
                          </m:e>
                          <m:e>
                            <m:r>
                              <a:rPr lang="fr-CA" i="1">
                                <a:latin typeface="Cambria Math" panose="02040503050406030204" pitchFamily="18" charset="0"/>
                              </a:rPr>
                              <m:t>𝐶𝑒𝑡𝑡𝑒</m:t>
                            </m:r>
                            <m:r>
                              <a:rPr lang="fr-CA" i="1">
                                <a:latin typeface="Cambria Math" panose="02040503050406030204" pitchFamily="18" charset="0"/>
                              </a:rPr>
                              <m:t> </m:t>
                            </m:r>
                            <m:r>
                              <a:rPr lang="fr-CA" i="1">
                                <a:latin typeface="Cambria Math" panose="02040503050406030204" pitchFamily="18" charset="0"/>
                              </a:rPr>
                              <m:t>𝑓𝑙𝑒𝑢𝑟</m:t>
                            </m:r>
                            <m:r>
                              <a:rPr lang="fr-CA" i="1">
                                <a:latin typeface="Cambria Math" panose="02040503050406030204" pitchFamily="18" charset="0"/>
                              </a:rPr>
                              <m:t> </m:t>
                            </m:r>
                            <m:r>
                              <a:rPr lang="fr-CA" i="1">
                                <a:latin typeface="Cambria Math" panose="02040503050406030204" pitchFamily="18" charset="0"/>
                              </a:rPr>
                              <m:t>𝑒𝑠𝑡</m:t>
                            </m:r>
                            <m:r>
                              <a:rPr lang="fr-CA" i="1">
                                <a:latin typeface="Cambria Math" panose="02040503050406030204" pitchFamily="18" charset="0"/>
                              </a:rPr>
                              <m:t> </m:t>
                            </m:r>
                            <m:r>
                              <a:rPr lang="fr-CA" i="1">
                                <a:latin typeface="Cambria Math" panose="02040503050406030204" pitchFamily="18" charset="0"/>
                              </a:rPr>
                              <m:t>𝑔𝑟𝑎𝑛𝑑𝑒</m:t>
                            </m:r>
                          </m:e>
                        </m:eqArr>
                      </m:num>
                      <m:den>
                        <m:r>
                          <a:rPr lang="fr-CA" i="1">
                            <a:latin typeface="Cambria Math" panose="02040503050406030204" pitchFamily="18" charset="0"/>
                          </a:rPr>
                          <m:t>𝐶𝑒𝑡𝑡𝑒</m:t>
                        </m:r>
                        <m:r>
                          <a:rPr lang="fr-CA" i="1">
                            <a:latin typeface="Cambria Math" panose="02040503050406030204" pitchFamily="18" charset="0"/>
                          </a:rPr>
                          <m:t> </m:t>
                        </m:r>
                        <m:r>
                          <a:rPr lang="fr-CA" i="1">
                            <a:latin typeface="Cambria Math" panose="02040503050406030204" pitchFamily="18" charset="0"/>
                          </a:rPr>
                          <m:t>𝑓𝑙𝑒𝑢𝑟</m:t>
                        </m:r>
                        <m:r>
                          <a:rPr lang="fr-CA" i="1">
                            <a:latin typeface="Cambria Math" panose="02040503050406030204" pitchFamily="18" charset="0"/>
                          </a:rPr>
                          <m:t> </m:t>
                        </m:r>
                        <m:r>
                          <a:rPr lang="fr-CA" i="1">
                            <a:latin typeface="Cambria Math" panose="02040503050406030204" pitchFamily="18" charset="0"/>
                          </a:rPr>
                          <m:t>𝑒𝑠𝑡</m:t>
                        </m:r>
                        <m:r>
                          <a:rPr lang="fr-CA" i="1">
                            <a:latin typeface="Cambria Math" panose="02040503050406030204" pitchFamily="18" charset="0"/>
                          </a:rPr>
                          <m:t> </m:t>
                        </m:r>
                        <m:r>
                          <a:rPr lang="fr-CA" i="1">
                            <a:latin typeface="Cambria Math" panose="02040503050406030204" pitchFamily="18" charset="0"/>
                          </a:rPr>
                          <m:t>𝑏𝑙𝑎𝑛𝑐h𝑒</m:t>
                        </m:r>
                        <m:r>
                          <a:rPr lang="fr-CA" i="1">
                            <a:latin typeface="Cambria Math" panose="02040503050406030204" pitchFamily="18" charset="0"/>
                          </a:rPr>
                          <m:t> </m:t>
                        </m:r>
                        <m:r>
                          <a:rPr lang="fr-CA" i="1">
                            <a:latin typeface="Cambria Math" panose="02040503050406030204" pitchFamily="18" charset="0"/>
                          </a:rPr>
                          <m:t>𝑒𝑡</m:t>
                        </m:r>
                        <m:r>
                          <a:rPr lang="fr-CA" i="1">
                            <a:latin typeface="Cambria Math" panose="02040503050406030204" pitchFamily="18" charset="0"/>
                          </a:rPr>
                          <m:t> </m:t>
                        </m:r>
                        <m:r>
                          <a:rPr lang="fr-CA" i="1">
                            <a:latin typeface="Cambria Math" panose="02040503050406030204" pitchFamily="18" charset="0"/>
                          </a:rPr>
                          <m:t>𝑔𝑟𝑎𝑛𝑑𝑒</m:t>
                        </m:r>
                      </m:den>
                    </m:f>
                  </m:oMath>
                </a14:m>
                <a:endParaRPr lang="fr-FR" dirty="0"/>
              </a:p>
              <a:p>
                <a:endParaRPr lang="fr-FR" dirty="0"/>
              </a:p>
              <a:p>
                <a14:m>
                  <m:oMath xmlns:m="http://schemas.openxmlformats.org/officeDocument/2006/math">
                    <m:f>
                      <m:fPr>
                        <m:ctrlPr>
                          <a:rPr lang="fr-FR" i="1" smtClean="0">
                            <a:latin typeface="Cambria Math" panose="02040503050406030204" pitchFamily="18" charset="0"/>
                          </a:rPr>
                        </m:ctrlPr>
                      </m:fPr>
                      <m:num>
                        <m:eqArr>
                          <m:eqArrPr>
                            <m:ctrlPr>
                              <a:rPr lang="fr-CA" b="0" i="1" smtClean="0">
                                <a:latin typeface="Cambria Math" panose="02040503050406030204" pitchFamily="18" charset="0"/>
                              </a:rPr>
                            </m:ctrlPr>
                          </m:eqArrPr>
                          <m:e>
                            <m:r>
                              <a:rPr lang="fr-CA" b="0" i="1" smtClean="0">
                                <a:latin typeface="Cambria Math" panose="02040503050406030204" pitchFamily="18" charset="0"/>
                              </a:rPr>
                              <m:t>𝐼𝑙</m:t>
                            </m:r>
                            <m:r>
                              <a:rPr lang="fr-CA" b="0" i="1" smtClean="0">
                                <a:latin typeface="Cambria Math" panose="02040503050406030204" pitchFamily="18" charset="0"/>
                              </a:rPr>
                              <m:t> </m:t>
                            </m:r>
                            <m:r>
                              <a:rPr lang="fr-CA" b="0" i="1" smtClean="0">
                                <a:latin typeface="Cambria Math" panose="02040503050406030204" pitchFamily="18" charset="0"/>
                              </a:rPr>
                              <m:t>𝑙𝑖𝑡</m:t>
                            </m:r>
                            <m:r>
                              <a:rPr lang="fr-CA" b="0" i="1" smtClean="0">
                                <a:latin typeface="Cambria Math" panose="02040503050406030204" pitchFamily="18" charset="0"/>
                              </a:rPr>
                              <m:t> </m:t>
                            </m:r>
                            <m:r>
                              <a:rPr lang="fr-CA" b="0" i="1" smtClean="0">
                                <a:latin typeface="Cambria Math" panose="02040503050406030204" pitchFamily="18" charset="0"/>
                              </a:rPr>
                              <m:t>𝑢𝑛</m:t>
                            </m:r>
                            <m:r>
                              <a:rPr lang="fr-CA" b="0" i="1" smtClean="0">
                                <a:latin typeface="Cambria Math" panose="02040503050406030204" pitchFamily="18" charset="0"/>
                              </a:rPr>
                              <m:t> </m:t>
                            </m:r>
                            <m:r>
                              <a:rPr lang="fr-CA" b="0" i="1" smtClean="0">
                                <a:latin typeface="Cambria Math" panose="02040503050406030204" pitchFamily="18" charset="0"/>
                              </a:rPr>
                              <m:t>𝑟𝑜𝑚𝑎𝑛</m:t>
                            </m:r>
                            <m:r>
                              <a:rPr lang="fr-CA" b="0" i="1" smtClean="0">
                                <a:latin typeface="Cambria Math" panose="02040503050406030204" pitchFamily="18" charset="0"/>
                              </a:rPr>
                              <m:t> </m:t>
                            </m:r>
                            <m:r>
                              <a:rPr lang="fr-CA" b="0" i="1" smtClean="0">
                                <a:latin typeface="Cambria Math" panose="02040503050406030204" pitchFamily="18" charset="0"/>
                              </a:rPr>
                              <m:t>𝑜𝑢</m:t>
                            </m:r>
                            <m:r>
                              <a:rPr lang="fr-CA" b="0" i="1" smtClean="0">
                                <a:latin typeface="Cambria Math" panose="02040503050406030204" pitchFamily="18" charset="0"/>
                              </a:rPr>
                              <m:t> </m:t>
                            </m:r>
                            <m:r>
                              <a:rPr lang="fr-CA" b="0" i="1" smtClean="0">
                                <a:latin typeface="Cambria Math" panose="02040503050406030204" pitchFamily="18" charset="0"/>
                              </a:rPr>
                              <m:t>𝑑𝑒</m:t>
                            </m:r>
                            <m:r>
                              <a:rPr lang="fr-CA" b="0" i="1" smtClean="0">
                                <a:latin typeface="Cambria Math" panose="02040503050406030204" pitchFamily="18" charset="0"/>
                              </a:rPr>
                              <m:t> </m:t>
                            </m:r>
                            <m:r>
                              <a:rPr lang="fr-CA" b="0" i="1" smtClean="0">
                                <a:latin typeface="Cambria Math" panose="02040503050406030204" pitchFamily="18" charset="0"/>
                              </a:rPr>
                              <m:t>𝑙𝑎</m:t>
                            </m:r>
                            <m:r>
                              <a:rPr lang="fr-CA" b="0" i="1" smtClean="0">
                                <a:latin typeface="Cambria Math" panose="02040503050406030204" pitchFamily="18" charset="0"/>
                              </a:rPr>
                              <m:t> </m:t>
                            </m:r>
                            <m:r>
                              <a:rPr lang="fr-CA" b="0" i="1" smtClean="0">
                                <a:latin typeface="Cambria Math" panose="02040503050406030204" pitchFamily="18" charset="0"/>
                              </a:rPr>
                              <m:t>𝑠𝑐𝑖𝑒𝑛𝑐𝑒</m:t>
                            </m:r>
                            <m:r>
                              <a:rPr lang="fr-CA" b="0" i="1" smtClean="0">
                                <a:latin typeface="Cambria Math" panose="02040503050406030204" pitchFamily="18" charset="0"/>
                              </a:rPr>
                              <m:t>−</m:t>
                            </m:r>
                            <m:r>
                              <a:rPr lang="fr-CA" b="0" i="1" smtClean="0">
                                <a:latin typeface="Cambria Math" panose="02040503050406030204" pitchFamily="18" charset="0"/>
                              </a:rPr>
                              <m:t>𝑓𝑖𝑐𝑡𝑖𝑜𝑛</m:t>
                            </m:r>
                          </m:e>
                          <m:e>
                            <m:r>
                              <a:rPr lang="fr-CA" b="0" i="1" smtClean="0">
                                <a:latin typeface="Cambria Math" panose="02040503050406030204" pitchFamily="18" charset="0"/>
                              </a:rPr>
                              <m:t>𝐼𝑙</m:t>
                            </m:r>
                            <m:r>
                              <a:rPr lang="fr-CA" b="0" i="1" smtClean="0">
                                <a:latin typeface="Cambria Math" panose="02040503050406030204" pitchFamily="18" charset="0"/>
                              </a:rPr>
                              <m:t> </m:t>
                            </m:r>
                            <m:r>
                              <a:rPr lang="fr-CA" b="0" i="1" smtClean="0">
                                <a:latin typeface="Cambria Math" panose="02040503050406030204" pitchFamily="18" charset="0"/>
                              </a:rPr>
                              <m:t>𝑛𝑒</m:t>
                            </m:r>
                            <m:r>
                              <a:rPr lang="fr-CA" b="0" i="1" smtClean="0">
                                <a:latin typeface="Cambria Math" panose="02040503050406030204" pitchFamily="18" charset="0"/>
                              </a:rPr>
                              <m:t> </m:t>
                            </m:r>
                            <m:r>
                              <a:rPr lang="fr-CA" b="0" i="1" smtClean="0">
                                <a:latin typeface="Cambria Math" panose="02040503050406030204" pitchFamily="18" charset="0"/>
                              </a:rPr>
                              <m:t>𝑙𝑖𝑡</m:t>
                            </m:r>
                            <m:r>
                              <a:rPr lang="fr-CA" b="0" i="1" smtClean="0">
                                <a:latin typeface="Cambria Math" panose="02040503050406030204" pitchFamily="18" charset="0"/>
                              </a:rPr>
                              <m:t> </m:t>
                            </m:r>
                            <m:r>
                              <a:rPr lang="fr-CA" b="0" i="1" smtClean="0">
                                <a:latin typeface="Cambria Math" panose="02040503050406030204" pitchFamily="18" charset="0"/>
                              </a:rPr>
                              <m:t>𝑝𝑎𝑠</m:t>
                            </m:r>
                            <m:r>
                              <a:rPr lang="fr-CA" b="0" i="1" smtClean="0">
                                <a:latin typeface="Cambria Math" panose="02040503050406030204" pitchFamily="18" charset="0"/>
                              </a:rPr>
                              <m:t> </m:t>
                            </m:r>
                            <m:r>
                              <a:rPr lang="fr-CA" b="0" i="1" smtClean="0">
                                <a:latin typeface="Cambria Math" panose="02040503050406030204" pitchFamily="18" charset="0"/>
                              </a:rPr>
                              <m:t>𝑑𝑒</m:t>
                            </m:r>
                            <m:r>
                              <a:rPr lang="fr-CA" b="0" i="1" smtClean="0">
                                <a:latin typeface="Cambria Math" panose="02040503050406030204" pitchFamily="18" charset="0"/>
                              </a:rPr>
                              <m:t> </m:t>
                            </m:r>
                            <m:r>
                              <a:rPr lang="fr-CA" b="0" i="1" smtClean="0">
                                <a:latin typeface="Cambria Math" panose="02040503050406030204" pitchFamily="18" charset="0"/>
                              </a:rPr>
                              <m:t>𝑙𝑎</m:t>
                            </m:r>
                            <m:r>
                              <a:rPr lang="fr-CA" b="0" i="1" smtClean="0">
                                <a:latin typeface="Cambria Math" panose="02040503050406030204" pitchFamily="18" charset="0"/>
                              </a:rPr>
                              <m:t> </m:t>
                            </m:r>
                            <m:r>
                              <a:rPr lang="fr-CA" b="0" i="1" smtClean="0">
                                <a:latin typeface="Cambria Math" panose="02040503050406030204" pitchFamily="18" charset="0"/>
                              </a:rPr>
                              <m:t>𝑠𝑐𝑖𝑒𝑛𝑐𝑒</m:t>
                            </m:r>
                            <m:r>
                              <a:rPr lang="fr-CA" b="0" i="1" smtClean="0">
                                <a:latin typeface="Cambria Math" panose="02040503050406030204" pitchFamily="18" charset="0"/>
                              </a:rPr>
                              <m:t>−</m:t>
                            </m:r>
                            <m:r>
                              <a:rPr lang="fr-CA" b="0" i="1" smtClean="0">
                                <a:latin typeface="Cambria Math" panose="02040503050406030204" pitchFamily="18" charset="0"/>
                              </a:rPr>
                              <m:t>𝑓𝑖𝑐𝑡𝑖𝑜𝑛</m:t>
                            </m:r>
                          </m:e>
                        </m:eqArr>
                      </m:num>
                      <m:den>
                        <m:r>
                          <a:rPr lang="fr-CA" b="0" i="1" smtClean="0">
                            <a:latin typeface="Cambria Math" panose="02040503050406030204" pitchFamily="18" charset="0"/>
                          </a:rPr>
                          <m:t>𝐼𝑙</m:t>
                        </m:r>
                        <m:r>
                          <a:rPr lang="fr-CA" b="0" i="1" smtClean="0">
                            <a:latin typeface="Cambria Math" panose="02040503050406030204" pitchFamily="18" charset="0"/>
                          </a:rPr>
                          <m:t> </m:t>
                        </m:r>
                        <m:r>
                          <a:rPr lang="fr-CA" b="0" i="1" smtClean="0">
                            <a:latin typeface="Cambria Math" panose="02040503050406030204" pitchFamily="18" charset="0"/>
                          </a:rPr>
                          <m:t>𝑙𝑖𝑡</m:t>
                        </m:r>
                        <m:r>
                          <a:rPr lang="fr-CA" b="0" i="1" smtClean="0">
                            <a:latin typeface="Cambria Math" panose="02040503050406030204" pitchFamily="18" charset="0"/>
                          </a:rPr>
                          <m:t> </m:t>
                        </m:r>
                        <m:r>
                          <a:rPr lang="fr-CA" b="0" i="1" smtClean="0">
                            <a:latin typeface="Cambria Math" panose="02040503050406030204" pitchFamily="18" charset="0"/>
                          </a:rPr>
                          <m:t>𝑢𝑛</m:t>
                        </m:r>
                        <m:r>
                          <a:rPr lang="fr-CA" b="0" i="1" smtClean="0">
                            <a:latin typeface="Cambria Math" panose="02040503050406030204" pitchFamily="18" charset="0"/>
                          </a:rPr>
                          <m:t> </m:t>
                        </m:r>
                        <m:r>
                          <a:rPr lang="fr-CA" b="0" i="1" smtClean="0">
                            <a:latin typeface="Cambria Math" panose="02040503050406030204" pitchFamily="18" charset="0"/>
                          </a:rPr>
                          <m:t>𝑟𝑜𝑚𝑎𝑛</m:t>
                        </m:r>
                      </m:den>
                    </m:f>
                  </m:oMath>
                </a14:m>
                <a:endParaRPr lang="fr-FR" dirty="0"/>
              </a:p>
              <a:p>
                <a:endParaRPr lang="fr-FR" dirty="0"/>
              </a:p>
              <a:p>
                <a14:m>
                  <m:oMath xmlns:m="http://schemas.openxmlformats.org/officeDocument/2006/math">
                    <m:f>
                      <m:fPr>
                        <m:ctrlPr>
                          <a:rPr lang="fr-FR" i="1" smtClean="0">
                            <a:latin typeface="Cambria Math" panose="02040503050406030204" pitchFamily="18" charset="0"/>
                          </a:rPr>
                        </m:ctrlPr>
                      </m:fPr>
                      <m:num>
                        <m:eqArr>
                          <m:eqArrPr>
                            <m:ctrlPr>
                              <a:rPr lang="fr-CA" b="0" i="1" smtClean="0">
                                <a:latin typeface="Cambria Math" panose="02040503050406030204" pitchFamily="18" charset="0"/>
                              </a:rPr>
                            </m:ctrlPr>
                          </m:eqArrPr>
                          <m:e>
                            <m:sSup>
                              <m:sSupPr>
                                <m:ctrlPr>
                                  <a:rPr lang="fr-CA" b="0" i="1" smtClean="0">
                                    <a:latin typeface="Cambria Math" panose="02040503050406030204" pitchFamily="18" charset="0"/>
                                  </a:rPr>
                                </m:ctrlPr>
                              </m:sSupPr>
                              <m:e>
                                <m:r>
                                  <a:rPr lang="fr-CA" b="0" i="1" smtClean="0">
                                    <a:latin typeface="Cambria Math" panose="02040503050406030204" pitchFamily="18" charset="0"/>
                                  </a:rPr>
                                  <m:t>𝑆</m:t>
                                </m:r>
                              </m:e>
                              <m:sup>
                                <m:r>
                                  <a:rPr lang="fr-CA" b="0" i="1" smtClean="0">
                                    <a:latin typeface="Cambria Math" panose="02040503050406030204" pitchFamily="18" charset="0"/>
                                  </a:rPr>
                                  <m:t>′</m:t>
                                </m:r>
                              </m:sup>
                            </m:sSup>
                            <m:r>
                              <a:rPr lang="fr-CA" b="0" i="1" smtClean="0">
                                <a:latin typeface="Cambria Math" panose="02040503050406030204" pitchFamily="18" charset="0"/>
                              </a:rPr>
                              <m:t>𝑖𝑙</m:t>
                            </m:r>
                            <m:r>
                              <a:rPr lang="fr-CA" b="0" i="1" smtClean="0">
                                <a:latin typeface="Cambria Math" panose="02040503050406030204" pitchFamily="18" charset="0"/>
                              </a:rPr>
                              <m:t> </m:t>
                            </m:r>
                            <m:r>
                              <a:rPr lang="fr-CA" b="0" i="1" smtClean="0">
                                <a:latin typeface="Cambria Math" panose="02040503050406030204" pitchFamily="18" charset="0"/>
                              </a:rPr>
                              <m:t>𝑒𝑠𝑡</m:t>
                            </m:r>
                            <m:r>
                              <a:rPr lang="fr-CA" b="0" i="1" smtClean="0">
                                <a:latin typeface="Cambria Math" panose="02040503050406030204" pitchFamily="18" charset="0"/>
                              </a:rPr>
                              <m:t> é</m:t>
                            </m:r>
                            <m:r>
                              <a:rPr lang="fr-CA" b="0" i="1" smtClean="0">
                                <a:latin typeface="Cambria Math" panose="02040503050406030204" pitchFamily="18" charset="0"/>
                              </a:rPr>
                              <m:t>𝑙𝑖𝑔𝑖𝑏𝑙𝑒</m:t>
                            </m:r>
                            <m:r>
                              <a:rPr lang="fr-CA" b="0" i="1" smtClean="0">
                                <a:latin typeface="Cambria Math" panose="02040503050406030204" pitchFamily="18" charset="0"/>
                              </a:rPr>
                              <m:t>, </m:t>
                            </m:r>
                            <m:r>
                              <a:rPr lang="fr-CA" b="0" i="1" smtClean="0">
                                <a:latin typeface="Cambria Math" panose="02040503050406030204" pitchFamily="18" charset="0"/>
                              </a:rPr>
                              <m:t>𝑖𝑙</m:t>
                            </m:r>
                            <m:r>
                              <a:rPr lang="fr-CA" b="0" i="1" smtClean="0">
                                <a:latin typeface="Cambria Math" panose="02040503050406030204" pitchFamily="18" charset="0"/>
                              </a:rPr>
                              <m:t> </m:t>
                            </m:r>
                            <m:r>
                              <a:rPr lang="fr-CA" b="0" i="1" smtClean="0">
                                <a:latin typeface="Cambria Math" panose="02040503050406030204" pitchFamily="18" charset="0"/>
                              </a:rPr>
                              <m:t>𝑎</m:t>
                            </m:r>
                            <m:r>
                              <a:rPr lang="fr-CA" b="0" i="1" smtClean="0">
                                <a:latin typeface="Cambria Math" panose="02040503050406030204" pitchFamily="18" charset="0"/>
                              </a:rPr>
                              <m:t> </m:t>
                            </m:r>
                            <m:r>
                              <a:rPr lang="fr-CA" b="0" i="1" smtClean="0">
                                <a:latin typeface="Cambria Math" panose="02040503050406030204" pitchFamily="18" charset="0"/>
                              </a:rPr>
                              <m:t>𝑚𝑜𝑖𝑛𝑠</m:t>
                            </m:r>
                            <m:r>
                              <a:rPr lang="fr-CA" b="0" i="1" smtClean="0">
                                <a:latin typeface="Cambria Math" panose="02040503050406030204" pitchFamily="18" charset="0"/>
                              </a:rPr>
                              <m:t> </m:t>
                            </m:r>
                            <m:r>
                              <a:rPr lang="fr-CA" b="0" i="1" smtClean="0">
                                <a:latin typeface="Cambria Math" panose="02040503050406030204" pitchFamily="18" charset="0"/>
                              </a:rPr>
                              <m:t>𝑑𝑒</m:t>
                            </m:r>
                            <m:r>
                              <a:rPr lang="fr-CA" b="0" i="1" smtClean="0">
                                <a:latin typeface="Cambria Math" panose="02040503050406030204" pitchFamily="18" charset="0"/>
                              </a:rPr>
                              <m:t> 18 </m:t>
                            </m:r>
                            <m:r>
                              <a:rPr lang="fr-CA" b="0" i="1" smtClean="0">
                                <a:latin typeface="Cambria Math" panose="02040503050406030204" pitchFamily="18" charset="0"/>
                              </a:rPr>
                              <m:t>𝑎𝑛𝑠</m:t>
                            </m:r>
                          </m:e>
                          <m:e>
                            <m:r>
                              <a:rPr lang="fr-CA" b="0" i="1" smtClean="0">
                                <a:latin typeface="Cambria Math" panose="02040503050406030204" pitchFamily="18" charset="0"/>
                              </a:rPr>
                              <m:t>𝐼𝑙</m:t>
                            </m:r>
                            <m:r>
                              <a:rPr lang="fr-CA" b="0" i="1" smtClean="0">
                                <a:latin typeface="Cambria Math" panose="02040503050406030204" pitchFamily="18" charset="0"/>
                              </a:rPr>
                              <m:t> </m:t>
                            </m:r>
                            <m:r>
                              <a:rPr lang="fr-CA" b="0" i="1" smtClean="0">
                                <a:latin typeface="Cambria Math" panose="02040503050406030204" pitchFamily="18" charset="0"/>
                              </a:rPr>
                              <m:t>𝑎</m:t>
                            </m:r>
                            <m:r>
                              <a:rPr lang="fr-CA" b="0" i="1" smtClean="0">
                                <a:latin typeface="Cambria Math" panose="02040503050406030204" pitchFamily="18" charset="0"/>
                              </a:rPr>
                              <m:t> </m:t>
                            </m:r>
                            <m:r>
                              <a:rPr lang="fr-CA" b="0" i="1" smtClean="0">
                                <a:latin typeface="Cambria Math" panose="02040503050406030204" pitchFamily="18" charset="0"/>
                              </a:rPr>
                              <m:t>𝑚𝑜𝑖𝑛𝑠</m:t>
                            </m:r>
                            <m:r>
                              <a:rPr lang="fr-CA" b="0" i="1" smtClean="0">
                                <a:latin typeface="Cambria Math" panose="02040503050406030204" pitchFamily="18" charset="0"/>
                              </a:rPr>
                              <m:t> </m:t>
                            </m:r>
                            <m:r>
                              <a:rPr lang="fr-CA" b="0" i="1" smtClean="0">
                                <a:latin typeface="Cambria Math" panose="02040503050406030204" pitchFamily="18" charset="0"/>
                              </a:rPr>
                              <m:t>𝑑𝑒</m:t>
                            </m:r>
                            <m:r>
                              <a:rPr lang="fr-CA" b="0" i="1" smtClean="0">
                                <a:latin typeface="Cambria Math" panose="02040503050406030204" pitchFamily="18" charset="0"/>
                              </a:rPr>
                              <m:t> 18 </m:t>
                            </m:r>
                            <m:r>
                              <a:rPr lang="fr-CA" b="0" i="1" smtClean="0">
                                <a:latin typeface="Cambria Math" panose="02040503050406030204" pitchFamily="18" charset="0"/>
                              </a:rPr>
                              <m:t>𝑎𝑛𝑠</m:t>
                            </m:r>
                          </m:e>
                        </m:eqArr>
                      </m:num>
                      <m:den>
                        <m:r>
                          <a:rPr lang="fr-CA" b="0" i="1" smtClean="0">
                            <a:latin typeface="Cambria Math" panose="02040503050406030204" pitchFamily="18" charset="0"/>
                          </a:rPr>
                          <m:t>𝐼𝑙</m:t>
                        </m:r>
                        <m:r>
                          <a:rPr lang="fr-CA" b="0" i="1" smtClean="0">
                            <a:latin typeface="Cambria Math" panose="02040503050406030204" pitchFamily="18" charset="0"/>
                          </a:rPr>
                          <m:t> </m:t>
                        </m:r>
                        <m:r>
                          <a:rPr lang="fr-CA" b="0" i="1" smtClean="0">
                            <a:latin typeface="Cambria Math" panose="02040503050406030204" pitchFamily="18" charset="0"/>
                          </a:rPr>
                          <m:t>𝑒𝑠𝑡</m:t>
                        </m:r>
                        <m:r>
                          <a:rPr lang="fr-CA" b="0" i="1" smtClean="0">
                            <a:latin typeface="Cambria Math" panose="02040503050406030204" pitchFamily="18" charset="0"/>
                          </a:rPr>
                          <m:t> é</m:t>
                        </m:r>
                        <m:r>
                          <a:rPr lang="fr-CA" b="0" i="1" smtClean="0">
                            <a:latin typeface="Cambria Math" panose="02040503050406030204" pitchFamily="18" charset="0"/>
                          </a:rPr>
                          <m:t>𝑙𝑖𝑔𝑖𝑏𝑙𝑒</m:t>
                        </m:r>
                      </m:den>
                    </m:f>
                  </m:oMath>
                </a14:m>
                <a:endParaRPr lang="fr-FR" dirty="0"/>
              </a:p>
            </p:txBody>
          </p:sp>
        </mc:Choice>
        <mc:Fallback xmlns="">
          <p:sp>
            <p:nvSpPr>
              <p:cNvPr id="3" name="Content Placeholder 2">
                <a:extLst>
                  <a:ext uri="{FF2B5EF4-FFF2-40B4-BE49-F238E27FC236}">
                    <a16:creationId xmlns:a16="http://schemas.microsoft.com/office/drawing/2014/main" id="{A95F554C-0D9D-4440-BCAC-7B7ED35C8684}"/>
                  </a:ext>
                </a:extLst>
              </p:cNvPr>
              <p:cNvSpPr>
                <a:spLocks noGrp="1" noRot="1" noChangeAspect="1" noMove="1" noResize="1" noEditPoints="1" noAdjustHandles="1" noChangeArrowheads="1" noChangeShapeType="1" noTextEdit="1"/>
              </p:cNvSpPr>
              <p:nvPr>
                <p:ph idx="1"/>
              </p:nvPr>
            </p:nvSpPr>
            <p:spPr>
              <a:xfrm>
                <a:off x="2231135" y="2638044"/>
                <a:ext cx="8606197" cy="3977245"/>
              </a:xfrm>
              <a:blipFill>
                <a:blip r:embed="rId2"/>
                <a:stretch>
                  <a:fillRect l="-442" t="-637"/>
                </a:stretch>
              </a:blipFill>
            </p:spPr>
            <p:txBody>
              <a:bodyPr/>
              <a:lstStyle/>
              <a:p>
                <a:r>
                  <a:rPr lang="fr-FR">
                    <a:noFill/>
                  </a:rPr>
                  <a:t> </a:t>
                </a:r>
              </a:p>
            </p:txBody>
          </p:sp>
        </mc:Fallback>
      </mc:AlternateContent>
    </p:spTree>
    <p:extLst>
      <p:ext uri="{BB962C8B-B14F-4D97-AF65-F5344CB8AC3E}">
        <p14:creationId xmlns:p14="http://schemas.microsoft.com/office/powerpoint/2010/main" val="3083472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0F696-0048-8E4C-A8C2-C4C5BC0E684E}"/>
              </a:ext>
            </a:extLst>
          </p:cNvPr>
          <p:cNvSpPr>
            <a:spLocks noGrp="1"/>
          </p:cNvSpPr>
          <p:nvPr>
            <p:ph type="title"/>
          </p:nvPr>
        </p:nvSpPr>
        <p:spPr/>
        <p:txBody>
          <a:bodyPr/>
          <a:lstStyle/>
          <a:p>
            <a:r>
              <a:rPr lang="fr-FR" dirty="0"/>
              <a:t>1. Inférence déductive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9A7E623-8CF4-3244-ADE7-E355A34CD2EF}"/>
                  </a:ext>
                </a:extLst>
              </p:cNvPr>
              <p:cNvSpPr>
                <a:spLocks noGrp="1"/>
              </p:cNvSpPr>
              <p:nvPr>
                <p:ph idx="1"/>
              </p:nvPr>
            </p:nvSpPr>
            <p:spPr/>
            <p:txBody>
              <a:bodyPr/>
              <a:lstStyle/>
              <a:p>
                <a:r>
                  <a:rPr lang="fr-FR" dirty="0"/>
                  <a:t>D’autres exemples: </a:t>
                </a:r>
              </a:p>
              <a:p>
                <a:endParaRPr lang="fr-FR" dirty="0"/>
              </a:p>
              <a:p>
                <a:endParaRPr lang="fr-FR" dirty="0"/>
              </a:p>
              <a:p>
                <a14:m>
                  <m:oMath xmlns:m="http://schemas.openxmlformats.org/officeDocument/2006/math">
                    <m:f>
                      <m:fPr>
                        <m:ctrlPr>
                          <a:rPr lang="fr-FR" i="1" smtClean="0">
                            <a:latin typeface="Cambria Math" panose="02040503050406030204" pitchFamily="18" charset="0"/>
                          </a:rPr>
                        </m:ctrlPr>
                      </m:fPr>
                      <m:num>
                        <m:eqArr>
                          <m:eqArrPr>
                            <m:ctrlPr>
                              <a:rPr lang="fr-CA" b="0" i="1" smtClean="0">
                                <a:latin typeface="Cambria Math" panose="02040503050406030204" pitchFamily="18" charset="0"/>
                              </a:rPr>
                            </m:ctrlPr>
                          </m:eqArrPr>
                          <m:e>
                            <m:r>
                              <a:rPr lang="fr-CA" b="0" i="1" smtClean="0">
                                <a:latin typeface="Cambria Math" panose="02040503050406030204" pitchFamily="18" charset="0"/>
                              </a:rPr>
                              <m:t>𝑇𝑜𝑢𝑡</m:t>
                            </m:r>
                            <m:r>
                              <a:rPr lang="fr-CA" b="0" i="1" smtClean="0">
                                <a:latin typeface="Cambria Math" panose="02040503050406030204" pitchFamily="18" charset="0"/>
                              </a:rPr>
                              <m:t> </m:t>
                            </m:r>
                            <m:r>
                              <a:rPr lang="fr-CA" b="0" i="1" smtClean="0">
                                <a:latin typeface="Cambria Math" panose="02040503050406030204" pitchFamily="18" charset="0"/>
                              </a:rPr>
                              <m:t>𝑣</m:t>
                            </m:r>
                            <m:r>
                              <a:rPr lang="fr-CA" b="0" i="1" smtClean="0">
                                <a:latin typeface="Cambria Math" panose="02040503050406030204" pitchFamily="18" charset="0"/>
                              </a:rPr>
                              <m:t>é</m:t>
                            </m:r>
                            <m:r>
                              <a:rPr lang="fr-CA" b="0" i="1" smtClean="0">
                                <a:latin typeface="Cambria Math" panose="02040503050406030204" pitchFamily="18" charset="0"/>
                              </a:rPr>
                              <m:t>h𝑖𝑐𝑢𝑙𝑒</m:t>
                            </m:r>
                            <m:r>
                              <a:rPr lang="fr-CA" b="0" i="1" smtClean="0">
                                <a:latin typeface="Cambria Math" panose="02040503050406030204" pitchFamily="18" charset="0"/>
                              </a:rPr>
                              <m:t> </m:t>
                            </m:r>
                            <m:r>
                              <a:rPr lang="fr-CA" b="0" i="1" smtClean="0">
                                <a:latin typeface="Cambria Math" panose="02040503050406030204" pitchFamily="18" charset="0"/>
                              </a:rPr>
                              <m:t>𝑐𝑜𝑛𝑠𝑡𝑟𝑢𝑖𝑡</m:t>
                            </m:r>
                            <m:r>
                              <a:rPr lang="fr-CA" b="0" i="1" smtClean="0">
                                <a:latin typeface="Cambria Math" panose="02040503050406030204" pitchFamily="18" charset="0"/>
                              </a:rPr>
                              <m:t> </m:t>
                            </m:r>
                            <m:r>
                              <a:rPr lang="fr-CA" b="0" i="1" smtClean="0">
                                <a:latin typeface="Cambria Math" panose="02040503050406030204" pitchFamily="18" charset="0"/>
                              </a:rPr>
                              <m:t>𝑎𝑝𝑟</m:t>
                            </m:r>
                            <m:r>
                              <a:rPr lang="fr-CA" b="0" i="1" smtClean="0">
                                <a:latin typeface="Cambria Math" panose="02040503050406030204" pitchFamily="18" charset="0"/>
                              </a:rPr>
                              <m:t>è</m:t>
                            </m:r>
                            <m:r>
                              <a:rPr lang="fr-CA" b="0" i="1" smtClean="0">
                                <a:latin typeface="Cambria Math" panose="02040503050406030204" pitchFamily="18" charset="0"/>
                              </a:rPr>
                              <m:t>𝑠</m:t>
                            </m:r>
                            <m:r>
                              <a:rPr lang="fr-CA" b="0" i="1" smtClean="0">
                                <a:latin typeface="Cambria Math" panose="02040503050406030204" pitchFamily="18" charset="0"/>
                              </a:rPr>
                              <m:t> 1973 </m:t>
                            </m:r>
                            <m:r>
                              <a:rPr lang="fr-CA" b="0" i="1" smtClean="0">
                                <a:latin typeface="Cambria Math" panose="02040503050406030204" pitchFamily="18" charset="0"/>
                              </a:rPr>
                              <m:t>𝑒𝑠𝑡</m:t>
                            </m:r>
                            <m:r>
                              <a:rPr lang="fr-CA" b="0" i="1" smtClean="0">
                                <a:latin typeface="Cambria Math" panose="02040503050406030204" pitchFamily="18" charset="0"/>
                              </a:rPr>
                              <m:t> é</m:t>
                            </m:r>
                            <m:r>
                              <a:rPr lang="fr-CA" b="0" i="1" smtClean="0">
                                <a:latin typeface="Cambria Math" panose="02040503050406030204" pitchFamily="18" charset="0"/>
                              </a:rPr>
                              <m:t>𝑞𝑢𝑖𝑝</m:t>
                            </m:r>
                            <m:r>
                              <a:rPr lang="fr-CA" b="0" i="1" smtClean="0">
                                <a:latin typeface="Cambria Math" panose="02040503050406030204" pitchFamily="18" charset="0"/>
                              </a:rPr>
                              <m:t>é </m:t>
                            </m:r>
                            <m:r>
                              <a:rPr lang="fr-CA" b="0" i="1" smtClean="0">
                                <a:latin typeface="Cambria Math" panose="02040503050406030204" pitchFamily="18" charset="0"/>
                              </a:rPr>
                              <m:t>𝑑𝑒</m:t>
                            </m:r>
                            <m:r>
                              <a:rPr lang="fr-CA" b="0" i="1" smtClean="0">
                                <a:latin typeface="Cambria Math" panose="02040503050406030204" pitchFamily="18" charset="0"/>
                              </a:rPr>
                              <m:t> </m:t>
                            </m:r>
                            <m:r>
                              <a:rPr lang="fr-CA" b="0" i="1" smtClean="0">
                                <a:latin typeface="Cambria Math" panose="02040503050406030204" pitchFamily="18" charset="0"/>
                              </a:rPr>
                              <m:t>𝑐𝑒𝑖𝑛𝑡𝑢𝑟𝑒𝑠</m:t>
                            </m:r>
                            <m:r>
                              <a:rPr lang="fr-CA" b="0" i="1" smtClean="0">
                                <a:latin typeface="Cambria Math" panose="02040503050406030204" pitchFamily="18" charset="0"/>
                              </a:rPr>
                              <m:t> </m:t>
                            </m:r>
                            <m:r>
                              <a:rPr lang="fr-CA" b="0" i="1" smtClean="0">
                                <a:latin typeface="Cambria Math" panose="02040503050406030204" pitchFamily="18" charset="0"/>
                              </a:rPr>
                              <m:t>𝑑𝑒</m:t>
                            </m:r>
                            <m:r>
                              <a:rPr lang="fr-CA" b="0" i="1" smtClean="0">
                                <a:latin typeface="Cambria Math" panose="02040503050406030204" pitchFamily="18" charset="0"/>
                              </a:rPr>
                              <m:t> </m:t>
                            </m:r>
                            <m:r>
                              <a:rPr lang="fr-CA" b="0" i="1" smtClean="0">
                                <a:latin typeface="Cambria Math" panose="02040503050406030204" pitchFamily="18" charset="0"/>
                              </a:rPr>
                              <m:t>𝑠</m:t>
                            </m:r>
                            <m:r>
                              <a:rPr lang="fr-CA" b="0" i="1" smtClean="0">
                                <a:latin typeface="Cambria Math" panose="02040503050406030204" pitchFamily="18" charset="0"/>
                              </a:rPr>
                              <m:t>é</m:t>
                            </m:r>
                            <m:r>
                              <a:rPr lang="fr-CA" b="0" i="1" smtClean="0">
                                <a:latin typeface="Cambria Math" panose="02040503050406030204" pitchFamily="18" charset="0"/>
                              </a:rPr>
                              <m:t>𝑐𝑢𝑟𝑖𝑡</m:t>
                            </m:r>
                            <m:r>
                              <a:rPr lang="fr-CA" b="0" i="1" smtClean="0">
                                <a:latin typeface="Cambria Math" panose="02040503050406030204" pitchFamily="18" charset="0"/>
                              </a:rPr>
                              <m:t>é</m:t>
                            </m:r>
                          </m:e>
                          <m:e>
                            <m:r>
                              <a:rPr lang="fr-CA" b="0" i="1" smtClean="0">
                                <a:latin typeface="Cambria Math" panose="02040503050406030204" pitchFamily="18" charset="0"/>
                              </a:rPr>
                              <m:t>𝐿𝑒</m:t>
                            </m:r>
                            <m:r>
                              <a:rPr lang="fr-CA" b="0" i="1" smtClean="0">
                                <a:latin typeface="Cambria Math" panose="02040503050406030204" pitchFamily="18" charset="0"/>
                              </a:rPr>
                              <m:t> </m:t>
                            </m:r>
                            <m:r>
                              <a:rPr lang="fr-CA" b="0" i="1" smtClean="0">
                                <a:latin typeface="Cambria Math" panose="02040503050406030204" pitchFamily="18" charset="0"/>
                              </a:rPr>
                              <m:t>𝑣</m:t>
                            </m:r>
                            <m:r>
                              <a:rPr lang="fr-CA" b="0" i="1" smtClean="0">
                                <a:latin typeface="Cambria Math" panose="02040503050406030204" pitchFamily="18" charset="0"/>
                              </a:rPr>
                              <m:t>é</m:t>
                            </m:r>
                            <m:r>
                              <a:rPr lang="fr-CA" b="0" i="1" smtClean="0">
                                <a:latin typeface="Cambria Math" panose="02040503050406030204" pitchFamily="18" charset="0"/>
                              </a:rPr>
                              <m:t>h𝑖𝑐𝑢𝑙𝑒</m:t>
                            </m:r>
                            <m:r>
                              <a:rPr lang="fr-CA" b="0" i="1" smtClean="0">
                                <a:latin typeface="Cambria Math" panose="02040503050406030204" pitchFamily="18" charset="0"/>
                              </a:rPr>
                              <m:t> </m:t>
                            </m:r>
                            <m:r>
                              <a:rPr lang="fr-CA" b="0" i="1" smtClean="0">
                                <a:latin typeface="Cambria Math" panose="02040503050406030204" pitchFamily="18" charset="0"/>
                              </a:rPr>
                              <m:t>𝑑𝑒</m:t>
                            </m:r>
                            <m:r>
                              <a:rPr lang="fr-CA" b="0" i="1" smtClean="0">
                                <a:latin typeface="Cambria Math" panose="02040503050406030204" pitchFamily="18" charset="0"/>
                              </a:rPr>
                              <m:t> </m:t>
                            </m:r>
                            <m:r>
                              <a:rPr lang="fr-CA" b="0" i="1" smtClean="0">
                                <a:latin typeface="Cambria Math" panose="02040503050406030204" pitchFamily="18" charset="0"/>
                              </a:rPr>
                              <m:t>𝐷𝑜𝑟𝑜𝑡h</m:t>
                            </m:r>
                            <m:r>
                              <a:rPr lang="fr-CA" b="0" i="1" smtClean="0">
                                <a:latin typeface="Cambria Math" panose="02040503050406030204" pitchFamily="18" charset="0"/>
                              </a:rPr>
                              <m:t>é</m:t>
                            </m:r>
                            <m:r>
                              <a:rPr lang="fr-CA" b="0" i="1" smtClean="0">
                                <a:latin typeface="Cambria Math" panose="02040503050406030204" pitchFamily="18" charset="0"/>
                              </a:rPr>
                              <m:t>𝑒</m:t>
                            </m:r>
                            <m:r>
                              <a:rPr lang="fr-CA" b="0" i="1" smtClean="0">
                                <a:latin typeface="Cambria Math" panose="02040503050406030204" pitchFamily="18" charset="0"/>
                              </a:rPr>
                              <m:t> </m:t>
                            </m:r>
                            <m:r>
                              <a:rPr lang="fr-CA" b="0" i="1" smtClean="0">
                                <a:latin typeface="Cambria Math" panose="02040503050406030204" pitchFamily="18" charset="0"/>
                              </a:rPr>
                              <m:t>𝑒𝑠𝑡</m:t>
                            </m:r>
                            <m:r>
                              <a:rPr lang="fr-CA" b="0" i="1" smtClean="0">
                                <a:latin typeface="Cambria Math" panose="02040503050406030204" pitchFamily="18" charset="0"/>
                              </a:rPr>
                              <m:t> é</m:t>
                            </m:r>
                            <m:r>
                              <a:rPr lang="fr-CA" b="0" i="1" smtClean="0">
                                <a:latin typeface="Cambria Math" panose="02040503050406030204" pitchFamily="18" charset="0"/>
                              </a:rPr>
                              <m:t>𝑞𝑢𝑖𝑝</m:t>
                            </m:r>
                            <m:r>
                              <a:rPr lang="fr-CA" b="0" i="1" smtClean="0">
                                <a:latin typeface="Cambria Math" panose="02040503050406030204" pitchFamily="18" charset="0"/>
                              </a:rPr>
                              <m:t>é </m:t>
                            </m:r>
                            <m:r>
                              <a:rPr lang="fr-CA" b="0" i="1" smtClean="0">
                                <a:latin typeface="Cambria Math" panose="02040503050406030204" pitchFamily="18" charset="0"/>
                              </a:rPr>
                              <m:t>𝑑𝑒</m:t>
                            </m:r>
                            <m:r>
                              <a:rPr lang="fr-CA" b="0" i="1" smtClean="0">
                                <a:latin typeface="Cambria Math" panose="02040503050406030204" pitchFamily="18" charset="0"/>
                              </a:rPr>
                              <m:t> </m:t>
                            </m:r>
                            <m:r>
                              <a:rPr lang="fr-CA" b="0" i="1" smtClean="0">
                                <a:latin typeface="Cambria Math" panose="02040503050406030204" pitchFamily="18" charset="0"/>
                              </a:rPr>
                              <m:t>𝑐𝑒𝑖𝑛𝑡𝑢𝑟𝑒𝑠</m:t>
                            </m:r>
                            <m:r>
                              <a:rPr lang="fr-CA" b="0" i="1" smtClean="0">
                                <a:latin typeface="Cambria Math" panose="02040503050406030204" pitchFamily="18" charset="0"/>
                              </a:rPr>
                              <m:t> </m:t>
                            </m:r>
                            <m:r>
                              <a:rPr lang="fr-CA" b="0" i="1" smtClean="0">
                                <a:latin typeface="Cambria Math" panose="02040503050406030204" pitchFamily="18" charset="0"/>
                              </a:rPr>
                              <m:t>𝑑𝑒</m:t>
                            </m:r>
                            <m:r>
                              <a:rPr lang="fr-CA" b="0" i="1" smtClean="0">
                                <a:latin typeface="Cambria Math" panose="02040503050406030204" pitchFamily="18" charset="0"/>
                              </a:rPr>
                              <m:t> </m:t>
                            </m:r>
                            <m:r>
                              <a:rPr lang="fr-CA" b="0" i="1" smtClean="0">
                                <a:latin typeface="Cambria Math" panose="02040503050406030204" pitchFamily="18" charset="0"/>
                              </a:rPr>
                              <m:t>𝑠</m:t>
                            </m:r>
                            <m:r>
                              <a:rPr lang="fr-CA" b="0" i="1" smtClean="0">
                                <a:latin typeface="Cambria Math" panose="02040503050406030204" pitchFamily="18" charset="0"/>
                              </a:rPr>
                              <m:t>é</m:t>
                            </m:r>
                            <m:r>
                              <a:rPr lang="fr-CA" b="0" i="1" smtClean="0">
                                <a:latin typeface="Cambria Math" panose="02040503050406030204" pitchFamily="18" charset="0"/>
                              </a:rPr>
                              <m:t>𝑐𝑢𝑟𝑖𝑡</m:t>
                            </m:r>
                            <m:r>
                              <a:rPr lang="fr-CA" b="0" i="1" smtClean="0">
                                <a:latin typeface="Cambria Math" panose="02040503050406030204" pitchFamily="18" charset="0"/>
                              </a:rPr>
                              <m:t>é</m:t>
                            </m:r>
                          </m:e>
                        </m:eqArr>
                      </m:num>
                      <m:den>
                        <m:r>
                          <a:rPr lang="fr-CA" b="0" i="1" smtClean="0">
                            <a:latin typeface="Cambria Math" panose="02040503050406030204" pitchFamily="18" charset="0"/>
                          </a:rPr>
                          <m:t>𝐿𝑒</m:t>
                        </m:r>
                        <m:r>
                          <a:rPr lang="fr-CA" b="0" i="1" smtClean="0">
                            <a:latin typeface="Cambria Math" panose="02040503050406030204" pitchFamily="18" charset="0"/>
                          </a:rPr>
                          <m:t> </m:t>
                        </m:r>
                        <m:r>
                          <a:rPr lang="fr-CA" b="0" i="1" smtClean="0">
                            <a:latin typeface="Cambria Math" panose="02040503050406030204" pitchFamily="18" charset="0"/>
                          </a:rPr>
                          <m:t>𝑣</m:t>
                        </m:r>
                        <m:r>
                          <a:rPr lang="fr-CA" b="0" i="1" smtClean="0">
                            <a:latin typeface="Cambria Math" panose="02040503050406030204" pitchFamily="18" charset="0"/>
                          </a:rPr>
                          <m:t>é</m:t>
                        </m:r>
                        <m:r>
                          <a:rPr lang="fr-CA" b="0" i="1" smtClean="0">
                            <a:latin typeface="Cambria Math" panose="02040503050406030204" pitchFamily="18" charset="0"/>
                          </a:rPr>
                          <m:t>h𝑖𝑐𝑢𝑙𝑒</m:t>
                        </m:r>
                        <m:r>
                          <a:rPr lang="fr-CA" b="0" i="1" smtClean="0">
                            <a:latin typeface="Cambria Math" panose="02040503050406030204" pitchFamily="18" charset="0"/>
                          </a:rPr>
                          <m:t> </m:t>
                        </m:r>
                        <m:r>
                          <a:rPr lang="fr-CA" b="0" i="1" smtClean="0">
                            <a:latin typeface="Cambria Math" panose="02040503050406030204" pitchFamily="18" charset="0"/>
                          </a:rPr>
                          <m:t>𝑑𝑒</m:t>
                        </m:r>
                        <m:r>
                          <a:rPr lang="fr-CA" b="0" i="1" smtClean="0">
                            <a:latin typeface="Cambria Math" panose="02040503050406030204" pitchFamily="18" charset="0"/>
                          </a:rPr>
                          <m:t> </m:t>
                        </m:r>
                        <m:r>
                          <a:rPr lang="fr-CA" b="0" i="1" smtClean="0">
                            <a:latin typeface="Cambria Math" panose="02040503050406030204" pitchFamily="18" charset="0"/>
                          </a:rPr>
                          <m:t>𝐷𝑜𝑟𝑜𝑡h</m:t>
                        </m:r>
                        <m:r>
                          <a:rPr lang="fr-CA" b="0" i="1" smtClean="0">
                            <a:latin typeface="Cambria Math" panose="02040503050406030204" pitchFamily="18" charset="0"/>
                          </a:rPr>
                          <m:t>é</m:t>
                        </m:r>
                        <m:r>
                          <a:rPr lang="fr-CA" b="0" i="1" smtClean="0">
                            <a:latin typeface="Cambria Math" panose="02040503050406030204" pitchFamily="18" charset="0"/>
                          </a:rPr>
                          <m:t>𝑒</m:t>
                        </m:r>
                        <m:r>
                          <a:rPr lang="fr-CA" b="0" i="1" smtClean="0">
                            <a:latin typeface="Cambria Math" panose="02040503050406030204" pitchFamily="18" charset="0"/>
                          </a:rPr>
                          <m:t> </m:t>
                        </m:r>
                        <m:r>
                          <a:rPr lang="fr-CA" b="0" i="1" smtClean="0">
                            <a:latin typeface="Cambria Math" panose="02040503050406030204" pitchFamily="18" charset="0"/>
                          </a:rPr>
                          <m:t>𝑎</m:t>
                        </m:r>
                        <m:r>
                          <a:rPr lang="fr-CA" b="0" i="1" smtClean="0">
                            <a:latin typeface="Cambria Math" panose="02040503050406030204" pitchFamily="18" charset="0"/>
                          </a:rPr>
                          <m:t> é</m:t>
                        </m:r>
                        <m:r>
                          <a:rPr lang="fr-CA" b="0" i="1" smtClean="0">
                            <a:latin typeface="Cambria Math" panose="02040503050406030204" pitchFamily="18" charset="0"/>
                          </a:rPr>
                          <m:t>𝑡</m:t>
                        </m:r>
                        <m:r>
                          <a:rPr lang="fr-CA" b="0" i="1" smtClean="0">
                            <a:latin typeface="Cambria Math" panose="02040503050406030204" pitchFamily="18" charset="0"/>
                          </a:rPr>
                          <m:t>é </m:t>
                        </m:r>
                        <m:r>
                          <a:rPr lang="fr-CA" b="0" i="1" smtClean="0">
                            <a:latin typeface="Cambria Math" panose="02040503050406030204" pitchFamily="18" charset="0"/>
                          </a:rPr>
                          <m:t>𝑐𝑜𝑛𝑠𝑡𝑟𝑢𝑖𝑡</m:t>
                        </m:r>
                        <m:r>
                          <a:rPr lang="fr-CA" b="0" i="1" smtClean="0">
                            <a:latin typeface="Cambria Math" panose="02040503050406030204" pitchFamily="18" charset="0"/>
                          </a:rPr>
                          <m:t> </m:t>
                        </m:r>
                        <m:r>
                          <a:rPr lang="fr-CA" b="0" i="1" smtClean="0">
                            <a:latin typeface="Cambria Math" panose="02040503050406030204" pitchFamily="18" charset="0"/>
                          </a:rPr>
                          <m:t>𝑎𝑝𝑟</m:t>
                        </m:r>
                        <m:r>
                          <a:rPr lang="fr-CA" b="0" i="1" smtClean="0">
                            <a:latin typeface="Cambria Math" panose="02040503050406030204" pitchFamily="18" charset="0"/>
                          </a:rPr>
                          <m:t>è</m:t>
                        </m:r>
                        <m:r>
                          <a:rPr lang="fr-CA" b="0" i="1" smtClean="0">
                            <a:latin typeface="Cambria Math" panose="02040503050406030204" pitchFamily="18" charset="0"/>
                          </a:rPr>
                          <m:t>𝑠</m:t>
                        </m:r>
                        <m:r>
                          <a:rPr lang="fr-CA" b="0" i="1" smtClean="0">
                            <a:latin typeface="Cambria Math" panose="02040503050406030204" pitchFamily="18" charset="0"/>
                          </a:rPr>
                          <m:t> 1973</m:t>
                        </m:r>
                      </m:den>
                    </m:f>
                  </m:oMath>
                </a14:m>
                <a:endParaRPr lang="fr-FR" dirty="0"/>
              </a:p>
              <a:p>
                <a:endParaRPr lang="fr-FR" dirty="0"/>
              </a:p>
              <a:p>
                <a:r>
                  <a:rPr lang="fr-FR" dirty="0"/>
                  <a:t>À bien noter: l’ordre des prémisses n’est pas important. On pourrait donc accepter de mettre les prémisses l’une à côté de l’autre.</a:t>
                </a:r>
              </a:p>
            </p:txBody>
          </p:sp>
        </mc:Choice>
        <mc:Fallback xmlns="">
          <p:sp>
            <p:nvSpPr>
              <p:cNvPr id="3" name="Content Placeholder 2">
                <a:extLst>
                  <a:ext uri="{FF2B5EF4-FFF2-40B4-BE49-F238E27FC236}">
                    <a16:creationId xmlns:a16="http://schemas.microsoft.com/office/drawing/2014/main" id="{29A7E623-8CF4-3244-ADE7-E355A34CD2EF}"/>
                  </a:ext>
                </a:extLst>
              </p:cNvPr>
              <p:cNvSpPr>
                <a:spLocks noGrp="1" noRot="1" noChangeAspect="1" noMove="1" noResize="1" noEditPoints="1" noAdjustHandles="1" noChangeArrowheads="1" noChangeShapeType="1" noTextEdit="1"/>
              </p:cNvSpPr>
              <p:nvPr>
                <p:ph idx="1"/>
              </p:nvPr>
            </p:nvSpPr>
            <p:spPr>
              <a:blipFill>
                <a:blip r:embed="rId2"/>
                <a:stretch>
                  <a:fillRect l="-492" t="-813"/>
                </a:stretch>
              </a:blipFill>
            </p:spPr>
            <p:txBody>
              <a:bodyPr/>
              <a:lstStyle/>
              <a:p>
                <a:r>
                  <a:rPr lang="fr-FR">
                    <a:noFill/>
                  </a:rPr>
                  <a:t> </a:t>
                </a:r>
              </a:p>
            </p:txBody>
          </p:sp>
        </mc:Fallback>
      </mc:AlternateContent>
    </p:spTree>
    <p:extLst>
      <p:ext uri="{BB962C8B-B14F-4D97-AF65-F5344CB8AC3E}">
        <p14:creationId xmlns:p14="http://schemas.microsoft.com/office/powerpoint/2010/main" val="1959404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203C8-DA5A-BC41-8808-5B296C95ACA1}"/>
              </a:ext>
            </a:extLst>
          </p:cNvPr>
          <p:cNvSpPr>
            <a:spLocks noGrp="1"/>
          </p:cNvSpPr>
          <p:nvPr>
            <p:ph type="ctrTitle"/>
          </p:nvPr>
        </p:nvSpPr>
        <p:spPr/>
        <p:txBody>
          <a:bodyPr/>
          <a:lstStyle/>
          <a:p>
            <a:r>
              <a:rPr lang="fr-FR" dirty="0"/>
              <a:t>2. Conséquence logique </a:t>
            </a:r>
          </a:p>
        </p:txBody>
      </p:sp>
      <p:sp>
        <p:nvSpPr>
          <p:cNvPr id="3" name="Subtitle 2">
            <a:extLst>
              <a:ext uri="{FF2B5EF4-FFF2-40B4-BE49-F238E27FC236}">
                <a16:creationId xmlns:a16="http://schemas.microsoft.com/office/drawing/2014/main" id="{4392B08E-02AB-4546-B74E-31AFFE2DCA49}"/>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1060261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A4CB-00CE-A748-819E-E00855ACD04C}"/>
              </a:ext>
            </a:extLst>
          </p:cNvPr>
          <p:cNvSpPr>
            <a:spLocks noGrp="1"/>
          </p:cNvSpPr>
          <p:nvPr>
            <p:ph type="title"/>
          </p:nvPr>
        </p:nvSpPr>
        <p:spPr/>
        <p:txBody>
          <a:bodyPr/>
          <a:lstStyle/>
          <a:p>
            <a:r>
              <a:rPr lang="fr-FR" dirty="0"/>
              <a:t>2. Conséquence logique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B345279-526A-7C43-9A37-14BFF1A67C0A}"/>
                  </a:ext>
                </a:extLst>
              </p:cNvPr>
              <p:cNvSpPr>
                <a:spLocks noGrp="1"/>
              </p:cNvSpPr>
              <p:nvPr>
                <p:ph idx="1"/>
              </p:nvPr>
            </p:nvSpPr>
            <p:spPr>
              <a:xfrm>
                <a:off x="2231135" y="2638044"/>
                <a:ext cx="8064331" cy="4044978"/>
              </a:xfrm>
            </p:spPr>
            <p:txBody>
              <a:bodyPr>
                <a:normAutofit/>
              </a:bodyPr>
              <a:lstStyle/>
              <a:p>
                <a:r>
                  <a:rPr lang="fr-FR" dirty="0"/>
                  <a:t>Dans un raisonnement, on infère la conclusion des prémisses. Mais on peut se demander si l’inférence est légitime ou </a:t>
                </a:r>
                <a:r>
                  <a:rPr lang="fr-FR" b="1" dirty="0"/>
                  <a:t>valide</a:t>
                </a:r>
                <a:r>
                  <a:rPr lang="fr-FR" dirty="0"/>
                  <a:t>.</a:t>
                </a:r>
              </a:p>
              <a:p>
                <a:pPr lvl="1"/>
                <a:r>
                  <a:rPr lang="fr-FR" dirty="0"/>
                  <a:t>Cela revient à se demander si la conclusion est une </a:t>
                </a:r>
                <a:r>
                  <a:rPr lang="fr-FR" b="1" dirty="0"/>
                  <a:t>conséquence logique </a:t>
                </a:r>
                <a:r>
                  <a:rPr lang="fr-FR" dirty="0"/>
                  <a:t>des prémisses. En d’autres mots, une </a:t>
                </a:r>
              </a:p>
              <a:p>
                <a:pPr lvl="1"/>
                <a:r>
                  <a:rPr lang="fr-FR" dirty="0"/>
                  <a:t>En reprenant l’exemple de tout à l’heure: </a:t>
                </a:r>
              </a:p>
              <a:p>
                <a14:m>
                  <m:oMath xmlns:m="http://schemas.openxmlformats.org/officeDocument/2006/math">
                    <m:f>
                      <m:fPr>
                        <m:ctrlPr>
                          <a:rPr lang="fr-FR" i="1">
                            <a:latin typeface="Cambria Math" panose="02040503050406030204" pitchFamily="18" charset="0"/>
                          </a:rPr>
                        </m:ctrlPr>
                      </m:fPr>
                      <m:num>
                        <m:eqArr>
                          <m:eqArrPr>
                            <m:ctrlPr>
                              <a:rPr lang="fr-CA" i="1">
                                <a:latin typeface="Cambria Math" panose="02040503050406030204" pitchFamily="18" charset="0"/>
                              </a:rPr>
                            </m:ctrlPr>
                          </m:eqArrPr>
                          <m:e>
                            <m:r>
                              <a:rPr lang="fr-CA" b="0" i="1" smtClean="0">
                                <a:latin typeface="Cambria Math" panose="02040503050406030204" pitchFamily="18" charset="0"/>
                              </a:rPr>
                              <m:t>𝑇</m:t>
                            </m:r>
                            <m:r>
                              <a:rPr lang="fr-CA" i="1">
                                <a:latin typeface="Cambria Math" panose="02040503050406030204" pitchFamily="18" charset="0"/>
                              </a:rPr>
                              <m:t>𝑜𝑢𝑡</m:t>
                            </m:r>
                            <m:r>
                              <a:rPr lang="fr-CA" i="1">
                                <a:latin typeface="Cambria Math" panose="02040503050406030204" pitchFamily="18" charset="0"/>
                              </a:rPr>
                              <m:t> </m:t>
                            </m:r>
                            <m:r>
                              <a:rPr lang="fr-CA" i="1">
                                <a:latin typeface="Cambria Math" panose="02040503050406030204" pitchFamily="18" charset="0"/>
                              </a:rPr>
                              <m:t>𝑣</m:t>
                            </m:r>
                            <m:r>
                              <a:rPr lang="fr-CA" i="1">
                                <a:latin typeface="Cambria Math" panose="02040503050406030204" pitchFamily="18" charset="0"/>
                              </a:rPr>
                              <m:t>é</m:t>
                            </m:r>
                            <m:r>
                              <a:rPr lang="fr-CA" i="1">
                                <a:latin typeface="Cambria Math" panose="02040503050406030204" pitchFamily="18" charset="0"/>
                              </a:rPr>
                              <m:t>h𝑖𝑐𝑢𝑙𝑒</m:t>
                            </m:r>
                            <m:r>
                              <a:rPr lang="fr-CA" i="1">
                                <a:latin typeface="Cambria Math" panose="02040503050406030204" pitchFamily="18" charset="0"/>
                              </a:rPr>
                              <m:t> </m:t>
                            </m:r>
                            <m:r>
                              <a:rPr lang="fr-CA" i="1">
                                <a:latin typeface="Cambria Math" panose="02040503050406030204" pitchFamily="18" charset="0"/>
                              </a:rPr>
                              <m:t>𝑐𝑜𝑛𝑠𝑡𝑟𝑢𝑖𝑡</m:t>
                            </m:r>
                            <m:r>
                              <a:rPr lang="fr-CA" i="1">
                                <a:latin typeface="Cambria Math" panose="02040503050406030204" pitchFamily="18" charset="0"/>
                              </a:rPr>
                              <m:t> </m:t>
                            </m:r>
                            <m:r>
                              <a:rPr lang="fr-CA" i="1">
                                <a:latin typeface="Cambria Math" panose="02040503050406030204" pitchFamily="18" charset="0"/>
                              </a:rPr>
                              <m:t>𝑎𝑝𝑟</m:t>
                            </m:r>
                            <m:r>
                              <a:rPr lang="fr-CA" i="1">
                                <a:latin typeface="Cambria Math" panose="02040503050406030204" pitchFamily="18" charset="0"/>
                              </a:rPr>
                              <m:t>è</m:t>
                            </m:r>
                            <m:r>
                              <a:rPr lang="fr-CA" i="1">
                                <a:latin typeface="Cambria Math" panose="02040503050406030204" pitchFamily="18" charset="0"/>
                              </a:rPr>
                              <m:t>𝑠</m:t>
                            </m:r>
                            <m:r>
                              <a:rPr lang="fr-CA" i="1">
                                <a:latin typeface="Cambria Math" panose="02040503050406030204" pitchFamily="18" charset="0"/>
                              </a:rPr>
                              <m:t> 1973 </m:t>
                            </m:r>
                            <m:r>
                              <a:rPr lang="fr-CA" i="1">
                                <a:latin typeface="Cambria Math" panose="02040503050406030204" pitchFamily="18" charset="0"/>
                              </a:rPr>
                              <m:t>𝑒𝑠𝑡</m:t>
                            </m:r>
                            <m:r>
                              <a:rPr lang="fr-CA" i="1">
                                <a:latin typeface="Cambria Math" panose="02040503050406030204" pitchFamily="18" charset="0"/>
                              </a:rPr>
                              <m:t> é</m:t>
                            </m:r>
                            <m:r>
                              <a:rPr lang="fr-CA" i="1">
                                <a:latin typeface="Cambria Math" panose="02040503050406030204" pitchFamily="18" charset="0"/>
                              </a:rPr>
                              <m:t>𝑞𝑢𝑖𝑝</m:t>
                            </m:r>
                            <m:r>
                              <a:rPr lang="fr-CA" i="1">
                                <a:latin typeface="Cambria Math" panose="02040503050406030204" pitchFamily="18" charset="0"/>
                              </a:rPr>
                              <m:t>é </m:t>
                            </m:r>
                            <m:r>
                              <a:rPr lang="fr-CA" i="1">
                                <a:latin typeface="Cambria Math" panose="02040503050406030204" pitchFamily="18" charset="0"/>
                              </a:rPr>
                              <m:t>𝑑𝑒</m:t>
                            </m:r>
                            <m:r>
                              <a:rPr lang="fr-CA" i="1">
                                <a:latin typeface="Cambria Math" panose="02040503050406030204" pitchFamily="18" charset="0"/>
                              </a:rPr>
                              <m:t> </m:t>
                            </m:r>
                            <m:r>
                              <a:rPr lang="fr-CA" i="1">
                                <a:latin typeface="Cambria Math" panose="02040503050406030204" pitchFamily="18" charset="0"/>
                              </a:rPr>
                              <m:t>𝑐𝑒𝑖𝑛𝑡𝑢𝑟𝑒𝑠</m:t>
                            </m:r>
                            <m:r>
                              <a:rPr lang="fr-CA" i="1">
                                <a:latin typeface="Cambria Math" panose="02040503050406030204" pitchFamily="18" charset="0"/>
                              </a:rPr>
                              <m:t> </m:t>
                            </m:r>
                            <m:r>
                              <a:rPr lang="fr-CA" i="1">
                                <a:latin typeface="Cambria Math" panose="02040503050406030204" pitchFamily="18" charset="0"/>
                              </a:rPr>
                              <m:t>𝑑𝑒</m:t>
                            </m:r>
                            <m:r>
                              <a:rPr lang="fr-CA" i="1">
                                <a:latin typeface="Cambria Math" panose="02040503050406030204" pitchFamily="18" charset="0"/>
                              </a:rPr>
                              <m:t> </m:t>
                            </m:r>
                            <m:r>
                              <a:rPr lang="fr-CA" i="1">
                                <a:latin typeface="Cambria Math" panose="02040503050406030204" pitchFamily="18" charset="0"/>
                              </a:rPr>
                              <m:t>𝑠</m:t>
                            </m:r>
                            <m:r>
                              <a:rPr lang="fr-CA" i="1">
                                <a:latin typeface="Cambria Math" panose="02040503050406030204" pitchFamily="18" charset="0"/>
                              </a:rPr>
                              <m:t>é</m:t>
                            </m:r>
                            <m:r>
                              <a:rPr lang="fr-CA" i="1">
                                <a:latin typeface="Cambria Math" panose="02040503050406030204" pitchFamily="18" charset="0"/>
                              </a:rPr>
                              <m:t>𝑐𝑢𝑟𝑖𝑡</m:t>
                            </m:r>
                            <m:r>
                              <a:rPr lang="fr-CA" i="1">
                                <a:latin typeface="Cambria Math" panose="02040503050406030204" pitchFamily="18" charset="0"/>
                              </a:rPr>
                              <m:t>é</m:t>
                            </m:r>
                          </m:e>
                          <m:e>
                            <m:r>
                              <a:rPr lang="fr-CA" b="0" i="1" smtClean="0">
                                <a:latin typeface="Cambria Math" panose="02040503050406030204" pitchFamily="18" charset="0"/>
                              </a:rPr>
                              <m:t>𝐿</m:t>
                            </m:r>
                            <m:r>
                              <a:rPr lang="fr-CA" i="1">
                                <a:latin typeface="Cambria Math" panose="02040503050406030204" pitchFamily="18" charset="0"/>
                              </a:rPr>
                              <m:t>𝑒</m:t>
                            </m:r>
                            <m:r>
                              <a:rPr lang="fr-CA" i="1">
                                <a:latin typeface="Cambria Math" panose="02040503050406030204" pitchFamily="18" charset="0"/>
                              </a:rPr>
                              <m:t> </m:t>
                            </m:r>
                            <m:r>
                              <a:rPr lang="fr-CA" i="1">
                                <a:latin typeface="Cambria Math" panose="02040503050406030204" pitchFamily="18" charset="0"/>
                              </a:rPr>
                              <m:t>𝑣</m:t>
                            </m:r>
                            <m:r>
                              <a:rPr lang="fr-CA" i="1">
                                <a:latin typeface="Cambria Math" panose="02040503050406030204" pitchFamily="18" charset="0"/>
                              </a:rPr>
                              <m:t>é</m:t>
                            </m:r>
                            <m:r>
                              <a:rPr lang="fr-CA" i="1">
                                <a:latin typeface="Cambria Math" panose="02040503050406030204" pitchFamily="18" charset="0"/>
                              </a:rPr>
                              <m:t>h𝑖𝑐𝑢𝑙𝑒</m:t>
                            </m:r>
                            <m:r>
                              <a:rPr lang="fr-CA" i="1">
                                <a:latin typeface="Cambria Math" panose="02040503050406030204" pitchFamily="18" charset="0"/>
                              </a:rPr>
                              <m:t> </m:t>
                            </m:r>
                            <m:r>
                              <a:rPr lang="fr-CA" i="1">
                                <a:latin typeface="Cambria Math" panose="02040503050406030204" pitchFamily="18" charset="0"/>
                              </a:rPr>
                              <m:t>𝑑𝑒</m:t>
                            </m:r>
                            <m:r>
                              <a:rPr lang="fr-CA" i="1">
                                <a:latin typeface="Cambria Math" panose="02040503050406030204" pitchFamily="18" charset="0"/>
                              </a:rPr>
                              <m:t> </m:t>
                            </m:r>
                            <m:r>
                              <a:rPr lang="fr-CA" i="1">
                                <a:latin typeface="Cambria Math" panose="02040503050406030204" pitchFamily="18" charset="0"/>
                              </a:rPr>
                              <m:t>𝐷𝑜𝑟𝑜𝑡h</m:t>
                            </m:r>
                            <m:r>
                              <a:rPr lang="fr-CA" i="1">
                                <a:latin typeface="Cambria Math" panose="02040503050406030204" pitchFamily="18" charset="0"/>
                              </a:rPr>
                              <m:t>é</m:t>
                            </m:r>
                            <m:r>
                              <a:rPr lang="fr-CA" i="1">
                                <a:latin typeface="Cambria Math" panose="02040503050406030204" pitchFamily="18" charset="0"/>
                              </a:rPr>
                              <m:t>𝑒</m:t>
                            </m:r>
                            <m:r>
                              <a:rPr lang="fr-CA" i="1">
                                <a:latin typeface="Cambria Math" panose="02040503050406030204" pitchFamily="18" charset="0"/>
                              </a:rPr>
                              <m:t> </m:t>
                            </m:r>
                            <m:r>
                              <a:rPr lang="fr-CA" i="1">
                                <a:latin typeface="Cambria Math" panose="02040503050406030204" pitchFamily="18" charset="0"/>
                              </a:rPr>
                              <m:t>𝑒𝑠𝑡</m:t>
                            </m:r>
                            <m:r>
                              <a:rPr lang="fr-CA" i="1">
                                <a:latin typeface="Cambria Math" panose="02040503050406030204" pitchFamily="18" charset="0"/>
                              </a:rPr>
                              <m:t> é</m:t>
                            </m:r>
                            <m:r>
                              <a:rPr lang="fr-CA" i="1">
                                <a:latin typeface="Cambria Math" panose="02040503050406030204" pitchFamily="18" charset="0"/>
                              </a:rPr>
                              <m:t>𝑞𝑢𝑖𝑝</m:t>
                            </m:r>
                            <m:r>
                              <a:rPr lang="fr-CA" i="1">
                                <a:latin typeface="Cambria Math" panose="02040503050406030204" pitchFamily="18" charset="0"/>
                              </a:rPr>
                              <m:t>é </m:t>
                            </m:r>
                            <m:r>
                              <a:rPr lang="fr-CA" i="1">
                                <a:latin typeface="Cambria Math" panose="02040503050406030204" pitchFamily="18" charset="0"/>
                              </a:rPr>
                              <m:t>𝑑𝑒</m:t>
                            </m:r>
                            <m:r>
                              <a:rPr lang="fr-CA" i="1">
                                <a:latin typeface="Cambria Math" panose="02040503050406030204" pitchFamily="18" charset="0"/>
                              </a:rPr>
                              <m:t> </m:t>
                            </m:r>
                            <m:r>
                              <a:rPr lang="fr-CA" i="1">
                                <a:latin typeface="Cambria Math" panose="02040503050406030204" pitchFamily="18" charset="0"/>
                              </a:rPr>
                              <m:t>𝑐𝑒𝑖𝑛𝑡𝑢𝑟𝑒𝑠</m:t>
                            </m:r>
                            <m:r>
                              <a:rPr lang="fr-CA" i="1">
                                <a:latin typeface="Cambria Math" panose="02040503050406030204" pitchFamily="18" charset="0"/>
                              </a:rPr>
                              <m:t> </m:t>
                            </m:r>
                            <m:r>
                              <a:rPr lang="fr-CA" i="1">
                                <a:latin typeface="Cambria Math" panose="02040503050406030204" pitchFamily="18" charset="0"/>
                              </a:rPr>
                              <m:t>𝑑𝑒</m:t>
                            </m:r>
                            <m:r>
                              <a:rPr lang="fr-CA" i="1">
                                <a:latin typeface="Cambria Math" panose="02040503050406030204" pitchFamily="18" charset="0"/>
                              </a:rPr>
                              <m:t> </m:t>
                            </m:r>
                            <m:r>
                              <a:rPr lang="fr-CA" i="1">
                                <a:latin typeface="Cambria Math" panose="02040503050406030204" pitchFamily="18" charset="0"/>
                              </a:rPr>
                              <m:t>𝑠</m:t>
                            </m:r>
                            <m:r>
                              <a:rPr lang="fr-CA" i="1">
                                <a:latin typeface="Cambria Math" panose="02040503050406030204" pitchFamily="18" charset="0"/>
                              </a:rPr>
                              <m:t>é</m:t>
                            </m:r>
                            <m:r>
                              <a:rPr lang="fr-CA" i="1">
                                <a:latin typeface="Cambria Math" panose="02040503050406030204" pitchFamily="18" charset="0"/>
                              </a:rPr>
                              <m:t>𝑐𝑢𝑟𝑖𝑡</m:t>
                            </m:r>
                            <m:r>
                              <a:rPr lang="fr-CA" i="1">
                                <a:latin typeface="Cambria Math" panose="02040503050406030204" pitchFamily="18" charset="0"/>
                              </a:rPr>
                              <m:t>é</m:t>
                            </m:r>
                          </m:e>
                        </m:eqArr>
                      </m:num>
                      <m:den>
                        <m:r>
                          <a:rPr lang="fr-CA" b="0" i="1" smtClean="0">
                            <a:latin typeface="Cambria Math" panose="02040503050406030204" pitchFamily="18" charset="0"/>
                          </a:rPr>
                          <m:t>𝐿</m:t>
                        </m:r>
                        <m:r>
                          <a:rPr lang="fr-CA" i="1">
                            <a:latin typeface="Cambria Math" panose="02040503050406030204" pitchFamily="18" charset="0"/>
                          </a:rPr>
                          <m:t>𝑒</m:t>
                        </m:r>
                        <m:r>
                          <a:rPr lang="fr-CA" i="1">
                            <a:latin typeface="Cambria Math" panose="02040503050406030204" pitchFamily="18" charset="0"/>
                          </a:rPr>
                          <m:t> </m:t>
                        </m:r>
                        <m:r>
                          <a:rPr lang="fr-CA" i="1">
                            <a:latin typeface="Cambria Math" panose="02040503050406030204" pitchFamily="18" charset="0"/>
                          </a:rPr>
                          <m:t>𝑣</m:t>
                        </m:r>
                        <m:r>
                          <a:rPr lang="fr-CA" i="1">
                            <a:latin typeface="Cambria Math" panose="02040503050406030204" pitchFamily="18" charset="0"/>
                          </a:rPr>
                          <m:t>é</m:t>
                        </m:r>
                        <m:r>
                          <a:rPr lang="fr-CA" i="1">
                            <a:latin typeface="Cambria Math" panose="02040503050406030204" pitchFamily="18" charset="0"/>
                          </a:rPr>
                          <m:t>h𝑖𝑐𝑢𝑙𝑒</m:t>
                        </m:r>
                        <m:r>
                          <a:rPr lang="fr-CA" i="1">
                            <a:latin typeface="Cambria Math" panose="02040503050406030204" pitchFamily="18" charset="0"/>
                          </a:rPr>
                          <m:t> </m:t>
                        </m:r>
                        <m:r>
                          <a:rPr lang="fr-CA" i="1">
                            <a:latin typeface="Cambria Math" panose="02040503050406030204" pitchFamily="18" charset="0"/>
                          </a:rPr>
                          <m:t>𝑑𝑒</m:t>
                        </m:r>
                        <m:r>
                          <a:rPr lang="fr-CA" i="1">
                            <a:latin typeface="Cambria Math" panose="02040503050406030204" pitchFamily="18" charset="0"/>
                          </a:rPr>
                          <m:t> </m:t>
                        </m:r>
                        <m:r>
                          <a:rPr lang="fr-CA" i="1">
                            <a:latin typeface="Cambria Math" panose="02040503050406030204" pitchFamily="18" charset="0"/>
                          </a:rPr>
                          <m:t>𝐷𝑜𝑟𝑜𝑡h</m:t>
                        </m:r>
                        <m:r>
                          <a:rPr lang="fr-CA" i="1">
                            <a:latin typeface="Cambria Math" panose="02040503050406030204" pitchFamily="18" charset="0"/>
                          </a:rPr>
                          <m:t>é</m:t>
                        </m:r>
                        <m:r>
                          <a:rPr lang="fr-CA" i="1">
                            <a:latin typeface="Cambria Math" panose="02040503050406030204" pitchFamily="18" charset="0"/>
                          </a:rPr>
                          <m:t>𝑒</m:t>
                        </m:r>
                        <m:r>
                          <a:rPr lang="fr-CA" i="1">
                            <a:latin typeface="Cambria Math" panose="02040503050406030204" pitchFamily="18" charset="0"/>
                          </a:rPr>
                          <m:t> </m:t>
                        </m:r>
                        <m:r>
                          <a:rPr lang="fr-CA" i="1">
                            <a:latin typeface="Cambria Math" panose="02040503050406030204" pitchFamily="18" charset="0"/>
                          </a:rPr>
                          <m:t>𝑎</m:t>
                        </m:r>
                        <m:r>
                          <a:rPr lang="fr-CA" i="1">
                            <a:latin typeface="Cambria Math" panose="02040503050406030204" pitchFamily="18" charset="0"/>
                          </a:rPr>
                          <m:t> é</m:t>
                        </m:r>
                        <m:r>
                          <a:rPr lang="fr-CA" i="1">
                            <a:latin typeface="Cambria Math" panose="02040503050406030204" pitchFamily="18" charset="0"/>
                          </a:rPr>
                          <m:t>𝑡</m:t>
                        </m:r>
                        <m:r>
                          <a:rPr lang="fr-CA" i="1">
                            <a:latin typeface="Cambria Math" panose="02040503050406030204" pitchFamily="18" charset="0"/>
                          </a:rPr>
                          <m:t>é </m:t>
                        </m:r>
                        <m:r>
                          <a:rPr lang="fr-CA" i="1">
                            <a:latin typeface="Cambria Math" panose="02040503050406030204" pitchFamily="18" charset="0"/>
                          </a:rPr>
                          <m:t>𝑐𝑜𝑛𝑠𝑡𝑟𝑢𝑖𝑡</m:t>
                        </m:r>
                        <m:r>
                          <a:rPr lang="fr-CA" i="1">
                            <a:latin typeface="Cambria Math" panose="02040503050406030204" pitchFamily="18" charset="0"/>
                          </a:rPr>
                          <m:t> </m:t>
                        </m:r>
                        <m:r>
                          <a:rPr lang="fr-CA" i="1">
                            <a:latin typeface="Cambria Math" panose="02040503050406030204" pitchFamily="18" charset="0"/>
                          </a:rPr>
                          <m:t>𝑎𝑝𝑟</m:t>
                        </m:r>
                        <m:r>
                          <a:rPr lang="fr-CA" i="1">
                            <a:latin typeface="Cambria Math" panose="02040503050406030204" pitchFamily="18" charset="0"/>
                          </a:rPr>
                          <m:t>è</m:t>
                        </m:r>
                        <m:r>
                          <a:rPr lang="fr-CA" i="1">
                            <a:latin typeface="Cambria Math" panose="02040503050406030204" pitchFamily="18" charset="0"/>
                          </a:rPr>
                          <m:t>𝑠</m:t>
                        </m:r>
                        <m:r>
                          <a:rPr lang="fr-CA" i="1">
                            <a:latin typeface="Cambria Math" panose="02040503050406030204" pitchFamily="18" charset="0"/>
                          </a:rPr>
                          <m:t> 1973</m:t>
                        </m:r>
                      </m:den>
                    </m:f>
                  </m:oMath>
                </a14:m>
                <a:endParaRPr lang="fr-FR" dirty="0"/>
              </a:p>
              <a:p>
                <a:r>
                  <a:rPr lang="fr-FR" dirty="0"/>
                  <a:t>Peut-on vraiment dire que cette inférence est valide ? Dites-moi ce que vous en pensez.</a:t>
                </a:r>
              </a:p>
            </p:txBody>
          </p:sp>
        </mc:Choice>
        <mc:Fallback xmlns="">
          <p:sp>
            <p:nvSpPr>
              <p:cNvPr id="3" name="Content Placeholder 2">
                <a:extLst>
                  <a:ext uri="{FF2B5EF4-FFF2-40B4-BE49-F238E27FC236}">
                    <a16:creationId xmlns:a16="http://schemas.microsoft.com/office/drawing/2014/main" id="{1B345279-526A-7C43-9A37-14BFF1A67C0A}"/>
                  </a:ext>
                </a:extLst>
              </p:cNvPr>
              <p:cNvSpPr>
                <a:spLocks noGrp="1" noRot="1" noChangeAspect="1" noMove="1" noResize="1" noEditPoints="1" noAdjustHandles="1" noChangeArrowheads="1" noChangeShapeType="1" noTextEdit="1"/>
              </p:cNvSpPr>
              <p:nvPr>
                <p:ph idx="1"/>
              </p:nvPr>
            </p:nvSpPr>
            <p:spPr>
              <a:xfrm>
                <a:off x="2231135" y="2638044"/>
                <a:ext cx="8064331" cy="4044978"/>
              </a:xfrm>
              <a:blipFill>
                <a:blip r:embed="rId2"/>
                <a:stretch>
                  <a:fillRect l="-472" t="-625"/>
                </a:stretch>
              </a:blipFill>
            </p:spPr>
            <p:txBody>
              <a:bodyPr/>
              <a:lstStyle/>
              <a:p>
                <a:r>
                  <a:rPr lang="fr-FR">
                    <a:noFill/>
                  </a:rPr>
                  <a:t> </a:t>
                </a:r>
              </a:p>
            </p:txBody>
          </p:sp>
        </mc:Fallback>
      </mc:AlternateContent>
    </p:spTree>
    <p:extLst>
      <p:ext uri="{BB962C8B-B14F-4D97-AF65-F5344CB8AC3E}">
        <p14:creationId xmlns:p14="http://schemas.microsoft.com/office/powerpoint/2010/main" val="2759341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D15F9-B455-E74D-BD55-7A8BE44347E4}"/>
              </a:ext>
            </a:extLst>
          </p:cNvPr>
          <p:cNvSpPr>
            <a:spLocks noGrp="1"/>
          </p:cNvSpPr>
          <p:nvPr>
            <p:ph type="title"/>
          </p:nvPr>
        </p:nvSpPr>
        <p:spPr/>
        <p:txBody>
          <a:bodyPr/>
          <a:lstStyle/>
          <a:p>
            <a:r>
              <a:rPr lang="fr-FR" dirty="0"/>
              <a:t>2. Conséquence logique </a:t>
            </a:r>
          </a:p>
        </p:txBody>
      </p:sp>
      <p:sp>
        <p:nvSpPr>
          <p:cNvPr id="3" name="Content Placeholder 2">
            <a:extLst>
              <a:ext uri="{FF2B5EF4-FFF2-40B4-BE49-F238E27FC236}">
                <a16:creationId xmlns:a16="http://schemas.microsoft.com/office/drawing/2014/main" id="{82F6BCE8-80E6-9E4E-9926-C9F1A267F744}"/>
              </a:ext>
            </a:extLst>
          </p:cNvPr>
          <p:cNvSpPr>
            <a:spLocks noGrp="1"/>
          </p:cNvSpPr>
          <p:nvPr>
            <p:ph idx="1"/>
          </p:nvPr>
        </p:nvSpPr>
        <p:spPr/>
        <p:txBody>
          <a:bodyPr/>
          <a:lstStyle/>
          <a:p>
            <a:r>
              <a:rPr lang="fr-FR" dirty="0"/>
              <a:t>En réalité, il n’est pas exclu dans cet exemple que les prémisses soient vraies et la conclusion fausse. Donc, la conclusion </a:t>
            </a:r>
            <a:r>
              <a:rPr lang="fr-FR" b="1" dirty="0"/>
              <a:t>n’est pas </a:t>
            </a:r>
            <a:r>
              <a:rPr lang="fr-FR" dirty="0"/>
              <a:t>une conséquence logique des prémisses. </a:t>
            </a:r>
          </a:p>
          <a:p>
            <a:endParaRPr lang="fr-FR" dirty="0"/>
          </a:p>
          <a:p>
            <a:r>
              <a:rPr lang="fr-FR" dirty="0"/>
              <a:t>Lorsque la conclusion est une conséquence logique des prémisses dans une inférence, </a:t>
            </a:r>
            <a:r>
              <a:rPr lang="fr-FR" b="1" dirty="0"/>
              <a:t>la conclusion est vraie chaque fois que les prémisses sont vraies</a:t>
            </a:r>
            <a:r>
              <a:rPr lang="fr-FR" dirty="0"/>
              <a:t>.</a:t>
            </a:r>
          </a:p>
          <a:p>
            <a:endParaRPr lang="fr-FR" dirty="0"/>
          </a:p>
        </p:txBody>
      </p:sp>
    </p:spTree>
    <p:extLst>
      <p:ext uri="{BB962C8B-B14F-4D97-AF65-F5344CB8AC3E}">
        <p14:creationId xmlns:p14="http://schemas.microsoft.com/office/powerpoint/2010/main" val="1725537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6E7FB-561B-5148-9714-55C8B7662512}"/>
              </a:ext>
            </a:extLst>
          </p:cNvPr>
          <p:cNvSpPr>
            <a:spLocks noGrp="1"/>
          </p:cNvSpPr>
          <p:nvPr>
            <p:ph type="title"/>
          </p:nvPr>
        </p:nvSpPr>
        <p:spPr/>
        <p:txBody>
          <a:bodyPr/>
          <a:lstStyle/>
          <a:p>
            <a:r>
              <a:rPr lang="fr-FR" dirty="0"/>
              <a:t>2. Conséquence logique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A9A2C30-F70D-6346-A597-0B8B1B3F7598}"/>
                  </a:ext>
                </a:extLst>
              </p:cNvPr>
              <p:cNvSpPr>
                <a:spLocks noGrp="1"/>
              </p:cNvSpPr>
              <p:nvPr>
                <p:ph idx="1"/>
              </p:nvPr>
            </p:nvSpPr>
            <p:spPr/>
            <p:txBody>
              <a:bodyPr/>
              <a:lstStyle/>
              <a:p>
                <a:r>
                  <a:rPr lang="fr-FR" dirty="0"/>
                  <a:t>Autre exemple: </a:t>
                </a:r>
                <a:endParaRPr lang="fr-FR" i="1" dirty="0">
                  <a:latin typeface="Cambria Math" panose="02040503050406030204" pitchFamily="18" charset="0"/>
                </a:endParaRPr>
              </a:p>
              <a:p>
                <a14:m>
                  <m:oMath xmlns:m="http://schemas.openxmlformats.org/officeDocument/2006/math">
                    <m:f>
                      <m:fPr>
                        <m:ctrlPr>
                          <a:rPr lang="fr-FR" i="1" smtClean="0">
                            <a:latin typeface="Cambria Math" panose="02040503050406030204" pitchFamily="18" charset="0"/>
                          </a:rPr>
                        </m:ctrlPr>
                      </m:fPr>
                      <m:num>
                        <m:eqArr>
                          <m:eqArrPr>
                            <m:ctrlPr>
                              <a:rPr lang="fr-CA" b="0" i="1" smtClean="0">
                                <a:latin typeface="Cambria Math" panose="02040503050406030204" pitchFamily="18" charset="0"/>
                              </a:rPr>
                            </m:ctrlPr>
                          </m:eqArrPr>
                          <m:e>
                            <m:sSup>
                              <m:sSupPr>
                                <m:ctrlPr>
                                  <a:rPr lang="fr-CA" b="0" i="1" smtClean="0">
                                    <a:latin typeface="Cambria Math" panose="02040503050406030204" pitchFamily="18" charset="0"/>
                                  </a:rPr>
                                </m:ctrlPr>
                              </m:sSupPr>
                              <m:e>
                                <m:r>
                                  <a:rPr lang="fr-CA" b="0" i="1" smtClean="0">
                                    <a:latin typeface="Cambria Math" panose="02040503050406030204" pitchFamily="18" charset="0"/>
                                  </a:rPr>
                                  <m:t>𝑆</m:t>
                                </m:r>
                              </m:e>
                              <m:sup>
                                <m:r>
                                  <a:rPr lang="fr-CA" b="0" i="1" smtClean="0">
                                    <a:latin typeface="Cambria Math" panose="02040503050406030204" pitchFamily="18" charset="0"/>
                                  </a:rPr>
                                  <m:t>′</m:t>
                                </m:r>
                              </m:sup>
                            </m:sSup>
                            <m:r>
                              <a:rPr lang="fr-CA" b="0" i="1" smtClean="0">
                                <a:latin typeface="Cambria Math" panose="02040503050406030204" pitchFamily="18" charset="0"/>
                              </a:rPr>
                              <m:t>𝑖𝑙</m:t>
                            </m:r>
                            <m:r>
                              <a:rPr lang="fr-CA" b="0" i="1" smtClean="0">
                                <a:latin typeface="Cambria Math" panose="02040503050406030204" pitchFamily="18" charset="0"/>
                              </a:rPr>
                              <m:t> </m:t>
                            </m:r>
                            <m:r>
                              <a:rPr lang="fr-CA" b="0" i="1" smtClean="0">
                                <a:latin typeface="Cambria Math" panose="02040503050406030204" pitchFamily="18" charset="0"/>
                              </a:rPr>
                              <m:t>𝑒𝑠𝑡</m:t>
                            </m:r>
                            <m:r>
                              <a:rPr lang="fr-CA" b="0" i="1" smtClean="0">
                                <a:latin typeface="Cambria Math" panose="02040503050406030204" pitchFamily="18" charset="0"/>
                              </a:rPr>
                              <m:t> é</m:t>
                            </m:r>
                            <m:r>
                              <a:rPr lang="fr-CA" b="0" i="1" smtClean="0">
                                <a:latin typeface="Cambria Math" panose="02040503050406030204" pitchFamily="18" charset="0"/>
                              </a:rPr>
                              <m:t>𝑙𝑖𝑔𝑖𝑏𝑙𝑒</m:t>
                            </m:r>
                            <m:r>
                              <a:rPr lang="fr-CA" b="0" i="1" smtClean="0">
                                <a:latin typeface="Cambria Math" panose="02040503050406030204" pitchFamily="18" charset="0"/>
                              </a:rPr>
                              <m:t>,   </m:t>
                            </m:r>
                            <m:r>
                              <a:rPr lang="fr-CA" b="0" i="1" smtClean="0">
                                <a:latin typeface="Cambria Math" panose="02040503050406030204" pitchFamily="18" charset="0"/>
                              </a:rPr>
                              <m:t>𝑖𝑙</m:t>
                            </m:r>
                            <m:r>
                              <a:rPr lang="fr-CA" b="0" i="1" smtClean="0">
                                <a:latin typeface="Cambria Math" panose="02040503050406030204" pitchFamily="18" charset="0"/>
                              </a:rPr>
                              <m:t> </m:t>
                            </m:r>
                            <m:r>
                              <a:rPr lang="fr-CA" b="0" i="1" smtClean="0">
                                <a:latin typeface="Cambria Math" panose="02040503050406030204" pitchFamily="18" charset="0"/>
                              </a:rPr>
                              <m:t>𝑎</m:t>
                            </m:r>
                            <m:r>
                              <a:rPr lang="fr-CA" b="0" i="1" smtClean="0">
                                <a:latin typeface="Cambria Math" panose="02040503050406030204" pitchFamily="18" charset="0"/>
                              </a:rPr>
                              <m:t> </m:t>
                            </m:r>
                            <m:r>
                              <a:rPr lang="fr-CA" b="0" i="1" smtClean="0">
                                <a:latin typeface="Cambria Math" panose="02040503050406030204" pitchFamily="18" charset="0"/>
                              </a:rPr>
                              <m:t>𝑝𝑙𝑢𝑠</m:t>
                            </m:r>
                            <m:r>
                              <a:rPr lang="fr-CA" b="0" i="1" smtClean="0">
                                <a:latin typeface="Cambria Math" panose="02040503050406030204" pitchFamily="18" charset="0"/>
                              </a:rPr>
                              <m:t> </m:t>
                            </m:r>
                            <m:r>
                              <a:rPr lang="fr-CA" b="0" i="1" smtClean="0">
                                <a:latin typeface="Cambria Math" panose="02040503050406030204" pitchFamily="18" charset="0"/>
                              </a:rPr>
                              <m:t>𝑑𝑒</m:t>
                            </m:r>
                            <m:r>
                              <a:rPr lang="fr-CA" b="0" i="1" smtClean="0">
                                <a:latin typeface="Cambria Math" panose="02040503050406030204" pitchFamily="18" charset="0"/>
                              </a:rPr>
                              <m:t> </m:t>
                            </m:r>
                            <m:r>
                              <a:rPr lang="fr-CA" b="0" i="1" smtClean="0">
                                <a:latin typeface="Cambria Math" panose="02040503050406030204" pitchFamily="18" charset="0"/>
                              </a:rPr>
                              <m:t>𝑞𝑢𝑎𝑟𝑎𝑛𝑡𝑒</m:t>
                            </m:r>
                            <m:r>
                              <a:rPr lang="fr-CA" b="0" i="1" smtClean="0">
                                <a:latin typeface="Cambria Math" panose="02040503050406030204" pitchFamily="18" charset="0"/>
                              </a:rPr>
                              <m:t> </m:t>
                            </m:r>
                            <m:r>
                              <a:rPr lang="fr-CA" b="0" i="1" smtClean="0">
                                <a:latin typeface="Cambria Math" panose="02040503050406030204" pitchFamily="18" charset="0"/>
                              </a:rPr>
                              <m:t>𝑎𝑛𝑠</m:t>
                            </m:r>
                          </m:e>
                          <m:e>
                            <m:r>
                              <a:rPr lang="fr-CA" b="0" i="1" smtClean="0">
                                <a:latin typeface="Cambria Math" panose="02040503050406030204" pitchFamily="18" charset="0"/>
                              </a:rPr>
                              <m:t>𝐼𝑙</m:t>
                            </m:r>
                            <m:r>
                              <a:rPr lang="fr-CA" b="0" i="1" smtClean="0">
                                <a:latin typeface="Cambria Math" panose="02040503050406030204" pitchFamily="18" charset="0"/>
                              </a:rPr>
                              <m:t> </m:t>
                            </m:r>
                            <m:r>
                              <a:rPr lang="fr-CA" b="0" i="1" smtClean="0">
                                <a:latin typeface="Cambria Math" panose="02040503050406030204" pitchFamily="18" charset="0"/>
                              </a:rPr>
                              <m:t>𝑎</m:t>
                            </m:r>
                            <m:r>
                              <a:rPr lang="fr-CA" b="0" i="1" smtClean="0">
                                <a:latin typeface="Cambria Math" panose="02040503050406030204" pitchFamily="18" charset="0"/>
                              </a:rPr>
                              <m:t> </m:t>
                            </m:r>
                            <m:r>
                              <a:rPr lang="fr-CA" b="0" i="1" smtClean="0">
                                <a:latin typeface="Cambria Math" panose="02040503050406030204" pitchFamily="18" charset="0"/>
                              </a:rPr>
                              <m:t>𝑝𝑙𝑢𝑠</m:t>
                            </m:r>
                            <m:r>
                              <a:rPr lang="fr-CA" b="0" i="1" smtClean="0">
                                <a:latin typeface="Cambria Math" panose="02040503050406030204" pitchFamily="18" charset="0"/>
                              </a:rPr>
                              <m:t> </m:t>
                            </m:r>
                            <m:r>
                              <a:rPr lang="fr-CA" b="0" i="1" smtClean="0">
                                <a:latin typeface="Cambria Math" panose="02040503050406030204" pitchFamily="18" charset="0"/>
                              </a:rPr>
                              <m:t>𝑑𝑒</m:t>
                            </m:r>
                            <m:r>
                              <a:rPr lang="fr-CA" b="0" i="1" smtClean="0">
                                <a:latin typeface="Cambria Math" panose="02040503050406030204" pitchFamily="18" charset="0"/>
                              </a:rPr>
                              <m:t> </m:t>
                            </m:r>
                            <m:r>
                              <a:rPr lang="fr-CA" b="0" i="1" smtClean="0">
                                <a:latin typeface="Cambria Math" panose="02040503050406030204" pitchFamily="18" charset="0"/>
                              </a:rPr>
                              <m:t>𝑞𝑢𝑎𝑟𝑎𝑛𝑡𝑒</m:t>
                            </m:r>
                            <m:r>
                              <a:rPr lang="fr-CA" b="0" i="1" smtClean="0">
                                <a:latin typeface="Cambria Math" panose="02040503050406030204" pitchFamily="18" charset="0"/>
                              </a:rPr>
                              <m:t> </m:t>
                            </m:r>
                            <m:r>
                              <a:rPr lang="fr-CA" b="0" i="1" smtClean="0">
                                <a:latin typeface="Cambria Math" panose="02040503050406030204" pitchFamily="18" charset="0"/>
                              </a:rPr>
                              <m:t>𝑎𝑛𝑠</m:t>
                            </m:r>
                          </m:e>
                        </m:eqArr>
                      </m:num>
                      <m:den>
                        <m:r>
                          <a:rPr lang="fr-CA" b="0" i="1" smtClean="0">
                            <a:latin typeface="Cambria Math" panose="02040503050406030204" pitchFamily="18" charset="0"/>
                          </a:rPr>
                          <m:t>𝐼𝑙</m:t>
                        </m:r>
                        <m:r>
                          <a:rPr lang="fr-CA" b="0" i="1" smtClean="0">
                            <a:latin typeface="Cambria Math" panose="02040503050406030204" pitchFamily="18" charset="0"/>
                          </a:rPr>
                          <m:t> </m:t>
                        </m:r>
                        <m:r>
                          <a:rPr lang="fr-CA" b="0" i="1" smtClean="0">
                            <a:latin typeface="Cambria Math" panose="02040503050406030204" pitchFamily="18" charset="0"/>
                          </a:rPr>
                          <m:t>𝑒𝑠𝑡</m:t>
                        </m:r>
                        <m:r>
                          <a:rPr lang="fr-CA" b="0" i="1" smtClean="0">
                            <a:latin typeface="Cambria Math" panose="02040503050406030204" pitchFamily="18" charset="0"/>
                          </a:rPr>
                          <m:t> é</m:t>
                        </m:r>
                        <m:r>
                          <a:rPr lang="fr-CA" b="0" i="1" smtClean="0">
                            <a:latin typeface="Cambria Math" panose="02040503050406030204" pitchFamily="18" charset="0"/>
                          </a:rPr>
                          <m:t>𝑙𝑖𝑔𝑖𝑏𝑙𝑒</m:t>
                        </m:r>
                      </m:den>
                    </m:f>
                  </m:oMath>
                </a14:m>
                <a:endParaRPr lang="fr-FR" dirty="0"/>
              </a:p>
              <a:p>
                <a:endParaRPr lang="fr-FR" dirty="0"/>
              </a:p>
              <a:p>
                <a:pPr lvl="1"/>
                <a:r>
                  <a:rPr lang="fr-FR" dirty="0"/>
                  <a:t>Dans cet autre exemple, il n’est pas exclu que les prémisses soient vraies et la conclusion fausse (différence entre le fait de dire s’il est éligible, il a plus de quarante ans ET s’il a quarante ans, il est éligible).  Ce n’est pas suffisant qu’il ait plus de quarante ans pour être éligible, quoi que ce soit effectivement nécessaire. Donc, la conclusion </a:t>
                </a:r>
                <a:r>
                  <a:rPr lang="fr-FR" b="1" dirty="0"/>
                  <a:t>n’est pas </a:t>
                </a:r>
                <a:r>
                  <a:rPr lang="fr-FR" dirty="0"/>
                  <a:t>une conséquence logique des prémisses. </a:t>
                </a:r>
              </a:p>
              <a:p>
                <a:endParaRPr lang="fr-FR" dirty="0"/>
              </a:p>
              <a:p>
                <a:endParaRPr lang="fr-FR" dirty="0"/>
              </a:p>
              <a:p>
                <a:endParaRPr lang="fr-FR" dirty="0"/>
              </a:p>
            </p:txBody>
          </p:sp>
        </mc:Choice>
        <mc:Fallback xmlns="">
          <p:sp>
            <p:nvSpPr>
              <p:cNvPr id="3" name="Content Placeholder 2">
                <a:extLst>
                  <a:ext uri="{FF2B5EF4-FFF2-40B4-BE49-F238E27FC236}">
                    <a16:creationId xmlns:a16="http://schemas.microsoft.com/office/drawing/2014/main" id="{CA9A2C30-F70D-6346-A597-0B8B1B3F7598}"/>
                  </a:ext>
                </a:extLst>
              </p:cNvPr>
              <p:cNvSpPr>
                <a:spLocks noGrp="1" noRot="1" noChangeAspect="1" noMove="1" noResize="1" noEditPoints="1" noAdjustHandles="1" noChangeArrowheads="1" noChangeShapeType="1" noTextEdit="1"/>
              </p:cNvSpPr>
              <p:nvPr>
                <p:ph idx="1"/>
              </p:nvPr>
            </p:nvSpPr>
            <p:spPr>
              <a:blipFill>
                <a:blip r:embed="rId2"/>
                <a:stretch>
                  <a:fillRect l="-492" t="-813"/>
                </a:stretch>
              </a:blipFill>
            </p:spPr>
            <p:txBody>
              <a:bodyPr/>
              <a:lstStyle/>
              <a:p>
                <a:r>
                  <a:rPr lang="fr-FR">
                    <a:noFill/>
                  </a:rPr>
                  <a:t> </a:t>
                </a:r>
              </a:p>
            </p:txBody>
          </p:sp>
        </mc:Fallback>
      </mc:AlternateContent>
    </p:spTree>
    <p:extLst>
      <p:ext uri="{BB962C8B-B14F-4D97-AF65-F5344CB8AC3E}">
        <p14:creationId xmlns:p14="http://schemas.microsoft.com/office/powerpoint/2010/main" val="342528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0B168-BFB8-D147-B1E4-BF9B45AEE31C}"/>
              </a:ext>
            </a:extLst>
          </p:cNvPr>
          <p:cNvSpPr>
            <a:spLocks noGrp="1"/>
          </p:cNvSpPr>
          <p:nvPr>
            <p:ph type="title"/>
          </p:nvPr>
        </p:nvSpPr>
        <p:spPr/>
        <p:txBody>
          <a:bodyPr/>
          <a:lstStyle/>
          <a:p>
            <a:r>
              <a:rPr lang="fr-FR" dirty="0"/>
              <a:t>2. Conséquence logique </a:t>
            </a:r>
          </a:p>
        </p:txBody>
      </p:sp>
      <p:sp>
        <p:nvSpPr>
          <p:cNvPr id="3" name="Content Placeholder 2">
            <a:extLst>
              <a:ext uri="{FF2B5EF4-FFF2-40B4-BE49-F238E27FC236}">
                <a16:creationId xmlns:a16="http://schemas.microsoft.com/office/drawing/2014/main" id="{81FF52AB-6912-5841-AA34-07DE28EEC29C}"/>
              </a:ext>
            </a:extLst>
          </p:cNvPr>
          <p:cNvSpPr>
            <a:spLocks noGrp="1"/>
          </p:cNvSpPr>
          <p:nvPr>
            <p:ph idx="1"/>
          </p:nvPr>
        </p:nvSpPr>
        <p:spPr/>
        <p:txBody>
          <a:bodyPr/>
          <a:lstStyle/>
          <a:p>
            <a:r>
              <a:rPr lang="fr-FR" dirty="0"/>
              <a:t>Précision: </a:t>
            </a:r>
          </a:p>
          <a:p>
            <a:r>
              <a:rPr lang="fr-FR" dirty="0"/>
              <a:t>Le mot « conséquence » est utilisé en français lorsqu’on parle de diverses choses. Il reprend souvent l’idée d’une conséquence </a:t>
            </a:r>
            <a:r>
              <a:rPr lang="fr-FR" b="1" dirty="0"/>
              <a:t>causale</a:t>
            </a:r>
            <a:r>
              <a:rPr lang="fr-FR" dirty="0"/>
              <a:t> (cause à effet). Ici, nous nous intéressons seulement à la conséquence </a:t>
            </a:r>
            <a:r>
              <a:rPr lang="fr-FR" b="1" dirty="0"/>
              <a:t>logique</a:t>
            </a:r>
            <a:r>
              <a:rPr lang="fr-FR" dirty="0"/>
              <a:t>, c’est-à-dire la relation entre une conclusion et des prémisses. </a:t>
            </a:r>
          </a:p>
          <a:p>
            <a:r>
              <a:rPr lang="fr-FR" dirty="0"/>
              <a:t>Il faut vraiment tenter de faire abstraction de ces sens communs et du langage ordinaire pour comprendre les termes dans ce cours de logique.</a:t>
            </a:r>
          </a:p>
        </p:txBody>
      </p:sp>
    </p:spTree>
    <p:extLst>
      <p:ext uri="{BB962C8B-B14F-4D97-AF65-F5344CB8AC3E}">
        <p14:creationId xmlns:p14="http://schemas.microsoft.com/office/powerpoint/2010/main" val="577232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07960-9B14-6B45-AD1E-0D1144305E05}"/>
              </a:ext>
            </a:extLst>
          </p:cNvPr>
          <p:cNvSpPr>
            <a:spLocks noGrp="1"/>
          </p:cNvSpPr>
          <p:nvPr>
            <p:ph type="title"/>
          </p:nvPr>
        </p:nvSpPr>
        <p:spPr/>
        <p:txBody>
          <a:bodyPr/>
          <a:lstStyle/>
          <a:p>
            <a:r>
              <a:rPr lang="fr-FR" dirty="0"/>
              <a:t>2. Conséquence logique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ED70261-D02F-C249-B8F4-2C33A009F621}"/>
                  </a:ext>
                </a:extLst>
              </p:cNvPr>
              <p:cNvSpPr>
                <a:spLocks noGrp="1"/>
              </p:cNvSpPr>
              <p:nvPr>
                <p:ph idx="1"/>
              </p:nvPr>
            </p:nvSpPr>
            <p:spPr>
              <a:xfrm>
                <a:off x="2231136" y="2638044"/>
                <a:ext cx="8132064" cy="4101423"/>
              </a:xfrm>
            </p:spPr>
            <p:txBody>
              <a:bodyPr>
                <a:normAutofit/>
              </a:bodyPr>
              <a:lstStyle/>
              <a:p>
                <a:r>
                  <a:rPr lang="fr-FR" dirty="0"/>
                  <a:t>Particularité 1: Une inférence </a:t>
                </a:r>
                <a:r>
                  <a:rPr lang="fr-FR" b="1" dirty="0"/>
                  <a:t>valide</a:t>
                </a:r>
                <a:r>
                  <a:rPr lang="fr-FR" dirty="0"/>
                  <a:t> peut avoir une conclusion fausse. </a:t>
                </a:r>
              </a:p>
              <a:p>
                <a:r>
                  <a:rPr lang="fr-FR" dirty="0"/>
                  <a:t>Exemples: </a:t>
                </a:r>
              </a:p>
              <a:p>
                <a14:m>
                  <m:oMath xmlns:m="http://schemas.openxmlformats.org/officeDocument/2006/math">
                    <m:f>
                      <m:fPr>
                        <m:ctrlPr>
                          <a:rPr lang="fr-FR" i="1" smtClean="0">
                            <a:latin typeface="Cambria Math" panose="02040503050406030204" pitchFamily="18" charset="0"/>
                          </a:rPr>
                        </m:ctrlPr>
                      </m:fPr>
                      <m:num>
                        <m:eqArr>
                          <m:eqArrPr>
                            <m:ctrlPr>
                              <a:rPr lang="fr-CA" b="0" i="1" smtClean="0">
                                <a:latin typeface="Cambria Math" panose="02040503050406030204" pitchFamily="18" charset="0"/>
                              </a:rPr>
                            </m:ctrlPr>
                          </m:eqArrPr>
                          <m:e>
                            <m:r>
                              <a:rPr lang="fr-CA" b="0" i="1" smtClean="0">
                                <a:latin typeface="Cambria Math" panose="02040503050406030204" pitchFamily="18" charset="0"/>
                              </a:rPr>
                              <m:t>𝑇𝑜𝑢𝑠</m:t>
                            </m:r>
                            <m:r>
                              <a:rPr lang="fr-CA" b="0" i="1" smtClean="0">
                                <a:latin typeface="Cambria Math" panose="02040503050406030204" pitchFamily="18" charset="0"/>
                              </a:rPr>
                              <m:t> </m:t>
                            </m:r>
                            <m:r>
                              <a:rPr lang="fr-CA" b="0" i="1" smtClean="0">
                                <a:latin typeface="Cambria Math" panose="02040503050406030204" pitchFamily="18" charset="0"/>
                              </a:rPr>
                              <m:t>𝑙𝑒𝑠</m:t>
                            </m:r>
                            <m:r>
                              <a:rPr lang="fr-CA" b="0" i="1" smtClean="0">
                                <a:latin typeface="Cambria Math" panose="02040503050406030204" pitchFamily="18" charset="0"/>
                              </a:rPr>
                              <m:t> </m:t>
                            </m:r>
                            <m:r>
                              <a:rPr lang="fr-CA" b="0" i="1" smtClean="0">
                                <a:latin typeface="Cambria Math" panose="02040503050406030204" pitchFamily="18" charset="0"/>
                              </a:rPr>
                              <m:t>𝑝h𝑖𝑙𝑜𝑠𝑜𝑝h𝑒𝑠</m:t>
                            </m:r>
                            <m:r>
                              <a:rPr lang="fr-CA" b="0" i="1" smtClean="0">
                                <a:latin typeface="Cambria Math" panose="02040503050406030204" pitchFamily="18" charset="0"/>
                              </a:rPr>
                              <m:t> </m:t>
                            </m:r>
                            <m:r>
                              <a:rPr lang="fr-CA" b="0" i="1" smtClean="0">
                                <a:latin typeface="Cambria Math" panose="02040503050406030204" pitchFamily="18" charset="0"/>
                              </a:rPr>
                              <m:t>𝑠𝑜𝑛𝑡</m:t>
                            </m:r>
                            <m:r>
                              <a:rPr lang="fr-CA" b="0" i="1" smtClean="0">
                                <a:latin typeface="Cambria Math" panose="02040503050406030204" pitchFamily="18" charset="0"/>
                              </a:rPr>
                              <m:t> </m:t>
                            </m:r>
                            <m:r>
                              <a:rPr lang="fr-CA" b="0" i="1" smtClean="0">
                                <a:latin typeface="Cambria Math" panose="02040503050406030204" pitchFamily="18" charset="0"/>
                              </a:rPr>
                              <m:t>𝑎𝑙𝑙𝑒𝑚𝑎𝑛𝑑𝑠</m:t>
                            </m:r>
                            <m:r>
                              <a:rPr lang="fr-CA" b="0" i="1" smtClean="0">
                                <a:latin typeface="Cambria Math" panose="02040503050406030204" pitchFamily="18" charset="0"/>
                              </a:rPr>
                              <m:t> </m:t>
                            </m:r>
                            <m:r>
                              <a:rPr lang="fr-CA" b="0" i="1" smtClean="0">
                                <a:latin typeface="Cambria Math" panose="02040503050406030204" pitchFamily="18" charset="0"/>
                              </a:rPr>
                              <m:t>𝑜𝑢</m:t>
                            </m:r>
                            <m:r>
                              <a:rPr lang="fr-CA" b="0" i="1" smtClean="0">
                                <a:latin typeface="Cambria Math" panose="02040503050406030204" pitchFamily="18" charset="0"/>
                              </a:rPr>
                              <m:t> </m:t>
                            </m:r>
                            <m:r>
                              <a:rPr lang="fr-CA" b="0" i="1" smtClean="0">
                                <a:latin typeface="Cambria Math" panose="02040503050406030204" pitchFamily="18" charset="0"/>
                              </a:rPr>
                              <m:t>𝑔𝑟𝑒𝑐𝑠</m:t>
                            </m:r>
                          </m:e>
                          <m:e>
                            <m:r>
                              <a:rPr lang="fr-CA" b="0" i="1" smtClean="0">
                                <a:latin typeface="Cambria Math" panose="02040503050406030204" pitchFamily="18" charset="0"/>
                              </a:rPr>
                              <m:t>𝑅𝑜𝑢𝑠𝑠𝑒𝑎𝑢</m:t>
                            </m:r>
                            <m:r>
                              <a:rPr lang="fr-CA" b="0" i="1" smtClean="0">
                                <a:latin typeface="Cambria Math" panose="02040503050406030204" pitchFamily="18" charset="0"/>
                              </a:rPr>
                              <m:t> </m:t>
                            </m:r>
                            <m:r>
                              <a:rPr lang="fr-CA" b="0" i="1" smtClean="0">
                                <a:latin typeface="Cambria Math" panose="02040503050406030204" pitchFamily="18" charset="0"/>
                              </a:rPr>
                              <m:t>𝑒𝑠𝑡</m:t>
                            </m:r>
                            <m:r>
                              <a:rPr lang="fr-CA" b="0" i="1" smtClean="0">
                                <a:latin typeface="Cambria Math" panose="02040503050406030204" pitchFamily="18" charset="0"/>
                              </a:rPr>
                              <m:t> </m:t>
                            </m:r>
                            <m:r>
                              <a:rPr lang="fr-CA" b="0" i="1" smtClean="0">
                                <a:latin typeface="Cambria Math" panose="02040503050406030204" pitchFamily="18" charset="0"/>
                              </a:rPr>
                              <m:t>𝑢𝑛</m:t>
                            </m:r>
                            <m:r>
                              <a:rPr lang="fr-CA" b="0" i="1" smtClean="0">
                                <a:latin typeface="Cambria Math" panose="02040503050406030204" pitchFamily="18" charset="0"/>
                              </a:rPr>
                              <m:t> </m:t>
                            </m:r>
                            <m:r>
                              <a:rPr lang="fr-CA" b="0" i="1" smtClean="0">
                                <a:latin typeface="Cambria Math" panose="02040503050406030204" pitchFamily="18" charset="0"/>
                              </a:rPr>
                              <m:t>𝑝h𝑖𝑙𝑜𝑠𝑜𝑝h𝑒</m:t>
                            </m:r>
                          </m:e>
                        </m:eqArr>
                      </m:num>
                      <m:den>
                        <m:r>
                          <a:rPr lang="fr-CA" b="0" i="1" smtClean="0">
                            <a:latin typeface="Cambria Math" panose="02040503050406030204" pitchFamily="18" charset="0"/>
                          </a:rPr>
                          <m:t>𝑅𝑜𝑢𝑠𝑠𝑒𝑎𝑢</m:t>
                        </m:r>
                        <m:r>
                          <a:rPr lang="fr-CA" b="0" i="1" smtClean="0">
                            <a:latin typeface="Cambria Math" panose="02040503050406030204" pitchFamily="18" charset="0"/>
                          </a:rPr>
                          <m:t> </m:t>
                        </m:r>
                        <m:r>
                          <a:rPr lang="fr-CA" b="0" i="1" smtClean="0">
                            <a:latin typeface="Cambria Math" panose="02040503050406030204" pitchFamily="18" charset="0"/>
                          </a:rPr>
                          <m:t>𝑒𝑠𝑡</m:t>
                        </m:r>
                        <m:r>
                          <a:rPr lang="fr-CA" b="0" i="1" smtClean="0">
                            <a:latin typeface="Cambria Math" panose="02040503050406030204" pitchFamily="18" charset="0"/>
                          </a:rPr>
                          <m:t> </m:t>
                        </m:r>
                        <m:r>
                          <a:rPr lang="fr-CA" b="0" i="1" smtClean="0">
                            <a:latin typeface="Cambria Math" panose="02040503050406030204" pitchFamily="18" charset="0"/>
                          </a:rPr>
                          <m:t>𝑎𝑙𝑙𝑒𝑚𝑎𝑛𝑑</m:t>
                        </m:r>
                        <m:r>
                          <a:rPr lang="fr-CA" b="0" i="1" smtClean="0">
                            <a:latin typeface="Cambria Math" panose="02040503050406030204" pitchFamily="18" charset="0"/>
                          </a:rPr>
                          <m:t> </m:t>
                        </m:r>
                        <m:r>
                          <a:rPr lang="fr-CA" b="0" i="1" smtClean="0">
                            <a:latin typeface="Cambria Math" panose="02040503050406030204" pitchFamily="18" charset="0"/>
                          </a:rPr>
                          <m:t>𝑜𝑢</m:t>
                        </m:r>
                        <m:r>
                          <a:rPr lang="fr-CA" b="0" i="1" smtClean="0">
                            <a:latin typeface="Cambria Math" panose="02040503050406030204" pitchFamily="18" charset="0"/>
                          </a:rPr>
                          <m:t> </m:t>
                        </m:r>
                        <m:r>
                          <a:rPr lang="fr-CA" b="0" i="1" smtClean="0">
                            <a:latin typeface="Cambria Math" panose="02040503050406030204" pitchFamily="18" charset="0"/>
                          </a:rPr>
                          <m:t>𝑔𝑟𝑒𝑐</m:t>
                        </m:r>
                      </m:den>
                    </m:f>
                  </m:oMath>
                </a14:m>
                <a:endParaRPr lang="fr-FR" dirty="0"/>
              </a:p>
              <a:p>
                <a:pPr lvl="1"/>
                <a:r>
                  <a:rPr lang="fr-FR" dirty="0"/>
                  <a:t>Rousseau n’est ni allemand ni grec: il est français. La conclusion est donc fausse. Mais si on accepte les prémisses, alors on doit aussi accepter la conclusion, et c’est en ce sens que l’inférence est néanmoins valide. La conclusion découle logiquement des prémisses.</a:t>
                </a:r>
              </a:p>
              <a:p>
                <a:endParaRPr lang="fr-FR" dirty="0"/>
              </a:p>
            </p:txBody>
          </p:sp>
        </mc:Choice>
        <mc:Fallback xmlns="">
          <p:sp>
            <p:nvSpPr>
              <p:cNvPr id="3" name="Content Placeholder 2">
                <a:extLst>
                  <a:ext uri="{FF2B5EF4-FFF2-40B4-BE49-F238E27FC236}">
                    <a16:creationId xmlns:a16="http://schemas.microsoft.com/office/drawing/2014/main" id="{0ED70261-D02F-C249-B8F4-2C33A009F621}"/>
                  </a:ext>
                </a:extLst>
              </p:cNvPr>
              <p:cNvSpPr>
                <a:spLocks noGrp="1" noRot="1" noChangeAspect="1" noMove="1" noResize="1" noEditPoints="1" noAdjustHandles="1" noChangeArrowheads="1" noChangeShapeType="1" noTextEdit="1"/>
              </p:cNvSpPr>
              <p:nvPr>
                <p:ph idx="1"/>
              </p:nvPr>
            </p:nvSpPr>
            <p:spPr>
              <a:xfrm>
                <a:off x="2231136" y="2638044"/>
                <a:ext cx="8132064" cy="4101423"/>
              </a:xfrm>
              <a:blipFill>
                <a:blip r:embed="rId2"/>
                <a:stretch>
                  <a:fillRect l="-467" t="-617"/>
                </a:stretch>
              </a:blipFill>
            </p:spPr>
            <p:txBody>
              <a:bodyPr/>
              <a:lstStyle/>
              <a:p>
                <a:r>
                  <a:rPr lang="fr-FR">
                    <a:noFill/>
                  </a:rPr>
                  <a:t> </a:t>
                </a:r>
              </a:p>
            </p:txBody>
          </p:sp>
        </mc:Fallback>
      </mc:AlternateContent>
    </p:spTree>
    <p:extLst>
      <p:ext uri="{BB962C8B-B14F-4D97-AF65-F5344CB8AC3E}">
        <p14:creationId xmlns:p14="http://schemas.microsoft.com/office/powerpoint/2010/main" val="847927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AC2D7-A180-8D4D-BB30-31EE89C951CC}"/>
              </a:ext>
            </a:extLst>
          </p:cNvPr>
          <p:cNvSpPr>
            <a:spLocks noGrp="1"/>
          </p:cNvSpPr>
          <p:nvPr>
            <p:ph type="title"/>
          </p:nvPr>
        </p:nvSpPr>
        <p:spPr/>
        <p:txBody>
          <a:bodyPr/>
          <a:lstStyle/>
          <a:p>
            <a:r>
              <a:rPr lang="fr-FR" dirty="0"/>
              <a:t>Plan du cours </a:t>
            </a:r>
          </a:p>
        </p:txBody>
      </p:sp>
      <p:sp>
        <p:nvSpPr>
          <p:cNvPr id="3" name="Content Placeholder 2">
            <a:extLst>
              <a:ext uri="{FF2B5EF4-FFF2-40B4-BE49-F238E27FC236}">
                <a16:creationId xmlns:a16="http://schemas.microsoft.com/office/drawing/2014/main" id="{900B93FB-DFFC-7B4A-AE32-F96158EEA791}"/>
              </a:ext>
            </a:extLst>
          </p:cNvPr>
          <p:cNvSpPr>
            <a:spLocks noGrp="1"/>
          </p:cNvSpPr>
          <p:nvPr>
            <p:ph idx="1"/>
          </p:nvPr>
        </p:nvSpPr>
        <p:spPr/>
        <p:txBody>
          <a:bodyPr>
            <a:normAutofit/>
          </a:bodyPr>
          <a:lstStyle/>
          <a:p>
            <a:endParaRPr lang="fr-FR" dirty="0"/>
          </a:p>
          <a:p>
            <a:r>
              <a:rPr lang="fr-FR" dirty="0"/>
              <a:t>Présentation des évaluations et du plan de cours</a:t>
            </a:r>
          </a:p>
          <a:p>
            <a:endParaRPr lang="fr-FR" dirty="0"/>
          </a:p>
          <a:p>
            <a:r>
              <a:rPr lang="fr-FR" dirty="0"/>
              <a:t>Début de la matière </a:t>
            </a:r>
          </a:p>
          <a:p>
            <a:endParaRPr lang="fr-FR" dirty="0"/>
          </a:p>
          <a:p>
            <a:r>
              <a:rPr lang="fr-FR" dirty="0"/>
              <a:t>Exercices </a:t>
            </a:r>
          </a:p>
          <a:p>
            <a:endParaRPr lang="fr-FR" dirty="0"/>
          </a:p>
        </p:txBody>
      </p:sp>
    </p:spTree>
    <p:extLst>
      <p:ext uri="{BB962C8B-B14F-4D97-AF65-F5344CB8AC3E}">
        <p14:creationId xmlns:p14="http://schemas.microsoft.com/office/powerpoint/2010/main" val="35860875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AD95A-9D26-4E48-9061-561B2E1B2AFC}"/>
              </a:ext>
            </a:extLst>
          </p:cNvPr>
          <p:cNvSpPr>
            <a:spLocks noGrp="1"/>
          </p:cNvSpPr>
          <p:nvPr>
            <p:ph type="title"/>
          </p:nvPr>
        </p:nvSpPr>
        <p:spPr/>
        <p:txBody>
          <a:bodyPr/>
          <a:lstStyle/>
          <a:p>
            <a:r>
              <a:rPr lang="fr-FR" dirty="0"/>
              <a:t>2. Conséquence logique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3F5CF79-5CAE-7744-B36E-BDB839EB6D51}"/>
                  </a:ext>
                </a:extLst>
              </p:cNvPr>
              <p:cNvSpPr>
                <a:spLocks noGrp="1"/>
              </p:cNvSpPr>
              <p:nvPr>
                <p:ph idx="1"/>
              </p:nvPr>
            </p:nvSpPr>
            <p:spPr/>
            <p:txBody>
              <a:bodyPr/>
              <a:lstStyle/>
              <a:p>
                <a:r>
                  <a:rPr lang="fr-FR" dirty="0"/>
                  <a:t>Particularité 2: Il est possible que la conclusion d’une </a:t>
                </a:r>
                <a:r>
                  <a:rPr lang="fr-FR" b="1" dirty="0"/>
                  <a:t>inférence invalide </a:t>
                </a:r>
                <a:r>
                  <a:rPr lang="fr-FR" dirty="0"/>
                  <a:t>soit vraie:</a:t>
                </a:r>
              </a:p>
              <a:p>
                <a14:m>
                  <m:oMath xmlns:m="http://schemas.openxmlformats.org/officeDocument/2006/math">
                    <m:f>
                      <m:fPr>
                        <m:ctrlPr>
                          <a:rPr lang="fr-FR" i="1">
                            <a:latin typeface="Cambria Math" panose="02040503050406030204" pitchFamily="18" charset="0"/>
                          </a:rPr>
                        </m:ctrlPr>
                      </m:fPr>
                      <m:num>
                        <m:eqArr>
                          <m:eqArrPr>
                            <m:ctrlPr>
                              <a:rPr lang="fr-CA" i="1">
                                <a:latin typeface="Cambria Math" panose="02040503050406030204" pitchFamily="18" charset="0"/>
                              </a:rPr>
                            </m:ctrlPr>
                          </m:eqArrPr>
                          <m:e>
                            <m:r>
                              <a:rPr lang="fr-CA" b="0" i="1" smtClean="0">
                                <a:latin typeface="Cambria Math" panose="02040503050406030204" pitchFamily="18" charset="0"/>
                              </a:rPr>
                              <m:t>𝑇</m:t>
                            </m:r>
                            <m:r>
                              <a:rPr lang="fr-CA" i="1">
                                <a:latin typeface="Cambria Math" panose="02040503050406030204" pitchFamily="18" charset="0"/>
                              </a:rPr>
                              <m:t>𝑜𝑢𝑠</m:t>
                            </m:r>
                            <m:r>
                              <a:rPr lang="fr-CA" i="1">
                                <a:latin typeface="Cambria Math" panose="02040503050406030204" pitchFamily="18" charset="0"/>
                              </a:rPr>
                              <m:t> </m:t>
                            </m:r>
                            <m:r>
                              <a:rPr lang="fr-CA" i="1">
                                <a:latin typeface="Cambria Math" panose="02040503050406030204" pitchFamily="18" charset="0"/>
                              </a:rPr>
                              <m:t>𝑙𝑒𝑠</m:t>
                            </m:r>
                            <m:r>
                              <a:rPr lang="fr-CA" i="1">
                                <a:latin typeface="Cambria Math" panose="02040503050406030204" pitchFamily="18" charset="0"/>
                              </a:rPr>
                              <m:t> </m:t>
                            </m:r>
                            <m:r>
                              <a:rPr lang="fr-CA" i="1">
                                <a:latin typeface="Cambria Math" panose="02040503050406030204" pitchFamily="18" charset="0"/>
                              </a:rPr>
                              <m:t>h𝑜𝑚𝑚𝑒𝑠</m:t>
                            </m:r>
                            <m:r>
                              <a:rPr lang="fr-CA" i="1">
                                <a:latin typeface="Cambria Math" panose="02040503050406030204" pitchFamily="18" charset="0"/>
                              </a:rPr>
                              <m:t> </m:t>
                            </m:r>
                            <m:r>
                              <a:rPr lang="fr-CA" i="1">
                                <a:latin typeface="Cambria Math" panose="02040503050406030204" pitchFamily="18" charset="0"/>
                              </a:rPr>
                              <m:t>𝑠𝑜𝑛𝑡</m:t>
                            </m:r>
                            <m:r>
                              <a:rPr lang="fr-CA" i="1">
                                <a:latin typeface="Cambria Math" panose="02040503050406030204" pitchFamily="18" charset="0"/>
                              </a:rPr>
                              <m:t> </m:t>
                            </m:r>
                            <m:r>
                              <a:rPr lang="fr-CA" i="1">
                                <a:latin typeface="Cambria Math" panose="02040503050406030204" pitchFamily="18" charset="0"/>
                              </a:rPr>
                              <m:t>𝑚𝑜𝑟𝑡𝑒𝑙𝑠</m:t>
                            </m:r>
                          </m:e>
                          <m:e>
                            <m:r>
                              <a:rPr lang="fr-CA" i="1">
                                <a:latin typeface="Cambria Math" panose="02040503050406030204" pitchFamily="18" charset="0"/>
                              </a:rPr>
                              <m:t>𝑆𝑜𝑐𝑟𝑎𝑡𝑒</m:t>
                            </m:r>
                            <m:r>
                              <a:rPr lang="fr-CA" i="1">
                                <a:latin typeface="Cambria Math" panose="02040503050406030204" pitchFamily="18" charset="0"/>
                              </a:rPr>
                              <m:t> </m:t>
                            </m:r>
                            <m:r>
                              <a:rPr lang="fr-CA" i="1">
                                <a:latin typeface="Cambria Math" panose="02040503050406030204" pitchFamily="18" charset="0"/>
                              </a:rPr>
                              <m:t>𝑒𝑠𝑡</m:t>
                            </m:r>
                            <m:r>
                              <a:rPr lang="fr-CA" i="1">
                                <a:latin typeface="Cambria Math" panose="02040503050406030204" pitchFamily="18" charset="0"/>
                              </a:rPr>
                              <m:t> </m:t>
                            </m:r>
                            <m:r>
                              <a:rPr lang="fr-CA" i="1">
                                <a:latin typeface="Cambria Math" panose="02040503050406030204" pitchFamily="18" charset="0"/>
                              </a:rPr>
                              <m:t>𝑚𝑜𝑟𝑡𝑒𝑙</m:t>
                            </m:r>
                          </m:e>
                        </m:eqArr>
                      </m:num>
                      <m:den>
                        <m:r>
                          <a:rPr lang="fr-CA" i="1">
                            <a:latin typeface="Cambria Math" panose="02040503050406030204" pitchFamily="18" charset="0"/>
                          </a:rPr>
                          <m:t>𝑆𝑜𝑐𝑟𝑎𝑡𝑒</m:t>
                        </m:r>
                        <m:r>
                          <a:rPr lang="fr-CA" i="1">
                            <a:latin typeface="Cambria Math" panose="02040503050406030204" pitchFamily="18" charset="0"/>
                          </a:rPr>
                          <m:t> </m:t>
                        </m:r>
                        <m:r>
                          <a:rPr lang="fr-CA" i="1">
                            <a:latin typeface="Cambria Math" panose="02040503050406030204" pitchFamily="18" charset="0"/>
                          </a:rPr>
                          <m:t>𝑒𝑠𝑡</m:t>
                        </m:r>
                        <m:r>
                          <a:rPr lang="fr-CA" i="1">
                            <a:latin typeface="Cambria Math" panose="02040503050406030204" pitchFamily="18" charset="0"/>
                          </a:rPr>
                          <m:t> </m:t>
                        </m:r>
                        <m:r>
                          <a:rPr lang="fr-CA" i="1">
                            <a:latin typeface="Cambria Math" panose="02040503050406030204" pitchFamily="18" charset="0"/>
                          </a:rPr>
                          <m:t>𝑢𝑛</m:t>
                        </m:r>
                        <m:r>
                          <a:rPr lang="fr-CA" i="1">
                            <a:latin typeface="Cambria Math" panose="02040503050406030204" pitchFamily="18" charset="0"/>
                          </a:rPr>
                          <m:t> </m:t>
                        </m:r>
                        <m:r>
                          <a:rPr lang="fr-CA" i="1">
                            <a:latin typeface="Cambria Math" panose="02040503050406030204" pitchFamily="18" charset="0"/>
                          </a:rPr>
                          <m:t>h𝑜𝑚𝑚𝑒</m:t>
                        </m:r>
                      </m:den>
                    </m:f>
                  </m:oMath>
                </a14:m>
                <a:endParaRPr lang="fr-FR" dirty="0"/>
              </a:p>
              <a:p>
                <a:endParaRPr lang="fr-FR" dirty="0"/>
              </a:p>
              <a:p>
                <a:pPr lvl="1"/>
                <a:r>
                  <a:rPr lang="fr-FR" dirty="0"/>
                  <a:t>Socrate est un homme. Sauf si Socrate désigne le nom que j’ai donné à mon poisson rouge, par exemple. Dans ce cas, il est facile de voir en quoi la conclusion est fausse, malgré la vérité des prémisses. </a:t>
                </a:r>
              </a:p>
              <a:p>
                <a:endParaRPr lang="fr-FR" dirty="0"/>
              </a:p>
            </p:txBody>
          </p:sp>
        </mc:Choice>
        <mc:Fallback xmlns="">
          <p:sp>
            <p:nvSpPr>
              <p:cNvPr id="3" name="Content Placeholder 2">
                <a:extLst>
                  <a:ext uri="{FF2B5EF4-FFF2-40B4-BE49-F238E27FC236}">
                    <a16:creationId xmlns:a16="http://schemas.microsoft.com/office/drawing/2014/main" id="{03F5CF79-5CAE-7744-B36E-BDB839EB6D51}"/>
                  </a:ext>
                </a:extLst>
              </p:cNvPr>
              <p:cNvSpPr>
                <a:spLocks noGrp="1" noRot="1" noChangeAspect="1" noMove="1" noResize="1" noEditPoints="1" noAdjustHandles="1" noChangeArrowheads="1" noChangeShapeType="1" noTextEdit="1"/>
              </p:cNvSpPr>
              <p:nvPr>
                <p:ph idx="1"/>
              </p:nvPr>
            </p:nvSpPr>
            <p:spPr>
              <a:blipFill>
                <a:blip r:embed="rId2"/>
                <a:stretch>
                  <a:fillRect l="-492" t="-813"/>
                </a:stretch>
              </a:blipFill>
            </p:spPr>
            <p:txBody>
              <a:bodyPr/>
              <a:lstStyle/>
              <a:p>
                <a:r>
                  <a:rPr lang="fr-FR">
                    <a:noFill/>
                  </a:rPr>
                  <a:t> </a:t>
                </a:r>
              </a:p>
            </p:txBody>
          </p:sp>
        </mc:Fallback>
      </mc:AlternateContent>
    </p:spTree>
    <p:extLst>
      <p:ext uri="{BB962C8B-B14F-4D97-AF65-F5344CB8AC3E}">
        <p14:creationId xmlns:p14="http://schemas.microsoft.com/office/powerpoint/2010/main" val="307979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166C7-E5A8-514A-BDCB-66FEF60D6BEB}"/>
              </a:ext>
            </a:extLst>
          </p:cNvPr>
          <p:cNvSpPr>
            <a:spLocks noGrp="1"/>
          </p:cNvSpPr>
          <p:nvPr>
            <p:ph type="title"/>
          </p:nvPr>
        </p:nvSpPr>
        <p:spPr/>
        <p:txBody>
          <a:bodyPr/>
          <a:lstStyle/>
          <a:p>
            <a:r>
              <a:rPr lang="fr-FR" dirty="0"/>
              <a:t>2. Conséquence logique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AAC7376-2B60-014B-9AB9-FF6C1A18E46A}"/>
                  </a:ext>
                </a:extLst>
              </p:cNvPr>
              <p:cNvSpPr>
                <a:spLocks noGrp="1"/>
              </p:cNvSpPr>
              <p:nvPr>
                <p:ph idx="1"/>
              </p:nvPr>
            </p:nvSpPr>
            <p:spPr/>
            <p:txBody>
              <a:bodyPr/>
              <a:lstStyle/>
              <a:p>
                <a:r>
                  <a:rPr lang="fr-FR" dirty="0"/>
                  <a:t>Particularité 3: Pour qu’une inférence soit </a:t>
                </a:r>
                <a:r>
                  <a:rPr lang="fr-FR" b="1" dirty="0"/>
                  <a:t>valide</a:t>
                </a:r>
                <a:r>
                  <a:rPr lang="fr-FR" dirty="0"/>
                  <a:t>, ses prémisses n’ont pas à être vraies non plus. </a:t>
                </a:r>
              </a:p>
              <a:p>
                <a:r>
                  <a:rPr lang="fr-FR" dirty="0"/>
                  <a:t>Exemple:</a:t>
                </a:r>
              </a:p>
              <a:p>
                <a14:m>
                  <m:oMath xmlns:m="http://schemas.openxmlformats.org/officeDocument/2006/math">
                    <m:f>
                      <m:fPr>
                        <m:ctrlPr>
                          <a:rPr lang="fr-FR" i="1">
                            <a:latin typeface="Cambria Math" panose="02040503050406030204" pitchFamily="18" charset="0"/>
                          </a:rPr>
                        </m:ctrlPr>
                      </m:fPr>
                      <m:num>
                        <m:eqArr>
                          <m:eqArrPr>
                            <m:ctrlPr>
                              <a:rPr lang="fr-CA" i="1">
                                <a:latin typeface="Cambria Math" panose="02040503050406030204" pitchFamily="18" charset="0"/>
                              </a:rPr>
                            </m:ctrlPr>
                          </m:eqArrPr>
                          <m:e>
                            <m:r>
                              <a:rPr lang="fr-CA" b="0" i="1" smtClean="0">
                                <a:latin typeface="Cambria Math" panose="02040503050406030204" pitchFamily="18" charset="0"/>
                              </a:rPr>
                              <m:t>𝑇</m:t>
                            </m:r>
                            <m:r>
                              <a:rPr lang="fr-CA" i="1">
                                <a:latin typeface="Cambria Math" panose="02040503050406030204" pitchFamily="18" charset="0"/>
                              </a:rPr>
                              <m:t>𝑜𝑢𝑠</m:t>
                            </m:r>
                            <m:r>
                              <a:rPr lang="fr-CA" i="1">
                                <a:latin typeface="Cambria Math" panose="02040503050406030204" pitchFamily="18" charset="0"/>
                              </a:rPr>
                              <m:t> </m:t>
                            </m:r>
                            <m:r>
                              <a:rPr lang="fr-CA" i="1">
                                <a:latin typeface="Cambria Math" panose="02040503050406030204" pitchFamily="18" charset="0"/>
                              </a:rPr>
                              <m:t>𝑙𝑒𝑠</m:t>
                            </m:r>
                            <m:r>
                              <a:rPr lang="fr-CA" i="1">
                                <a:latin typeface="Cambria Math" panose="02040503050406030204" pitchFamily="18" charset="0"/>
                              </a:rPr>
                              <m:t> </m:t>
                            </m:r>
                            <m:r>
                              <a:rPr lang="fr-CA" i="1">
                                <a:latin typeface="Cambria Math" panose="02040503050406030204" pitchFamily="18" charset="0"/>
                              </a:rPr>
                              <m:t>𝑐h𝑖𝑒𝑛𝑠</m:t>
                            </m:r>
                            <m:r>
                              <a:rPr lang="fr-CA" i="1">
                                <a:latin typeface="Cambria Math" panose="02040503050406030204" pitchFamily="18" charset="0"/>
                              </a:rPr>
                              <m:t> </m:t>
                            </m:r>
                            <m:r>
                              <a:rPr lang="fr-CA" i="1">
                                <a:latin typeface="Cambria Math" panose="02040503050406030204" pitchFamily="18" charset="0"/>
                              </a:rPr>
                              <m:t>𝑠𝑜𝑛𝑡</m:t>
                            </m:r>
                            <m:r>
                              <a:rPr lang="fr-CA" i="1">
                                <a:latin typeface="Cambria Math" panose="02040503050406030204" pitchFamily="18" charset="0"/>
                              </a:rPr>
                              <m:t> </m:t>
                            </m:r>
                            <m:r>
                              <a:rPr lang="fr-CA" i="1">
                                <a:latin typeface="Cambria Math" panose="02040503050406030204" pitchFamily="18" charset="0"/>
                              </a:rPr>
                              <m:t>𝑑𝑒𝑠</m:t>
                            </m:r>
                            <m:r>
                              <a:rPr lang="fr-CA" i="1">
                                <a:latin typeface="Cambria Math" panose="02040503050406030204" pitchFamily="18" charset="0"/>
                              </a:rPr>
                              <m:t> </m:t>
                            </m:r>
                            <m:r>
                              <a:rPr lang="fr-CA" i="1">
                                <a:latin typeface="Cambria Math" panose="02040503050406030204" pitchFamily="18" charset="0"/>
                              </a:rPr>
                              <m:t>h𝑜𝑚𝑚𝑒𝑠</m:t>
                            </m:r>
                          </m:e>
                          <m:e>
                            <m:r>
                              <a:rPr lang="fr-CA" i="1">
                                <a:latin typeface="Cambria Math" panose="02040503050406030204" pitchFamily="18" charset="0"/>
                              </a:rPr>
                              <m:t>𝑆𝑜𝑐𝑟𝑎𝑡𝑒</m:t>
                            </m:r>
                            <m:r>
                              <a:rPr lang="fr-CA" i="1">
                                <a:latin typeface="Cambria Math" panose="02040503050406030204" pitchFamily="18" charset="0"/>
                              </a:rPr>
                              <m:t> </m:t>
                            </m:r>
                            <m:r>
                              <a:rPr lang="fr-CA" i="1">
                                <a:latin typeface="Cambria Math" panose="02040503050406030204" pitchFamily="18" charset="0"/>
                              </a:rPr>
                              <m:t>𝑒𝑠𝑡</m:t>
                            </m:r>
                            <m:r>
                              <a:rPr lang="fr-CA" i="1">
                                <a:latin typeface="Cambria Math" panose="02040503050406030204" pitchFamily="18" charset="0"/>
                              </a:rPr>
                              <m:t> </m:t>
                            </m:r>
                            <m:r>
                              <a:rPr lang="fr-CA" i="1">
                                <a:latin typeface="Cambria Math" panose="02040503050406030204" pitchFamily="18" charset="0"/>
                              </a:rPr>
                              <m:t>𝑢𝑛</m:t>
                            </m:r>
                            <m:r>
                              <a:rPr lang="fr-CA" i="1">
                                <a:latin typeface="Cambria Math" panose="02040503050406030204" pitchFamily="18" charset="0"/>
                              </a:rPr>
                              <m:t> </m:t>
                            </m:r>
                            <m:r>
                              <a:rPr lang="fr-CA" i="1">
                                <a:latin typeface="Cambria Math" panose="02040503050406030204" pitchFamily="18" charset="0"/>
                              </a:rPr>
                              <m:t>𝑐h𝑖𝑒𝑛</m:t>
                            </m:r>
                          </m:e>
                        </m:eqArr>
                      </m:num>
                      <m:den>
                        <m:r>
                          <a:rPr lang="fr-CA" i="1">
                            <a:latin typeface="Cambria Math" panose="02040503050406030204" pitchFamily="18" charset="0"/>
                          </a:rPr>
                          <m:t>𝑆𝑜𝑐𝑟𝑎𝑡𝑒</m:t>
                        </m:r>
                        <m:r>
                          <a:rPr lang="fr-CA" i="1">
                            <a:latin typeface="Cambria Math" panose="02040503050406030204" pitchFamily="18" charset="0"/>
                          </a:rPr>
                          <m:t> </m:t>
                        </m:r>
                        <m:r>
                          <a:rPr lang="fr-CA" i="1">
                            <a:latin typeface="Cambria Math" panose="02040503050406030204" pitchFamily="18" charset="0"/>
                          </a:rPr>
                          <m:t>𝑒𝑠𝑡</m:t>
                        </m:r>
                        <m:r>
                          <a:rPr lang="fr-CA" i="1">
                            <a:latin typeface="Cambria Math" panose="02040503050406030204" pitchFamily="18" charset="0"/>
                          </a:rPr>
                          <m:t> </m:t>
                        </m:r>
                        <m:r>
                          <a:rPr lang="fr-CA" i="1">
                            <a:latin typeface="Cambria Math" panose="02040503050406030204" pitchFamily="18" charset="0"/>
                          </a:rPr>
                          <m:t>𝑢𝑛</m:t>
                        </m:r>
                        <m:r>
                          <a:rPr lang="fr-CA" i="1">
                            <a:latin typeface="Cambria Math" panose="02040503050406030204" pitchFamily="18" charset="0"/>
                          </a:rPr>
                          <m:t> </m:t>
                        </m:r>
                        <m:r>
                          <a:rPr lang="fr-CA" i="1">
                            <a:latin typeface="Cambria Math" panose="02040503050406030204" pitchFamily="18" charset="0"/>
                          </a:rPr>
                          <m:t>h𝑜𝑚𝑚𝑒</m:t>
                        </m:r>
                      </m:den>
                    </m:f>
                  </m:oMath>
                </a14:m>
                <a:endParaRPr lang="fr-FR" dirty="0"/>
              </a:p>
              <a:p>
                <a:endParaRPr lang="fr-FR" dirty="0"/>
              </a:p>
              <a:p>
                <a:pPr lvl="1"/>
                <a:r>
                  <a:rPr lang="fr-FR" dirty="0"/>
                  <a:t>Dans cet exemple, les prémisses sont fausses, mais la conclusion est vraie. L’inférence est néanmoins </a:t>
                </a:r>
                <a:r>
                  <a:rPr lang="fr-FR" b="1" dirty="0"/>
                  <a:t>valide</a:t>
                </a:r>
                <a:r>
                  <a:rPr lang="fr-FR" dirty="0"/>
                  <a:t>, car SI les prémisses sont vraies, alors la conclusion l’est. </a:t>
                </a:r>
              </a:p>
              <a:p>
                <a:endParaRPr lang="fr-FR" dirty="0"/>
              </a:p>
            </p:txBody>
          </p:sp>
        </mc:Choice>
        <mc:Fallback xmlns="">
          <p:sp>
            <p:nvSpPr>
              <p:cNvPr id="3" name="Content Placeholder 2">
                <a:extLst>
                  <a:ext uri="{FF2B5EF4-FFF2-40B4-BE49-F238E27FC236}">
                    <a16:creationId xmlns:a16="http://schemas.microsoft.com/office/drawing/2014/main" id="{0AAC7376-2B60-014B-9AB9-FF6C1A18E46A}"/>
                  </a:ext>
                </a:extLst>
              </p:cNvPr>
              <p:cNvSpPr>
                <a:spLocks noGrp="1" noRot="1" noChangeAspect="1" noMove="1" noResize="1" noEditPoints="1" noAdjustHandles="1" noChangeArrowheads="1" noChangeShapeType="1" noTextEdit="1"/>
              </p:cNvSpPr>
              <p:nvPr>
                <p:ph idx="1"/>
              </p:nvPr>
            </p:nvSpPr>
            <p:spPr>
              <a:blipFill>
                <a:blip r:embed="rId2"/>
                <a:stretch>
                  <a:fillRect l="-492" t="-813"/>
                </a:stretch>
              </a:blipFill>
            </p:spPr>
            <p:txBody>
              <a:bodyPr/>
              <a:lstStyle/>
              <a:p>
                <a:r>
                  <a:rPr lang="fr-FR">
                    <a:noFill/>
                  </a:rPr>
                  <a:t> </a:t>
                </a:r>
              </a:p>
            </p:txBody>
          </p:sp>
        </mc:Fallback>
      </mc:AlternateContent>
    </p:spTree>
    <p:extLst>
      <p:ext uri="{BB962C8B-B14F-4D97-AF65-F5344CB8AC3E}">
        <p14:creationId xmlns:p14="http://schemas.microsoft.com/office/powerpoint/2010/main" val="2513460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A2B34-59ED-8249-9CB8-E4184971D7C2}"/>
              </a:ext>
            </a:extLst>
          </p:cNvPr>
          <p:cNvSpPr>
            <a:spLocks noGrp="1"/>
          </p:cNvSpPr>
          <p:nvPr>
            <p:ph type="title"/>
          </p:nvPr>
        </p:nvSpPr>
        <p:spPr/>
        <p:txBody>
          <a:bodyPr/>
          <a:lstStyle/>
          <a:p>
            <a:r>
              <a:rPr lang="fr-FR" dirty="0"/>
              <a:t>2. Conséquence logique </a:t>
            </a:r>
          </a:p>
        </p:txBody>
      </p:sp>
      <p:sp>
        <p:nvSpPr>
          <p:cNvPr id="3" name="Content Placeholder 2">
            <a:extLst>
              <a:ext uri="{FF2B5EF4-FFF2-40B4-BE49-F238E27FC236}">
                <a16:creationId xmlns:a16="http://schemas.microsoft.com/office/drawing/2014/main" id="{E127227D-248C-7741-A75C-B87342C8382B}"/>
              </a:ext>
            </a:extLst>
          </p:cNvPr>
          <p:cNvSpPr>
            <a:spLocks noGrp="1"/>
          </p:cNvSpPr>
          <p:nvPr>
            <p:ph idx="1"/>
          </p:nvPr>
        </p:nvSpPr>
        <p:spPr/>
        <p:txBody>
          <a:bodyPr>
            <a:normAutofit/>
          </a:bodyPr>
          <a:lstStyle/>
          <a:p>
            <a:r>
              <a:rPr lang="fr-FR" dirty="0"/>
              <a:t>À retenir: </a:t>
            </a:r>
          </a:p>
          <a:p>
            <a:endParaRPr lang="fr-FR" dirty="0"/>
          </a:p>
          <a:p>
            <a:r>
              <a:rPr lang="fr-FR" b="1" dirty="0"/>
              <a:t>dans une inférence valide, si les prémisses sont vraies, alors la conclusion est vraie.</a:t>
            </a:r>
          </a:p>
          <a:p>
            <a:pPr lvl="1"/>
            <a:r>
              <a:rPr lang="fr-FR" dirty="0"/>
              <a:t>Cela n’exclut pas que la conclusion puisse être fausse.</a:t>
            </a:r>
          </a:p>
          <a:p>
            <a:pPr lvl="1"/>
            <a:r>
              <a:rPr lang="fr-FR" dirty="0"/>
              <a:t>Cela n’exclut pas que les prémisses puissent être fausses.</a:t>
            </a:r>
          </a:p>
          <a:p>
            <a:pPr lvl="1"/>
            <a:r>
              <a:rPr lang="fr-FR" dirty="0"/>
              <a:t>On s’intéresse à la </a:t>
            </a:r>
            <a:r>
              <a:rPr lang="fr-FR" b="1" dirty="0"/>
              <a:t>relation</a:t>
            </a:r>
            <a:r>
              <a:rPr lang="fr-FR" dirty="0"/>
              <a:t> entre les prémisses et la conclusion. La relation est telle que SI les prémisses sont vraies, alors la conclusion est vraie. </a:t>
            </a:r>
          </a:p>
          <a:p>
            <a:endParaRPr lang="fr-FR" b="1" dirty="0"/>
          </a:p>
        </p:txBody>
      </p:sp>
    </p:spTree>
    <p:extLst>
      <p:ext uri="{BB962C8B-B14F-4D97-AF65-F5344CB8AC3E}">
        <p14:creationId xmlns:p14="http://schemas.microsoft.com/office/powerpoint/2010/main" val="26932023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B6AA7-3134-4649-ABA4-DF0C97ACBDCB}"/>
              </a:ext>
            </a:extLst>
          </p:cNvPr>
          <p:cNvSpPr>
            <a:spLocks noGrp="1"/>
          </p:cNvSpPr>
          <p:nvPr>
            <p:ph type="title"/>
          </p:nvPr>
        </p:nvSpPr>
        <p:spPr/>
        <p:txBody>
          <a:bodyPr/>
          <a:lstStyle/>
          <a:p>
            <a:r>
              <a:rPr lang="fr-FR" dirty="0"/>
              <a:t>2. Conséquence logique </a:t>
            </a:r>
          </a:p>
        </p:txBody>
      </p:sp>
      <p:sp>
        <p:nvSpPr>
          <p:cNvPr id="3" name="Content Placeholder 2">
            <a:extLst>
              <a:ext uri="{FF2B5EF4-FFF2-40B4-BE49-F238E27FC236}">
                <a16:creationId xmlns:a16="http://schemas.microsoft.com/office/drawing/2014/main" id="{B113D9F5-9070-4E4E-A9A9-379A164E5181}"/>
              </a:ext>
            </a:extLst>
          </p:cNvPr>
          <p:cNvSpPr>
            <a:spLocks noGrp="1"/>
          </p:cNvSpPr>
          <p:nvPr>
            <p:ph idx="1"/>
          </p:nvPr>
        </p:nvSpPr>
        <p:spPr/>
        <p:txBody>
          <a:bodyPr/>
          <a:lstStyle/>
          <a:p>
            <a:r>
              <a:rPr lang="fr-FR" dirty="0"/>
              <a:t>Logique et psychologie doivent être distingués: le logicien ne s’intéresse pas aux causes psychologiques pouvant mener une personne à faire une erreur de raisonnement. </a:t>
            </a:r>
          </a:p>
          <a:p>
            <a:pPr lvl="1"/>
            <a:r>
              <a:rPr lang="fr-FR" dirty="0"/>
              <a:t>La psychologie peut parler d’erreur de raisonnement, mais ce ne sera pas dans le même sens que le logicien. </a:t>
            </a:r>
          </a:p>
          <a:p>
            <a:pPr lvl="1"/>
            <a:r>
              <a:rPr lang="fr-FR" dirty="0"/>
              <a:t>Le logicien identifie les erreurs de raisonnement sans en chercher les causes: il veut déterminer </a:t>
            </a:r>
            <a:r>
              <a:rPr lang="fr-FR" b="1" dirty="0"/>
              <a:t>si une conclusion est ou n’est pas conséquence logique </a:t>
            </a:r>
            <a:r>
              <a:rPr lang="fr-FR" dirty="0"/>
              <a:t>d’un ensemble de prémisses donné.</a:t>
            </a:r>
          </a:p>
          <a:p>
            <a:pPr lvl="1"/>
            <a:r>
              <a:rPr lang="fr-FR" dirty="0"/>
              <a:t>En ce sens, on ne parle pas de processus mentaux, ni d’activité de la pensée lorsqu’on utilise les termes de raisonnement et d’inférence en logique.</a:t>
            </a:r>
          </a:p>
          <a:p>
            <a:pPr marL="228600" lvl="1" indent="0">
              <a:buNone/>
            </a:pPr>
            <a:endParaRPr lang="fr-FR" dirty="0"/>
          </a:p>
        </p:txBody>
      </p:sp>
    </p:spTree>
    <p:extLst>
      <p:ext uri="{BB962C8B-B14F-4D97-AF65-F5344CB8AC3E}">
        <p14:creationId xmlns:p14="http://schemas.microsoft.com/office/powerpoint/2010/main" val="3321372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45BE3-7A49-0343-8752-08BA2A707435}"/>
              </a:ext>
            </a:extLst>
          </p:cNvPr>
          <p:cNvSpPr>
            <a:spLocks noGrp="1"/>
          </p:cNvSpPr>
          <p:nvPr>
            <p:ph type="title"/>
          </p:nvPr>
        </p:nvSpPr>
        <p:spPr/>
        <p:txBody>
          <a:bodyPr/>
          <a:lstStyle/>
          <a:p>
            <a:r>
              <a:rPr lang="fr-FR" dirty="0"/>
              <a:t>Conclusion </a:t>
            </a:r>
          </a:p>
        </p:txBody>
      </p:sp>
      <p:sp>
        <p:nvSpPr>
          <p:cNvPr id="3" name="Content Placeholder 2">
            <a:extLst>
              <a:ext uri="{FF2B5EF4-FFF2-40B4-BE49-F238E27FC236}">
                <a16:creationId xmlns:a16="http://schemas.microsoft.com/office/drawing/2014/main" id="{FE901F74-B9B2-F04D-98E1-ABC44191916A}"/>
              </a:ext>
            </a:extLst>
          </p:cNvPr>
          <p:cNvSpPr>
            <a:spLocks noGrp="1"/>
          </p:cNvSpPr>
          <p:nvPr>
            <p:ph idx="1"/>
          </p:nvPr>
        </p:nvSpPr>
        <p:spPr/>
        <p:txBody>
          <a:bodyPr>
            <a:normAutofit fontScale="85000" lnSpcReduction="20000"/>
          </a:bodyPr>
          <a:lstStyle/>
          <a:p>
            <a:r>
              <a:rPr lang="fr-FR" dirty="0"/>
              <a:t>Qu’est-ce que la logique (art du raisonnement) </a:t>
            </a:r>
          </a:p>
          <a:p>
            <a:endParaRPr lang="fr-FR" dirty="0"/>
          </a:p>
          <a:p>
            <a:r>
              <a:rPr lang="fr-FR" dirty="0"/>
              <a:t>Qu’est-ce qu’une justification d’un jugement (inférence) </a:t>
            </a:r>
          </a:p>
          <a:p>
            <a:pPr lvl="1"/>
            <a:r>
              <a:rPr lang="fr-FR" dirty="0"/>
              <a:t>Déductive et inductives </a:t>
            </a:r>
          </a:p>
          <a:p>
            <a:endParaRPr lang="fr-FR" dirty="0"/>
          </a:p>
          <a:p>
            <a:r>
              <a:rPr lang="fr-FR" dirty="0"/>
              <a:t>Qu’est-ce qu’une justification valide d’un jugement (inférence valide) </a:t>
            </a:r>
          </a:p>
          <a:p>
            <a:pPr lvl="1"/>
            <a:r>
              <a:rPr lang="fr-FR" dirty="0"/>
              <a:t>La conclusion en tant que conséquence logique </a:t>
            </a:r>
          </a:p>
          <a:p>
            <a:pPr lvl="1"/>
            <a:r>
              <a:rPr lang="fr-FR" dirty="0"/>
              <a:t>Différence entre vérité et validité </a:t>
            </a:r>
          </a:p>
          <a:p>
            <a:endParaRPr lang="fr-FR" dirty="0"/>
          </a:p>
          <a:p>
            <a:r>
              <a:rPr lang="fr-FR" dirty="0"/>
              <a:t>Qu’est-ce qu’une conclusion qui est une conséquence logique </a:t>
            </a:r>
          </a:p>
          <a:p>
            <a:endParaRPr lang="fr-FR" dirty="0"/>
          </a:p>
        </p:txBody>
      </p:sp>
    </p:spTree>
    <p:extLst>
      <p:ext uri="{BB962C8B-B14F-4D97-AF65-F5344CB8AC3E}">
        <p14:creationId xmlns:p14="http://schemas.microsoft.com/office/powerpoint/2010/main" val="1387234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11D9D-72E0-0245-AD3D-7B128651BA29}"/>
              </a:ext>
            </a:extLst>
          </p:cNvPr>
          <p:cNvSpPr>
            <a:spLocks noGrp="1"/>
          </p:cNvSpPr>
          <p:nvPr>
            <p:ph type="title"/>
          </p:nvPr>
        </p:nvSpPr>
        <p:spPr/>
        <p:txBody>
          <a:bodyPr/>
          <a:lstStyle/>
          <a:p>
            <a:r>
              <a:rPr lang="fr-FR" dirty="0"/>
              <a:t>Calendrier</a:t>
            </a:r>
          </a:p>
        </p:txBody>
      </p:sp>
      <p:graphicFrame>
        <p:nvGraphicFramePr>
          <p:cNvPr id="5" name="Content Placeholder 4">
            <a:extLst>
              <a:ext uri="{FF2B5EF4-FFF2-40B4-BE49-F238E27FC236}">
                <a16:creationId xmlns:a16="http://schemas.microsoft.com/office/drawing/2014/main" id="{6B565DB3-922D-28E0-4BA0-66854165BA36}"/>
              </a:ext>
            </a:extLst>
          </p:cNvPr>
          <p:cNvGraphicFramePr>
            <a:graphicFrameLocks noGrp="1"/>
          </p:cNvGraphicFramePr>
          <p:nvPr>
            <p:ph idx="1"/>
            <p:extLst>
              <p:ext uri="{D42A27DB-BD31-4B8C-83A1-F6EECF244321}">
                <p14:modId xmlns:p14="http://schemas.microsoft.com/office/powerpoint/2010/main" val="3158066418"/>
              </p:ext>
            </p:extLst>
          </p:nvPr>
        </p:nvGraphicFramePr>
        <p:xfrm>
          <a:off x="3127375" y="2726372"/>
          <a:ext cx="5937250" cy="3474720"/>
        </p:xfrm>
        <a:graphic>
          <a:graphicData uri="http://schemas.openxmlformats.org/drawingml/2006/table">
            <a:tbl>
              <a:tblPr firstRow="1" firstCol="1" bandRow="1">
                <a:tableStyleId>{21E4AEA4-8DFA-4A89-87EB-49C32662AFE0}</a:tableStyleId>
              </a:tblPr>
              <a:tblGrid>
                <a:gridCol w="1978660">
                  <a:extLst>
                    <a:ext uri="{9D8B030D-6E8A-4147-A177-3AD203B41FA5}">
                      <a16:colId xmlns:a16="http://schemas.microsoft.com/office/drawing/2014/main" val="1666983882"/>
                    </a:ext>
                  </a:extLst>
                </a:gridCol>
                <a:gridCol w="1979295">
                  <a:extLst>
                    <a:ext uri="{9D8B030D-6E8A-4147-A177-3AD203B41FA5}">
                      <a16:colId xmlns:a16="http://schemas.microsoft.com/office/drawing/2014/main" val="4180235288"/>
                    </a:ext>
                  </a:extLst>
                </a:gridCol>
                <a:gridCol w="1979295">
                  <a:extLst>
                    <a:ext uri="{9D8B030D-6E8A-4147-A177-3AD203B41FA5}">
                      <a16:colId xmlns:a16="http://schemas.microsoft.com/office/drawing/2014/main" val="785749407"/>
                    </a:ext>
                  </a:extLst>
                </a:gridCol>
              </a:tblGrid>
              <a:tr h="0">
                <a:tc>
                  <a:txBody>
                    <a:bodyPr/>
                    <a:lstStyle/>
                    <a:p>
                      <a:r>
                        <a:rPr lang="fr-CA" sz="1200">
                          <a:effectLst/>
                        </a:rPr>
                        <a:t>Date</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Contenu</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Évaluation </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0858404"/>
                  </a:ext>
                </a:extLst>
              </a:tr>
              <a:tr h="0">
                <a:tc>
                  <a:txBody>
                    <a:bodyPr/>
                    <a:lstStyle/>
                    <a:p>
                      <a:r>
                        <a:rPr lang="fr-CA" sz="1200">
                          <a:effectLst/>
                        </a:rPr>
                        <a:t>Semaine 1 : 30 janvier 2025</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Chapitre 1</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 </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2530203"/>
                  </a:ext>
                </a:extLst>
              </a:tr>
              <a:tr h="0">
                <a:tc>
                  <a:txBody>
                    <a:bodyPr/>
                    <a:lstStyle/>
                    <a:p>
                      <a:r>
                        <a:rPr lang="fr-CA" sz="1200">
                          <a:effectLst/>
                        </a:rPr>
                        <a:t>Semaine 2 : 6 février 2025</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Chapitre 1</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 </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5513404"/>
                  </a:ext>
                </a:extLst>
              </a:tr>
              <a:tr h="0">
                <a:tc>
                  <a:txBody>
                    <a:bodyPr/>
                    <a:lstStyle/>
                    <a:p>
                      <a:r>
                        <a:rPr lang="fr-CA" sz="1200">
                          <a:effectLst/>
                        </a:rPr>
                        <a:t>Semaine 3 : 13 février 2025</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Chapitre 2</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 </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185014"/>
                  </a:ext>
                </a:extLst>
              </a:tr>
              <a:tr h="0">
                <a:tc>
                  <a:txBody>
                    <a:bodyPr/>
                    <a:lstStyle/>
                    <a:p>
                      <a:r>
                        <a:rPr lang="fr-CA" sz="1200">
                          <a:effectLst/>
                        </a:rPr>
                        <a:t>Semaine 4 : 23 février 2025</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Chapitre 2</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 </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9898924"/>
                  </a:ext>
                </a:extLst>
              </a:tr>
              <a:tr h="0">
                <a:tc>
                  <a:txBody>
                    <a:bodyPr/>
                    <a:lstStyle/>
                    <a:p>
                      <a:r>
                        <a:rPr lang="fr-CA" sz="1200">
                          <a:effectLst/>
                        </a:rPr>
                        <a:t>Semaine de congé</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 </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 </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57607530"/>
                  </a:ext>
                </a:extLst>
              </a:tr>
              <a:tr h="0">
                <a:tc>
                  <a:txBody>
                    <a:bodyPr/>
                    <a:lstStyle/>
                    <a:p>
                      <a:r>
                        <a:rPr lang="fr-CA" sz="1200">
                          <a:effectLst/>
                        </a:rPr>
                        <a:t>Semaine 5 : 6 mars 2025</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Chapitre 3</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dirty="0">
                          <a:effectLst/>
                        </a:rPr>
                        <a:t>Remise DM1 </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5921823"/>
                  </a:ext>
                </a:extLst>
              </a:tr>
              <a:tr h="0">
                <a:tc>
                  <a:txBody>
                    <a:bodyPr/>
                    <a:lstStyle/>
                    <a:p>
                      <a:r>
                        <a:rPr lang="fr-CA" sz="1200">
                          <a:effectLst/>
                        </a:rPr>
                        <a:t>Semaine 6 : 13 mars 2025</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Chapitre 3 </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 </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4547252"/>
                  </a:ext>
                </a:extLst>
              </a:tr>
              <a:tr h="0">
                <a:tc>
                  <a:txBody>
                    <a:bodyPr/>
                    <a:lstStyle/>
                    <a:p>
                      <a:r>
                        <a:rPr lang="fr-CA" sz="1200">
                          <a:effectLst/>
                        </a:rPr>
                        <a:t>Semaine 7 : 20 mars 2025</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Chapitre 4</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 </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9959729"/>
                  </a:ext>
                </a:extLst>
              </a:tr>
              <a:tr h="0">
                <a:tc>
                  <a:txBody>
                    <a:bodyPr/>
                    <a:lstStyle/>
                    <a:p>
                      <a:r>
                        <a:rPr lang="fr-CA" sz="1200">
                          <a:effectLst/>
                        </a:rPr>
                        <a:t>Semaine 8 : 27 mars 2025</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Chapitre 4 et 5</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 </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8242254"/>
                  </a:ext>
                </a:extLst>
              </a:tr>
              <a:tr h="0">
                <a:tc>
                  <a:txBody>
                    <a:bodyPr/>
                    <a:lstStyle/>
                    <a:p>
                      <a:r>
                        <a:rPr lang="fr-CA" sz="1200">
                          <a:effectLst/>
                        </a:rPr>
                        <a:t>Semaine 9 : 3 avril 2025</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Chapitre 5</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 </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70146354"/>
                  </a:ext>
                </a:extLst>
              </a:tr>
              <a:tr h="0">
                <a:tc>
                  <a:txBody>
                    <a:bodyPr/>
                    <a:lstStyle/>
                    <a:p>
                      <a:r>
                        <a:rPr lang="fr-CA" sz="1200">
                          <a:effectLst/>
                        </a:rPr>
                        <a:t>Semaine 10 : 10 avril 2025</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Chapitre 5 et 6</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 </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1365151"/>
                  </a:ext>
                </a:extLst>
              </a:tr>
              <a:tr h="0">
                <a:tc>
                  <a:txBody>
                    <a:bodyPr/>
                    <a:lstStyle/>
                    <a:p>
                      <a:r>
                        <a:rPr lang="fr-CA" sz="1200">
                          <a:effectLst/>
                        </a:rPr>
                        <a:t>Semaine de congé</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 </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 </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8124103"/>
                  </a:ext>
                </a:extLst>
              </a:tr>
              <a:tr h="0">
                <a:tc>
                  <a:txBody>
                    <a:bodyPr/>
                    <a:lstStyle/>
                    <a:p>
                      <a:r>
                        <a:rPr lang="fr-CA" sz="1200">
                          <a:effectLst/>
                        </a:rPr>
                        <a:t>Semaine 11 : 24 avril 2025</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Révision pour partiel </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Remise DM2</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7718718"/>
                  </a:ext>
                </a:extLst>
              </a:tr>
              <a:tr h="0">
                <a:tc>
                  <a:txBody>
                    <a:bodyPr/>
                    <a:lstStyle/>
                    <a:p>
                      <a:r>
                        <a:rPr lang="fr-CA" sz="1200">
                          <a:effectLst/>
                        </a:rPr>
                        <a:t>1</a:t>
                      </a:r>
                      <a:r>
                        <a:rPr lang="fr-CA" sz="1200" baseline="30000">
                          <a:effectLst/>
                        </a:rPr>
                        <a:t>er</a:t>
                      </a:r>
                      <a:r>
                        <a:rPr lang="fr-CA" sz="1200">
                          <a:effectLst/>
                        </a:rPr>
                        <a:t> mai (fête du travail, congé)</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a:effectLst/>
                        </a:rPr>
                        <a:t> </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CA" sz="1200" dirty="0">
                          <a:effectLst/>
                        </a:rPr>
                        <a:t> </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78882487"/>
                  </a:ext>
                </a:extLst>
              </a:tr>
            </a:tbl>
          </a:graphicData>
        </a:graphic>
      </p:graphicFrame>
    </p:spTree>
    <p:extLst>
      <p:ext uri="{BB962C8B-B14F-4D97-AF65-F5344CB8AC3E}">
        <p14:creationId xmlns:p14="http://schemas.microsoft.com/office/powerpoint/2010/main" val="3577477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6F0BA-E437-924E-8AD1-E28E3F81CD52}"/>
              </a:ext>
            </a:extLst>
          </p:cNvPr>
          <p:cNvSpPr>
            <a:spLocks noGrp="1"/>
          </p:cNvSpPr>
          <p:nvPr>
            <p:ph type="title"/>
          </p:nvPr>
        </p:nvSpPr>
        <p:spPr/>
        <p:txBody>
          <a:bodyPr/>
          <a:lstStyle/>
          <a:p>
            <a:r>
              <a:rPr lang="fr-FR" dirty="0"/>
              <a:t>Qu’est-ce la logique?</a:t>
            </a:r>
          </a:p>
        </p:txBody>
      </p:sp>
      <p:sp>
        <p:nvSpPr>
          <p:cNvPr id="3" name="Content Placeholder 2">
            <a:extLst>
              <a:ext uri="{FF2B5EF4-FFF2-40B4-BE49-F238E27FC236}">
                <a16:creationId xmlns:a16="http://schemas.microsoft.com/office/drawing/2014/main" id="{1BFD2DA1-7D2F-A44E-AD87-317A4CFAEC77}"/>
              </a:ext>
            </a:extLst>
          </p:cNvPr>
          <p:cNvSpPr>
            <a:spLocks noGrp="1"/>
          </p:cNvSpPr>
          <p:nvPr>
            <p:ph idx="1"/>
          </p:nvPr>
        </p:nvSpPr>
        <p:spPr/>
        <p:txBody>
          <a:bodyPr/>
          <a:lstStyle/>
          <a:p>
            <a:r>
              <a:rPr lang="fr-FR" dirty="0"/>
              <a:t>L’art du raisonnement.</a:t>
            </a:r>
          </a:p>
          <a:p>
            <a:pPr lvl="1"/>
            <a:r>
              <a:rPr lang="fr-FR" dirty="0"/>
              <a:t>On étudie les règles formelles qui font qu’un raisonnement (sous forme d’inférence) est valide. </a:t>
            </a:r>
          </a:p>
          <a:p>
            <a:pPr lvl="1"/>
            <a:endParaRPr lang="fr-FR" dirty="0"/>
          </a:p>
          <a:p>
            <a:r>
              <a:rPr lang="fr-FR" dirty="0"/>
              <a:t>Permet d’éclaircir certains problèmes en philosophie. </a:t>
            </a:r>
          </a:p>
        </p:txBody>
      </p:sp>
    </p:spTree>
    <p:extLst>
      <p:ext uri="{BB962C8B-B14F-4D97-AF65-F5344CB8AC3E}">
        <p14:creationId xmlns:p14="http://schemas.microsoft.com/office/powerpoint/2010/main" val="4250106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A840A-0478-F040-94CF-A01AC34F1866}"/>
              </a:ext>
            </a:extLst>
          </p:cNvPr>
          <p:cNvSpPr>
            <a:spLocks noGrp="1"/>
          </p:cNvSpPr>
          <p:nvPr>
            <p:ph type="title"/>
          </p:nvPr>
        </p:nvSpPr>
        <p:spPr/>
        <p:txBody>
          <a:bodyPr/>
          <a:lstStyle/>
          <a:p>
            <a:r>
              <a:rPr lang="fr-FR" dirty="0"/>
              <a:t>Chapitre 1: </a:t>
            </a:r>
          </a:p>
        </p:txBody>
      </p:sp>
      <p:sp>
        <p:nvSpPr>
          <p:cNvPr id="3" name="Content Placeholder 2">
            <a:extLst>
              <a:ext uri="{FF2B5EF4-FFF2-40B4-BE49-F238E27FC236}">
                <a16:creationId xmlns:a16="http://schemas.microsoft.com/office/drawing/2014/main" id="{3912285D-68A2-4143-A30D-D5CFF6F326CC}"/>
              </a:ext>
            </a:extLst>
          </p:cNvPr>
          <p:cNvSpPr>
            <a:spLocks noGrp="1"/>
          </p:cNvSpPr>
          <p:nvPr>
            <p:ph idx="1"/>
          </p:nvPr>
        </p:nvSpPr>
        <p:spPr/>
        <p:txBody>
          <a:bodyPr/>
          <a:lstStyle/>
          <a:p>
            <a:r>
              <a:rPr lang="fr-FR" b="1" dirty="0"/>
              <a:t>1. Inférences déductives</a:t>
            </a:r>
          </a:p>
          <a:p>
            <a:r>
              <a:rPr lang="fr-FR" b="1" dirty="0"/>
              <a:t>2. Conséquence logique</a:t>
            </a:r>
          </a:p>
          <a:p>
            <a:r>
              <a:rPr lang="fr-FR" dirty="0"/>
              <a:t>3. Énoncé, proposition, jugement</a:t>
            </a:r>
          </a:p>
          <a:p>
            <a:r>
              <a:rPr lang="fr-FR" dirty="0"/>
              <a:t>4. Schémas d’inférence</a:t>
            </a:r>
          </a:p>
          <a:p>
            <a:endParaRPr lang="fr-FR" dirty="0"/>
          </a:p>
          <a:p>
            <a:r>
              <a:rPr lang="fr-FR" dirty="0"/>
              <a:t>Objectif de cette première section: une clarification terminologique </a:t>
            </a:r>
          </a:p>
        </p:txBody>
      </p:sp>
    </p:spTree>
    <p:extLst>
      <p:ext uri="{BB962C8B-B14F-4D97-AF65-F5344CB8AC3E}">
        <p14:creationId xmlns:p14="http://schemas.microsoft.com/office/powerpoint/2010/main" val="4152737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591BC-8912-9F4F-9CB7-0DD516BBEBDB}"/>
              </a:ext>
            </a:extLst>
          </p:cNvPr>
          <p:cNvSpPr>
            <a:spLocks noGrp="1"/>
          </p:cNvSpPr>
          <p:nvPr>
            <p:ph type="ctrTitle"/>
          </p:nvPr>
        </p:nvSpPr>
        <p:spPr/>
        <p:txBody>
          <a:bodyPr/>
          <a:lstStyle/>
          <a:p>
            <a:r>
              <a:rPr lang="fr-FR" dirty="0"/>
              <a:t>1. Inférence déductive</a:t>
            </a:r>
          </a:p>
        </p:txBody>
      </p:sp>
      <p:sp>
        <p:nvSpPr>
          <p:cNvPr id="3" name="Subtitle 2">
            <a:extLst>
              <a:ext uri="{FF2B5EF4-FFF2-40B4-BE49-F238E27FC236}">
                <a16:creationId xmlns:a16="http://schemas.microsoft.com/office/drawing/2014/main" id="{29C64CA1-B5B5-0A4E-B2F3-6E70FD04CEFD}"/>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4169370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06B0F-B438-B74D-AF7D-F6DD16DAB2AF}"/>
              </a:ext>
            </a:extLst>
          </p:cNvPr>
          <p:cNvSpPr>
            <a:spLocks noGrp="1"/>
          </p:cNvSpPr>
          <p:nvPr>
            <p:ph type="title"/>
          </p:nvPr>
        </p:nvSpPr>
        <p:spPr/>
        <p:txBody>
          <a:bodyPr/>
          <a:lstStyle/>
          <a:p>
            <a:r>
              <a:rPr lang="fr-FR" dirty="0"/>
              <a:t>1. Inférence déductive</a:t>
            </a:r>
          </a:p>
        </p:txBody>
      </p:sp>
      <p:sp>
        <p:nvSpPr>
          <p:cNvPr id="3" name="Content Placeholder 2">
            <a:extLst>
              <a:ext uri="{FF2B5EF4-FFF2-40B4-BE49-F238E27FC236}">
                <a16:creationId xmlns:a16="http://schemas.microsoft.com/office/drawing/2014/main" id="{A4841B69-EEA0-AA42-822E-39B3387FDC5E}"/>
              </a:ext>
            </a:extLst>
          </p:cNvPr>
          <p:cNvSpPr>
            <a:spLocks noGrp="1"/>
          </p:cNvSpPr>
          <p:nvPr>
            <p:ph idx="1"/>
          </p:nvPr>
        </p:nvSpPr>
        <p:spPr/>
        <p:txBody>
          <a:bodyPr>
            <a:normAutofit fontScale="92500" lnSpcReduction="20000"/>
          </a:bodyPr>
          <a:lstStyle/>
          <a:p>
            <a:r>
              <a:rPr lang="fr-FR" dirty="0"/>
              <a:t>On s’intéresse à la question du </a:t>
            </a:r>
            <a:r>
              <a:rPr lang="fr-FR" b="1" dirty="0"/>
              <a:t>jugement</a:t>
            </a:r>
            <a:r>
              <a:rPr lang="fr-FR" dirty="0"/>
              <a:t> et de sa </a:t>
            </a:r>
            <a:r>
              <a:rPr lang="fr-FR" b="1" dirty="0"/>
              <a:t>justification</a:t>
            </a:r>
            <a:r>
              <a:rPr lang="fr-FR" dirty="0"/>
              <a:t>. Lorsqu’on porte un jugement sur une proposition, on dit de la proposition qu’elle est </a:t>
            </a:r>
            <a:r>
              <a:rPr lang="fr-FR" b="1" dirty="0"/>
              <a:t>vraie</a:t>
            </a:r>
            <a:r>
              <a:rPr lang="fr-FR" dirty="0"/>
              <a:t> ou </a:t>
            </a:r>
            <a:r>
              <a:rPr lang="fr-FR" b="1" dirty="0"/>
              <a:t>fausse</a:t>
            </a:r>
            <a:r>
              <a:rPr lang="fr-FR" dirty="0"/>
              <a:t>. Autrement dit, un jugement, c’est affirmer la vérité ou la fausseté d’une proposition. Mais ce jugement doit être justifié. </a:t>
            </a:r>
          </a:p>
          <a:p>
            <a:pPr lvl="1"/>
            <a:r>
              <a:rPr lang="fr-FR" dirty="0"/>
              <a:t>Qu’est-ce que la justification d’un jugement en logique? </a:t>
            </a:r>
            <a:r>
              <a:rPr lang="fr-FR" b="1" dirty="0"/>
              <a:t>L’inférence. </a:t>
            </a:r>
          </a:p>
          <a:p>
            <a:pPr lvl="1"/>
            <a:endParaRPr lang="fr-FR" dirty="0"/>
          </a:p>
          <a:p>
            <a:r>
              <a:rPr lang="fr-FR" b="1" dirty="0"/>
              <a:t>Exemple: </a:t>
            </a:r>
          </a:p>
          <a:p>
            <a:r>
              <a:rPr lang="fr-FR" dirty="0"/>
              <a:t>Proposition: Le champignon est vénéneux. </a:t>
            </a:r>
          </a:p>
          <a:p>
            <a:r>
              <a:rPr lang="fr-FR" dirty="0"/>
              <a:t>Jugement: La proposition est vraie.</a:t>
            </a:r>
          </a:p>
          <a:p>
            <a:r>
              <a:rPr lang="fr-FR" dirty="0"/>
              <a:t>Justification: Ce champignon est une amanite phalloïde, et toutes les amanites phalloïdes sont vénéneuses.</a:t>
            </a:r>
          </a:p>
          <a:p>
            <a:pPr lvl="1"/>
            <a:endParaRPr lang="fr-FR" dirty="0"/>
          </a:p>
          <a:p>
            <a:pPr lvl="1"/>
            <a:endParaRPr lang="fr-FR" dirty="0"/>
          </a:p>
        </p:txBody>
      </p:sp>
    </p:spTree>
    <p:extLst>
      <p:ext uri="{BB962C8B-B14F-4D97-AF65-F5344CB8AC3E}">
        <p14:creationId xmlns:p14="http://schemas.microsoft.com/office/powerpoint/2010/main" val="2020968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4796E-4586-3C4D-8C44-6648B878FC19}"/>
              </a:ext>
            </a:extLst>
          </p:cNvPr>
          <p:cNvSpPr>
            <a:spLocks noGrp="1"/>
          </p:cNvSpPr>
          <p:nvPr>
            <p:ph type="title"/>
          </p:nvPr>
        </p:nvSpPr>
        <p:spPr/>
        <p:txBody>
          <a:bodyPr/>
          <a:lstStyle/>
          <a:p>
            <a:r>
              <a:rPr lang="fr-FR" dirty="0"/>
              <a:t>1. Inférence déductive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CEA5E4C-C98B-FB4F-9BF5-CD6716E01664}"/>
                  </a:ext>
                </a:extLst>
              </p:cNvPr>
              <p:cNvSpPr>
                <a:spLocks noGrp="1"/>
              </p:cNvSpPr>
              <p:nvPr>
                <p:ph idx="1"/>
              </p:nvPr>
            </p:nvSpPr>
            <p:spPr>
              <a:xfrm>
                <a:off x="2231135" y="2638044"/>
                <a:ext cx="7894997" cy="4219956"/>
              </a:xfrm>
            </p:spPr>
            <p:txBody>
              <a:bodyPr>
                <a:normAutofit fontScale="92500" lnSpcReduction="10000"/>
              </a:bodyPr>
              <a:lstStyle/>
              <a:p>
                <a:r>
                  <a:rPr lang="fr-FR" dirty="0"/>
                  <a:t>La justification (dans ce cas l’inférence) prend la forme d’un </a:t>
                </a:r>
                <a:r>
                  <a:rPr lang="fr-FR" b="1" dirty="0"/>
                  <a:t>raisonnement élémentaire</a:t>
                </a:r>
                <a:r>
                  <a:rPr lang="fr-FR" dirty="0"/>
                  <a:t>:</a:t>
                </a:r>
              </a:p>
              <a:p>
                <a:r>
                  <a:rPr lang="fr-FR" dirty="0"/>
                  <a:t>Ce champignon est une amanite phalloïde</a:t>
                </a:r>
              </a:p>
              <a:p>
                <a:r>
                  <a:rPr lang="fr-FR" dirty="0"/>
                  <a:t>OR Toutes les amanites phalloïdes sont vénéneuses.</a:t>
                </a:r>
              </a:p>
              <a:p>
                <a:r>
                  <a:rPr lang="fr-FR" dirty="0"/>
                  <a:t>DONC Le champignon est vénéneux. </a:t>
                </a:r>
              </a:p>
              <a:p>
                <a:endParaRPr lang="fr-FR" dirty="0"/>
              </a:p>
              <a:p>
                <a:r>
                  <a:rPr lang="fr-FR" dirty="0"/>
                  <a:t>Par convention, on peut enlever le OR et remplacer le DONC par un trait horizontal. </a:t>
                </a:r>
              </a:p>
              <a:p>
                <a:pPr marL="0" indent="0">
                  <a:buNone/>
                </a:pPr>
                <a14:m>
                  <m:oMathPara xmlns:m="http://schemas.openxmlformats.org/officeDocument/2006/math">
                    <m:oMathParaPr>
                      <m:jc m:val="centerGroup"/>
                    </m:oMathParaPr>
                    <m:oMath xmlns:m="http://schemas.openxmlformats.org/officeDocument/2006/math">
                      <m:f>
                        <m:fPr>
                          <m:ctrlPr>
                            <a:rPr lang="fr-FR" i="1" smtClean="0">
                              <a:latin typeface="Cambria Math" panose="02040503050406030204" pitchFamily="18" charset="0"/>
                            </a:rPr>
                          </m:ctrlPr>
                        </m:fPr>
                        <m:num>
                          <m:eqArr>
                            <m:eqArrPr>
                              <m:ctrlPr>
                                <a:rPr lang="fr-CA" b="0" i="1" smtClean="0">
                                  <a:latin typeface="Cambria Math" panose="02040503050406030204" pitchFamily="18" charset="0"/>
                                </a:rPr>
                              </m:ctrlPr>
                            </m:eqArrPr>
                            <m:e>
                              <m:r>
                                <a:rPr lang="fr-CA" b="0" i="1" smtClean="0">
                                  <a:latin typeface="Cambria Math" panose="02040503050406030204" pitchFamily="18" charset="0"/>
                                </a:rPr>
                                <m:t>𝐶𝑒</m:t>
                              </m:r>
                              <m:r>
                                <a:rPr lang="fr-CA" b="0" i="1" smtClean="0">
                                  <a:latin typeface="Cambria Math" panose="02040503050406030204" pitchFamily="18" charset="0"/>
                                </a:rPr>
                                <m:t> </m:t>
                              </m:r>
                              <m:r>
                                <a:rPr lang="fr-CA" b="0" i="1" smtClean="0">
                                  <a:latin typeface="Cambria Math" panose="02040503050406030204" pitchFamily="18" charset="0"/>
                                </a:rPr>
                                <m:t>𝑐h𝑎𝑚𝑝𝑖𝑔𝑛𝑜𝑛</m:t>
                              </m:r>
                              <m:r>
                                <a:rPr lang="fr-CA" b="0" i="1" smtClean="0">
                                  <a:latin typeface="Cambria Math" panose="02040503050406030204" pitchFamily="18" charset="0"/>
                                </a:rPr>
                                <m:t> </m:t>
                              </m:r>
                              <m:r>
                                <a:rPr lang="fr-CA" b="0" i="1" smtClean="0">
                                  <a:latin typeface="Cambria Math" panose="02040503050406030204" pitchFamily="18" charset="0"/>
                                </a:rPr>
                                <m:t>𝑒𝑠𝑡</m:t>
                              </m:r>
                              <m:r>
                                <a:rPr lang="fr-CA" b="0" i="1" smtClean="0">
                                  <a:latin typeface="Cambria Math" panose="02040503050406030204" pitchFamily="18" charset="0"/>
                                </a:rPr>
                                <m:t> </m:t>
                              </m:r>
                              <m:r>
                                <a:rPr lang="fr-CA" b="0" i="1" smtClean="0">
                                  <a:latin typeface="Cambria Math" panose="02040503050406030204" pitchFamily="18" charset="0"/>
                                </a:rPr>
                                <m:t>𝑢𝑛𝑒</m:t>
                              </m:r>
                              <m:r>
                                <a:rPr lang="fr-CA" b="0" i="1" smtClean="0">
                                  <a:latin typeface="Cambria Math" panose="02040503050406030204" pitchFamily="18" charset="0"/>
                                </a:rPr>
                                <m:t> </m:t>
                              </m:r>
                              <m:r>
                                <a:rPr lang="fr-CA" b="0" i="1" smtClean="0">
                                  <a:latin typeface="Cambria Math" panose="02040503050406030204" pitchFamily="18" charset="0"/>
                                </a:rPr>
                                <m:t>𝑎𝑚𝑎𝑛𝑖𝑡𝑒</m:t>
                              </m:r>
                              <m:r>
                                <a:rPr lang="fr-CA" b="0" i="1" smtClean="0">
                                  <a:latin typeface="Cambria Math" panose="02040503050406030204" pitchFamily="18" charset="0"/>
                                </a:rPr>
                                <m:t> </m:t>
                              </m:r>
                              <m:r>
                                <a:rPr lang="fr-CA" b="0" i="1" smtClean="0">
                                  <a:latin typeface="Cambria Math" panose="02040503050406030204" pitchFamily="18" charset="0"/>
                                </a:rPr>
                                <m:t>𝑝h𝑎𝑙𝑙𝑜</m:t>
                              </m:r>
                              <m:r>
                                <a:rPr lang="fr-CA" i="1">
                                  <a:latin typeface="Cambria Math" panose="02040503050406030204" pitchFamily="18" charset="0"/>
                                </a:rPr>
                                <m:t>ï</m:t>
                              </m:r>
                              <m:r>
                                <a:rPr lang="fr-CA" b="0" i="1" smtClean="0">
                                  <a:latin typeface="Cambria Math" panose="02040503050406030204" pitchFamily="18" charset="0"/>
                                </a:rPr>
                                <m:t>𝑑𝑒</m:t>
                              </m:r>
                            </m:e>
                            <m:e>
                              <m:r>
                                <a:rPr lang="fr-CA" b="0" i="1" smtClean="0">
                                  <a:latin typeface="Cambria Math" panose="02040503050406030204" pitchFamily="18" charset="0"/>
                                </a:rPr>
                                <m:t>𝑇𝑜𝑢𝑡𝑒𝑠</m:t>
                              </m:r>
                              <m:r>
                                <a:rPr lang="fr-CA" b="0" i="1" smtClean="0">
                                  <a:latin typeface="Cambria Math" panose="02040503050406030204" pitchFamily="18" charset="0"/>
                                </a:rPr>
                                <m:t> </m:t>
                              </m:r>
                              <m:r>
                                <a:rPr lang="fr-CA" b="0" i="1" smtClean="0">
                                  <a:latin typeface="Cambria Math" panose="02040503050406030204" pitchFamily="18" charset="0"/>
                                </a:rPr>
                                <m:t>𝑙𝑒𝑠</m:t>
                              </m:r>
                              <m:r>
                                <a:rPr lang="fr-CA" b="0" i="1" smtClean="0">
                                  <a:latin typeface="Cambria Math" panose="02040503050406030204" pitchFamily="18" charset="0"/>
                                </a:rPr>
                                <m:t> </m:t>
                              </m:r>
                              <m:r>
                                <a:rPr lang="fr-CA" b="0" i="1" smtClean="0">
                                  <a:latin typeface="Cambria Math" panose="02040503050406030204" pitchFamily="18" charset="0"/>
                                </a:rPr>
                                <m:t>𝑎𝑚𝑎𝑛𝑖𝑡𝑒𝑠</m:t>
                              </m:r>
                              <m:r>
                                <a:rPr lang="fr-CA" b="0" i="1" smtClean="0">
                                  <a:latin typeface="Cambria Math" panose="02040503050406030204" pitchFamily="18" charset="0"/>
                                </a:rPr>
                                <m:t> </m:t>
                              </m:r>
                              <m:r>
                                <a:rPr lang="fr-CA" b="0" i="1" smtClean="0">
                                  <a:latin typeface="Cambria Math" panose="02040503050406030204" pitchFamily="18" charset="0"/>
                                </a:rPr>
                                <m:t>𝑠𝑜𝑛𝑡</m:t>
                              </m:r>
                              <m:r>
                                <a:rPr lang="fr-CA" b="0" i="1" smtClean="0">
                                  <a:latin typeface="Cambria Math" panose="02040503050406030204" pitchFamily="18" charset="0"/>
                                </a:rPr>
                                <m:t> </m:t>
                              </m:r>
                              <m:r>
                                <a:rPr lang="fr-CA" b="0" i="1" smtClean="0">
                                  <a:latin typeface="Cambria Math" panose="02040503050406030204" pitchFamily="18" charset="0"/>
                                </a:rPr>
                                <m:t>𝑣</m:t>
                              </m:r>
                              <m:r>
                                <a:rPr lang="fr-CA" b="0" i="1" smtClean="0">
                                  <a:latin typeface="Cambria Math" panose="02040503050406030204" pitchFamily="18" charset="0"/>
                                </a:rPr>
                                <m:t>é</m:t>
                              </m:r>
                              <m:r>
                                <a:rPr lang="fr-CA" b="0" i="1" smtClean="0">
                                  <a:latin typeface="Cambria Math" panose="02040503050406030204" pitchFamily="18" charset="0"/>
                                </a:rPr>
                                <m:t>𝑛</m:t>
                              </m:r>
                              <m:r>
                                <a:rPr lang="fr-CA" b="0" i="1" smtClean="0">
                                  <a:latin typeface="Cambria Math" panose="02040503050406030204" pitchFamily="18" charset="0"/>
                                </a:rPr>
                                <m:t>é</m:t>
                              </m:r>
                              <m:r>
                                <a:rPr lang="fr-CA" b="0" i="1" smtClean="0">
                                  <a:latin typeface="Cambria Math" panose="02040503050406030204" pitchFamily="18" charset="0"/>
                                </a:rPr>
                                <m:t>𝑛𝑒𝑢𝑠𝑒𝑠</m:t>
                              </m:r>
                            </m:e>
                          </m:eqArr>
                        </m:num>
                        <m:den>
                          <m:r>
                            <a:rPr lang="fr-CA" b="0" i="1" smtClean="0">
                              <a:latin typeface="Cambria Math" panose="02040503050406030204" pitchFamily="18" charset="0"/>
                            </a:rPr>
                            <m:t>𝐿𝑒</m:t>
                          </m:r>
                          <m:r>
                            <a:rPr lang="fr-CA" b="0" i="1" smtClean="0">
                              <a:latin typeface="Cambria Math" panose="02040503050406030204" pitchFamily="18" charset="0"/>
                            </a:rPr>
                            <m:t> </m:t>
                          </m:r>
                          <m:r>
                            <a:rPr lang="fr-CA" b="0" i="1" smtClean="0">
                              <a:latin typeface="Cambria Math" panose="02040503050406030204" pitchFamily="18" charset="0"/>
                            </a:rPr>
                            <m:t>𝑐h𝑎𝑚𝑝𝑖𝑔𝑛𝑜𝑛</m:t>
                          </m:r>
                          <m:r>
                            <a:rPr lang="fr-CA" b="0" i="1" smtClean="0">
                              <a:latin typeface="Cambria Math" panose="02040503050406030204" pitchFamily="18" charset="0"/>
                            </a:rPr>
                            <m:t> </m:t>
                          </m:r>
                          <m:r>
                            <a:rPr lang="fr-CA" b="0" i="1" smtClean="0">
                              <a:latin typeface="Cambria Math" panose="02040503050406030204" pitchFamily="18" charset="0"/>
                            </a:rPr>
                            <m:t>𝑒𝑠𝑡</m:t>
                          </m:r>
                          <m:r>
                            <a:rPr lang="fr-CA" b="0" i="1" smtClean="0">
                              <a:latin typeface="Cambria Math" panose="02040503050406030204" pitchFamily="18" charset="0"/>
                            </a:rPr>
                            <m:t> </m:t>
                          </m:r>
                          <m:r>
                            <a:rPr lang="fr-CA" b="0" i="1" smtClean="0">
                              <a:latin typeface="Cambria Math" panose="02040503050406030204" pitchFamily="18" charset="0"/>
                            </a:rPr>
                            <m:t>𝑣</m:t>
                          </m:r>
                          <m:r>
                            <a:rPr lang="fr-CA" b="0" i="1" smtClean="0">
                              <a:latin typeface="Cambria Math" panose="02040503050406030204" pitchFamily="18" charset="0"/>
                            </a:rPr>
                            <m:t>é</m:t>
                          </m:r>
                          <m:r>
                            <a:rPr lang="fr-CA" b="0" i="1" smtClean="0">
                              <a:latin typeface="Cambria Math" panose="02040503050406030204" pitchFamily="18" charset="0"/>
                            </a:rPr>
                            <m:t>𝑛</m:t>
                          </m:r>
                          <m:r>
                            <a:rPr lang="fr-CA" b="0" i="1" smtClean="0">
                              <a:latin typeface="Cambria Math" panose="02040503050406030204" pitchFamily="18" charset="0"/>
                            </a:rPr>
                            <m:t>é</m:t>
                          </m:r>
                          <m:r>
                            <a:rPr lang="fr-CA" b="0" i="1" smtClean="0">
                              <a:latin typeface="Cambria Math" panose="02040503050406030204" pitchFamily="18" charset="0"/>
                            </a:rPr>
                            <m:t>𝑛𝑒𝑢𝑥</m:t>
                          </m:r>
                        </m:den>
                      </m:f>
                    </m:oMath>
                  </m:oMathPara>
                </a14:m>
                <a:endParaRPr lang="fr-FR" dirty="0"/>
              </a:p>
              <a:p>
                <a:r>
                  <a:rPr lang="fr-FR" dirty="0"/>
                  <a:t>Ce qui précède le trait horizontal: les </a:t>
                </a:r>
                <a:r>
                  <a:rPr lang="fr-FR" b="1" dirty="0"/>
                  <a:t>prémisses</a:t>
                </a:r>
              </a:p>
              <a:p>
                <a:r>
                  <a:rPr lang="fr-FR" dirty="0"/>
                  <a:t>Ce qui suit le trait horizontal: la </a:t>
                </a:r>
                <a:r>
                  <a:rPr lang="fr-FR" b="1" dirty="0"/>
                  <a:t>conclusion </a:t>
                </a:r>
              </a:p>
              <a:p>
                <a:endParaRPr lang="fr-FR" dirty="0"/>
              </a:p>
              <a:p>
                <a:endParaRPr lang="fr-FR" dirty="0"/>
              </a:p>
              <a:p>
                <a:endParaRPr lang="fr-FR" dirty="0"/>
              </a:p>
              <a:p>
                <a:endParaRPr lang="fr-FR" dirty="0"/>
              </a:p>
              <a:p>
                <a:endParaRPr lang="fr-FR" dirty="0"/>
              </a:p>
            </p:txBody>
          </p:sp>
        </mc:Choice>
        <mc:Fallback xmlns="">
          <p:sp>
            <p:nvSpPr>
              <p:cNvPr id="3" name="Content Placeholder 2">
                <a:extLst>
                  <a:ext uri="{FF2B5EF4-FFF2-40B4-BE49-F238E27FC236}">
                    <a16:creationId xmlns:a16="http://schemas.microsoft.com/office/drawing/2014/main" id="{8CEA5E4C-C98B-FB4F-9BF5-CD6716E01664}"/>
                  </a:ext>
                </a:extLst>
              </p:cNvPr>
              <p:cNvSpPr>
                <a:spLocks noGrp="1" noRot="1" noChangeAspect="1" noMove="1" noResize="1" noEditPoints="1" noAdjustHandles="1" noChangeArrowheads="1" noChangeShapeType="1" noTextEdit="1"/>
              </p:cNvSpPr>
              <p:nvPr>
                <p:ph idx="1"/>
              </p:nvPr>
            </p:nvSpPr>
            <p:spPr>
              <a:xfrm>
                <a:off x="2231135" y="2638044"/>
                <a:ext cx="7894997" cy="4219956"/>
              </a:xfrm>
              <a:blipFill>
                <a:blip r:embed="rId2"/>
                <a:stretch>
                  <a:fillRect l="-322" t="-901"/>
                </a:stretch>
              </a:blipFill>
            </p:spPr>
            <p:txBody>
              <a:bodyPr/>
              <a:lstStyle/>
              <a:p>
                <a:r>
                  <a:rPr lang="fr-FR">
                    <a:noFill/>
                  </a:rPr>
                  <a:t> </a:t>
                </a:r>
              </a:p>
            </p:txBody>
          </p:sp>
        </mc:Fallback>
      </mc:AlternateContent>
    </p:spTree>
    <p:extLst>
      <p:ext uri="{BB962C8B-B14F-4D97-AF65-F5344CB8AC3E}">
        <p14:creationId xmlns:p14="http://schemas.microsoft.com/office/powerpoint/2010/main" val="1058376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BBD7B-C6EE-27B6-E464-ACEB02B01795}"/>
              </a:ext>
            </a:extLst>
          </p:cNvPr>
          <p:cNvSpPr>
            <a:spLocks noGrp="1"/>
          </p:cNvSpPr>
          <p:nvPr>
            <p:ph type="title"/>
          </p:nvPr>
        </p:nvSpPr>
        <p:spPr/>
        <p:txBody>
          <a:bodyPr/>
          <a:lstStyle/>
          <a:p>
            <a:r>
              <a:rPr lang="fr-FR" dirty="0"/>
              <a:t>1. Inférence déductive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D7D2D04-948B-133C-7123-3DB24C69A3E9}"/>
                  </a:ext>
                </a:extLst>
              </p:cNvPr>
              <p:cNvSpPr>
                <a:spLocks noGrp="1"/>
              </p:cNvSpPr>
              <p:nvPr>
                <p:ph idx="1"/>
              </p:nvPr>
            </p:nvSpPr>
            <p:spPr/>
            <p:txBody>
              <a:bodyPr/>
              <a:lstStyle/>
              <a:p>
                <a:r>
                  <a:rPr lang="fr-FR" sz="1600" dirty="0"/>
                  <a:t>Deuxième exemple: </a:t>
                </a:r>
              </a:p>
              <a:p>
                <a:endParaRPr lang="fr-FR" sz="1600" dirty="0"/>
              </a:p>
              <a:p>
                <a14:m>
                  <m:oMath xmlns:m="http://schemas.openxmlformats.org/officeDocument/2006/math">
                    <m:f>
                      <m:fPr>
                        <m:ctrlPr>
                          <a:rPr lang="fr-FR" i="1" smtClean="0">
                            <a:latin typeface="Cambria Math" panose="02040503050406030204" pitchFamily="18" charset="0"/>
                          </a:rPr>
                        </m:ctrlPr>
                      </m:fPr>
                      <m:num>
                        <m:r>
                          <a:rPr lang="fr-CA" b="0" i="1" smtClean="0">
                            <a:latin typeface="Cambria Math" panose="02040503050406030204" pitchFamily="18" charset="0"/>
                          </a:rPr>
                          <m:t>𝑇𝑜𝑢𝑡</m:t>
                        </m:r>
                        <m:r>
                          <a:rPr lang="fr-CA" b="0" i="1" smtClean="0">
                            <a:latin typeface="Cambria Math" panose="02040503050406030204" pitchFamily="18" charset="0"/>
                          </a:rPr>
                          <m:t> </m:t>
                        </m:r>
                        <m:r>
                          <a:rPr lang="fr-CA" b="0" i="1" smtClean="0">
                            <a:latin typeface="Cambria Math" panose="02040503050406030204" pitchFamily="18" charset="0"/>
                          </a:rPr>
                          <m:t>𝑡𝑟𝑖𝑎𝑛𝑔𝑙𝑒</m:t>
                        </m:r>
                        <m:r>
                          <a:rPr lang="fr-CA" b="0" i="1" smtClean="0">
                            <a:latin typeface="Cambria Math" panose="02040503050406030204" pitchFamily="18" charset="0"/>
                          </a:rPr>
                          <m:t> </m:t>
                        </m:r>
                        <m:r>
                          <a:rPr lang="fr-CA" b="0" i="1" smtClean="0">
                            <a:latin typeface="Cambria Math" panose="02040503050406030204" pitchFamily="18" charset="0"/>
                          </a:rPr>
                          <m:t>𝑎</m:t>
                        </m:r>
                        <m:r>
                          <a:rPr lang="fr-CA" b="0" i="1" smtClean="0">
                            <a:latin typeface="Cambria Math" panose="02040503050406030204" pitchFamily="18" charset="0"/>
                          </a:rPr>
                          <m:t> </m:t>
                        </m:r>
                        <m:r>
                          <a:rPr lang="fr-CA" b="0" i="1" smtClean="0">
                            <a:latin typeface="Cambria Math" panose="02040503050406030204" pitchFamily="18" charset="0"/>
                          </a:rPr>
                          <m:t>𝑑𝑒𝑠</m:t>
                        </m:r>
                        <m:r>
                          <a:rPr lang="fr-CA" b="0" i="1" smtClean="0">
                            <a:latin typeface="Cambria Math" panose="02040503050406030204" pitchFamily="18" charset="0"/>
                          </a:rPr>
                          <m:t> </m:t>
                        </m:r>
                        <m:r>
                          <a:rPr lang="fr-CA" b="0" i="1" smtClean="0">
                            <a:latin typeface="Cambria Math" panose="02040503050406030204" pitchFamily="18" charset="0"/>
                          </a:rPr>
                          <m:t>𝑎𝑛𝑔𝑙𝑒𝑠</m:t>
                        </m:r>
                        <m:r>
                          <a:rPr lang="fr-CA" b="0" i="1" smtClean="0">
                            <a:latin typeface="Cambria Math" panose="02040503050406030204" pitchFamily="18" charset="0"/>
                          </a:rPr>
                          <m:t> </m:t>
                        </m:r>
                        <m:r>
                          <a:rPr lang="fr-CA" b="0" i="1" smtClean="0">
                            <a:latin typeface="Cambria Math" panose="02040503050406030204" pitchFamily="18" charset="0"/>
                          </a:rPr>
                          <m:t>𝑑𝑜𝑛𝑡</m:t>
                        </m:r>
                        <m:r>
                          <a:rPr lang="fr-CA" b="0" i="1" smtClean="0">
                            <a:latin typeface="Cambria Math" panose="02040503050406030204" pitchFamily="18" charset="0"/>
                          </a:rPr>
                          <m:t> </m:t>
                        </m:r>
                        <m:r>
                          <a:rPr lang="fr-CA" b="0" i="1" smtClean="0">
                            <a:latin typeface="Cambria Math" panose="02040503050406030204" pitchFamily="18" charset="0"/>
                          </a:rPr>
                          <m:t>𝑙𝑎</m:t>
                        </m:r>
                        <m:r>
                          <a:rPr lang="fr-CA" b="0" i="1" smtClean="0">
                            <a:latin typeface="Cambria Math" panose="02040503050406030204" pitchFamily="18" charset="0"/>
                          </a:rPr>
                          <m:t> </m:t>
                        </m:r>
                        <m:r>
                          <a:rPr lang="fr-CA" b="0" i="1" smtClean="0">
                            <a:latin typeface="Cambria Math" panose="02040503050406030204" pitchFamily="18" charset="0"/>
                          </a:rPr>
                          <m:t>𝑠𝑜𝑚𝑚𝑒</m:t>
                        </m:r>
                        <m:r>
                          <a:rPr lang="fr-CA" b="0" i="1" smtClean="0">
                            <a:latin typeface="Cambria Math" panose="02040503050406030204" pitchFamily="18" charset="0"/>
                          </a:rPr>
                          <m:t> </m:t>
                        </m:r>
                        <m:r>
                          <a:rPr lang="fr-CA" b="0" i="1" smtClean="0">
                            <a:latin typeface="Cambria Math" panose="02040503050406030204" pitchFamily="18" charset="0"/>
                          </a:rPr>
                          <m:t>𝑒𝑠𝑡</m:t>
                        </m:r>
                        <m:r>
                          <a:rPr lang="fr-CA" b="0" i="1" smtClean="0">
                            <a:latin typeface="Cambria Math" panose="02040503050406030204" pitchFamily="18" charset="0"/>
                          </a:rPr>
                          <m:t> é</m:t>
                        </m:r>
                        <m:r>
                          <a:rPr lang="fr-CA" b="0" i="1" smtClean="0">
                            <a:latin typeface="Cambria Math" panose="02040503050406030204" pitchFamily="18" charset="0"/>
                          </a:rPr>
                          <m:t>𝑔𝑎𝑙𝑒</m:t>
                        </m:r>
                        <m:r>
                          <a:rPr lang="fr-CA" b="0" i="1" smtClean="0">
                            <a:latin typeface="Cambria Math" panose="02040503050406030204" pitchFamily="18" charset="0"/>
                          </a:rPr>
                          <m:t> à </m:t>
                        </m:r>
                        <m:r>
                          <a:rPr lang="fr-CA" b="0" i="1" smtClean="0">
                            <a:latin typeface="Cambria Math" panose="02040503050406030204" pitchFamily="18" charset="0"/>
                          </a:rPr>
                          <m:t>𝑑𝑒𝑢𝑥</m:t>
                        </m:r>
                        <m:r>
                          <a:rPr lang="fr-CA" b="0" i="1" smtClean="0">
                            <a:latin typeface="Cambria Math" panose="02040503050406030204" pitchFamily="18" charset="0"/>
                          </a:rPr>
                          <m:t> </m:t>
                        </m:r>
                        <m:r>
                          <a:rPr lang="fr-CA" b="0" i="1" smtClean="0">
                            <a:latin typeface="Cambria Math" panose="02040503050406030204" pitchFamily="18" charset="0"/>
                          </a:rPr>
                          <m:t>𝑎𝑛𝑔𝑙𝑒𝑠</m:t>
                        </m:r>
                        <m:r>
                          <a:rPr lang="fr-CA" b="0" i="1" smtClean="0">
                            <a:latin typeface="Cambria Math" panose="02040503050406030204" pitchFamily="18" charset="0"/>
                          </a:rPr>
                          <m:t> </m:t>
                        </m:r>
                        <m:r>
                          <a:rPr lang="fr-CA" b="0" i="1" smtClean="0">
                            <a:latin typeface="Cambria Math" panose="02040503050406030204" pitchFamily="18" charset="0"/>
                          </a:rPr>
                          <m:t>𝑑𝑟𝑜𝑖𝑡𝑠</m:t>
                        </m:r>
                      </m:num>
                      <m:den>
                        <m:r>
                          <a:rPr lang="fr-CA" b="0" i="1" smtClean="0">
                            <a:latin typeface="Cambria Math" panose="02040503050406030204" pitchFamily="18" charset="0"/>
                          </a:rPr>
                          <m:t>𝐿𝑎</m:t>
                        </m:r>
                        <m:r>
                          <a:rPr lang="fr-CA" b="0" i="1" smtClean="0">
                            <a:latin typeface="Cambria Math" panose="02040503050406030204" pitchFamily="18" charset="0"/>
                          </a:rPr>
                          <m:t> </m:t>
                        </m:r>
                        <m:r>
                          <a:rPr lang="fr-CA" b="0" i="1" smtClean="0">
                            <a:latin typeface="Cambria Math" panose="02040503050406030204" pitchFamily="18" charset="0"/>
                          </a:rPr>
                          <m:t>𝑠𝑜𝑚𝑚𝑒</m:t>
                        </m:r>
                        <m:r>
                          <a:rPr lang="fr-CA" b="0" i="1" smtClean="0">
                            <a:latin typeface="Cambria Math" panose="02040503050406030204" pitchFamily="18" charset="0"/>
                          </a:rPr>
                          <m:t> </m:t>
                        </m:r>
                        <m:r>
                          <a:rPr lang="fr-CA" b="0" i="1" smtClean="0">
                            <a:latin typeface="Cambria Math" panose="02040503050406030204" pitchFamily="18" charset="0"/>
                          </a:rPr>
                          <m:t>𝑑𝑒𝑠</m:t>
                        </m:r>
                        <m:r>
                          <a:rPr lang="fr-CA" b="0" i="1" smtClean="0">
                            <a:latin typeface="Cambria Math" panose="02040503050406030204" pitchFamily="18" charset="0"/>
                          </a:rPr>
                          <m:t> </m:t>
                        </m:r>
                        <m:r>
                          <a:rPr lang="fr-CA" b="0" i="1" smtClean="0">
                            <a:latin typeface="Cambria Math" panose="02040503050406030204" pitchFamily="18" charset="0"/>
                          </a:rPr>
                          <m:t>𝑎𝑛𝑔𝑙𝑒𝑠</m:t>
                        </m:r>
                        <m:r>
                          <a:rPr lang="fr-CA" b="0" i="1" smtClean="0">
                            <a:latin typeface="Cambria Math" panose="02040503050406030204" pitchFamily="18" charset="0"/>
                          </a:rPr>
                          <m:t> </m:t>
                        </m:r>
                        <m:r>
                          <a:rPr lang="fr-CA" b="0" i="1" smtClean="0">
                            <a:latin typeface="Cambria Math" panose="02040503050406030204" pitchFamily="18" charset="0"/>
                          </a:rPr>
                          <m:t>𝑑𝑢</m:t>
                        </m:r>
                        <m:r>
                          <a:rPr lang="fr-CA" b="0" i="1" smtClean="0">
                            <a:latin typeface="Cambria Math" panose="02040503050406030204" pitchFamily="18" charset="0"/>
                          </a:rPr>
                          <m:t> </m:t>
                        </m:r>
                        <m:r>
                          <a:rPr lang="fr-CA" b="0" i="1" smtClean="0">
                            <a:latin typeface="Cambria Math" panose="02040503050406030204" pitchFamily="18" charset="0"/>
                          </a:rPr>
                          <m:t>𝑡𝑟𝑖𝑎𝑛𝑔𝑙𝑒</m:t>
                        </m:r>
                        <m:r>
                          <a:rPr lang="fr-CA" b="0" i="1" smtClean="0">
                            <a:latin typeface="Cambria Math" panose="02040503050406030204" pitchFamily="18" charset="0"/>
                          </a:rPr>
                          <m:t> </m:t>
                        </m:r>
                        <m:r>
                          <a:rPr lang="fr-CA" b="0" i="1" smtClean="0">
                            <a:latin typeface="Cambria Math" panose="02040503050406030204" pitchFamily="18" charset="0"/>
                          </a:rPr>
                          <m:t>𝐴𝐵𝐶</m:t>
                        </m:r>
                        <m:r>
                          <a:rPr lang="fr-CA" b="0" i="1" smtClean="0">
                            <a:latin typeface="Cambria Math" panose="02040503050406030204" pitchFamily="18" charset="0"/>
                          </a:rPr>
                          <m:t> </m:t>
                        </m:r>
                        <m:r>
                          <a:rPr lang="fr-CA" b="0" i="1" smtClean="0">
                            <a:latin typeface="Cambria Math" panose="02040503050406030204" pitchFamily="18" charset="0"/>
                          </a:rPr>
                          <m:t>𝑒𝑠𝑡</m:t>
                        </m:r>
                        <m:r>
                          <a:rPr lang="fr-CA" b="0" i="1" smtClean="0">
                            <a:latin typeface="Cambria Math" panose="02040503050406030204" pitchFamily="18" charset="0"/>
                          </a:rPr>
                          <m:t> é</m:t>
                        </m:r>
                        <m:r>
                          <a:rPr lang="fr-CA" b="0" i="1" smtClean="0">
                            <a:latin typeface="Cambria Math" panose="02040503050406030204" pitchFamily="18" charset="0"/>
                          </a:rPr>
                          <m:t>𝑔𝑎𝑙𝑒</m:t>
                        </m:r>
                        <m:r>
                          <a:rPr lang="fr-CA" b="0" i="1" smtClean="0">
                            <a:latin typeface="Cambria Math" panose="02040503050406030204" pitchFamily="18" charset="0"/>
                          </a:rPr>
                          <m:t> à </m:t>
                        </m:r>
                        <m:r>
                          <a:rPr lang="fr-CA" b="0" i="1" smtClean="0">
                            <a:latin typeface="Cambria Math" panose="02040503050406030204" pitchFamily="18" charset="0"/>
                          </a:rPr>
                          <m:t>𝑑𝑒𝑢𝑥</m:t>
                        </m:r>
                        <m:r>
                          <a:rPr lang="fr-CA" b="0" i="1" smtClean="0">
                            <a:latin typeface="Cambria Math" panose="02040503050406030204" pitchFamily="18" charset="0"/>
                          </a:rPr>
                          <m:t> </m:t>
                        </m:r>
                        <m:r>
                          <a:rPr lang="fr-CA" b="0" i="1" smtClean="0">
                            <a:latin typeface="Cambria Math" panose="02040503050406030204" pitchFamily="18" charset="0"/>
                          </a:rPr>
                          <m:t>𝑎𝑛𝑔𝑙𝑒𝑠</m:t>
                        </m:r>
                        <m:r>
                          <a:rPr lang="fr-CA" b="0" i="1" smtClean="0">
                            <a:latin typeface="Cambria Math" panose="02040503050406030204" pitchFamily="18" charset="0"/>
                          </a:rPr>
                          <m:t> </m:t>
                        </m:r>
                        <m:r>
                          <a:rPr lang="fr-CA" b="0" i="1" smtClean="0">
                            <a:latin typeface="Cambria Math" panose="02040503050406030204" pitchFamily="18" charset="0"/>
                          </a:rPr>
                          <m:t>𝑑𝑟𝑜𝑖𝑡𝑠</m:t>
                        </m:r>
                      </m:den>
                    </m:f>
                  </m:oMath>
                </a14:m>
                <a:endParaRPr lang="fr-FR" dirty="0"/>
              </a:p>
              <a:p>
                <a:endParaRPr lang="fr-FR" dirty="0"/>
              </a:p>
              <a:p>
                <a:r>
                  <a:rPr lang="fr-FR" dirty="0"/>
                  <a:t>Dans ces exemples, la conclusion est inférée de prémisses (ou de sa prémisse).</a:t>
                </a:r>
              </a:p>
              <a:p>
                <a:endParaRPr lang="fr-FR" dirty="0"/>
              </a:p>
            </p:txBody>
          </p:sp>
        </mc:Choice>
        <mc:Fallback xmlns="">
          <p:sp>
            <p:nvSpPr>
              <p:cNvPr id="3" name="Content Placeholder 2">
                <a:extLst>
                  <a:ext uri="{FF2B5EF4-FFF2-40B4-BE49-F238E27FC236}">
                    <a16:creationId xmlns:a16="http://schemas.microsoft.com/office/drawing/2014/main" id="{6D7D2D04-948B-133C-7123-3DB24C69A3E9}"/>
                  </a:ext>
                </a:extLst>
              </p:cNvPr>
              <p:cNvSpPr>
                <a:spLocks noGrp="1" noRot="1" noChangeAspect="1" noMove="1" noResize="1" noEditPoints="1" noAdjustHandles="1" noChangeArrowheads="1" noChangeShapeType="1" noTextEdit="1"/>
              </p:cNvSpPr>
              <p:nvPr>
                <p:ph idx="1"/>
              </p:nvPr>
            </p:nvSpPr>
            <p:spPr>
              <a:blipFill>
                <a:blip r:embed="rId2"/>
                <a:stretch>
                  <a:fillRect l="-492" t="-407" r="-164"/>
                </a:stretch>
              </a:blipFill>
            </p:spPr>
            <p:txBody>
              <a:bodyPr/>
              <a:lstStyle/>
              <a:p>
                <a:r>
                  <a:rPr lang="fr-FR">
                    <a:noFill/>
                  </a:rPr>
                  <a:t> </a:t>
                </a:r>
              </a:p>
            </p:txBody>
          </p:sp>
        </mc:Fallback>
      </mc:AlternateContent>
    </p:spTree>
    <p:extLst>
      <p:ext uri="{BB962C8B-B14F-4D97-AF65-F5344CB8AC3E}">
        <p14:creationId xmlns:p14="http://schemas.microsoft.com/office/powerpoint/2010/main" val="1936654238"/>
      </p:ext>
    </p:extLst>
  </p:cSld>
  <p:clrMapOvr>
    <a:masterClrMapping/>
  </p:clrMapOvr>
</p:sld>
</file>

<file path=ppt/theme/theme1.xml><?xml version="1.0" encoding="utf-8"?>
<a:theme xmlns:a="http://schemas.openxmlformats.org/drawingml/2006/main" name="Parcel">
  <a:themeElements>
    <a:clrScheme name="Custom 41">
      <a:dk1>
        <a:srgbClr val="000000"/>
      </a:dk1>
      <a:lt1>
        <a:srgbClr val="FFFFFF"/>
      </a:lt1>
      <a:dk2>
        <a:srgbClr val="5E5E5E"/>
      </a:dk2>
      <a:lt2>
        <a:srgbClr val="A1DDB7"/>
      </a:lt2>
      <a:accent1>
        <a:srgbClr val="A6B727"/>
      </a:accent1>
      <a:accent2>
        <a:srgbClr val="35AE77"/>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{72E74483-4457-6E45-AB32-C975D5665AC2}tf10001120</Template>
  <TotalTime>27561</TotalTime>
  <Words>1431</Words>
  <Application>Microsoft Macintosh PowerPoint</Application>
  <PresentationFormat>Widescreen</PresentationFormat>
  <Paragraphs>193</Paragraphs>
  <Slides>24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Cambria Math</vt:lpstr>
      <vt:lpstr>Gill Sans MT</vt:lpstr>
      <vt:lpstr>Parcel</vt:lpstr>
      <vt:lpstr>Logique – semaine 1</vt:lpstr>
      <vt:lpstr>Plan du cours </vt:lpstr>
      <vt:lpstr>Calendrier</vt:lpstr>
      <vt:lpstr>Qu’est-ce la logique?</vt:lpstr>
      <vt:lpstr>Chapitre 1: </vt:lpstr>
      <vt:lpstr>1. Inférence déductive</vt:lpstr>
      <vt:lpstr>1. Inférence déductive</vt:lpstr>
      <vt:lpstr>1. Inférence déductive</vt:lpstr>
      <vt:lpstr>1. Inférence déductive</vt:lpstr>
      <vt:lpstr>1. Inférence déductive</vt:lpstr>
      <vt:lpstr>1. Inférence déductive</vt:lpstr>
      <vt:lpstr>1. Inférence déductive</vt:lpstr>
      <vt:lpstr>1. Inférence déductive</vt:lpstr>
      <vt:lpstr>2. Conséquence logique </vt:lpstr>
      <vt:lpstr>2. Conséquence logique </vt:lpstr>
      <vt:lpstr>2. Conséquence logique </vt:lpstr>
      <vt:lpstr>2. Conséquence logique </vt:lpstr>
      <vt:lpstr>2. Conséquence logique </vt:lpstr>
      <vt:lpstr>2. Conséquence logique </vt:lpstr>
      <vt:lpstr>2. Conséquence logique </vt:lpstr>
      <vt:lpstr>2. Conséquence logique </vt:lpstr>
      <vt:lpstr>2. Conséquence logique </vt:lpstr>
      <vt:lpstr>2. Conséquence logique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Logique – semaine 1</dc:title>
  <dc:creator>Eric Frenette Manon Carrier</dc:creator>
  <cp:lastModifiedBy>Rachel Frenette</cp:lastModifiedBy>
  <cp:revision>126</cp:revision>
  <dcterms:created xsi:type="dcterms:W3CDTF">2022-12-14T07:48:37Z</dcterms:created>
  <dcterms:modified xsi:type="dcterms:W3CDTF">2025-04-09T10:24:24Z</dcterms:modified>
</cp:coreProperties>
</file>