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4"/>
  </p:notesMasterIdLst>
  <p:sldIdLst>
    <p:sldId id="256" r:id="rId2"/>
    <p:sldId id="258" r:id="rId3"/>
    <p:sldId id="273" r:id="rId4"/>
    <p:sldId id="259" r:id="rId5"/>
    <p:sldId id="278" r:id="rId6"/>
    <p:sldId id="260" r:id="rId7"/>
    <p:sldId id="279" r:id="rId8"/>
    <p:sldId id="261" r:id="rId9"/>
    <p:sldId id="262" r:id="rId10"/>
    <p:sldId id="263" r:id="rId11"/>
    <p:sldId id="276" r:id="rId12"/>
    <p:sldId id="264" r:id="rId13"/>
    <p:sldId id="265" r:id="rId14"/>
    <p:sldId id="280" r:id="rId15"/>
    <p:sldId id="266" r:id="rId16"/>
    <p:sldId id="274" r:id="rId17"/>
    <p:sldId id="267" r:id="rId18"/>
    <p:sldId id="270" r:id="rId19"/>
    <p:sldId id="269" r:id="rId20"/>
    <p:sldId id="271" r:id="rId21"/>
    <p:sldId id="272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10"/>
    <p:restoredTop sz="95827"/>
  </p:normalViewPr>
  <p:slideViewPr>
    <p:cSldViewPr snapToGrid="0" snapToObjects="1">
      <p:cViewPr varScale="1">
        <p:scale>
          <a:sx n="111" d="100"/>
          <a:sy n="111" d="100"/>
        </p:scale>
        <p:origin x="4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1A862-983D-4F44-9313-251B821AC7AE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D3A84-9AE9-9249-AA0E-90FD9F1F1E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183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faire deviner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2D3A84-9AE9-9249-AA0E-90FD9F1F1E2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080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172F-2D4E-0B45-981B-6B5558E7E33D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4-D139-9641-B4DE-24D37AC7E0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082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172F-2D4E-0B45-981B-6B5558E7E33D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4-D139-9641-B4DE-24D37AC7E0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78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172F-2D4E-0B45-981B-6B5558E7E33D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4-D139-9641-B4DE-24D37AC7E0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32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172F-2D4E-0B45-981B-6B5558E7E33D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4-D139-9641-B4DE-24D37AC7E0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85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172F-2D4E-0B45-981B-6B5558E7E33D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4-D139-9641-B4DE-24D37AC7E0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731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172F-2D4E-0B45-981B-6B5558E7E33D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4-D139-9641-B4DE-24D37AC7E0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392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172F-2D4E-0B45-981B-6B5558E7E33D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4-D139-9641-B4DE-24D37AC7E088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77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172F-2D4E-0B45-981B-6B5558E7E33D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4-D139-9641-B4DE-24D37AC7E0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46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172F-2D4E-0B45-981B-6B5558E7E33D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4-D139-9641-B4DE-24D37AC7E0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4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172F-2D4E-0B45-981B-6B5558E7E33D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4-D139-9641-B4DE-24D37AC7E0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10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C5A172F-2D4E-0B45-981B-6B5558E7E33D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554-D139-9641-B4DE-24D37AC7E0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81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C5A172F-2D4E-0B45-981B-6B5558E7E33D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ADF7554-D139-9641-B4DE-24D37AC7E0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906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CCB7B-0452-DF4C-8819-54D8FF37FA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Logique – Semaine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D4165-BFE5-3740-ADEF-99EFDCB8BC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Rachel Frenette</a:t>
            </a:r>
          </a:p>
          <a:p>
            <a:r>
              <a:rPr lang="fr-FR" dirty="0"/>
              <a:t>6 février 2025</a:t>
            </a:r>
          </a:p>
        </p:txBody>
      </p:sp>
    </p:spTree>
    <p:extLst>
      <p:ext uri="{BB962C8B-B14F-4D97-AF65-F5344CB8AC3E}">
        <p14:creationId xmlns:p14="http://schemas.microsoft.com/office/powerpoint/2010/main" val="2424858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49311-107E-C94D-A2C8-0D51CA620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Énoncé, proposition, jugement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5F37C-169A-9647-B452-3F982507B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638044"/>
            <a:ext cx="8611035" cy="3869634"/>
          </a:xfrm>
        </p:spPr>
        <p:txBody>
          <a:bodyPr>
            <a:normAutofit fontScale="85000" lnSpcReduction="10000"/>
          </a:bodyPr>
          <a:lstStyle/>
          <a:p>
            <a:r>
              <a:rPr lang="fr-FR" dirty="0"/>
              <a:t>Une seule et même phrase peut avoir la valeur d’un énoncé, d’une proposition ou d’un jugement: </a:t>
            </a:r>
          </a:p>
          <a:p>
            <a:pPr lvl="1"/>
            <a:r>
              <a:rPr lang="fr-FR" b="1" dirty="0"/>
              <a:t>« </a:t>
            </a:r>
            <a:r>
              <a:rPr lang="fr-FR" dirty="0"/>
              <a:t>Félix aime Sophie </a:t>
            </a:r>
            <a:r>
              <a:rPr lang="fr-FR" b="1" dirty="0"/>
              <a:t>»</a:t>
            </a:r>
            <a:r>
              <a:rPr lang="fr-FR" dirty="0"/>
              <a:t> est écrit en français. </a:t>
            </a:r>
            <a:r>
              <a:rPr lang="fr-FR" b="1" dirty="0"/>
              <a:t>ÉNONCÉ</a:t>
            </a:r>
          </a:p>
          <a:p>
            <a:pPr lvl="1"/>
            <a:r>
              <a:rPr lang="fr-FR" dirty="0"/>
              <a:t>Léa prétend </a:t>
            </a:r>
            <a:r>
              <a:rPr lang="fr-FR" b="1" dirty="0"/>
              <a:t>que</a:t>
            </a:r>
            <a:r>
              <a:rPr lang="fr-FR" dirty="0"/>
              <a:t> Félix aime Sophie. </a:t>
            </a:r>
            <a:r>
              <a:rPr lang="fr-FR" b="1" dirty="0"/>
              <a:t>PROPOSITION</a:t>
            </a:r>
          </a:p>
          <a:p>
            <a:pPr lvl="1"/>
            <a:r>
              <a:rPr lang="fr-FR" dirty="0"/>
              <a:t>Je le sais, il me l’a dit: Félix aime Sophie. </a:t>
            </a:r>
            <a:r>
              <a:rPr lang="fr-FR" b="1" dirty="0"/>
              <a:t>JUGEMENT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L’énoncé est susceptible d’être vrai ou faux et peut être considéré comme étant sans ambiguïtés.</a:t>
            </a:r>
          </a:p>
          <a:p>
            <a:endParaRPr lang="fr-FR" dirty="0"/>
          </a:p>
          <a:p>
            <a:r>
              <a:rPr lang="fr-FR" dirty="0"/>
              <a:t>Une proposition est un objet abstrait susceptible d’être vrai ou faux, mais n’est pas l’expression d’un jugement. On ne se prononce</a:t>
            </a:r>
            <a:r>
              <a:rPr lang="fr-FR" b="1" dirty="0"/>
              <a:t> pas </a:t>
            </a:r>
            <a:r>
              <a:rPr lang="fr-FR" dirty="0"/>
              <a:t>sur sa vérité.  Saisir une proposition n’équivaut pas au fait de connaitre la vérité d’une proposition.</a:t>
            </a:r>
          </a:p>
          <a:p>
            <a:endParaRPr lang="fr-FR" dirty="0"/>
          </a:p>
          <a:p>
            <a:r>
              <a:rPr lang="fr-FR" dirty="0"/>
              <a:t>Le jugement est un acte.</a:t>
            </a:r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0160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F14C-932D-7B4A-AD37-562B556EC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Énoncé, proposition, jugement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D1B01-43AC-624F-BB43-9A500F96B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Dans ce cours, nous nous intéresserons particulièrement aux </a:t>
            </a:r>
            <a:r>
              <a:rPr lang="fr-FR" b="1" dirty="0"/>
              <a:t>énoncés</a:t>
            </a:r>
            <a:r>
              <a:rPr lang="fr-FR" dirty="0"/>
              <a:t> ou aux </a:t>
            </a:r>
            <a:r>
              <a:rPr lang="fr-FR" b="1" dirty="0"/>
              <a:t>propositions, </a:t>
            </a:r>
            <a:r>
              <a:rPr lang="fr-FR" dirty="0"/>
              <a:t>sans discuter davantage de la différence qui existe entre les deux. Ce qui nous importera sera deux choses: </a:t>
            </a:r>
          </a:p>
          <a:p>
            <a:pPr lvl="1"/>
            <a:r>
              <a:rPr lang="fr-FR" dirty="0"/>
              <a:t>Qu’ils soient susceptibles d’être </a:t>
            </a:r>
            <a:r>
              <a:rPr lang="fr-FR" b="1" dirty="0"/>
              <a:t>vrais ou faux</a:t>
            </a:r>
          </a:p>
          <a:p>
            <a:pPr lvl="1"/>
            <a:r>
              <a:rPr lang="fr-FR" dirty="0"/>
              <a:t>Qu’ils soient </a:t>
            </a:r>
            <a:r>
              <a:rPr lang="fr-FR" b="1" dirty="0"/>
              <a:t>dépourvus d’ambiguïté</a:t>
            </a:r>
          </a:p>
        </p:txBody>
      </p:sp>
    </p:spTree>
    <p:extLst>
      <p:ext uri="{BB962C8B-B14F-4D97-AF65-F5344CB8AC3E}">
        <p14:creationId xmlns:p14="http://schemas.microsoft.com/office/powerpoint/2010/main" val="3582854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39FF0-59F5-B84E-80FE-ADF753BE8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Énoncé, proposition, jugement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B7C63-3B62-E84D-9059-E1A10C3CB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Les noms propres, les substantifs, les adjectifs et les phrases interrogatives, exclamatives et impératives </a:t>
            </a:r>
            <a:r>
              <a:rPr lang="fr-FR" b="1" dirty="0"/>
              <a:t>ne sont pas </a:t>
            </a:r>
            <a:r>
              <a:rPr lang="fr-FR" dirty="0"/>
              <a:t>susceptibles d’être vrais ou faux, donc ils ne sont pas des énoncés.</a:t>
            </a:r>
          </a:p>
          <a:p>
            <a:endParaRPr lang="fr-FR" dirty="0"/>
          </a:p>
          <a:p>
            <a:r>
              <a:rPr lang="fr-FR" dirty="0"/>
              <a:t>Exemples d’expressions qui ne sont pas susceptibles d’être vrais ou faux:</a:t>
            </a:r>
          </a:p>
          <a:p>
            <a:pPr lvl="1"/>
            <a:r>
              <a:rPr lang="fr-FR" dirty="0"/>
              <a:t>La mort du petit chat </a:t>
            </a:r>
          </a:p>
          <a:p>
            <a:pPr lvl="1"/>
            <a:r>
              <a:rPr lang="fr-FR" dirty="0"/>
              <a:t>Mon dieu</a:t>
            </a:r>
          </a:p>
          <a:p>
            <a:pPr lvl="1"/>
            <a:r>
              <a:rPr lang="fr-FR" dirty="0"/>
              <a:t>Venez!</a:t>
            </a:r>
          </a:p>
          <a:p>
            <a:pPr lvl="1"/>
            <a:r>
              <a:rPr lang="fr-FR" dirty="0"/>
              <a:t>Les oiseaux sont</a:t>
            </a:r>
          </a:p>
          <a:p>
            <a:pPr lvl="1"/>
            <a:r>
              <a:rPr lang="fr-FR" dirty="0"/>
              <a:t>Qui est là?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4727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A6E53-9821-384D-89A7-D46997FFF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Énoncé, proposition, jugement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3A574-DFD9-5A4D-8EA3-781A146C2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638044"/>
            <a:ext cx="8267531" cy="4112712"/>
          </a:xfrm>
        </p:spPr>
        <p:txBody>
          <a:bodyPr>
            <a:normAutofit/>
          </a:bodyPr>
          <a:lstStyle/>
          <a:p>
            <a:r>
              <a:rPr lang="fr-FR" b="1" dirty="0"/>
              <a:t>Exemples</a:t>
            </a:r>
            <a:r>
              <a:rPr lang="fr-FR" dirty="0"/>
              <a:t> d’expressions qui sont susceptibles d’être vraies ou fausses:</a:t>
            </a:r>
          </a:p>
          <a:p>
            <a:pPr lvl="1"/>
            <a:r>
              <a:rPr lang="fr-FR" dirty="0"/>
              <a:t>Le petit chat est mort. </a:t>
            </a:r>
          </a:p>
          <a:p>
            <a:pPr lvl="1"/>
            <a:r>
              <a:rPr lang="fr-FR" dirty="0"/>
              <a:t>Pégase n’existe pas. </a:t>
            </a:r>
          </a:p>
          <a:p>
            <a:pPr lvl="1"/>
            <a:r>
              <a:rPr lang="fr-FR" dirty="0"/>
              <a:t>Il est impossible d’aller sur la Lune. </a:t>
            </a:r>
          </a:p>
          <a:p>
            <a:pPr lvl="1"/>
            <a:r>
              <a:rPr lang="fr-FR" dirty="0"/>
              <a:t>Tout ce qui est vert est vert.</a:t>
            </a:r>
          </a:p>
          <a:p>
            <a:pPr lvl="1"/>
            <a:r>
              <a:rPr lang="fr-FR" dirty="0"/>
              <a:t>Si elle prend le métro, alors elle arrivera à l’heure.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marL="228600" lvl="1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0886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0B613-8813-3D4B-AE64-79AE55515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Énoncé, proposition, jugement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FDB96-40C7-BF49-B31C-5E5CAB4F0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est nécessaire pour poser la question de la vérité ou de la fausseté d’un énoncé que l’énoncé ne soit pas ambigu. Certaines choses seront donc supposées: </a:t>
            </a:r>
            <a:r>
              <a:rPr lang="fr-FR" b="1" dirty="0"/>
              <a:t>pas d’ambiguïté </a:t>
            </a:r>
            <a:r>
              <a:rPr lang="fr-FR" dirty="0"/>
              <a:t>au niveau des indexicaux ou des déictiques.</a:t>
            </a:r>
          </a:p>
          <a:p>
            <a:pPr lvl="1"/>
            <a:r>
              <a:rPr lang="fr-FR" dirty="0"/>
              <a:t>Jean a pris sa veste et il est sorti. IL est la même personne que JEAN. </a:t>
            </a:r>
          </a:p>
          <a:p>
            <a:pPr lvl="1"/>
            <a:r>
              <a:rPr lang="fr-FR" dirty="0"/>
              <a:t>S’il ne gagne pas, il se met en colère. Or, il perd. Donc, il se met en colère. (« Il perd » sera interprété comme étant la négation logique de « Il gagne ».)</a:t>
            </a:r>
          </a:p>
          <a:p>
            <a:pPr lvl="1"/>
            <a:endParaRPr lang="fr-FR" dirty="0"/>
          </a:p>
          <a:p>
            <a:r>
              <a:rPr lang="fr-FR" dirty="0"/>
              <a:t>En d’autres mots, on va supposer que toutes les ambiguïtés ont été clarifiées.</a:t>
            </a:r>
          </a:p>
        </p:txBody>
      </p:sp>
    </p:spTree>
    <p:extLst>
      <p:ext uri="{BB962C8B-B14F-4D97-AF65-F5344CB8AC3E}">
        <p14:creationId xmlns:p14="http://schemas.microsoft.com/office/powerpoint/2010/main" val="2625634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DF6B0-0D9C-3A4B-B6FB-658EC2CF7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Énoncé, proposition, jugement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67398-7895-3148-B1F0-E5610FA33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8527908" cy="4024013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Le principe de </a:t>
            </a:r>
            <a:r>
              <a:rPr lang="fr-FR" b="1" dirty="0"/>
              <a:t>bivalence</a:t>
            </a:r>
            <a:r>
              <a:rPr lang="fr-FR" dirty="0"/>
              <a:t>: </a:t>
            </a:r>
          </a:p>
          <a:p>
            <a:pPr lvl="1"/>
            <a:r>
              <a:rPr lang="fr-FR" dirty="0"/>
              <a:t>Tout énoncé est vrai </a:t>
            </a:r>
            <a:r>
              <a:rPr lang="fr-FR" b="1" dirty="0"/>
              <a:t>ou</a:t>
            </a:r>
            <a:r>
              <a:rPr lang="fr-FR" dirty="0"/>
              <a:t> faux, sans être à la fois vrai </a:t>
            </a:r>
            <a:r>
              <a:rPr lang="fr-FR" b="1" dirty="0"/>
              <a:t>et</a:t>
            </a:r>
            <a:r>
              <a:rPr lang="fr-FR" dirty="0"/>
              <a:t> faux. </a:t>
            </a:r>
          </a:p>
          <a:p>
            <a:pPr lvl="1"/>
            <a:endParaRPr lang="fr-FR" dirty="0"/>
          </a:p>
          <a:p>
            <a:r>
              <a:rPr lang="fr-FR" dirty="0"/>
              <a:t>Donc, un énoncé: </a:t>
            </a:r>
          </a:p>
          <a:p>
            <a:pPr lvl="1"/>
            <a:r>
              <a:rPr lang="fr-FR" dirty="0"/>
              <a:t>N’est pas dépourvu de valeur de vérité</a:t>
            </a:r>
          </a:p>
          <a:p>
            <a:pPr lvl="1"/>
            <a:r>
              <a:rPr lang="fr-FR" dirty="0"/>
              <a:t>N’a pas de valeur de vérité autre que vrai ou faux</a:t>
            </a:r>
          </a:p>
          <a:p>
            <a:pPr lvl="1"/>
            <a:r>
              <a:rPr lang="fr-FR" dirty="0"/>
              <a:t>N’est pas à la fois vrai et faux</a:t>
            </a:r>
          </a:p>
          <a:p>
            <a:pPr lvl="1"/>
            <a:endParaRPr lang="fr-FR" dirty="0"/>
          </a:p>
          <a:p>
            <a:r>
              <a:rPr lang="fr-FR" b="1" dirty="0"/>
              <a:t>Attention</a:t>
            </a:r>
            <a:r>
              <a:rPr lang="fr-FR" dirty="0"/>
              <a:t>: une inférence pour sa part n’est ni vraie ni fausse. On dira qu’elle est valide ou invalide.</a:t>
            </a:r>
          </a:p>
          <a:p>
            <a:pPr lvl="1"/>
            <a:r>
              <a:rPr lang="fr-FR" dirty="0"/>
              <a:t>Cela veut dire qu’une inférence n’a pas de valeur de vérité, mais elle a une validité.</a:t>
            </a:r>
          </a:p>
        </p:txBody>
      </p:sp>
    </p:spTree>
    <p:extLst>
      <p:ext uri="{BB962C8B-B14F-4D97-AF65-F5344CB8AC3E}">
        <p14:creationId xmlns:p14="http://schemas.microsoft.com/office/powerpoint/2010/main" val="3533608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325CE-90FC-2540-80FA-76FAFBFF74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4. Schémas D’inférence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AEBCA-B16F-D243-8DAB-7B78BF9BA3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294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1FC76-513F-5D4F-8E47-2D2497610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4. Schémas D’inférence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E05093-CCE8-9748-B0FA-8BE764804E0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5" y="2638044"/>
                <a:ext cx="8295616" cy="4364922"/>
              </a:xfrm>
            </p:spPr>
            <p:txBody>
              <a:bodyPr>
                <a:normAutofit/>
              </a:bodyPr>
              <a:lstStyle/>
              <a:p>
                <a:r>
                  <a:rPr lang="fr-FR" dirty="0"/>
                  <a:t>Considérons les inférences suivantes: </a:t>
                </a:r>
              </a:p>
              <a:p>
                <a:endParaRPr lang="fr-FR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fr-CA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𝑡𝑜𝑢𝑠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𝑙𝑒𝑠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h𝑜𝑚𝑚𝑒𝑠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𝑠𝑜𝑛𝑡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𝑚𝑜𝑟𝑡𝑒𝑙𝑠</m:t>
                            </m:r>
                          </m:e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𝑡𝑜𝑢𝑠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𝑙𝑒𝑠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𝐺𝑟𝑒𝑐𝑠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𝑠𝑜𝑛𝑡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𝑑𝑒𝑠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h𝑜𝑚𝑚𝑒𝑠</m:t>
                            </m:r>
                          </m:e>
                        </m:eqArr>
                      </m:num>
                      <m:den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𝑡𝑜𝑢𝑠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𝑙𝑒𝑠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𝐺𝑟𝑒𝑐𝑠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𝑠𝑜𝑛𝑡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𝑚𝑜𝑟𝑡𝑒𝑙𝑠</m:t>
                        </m:r>
                      </m:den>
                    </m:f>
                  </m:oMath>
                </a14:m>
                <a:r>
                  <a:rPr lang="fr-FR" dirty="0"/>
                  <a:t> OU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fr-CA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𝑡𝑜𝑢𝑠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𝑙𝑒𝑠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𝑙𝑖𝑣𝑟𝑒𝑠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𝑠𝑜𝑛𝑡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𝑛𝑢𝑚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é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𝑟𝑜𝑡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é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𝑡𝑜𝑢𝑠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𝑙𝑒𝑠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𝑑𝑖𝑐𝑡𝑖𝑜𝑛𝑛𝑎𝑖𝑟𝑒𝑠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𝑠𝑜𝑛𝑡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𝑑𝑒𝑠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𝑙𝑖𝑣𝑟𝑒𝑠</m:t>
                            </m:r>
                          </m:e>
                        </m:eqArr>
                      </m:num>
                      <m:den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𝑡𝑜𝑢𝑠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𝑙𝑒𝑠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𝑑𝑖𝑐𝑡𝑖𝑜𝑛𝑛𝑎𝑖𝑟𝑒𝑠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𝑠𝑜𝑛𝑡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𝑛𝑢𝑚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𝑟𝑜𝑡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fr-FR" dirty="0"/>
              </a:p>
              <a:p>
                <a:endParaRPr lang="fr-FR" dirty="0"/>
              </a:p>
              <a:p>
                <a:r>
                  <a:rPr lang="fr-FR" dirty="0"/>
                  <a:t>Ces deux inférences ont la même </a:t>
                </a:r>
                <a:r>
                  <a:rPr lang="fr-FR" b="1" dirty="0"/>
                  <a:t>forme logique</a:t>
                </a:r>
                <a:r>
                  <a:rPr lang="fr-FR" dirty="0"/>
                  <a:t>. On parle alors d’un </a:t>
                </a:r>
                <a:r>
                  <a:rPr lang="fr-FR" b="1" dirty="0"/>
                  <a:t>schéma d’inférence</a:t>
                </a:r>
                <a:r>
                  <a:rPr lang="fr-FR" dirty="0"/>
                  <a:t>.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fr-CA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𝑡𝑜𝑢𝑠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𝑙𝑒𝑠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𝑠𝑜𝑛𝑡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𝑡𝑜𝑢𝑠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𝑙𝑒𝑠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𝑠𝑜𝑛𝑡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eqArr>
                      </m:num>
                      <m:den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𝑡𝑜𝑢𝑠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𝑙𝑒𝑠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𝑠𝑜𝑛𝑡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</m:oMath>
                </a14:m>
                <a:endParaRPr lang="fr-FR" dirty="0"/>
              </a:p>
              <a:p>
                <a:endParaRPr lang="fr-FR" dirty="0"/>
              </a:p>
              <a:p>
                <a:r>
                  <a:rPr lang="fr-FR" dirty="0"/>
                  <a:t>Cela suggère que la validité des inférences </a:t>
                </a:r>
                <a:r>
                  <a:rPr lang="fr-FR" b="1" dirty="0"/>
                  <a:t>ne dépend pas </a:t>
                </a:r>
                <a:r>
                  <a:rPr lang="fr-FR" dirty="0"/>
                  <a:t>de l’interprétation que nous donnons à A, B ou C, mais seulement de la forme du schéma d’inférence. </a:t>
                </a:r>
              </a:p>
              <a:p>
                <a:endParaRPr lang="fr-FR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E05093-CCE8-9748-B0FA-8BE764804E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5" y="2638044"/>
                <a:ext cx="8295616" cy="4364922"/>
              </a:xfrm>
              <a:blipFill>
                <a:blip r:embed="rId2"/>
                <a:stretch>
                  <a:fillRect l="-459" t="-58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9818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B434E-457F-594F-A3A3-8DEF453C4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4. Schémas D’inférence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E9DFE2-AC16-1246-B081-CBA7F651B4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5" y="2638044"/>
                <a:ext cx="8470731" cy="3977245"/>
              </a:xfrm>
            </p:spPr>
            <p:txBody>
              <a:bodyPr>
                <a:normAutofit/>
              </a:bodyPr>
              <a:lstStyle/>
              <a:p>
                <a:r>
                  <a:rPr lang="fr-FR" dirty="0"/>
                  <a:t>D’autres inférences qui possèdent la même forme logique: </a:t>
                </a:r>
              </a:p>
              <a:p>
                <a:endParaRPr lang="fr-FR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fr-CA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𝑡𝑜𝑢𝑠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𝑙𝑒𝑠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é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𝑡𝑟𝑎𝑝𝑜𝑑𝑒𝑠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𝑠𝑜𝑛𝑡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𝑝𝑜𝑢𝑟𝑣𝑢𝑠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𝑑𝑒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𝑑𝑜𝑖𝑔𝑡𝑠</m:t>
                            </m:r>
                          </m:e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𝑐𝑒𝑟𝑡𝑎𝑖𝑛𝑠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𝑎𝑚𝑝h𝑖𝑏𝑖𝑒𝑛𝑠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𝑠𝑜𝑛𝑡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𝑑𝑒𝑠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é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𝑡𝑟𝑎𝑝𝑜𝑑𝑒𝑠</m:t>
                            </m:r>
                          </m:e>
                        </m:eqArr>
                      </m:num>
                      <m:den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𝑐𝑒𝑟𝑡𝑎𝑖𝑛𝑠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𝑎𝑚𝑝h𝑖𝑏𝑖𝑒𝑛𝑠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𝑠𝑜𝑛𝑡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𝑝𝑜𝑢𝑟𝑣𝑢𝑠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𝑑𝑜𝑖𝑔𝑡𝑠</m:t>
                        </m:r>
                      </m:den>
                    </m:f>
                  </m:oMath>
                </a14:m>
                <a:r>
                  <a:rPr lang="fr-FR" dirty="0"/>
                  <a:t> OU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fr-CA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𝑡𝑜𝑢𝑠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𝑙𝑒𝑠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𝑔𝑦𝑚𝑛𝑜𝑠𝑜𝑝h𝑖𝑠𝑡𝑒𝑠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𝑠𝑜𝑛𝑡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𝑑𝑒𝑠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𝑎𝑠𝑐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è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𝑡𝑒𝑠</m:t>
                            </m:r>
                          </m:e>
                          <m:e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𝑐𝑒𝑟𝑡𝑎𝑖𝑛𝑠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𝑝h𝑖𝑙𝑜𝑠𝑜𝑝h𝑒𝑠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𝑠𝑜𝑛𝑡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𝑑𝑒𝑠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𝑔𝑦𝑚𝑛𝑜𝑠𝑜𝑝h𝑖𝑠𝑡𝑒𝑠</m:t>
                            </m:r>
                          </m:e>
                        </m:eqArr>
                      </m:num>
                      <m:den>
                        <m:r>
                          <a:rPr lang="fr-CA" i="1">
                            <a:latin typeface="Cambria Math" panose="02040503050406030204" pitchFamily="18" charset="0"/>
                          </a:rPr>
                          <m:t>𝑐𝑒𝑟𝑎𝑖𝑛𝑠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𝑝h𝑖𝑙𝑜𝑠𝑜𝑝h𝑒𝑠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𝑠𝑜𝑛𝑡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𝑑𝑒𝑠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𝑎𝑠𝑐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è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𝑡𝑒𝑠</m:t>
                        </m:r>
                      </m:den>
                    </m:f>
                  </m:oMath>
                </a14:m>
                <a:endParaRPr lang="fr-FR" dirty="0"/>
              </a:p>
              <a:p>
                <a:endParaRPr lang="fr-FR" dirty="0"/>
              </a:p>
              <a:p>
                <a:pPr marL="0" indent="0">
                  <a:buNone/>
                </a:pPr>
                <a:endParaRPr lang="fr-FR" dirty="0"/>
              </a:p>
              <a:p>
                <a:r>
                  <a:rPr lang="fr-FR" dirty="0"/>
                  <a:t>On a le </a:t>
                </a:r>
                <a:r>
                  <a:rPr lang="fr-FR" b="1" dirty="0"/>
                  <a:t>schéma</a:t>
                </a:r>
                <a:r>
                  <a:rPr lang="fr-FR" dirty="0"/>
                  <a:t> d’inférence suivant: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fr-CA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𝑡𝑜𝑢𝑠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𝑙𝑒𝑠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𝑠𝑜𝑛𝑡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𝑐𝑒𝑟𝑡𝑎𝑖𝑛𝑠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𝑠𝑜𝑛𝑡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eqArr>
                      </m:num>
                      <m:den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𝑐𝑒𝑟𝑡𝑎𝑖𝑛𝑠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𝑠𝑜𝑛𝑡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</m:oMath>
                </a14:m>
                <a:endParaRPr lang="fr-FR" dirty="0"/>
              </a:p>
              <a:p>
                <a:endParaRPr lang="fr-FR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E9DFE2-AC16-1246-B081-CBA7F651B4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5" y="2638044"/>
                <a:ext cx="8470731" cy="3977245"/>
              </a:xfrm>
              <a:blipFill>
                <a:blip r:embed="rId2"/>
                <a:stretch>
                  <a:fillRect l="-449" t="-6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6138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02AA5-04D4-A54E-954D-14B4AB9E9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4. Schémas D’inférence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691F20-3C0F-1A4C-BB17-CC999C0520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638044"/>
                <a:ext cx="8314152" cy="4012138"/>
              </a:xfrm>
            </p:spPr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fr-CA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fr-CA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r-CA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fr-CA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𝑖𝑙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𝑓𝑎𝑖𝑡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𝑏𝑒𝑎𝑢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𝑎𝑙𝑜𝑟𝑠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𝑀𝑎𝑟𝑖𝑒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𝑣𝑎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à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𝑙𝑎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𝑝𝑙𝑎𝑔𝑒</m:t>
                            </m:r>
                          </m:e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𝑖𝑙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𝑓𝑎𝑖𝑡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𝑏𝑒𝑎𝑢</m:t>
                            </m:r>
                          </m:e>
                        </m:eqArr>
                      </m:num>
                      <m:den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𝑀𝑎𝑟𝑖𝑒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𝑣𝑎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à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𝑙𝑎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𝑝𝑙𝑎𝑔𝑒</m:t>
                        </m:r>
                      </m:den>
                    </m:f>
                  </m:oMath>
                </a14:m>
                <a:r>
                  <a:rPr lang="fr-FR" dirty="0"/>
                  <a:t> OU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fr-CA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𝑠𝑖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𝑙𝑒𝑠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𝑏𝑎𝑙𝑒𝑖𝑛𝑒𝑠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𝑣𝑖𝑣𝑒𝑛𝑡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𝑑𝑎𝑛𝑠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fr-CA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r-CA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p>
                                <m:r>
                                  <a:rPr lang="fr-CA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𝑒𝑎𝑢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𝑙𝑒𝑠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𝑏𝑎𝑙𝑒𝑖𝑛𝑒𝑠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𝑠𝑜𝑛𝑡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𝑑𝑒𝑠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𝑝𝑜𝑖𝑠𝑠𝑜𝑛𝑠</m:t>
                            </m:r>
                          </m:e>
                          <m:e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𝑙𝑒𝑠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𝑏𝑎𝑙𝑒𝑖𝑛𝑒𝑠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𝑣𝑖𝑣𝑒𝑛𝑡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𝑑𝑎𝑛𝑠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fr-CA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r-CA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p>
                                <m:r>
                                  <a:rPr lang="fr-CA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fr-CA" i="1">
                                <a:latin typeface="Cambria Math" panose="02040503050406030204" pitchFamily="18" charset="0"/>
                              </a:rPr>
                              <m:t>𝑒𝑎𝑢</m:t>
                            </m:r>
                          </m:e>
                        </m:eqArr>
                      </m:num>
                      <m:den>
                        <m:r>
                          <a:rPr lang="fr-CA" i="1">
                            <a:latin typeface="Cambria Math" panose="02040503050406030204" pitchFamily="18" charset="0"/>
                          </a:rPr>
                          <m:t>𝑙𝑒𝑠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𝑏𝑎𝑙𝑒𝑖𝑛𝑒𝑠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𝑠𝑜𝑛𝑡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𝑑𝑒𝑠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i="1">
                            <a:latin typeface="Cambria Math" panose="02040503050406030204" pitchFamily="18" charset="0"/>
                          </a:rPr>
                          <m:t>𝑝𝑜𝑖𝑠𝑠𝑜𝑛𝑠</m:t>
                        </m:r>
                      </m:den>
                    </m:f>
                  </m:oMath>
                </a14:m>
                <a:endParaRPr lang="fr-FR" dirty="0"/>
              </a:p>
              <a:p>
                <a:endParaRPr lang="fr-FR" dirty="0"/>
              </a:p>
              <a:p>
                <a:endParaRPr lang="fr-FR" dirty="0"/>
              </a:p>
              <a:p>
                <a:r>
                  <a:rPr lang="fr-FR" dirty="0"/>
                  <a:t>On a le schéma d’inférence suivant: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fr-CA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𝑠𝑖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𝑎𝑙𝑜𝑟𝑠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eqArr>
                      </m:num>
                      <m:den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endParaRPr lang="fr-FR" dirty="0"/>
              </a:p>
              <a:p>
                <a:endParaRPr lang="fr-FR" dirty="0"/>
              </a:p>
              <a:p>
                <a:r>
                  <a:rPr lang="fr-FR" dirty="0"/>
                  <a:t>Dans les exemples précédents A, B et C représentaient des </a:t>
                </a:r>
                <a:r>
                  <a:rPr lang="fr-FR" b="1" dirty="0"/>
                  <a:t>termes </a:t>
                </a:r>
                <a:r>
                  <a:rPr lang="fr-FR" dirty="0"/>
                  <a:t>(mortels, Grecs, </a:t>
                </a:r>
                <a:r>
                  <a:rPr lang="fr-FR" dirty="0" err="1"/>
                  <a:t>etc</a:t>
                </a:r>
                <a:r>
                  <a:rPr lang="fr-FR" dirty="0"/>
                  <a:t>). Mais ici, p et q représentent des </a:t>
                </a:r>
                <a:r>
                  <a:rPr lang="fr-FR" b="1" dirty="0"/>
                  <a:t>propositions</a:t>
                </a:r>
                <a:r>
                  <a:rPr lang="fr-FR" dirty="0"/>
                  <a:t>. Les raisonnements qu’ils schématisent sont </a:t>
                </a:r>
                <a:r>
                  <a:rPr lang="fr-FR" b="1" dirty="0"/>
                  <a:t>propositionnels. </a:t>
                </a:r>
                <a:r>
                  <a:rPr lang="fr-FR" dirty="0"/>
                  <a:t>La validité de l’inférence dépend encore une fois de la forme logique des inférences pouvant être exprimée dans le même schéma d’inférence.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691F20-3C0F-1A4C-BB17-CC999C0520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638044"/>
                <a:ext cx="8314152" cy="4012138"/>
              </a:xfrm>
              <a:blipFill>
                <a:blip r:embed="rId2"/>
                <a:stretch>
                  <a:fillRect l="-153" r="-61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1321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91A92-250A-664D-93C0-9C7372B92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Inférence et conséquence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7696C-AE1F-B64B-9761-107E7E280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1. Inférences déductives</a:t>
            </a:r>
          </a:p>
          <a:p>
            <a:r>
              <a:rPr lang="fr-FR" dirty="0"/>
              <a:t>2. Conséquence logique</a:t>
            </a:r>
          </a:p>
          <a:p>
            <a:r>
              <a:rPr lang="fr-FR" b="1" dirty="0"/>
              <a:t>3. Énoncé, proposition, jugement</a:t>
            </a:r>
          </a:p>
          <a:p>
            <a:r>
              <a:rPr lang="fr-FR" b="1" dirty="0"/>
              <a:t>4. Schémas d’inférence</a:t>
            </a:r>
          </a:p>
          <a:p>
            <a:endParaRPr lang="fr-FR" b="1" dirty="0"/>
          </a:p>
          <a:p>
            <a:r>
              <a:rPr lang="fr-FR" dirty="0"/>
              <a:t>Objectif de cette première section: fournir une clarification terminologique </a:t>
            </a:r>
          </a:p>
          <a:p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1303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2D893-F4B3-5D4A-8AF6-E53CBE12B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4. Schémas D’inférence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F39D9B-DD3A-844C-ADB8-17CA509837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638044"/>
                <a:ext cx="8527908" cy="4219956"/>
              </a:xfrm>
            </p:spPr>
            <p:txBody>
              <a:bodyPr>
                <a:normAutofit/>
              </a:bodyPr>
              <a:lstStyle/>
              <a:p>
                <a:r>
                  <a:rPr lang="fr-FR" dirty="0"/>
                  <a:t>D’autres exemples: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fr-CA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𝑜𝑢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𝑏𝑖𝑒𝑛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𝐽𝑒𝑎𝑛𝑛𝑒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𝑡𝑟𝑖𝑐h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é,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𝑜𝑢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𝑏𝑖𝑒𝑛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𝑒𝑙𝑙𝑒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𝑏𝑒𝑎𝑢𝑐𝑜𝑢𝑝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𝑑𝑒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𝑐h𝑎𝑛𝑐𝑒</m:t>
                            </m:r>
                          </m:e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𝐽𝑒𝑎𝑛𝑛𝑒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fr-CA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r-CA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fr-CA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𝑝𝑎𝑠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𝑡𝑟𝑖𝑐h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é</m:t>
                            </m:r>
                          </m:e>
                        </m:eqArr>
                      </m:num>
                      <m:den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𝑒𝑙𝑙𝑒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𝑏𝑒𝑎𝑢𝑐𝑜𝑢𝑝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𝑐h𝑎𝑛𝑐𝑒</m:t>
                        </m:r>
                      </m:den>
                    </m:f>
                  </m:oMath>
                </a14:m>
                <a:endParaRPr lang="fr-FR" dirty="0"/>
              </a:p>
              <a:p>
                <a:endParaRPr lang="fr-FR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fr-CA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𝑜𝑢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𝑏𝑖𝑒𝑛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𝐶𝑎𝑚𝑖𝑙𝑙𝑒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𝑒𝑠𝑡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𝑝𝑎𝑟𝑡𝑖𝑒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𝑜𝑢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𝑏𝑖𝑒𝑛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𝑒𝑙𝑙𝑒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𝑒𝑠𝑡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𝑟𝑒𝑠𝑡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é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𝐶𝑎𝑚𝑖𝑙𝑙𝑒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fr-CA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r-CA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fr-CA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𝑒𝑠𝑡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𝑝𝑎𝑠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𝑝𝑎𝑟𝑡𝑖𝑒</m:t>
                            </m:r>
                          </m:e>
                        </m:eqArr>
                      </m:num>
                      <m:den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𝑒𝑙𝑙𝑒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𝑒𝑠𝑡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𝑟𝑒𝑠𝑡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endParaRPr lang="fr-FR" dirty="0"/>
              </a:p>
              <a:p>
                <a:endParaRPr lang="fr-FR" dirty="0"/>
              </a:p>
              <a:p>
                <a:r>
                  <a:rPr lang="fr-FR" dirty="0"/>
                  <a:t>La forme logique </a:t>
                </a:r>
                <a:r>
                  <a:rPr lang="fr-FR" b="1" dirty="0"/>
                  <a:t>commune</a:t>
                </a:r>
                <a:r>
                  <a:rPr lang="fr-FR" dirty="0"/>
                  <a:t>, exprimée dans un schéma d’inférence est la suivante 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fr-CA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𝑜𝑢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𝑏𝑖𝑒𝑛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𝑜𝑢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𝑏𝑖𝑒𝑛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𝑛𝑜𝑛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eqArr>
                      </m:num>
                      <m:den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F39D9B-DD3A-844C-ADB8-17CA509837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638044"/>
                <a:ext cx="8527908" cy="4219956"/>
              </a:xfrm>
              <a:blipFill>
                <a:blip r:embed="rId2"/>
                <a:stretch>
                  <a:fillRect l="-446" t="-60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2250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97A4D-B7A6-5D42-A882-6F297DF1E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4. Schémas D’inférence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22415-643D-9B4E-B7DA-2513DFCA7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Afin </a:t>
            </a:r>
            <a:r>
              <a:rPr lang="fr-FR" b="1" dirty="0"/>
              <a:t>d’analyser la validité </a:t>
            </a:r>
            <a:r>
              <a:rPr lang="fr-FR" dirty="0"/>
              <a:t>des inférences, et vérifier si la conclusion est une conséquence logique des prémisses, on commence par déterminer leur forme logique. </a:t>
            </a:r>
          </a:p>
          <a:p>
            <a:pPr lvl="1"/>
            <a:r>
              <a:rPr lang="fr-FR" dirty="0"/>
              <a:t>Donc, on procède à la formalisation des prémisses et de la conclusion, par une retranscription dans un langage formel les prémisses et la conclusion.</a:t>
            </a:r>
          </a:p>
          <a:p>
            <a:pPr lvl="1"/>
            <a:r>
              <a:rPr lang="fr-FR" dirty="0"/>
              <a:t>Ce sera le sujet du prochain chapitre.</a:t>
            </a:r>
          </a:p>
        </p:txBody>
      </p:sp>
    </p:spTree>
    <p:extLst>
      <p:ext uri="{BB962C8B-B14F-4D97-AF65-F5344CB8AC3E}">
        <p14:creationId xmlns:p14="http://schemas.microsoft.com/office/powerpoint/2010/main" val="3703927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E9DB0-0E2A-D048-A120-71A7F5B79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D949E-5EA7-F04D-9D5D-0DFB12BDC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Schéma </a:t>
            </a:r>
            <a:r>
              <a:rPr lang="fr-FR" b="1" dirty="0" err="1"/>
              <a:t>inférentiel</a:t>
            </a:r>
            <a:r>
              <a:rPr lang="fr-FR" b="1" dirty="0"/>
              <a:t> ou schéma d’inférence</a:t>
            </a:r>
            <a:r>
              <a:rPr lang="fr-FR" dirty="0"/>
              <a:t>: la schématisation de la forme logique d’une inférence</a:t>
            </a:r>
          </a:p>
          <a:p>
            <a:endParaRPr lang="fr-FR" dirty="0"/>
          </a:p>
          <a:p>
            <a:r>
              <a:rPr lang="fr-FR" b="1" dirty="0"/>
              <a:t>Forme logique</a:t>
            </a:r>
            <a:r>
              <a:rPr lang="fr-FR" dirty="0"/>
              <a:t>: forme d’une inférence (relation entre prémisses et conclusion) </a:t>
            </a:r>
          </a:p>
          <a:p>
            <a:endParaRPr lang="fr-FR" dirty="0"/>
          </a:p>
          <a:p>
            <a:r>
              <a:rPr lang="fr-FR" dirty="0"/>
              <a:t>Raisonnement </a:t>
            </a:r>
            <a:r>
              <a:rPr lang="fr-FR" b="1" dirty="0"/>
              <a:t>propositionnel</a:t>
            </a:r>
            <a:r>
              <a:rPr lang="fr-FR" dirty="0"/>
              <a:t>: un raisonnement schématisé par des propositions.</a:t>
            </a:r>
          </a:p>
        </p:txBody>
      </p:sp>
    </p:spTree>
    <p:extLst>
      <p:ext uri="{BB962C8B-B14F-4D97-AF65-F5344CB8AC3E}">
        <p14:creationId xmlns:p14="http://schemas.microsoft.com/office/powerpoint/2010/main" val="2054750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EC7C9-49CA-6348-95CF-D402D53573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3. Énoncé, proposition, jugement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7E83D2-576B-A741-8EF1-71FCFB57C9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906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73BBE-202B-9D46-B1F7-59CBA45AE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Énoncé, proposition, jugement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D4950-BDD0-234C-9523-1C937A973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8039137" cy="4008083"/>
          </a:xfrm>
        </p:spPr>
        <p:txBody>
          <a:bodyPr>
            <a:normAutofit/>
          </a:bodyPr>
          <a:lstStyle/>
          <a:p>
            <a:r>
              <a:rPr lang="fr-FR" dirty="0"/>
              <a:t>On distingue de façon générale: </a:t>
            </a:r>
          </a:p>
          <a:p>
            <a:pPr lvl="1"/>
            <a:r>
              <a:rPr lang="fr-FR" dirty="0"/>
              <a:t>Le </a:t>
            </a:r>
            <a:r>
              <a:rPr lang="fr-FR" b="1" dirty="0"/>
              <a:t>jugement</a:t>
            </a:r>
            <a:r>
              <a:rPr lang="fr-FR" dirty="0"/>
              <a:t>: l’acte par lequel on affirme ou on reconnaît la vérité ou la fausseté d’une proposition ou d’un énoncé </a:t>
            </a:r>
          </a:p>
          <a:p>
            <a:pPr lvl="1"/>
            <a:r>
              <a:rPr lang="fr-FR" dirty="0"/>
              <a:t>Le </a:t>
            </a:r>
            <a:r>
              <a:rPr lang="fr-FR" b="1" dirty="0"/>
              <a:t>contenu</a:t>
            </a:r>
            <a:r>
              <a:rPr lang="fr-FR" dirty="0"/>
              <a:t> </a:t>
            </a:r>
            <a:r>
              <a:rPr lang="fr-FR" b="1" dirty="0"/>
              <a:t>d’un jugement</a:t>
            </a:r>
            <a:r>
              <a:rPr lang="fr-FR" dirty="0"/>
              <a:t>: sur lequel porte l’affirmation. Ce contenu peut être considéré pour lui-même, sans qu’aucun jugement ne soit porté. </a:t>
            </a:r>
          </a:p>
          <a:p>
            <a:pPr lvl="1"/>
            <a:endParaRPr lang="fr-FR" dirty="0"/>
          </a:p>
          <a:p>
            <a:r>
              <a:rPr lang="fr-FR" dirty="0"/>
              <a:t>Il y a bien une </a:t>
            </a:r>
            <a:r>
              <a:rPr lang="fr-FR" b="1" dirty="0"/>
              <a:t>différence</a:t>
            </a:r>
            <a:r>
              <a:rPr lang="fr-FR" dirty="0"/>
              <a:t> entre le fait d’affirmer la vérité d’une proposition et le fait de considérer pour elle-même une proposition: </a:t>
            </a:r>
          </a:p>
          <a:p>
            <a:pPr lvl="1"/>
            <a:r>
              <a:rPr lang="fr-FR" dirty="0"/>
              <a:t>Ex: </a:t>
            </a:r>
            <a:r>
              <a:rPr lang="fr-FR" b="1" dirty="0"/>
              <a:t>différence</a:t>
            </a:r>
            <a:r>
              <a:rPr lang="fr-FR" dirty="0"/>
              <a:t> entre affirmer la vérité du théorème de Pythagore et considérer pour elle-même la proposition « Le carré de l’hypoténuse d’un triangle rectangle est égal à la somme des carrés des deux autres côtés », sans se prononcer sur sa valeur de vérité. 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9407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633D8-D1D5-CB43-A599-6CDC48394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Énoncé, proposition, jugement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2B9C7-0B72-BB4C-A4A7-B6C697E87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Dans cette partie, nous analyserons le rapport entre prémisses et conclusions conçues comme des </a:t>
            </a:r>
            <a:r>
              <a:rPr lang="fr-FR" b="1" dirty="0"/>
              <a:t>propositions </a:t>
            </a:r>
            <a:r>
              <a:rPr lang="fr-FR" dirty="0"/>
              <a:t>ou des </a:t>
            </a:r>
            <a:r>
              <a:rPr lang="fr-FR" b="1" dirty="0"/>
              <a:t>énoncés,</a:t>
            </a:r>
            <a:r>
              <a:rPr lang="fr-FR" dirty="0"/>
              <a:t> et non comme des jugements. On ne s’intéresse donc pas à une analyse du rapport entre l’acte d’affirmer la vérité d’une proposition et son contenu.</a:t>
            </a:r>
          </a:p>
          <a:p>
            <a:endParaRPr lang="fr-FR" dirty="0"/>
          </a:p>
          <a:p>
            <a:r>
              <a:rPr lang="fr-FR" dirty="0"/>
              <a:t>On ne reconnaît ou on n’affirme pas forcément la vérité ou la fausseté d’une proposition ou d’un énoncé dans ce qui suit (car cela correspondrait au jugement).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0338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4B57-4BF6-CA4F-9740-10C1F3B43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Énoncé, proposition, jugement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FDE5C-86C7-0644-9DDF-5C69F77BA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638044"/>
            <a:ext cx="8373529" cy="4083390"/>
          </a:xfrm>
        </p:spPr>
        <p:txBody>
          <a:bodyPr>
            <a:normAutofit/>
          </a:bodyPr>
          <a:lstStyle/>
          <a:p>
            <a:r>
              <a:rPr lang="fr-FR" dirty="0"/>
              <a:t>D’autres distinctions importantes entre les termes suivants: </a:t>
            </a:r>
          </a:p>
          <a:p>
            <a:pPr lvl="1"/>
            <a:r>
              <a:rPr lang="fr-FR" b="1" dirty="0"/>
              <a:t>Phrase</a:t>
            </a:r>
            <a:r>
              <a:rPr lang="fr-FR" dirty="0"/>
              <a:t>: construction grammaticale qui appartient à une langue particulière. Il existe plusieurs types de phrases (déclarative, interrogative, impérative). </a:t>
            </a:r>
          </a:p>
          <a:p>
            <a:pPr lvl="1"/>
            <a:r>
              <a:rPr lang="fr-FR" dirty="0"/>
              <a:t>Phrase</a:t>
            </a:r>
            <a:r>
              <a:rPr lang="fr-FR" b="1" dirty="0"/>
              <a:t> déclarative</a:t>
            </a:r>
            <a:r>
              <a:rPr lang="fr-FR" dirty="0"/>
              <a:t>: un genre de phrase. Elle peut être vraie ou fausse, contrairement aux phrases de type interrogatif ou impératif.</a:t>
            </a:r>
          </a:p>
        </p:txBody>
      </p:sp>
    </p:spTree>
    <p:extLst>
      <p:ext uri="{BB962C8B-B14F-4D97-AF65-F5344CB8AC3E}">
        <p14:creationId xmlns:p14="http://schemas.microsoft.com/office/powerpoint/2010/main" val="2179436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1424F-E4FA-554B-8F74-854A8C4D4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Énoncé, proposition, jugement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6DDE1-610B-6345-833F-3C44B4136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8915284" cy="4219956"/>
          </a:xfrm>
        </p:spPr>
        <p:txBody>
          <a:bodyPr>
            <a:normAutofit/>
          </a:bodyPr>
          <a:lstStyle/>
          <a:p>
            <a:pPr lvl="1"/>
            <a:r>
              <a:rPr lang="fr-FR" b="1" dirty="0"/>
              <a:t>Énoncé</a:t>
            </a:r>
            <a:r>
              <a:rPr lang="fr-FR" dirty="0"/>
              <a:t>: une phrase déclarative pour laquelle il n’y a plus d’ambiguïtés et pour laquelle tous les éléments de contexte ont été précisés. </a:t>
            </a:r>
          </a:p>
          <a:p>
            <a:pPr lvl="2"/>
            <a:r>
              <a:rPr lang="fr-FR" dirty="0"/>
              <a:t>Ex: La porte est ouverte. </a:t>
            </a:r>
          </a:p>
          <a:p>
            <a:pPr lvl="3"/>
            <a:r>
              <a:rPr lang="fr-FR" dirty="0"/>
              <a:t>Cet énoncé peut être vrai ou faux tout dépendant du contexte et de quelle porte on parle. </a:t>
            </a:r>
          </a:p>
          <a:p>
            <a:pPr lvl="2"/>
            <a:r>
              <a:rPr lang="fr-FR" dirty="0"/>
              <a:t>Ex: Obama était le président des Etats-Unis. </a:t>
            </a:r>
          </a:p>
          <a:p>
            <a:pPr lvl="3"/>
            <a:r>
              <a:rPr lang="fr-FR" dirty="0"/>
              <a:t>Cet énoncé peut être vrai ou faux dès lors que l’on précise le moment dont on parle. Il s’agit d’un énoncé lorsqu’on a effectivement précisé les éléments contextuels.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5652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08C2F-9C2E-EB4B-9649-3E54E4A75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Énoncé, proposition, jugement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AFC29-06D4-4945-B16D-0CBFB62EF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8336550" cy="4219956"/>
          </a:xfrm>
        </p:spPr>
        <p:txBody>
          <a:bodyPr>
            <a:normAutofit lnSpcReduction="10000"/>
          </a:bodyPr>
          <a:lstStyle/>
          <a:p>
            <a:pPr lvl="1"/>
            <a:r>
              <a:rPr lang="fr-FR" b="1" dirty="0"/>
              <a:t>Proposition</a:t>
            </a:r>
            <a:r>
              <a:rPr lang="fr-FR" dirty="0"/>
              <a:t>: possède de sens multiples. En grammaire, différents types de propositions correspondent à des entités linguistiques. En mathématiques, on parlera de propositions comme des théorèmes. </a:t>
            </a:r>
          </a:p>
          <a:p>
            <a:pPr lvl="1"/>
            <a:r>
              <a:rPr lang="fr-FR" dirty="0"/>
              <a:t>En logique, on parle d’une proposition en tant que </a:t>
            </a:r>
            <a:r>
              <a:rPr lang="fr-FR" b="1" dirty="0"/>
              <a:t>signification d’une phrase déclarative ou d’un énoncé</a:t>
            </a:r>
            <a:r>
              <a:rPr lang="fr-FR" dirty="0"/>
              <a:t>. Des phrases différentes peuvent exprimées la même proposition. Et une même phrase peut exprimer plusieurs propositions dépendamment du contexte. Nous accédons à la proposition grâce au langage, mais la proposition ne dépend d’aucun langage. Si une phrase est </a:t>
            </a:r>
            <a:r>
              <a:rPr lang="fr-FR" dirty="0" err="1"/>
              <a:t>ambigue</a:t>
            </a:r>
            <a:r>
              <a:rPr lang="fr-FR" dirty="0"/>
              <a:t> ou dépend du contexte, elle pourra exprimer plusieurs significations et donc plusieurs propositions.</a:t>
            </a:r>
          </a:p>
          <a:p>
            <a:pPr lvl="2"/>
            <a:r>
              <a:rPr lang="fr-FR" dirty="0"/>
              <a:t>Ex: La neige est blanche vs Snow </a:t>
            </a:r>
            <a:r>
              <a:rPr lang="fr-FR" dirty="0" err="1"/>
              <a:t>is</a:t>
            </a:r>
            <a:r>
              <a:rPr lang="fr-FR" dirty="0"/>
              <a:t> white vs La </a:t>
            </a:r>
            <a:r>
              <a:rPr lang="fr-FR" dirty="0" err="1"/>
              <a:t>neve</a:t>
            </a:r>
            <a:r>
              <a:rPr lang="fr-FR" dirty="0"/>
              <a:t> </a:t>
            </a:r>
            <a:r>
              <a:rPr lang="fr-FR" dirty="0" err="1"/>
              <a:t>è</a:t>
            </a:r>
            <a:r>
              <a:rPr lang="fr-FR" dirty="0"/>
              <a:t> </a:t>
            </a:r>
            <a:r>
              <a:rPr lang="fr-FR" dirty="0" err="1"/>
              <a:t>bianca</a:t>
            </a:r>
            <a:endParaRPr lang="fr-FR" dirty="0"/>
          </a:p>
          <a:p>
            <a:pPr lvl="2"/>
            <a:r>
              <a:rPr lang="fr-FR" dirty="0"/>
              <a:t>Ex: Je suis allée en Espagne. </a:t>
            </a:r>
          </a:p>
          <a:p>
            <a:pPr lvl="2"/>
            <a:endParaRPr lang="fr-FR" dirty="0"/>
          </a:p>
          <a:p>
            <a:pPr lvl="1"/>
            <a:r>
              <a:rPr lang="fr-FR" b="1" dirty="0"/>
              <a:t>Jugement</a:t>
            </a:r>
            <a:r>
              <a:rPr lang="fr-FR" dirty="0"/>
              <a:t>: un </a:t>
            </a:r>
            <a:r>
              <a:rPr lang="fr-FR" b="1" dirty="0"/>
              <a:t>acte </a:t>
            </a:r>
            <a:r>
              <a:rPr lang="fr-FR" dirty="0"/>
              <a:t>par lequel un énoncé ou un contenu propositionnel est reconnu comme vrai ou comme faux. On parle parfois d’une assertion lorsque ce jugement est rendu clair et public.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7688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4D6F9-06EB-C447-877F-8E67FFB16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Énoncé, proposition, jugement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A643C-D982-AB4C-AE3F-49A6E296C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</a:t>
            </a:r>
            <a:r>
              <a:rPr lang="fr-FR" b="1" dirty="0"/>
              <a:t>seule et même </a:t>
            </a:r>
            <a:r>
              <a:rPr lang="fr-FR" dirty="0"/>
              <a:t>phrase peut avoir la valeur d’un énoncé, d’une proposition ou d’un jugement dans la langue usuelle: </a:t>
            </a:r>
          </a:p>
          <a:p>
            <a:pPr lvl="1"/>
            <a:r>
              <a:rPr lang="fr-FR" dirty="0"/>
              <a:t>« Félix aime Sophie » est écrit en français.</a:t>
            </a:r>
          </a:p>
          <a:p>
            <a:pPr lvl="1"/>
            <a:r>
              <a:rPr lang="fr-FR" dirty="0"/>
              <a:t>Léa prétend que Félix aime Sophie.</a:t>
            </a:r>
          </a:p>
          <a:p>
            <a:pPr lvl="1"/>
            <a:r>
              <a:rPr lang="fr-FR" dirty="0"/>
              <a:t>Je le sais, il me l’a dit: Félix aime Sophie.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499311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Custom 44">
      <a:dk1>
        <a:srgbClr val="000000"/>
      </a:dk1>
      <a:lt1>
        <a:srgbClr val="FFFFFF"/>
      </a:lt1>
      <a:dk2>
        <a:srgbClr val="5E5E5E"/>
      </a:dk2>
      <a:lt2>
        <a:srgbClr val="B0D0FF"/>
      </a:lt2>
      <a:accent1>
        <a:srgbClr val="A6B727"/>
      </a:accent1>
      <a:accent2>
        <a:srgbClr val="1446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{72E74483-4457-6E45-AB32-C975D5665AC2}tf10001120</Template>
  <TotalTime>1106</TotalTime>
  <Words>1457</Words>
  <Application>Microsoft Macintosh PowerPoint</Application>
  <PresentationFormat>Widescreen</PresentationFormat>
  <Paragraphs>142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 Math</vt:lpstr>
      <vt:lpstr>Gill Sans MT</vt:lpstr>
      <vt:lpstr>Parcel</vt:lpstr>
      <vt:lpstr>Logique – Semaine 2</vt:lpstr>
      <vt:lpstr>Inférence et conséquence</vt:lpstr>
      <vt:lpstr>3. Énoncé, proposition, jugement</vt:lpstr>
      <vt:lpstr>3. Énoncé, proposition, jugement</vt:lpstr>
      <vt:lpstr>3. Énoncé, proposition, jugement</vt:lpstr>
      <vt:lpstr>3. Énoncé, proposition, jugement</vt:lpstr>
      <vt:lpstr>3. Énoncé, proposition, jugement</vt:lpstr>
      <vt:lpstr>3. Énoncé, proposition, jugement</vt:lpstr>
      <vt:lpstr>3. Énoncé, proposition, jugement</vt:lpstr>
      <vt:lpstr>3. Énoncé, proposition, jugement</vt:lpstr>
      <vt:lpstr>3. Énoncé, proposition, jugement</vt:lpstr>
      <vt:lpstr>3. Énoncé, proposition, jugement</vt:lpstr>
      <vt:lpstr>3. Énoncé, proposition, jugement</vt:lpstr>
      <vt:lpstr>3. Énoncé, proposition, jugement</vt:lpstr>
      <vt:lpstr>3. Énoncé, proposition, jugement</vt:lpstr>
      <vt:lpstr>4. Schémas D’inférence</vt:lpstr>
      <vt:lpstr>4. Schémas D’inférence</vt:lpstr>
      <vt:lpstr>4. Schémas D’inférence</vt:lpstr>
      <vt:lpstr>4. Schémas D’inférence</vt:lpstr>
      <vt:lpstr>4. Schémas D’inférence</vt:lpstr>
      <vt:lpstr>4. Schémas D’inférence</vt:lpstr>
      <vt:lpstr>définitions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Logique – Semaine 2</dc:title>
  <dc:creator>Eric Frenette Manon Carrier</dc:creator>
  <cp:lastModifiedBy>Rachel Frenette</cp:lastModifiedBy>
  <cp:revision>111</cp:revision>
  <dcterms:created xsi:type="dcterms:W3CDTF">2022-12-18T10:28:11Z</dcterms:created>
  <dcterms:modified xsi:type="dcterms:W3CDTF">2025-04-09T10:25:58Z</dcterms:modified>
</cp:coreProperties>
</file>