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9"/>
  </p:notesMasterIdLst>
  <p:sldIdLst>
    <p:sldId id="274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5833"/>
  </p:normalViewPr>
  <p:slideViewPr>
    <p:cSldViewPr snapToGrid="0" snapToObjects="1">
      <p:cViewPr varScale="1">
        <p:scale>
          <a:sx n="111" d="100"/>
          <a:sy n="111" d="100"/>
        </p:scale>
        <p:origin x="6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5CFC5-6DD9-D845-89E0-14B212649EF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AC4E9-A8C9-2345-807B-1D5E2A028B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68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gamma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7AC4E9-A8C9-2345-807B-1D5E2A028B1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27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F26-20F7-E742-B4A5-7D3BCB78D064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0F24-55F7-FA41-9F17-D626277963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154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F26-20F7-E742-B4A5-7D3BCB78D064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0F24-55F7-FA41-9F17-D626277963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90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F26-20F7-E742-B4A5-7D3BCB78D064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0F24-55F7-FA41-9F17-D626277963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07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F26-20F7-E742-B4A5-7D3BCB78D064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0F24-55F7-FA41-9F17-D626277963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4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F26-20F7-E742-B4A5-7D3BCB78D064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0F24-55F7-FA41-9F17-D626277963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495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F26-20F7-E742-B4A5-7D3BCB78D064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0F24-55F7-FA41-9F17-D626277963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266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F26-20F7-E742-B4A5-7D3BCB78D064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0F24-55F7-FA41-9F17-D62627796368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9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F26-20F7-E742-B4A5-7D3BCB78D064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0F24-55F7-FA41-9F17-D626277963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72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F26-20F7-E742-B4A5-7D3BCB78D064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0F24-55F7-FA41-9F17-D626277963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54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F26-20F7-E742-B4A5-7D3BCB78D064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0F24-55F7-FA41-9F17-D626277963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7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822CF26-20F7-E742-B4A5-7D3BCB78D064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0F24-55F7-FA41-9F17-D626277963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25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822CF26-20F7-E742-B4A5-7D3BCB78D064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DF60F24-55F7-FA41-9F17-D626277963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1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BCB15-028D-6F42-BEAA-48AC2FE033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Logique – semaine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BC26D2-9F88-3A4D-A672-749693B66C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20 février 2025</a:t>
            </a:r>
          </a:p>
        </p:txBody>
      </p:sp>
    </p:spTree>
    <p:extLst>
      <p:ext uri="{BB962C8B-B14F-4D97-AF65-F5344CB8AC3E}">
        <p14:creationId xmlns:p14="http://schemas.microsoft.com/office/powerpoint/2010/main" val="3611262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FE258-1B8B-634C-82B8-1066884D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A3ED2C-EDD6-2D4A-A4A3-71B538042D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b="1" dirty="0"/>
                  <a:t>Une expression formelle est une formule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fr-FR" b="1" dirty="0"/>
                  <a:t> si et seulement si elle peut être obtenue par l’application d’une ou plusieurs de ces règles, chaque règle pouvant être appliquée un nombre fini quelconque de fois.</a:t>
                </a:r>
              </a:p>
              <a:p>
                <a:pPr lvl="1"/>
                <a:r>
                  <a:rPr lang="fr-FR" dirty="0"/>
                  <a:t>Règle qui nous assure qu’aucune autre expression formelle que celles qui peuvent être construites à l’aide des règles précédentes.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A3ED2C-EDD6-2D4A-A4A3-71B538042D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3" t="-8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6774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9454-B648-F242-831D-D7CC37D6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 exemples de formules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A5E2FB-85DB-D840-8203-8CAD9F4341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CA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fr-CA" b="0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fr-C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∧(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fr-CA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CA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fr-CA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fr-CA" b="0" dirty="0"/>
              </a:p>
              <a:p>
                <a14:m>
                  <m:oMath xmlns:m="http://schemas.openxmlformats.org/officeDocument/2006/math"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¬¬¬</m:t>
                    </m:r>
                    <m:r>
                      <a:rPr lang="fr-CA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→¬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fr-CA" b="0" dirty="0"/>
              </a:p>
              <a:p>
                <a14:m>
                  <m:oMath xmlns:m="http://schemas.openxmlformats.org/officeDocument/2006/math">
                    <m:r>
                      <a:rPr lang="fr-CA" b="0" i="1" smtClean="0">
                        <a:latin typeface="Cambria Math" panose="02040503050406030204" pitchFamily="18" charset="0"/>
                      </a:rPr>
                      <m:t>((</m:t>
                    </m:r>
                    <m:r>
                      <a:rPr lang="fr-CA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)↔(¬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</m:oMath>
                </a14:m>
                <a:endParaRPr lang="fr-CA" b="0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A5E2FB-85DB-D840-8203-8CAD9F4341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3" t="-4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3289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E1A77-0997-BD44-A738-181C96A78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 exemples d’expressions </a:t>
            </a:r>
            <a:r>
              <a:rPr lang="fr-FR" b="1" dirty="0"/>
              <a:t>mal formées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E18F24-8D69-BB4B-86BF-9297F6FC02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C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</m:oMath>
                </a14:m>
                <a:endParaRPr lang="fr-CA" b="0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endParaRPr lang="fr-CA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fr-C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endParaRPr lang="fr-CA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fr-C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endParaRPr lang="fr-CA" b="0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fr-C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¬∨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endParaRPr lang="fr-CA" b="0" dirty="0">
                  <a:ea typeface="Cambria Math" panose="02040503050406030204" pitchFamily="18" charset="0"/>
                </a:endParaRPr>
              </a:p>
              <a:p>
                <a:r>
                  <a:rPr lang="fr-CA" b="0" dirty="0"/>
                  <a:t>(</a:t>
                </a:r>
                <a14:m>
                  <m:oMath xmlns:m="http://schemas.openxmlformats.org/officeDocument/2006/math">
                    <m:r>
                      <a:rPr lang="fr-CA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fr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fr-FR" dirty="0"/>
                  <a:t>))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E18F24-8D69-BB4B-86BF-9297F6FC02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3" t="-4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4163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8522147-34F7-8244-BBDA-FA62CEFD420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Arbre de formation de la formule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8522147-34F7-8244-BBDA-FA62CEFD42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r="-8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0A02AD-BDFC-9646-B2BE-5737CFE39A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/>
                  <a:t>À toute formule du langage correspond un arbre qui indique comment cette formule est obtenue par les règles. On l’appelle </a:t>
                </a:r>
                <a:r>
                  <a:rPr lang="fr-FR" b="1" dirty="0"/>
                  <a:t>l’arbre de formation </a:t>
                </a:r>
                <a:r>
                  <a:rPr lang="fr-FR" dirty="0"/>
                  <a:t>de la formule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fr-FR" dirty="0"/>
                  <a:t>.</a:t>
                </a:r>
              </a:p>
              <a:p>
                <a:endParaRPr lang="fr-FR" dirty="0"/>
              </a:p>
              <a:p>
                <a:r>
                  <a:rPr lang="fr-FR" dirty="0"/>
                  <a:t>La dernière règle utilisée, à la racine de l’arbre, est le </a:t>
                </a:r>
                <a:r>
                  <a:rPr lang="fr-FR" b="1" dirty="0"/>
                  <a:t>connecteur principal </a:t>
                </a:r>
                <a:r>
                  <a:rPr lang="fr-FR" dirty="0"/>
                  <a:t>de la formule construite par un arbre.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0A02AD-BDFC-9646-B2BE-5737CFE39A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93" t="-8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2894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94840-A0DD-904C-A3B7-D46D51185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convention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099B1A-4222-5841-8ADE-C819864276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fr-FR" dirty="0"/>
                  <a:t>Il arrive parfois que l’on omette les </a:t>
                </a:r>
                <a:r>
                  <a:rPr lang="fr-FR" b="1" dirty="0"/>
                  <a:t>parenthèses extérieures </a:t>
                </a:r>
                <a:r>
                  <a:rPr lang="fr-FR" dirty="0"/>
                  <a:t>des expressions telles: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fr-CA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/>
                  <a:t>au lieu de </a:t>
                </a:r>
                <a14:m>
                  <m:oMath xmlns:m="http://schemas.openxmlformats.org/officeDocument/2006/math">
                    <m:r>
                      <a:rPr lang="fr-CA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CA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fr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/>
              </a:p>
              <a:p>
                <a:endParaRPr lang="fr-FR" dirty="0"/>
              </a:p>
              <a:p>
                <a:endParaRPr lang="fr-FR" dirty="0"/>
              </a:p>
              <a:p>
                <a:r>
                  <a:rPr lang="fr-FR" dirty="0"/>
                  <a:t>Il s’agit d’une </a:t>
                </a:r>
                <a:r>
                  <a:rPr lang="fr-FR" b="1" dirty="0"/>
                  <a:t>convention</a:t>
                </a:r>
                <a:r>
                  <a:rPr lang="fr-FR" dirty="0"/>
                  <a:t> mais ne modifie en rien la définition de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.</a:t>
                </a:r>
              </a:p>
              <a:p>
                <a:endParaRPr lang="fr-FR" dirty="0"/>
              </a:p>
              <a:p>
                <a:r>
                  <a:rPr lang="fr-FR" dirty="0"/>
                  <a:t>Dans ce cours, on va garder les parenthèses extérieures par soucis de cohérence.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099B1A-4222-5841-8ADE-C819864276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3" t="-1633" b="-12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3174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F5858F4-FBBC-174E-A00C-78F85B2E717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Formalisation des inférences dans le langage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F5858F4-FBBC-174E-A00C-78F85B2E71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r="-147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AAA802-95A7-9E48-803B-6EB449DFAF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8256242" cy="4124000"/>
              </a:xfrm>
            </p:spPr>
            <p:txBody>
              <a:bodyPr>
                <a:normAutofit/>
              </a:bodyPr>
              <a:lstStyle/>
              <a:p>
                <a:r>
                  <a:rPr lang="fr-FR" dirty="0"/>
                  <a:t>Formaliser les inférences= transcrire les inférences dans le langage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CA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fr-FR" dirty="0"/>
              </a:p>
              <a:p>
                <a:endParaRPr lang="fr-FR" dirty="0"/>
              </a:p>
              <a:p>
                <a:r>
                  <a:rPr lang="fr-FR" dirty="0"/>
                  <a:t>La formalisation aura un rôle déterminant pour l’analyse de la validité des inférences et la définition de la relation de la conséquence logique.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AAA802-95A7-9E48-803B-6EB449DFAF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8256242" cy="4124000"/>
              </a:xfrm>
              <a:blipFill>
                <a:blip r:embed="rId3"/>
                <a:stretch>
                  <a:fillRect l="-461" t="-615" r="-4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4138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7735869-5340-D844-B3CD-0CD0DA832BC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Formalisation des inférences dans le langage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7735869-5340-D844-B3CD-0CD0DA832B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r="-147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E248FA-799A-594E-B234-8BCF92A161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8188508" cy="398853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fr-FR" dirty="0"/>
                  <a:t>Un exemple: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fr-CA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CA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fr-CA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𝑖𝑙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𝑓𝑎𝑖𝑡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𝑏𝑒𝑎𝑢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𝑎𝑙𝑜𝑟𝑠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𝐿𝑢𝑐𝑖𝑒𝑛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𝑣𝑎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𝑠𝑒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𝑝𝑟𝑜𝑚𝑒𝑛𝑒𝑟</m:t>
                            </m:r>
                          </m:e>
                          <m:e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𝐼𝑙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𝑓𝑎𝑖𝑡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𝑏𝑒𝑎𝑢</m:t>
                            </m:r>
                          </m:e>
                        </m:eqArr>
                      </m:num>
                      <m:den>
                        <m:r>
                          <a:rPr lang="fr-CA" i="1">
                            <a:latin typeface="Cambria Math" panose="02040503050406030204" pitchFamily="18" charset="0"/>
                          </a:rPr>
                          <m:t>𝐿𝑢𝑐𝑖𝑒𝑛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𝑣𝑎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𝑠𝑒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𝑝𝑟𝑜𝑚𝑒𝑛𝑒𝑟</m:t>
                        </m:r>
                      </m:den>
                    </m:f>
                  </m:oMath>
                </a14:m>
                <a:endParaRPr lang="fr-FR" dirty="0"/>
              </a:p>
              <a:p>
                <a:pPr lvl="1"/>
                <a:r>
                  <a:rPr lang="fr-FR" dirty="0"/>
                  <a:t> p: Il fait beau.</a:t>
                </a:r>
              </a:p>
              <a:p>
                <a:pPr lvl="1"/>
                <a:r>
                  <a:rPr lang="fr-FR" dirty="0"/>
                  <a:t> q: Lucien va se promener.</a:t>
                </a:r>
              </a:p>
              <a:p>
                <a:r>
                  <a:rPr lang="fr-FR" dirty="0"/>
                  <a:t>On donne d’abord sa forme logique: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𝑠𝑖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𝑎𝑙𝑜𝑟𝑠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e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eqArr>
                      </m:num>
                      <m:den>
                        <m:r>
                          <a:rPr lang="fr-CA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fr-FR" dirty="0"/>
              </a:p>
              <a:p>
                <a:r>
                  <a:rPr lang="fr-FR" dirty="0"/>
                  <a:t>Puis sa version formalisée: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r>
                              <a:rPr lang="fr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</m:eqArr>
                      </m:num>
                      <m:den>
                        <m:r>
                          <a:rPr lang="fr-CA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E248FA-799A-594E-B234-8BCF92A161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8188508" cy="3988534"/>
              </a:xfrm>
              <a:blipFill>
                <a:blip r:embed="rId3"/>
                <a:stretch>
                  <a:fillRect l="-465" t="-12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8173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5C146F9-50CC-ED4B-AA9D-6FB76030C1C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Formalisation des inférences dans le langage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5C146F9-50CC-ED4B-AA9D-6FB76030C1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r="-147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923B4C-A52B-1048-95D2-EA7277BEFD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8391708" cy="3954667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fr-FR" dirty="0"/>
                  <a:t>Un autre exemple: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𝑜𝑢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𝑏𝑖𝑒𝑛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𝑖𝑙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𝑒𝑠𝑡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𝑚𝑎𝑙𝑎𝑑𝑒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𝑜𝑢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𝑏𝑖𝑒𝑛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𝑖𝑙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𝑢𝑛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𝑒𝑚𝑝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ê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𝑐h𝑒𝑚𝑒𝑛𝑡</m:t>
                            </m:r>
                          </m:e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𝑖𝑙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fr-CA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CA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fr-CA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𝑒𝑠𝑡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𝑝𝑎𝑠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𝑑𝑢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𝑡𝑜𝑢𝑡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𝑚𝑎𝑙𝑎𝑑𝑒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𝑖𝑙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𝑢𝑛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𝑒𝑚𝑝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ê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𝑐h𝑒𝑚𝑒𝑛𝑡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fr-FR" dirty="0"/>
              </a:p>
              <a:p>
                <a:r>
                  <a:rPr lang="fr-FR" dirty="0"/>
                  <a:t> p: il est malade.</a:t>
                </a:r>
              </a:p>
              <a:p>
                <a:r>
                  <a:rPr lang="fr-FR" dirty="0"/>
                  <a:t> q: il a un empêchement.</a:t>
                </a:r>
              </a:p>
              <a:p>
                <a:r>
                  <a:rPr lang="fr-FR" dirty="0"/>
                  <a:t>La forme logique est donnée comme ceci: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𝑜𝑢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𝑏𝑖𝑒𝑛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𝑜𝑢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𝑏𝑖𝑒𝑛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𝑛𝑜𝑛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eqAr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fr-FR" dirty="0"/>
              </a:p>
              <a:p>
                <a:r>
                  <a:rPr lang="fr-FR" dirty="0"/>
                  <a:t>Puis la version formalisée est la suivante: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</m:eqAr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fr-CA" b="0" dirty="0">
                  <a:ea typeface="Cambria Math" panose="02040503050406030204" pitchFamily="18" charset="0"/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923B4C-A52B-1048-95D2-EA7277BEFD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8391708" cy="3954667"/>
              </a:xfrm>
              <a:blipFill>
                <a:blip r:embed="rId3"/>
                <a:stretch>
                  <a:fillRect l="-303" t="-9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711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AFD41-A58F-4343-A4F8-B5F56879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du cours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62261-0E3C-0B4B-A394-DFBB5E259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Des questions? </a:t>
            </a:r>
          </a:p>
          <a:p>
            <a:endParaRPr lang="fr-FR" dirty="0"/>
          </a:p>
          <a:p>
            <a:r>
              <a:rPr lang="fr-FR" dirty="0"/>
              <a:t>Nouvelle matière</a:t>
            </a:r>
          </a:p>
          <a:p>
            <a:endParaRPr lang="fr-FR" dirty="0"/>
          </a:p>
          <a:p>
            <a:r>
              <a:rPr lang="fr-FR" dirty="0"/>
              <a:t>Exercices</a:t>
            </a:r>
          </a:p>
          <a:p>
            <a:endParaRPr lang="fr-FR" dirty="0"/>
          </a:p>
          <a:p>
            <a:r>
              <a:rPr lang="fr-FR" dirty="0"/>
              <a:t>Devoir maison à faire pour la semaine 5</a:t>
            </a:r>
          </a:p>
        </p:txBody>
      </p:sp>
    </p:spTree>
    <p:extLst>
      <p:ext uri="{BB962C8B-B14F-4D97-AF65-F5344CB8AC3E}">
        <p14:creationId xmlns:p14="http://schemas.microsoft.com/office/powerpoint/2010/main" val="102631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4861E-305B-774F-B82F-9E8E1DCF4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Chapitre 2: La formalisation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08917E-01E8-B044-A7E4-A3F2811B6C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/>
                  <a:t>1. Le projet d’une formalisation des raisonnements</a:t>
                </a:r>
              </a:p>
              <a:p>
                <a:r>
                  <a:rPr lang="fr-FR" dirty="0"/>
                  <a:t>2. Les connecteurs propositionnels</a:t>
                </a:r>
              </a:p>
              <a:p>
                <a:r>
                  <a:rPr lang="fr-FR" b="1" dirty="0"/>
                  <a:t>3. Le langage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fr-FR" b="1" dirty="0"/>
                  <a:t> pour la logique propositionnelle</a:t>
                </a:r>
              </a:p>
              <a:p>
                <a:pPr lvl="1"/>
                <a:r>
                  <a:rPr lang="fr-FR" b="1" dirty="0"/>
                  <a:t>Signes primitifs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fr-FR" b="1" dirty="0"/>
                  <a:t> </a:t>
                </a:r>
              </a:p>
              <a:p>
                <a:pPr lvl="1"/>
                <a:r>
                  <a:rPr lang="fr-FR" b="1" dirty="0"/>
                  <a:t>Formules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fr-FR" b="1" dirty="0"/>
                  <a:t> </a:t>
                </a:r>
              </a:p>
              <a:p>
                <a:pPr lvl="1"/>
                <a:r>
                  <a:rPr lang="fr-FR" b="1" dirty="0"/>
                  <a:t>Formalisation des inférences</a:t>
                </a: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08917E-01E8-B044-A7E4-A3F2811B6C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3" t="-8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484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2084B8C-6A76-3A40-8DCA-1BA9A1578ABB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r>
                  <a:rPr lang="fr-FR" b="1" dirty="0"/>
                  <a:t>3. Le langage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fr-FR" b="1" dirty="0"/>
                  <a:t> pour la logique propositionnelle</a:t>
                </a:r>
                <a:endParaRPr lang="fr-FR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2084B8C-6A76-3A40-8DCA-1BA9A1578A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>
            <a:extLst>
              <a:ext uri="{FF2B5EF4-FFF2-40B4-BE49-F238E27FC236}">
                <a16:creationId xmlns:a16="http://schemas.microsoft.com/office/drawing/2014/main" id="{859CBB26-C208-9E4C-8652-EF682519D0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5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CED0FC4-ACD9-544E-9011-1A612455A18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Les signes primitifs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CED0FC4-ACD9-544E-9011-1A612455A1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4E90F9-8063-4947-A4AC-0845A1A8DB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fr-FR" dirty="0"/>
                  <a:t>Il faut définir le langage formel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. Pour ce faire, nous définirons précisément le </a:t>
                </a:r>
                <a:r>
                  <a:rPr lang="fr-FR" b="1" dirty="0"/>
                  <a:t>vocabulaire</a:t>
                </a:r>
                <a:r>
                  <a:rPr lang="fr-FR" dirty="0"/>
                  <a:t> du langage (l’ensemble des signes primitifs) et sa </a:t>
                </a:r>
                <a:r>
                  <a:rPr lang="fr-FR" b="1" dirty="0"/>
                  <a:t>syntaxe </a:t>
                </a:r>
                <a:r>
                  <a:rPr lang="fr-FR" dirty="0"/>
                  <a:t>(les règles)</a:t>
                </a:r>
                <a:r>
                  <a:rPr lang="fr-FR" b="1" dirty="0"/>
                  <a:t>. </a:t>
                </a:r>
              </a:p>
              <a:p>
                <a:endParaRPr lang="fr-FR" dirty="0"/>
              </a:p>
              <a:p>
                <a:r>
                  <a:rPr lang="fr-FR" dirty="0"/>
                  <a:t>Trois catégories de signes ou de symboles: </a:t>
                </a:r>
              </a:p>
              <a:p>
                <a:pPr lvl="1"/>
                <a:r>
                  <a:rPr lang="fr-FR" dirty="0"/>
                  <a:t>Les </a:t>
                </a:r>
                <a:r>
                  <a:rPr lang="fr-FR" b="1" dirty="0"/>
                  <a:t>signes logiques</a:t>
                </a:r>
                <a:r>
                  <a:rPr lang="fr-FR" dirty="0"/>
                  <a:t>: pour le langage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, il s’agit des connecteurs propositionnels que nous avons vu au cours précédent. </a:t>
                </a:r>
              </a:p>
              <a:p>
                <a:pPr lvl="1"/>
                <a:r>
                  <a:rPr lang="fr-FR" dirty="0"/>
                  <a:t>Les </a:t>
                </a:r>
                <a:r>
                  <a:rPr lang="fr-FR" b="1" dirty="0"/>
                  <a:t>signes auxiliaires</a:t>
                </a:r>
                <a:r>
                  <a:rPr lang="fr-FR" dirty="0"/>
                  <a:t>: les parenthèses, ou encore les crochets.</a:t>
                </a:r>
              </a:p>
              <a:p>
                <a:pPr lvl="1"/>
                <a:r>
                  <a:rPr lang="fr-FR" dirty="0"/>
                  <a:t>Les </a:t>
                </a:r>
                <a:r>
                  <a:rPr lang="fr-FR" b="1" dirty="0"/>
                  <a:t>signes non-logiques</a:t>
                </a:r>
                <a:r>
                  <a:rPr lang="fr-FR" dirty="0"/>
                  <a:t>: lettres minuscules de l’alphabet romain, indicées au besoin. Ce sont les lettres de proposition, les atomes ou encore les lettres d’énoncés.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4E90F9-8063-4947-A4AC-0845A1A8DB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92" t="-1626" r="-1148" b="-122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51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9107BA6-DF0B-FE4B-964C-370D02BF425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Les formules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9107BA6-DF0B-FE4B-964C-370D02BF42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086E27-1D77-F343-9121-544092F733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/>
                  <a:t>On veut pouvoir distinguer les </a:t>
                </a:r>
                <a:r>
                  <a:rPr lang="fr-FR" b="1" dirty="0"/>
                  <a:t>expressions bien formées </a:t>
                </a:r>
                <a:r>
                  <a:rPr lang="fr-FR" dirty="0"/>
                  <a:t>du langage. Pour ce faire, nous avons une liste de règles qui définissent les expressions bien formées. </a:t>
                </a:r>
              </a:p>
              <a:p>
                <a:endParaRPr lang="fr-FR" dirty="0"/>
              </a:p>
              <a:p>
                <a:r>
                  <a:rPr lang="fr-FR" dirty="0"/>
                  <a:t>Nous verrons 4 règles qui définissent l’ensemble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ℱ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 des formules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. Les minuscules de l’alphabet grec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CA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et</m:t>
                    </m:r>
                    <m:r>
                      <a:rPr lang="fr-CA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fr-FR" dirty="0"/>
                  <a:t> désignent des expressions formelles quelconques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 dans ce contexte.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086E27-1D77-F343-9121-544092F733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93" t="-8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7380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38FD-0BB9-4946-87C5-EC7A4F587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6A1F51-67B1-7241-9E60-4C9E0F73EC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b="1" dirty="0"/>
                  <a:t>Toutes les lettres de propositions sont des formules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fr-FR" b="1" dirty="0"/>
                  <a:t>.</a:t>
                </a:r>
              </a:p>
              <a:p>
                <a:pPr lvl="1"/>
                <a:r>
                  <a:rPr lang="fr-FR" dirty="0"/>
                  <a:t>Ex: p, q, r, s, </a:t>
                </a:r>
                <a:r>
                  <a:rPr lang="fr-FR" dirty="0" err="1"/>
                  <a:t>t</a:t>
                </a:r>
                <a:r>
                  <a:rPr lang="fr-FR" dirty="0"/>
                  <a:t>, p</a:t>
                </a:r>
                <a:r>
                  <a:rPr lang="fr-FR" baseline="-25000" dirty="0"/>
                  <a:t>1</a:t>
                </a:r>
                <a:r>
                  <a:rPr lang="fr-FR" dirty="0"/>
                  <a:t>, p</a:t>
                </a:r>
                <a:r>
                  <a:rPr lang="fr-FR" baseline="-25000" dirty="0"/>
                  <a:t>2</a:t>
                </a:r>
                <a:r>
                  <a:rPr lang="fr-FR" dirty="0"/>
                  <a:t>, sont des expressions bien formées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fr-FR" dirty="0"/>
              </a:p>
              <a:p>
                <a:pPr lvl="1"/>
                <a:r>
                  <a:rPr lang="fr-FR" dirty="0"/>
                  <a:t>Les seules formules qui ne comportent qu’un seul signe.</a:t>
                </a:r>
              </a:p>
              <a:p>
                <a:pPr lvl="1"/>
                <a:r>
                  <a:rPr lang="fr-FR" dirty="0"/>
                  <a:t>L’ensemble des atomes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 sera noté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</m:oMath>
                </a14:m>
                <a:endParaRPr lang="fr-FR" dirty="0"/>
              </a:p>
              <a:p>
                <a:pPr lvl="1"/>
                <a:endParaRPr lang="fr-F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6A1F51-67B1-7241-9E60-4C9E0F73EC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3" t="-8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2609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8599B-2477-564F-A2ED-05EDC12BF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308911-B20B-F441-85C3-599CF91A36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b="1" dirty="0"/>
                  <a:t>Si </a:t>
                </a:r>
                <a14:m>
                  <m:oMath xmlns:m="http://schemas.openxmlformats.org/officeDocument/2006/math">
                    <m:r>
                      <a:rPr lang="fr-F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</m:oMath>
                </a14:m>
                <a:r>
                  <a:rPr lang="fr-FR" b="1" dirty="0"/>
                  <a:t> est une formule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fr-FR" b="1" dirty="0"/>
                  <a:t>, alors </a:t>
                </a:r>
                <a14:m>
                  <m:oMath xmlns:m="http://schemas.openxmlformats.org/officeDocument/2006/math">
                    <m:r>
                      <a:rPr lang="fr-F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fr-F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</m:oMath>
                </a14:m>
                <a:r>
                  <a:rPr lang="fr-FR" b="1" dirty="0"/>
                  <a:t> est une formule de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A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fr-FR" b="1" dirty="0"/>
                  <a:t>.</a:t>
                </a:r>
              </a:p>
              <a:p>
                <a:pPr lvl="1"/>
                <a:r>
                  <a:rPr lang="fr-FR" dirty="0"/>
                  <a:t>C’est la négation. </a:t>
                </a:r>
              </a:p>
              <a:p>
                <a:pPr lvl="1"/>
                <a:r>
                  <a:rPr lang="fr-FR" dirty="0"/>
                  <a:t>Cela veut dire que la suite de signes formés par le symbole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fr-FR" dirty="0"/>
                  <a:t> suivi par les signes qui constituent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fr-FR" dirty="0"/>
                  <a:t> est aussi une formule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A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.</a:t>
                </a:r>
              </a:p>
              <a:p>
                <a:pPr lvl="1"/>
                <a:r>
                  <a:rPr lang="fr-FR" dirty="0"/>
                  <a:t>Ex: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¬¬¬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¬¬¬¬¬¬¬¬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¬¬¬¬¬¬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fr-CA" b="0" dirty="0">
                  <a:ea typeface="Cambria Math" panose="02040503050406030204" pitchFamily="18" charset="0"/>
                </a:endParaRPr>
              </a:p>
              <a:p>
                <a:pPr lvl="1"/>
                <a:endParaRPr lang="fr-F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308911-B20B-F441-85C3-599CF91A36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93" t="-8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5217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0595B-4D10-724C-B08B-BFC8B2B53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E4D345-373C-3C42-9900-3399EE7DD0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5" y="2638044"/>
                <a:ext cx="8824791" cy="4219956"/>
              </a:xfrm>
            </p:spPr>
            <p:txBody>
              <a:bodyPr/>
              <a:lstStyle/>
              <a:p>
                <a:r>
                  <a:rPr lang="fr-FR" b="1" dirty="0"/>
                  <a:t>Si </a:t>
                </a:r>
                <a14:m>
                  <m:oMath xmlns:m="http://schemas.openxmlformats.org/officeDocument/2006/math">
                    <m:r>
                      <a:rPr lang="fr-F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</m:oMath>
                </a14:m>
                <a:r>
                  <a:rPr lang="fr-FR" b="1" dirty="0"/>
                  <a:t> et </a:t>
                </a:r>
                <a14:m>
                  <m:oMath xmlns:m="http://schemas.openxmlformats.org/officeDocument/2006/math">
                    <m:r>
                      <a:rPr lang="fr-F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𝜹</m:t>
                    </m:r>
                    <m:r>
                      <a:rPr lang="fr-C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b="1" dirty="0"/>
                  <a:t>sont des formules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fr-FR" b="1" dirty="0"/>
                  <a:t>, alors les expressions suivantes sont des formules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fr-FR" dirty="0"/>
                  <a:t>:</a:t>
                </a:r>
              </a:p>
              <a:p>
                <a:pPr lvl="1"/>
                <a:r>
                  <a:rPr lang="fr-FR" dirty="0"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/>
              </a:p>
              <a:p>
                <a:pPr lvl="1"/>
                <a14:m>
                  <m:oMath xmlns:m="http://schemas.openxmlformats.org/officeDocument/2006/math"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/>
              </a:p>
              <a:p>
                <a:pPr lvl="1"/>
                <a14:m>
                  <m:oMath xmlns:m="http://schemas.openxmlformats.org/officeDocument/2006/math"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/>
              </a:p>
              <a:p>
                <a:pPr lvl="1"/>
                <a14:m>
                  <m:oMath xmlns:m="http://schemas.openxmlformats.org/officeDocument/2006/math">
                    <m:r>
                      <a:rPr lang="fr-CA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E4D345-373C-3C42-9900-3399EE7DD0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5" y="2638044"/>
                <a:ext cx="8824791" cy="4219956"/>
              </a:xfrm>
              <a:blipFill>
                <a:blip r:embed="rId2"/>
                <a:stretch>
                  <a:fillRect l="-431" t="-60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92612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77">
      <a:dk1>
        <a:srgbClr val="000000"/>
      </a:dk1>
      <a:lt1>
        <a:srgbClr val="FFFFFF"/>
      </a:lt1>
      <a:dk2>
        <a:srgbClr val="5E5E5E"/>
      </a:dk2>
      <a:lt2>
        <a:srgbClr val="FBFDAE"/>
      </a:lt2>
      <a:accent1>
        <a:srgbClr val="A6B727"/>
      </a:accent1>
      <a:accent2>
        <a:srgbClr val="F3D039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{72E74483-4457-6E45-AB32-C975D5665AC2}tf10001120</Template>
  <TotalTime>330</TotalTime>
  <Words>747</Words>
  <Application>Microsoft Macintosh PowerPoint</Application>
  <PresentationFormat>Widescreen</PresentationFormat>
  <Paragraphs>97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Gill Sans MT</vt:lpstr>
      <vt:lpstr>Parcel</vt:lpstr>
      <vt:lpstr>Logique – semaine 4</vt:lpstr>
      <vt:lpstr>Plan du cours</vt:lpstr>
      <vt:lpstr>Chapitre 2: La formalisation</vt:lpstr>
      <vt:lpstr>3. Le langage L_0 pour la logique propositionnelle</vt:lpstr>
      <vt:lpstr>Les signes primitifs de L_0</vt:lpstr>
      <vt:lpstr>Les formules de L_0</vt:lpstr>
      <vt:lpstr>Règle 1</vt:lpstr>
      <vt:lpstr>Règle 2</vt:lpstr>
      <vt:lpstr>Règle 3</vt:lpstr>
      <vt:lpstr>Règle 4</vt:lpstr>
      <vt:lpstr>Des exemples de formules</vt:lpstr>
      <vt:lpstr>Des exemples d’expressions mal formées</vt:lpstr>
      <vt:lpstr>Arbre de formation de la formule γ.</vt:lpstr>
      <vt:lpstr>convention</vt:lpstr>
      <vt:lpstr>Formalisation des inférences dans le langage L_0</vt:lpstr>
      <vt:lpstr>Formalisation des inférences dans le langage L_0</vt:lpstr>
      <vt:lpstr>Formalisation des inférences dans le langage L_0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Logique – Semaine 4</dc:title>
  <dc:creator>Eric Frenette Manon Carrier</dc:creator>
  <cp:lastModifiedBy>Rachel Frenette</cp:lastModifiedBy>
  <cp:revision>58</cp:revision>
  <dcterms:created xsi:type="dcterms:W3CDTF">2023-01-09T14:03:31Z</dcterms:created>
  <dcterms:modified xsi:type="dcterms:W3CDTF">2025-04-09T10:27:13Z</dcterms:modified>
</cp:coreProperties>
</file>