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6" r:id="rId2"/>
    <p:sldId id="257" r:id="rId3"/>
    <p:sldId id="294" r:id="rId4"/>
    <p:sldId id="258" r:id="rId5"/>
    <p:sldId id="269" r:id="rId6"/>
    <p:sldId id="259" r:id="rId7"/>
    <p:sldId id="260" r:id="rId8"/>
    <p:sldId id="268" r:id="rId9"/>
    <p:sldId id="261" r:id="rId10"/>
    <p:sldId id="262" r:id="rId11"/>
    <p:sldId id="263" r:id="rId12"/>
    <p:sldId id="264" r:id="rId13"/>
    <p:sldId id="265" r:id="rId14"/>
    <p:sldId id="266" r:id="rId15"/>
    <p:sldId id="267" r:id="rId16"/>
    <p:sldId id="271" r:id="rId17"/>
    <p:sldId id="272" r:id="rId18"/>
    <p:sldId id="274" r:id="rId19"/>
    <p:sldId id="273"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5516"/>
  </p:normalViewPr>
  <p:slideViewPr>
    <p:cSldViewPr snapToGrid="0" snapToObjects="1">
      <p:cViewPr varScale="1">
        <p:scale>
          <a:sx n="110" d="100"/>
          <a:sy n="110" d="100"/>
        </p:scale>
        <p:origin x="6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CA2D7-2CA9-AE4D-A8BA-51386BBF7D17}" type="datetimeFigureOut">
              <a:rPr lang="fr-FR" smtClean="0"/>
              <a:t>09/04/2025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1A51F-AACF-EE40-B949-CC88E691E70F}" type="slidenum">
              <a:rPr lang="fr-FR" smtClean="0"/>
              <a:t>‹#›</a:t>
            </a:fld>
            <a:endParaRPr lang="fr-FR"/>
          </a:p>
        </p:txBody>
      </p:sp>
    </p:spTree>
    <p:extLst>
      <p:ext uri="{BB962C8B-B14F-4D97-AF65-F5344CB8AC3E}">
        <p14:creationId xmlns:p14="http://schemas.microsoft.com/office/powerpoint/2010/main" val="248991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CE8D71D-4686-3E42-AEFC-CBB9B89E87DF}" type="datetimeFigureOut">
              <a:rPr lang="fr-FR" smtClean="0"/>
              <a:t>09/04/2025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35208018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8D71D-4686-3E42-AEFC-CBB9B89E87DF}" type="datetimeFigureOut">
              <a:rPr lang="fr-FR" smtClean="0"/>
              <a:t>09/04/2025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416644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8D71D-4686-3E42-AEFC-CBB9B89E87DF}" type="datetimeFigureOut">
              <a:rPr lang="fr-FR" smtClean="0"/>
              <a:t>09/04/2025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142947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8D71D-4686-3E42-AEFC-CBB9B89E87DF}" type="datetimeFigureOut">
              <a:rPr lang="fr-FR" smtClean="0"/>
              <a:t>09/04/2025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133398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5CE8D71D-4686-3E42-AEFC-CBB9B89E87DF}" type="datetimeFigureOut">
              <a:rPr lang="fr-FR" smtClean="0"/>
              <a:t>09/04/2025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39209799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E8D71D-4686-3E42-AEFC-CBB9B89E87DF}" type="datetimeFigureOut">
              <a:rPr lang="fr-FR" smtClean="0"/>
              <a:t>09/04/2025</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65440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CE8D71D-4686-3E42-AEFC-CBB9B89E87DF}" type="datetimeFigureOut">
              <a:rPr lang="fr-FR" smtClean="0"/>
              <a:t>09/04/2025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86B34AF-2049-EF48-A282-5BE2D3F5E67E}" type="slidenum">
              <a:rPr lang="fr-FR" smtClean="0"/>
              <a:t>‹#›</a:t>
            </a:fld>
            <a:endParaRPr lang="fr-F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84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8D71D-4686-3E42-AEFC-CBB9B89E87DF}" type="datetimeFigureOut">
              <a:rPr lang="fr-FR" smtClean="0"/>
              <a:t>09/04/2025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18721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8D71D-4686-3E42-AEFC-CBB9B89E87DF}" type="datetimeFigureOut">
              <a:rPr lang="fr-FR" smtClean="0"/>
              <a:t>09/04/2025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3825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E8D71D-4686-3E42-AEFC-CBB9B89E87DF}" type="datetimeFigureOut">
              <a:rPr lang="fr-FR" smtClean="0"/>
              <a:t>09/04/2025</a:t>
            </a:fld>
            <a:endParaRPr lang="fr-FR"/>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fr-FR"/>
          </a:p>
        </p:txBody>
      </p:sp>
      <p:sp>
        <p:nvSpPr>
          <p:cNvPr id="7" name="Slide Number Placeholder 6"/>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380473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5CE8D71D-4686-3E42-AEFC-CBB9B89E87DF}" type="datetimeFigureOut">
              <a:rPr lang="fr-FR" smtClean="0"/>
              <a:t>09/04/2025</a:t>
            </a:fld>
            <a:endParaRPr lang="fr-FR"/>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fr-FR"/>
          </a:p>
        </p:txBody>
      </p:sp>
      <p:sp>
        <p:nvSpPr>
          <p:cNvPr id="7" name="Slide Number Placeholder 6"/>
          <p:cNvSpPr>
            <a:spLocks noGrp="1"/>
          </p:cNvSpPr>
          <p:nvPr>
            <p:ph type="sldNum" sz="quarter" idx="12"/>
          </p:nvPr>
        </p:nvSpPr>
        <p:spPr/>
        <p:txBody>
          <a:bodyPr/>
          <a:lstStyle/>
          <a:p>
            <a:fld id="{F86B34AF-2049-EF48-A282-5BE2D3F5E67E}" type="slidenum">
              <a:rPr lang="fr-FR" smtClean="0"/>
              <a:t>‹#›</a:t>
            </a:fld>
            <a:endParaRPr lang="fr-FR"/>
          </a:p>
        </p:txBody>
      </p:sp>
    </p:spTree>
    <p:extLst>
      <p:ext uri="{BB962C8B-B14F-4D97-AF65-F5344CB8AC3E}">
        <p14:creationId xmlns:p14="http://schemas.microsoft.com/office/powerpoint/2010/main" val="153890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CE8D71D-4686-3E42-AEFC-CBB9B89E87DF}" type="datetimeFigureOut">
              <a:rPr lang="fr-FR" smtClean="0"/>
              <a:t>09/04/2025</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86B34AF-2049-EF48-A282-5BE2D3F5E67E}" type="slidenum">
              <a:rPr lang="fr-FR" smtClean="0"/>
              <a:t>‹#›</a:t>
            </a:fld>
            <a:endParaRPr lang="fr-FR"/>
          </a:p>
        </p:txBody>
      </p:sp>
    </p:spTree>
    <p:extLst>
      <p:ext uri="{BB962C8B-B14F-4D97-AF65-F5344CB8AC3E}">
        <p14:creationId xmlns:p14="http://schemas.microsoft.com/office/powerpoint/2010/main" val="87606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710F-6629-D04C-82C0-9D2854C93539}"/>
              </a:ext>
            </a:extLst>
          </p:cNvPr>
          <p:cNvSpPr>
            <a:spLocks noGrp="1"/>
          </p:cNvSpPr>
          <p:nvPr>
            <p:ph type="ctrTitle"/>
          </p:nvPr>
        </p:nvSpPr>
        <p:spPr/>
        <p:txBody>
          <a:bodyPr/>
          <a:lstStyle/>
          <a:p>
            <a:r>
              <a:rPr lang="fr-FR" dirty="0"/>
              <a:t>Logique – semaine 5</a:t>
            </a:r>
          </a:p>
        </p:txBody>
      </p:sp>
      <p:sp>
        <p:nvSpPr>
          <p:cNvPr id="3" name="Subtitle 2">
            <a:extLst>
              <a:ext uri="{FF2B5EF4-FFF2-40B4-BE49-F238E27FC236}">
                <a16:creationId xmlns:a16="http://schemas.microsoft.com/office/drawing/2014/main" id="{01DB1208-8CB2-4D48-97D9-E1429D594C2E}"/>
              </a:ext>
            </a:extLst>
          </p:cNvPr>
          <p:cNvSpPr>
            <a:spLocks noGrp="1"/>
          </p:cNvSpPr>
          <p:nvPr>
            <p:ph type="subTitle" idx="1"/>
          </p:nvPr>
        </p:nvSpPr>
        <p:spPr/>
        <p:txBody>
          <a:bodyPr/>
          <a:lstStyle/>
          <a:p>
            <a:r>
              <a:rPr lang="fr-FR" dirty="0"/>
              <a:t>Rachel Frenette</a:t>
            </a:r>
          </a:p>
          <a:p>
            <a:r>
              <a:rPr lang="fr-FR" dirty="0"/>
              <a:t>6 mars 2025</a:t>
            </a:r>
          </a:p>
        </p:txBody>
      </p:sp>
    </p:spTree>
    <p:extLst>
      <p:ext uri="{BB962C8B-B14F-4D97-AF65-F5344CB8AC3E}">
        <p14:creationId xmlns:p14="http://schemas.microsoft.com/office/powerpoint/2010/main" val="16258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5DA6-0E46-EA4C-8104-7AC1A645FDC3}"/>
              </a:ext>
            </a:extLst>
          </p:cNvPr>
          <p:cNvSpPr>
            <a:spLocks noGrp="1"/>
          </p:cNvSpPr>
          <p:nvPr>
            <p:ph type="title"/>
          </p:nvPr>
        </p:nvSpPr>
        <p:spPr/>
        <p:txBody>
          <a:bodyPr/>
          <a:lstStyle/>
          <a:p>
            <a:r>
              <a:rPr lang="fr-FR" dirty="0"/>
              <a:t>Prédication et quantification</a:t>
            </a:r>
          </a:p>
        </p:txBody>
      </p:sp>
      <p:sp>
        <p:nvSpPr>
          <p:cNvPr id="3" name="Content Placeholder 2">
            <a:extLst>
              <a:ext uri="{FF2B5EF4-FFF2-40B4-BE49-F238E27FC236}">
                <a16:creationId xmlns:a16="http://schemas.microsoft.com/office/drawing/2014/main" id="{F59B19D8-E1A8-124E-84C4-94FADF68BECB}"/>
              </a:ext>
            </a:extLst>
          </p:cNvPr>
          <p:cNvSpPr>
            <a:spLocks noGrp="1"/>
          </p:cNvSpPr>
          <p:nvPr>
            <p:ph idx="1"/>
          </p:nvPr>
        </p:nvSpPr>
        <p:spPr/>
        <p:txBody>
          <a:bodyPr/>
          <a:lstStyle/>
          <a:p>
            <a:r>
              <a:rPr lang="fr-FR" dirty="0"/>
              <a:t>Reprenons les deux mêmes énoncés suivants:</a:t>
            </a:r>
          </a:p>
          <a:p>
            <a:pPr lvl="1"/>
            <a:r>
              <a:rPr lang="fr-FR" dirty="0"/>
              <a:t>1. … est philosophe.</a:t>
            </a:r>
          </a:p>
          <a:p>
            <a:pPr lvl="1"/>
            <a:r>
              <a:rPr lang="fr-FR" dirty="0"/>
              <a:t>2. … aime ….</a:t>
            </a:r>
          </a:p>
          <a:p>
            <a:r>
              <a:rPr lang="fr-FR" dirty="0"/>
              <a:t>Si l’on remplace les </a:t>
            </a:r>
            <a:r>
              <a:rPr lang="fr-FR" b="1" dirty="0"/>
              <a:t>points de suspension </a:t>
            </a:r>
            <a:r>
              <a:rPr lang="fr-FR" dirty="0"/>
              <a:t>par des variables, l’on obtient ceci: </a:t>
            </a:r>
          </a:p>
          <a:p>
            <a:r>
              <a:rPr lang="fr-FR" dirty="0"/>
              <a:t>1. x est philosophe</a:t>
            </a:r>
          </a:p>
          <a:p>
            <a:r>
              <a:rPr lang="fr-FR" dirty="0"/>
              <a:t>2. x aime y</a:t>
            </a:r>
          </a:p>
          <a:p>
            <a:r>
              <a:rPr lang="fr-FR" dirty="0"/>
              <a:t>Ces expressions sont des expressions </a:t>
            </a:r>
            <a:r>
              <a:rPr lang="fr-FR" b="1" dirty="0"/>
              <a:t>relationnelles</a:t>
            </a:r>
            <a:r>
              <a:rPr lang="fr-FR" dirty="0"/>
              <a:t> ou </a:t>
            </a:r>
            <a:r>
              <a:rPr lang="fr-FR" b="1" dirty="0"/>
              <a:t>prédicatives. </a:t>
            </a:r>
            <a:r>
              <a:rPr lang="fr-FR" dirty="0"/>
              <a:t>Elles ne sont pas des énoncés, car elles ne sont ni vraies ni fausses. </a:t>
            </a:r>
            <a:endParaRPr lang="fr-FR" b="1" dirty="0"/>
          </a:p>
          <a:p>
            <a:pPr lvl="1"/>
            <a:endParaRPr lang="fr-FR" dirty="0"/>
          </a:p>
        </p:txBody>
      </p:sp>
    </p:spTree>
    <p:extLst>
      <p:ext uri="{BB962C8B-B14F-4D97-AF65-F5344CB8AC3E}">
        <p14:creationId xmlns:p14="http://schemas.microsoft.com/office/powerpoint/2010/main" val="265663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46A8-B975-BE49-B057-5CB4160DE5F8}"/>
              </a:ext>
            </a:extLst>
          </p:cNvPr>
          <p:cNvSpPr>
            <a:spLocks noGrp="1"/>
          </p:cNvSpPr>
          <p:nvPr>
            <p:ph type="title"/>
          </p:nvPr>
        </p:nvSpPr>
        <p:spPr/>
        <p:txBody>
          <a:bodyPr/>
          <a:lstStyle/>
          <a:p>
            <a:r>
              <a:rPr lang="fr-FR" dirty="0"/>
              <a:t>Prédication et quantification</a:t>
            </a:r>
          </a:p>
        </p:txBody>
      </p:sp>
      <p:sp>
        <p:nvSpPr>
          <p:cNvPr id="3" name="Content Placeholder 2">
            <a:extLst>
              <a:ext uri="{FF2B5EF4-FFF2-40B4-BE49-F238E27FC236}">
                <a16:creationId xmlns:a16="http://schemas.microsoft.com/office/drawing/2014/main" id="{40659F7E-FD75-0E44-890F-43B6694D735D}"/>
              </a:ext>
            </a:extLst>
          </p:cNvPr>
          <p:cNvSpPr>
            <a:spLocks noGrp="1"/>
          </p:cNvSpPr>
          <p:nvPr>
            <p:ph idx="1"/>
          </p:nvPr>
        </p:nvSpPr>
        <p:spPr/>
        <p:txBody>
          <a:bodyPr>
            <a:normAutofit lnSpcReduction="10000"/>
          </a:bodyPr>
          <a:lstStyle/>
          <a:p>
            <a:r>
              <a:rPr lang="fr-FR" dirty="0"/>
              <a:t>En reprenant les expressions relationnelles suivantes:</a:t>
            </a:r>
          </a:p>
          <a:p>
            <a:pPr lvl="1"/>
            <a:r>
              <a:rPr lang="fr-FR" dirty="0"/>
              <a:t>1. x est philosophe</a:t>
            </a:r>
          </a:p>
          <a:p>
            <a:pPr lvl="1"/>
            <a:r>
              <a:rPr lang="fr-FR" dirty="0"/>
              <a:t>2. x aime y</a:t>
            </a:r>
          </a:p>
          <a:p>
            <a:endParaRPr lang="fr-FR" dirty="0"/>
          </a:p>
          <a:p>
            <a:r>
              <a:rPr lang="fr-FR" dirty="0"/>
              <a:t>Et en remplaçant les prédicats par des </a:t>
            </a:r>
            <a:r>
              <a:rPr lang="fr-FR" b="1" dirty="0"/>
              <a:t>lettres, </a:t>
            </a:r>
            <a:r>
              <a:rPr lang="fr-FR" dirty="0"/>
              <a:t>par exemple « P » pour philosophe et « A » pour aimer, l’on obtient ceci: </a:t>
            </a:r>
          </a:p>
          <a:p>
            <a:pPr lvl="1"/>
            <a:r>
              <a:rPr lang="fr-FR" dirty="0"/>
              <a:t>1. Px</a:t>
            </a:r>
          </a:p>
          <a:p>
            <a:pPr lvl="1"/>
            <a:r>
              <a:rPr lang="fr-FR" dirty="0"/>
              <a:t>2. </a:t>
            </a:r>
            <a:r>
              <a:rPr lang="fr-FR" dirty="0" err="1"/>
              <a:t>Axy</a:t>
            </a:r>
            <a:endParaRPr lang="fr-FR" dirty="0"/>
          </a:p>
          <a:p>
            <a:pPr lvl="1"/>
            <a:r>
              <a:rPr lang="fr-FR" dirty="0"/>
              <a:t>Il ne s’agit toujours pas d’énoncés.</a:t>
            </a:r>
          </a:p>
        </p:txBody>
      </p:sp>
    </p:spTree>
    <p:extLst>
      <p:ext uri="{BB962C8B-B14F-4D97-AF65-F5344CB8AC3E}">
        <p14:creationId xmlns:p14="http://schemas.microsoft.com/office/powerpoint/2010/main" val="160695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FF49-900F-B144-86B3-CB543918D2C0}"/>
              </a:ext>
            </a:extLst>
          </p:cNvPr>
          <p:cNvSpPr>
            <a:spLocks noGrp="1"/>
          </p:cNvSpPr>
          <p:nvPr>
            <p:ph type="title"/>
          </p:nvPr>
        </p:nvSpPr>
        <p:spPr/>
        <p:txBody>
          <a:bodyPr/>
          <a:lstStyle/>
          <a:p>
            <a:r>
              <a:rPr lang="fr-FR" dirty="0"/>
              <a:t>Prédication et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62CEEC-5D12-1C47-9268-2DEC62B39B3D}"/>
                  </a:ext>
                </a:extLst>
              </p:cNvPr>
              <p:cNvSpPr>
                <a:spLocks noGrp="1"/>
              </p:cNvSpPr>
              <p:nvPr>
                <p:ph idx="1"/>
              </p:nvPr>
            </p:nvSpPr>
            <p:spPr>
              <a:xfrm>
                <a:off x="2231136" y="2638044"/>
                <a:ext cx="8177220" cy="3774045"/>
              </a:xfrm>
            </p:spPr>
            <p:txBody>
              <a:bodyPr>
                <a:normAutofit/>
              </a:bodyPr>
              <a:lstStyle/>
              <a:p>
                <a:r>
                  <a:rPr lang="fr-FR" dirty="0"/>
                  <a:t>Prenons un autre type d’expression: </a:t>
                </a:r>
                <a:r>
                  <a:rPr lang="fr-FR" b="1" dirty="0"/>
                  <a:t>Certains individus sont philosophes. </a:t>
                </a:r>
              </a:p>
              <a:p>
                <a:pPr lvl="1"/>
                <a:r>
                  <a:rPr lang="fr-FR" dirty="0"/>
                  <a:t>Une telle phrase peut être paraphrasée comme ceci: Il y a au moins un individu x tel que x est philosophe.</a:t>
                </a:r>
              </a:p>
              <a:p>
                <a:pPr lvl="1"/>
                <a:r>
                  <a:rPr lang="fr-FR" dirty="0"/>
                  <a:t>Ici, il s’agit d’un énoncé, car l’expression a une valeur de vérité.</a:t>
                </a:r>
              </a:p>
              <a:p>
                <a:endParaRPr lang="fr-FR" dirty="0"/>
              </a:p>
              <a:p>
                <a:r>
                  <a:rPr lang="fr-FR" dirty="0"/>
                  <a:t>On pourra l’exprimer ainsi dans le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1</m:t>
                        </m:r>
                      </m:sub>
                    </m:sSub>
                    <m:r>
                      <a:rPr lang="fr-CA" i="1">
                        <a:latin typeface="Cambria Math" panose="02040503050406030204" pitchFamily="18" charset="0"/>
                        <a:ea typeface="Cambria Math" panose="02040503050406030204" pitchFamily="18" charset="0"/>
                      </a:rPr>
                      <m:t> </m:t>
                    </m:r>
                  </m:oMath>
                </a14:m>
                <a:r>
                  <a:rPr lang="fr-FR" dirty="0"/>
                  <a:t>par convention :</a:t>
                </a:r>
              </a:p>
              <a:p>
                <a:pPr lvl="1"/>
                <a14:m>
                  <m:oMath xmlns:m="http://schemas.openxmlformats.org/officeDocument/2006/math">
                    <m:r>
                      <a:rPr lang="fr-FR"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𝑥𝑃𝑥</m:t>
                    </m:r>
                  </m:oMath>
                </a14:m>
                <a:endParaRPr lang="fr-FR" dirty="0"/>
              </a:p>
              <a:p>
                <a:pPr lvl="1"/>
                <a:r>
                  <a:rPr lang="fr-FR" dirty="0"/>
                  <a:t>Le </a:t>
                </a:r>
                <a14:m>
                  <m:oMath xmlns:m="http://schemas.openxmlformats.org/officeDocument/2006/math">
                    <m:r>
                      <a:rPr lang="fr-FR" b="1" i="1" smtClean="0">
                        <a:latin typeface="Cambria Math" panose="02040503050406030204" pitchFamily="18" charset="0"/>
                        <a:ea typeface="Cambria Math" panose="02040503050406030204" pitchFamily="18" charset="0"/>
                      </a:rPr>
                      <m:t>∃</m:t>
                    </m:r>
                  </m:oMath>
                </a14:m>
                <a:r>
                  <a:rPr lang="fr-FR" dirty="0"/>
                  <a:t> représente le quantificateur existentiel. </a:t>
                </a:r>
              </a:p>
              <a:p>
                <a:pPr lvl="1"/>
                <a:r>
                  <a:rPr lang="fr-FR" dirty="0"/>
                  <a:t>Le x est une variable d’individu  (qui parcourt le domaine des êtres humains).</a:t>
                </a:r>
              </a:p>
              <a:p>
                <a:pPr lvl="1"/>
                <a:r>
                  <a:rPr lang="fr-FR" dirty="0"/>
                  <a:t>Le P est un symbole de prédicat (interprété par le prédicat philosophe).</a:t>
                </a:r>
              </a:p>
            </p:txBody>
          </p:sp>
        </mc:Choice>
        <mc:Fallback xmlns="">
          <p:sp>
            <p:nvSpPr>
              <p:cNvPr id="3" name="Content Placeholder 2">
                <a:extLst>
                  <a:ext uri="{FF2B5EF4-FFF2-40B4-BE49-F238E27FC236}">
                    <a16:creationId xmlns:a16="http://schemas.microsoft.com/office/drawing/2014/main" id="{C862CEEC-5D12-1C47-9268-2DEC62B39B3D}"/>
                  </a:ext>
                </a:extLst>
              </p:cNvPr>
              <p:cNvSpPr>
                <a:spLocks noGrp="1" noRot="1" noChangeAspect="1" noMove="1" noResize="1" noEditPoints="1" noAdjustHandles="1" noChangeArrowheads="1" noChangeShapeType="1" noTextEdit="1"/>
              </p:cNvSpPr>
              <p:nvPr>
                <p:ph idx="1"/>
              </p:nvPr>
            </p:nvSpPr>
            <p:spPr>
              <a:xfrm>
                <a:off x="2231136" y="2638044"/>
                <a:ext cx="8177220" cy="3774045"/>
              </a:xfrm>
              <a:blipFill>
                <a:blip r:embed="rId2"/>
                <a:stretch>
                  <a:fillRect l="-465" t="-671"/>
                </a:stretch>
              </a:blipFill>
            </p:spPr>
            <p:txBody>
              <a:bodyPr/>
              <a:lstStyle/>
              <a:p>
                <a:r>
                  <a:rPr lang="fr-FR">
                    <a:noFill/>
                  </a:rPr>
                  <a:t> </a:t>
                </a:r>
              </a:p>
            </p:txBody>
          </p:sp>
        </mc:Fallback>
      </mc:AlternateContent>
    </p:spTree>
    <p:extLst>
      <p:ext uri="{BB962C8B-B14F-4D97-AF65-F5344CB8AC3E}">
        <p14:creationId xmlns:p14="http://schemas.microsoft.com/office/powerpoint/2010/main" val="66552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4138-97B4-774B-9C49-1B09971036DA}"/>
              </a:ext>
            </a:extLst>
          </p:cNvPr>
          <p:cNvSpPr>
            <a:spLocks noGrp="1"/>
          </p:cNvSpPr>
          <p:nvPr>
            <p:ph type="title"/>
          </p:nvPr>
        </p:nvSpPr>
        <p:spPr/>
        <p:txBody>
          <a:bodyPr/>
          <a:lstStyle/>
          <a:p>
            <a:r>
              <a:rPr lang="fr-FR" dirty="0"/>
              <a:t>Prédication et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49EF86-249D-6542-B72E-9DA1F187508F}"/>
                  </a:ext>
                </a:extLst>
              </p:cNvPr>
              <p:cNvSpPr>
                <a:spLocks noGrp="1"/>
              </p:cNvSpPr>
              <p:nvPr>
                <p:ph idx="1"/>
              </p:nvPr>
            </p:nvSpPr>
            <p:spPr>
              <a:xfrm>
                <a:off x="2231135" y="2638044"/>
                <a:ext cx="8143353" cy="3853067"/>
              </a:xfrm>
            </p:spPr>
            <p:txBody>
              <a:bodyPr>
                <a:normAutofit/>
              </a:bodyPr>
              <a:lstStyle/>
              <a:p>
                <a:r>
                  <a:rPr lang="fr-FR" dirty="0"/>
                  <a:t>Prenons un autre type d’expression: </a:t>
                </a:r>
                <a:r>
                  <a:rPr lang="fr-FR" b="1" dirty="0"/>
                  <a:t>Tous les individus sont philosophes. </a:t>
                </a:r>
              </a:p>
              <a:p>
                <a:pPr lvl="1"/>
                <a:r>
                  <a:rPr lang="fr-FR" dirty="0"/>
                  <a:t>Une telle phrase peut être paraphrasée comme ceci: Pour tout individu x, x est philosophe.</a:t>
                </a:r>
              </a:p>
              <a:p>
                <a:pPr lvl="1"/>
                <a:r>
                  <a:rPr lang="fr-FR" dirty="0"/>
                  <a:t>Il s’agit aussi d’un énoncé, car cette expression possède une valeur de vérité.</a:t>
                </a:r>
              </a:p>
              <a:p>
                <a:endParaRPr lang="fr-FR" dirty="0"/>
              </a:p>
              <a:p>
                <a:r>
                  <a:rPr lang="fr-FR" dirty="0"/>
                  <a:t>On pourra l’exprimer ainsi dans le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1</m:t>
                        </m:r>
                      </m:sub>
                    </m:sSub>
                    <m:r>
                      <a:rPr lang="fr-CA" i="1">
                        <a:latin typeface="Cambria Math" panose="02040503050406030204" pitchFamily="18" charset="0"/>
                        <a:ea typeface="Cambria Math" panose="02040503050406030204" pitchFamily="18" charset="0"/>
                      </a:rPr>
                      <m:t> </m:t>
                    </m:r>
                  </m:oMath>
                </a14:m>
                <a:r>
                  <a:rPr lang="fr-FR" dirty="0"/>
                  <a:t>par convention :</a:t>
                </a:r>
              </a:p>
              <a:p>
                <a:pPr lvl="1"/>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𝑥𝑃𝑥</m:t>
                    </m:r>
                  </m:oMath>
                </a14:m>
                <a:endParaRPr lang="fr-CA" b="0" dirty="0">
                  <a:ea typeface="Cambria Math" panose="02040503050406030204" pitchFamily="18" charset="0"/>
                </a:endParaRPr>
              </a:p>
              <a:p>
                <a:pPr lvl="1"/>
                <a:r>
                  <a:rPr lang="fr-FR" dirty="0"/>
                  <a:t>Le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représente le quantificateur universel. </a:t>
                </a:r>
              </a:p>
              <a:p>
                <a:pPr lvl="1"/>
                <a:r>
                  <a:rPr lang="fr-FR" dirty="0"/>
                  <a:t>Le x est une variable d’individu (qui parcourt le domaine des êtres humains).</a:t>
                </a:r>
              </a:p>
              <a:p>
                <a:pPr lvl="1"/>
                <a:r>
                  <a:rPr lang="fr-FR" dirty="0"/>
                  <a:t>Le P est un symbole de prédicat (interprété par le prédicat philosophe).</a:t>
                </a:r>
              </a:p>
              <a:p>
                <a:pPr lvl="1"/>
                <a:endParaRPr lang="fr-CA" b="0" dirty="0">
                  <a:ea typeface="Cambria Math" panose="02040503050406030204" pitchFamily="18" charset="0"/>
                </a:endParaRPr>
              </a:p>
              <a:p>
                <a:pPr lvl="1"/>
                <a:endParaRPr lang="fr-FR" dirty="0"/>
              </a:p>
            </p:txBody>
          </p:sp>
        </mc:Choice>
        <mc:Fallback xmlns="">
          <p:sp>
            <p:nvSpPr>
              <p:cNvPr id="3" name="Content Placeholder 2">
                <a:extLst>
                  <a:ext uri="{FF2B5EF4-FFF2-40B4-BE49-F238E27FC236}">
                    <a16:creationId xmlns:a16="http://schemas.microsoft.com/office/drawing/2014/main" id="{B449EF86-249D-6542-B72E-9DA1F187508F}"/>
                  </a:ext>
                </a:extLst>
              </p:cNvPr>
              <p:cNvSpPr>
                <a:spLocks noGrp="1" noRot="1" noChangeAspect="1" noMove="1" noResize="1" noEditPoints="1" noAdjustHandles="1" noChangeArrowheads="1" noChangeShapeType="1" noTextEdit="1"/>
              </p:cNvSpPr>
              <p:nvPr>
                <p:ph idx="1"/>
              </p:nvPr>
            </p:nvSpPr>
            <p:spPr>
              <a:xfrm>
                <a:off x="2231135" y="2638044"/>
                <a:ext cx="8143353" cy="3853067"/>
              </a:xfrm>
              <a:blipFill>
                <a:blip r:embed="rId2"/>
                <a:stretch>
                  <a:fillRect l="-467" t="-658" r="-156"/>
                </a:stretch>
              </a:blipFill>
            </p:spPr>
            <p:txBody>
              <a:bodyPr/>
              <a:lstStyle/>
              <a:p>
                <a:r>
                  <a:rPr lang="fr-FR">
                    <a:noFill/>
                  </a:rPr>
                  <a:t> </a:t>
                </a:r>
              </a:p>
            </p:txBody>
          </p:sp>
        </mc:Fallback>
      </mc:AlternateContent>
    </p:spTree>
    <p:extLst>
      <p:ext uri="{BB962C8B-B14F-4D97-AF65-F5344CB8AC3E}">
        <p14:creationId xmlns:p14="http://schemas.microsoft.com/office/powerpoint/2010/main" val="142390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F794-9609-A84F-9D48-843D7BEEA40A}"/>
              </a:ext>
            </a:extLst>
          </p:cNvPr>
          <p:cNvSpPr>
            <a:spLocks noGrp="1"/>
          </p:cNvSpPr>
          <p:nvPr>
            <p:ph type="title"/>
          </p:nvPr>
        </p:nvSpPr>
        <p:spPr/>
        <p:txBody>
          <a:bodyPr/>
          <a:lstStyle/>
          <a:p>
            <a:r>
              <a:rPr lang="fr-FR" dirty="0"/>
              <a:t>Prédication et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64E1E9-D158-8A42-A170-EB35DF37D5BA}"/>
                  </a:ext>
                </a:extLst>
              </p:cNvPr>
              <p:cNvSpPr>
                <a:spLocks noGrp="1"/>
              </p:cNvSpPr>
              <p:nvPr>
                <p:ph idx="1"/>
              </p:nvPr>
            </p:nvSpPr>
            <p:spPr>
              <a:xfrm>
                <a:off x="2231135" y="2638044"/>
                <a:ext cx="8402997" cy="4219956"/>
              </a:xfrm>
            </p:spPr>
            <p:txBody>
              <a:bodyPr>
                <a:normAutofit/>
              </a:bodyPr>
              <a:lstStyle/>
              <a:p>
                <a:r>
                  <a:rPr lang="fr-FR" dirty="0"/>
                  <a:t>Voici d’autres exemples de formulation dans le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1</m:t>
                        </m:r>
                      </m:sub>
                    </m:sSub>
                    <m:r>
                      <a:rPr lang="fr-CA" i="1">
                        <a:latin typeface="Cambria Math" panose="02040503050406030204" pitchFamily="18" charset="0"/>
                        <a:ea typeface="Cambria Math" panose="02040503050406030204" pitchFamily="18" charset="0"/>
                      </a:rPr>
                      <m:t> </m:t>
                    </m:r>
                  </m:oMath>
                </a14:m>
                <a:r>
                  <a:rPr lang="fr-FR" dirty="0"/>
                  <a:t>en fonction de ces nouvelles constructions syntaxiques: </a:t>
                </a:r>
              </a:p>
              <a:p>
                <a:pPr lvl="1"/>
                <a:r>
                  <a:rPr lang="fr-FR" dirty="0"/>
                  <a:t>Tout individu aime quelqu’un. </a:t>
                </a:r>
              </a:p>
              <a:p>
                <a:pPr lvl="2"/>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𝑦𝐴𝑥𝑦</m:t>
                    </m:r>
                  </m:oMath>
                </a14:m>
                <a:endParaRPr lang="fr-FR" dirty="0"/>
              </a:p>
              <a:p>
                <a:pPr lvl="1"/>
                <a:r>
                  <a:rPr lang="fr-FR" dirty="0"/>
                  <a:t>Tout individu est aimé par quelqu’un.</a:t>
                </a:r>
              </a:p>
              <a:p>
                <a:pPr lvl="2"/>
                <a14:m>
                  <m:oMath xmlns:m="http://schemas.openxmlformats.org/officeDocument/2006/math">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𝑦𝐴𝑦𝑥</m:t>
                    </m:r>
                  </m:oMath>
                </a14:m>
                <a:endParaRPr lang="fr-FR" dirty="0"/>
              </a:p>
              <a:p>
                <a:pPr lvl="1"/>
                <a:r>
                  <a:rPr lang="fr-FR" dirty="0"/>
                  <a:t>Il y a un individu qui aime tout le monde.</a:t>
                </a:r>
              </a:p>
              <a:p>
                <a:pPr lvl="2"/>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𝑦𝐴𝑥𝑦</m:t>
                    </m:r>
                  </m:oMath>
                </a14:m>
                <a:endParaRPr lang="fr-FR" dirty="0"/>
              </a:p>
              <a:p>
                <a:pPr lvl="1"/>
                <a:r>
                  <a:rPr lang="fr-FR" dirty="0"/>
                  <a:t>Il y a un individu que tout le monde aime.</a:t>
                </a:r>
              </a:p>
              <a:p>
                <a:pPr lvl="2"/>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𝑦𝐴𝑦𝑥</m:t>
                    </m:r>
                  </m:oMath>
                </a14:m>
                <a:endParaRPr lang="fr-FR" dirty="0"/>
              </a:p>
            </p:txBody>
          </p:sp>
        </mc:Choice>
        <mc:Fallback xmlns="">
          <p:sp>
            <p:nvSpPr>
              <p:cNvPr id="3" name="Content Placeholder 2">
                <a:extLst>
                  <a:ext uri="{FF2B5EF4-FFF2-40B4-BE49-F238E27FC236}">
                    <a16:creationId xmlns:a16="http://schemas.microsoft.com/office/drawing/2014/main" id="{0A64E1E9-D158-8A42-A170-EB35DF37D5BA}"/>
                  </a:ext>
                </a:extLst>
              </p:cNvPr>
              <p:cNvSpPr>
                <a:spLocks noGrp="1" noRot="1" noChangeAspect="1" noMove="1" noResize="1" noEditPoints="1" noAdjustHandles="1" noChangeArrowheads="1" noChangeShapeType="1" noTextEdit="1"/>
              </p:cNvSpPr>
              <p:nvPr>
                <p:ph idx="1"/>
              </p:nvPr>
            </p:nvSpPr>
            <p:spPr>
              <a:xfrm>
                <a:off x="2231135" y="2638044"/>
                <a:ext cx="8402997" cy="4219956"/>
              </a:xfrm>
              <a:blipFill>
                <a:blip r:embed="rId2"/>
                <a:stretch>
                  <a:fillRect l="-453" t="-601"/>
                </a:stretch>
              </a:blipFill>
            </p:spPr>
            <p:txBody>
              <a:bodyPr/>
              <a:lstStyle/>
              <a:p>
                <a:r>
                  <a:rPr lang="fr-FR">
                    <a:noFill/>
                  </a:rPr>
                  <a:t> </a:t>
                </a:r>
              </a:p>
            </p:txBody>
          </p:sp>
        </mc:Fallback>
      </mc:AlternateContent>
    </p:spTree>
    <p:extLst>
      <p:ext uri="{BB962C8B-B14F-4D97-AF65-F5344CB8AC3E}">
        <p14:creationId xmlns:p14="http://schemas.microsoft.com/office/powerpoint/2010/main" val="408573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5CF0-9D83-1548-8961-1FDCE268A410}"/>
              </a:ext>
            </a:extLst>
          </p:cNvPr>
          <p:cNvSpPr>
            <a:spLocks noGrp="1"/>
          </p:cNvSpPr>
          <p:nvPr>
            <p:ph type="title"/>
          </p:nvPr>
        </p:nvSpPr>
        <p:spPr/>
        <p:txBody>
          <a:bodyPr/>
          <a:lstStyle/>
          <a:p>
            <a:r>
              <a:rPr lang="fr-FR" dirty="0"/>
              <a:t>Prédication et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C92BD8-9D39-DE41-8812-5B66D49A7E05}"/>
                  </a:ext>
                </a:extLst>
              </p:cNvPr>
              <p:cNvSpPr>
                <a:spLocks noGrp="1"/>
              </p:cNvSpPr>
              <p:nvPr>
                <p:ph idx="1"/>
              </p:nvPr>
            </p:nvSpPr>
            <p:spPr>
              <a:xfrm>
                <a:off x="2231136" y="2638044"/>
                <a:ext cx="8256242" cy="4022400"/>
              </a:xfrm>
            </p:spPr>
            <p:txBody>
              <a:bodyPr/>
              <a:lstStyle/>
              <a:p>
                <a:r>
                  <a:rPr lang="fr-FR" dirty="0"/>
                  <a:t>Nous avons maintenant introduit deux constructions syntaxiques fondamentales du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1</m:t>
                        </m:r>
                      </m:sub>
                    </m:sSub>
                    <m:r>
                      <a:rPr lang="fr-CA" i="1">
                        <a:latin typeface="Cambria Math" panose="02040503050406030204" pitchFamily="18" charset="0"/>
                        <a:ea typeface="Cambria Math" panose="02040503050406030204" pitchFamily="18" charset="0"/>
                      </a:rPr>
                      <m:t> </m:t>
                    </m:r>
                    <m:r>
                      <a:rPr lang="fr-CA" b="0" i="0" smtClean="0">
                        <a:latin typeface="Cambria Math" panose="02040503050406030204" pitchFamily="18" charset="0"/>
                        <a:ea typeface="Cambria Math" panose="02040503050406030204" pitchFamily="18" charset="0"/>
                      </a:rPr>
                      <m:t> :</m:t>
                    </m:r>
                  </m:oMath>
                </a14:m>
                <a:endParaRPr lang="fr-CA" b="0" dirty="0">
                  <a:ea typeface="Cambria Math" panose="02040503050406030204" pitchFamily="18" charset="0"/>
                </a:endParaRPr>
              </a:p>
              <a:p>
                <a:pPr lvl="1"/>
                <a:r>
                  <a:rPr lang="fr-FR" dirty="0"/>
                  <a:t>La </a:t>
                </a:r>
                <a:r>
                  <a:rPr lang="fr-FR" b="1" dirty="0"/>
                  <a:t>prédication</a:t>
                </a:r>
                <a:r>
                  <a:rPr lang="fr-FR" dirty="0"/>
                  <a:t>: consiste en un symbole de prédicat (nous le représenterons par une lettre majuscule romaine) suivi d’une ou de plusieurs variables (x, y, z, etc.) et qui permet de représenter par une formule une expression prédicative ou relationnelle.</a:t>
                </a:r>
              </a:p>
              <a:p>
                <a:pPr lvl="1"/>
                <a:r>
                  <a:rPr lang="fr-FR" dirty="0"/>
                  <a:t>La</a:t>
                </a:r>
                <a:r>
                  <a:rPr lang="fr-FR" b="1" dirty="0"/>
                  <a:t> quantification</a:t>
                </a:r>
                <a:r>
                  <a:rPr lang="fr-FR" dirty="0"/>
                  <a:t>: existentielle ou universelle, qui consiste en un quantificateur suivi d’une variable.</a:t>
                </a:r>
              </a:p>
            </p:txBody>
          </p:sp>
        </mc:Choice>
        <mc:Fallback xmlns="">
          <p:sp>
            <p:nvSpPr>
              <p:cNvPr id="3" name="Content Placeholder 2">
                <a:extLst>
                  <a:ext uri="{FF2B5EF4-FFF2-40B4-BE49-F238E27FC236}">
                    <a16:creationId xmlns:a16="http://schemas.microsoft.com/office/drawing/2014/main" id="{56C92BD8-9D39-DE41-8812-5B66D49A7E05}"/>
                  </a:ext>
                </a:extLst>
              </p:cNvPr>
              <p:cNvSpPr>
                <a:spLocks noGrp="1" noRot="1" noChangeAspect="1" noMove="1" noResize="1" noEditPoints="1" noAdjustHandles="1" noChangeArrowheads="1" noChangeShapeType="1" noTextEdit="1"/>
              </p:cNvSpPr>
              <p:nvPr>
                <p:ph idx="1"/>
              </p:nvPr>
            </p:nvSpPr>
            <p:spPr>
              <a:xfrm>
                <a:off x="2231136" y="2638044"/>
                <a:ext cx="8256242" cy="4022400"/>
              </a:xfrm>
              <a:blipFill>
                <a:blip r:embed="rId2"/>
                <a:stretch>
                  <a:fillRect l="-461" t="-631"/>
                </a:stretch>
              </a:blipFill>
            </p:spPr>
            <p:txBody>
              <a:bodyPr/>
              <a:lstStyle/>
              <a:p>
                <a:r>
                  <a:rPr lang="fr-FR">
                    <a:noFill/>
                  </a:rPr>
                  <a:t> </a:t>
                </a:r>
              </a:p>
            </p:txBody>
          </p:sp>
        </mc:Fallback>
      </mc:AlternateContent>
    </p:spTree>
    <p:extLst>
      <p:ext uri="{BB962C8B-B14F-4D97-AF65-F5344CB8AC3E}">
        <p14:creationId xmlns:p14="http://schemas.microsoft.com/office/powerpoint/2010/main" val="2427263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E05C7B7-5AB3-1D4F-8C44-E2C0532180EE}"/>
                  </a:ext>
                </a:extLst>
              </p:cNvPr>
              <p:cNvSpPr>
                <a:spLocks noGrp="1"/>
              </p:cNvSpPr>
              <p:nvPr>
                <p:ph type="ctrTitle"/>
              </p:nvPr>
            </p:nvSpPr>
            <p:spPr/>
            <p:txBody>
              <a:bodyPr>
                <a:normAutofit fontScale="90000"/>
              </a:bodyPr>
              <a:lstStyle/>
              <a:p>
                <a:r>
                  <a:rPr lang="fr-FR" dirty="0"/>
                  <a:t>3. Les connecteurs propositionnels dans le langage </a:t>
                </a:r>
                <a14:m>
                  <m:oMath xmlns:m="http://schemas.openxmlformats.org/officeDocument/2006/math">
                    <m:sSub>
                      <m:sSubPr>
                        <m:ctrlPr>
                          <a:rPr lang="fr-FR" i="1">
                            <a:latin typeface="Cambria Math" panose="02040503050406030204" pitchFamily="18" charset="0"/>
                          </a:rPr>
                        </m:ctrlPr>
                      </m:sSubPr>
                      <m:e>
                        <m:r>
                          <a:rPr lang="fr-FR" b="0" i="1">
                            <a:latin typeface="Cambria Math" panose="02040503050406030204" pitchFamily="18" charset="0"/>
                            <a:ea typeface="Cambria Math" panose="02040503050406030204" pitchFamily="18" charset="0"/>
                          </a:rPr>
                          <m:t>ℒ</m:t>
                        </m:r>
                      </m:e>
                      <m:sub>
                        <m:r>
                          <a:rPr lang="fr-CA" b="0" i="1">
                            <a:latin typeface="Cambria Math" panose="02040503050406030204" pitchFamily="18" charset="0"/>
                            <a:ea typeface="Cambria Math" panose="02040503050406030204" pitchFamily="18" charset="0"/>
                          </a:rPr>
                          <m:t>1</m:t>
                        </m:r>
                      </m:sub>
                    </m:sSub>
                  </m:oMath>
                </a14:m>
                <a:endParaRPr lang="fr-FR" dirty="0"/>
              </a:p>
            </p:txBody>
          </p:sp>
        </mc:Choice>
        <mc:Fallback xmlns="">
          <p:sp>
            <p:nvSpPr>
              <p:cNvPr id="2" name="Title 1">
                <a:extLst>
                  <a:ext uri="{FF2B5EF4-FFF2-40B4-BE49-F238E27FC236}">
                    <a16:creationId xmlns:a16="http://schemas.microsoft.com/office/drawing/2014/main" id="{CE05C7B7-5AB3-1D4F-8C44-E2C0532180EE}"/>
                  </a:ext>
                </a:extLst>
              </p:cNvPr>
              <p:cNvSpPr>
                <a:spLocks noGrp="1" noRot="1" noChangeAspect="1" noMove="1" noResize="1" noEditPoints="1" noAdjustHandles="1" noChangeArrowheads="1" noChangeShapeType="1" noTextEdit="1"/>
              </p:cNvSpPr>
              <p:nvPr>
                <p:ph type="ctrTitle"/>
              </p:nvPr>
            </p:nvSpPr>
            <p:spPr>
              <a:blipFill>
                <a:blip r:embed="rId2"/>
                <a:stretch>
                  <a:fillRect t="-2239" r="-702"/>
                </a:stretch>
              </a:blipFill>
            </p:spPr>
            <p:txBody>
              <a:bodyPr/>
              <a:lstStyle/>
              <a:p>
                <a:r>
                  <a:rPr lang="fr-FR">
                    <a:noFill/>
                  </a:rPr>
                  <a:t> </a:t>
                </a:r>
              </a:p>
            </p:txBody>
          </p:sp>
        </mc:Fallback>
      </mc:AlternateContent>
      <p:sp>
        <p:nvSpPr>
          <p:cNvPr id="3" name="Subtitle 2">
            <a:extLst>
              <a:ext uri="{FF2B5EF4-FFF2-40B4-BE49-F238E27FC236}">
                <a16:creationId xmlns:a16="http://schemas.microsoft.com/office/drawing/2014/main" id="{DDAEEB07-D147-4E43-A39E-F6E9455B85C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6646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2B52-72B8-D840-9F73-2BB78F4C5D6C}"/>
              </a:ext>
            </a:extLst>
          </p:cNvPr>
          <p:cNvSpPr>
            <a:spLocks noGrp="1"/>
          </p:cNvSpPr>
          <p:nvPr>
            <p:ph type="title"/>
          </p:nvPr>
        </p:nvSpPr>
        <p:spPr/>
        <p:txBody>
          <a:bodyPr/>
          <a:lstStyle/>
          <a:p>
            <a:r>
              <a:rPr lang="fr-FR" dirty="0"/>
              <a:t>La négation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BA689F-1CD4-084D-99B7-9C865D7EEC5C}"/>
                  </a:ext>
                </a:extLst>
              </p:cNvPr>
              <p:cNvSpPr>
                <a:spLocks noGrp="1"/>
              </p:cNvSpPr>
              <p:nvPr>
                <p:ph idx="1"/>
              </p:nvPr>
            </p:nvSpPr>
            <p:spPr>
              <a:xfrm>
                <a:off x="2231136" y="2638044"/>
                <a:ext cx="8075620" cy="3740178"/>
              </a:xfrm>
            </p:spPr>
            <p:txBody>
              <a:bodyPr>
                <a:normAutofit/>
              </a:bodyPr>
              <a:lstStyle/>
              <a:p>
                <a:r>
                  <a:rPr lang="fr-FR" dirty="0"/>
                  <a:t>Pour exprimer : Certains individus ne sont pas philosophes.</a:t>
                </a:r>
              </a:p>
              <a:p>
                <a:r>
                  <a:rPr lang="fr-FR" dirty="0"/>
                  <a:t>On paraphrase ainsi: Il existe (au moins) un individu x tel que x n’est pas philosophe.</a:t>
                </a:r>
              </a:p>
              <a:p>
                <a:endParaRPr lang="fr-FR" dirty="0"/>
              </a:p>
              <a:p>
                <a:r>
                  <a:rPr lang="fr-FR" dirty="0"/>
                  <a:t>D’où la formule: </a:t>
                </a:r>
              </a:p>
              <a:p>
                <a:pPr lvl="1"/>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𝑃𝑥</m:t>
                    </m:r>
                  </m:oMath>
                </a14:m>
                <a:endParaRPr lang="fr-FR" dirty="0"/>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oMath>
                </a14:m>
                <a:r>
                  <a:rPr lang="fr-FR" dirty="0"/>
                  <a:t> représente le quantificateur existentiel. </a:t>
                </a:r>
              </a:p>
              <a:p>
                <a:pPr lvl="1"/>
                <a:r>
                  <a:rPr lang="fr-FR" dirty="0"/>
                  <a:t>Le x est une variable d’individu  (qui parcourt le domaine des êtres humains).</a:t>
                </a:r>
              </a:p>
              <a:p>
                <a:pPr lvl="1"/>
                <a:r>
                  <a:rPr lang="fr-FR" dirty="0"/>
                  <a:t>Le P est un symbole de prédicat (interprété par le prédicat philosophe).</a:t>
                </a:r>
              </a:p>
              <a:p>
                <a:pPr lvl="1"/>
                <a:r>
                  <a:rPr lang="fr-FR" dirty="0"/>
                  <a:t>Le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 </m:t>
                    </m:r>
                  </m:oMath>
                </a14:m>
                <a:r>
                  <a:rPr lang="fr-FR" dirty="0"/>
                  <a:t>représente la </a:t>
                </a:r>
                <a:r>
                  <a:rPr lang="fr-FR" b="1" dirty="0"/>
                  <a:t>négation.</a:t>
                </a:r>
              </a:p>
            </p:txBody>
          </p:sp>
        </mc:Choice>
        <mc:Fallback xmlns="">
          <p:sp>
            <p:nvSpPr>
              <p:cNvPr id="3" name="Content Placeholder 2">
                <a:extLst>
                  <a:ext uri="{FF2B5EF4-FFF2-40B4-BE49-F238E27FC236}">
                    <a16:creationId xmlns:a16="http://schemas.microsoft.com/office/drawing/2014/main" id="{32BA689F-1CD4-084D-99B7-9C865D7EEC5C}"/>
                  </a:ext>
                </a:extLst>
              </p:cNvPr>
              <p:cNvSpPr>
                <a:spLocks noGrp="1" noRot="1" noChangeAspect="1" noMove="1" noResize="1" noEditPoints="1" noAdjustHandles="1" noChangeArrowheads="1" noChangeShapeType="1" noTextEdit="1"/>
              </p:cNvSpPr>
              <p:nvPr>
                <p:ph idx="1"/>
              </p:nvPr>
            </p:nvSpPr>
            <p:spPr>
              <a:xfrm>
                <a:off x="2231136" y="2638044"/>
                <a:ext cx="8075620" cy="3740178"/>
              </a:xfrm>
              <a:blipFill>
                <a:blip r:embed="rId2"/>
                <a:stretch>
                  <a:fillRect l="-471" t="-678" b="-678"/>
                </a:stretch>
              </a:blipFill>
            </p:spPr>
            <p:txBody>
              <a:bodyPr/>
              <a:lstStyle/>
              <a:p>
                <a:r>
                  <a:rPr lang="fr-FR">
                    <a:noFill/>
                  </a:rPr>
                  <a:t> </a:t>
                </a:r>
              </a:p>
            </p:txBody>
          </p:sp>
        </mc:Fallback>
      </mc:AlternateContent>
    </p:spTree>
    <p:extLst>
      <p:ext uri="{BB962C8B-B14F-4D97-AF65-F5344CB8AC3E}">
        <p14:creationId xmlns:p14="http://schemas.microsoft.com/office/powerpoint/2010/main" val="427886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DE30-AA32-0645-A55A-91D8088B66E6}"/>
              </a:ext>
            </a:extLst>
          </p:cNvPr>
          <p:cNvSpPr>
            <a:spLocks noGrp="1"/>
          </p:cNvSpPr>
          <p:nvPr>
            <p:ph type="title"/>
          </p:nvPr>
        </p:nvSpPr>
        <p:spPr/>
        <p:txBody>
          <a:bodyPr/>
          <a:lstStyle/>
          <a:p>
            <a:r>
              <a:rPr lang="fr-FR" dirty="0"/>
              <a:t>La négation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72E27E-A479-3941-95C9-7C1C6146218B}"/>
                  </a:ext>
                </a:extLst>
              </p:cNvPr>
              <p:cNvSpPr>
                <a:spLocks noGrp="1"/>
              </p:cNvSpPr>
              <p:nvPr>
                <p:ph idx="1"/>
              </p:nvPr>
            </p:nvSpPr>
            <p:spPr/>
            <p:txBody>
              <a:bodyPr>
                <a:normAutofit fontScale="92500" lnSpcReduction="10000"/>
              </a:bodyPr>
              <a:lstStyle/>
              <a:p>
                <a:r>
                  <a:rPr lang="fr-FR" dirty="0"/>
                  <a:t>Pour exprimer : Certains individus ne sont pas philosophes.</a:t>
                </a:r>
              </a:p>
              <a:p>
                <a:r>
                  <a:rPr lang="fr-FR" dirty="0"/>
                  <a:t>On paraphrase ainsi: Il est faux que tout individu x est philosophe.</a:t>
                </a:r>
              </a:p>
              <a:p>
                <a:endParaRPr lang="fr-FR" dirty="0"/>
              </a:p>
              <a:p>
                <a:r>
                  <a:rPr lang="fr-FR" dirty="0"/>
                  <a:t>D’où la formule: </a:t>
                </a:r>
              </a:p>
              <a:p>
                <a:pPr lvl="1"/>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𝑥𝑃𝑥</m:t>
                    </m:r>
                    <m:r>
                      <a:rPr lang="fr-CA" b="0" i="1" smtClean="0">
                        <a:latin typeface="Cambria Math" panose="02040503050406030204" pitchFamily="18" charset="0"/>
                        <a:ea typeface="Cambria Math" panose="02040503050406030204" pitchFamily="18" charset="0"/>
                      </a:rPr>
                      <m:t> </m:t>
                    </m:r>
                  </m:oMath>
                </a14:m>
                <a:endParaRPr lang="fr-CA" b="0" dirty="0">
                  <a:ea typeface="Cambria Math" panose="02040503050406030204" pitchFamily="18" charset="0"/>
                </a:endParaRPr>
              </a:p>
              <a:p>
                <a:pPr lvl="1"/>
                <a:r>
                  <a:rPr lang="fr-FR" dirty="0"/>
                  <a:t>Le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représente le quantificateur universel.</a:t>
                </a:r>
              </a:p>
              <a:p>
                <a:pPr lvl="1"/>
                <a:r>
                  <a:rPr lang="fr-FR" dirty="0"/>
                  <a:t>Le x est une variable d’individu  (qui parcourt le domaine des êtres humains).</a:t>
                </a:r>
              </a:p>
              <a:p>
                <a:pPr lvl="1"/>
                <a:r>
                  <a:rPr lang="fr-FR" dirty="0"/>
                  <a:t>Le P est un symbole de prédicat (interprété par le prédicat philosophe).</a:t>
                </a:r>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 </m:t>
                    </m:r>
                  </m:oMath>
                </a14:m>
                <a:r>
                  <a:rPr lang="fr-FR" dirty="0"/>
                  <a:t>représente la négation.</a:t>
                </a:r>
              </a:p>
              <a:p>
                <a:endParaRPr lang="fr-FR" dirty="0"/>
              </a:p>
            </p:txBody>
          </p:sp>
        </mc:Choice>
        <mc:Fallback xmlns="">
          <p:sp>
            <p:nvSpPr>
              <p:cNvPr id="3" name="Content Placeholder 2">
                <a:extLst>
                  <a:ext uri="{FF2B5EF4-FFF2-40B4-BE49-F238E27FC236}">
                    <a16:creationId xmlns:a16="http://schemas.microsoft.com/office/drawing/2014/main" id="{C072E27E-A479-3941-95C9-7C1C6146218B}"/>
                  </a:ext>
                </a:extLst>
              </p:cNvPr>
              <p:cNvSpPr>
                <a:spLocks noGrp="1" noRot="1" noChangeAspect="1" noMove="1" noResize="1" noEditPoints="1" noAdjustHandles="1" noChangeArrowheads="1" noChangeShapeType="1" noTextEdit="1"/>
              </p:cNvSpPr>
              <p:nvPr>
                <p:ph idx="1"/>
              </p:nvPr>
            </p:nvSpPr>
            <p:spPr>
              <a:blipFill>
                <a:blip r:embed="rId2"/>
                <a:stretch>
                  <a:fillRect l="-328" t="-1224" b="-2041"/>
                </a:stretch>
              </a:blipFill>
            </p:spPr>
            <p:txBody>
              <a:bodyPr/>
              <a:lstStyle/>
              <a:p>
                <a:r>
                  <a:rPr lang="fr-FR">
                    <a:noFill/>
                  </a:rPr>
                  <a:t> </a:t>
                </a:r>
              </a:p>
            </p:txBody>
          </p:sp>
        </mc:Fallback>
      </mc:AlternateContent>
    </p:spTree>
    <p:extLst>
      <p:ext uri="{BB962C8B-B14F-4D97-AF65-F5344CB8AC3E}">
        <p14:creationId xmlns:p14="http://schemas.microsoft.com/office/powerpoint/2010/main" val="2544133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EF20-F3BE-764B-B521-406B9DAE0903}"/>
              </a:ext>
            </a:extLst>
          </p:cNvPr>
          <p:cNvSpPr>
            <a:spLocks noGrp="1"/>
          </p:cNvSpPr>
          <p:nvPr>
            <p:ph type="title"/>
          </p:nvPr>
        </p:nvSpPr>
        <p:spPr/>
        <p:txBody>
          <a:bodyPr/>
          <a:lstStyle/>
          <a:p>
            <a:r>
              <a:rPr lang="fr-FR" dirty="0"/>
              <a:t>La négation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FEB063-FBD1-0541-B805-64A28A69346D}"/>
                  </a:ext>
                </a:extLst>
              </p:cNvPr>
              <p:cNvSpPr>
                <a:spLocks noGrp="1"/>
              </p:cNvSpPr>
              <p:nvPr>
                <p:ph idx="1"/>
              </p:nvPr>
            </p:nvSpPr>
            <p:spPr>
              <a:xfrm>
                <a:off x="2231136" y="2638044"/>
                <a:ext cx="8007886" cy="3965956"/>
              </a:xfrm>
            </p:spPr>
            <p:txBody>
              <a:bodyPr>
                <a:normAutofit/>
              </a:bodyPr>
              <a:lstStyle/>
              <a:p>
                <a:r>
                  <a:rPr lang="fr-FR" dirty="0"/>
                  <a:t>Pour exprimer: Aucun individu n’est philosophe.</a:t>
                </a:r>
              </a:p>
              <a:p>
                <a:r>
                  <a:rPr lang="fr-FR" dirty="0"/>
                  <a:t>On paraphrase ainsi: Il est faux qu’il existe un philosophe x tel que x est philosophe.</a:t>
                </a:r>
              </a:p>
              <a:p>
                <a:endParaRPr lang="fr-FR" dirty="0"/>
              </a:p>
              <a:p>
                <a:r>
                  <a:rPr lang="fr-FR" dirty="0"/>
                  <a:t>D’où la formule: </a:t>
                </a: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𝑥𝑃𝑥</m:t>
                    </m:r>
                  </m:oMath>
                </a14:m>
                <a:endParaRPr lang="fr-FR" dirty="0"/>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oMath>
                </a14:m>
                <a:r>
                  <a:rPr lang="fr-FR" dirty="0"/>
                  <a:t> représente le quantificateur existentiel. </a:t>
                </a:r>
              </a:p>
              <a:p>
                <a:pPr lvl="1"/>
                <a:r>
                  <a:rPr lang="fr-FR" dirty="0"/>
                  <a:t>Le x est une variable d’individu  (qui parcourt le domaine des êtres humains).</a:t>
                </a:r>
              </a:p>
              <a:p>
                <a:pPr lvl="1"/>
                <a:r>
                  <a:rPr lang="fr-FR" dirty="0"/>
                  <a:t>Le P est un symbole de prédicat (interprété par le prédicat philosophe).</a:t>
                </a:r>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 </m:t>
                    </m:r>
                  </m:oMath>
                </a14:m>
                <a:r>
                  <a:rPr lang="fr-FR" dirty="0"/>
                  <a:t>représente la </a:t>
                </a:r>
                <a:r>
                  <a:rPr lang="fr-FR" b="1" dirty="0"/>
                  <a:t>négation.</a:t>
                </a:r>
              </a:p>
              <a:p>
                <a:pPr lvl="1"/>
                <a:endParaRPr lang="fr-FR" dirty="0"/>
              </a:p>
              <a:p>
                <a:endParaRPr lang="fr-FR" dirty="0"/>
              </a:p>
            </p:txBody>
          </p:sp>
        </mc:Choice>
        <mc:Fallback xmlns="">
          <p:sp>
            <p:nvSpPr>
              <p:cNvPr id="3" name="Content Placeholder 2">
                <a:extLst>
                  <a:ext uri="{FF2B5EF4-FFF2-40B4-BE49-F238E27FC236}">
                    <a16:creationId xmlns:a16="http://schemas.microsoft.com/office/drawing/2014/main" id="{0FFEB063-FBD1-0541-B805-64A28A69346D}"/>
                  </a:ext>
                </a:extLst>
              </p:cNvPr>
              <p:cNvSpPr>
                <a:spLocks noGrp="1" noRot="1" noChangeAspect="1" noMove="1" noResize="1" noEditPoints="1" noAdjustHandles="1" noChangeArrowheads="1" noChangeShapeType="1" noTextEdit="1"/>
              </p:cNvSpPr>
              <p:nvPr>
                <p:ph idx="1"/>
              </p:nvPr>
            </p:nvSpPr>
            <p:spPr>
              <a:xfrm>
                <a:off x="2231136" y="2638044"/>
                <a:ext cx="8007886" cy="3965956"/>
              </a:xfrm>
              <a:blipFill>
                <a:blip r:embed="rId2"/>
                <a:stretch>
                  <a:fillRect l="-475" t="-639"/>
                </a:stretch>
              </a:blipFill>
            </p:spPr>
            <p:txBody>
              <a:bodyPr/>
              <a:lstStyle/>
              <a:p>
                <a:r>
                  <a:rPr lang="fr-FR">
                    <a:noFill/>
                  </a:rPr>
                  <a:t> </a:t>
                </a:r>
              </a:p>
            </p:txBody>
          </p:sp>
        </mc:Fallback>
      </mc:AlternateContent>
    </p:spTree>
    <p:extLst>
      <p:ext uri="{BB962C8B-B14F-4D97-AF65-F5344CB8AC3E}">
        <p14:creationId xmlns:p14="http://schemas.microsoft.com/office/powerpoint/2010/main" val="349329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CAE7-B753-7246-B7B1-579DA6A68BE1}"/>
              </a:ext>
            </a:extLst>
          </p:cNvPr>
          <p:cNvSpPr>
            <a:spLocks noGrp="1"/>
          </p:cNvSpPr>
          <p:nvPr>
            <p:ph type="title"/>
          </p:nvPr>
        </p:nvSpPr>
        <p:spPr/>
        <p:txBody>
          <a:bodyPr/>
          <a:lstStyle/>
          <a:p>
            <a:r>
              <a:rPr lang="fr-FR" dirty="0"/>
              <a:t>Plan du cours</a:t>
            </a:r>
          </a:p>
        </p:txBody>
      </p:sp>
      <p:sp>
        <p:nvSpPr>
          <p:cNvPr id="3" name="Content Placeholder 2">
            <a:extLst>
              <a:ext uri="{FF2B5EF4-FFF2-40B4-BE49-F238E27FC236}">
                <a16:creationId xmlns:a16="http://schemas.microsoft.com/office/drawing/2014/main" id="{4A1E25F7-49A9-F94C-AFFA-E9A9C0BB6008}"/>
              </a:ext>
            </a:extLst>
          </p:cNvPr>
          <p:cNvSpPr>
            <a:spLocks noGrp="1"/>
          </p:cNvSpPr>
          <p:nvPr>
            <p:ph idx="1"/>
          </p:nvPr>
        </p:nvSpPr>
        <p:spPr/>
        <p:txBody>
          <a:bodyPr>
            <a:normAutofit/>
          </a:bodyPr>
          <a:lstStyle/>
          <a:p>
            <a:r>
              <a:rPr lang="fr-FR" dirty="0"/>
              <a:t>Des questions? Ramasser le devoir maison.</a:t>
            </a:r>
          </a:p>
          <a:p>
            <a:pPr marL="0" indent="0">
              <a:buNone/>
            </a:pPr>
            <a:endParaRPr lang="fr-FR" dirty="0"/>
          </a:p>
          <a:p>
            <a:r>
              <a:rPr lang="fr-FR" dirty="0"/>
              <a:t>Nouvelle matière: Chapitre 3</a:t>
            </a:r>
          </a:p>
          <a:p>
            <a:endParaRPr lang="fr-FR" dirty="0"/>
          </a:p>
          <a:p>
            <a:r>
              <a:rPr lang="fr-FR" dirty="0"/>
              <a:t>Exercices</a:t>
            </a:r>
          </a:p>
        </p:txBody>
      </p:sp>
    </p:spTree>
    <p:extLst>
      <p:ext uri="{BB962C8B-B14F-4D97-AF65-F5344CB8AC3E}">
        <p14:creationId xmlns:p14="http://schemas.microsoft.com/office/powerpoint/2010/main" val="104686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701E-07F3-6D48-96C1-68868542A2CA}"/>
              </a:ext>
            </a:extLst>
          </p:cNvPr>
          <p:cNvSpPr>
            <a:spLocks noGrp="1"/>
          </p:cNvSpPr>
          <p:nvPr>
            <p:ph type="title"/>
          </p:nvPr>
        </p:nvSpPr>
        <p:spPr/>
        <p:txBody>
          <a:bodyPr/>
          <a:lstStyle/>
          <a:p>
            <a:r>
              <a:rPr lang="fr-FR" dirty="0"/>
              <a:t>La négation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D6C904-3263-6F49-85CB-EEBC19A9161B}"/>
                  </a:ext>
                </a:extLst>
              </p:cNvPr>
              <p:cNvSpPr>
                <a:spLocks noGrp="1"/>
              </p:cNvSpPr>
              <p:nvPr>
                <p:ph idx="1"/>
              </p:nvPr>
            </p:nvSpPr>
            <p:spPr/>
            <p:txBody>
              <a:bodyPr>
                <a:normAutofit fontScale="92500" lnSpcReduction="10000"/>
              </a:bodyPr>
              <a:lstStyle/>
              <a:p>
                <a:r>
                  <a:rPr lang="fr-FR" dirty="0"/>
                  <a:t>Pour exprimer : Aucun individu n’est philosophe.</a:t>
                </a:r>
              </a:p>
              <a:p>
                <a:r>
                  <a:rPr lang="fr-FR" dirty="0"/>
                  <a:t>On paraphrase ainsi: Pour tout individu x, il est faux que x soit philosophe.</a:t>
                </a:r>
              </a:p>
              <a:p>
                <a:endParaRPr lang="fr-FR" dirty="0"/>
              </a:p>
              <a:p>
                <a:r>
                  <a:rPr lang="fr-FR" dirty="0"/>
                  <a:t>D’où la formule: </a:t>
                </a: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 </m:t>
                    </m:r>
                  </m:oMath>
                </a14:m>
                <a:endParaRPr lang="fr-CA" dirty="0">
                  <a:ea typeface="Cambria Math" panose="02040503050406030204" pitchFamily="18" charset="0"/>
                </a:endParaRPr>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oMath>
                </a14:m>
                <a:r>
                  <a:rPr lang="fr-FR" dirty="0"/>
                  <a:t> représente le quantificateur universel.</a:t>
                </a:r>
              </a:p>
              <a:p>
                <a:pPr lvl="1"/>
                <a:r>
                  <a:rPr lang="fr-FR" dirty="0"/>
                  <a:t>Le x est une variable d’individu  (qui parcourt le domaine des êtres humains).</a:t>
                </a:r>
              </a:p>
              <a:p>
                <a:pPr lvl="1"/>
                <a:r>
                  <a:rPr lang="fr-FR" dirty="0"/>
                  <a:t>Le P est un symbole de prédicat (interprété par le prédicat philosophe).</a:t>
                </a:r>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 </m:t>
                    </m:r>
                  </m:oMath>
                </a14:m>
                <a:r>
                  <a:rPr lang="fr-FR" dirty="0"/>
                  <a:t>représente la </a:t>
                </a:r>
                <a:r>
                  <a:rPr lang="fr-FR" b="1" dirty="0"/>
                  <a:t>négation.</a:t>
                </a:r>
              </a:p>
              <a:p>
                <a:endParaRPr lang="fr-FR" dirty="0"/>
              </a:p>
            </p:txBody>
          </p:sp>
        </mc:Choice>
        <mc:Fallback xmlns="">
          <p:sp>
            <p:nvSpPr>
              <p:cNvPr id="3" name="Content Placeholder 2">
                <a:extLst>
                  <a:ext uri="{FF2B5EF4-FFF2-40B4-BE49-F238E27FC236}">
                    <a16:creationId xmlns:a16="http://schemas.microsoft.com/office/drawing/2014/main" id="{64D6C904-3263-6F49-85CB-EEBC19A9161B}"/>
                  </a:ext>
                </a:extLst>
              </p:cNvPr>
              <p:cNvSpPr>
                <a:spLocks noGrp="1" noRot="1" noChangeAspect="1" noMove="1" noResize="1" noEditPoints="1" noAdjustHandles="1" noChangeArrowheads="1" noChangeShapeType="1" noTextEdit="1"/>
              </p:cNvSpPr>
              <p:nvPr>
                <p:ph idx="1"/>
              </p:nvPr>
            </p:nvSpPr>
            <p:spPr>
              <a:blipFill>
                <a:blip r:embed="rId2"/>
                <a:stretch>
                  <a:fillRect l="-328" t="-1224" b="-2041"/>
                </a:stretch>
              </a:blipFill>
            </p:spPr>
            <p:txBody>
              <a:bodyPr/>
              <a:lstStyle/>
              <a:p>
                <a:r>
                  <a:rPr lang="fr-FR">
                    <a:noFill/>
                  </a:rPr>
                  <a:t> </a:t>
                </a:r>
              </a:p>
            </p:txBody>
          </p:sp>
        </mc:Fallback>
      </mc:AlternateContent>
    </p:spTree>
    <p:extLst>
      <p:ext uri="{BB962C8B-B14F-4D97-AF65-F5344CB8AC3E}">
        <p14:creationId xmlns:p14="http://schemas.microsoft.com/office/powerpoint/2010/main" val="246607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4EC7-5729-5545-B7FA-8913BD777F7B}"/>
              </a:ext>
            </a:extLst>
          </p:cNvPr>
          <p:cNvSpPr>
            <a:spLocks noGrp="1"/>
          </p:cNvSpPr>
          <p:nvPr>
            <p:ph type="title"/>
          </p:nvPr>
        </p:nvSpPr>
        <p:spPr/>
        <p:txBody>
          <a:bodyPr/>
          <a:lstStyle/>
          <a:p>
            <a:r>
              <a:rPr lang="fr-FR" dirty="0"/>
              <a:t>La négation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555E32-966C-6541-9613-E53F32655EC0}"/>
                  </a:ext>
                </a:extLst>
              </p:cNvPr>
              <p:cNvSpPr>
                <a:spLocks noGrp="1"/>
              </p:cNvSpPr>
              <p:nvPr>
                <p:ph idx="1"/>
              </p:nvPr>
            </p:nvSpPr>
            <p:spPr/>
            <p:txBody>
              <a:bodyPr/>
              <a:lstStyle/>
              <a:p>
                <a:r>
                  <a:rPr lang="fr-FR" dirty="0"/>
                  <a:t>Il y a bien une </a:t>
                </a:r>
                <a:r>
                  <a:rPr lang="fr-FR" b="1" dirty="0"/>
                  <a:t>différence</a:t>
                </a:r>
                <a:r>
                  <a:rPr lang="fr-FR" dirty="0"/>
                  <a:t> entre les deux formules suivantes: </a:t>
                </a: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𝑃𝑥</m:t>
                    </m:r>
                  </m:oMath>
                </a14:m>
                <a:endParaRPr lang="fr-FR" dirty="0"/>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𝑥𝑃𝑥</m:t>
                    </m:r>
                  </m:oMath>
                </a14:m>
                <a:endParaRPr lang="fr-FR" dirty="0"/>
              </a:p>
              <a:p>
                <a:pPr lvl="1"/>
                <a:endParaRPr lang="fr-FR" dirty="0"/>
              </a:p>
              <a:p>
                <a:r>
                  <a:rPr lang="fr-FR" dirty="0"/>
                  <a:t>Et entre les deux formules suivantes:</a:t>
                </a: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𝑥𝑃𝑥</m:t>
                    </m:r>
                    <m:r>
                      <a:rPr lang="fr-CA" i="1">
                        <a:latin typeface="Cambria Math" panose="02040503050406030204" pitchFamily="18" charset="0"/>
                        <a:ea typeface="Cambria Math" panose="02040503050406030204" pitchFamily="18" charset="0"/>
                      </a:rPr>
                      <m:t> </m:t>
                    </m:r>
                  </m:oMath>
                </a14:m>
                <a:endParaRPr lang="fr-CA" dirty="0">
                  <a:ea typeface="Cambria Math" panose="02040503050406030204" pitchFamily="18" charset="0"/>
                </a:endParaRP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 </m:t>
                    </m:r>
                  </m:oMath>
                </a14:m>
                <a:endParaRPr lang="fr-CA" dirty="0">
                  <a:ea typeface="Cambria Math" panose="02040503050406030204" pitchFamily="18" charset="0"/>
                </a:endParaRPr>
              </a:p>
              <a:p>
                <a:pPr lvl="1"/>
                <a:endParaRPr lang="fr-CA" dirty="0">
                  <a:ea typeface="Cambria Math" panose="02040503050406030204" pitchFamily="18" charset="0"/>
                </a:endParaRPr>
              </a:p>
              <a:p>
                <a:pPr lvl="1"/>
                <a:endParaRPr lang="fr-FR" dirty="0"/>
              </a:p>
              <a:p>
                <a:endParaRPr lang="fr-FR" dirty="0"/>
              </a:p>
              <a:p>
                <a:endParaRPr lang="fr-FR" dirty="0"/>
              </a:p>
            </p:txBody>
          </p:sp>
        </mc:Choice>
        <mc:Fallback xmlns="">
          <p:sp>
            <p:nvSpPr>
              <p:cNvPr id="3" name="Content Placeholder 2">
                <a:extLst>
                  <a:ext uri="{FF2B5EF4-FFF2-40B4-BE49-F238E27FC236}">
                    <a16:creationId xmlns:a16="http://schemas.microsoft.com/office/drawing/2014/main" id="{3C555E32-966C-6541-9613-E53F32655EC0}"/>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p:spTree>
    <p:extLst>
      <p:ext uri="{BB962C8B-B14F-4D97-AF65-F5344CB8AC3E}">
        <p14:creationId xmlns:p14="http://schemas.microsoft.com/office/powerpoint/2010/main" val="249200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CC9A-A2DD-354D-BD1E-7C640F248560}"/>
              </a:ext>
            </a:extLst>
          </p:cNvPr>
          <p:cNvSpPr>
            <a:spLocks noGrp="1"/>
          </p:cNvSpPr>
          <p:nvPr>
            <p:ph type="title"/>
          </p:nvPr>
        </p:nvSpPr>
        <p:spPr/>
        <p:txBody>
          <a:bodyPr/>
          <a:lstStyle/>
          <a:p>
            <a:r>
              <a:rPr lang="fr-FR" dirty="0"/>
              <a:t>La conjonction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1610ED-C14E-D643-B507-94940CE62D27}"/>
                  </a:ext>
                </a:extLst>
              </p:cNvPr>
              <p:cNvSpPr>
                <a:spLocks noGrp="1"/>
              </p:cNvSpPr>
              <p:nvPr>
                <p:ph idx="1"/>
              </p:nvPr>
            </p:nvSpPr>
            <p:spPr>
              <a:xfrm>
                <a:off x="2231136" y="2638044"/>
                <a:ext cx="8188508" cy="3762756"/>
              </a:xfrm>
            </p:spPr>
            <p:txBody>
              <a:bodyPr>
                <a:normAutofit fontScale="92500" lnSpcReduction="20000"/>
              </a:bodyPr>
              <a:lstStyle/>
              <a:p>
                <a:r>
                  <a:rPr lang="fr-FR" dirty="0"/>
                  <a:t>Pour exprimer : Certains Grecs sont philosophes.</a:t>
                </a:r>
              </a:p>
              <a:p>
                <a:r>
                  <a:rPr lang="fr-FR" dirty="0"/>
                  <a:t>On paraphrase ainsi: Il existe au moins un individu tel que x est Grec et x est philosophe.</a:t>
                </a:r>
              </a:p>
              <a:p>
                <a:endParaRPr lang="fr-FR" dirty="0"/>
              </a:p>
              <a:p>
                <a:r>
                  <a:rPr lang="fr-FR" dirty="0"/>
                  <a:t>D’où la formule: </a:t>
                </a:r>
              </a:p>
              <a:p>
                <a:pPr lvl="1"/>
                <a14:m>
                  <m:oMath xmlns:m="http://schemas.openxmlformats.org/officeDocument/2006/math">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𝐺𝑥</m:t>
                    </m:r>
                    <m:r>
                      <a:rPr lang="fr-CA"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𝑃𝑥</m:t>
                    </m:r>
                    <m:r>
                      <a:rPr lang="fr-CA" b="0" i="1" smtClean="0">
                        <a:latin typeface="Cambria Math" panose="02040503050406030204" pitchFamily="18" charset="0"/>
                        <a:ea typeface="Cambria Math" panose="02040503050406030204" pitchFamily="18" charset="0"/>
                      </a:rPr>
                      <m:t>) </m:t>
                    </m:r>
                  </m:oMath>
                </a14:m>
                <a:endParaRPr lang="fr-CA" dirty="0">
                  <a:ea typeface="Cambria Math" panose="02040503050406030204" pitchFamily="18" charset="0"/>
                </a:endParaRPr>
              </a:p>
              <a:p>
                <a:pPr lvl="1"/>
                <a:r>
                  <a:rPr lang="fr-FR" dirty="0"/>
                  <a:t>Le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représente le quantificateur existentiel.</a:t>
                </a:r>
              </a:p>
              <a:p>
                <a:pPr lvl="1"/>
                <a:r>
                  <a:rPr lang="fr-FR" dirty="0"/>
                  <a:t>Le x est une variable d’individu  (qui parcourt le domaine des êtres humains).</a:t>
                </a:r>
              </a:p>
              <a:p>
                <a:pPr lvl="1"/>
                <a:r>
                  <a:rPr lang="fr-FR" dirty="0"/>
                  <a:t>Le P est un symbole de prédicat (interprété par le prédicat philosophe).</a:t>
                </a:r>
              </a:p>
              <a:p>
                <a:pPr lvl="1"/>
                <a:r>
                  <a:rPr lang="fr-FR" dirty="0"/>
                  <a:t>Le </a:t>
                </a:r>
                <a14:m>
                  <m:oMath xmlns:m="http://schemas.openxmlformats.org/officeDocument/2006/math">
                    <m:r>
                      <m:rPr>
                        <m:sty m:val="p"/>
                      </m:rPr>
                      <a:rPr lang="fr-FR" i="1" dirty="0">
                        <a:latin typeface="Cambria Math" panose="02040503050406030204" pitchFamily="18" charset="0"/>
                        <a:ea typeface="Cambria Math" panose="02040503050406030204" pitchFamily="18" charset="0"/>
                      </a:rPr>
                      <m:t>G</m:t>
                    </m:r>
                    <m:r>
                      <a:rPr lang="fr-CA" i="1">
                        <a:latin typeface="Cambria Math" panose="02040503050406030204" pitchFamily="18" charset="0"/>
                        <a:ea typeface="Cambria Math" panose="02040503050406030204" pitchFamily="18" charset="0"/>
                      </a:rPr>
                      <m:t> </m:t>
                    </m:r>
                  </m:oMath>
                </a14:m>
                <a:r>
                  <a:rPr lang="fr-FR" dirty="0"/>
                  <a:t>est un symbole de prédicat (interprété par le prédicat Grec).</a:t>
                </a:r>
              </a:p>
              <a:p>
                <a:pPr lvl="1"/>
                <a:r>
                  <a:rPr lang="fr-FR" dirty="0"/>
                  <a:t>Les parenthèses sont </a:t>
                </a:r>
                <a:r>
                  <a:rPr lang="fr-FR" b="1" dirty="0"/>
                  <a:t>indispensables</a:t>
                </a:r>
                <a:r>
                  <a:rPr lang="fr-FR" dirty="0"/>
                  <a:t>! Sans quoi le quantificateur existentiel porterait uniquement sur </a:t>
                </a:r>
                <a:r>
                  <a:rPr lang="fr-FR" dirty="0" err="1"/>
                  <a:t>Gx</a:t>
                </a:r>
                <a:r>
                  <a:rPr lang="fr-FR" dirty="0"/>
                  <a:t>.</a:t>
                </a:r>
              </a:p>
              <a:p>
                <a:endParaRPr lang="fr-FR" dirty="0"/>
              </a:p>
            </p:txBody>
          </p:sp>
        </mc:Choice>
        <mc:Fallback xmlns="">
          <p:sp>
            <p:nvSpPr>
              <p:cNvPr id="3" name="Content Placeholder 2">
                <a:extLst>
                  <a:ext uri="{FF2B5EF4-FFF2-40B4-BE49-F238E27FC236}">
                    <a16:creationId xmlns:a16="http://schemas.microsoft.com/office/drawing/2014/main" id="{231610ED-C14E-D643-B507-94940CE62D27}"/>
                  </a:ext>
                </a:extLst>
              </p:cNvPr>
              <p:cNvSpPr>
                <a:spLocks noGrp="1" noRot="1" noChangeAspect="1" noMove="1" noResize="1" noEditPoints="1" noAdjustHandles="1" noChangeArrowheads="1" noChangeShapeType="1" noTextEdit="1"/>
              </p:cNvSpPr>
              <p:nvPr>
                <p:ph idx="1"/>
              </p:nvPr>
            </p:nvSpPr>
            <p:spPr>
              <a:xfrm>
                <a:off x="2231136" y="2638044"/>
                <a:ext cx="8188508" cy="3762756"/>
              </a:xfrm>
              <a:blipFill>
                <a:blip r:embed="rId2"/>
                <a:stretch>
                  <a:fillRect l="-310" t="-1684"/>
                </a:stretch>
              </a:blipFill>
            </p:spPr>
            <p:txBody>
              <a:bodyPr/>
              <a:lstStyle/>
              <a:p>
                <a:r>
                  <a:rPr lang="fr-FR">
                    <a:noFill/>
                  </a:rPr>
                  <a:t> </a:t>
                </a:r>
              </a:p>
            </p:txBody>
          </p:sp>
        </mc:Fallback>
      </mc:AlternateContent>
    </p:spTree>
    <p:extLst>
      <p:ext uri="{BB962C8B-B14F-4D97-AF65-F5344CB8AC3E}">
        <p14:creationId xmlns:p14="http://schemas.microsoft.com/office/powerpoint/2010/main" val="3517480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34A6-AD77-BD46-A2AF-D8A383B4B732}"/>
              </a:ext>
            </a:extLst>
          </p:cNvPr>
          <p:cNvSpPr>
            <a:spLocks noGrp="1"/>
          </p:cNvSpPr>
          <p:nvPr>
            <p:ph type="title"/>
          </p:nvPr>
        </p:nvSpPr>
        <p:spPr/>
        <p:txBody>
          <a:bodyPr/>
          <a:lstStyle/>
          <a:p>
            <a:r>
              <a:rPr lang="fr-FR" dirty="0"/>
              <a:t>La conjonction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56845-C796-EB45-8E06-DF2B1304E9D1}"/>
                  </a:ext>
                </a:extLst>
              </p:cNvPr>
              <p:cNvSpPr>
                <a:spLocks noGrp="1"/>
              </p:cNvSpPr>
              <p:nvPr>
                <p:ph idx="1"/>
              </p:nvPr>
            </p:nvSpPr>
            <p:spPr>
              <a:xfrm>
                <a:off x="2246488" y="2480000"/>
                <a:ext cx="8466667" cy="3943378"/>
              </a:xfrm>
            </p:spPr>
            <p:txBody>
              <a:bodyPr>
                <a:normAutofit lnSpcReduction="10000"/>
              </a:bodyPr>
              <a:lstStyle/>
              <a:p>
                <a:r>
                  <a:rPr lang="fr-FR" dirty="0"/>
                  <a:t>Pour exprimer : Tous les êtres humains sont à la fois Grecs et philosophes.</a:t>
                </a:r>
              </a:p>
              <a:p>
                <a:r>
                  <a:rPr lang="fr-FR" dirty="0"/>
                  <a:t>On paraphrase ainsi: Pour individu x, on a que x est Grec et x est philosophe.</a:t>
                </a:r>
              </a:p>
              <a:p>
                <a:endParaRPr lang="fr-FR" dirty="0"/>
              </a:p>
              <a:p>
                <a:r>
                  <a:rPr lang="fr-FR" dirty="0"/>
                  <a:t>D’où la formule: </a:t>
                </a:r>
              </a:p>
              <a:p>
                <a:pPr lvl="1"/>
                <a14:m>
                  <m:oMath xmlns:m="http://schemas.openxmlformats.org/officeDocument/2006/math">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𝐺𝑥</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𝑃𝑥</m:t>
                    </m:r>
                    <m:r>
                      <a:rPr lang="fr-CA" i="1">
                        <a:latin typeface="Cambria Math" panose="02040503050406030204" pitchFamily="18" charset="0"/>
                        <a:ea typeface="Cambria Math" panose="02040503050406030204" pitchFamily="18" charset="0"/>
                      </a:rPr>
                      <m:t>) </m:t>
                    </m:r>
                  </m:oMath>
                </a14:m>
                <a:endParaRPr lang="fr-CA" dirty="0">
                  <a:ea typeface="Cambria Math" panose="02040503050406030204" pitchFamily="18" charset="0"/>
                </a:endParaRPr>
              </a:p>
              <a:p>
                <a:pPr lvl="1"/>
                <a:r>
                  <a:rPr lang="fr-FR" dirty="0"/>
                  <a:t>Le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t> représente le quantificateur universel.</a:t>
                </a:r>
              </a:p>
              <a:p>
                <a:pPr lvl="1"/>
                <a:r>
                  <a:rPr lang="fr-FR" dirty="0"/>
                  <a:t>Le x est une variable d’individu  (qui parcourt le domaine des êtres humains).</a:t>
                </a:r>
              </a:p>
              <a:p>
                <a:pPr lvl="1"/>
                <a:r>
                  <a:rPr lang="fr-FR" dirty="0"/>
                  <a:t>Le P est un symbole de prédicat (interprété par le prédicat philosophe).</a:t>
                </a:r>
              </a:p>
              <a:p>
                <a:pPr lvl="1"/>
                <a:r>
                  <a:rPr lang="fr-FR" dirty="0"/>
                  <a:t>Le </a:t>
                </a:r>
                <a14:m>
                  <m:oMath xmlns:m="http://schemas.openxmlformats.org/officeDocument/2006/math">
                    <m:r>
                      <m:rPr>
                        <m:sty m:val="p"/>
                      </m:rPr>
                      <a:rPr lang="fr-FR" i="1" dirty="0">
                        <a:latin typeface="Cambria Math" panose="02040503050406030204" pitchFamily="18" charset="0"/>
                        <a:ea typeface="Cambria Math" panose="02040503050406030204" pitchFamily="18" charset="0"/>
                      </a:rPr>
                      <m:t>G</m:t>
                    </m:r>
                    <m:r>
                      <a:rPr lang="fr-CA" i="1">
                        <a:latin typeface="Cambria Math" panose="02040503050406030204" pitchFamily="18" charset="0"/>
                        <a:ea typeface="Cambria Math" panose="02040503050406030204" pitchFamily="18" charset="0"/>
                      </a:rPr>
                      <m:t> </m:t>
                    </m:r>
                  </m:oMath>
                </a14:m>
                <a:r>
                  <a:rPr lang="fr-FR" dirty="0"/>
                  <a:t>est un symbole de prédicat (interprété par le prédicat Grec).</a:t>
                </a:r>
              </a:p>
              <a:p>
                <a:pPr lvl="1"/>
                <a:r>
                  <a:rPr lang="fr-FR" dirty="0"/>
                  <a:t>Encore une fois: les parenthèses sont </a:t>
                </a:r>
                <a:r>
                  <a:rPr lang="fr-FR" b="1" dirty="0"/>
                  <a:t>indispensables</a:t>
                </a:r>
                <a:r>
                  <a:rPr lang="fr-FR" dirty="0"/>
                  <a:t>! Sans quoi le quantificateur universel porterait uniquement sur </a:t>
                </a:r>
                <a:r>
                  <a:rPr lang="fr-FR" dirty="0" err="1"/>
                  <a:t>Gx</a:t>
                </a:r>
                <a:r>
                  <a:rPr lang="fr-FR" dirty="0"/>
                  <a:t>.</a:t>
                </a:r>
              </a:p>
              <a:p>
                <a:pPr lvl="1"/>
                <a:endParaRPr lang="fr-FR" dirty="0"/>
              </a:p>
              <a:p>
                <a:endParaRPr lang="fr-FR" dirty="0"/>
              </a:p>
            </p:txBody>
          </p:sp>
        </mc:Choice>
        <mc:Fallback xmlns="">
          <p:sp>
            <p:nvSpPr>
              <p:cNvPr id="3" name="Content Placeholder 2">
                <a:extLst>
                  <a:ext uri="{FF2B5EF4-FFF2-40B4-BE49-F238E27FC236}">
                    <a16:creationId xmlns:a16="http://schemas.microsoft.com/office/drawing/2014/main" id="{A0156845-C796-EB45-8E06-DF2B1304E9D1}"/>
                  </a:ext>
                </a:extLst>
              </p:cNvPr>
              <p:cNvSpPr>
                <a:spLocks noGrp="1" noRot="1" noChangeAspect="1" noMove="1" noResize="1" noEditPoints="1" noAdjustHandles="1" noChangeArrowheads="1" noChangeShapeType="1" noTextEdit="1"/>
              </p:cNvSpPr>
              <p:nvPr>
                <p:ph idx="1"/>
              </p:nvPr>
            </p:nvSpPr>
            <p:spPr>
              <a:xfrm>
                <a:off x="2246488" y="2480000"/>
                <a:ext cx="8466667" cy="3943378"/>
              </a:xfrm>
              <a:blipFill>
                <a:blip r:embed="rId2"/>
                <a:stretch>
                  <a:fillRect l="-449" t="-962"/>
                </a:stretch>
              </a:blipFill>
            </p:spPr>
            <p:txBody>
              <a:bodyPr/>
              <a:lstStyle/>
              <a:p>
                <a:r>
                  <a:rPr lang="fr-FR">
                    <a:noFill/>
                  </a:rPr>
                  <a:t> </a:t>
                </a:r>
              </a:p>
            </p:txBody>
          </p:sp>
        </mc:Fallback>
      </mc:AlternateContent>
    </p:spTree>
    <p:extLst>
      <p:ext uri="{BB962C8B-B14F-4D97-AF65-F5344CB8AC3E}">
        <p14:creationId xmlns:p14="http://schemas.microsoft.com/office/powerpoint/2010/main" val="3397012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C1E5-AEE5-2446-AF3E-470803369D89}"/>
              </a:ext>
            </a:extLst>
          </p:cNvPr>
          <p:cNvSpPr>
            <a:spLocks noGrp="1"/>
          </p:cNvSpPr>
          <p:nvPr>
            <p:ph type="title"/>
          </p:nvPr>
        </p:nvSpPr>
        <p:spPr/>
        <p:txBody>
          <a:bodyPr/>
          <a:lstStyle/>
          <a:p>
            <a:r>
              <a:rPr lang="fr-FR" dirty="0"/>
              <a:t>La disjonction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C8156-A949-B245-8D5A-3C3A413B133E}"/>
                  </a:ext>
                </a:extLst>
              </p:cNvPr>
              <p:cNvSpPr>
                <a:spLocks noGrp="1"/>
              </p:cNvSpPr>
              <p:nvPr>
                <p:ph idx="1"/>
              </p:nvPr>
            </p:nvSpPr>
            <p:spPr>
              <a:xfrm>
                <a:off x="2231135" y="2638044"/>
                <a:ext cx="8143353" cy="3762756"/>
              </a:xfrm>
            </p:spPr>
            <p:txBody>
              <a:bodyPr>
                <a:normAutofit fontScale="92500" lnSpcReduction="10000"/>
              </a:bodyPr>
              <a:lstStyle/>
              <a:p>
                <a:r>
                  <a:rPr lang="fr-FR" dirty="0"/>
                  <a:t>Pour exprimer : Tous les êtres humains sont Grecs ou Romains. </a:t>
                </a:r>
              </a:p>
              <a:p>
                <a:r>
                  <a:rPr lang="fr-FR" dirty="0"/>
                  <a:t>On paraphrase ainsi: Pour individu x, on a que x est soit Grec, soit Romain. </a:t>
                </a:r>
              </a:p>
              <a:p>
                <a:endParaRPr lang="fr-FR" dirty="0"/>
              </a:p>
              <a:p>
                <a:r>
                  <a:rPr lang="fr-FR" dirty="0"/>
                  <a:t>D’où la formule: </a:t>
                </a:r>
              </a:p>
              <a:p>
                <a:pPr lvl="1"/>
                <a14:m>
                  <m:oMath xmlns:m="http://schemas.openxmlformats.org/officeDocument/2006/math">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𝐺𝑥</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𝑅𝑥</m:t>
                    </m:r>
                    <m:r>
                      <a:rPr lang="fr-CA" i="1">
                        <a:latin typeface="Cambria Math" panose="02040503050406030204" pitchFamily="18" charset="0"/>
                        <a:ea typeface="Cambria Math" panose="02040503050406030204" pitchFamily="18" charset="0"/>
                      </a:rPr>
                      <m:t>) </m:t>
                    </m:r>
                  </m:oMath>
                </a14:m>
                <a:endParaRPr lang="fr-CA" dirty="0">
                  <a:ea typeface="Cambria Math" panose="02040503050406030204" pitchFamily="18" charset="0"/>
                </a:endParaRPr>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oMath>
                </a14:m>
                <a:r>
                  <a:rPr lang="fr-FR" dirty="0"/>
                  <a:t> représente le quantificateur universel.</a:t>
                </a:r>
              </a:p>
              <a:p>
                <a:pPr lvl="1"/>
                <a:r>
                  <a:rPr lang="fr-FR" dirty="0"/>
                  <a:t>Le x est une variable d’individu  (qui parcourt le domaine des êtres humains).</a:t>
                </a:r>
              </a:p>
              <a:p>
                <a:pPr lvl="1"/>
                <a:r>
                  <a:rPr lang="fr-FR" dirty="0"/>
                  <a:t>Le R est un symbole de prédicat (interprété par le prédicat Romain).</a:t>
                </a:r>
              </a:p>
              <a:p>
                <a:pPr lvl="1"/>
                <a:r>
                  <a:rPr lang="fr-FR" dirty="0"/>
                  <a:t>Le </a:t>
                </a:r>
                <a14:m>
                  <m:oMath xmlns:m="http://schemas.openxmlformats.org/officeDocument/2006/math">
                    <m:r>
                      <m:rPr>
                        <m:sty m:val="p"/>
                      </m:rPr>
                      <a:rPr lang="fr-FR" i="1" dirty="0">
                        <a:latin typeface="Cambria Math" panose="02040503050406030204" pitchFamily="18" charset="0"/>
                        <a:ea typeface="Cambria Math" panose="02040503050406030204" pitchFamily="18" charset="0"/>
                      </a:rPr>
                      <m:t>G</m:t>
                    </m:r>
                    <m:r>
                      <a:rPr lang="fr-CA" i="1">
                        <a:latin typeface="Cambria Math" panose="02040503050406030204" pitchFamily="18" charset="0"/>
                        <a:ea typeface="Cambria Math" panose="02040503050406030204" pitchFamily="18" charset="0"/>
                      </a:rPr>
                      <m:t> </m:t>
                    </m:r>
                  </m:oMath>
                </a14:m>
                <a:r>
                  <a:rPr lang="fr-FR" dirty="0"/>
                  <a:t>est un symbole de prédicat (interprété par le prédicat Grec).</a:t>
                </a:r>
              </a:p>
              <a:p>
                <a:pPr lvl="1"/>
                <a:r>
                  <a:rPr lang="fr-FR" dirty="0"/>
                  <a:t>Encore une fois: les parenthèses sont</a:t>
                </a:r>
                <a:r>
                  <a:rPr lang="fr-FR" b="1" dirty="0"/>
                  <a:t> indispensables</a:t>
                </a:r>
                <a:r>
                  <a:rPr lang="fr-FR" dirty="0"/>
                  <a:t>! Sans quoi le quantificateur universel porterait uniquement sur </a:t>
                </a:r>
                <a:r>
                  <a:rPr lang="fr-FR" dirty="0" err="1"/>
                  <a:t>Gx</a:t>
                </a:r>
                <a:r>
                  <a:rPr lang="fr-FR" dirty="0"/>
                  <a:t>.</a:t>
                </a:r>
              </a:p>
              <a:p>
                <a:endParaRPr lang="fr-FR" dirty="0"/>
              </a:p>
            </p:txBody>
          </p:sp>
        </mc:Choice>
        <mc:Fallback xmlns="">
          <p:sp>
            <p:nvSpPr>
              <p:cNvPr id="3" name="Content Placeholder 2">
                <a:extLst>
                  <a:ext uri="{FF2B5EF4-FFF2-40B4-BE49-F238E27FC236}">
                    <a16:creationId xmlns:a16="http://schemas.microsoft.com/office/drawing/2014/main" id="{9AFC8156-A949-B245-8D5A-3C3A413B133E}"/>
                  </a:ext>
                </a:extLst>
              </p:cNvPr>
              <p:cNvSpPr>
                <a:spLocks noGrp="1" noRot="1" noChangeAspect="1" noMove="1" noResize="1" noEditPoints="1" noAdjustHandles="1" noChangeArrowheads="1" noChangeShapeType="1" noTextEdit="1"/>
              </p:cNvSpPr>
              <p:nvPr>
                <p:ph idx="1"/>
              </p:nvPr>
            </p:nvSpPr>
            <p:spPr>
              <a:xfrm>
                <a:off x="2231135" y="2638044"/>
                <a:ext cx="8143353" cy="3762756"/>
              </a:xfrm>
              <a:blipFill>
                <a:blip r:embed="rId2"/>
                <a:stretch>
                  <a:fillRect l="-312" t="-1010"/>
                </a:stretch>
              </a:blipFill>
            </p:spPr>
            <p:txBody>
              <a:bodyPr/>
              <a:lstStyle/>
              <a:p>
                <a:r>
                  <a:rPr lang="fr-FR">
                    <a:noFill/>
                  </a:rPr>
                  <a:t> </a:t>
                </a:r>
              </a:p>
            </p:txBody>
          </p:sp>
        </mc:Fallback>
      </mc:AlternateContent>
    </p:spTree>
    <p:extLst>
      <p:ext uri="{BB962C8B-B14F-4D97-AF65-F5344CB8AC3E}">
        <p14:creationId xmlns:p14="http://schemas.microsoft.com/office/powerpoint/2010/main" val="10224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63BD-1215-CE4C-9CBF-A985EBFB75BE}"/>
              </a:ext>
            </a:extLst>
          </p:cNvPr>
          <p:cNvSpPr>
            <a:spLocks noGrp="1"/>
          </p:cNvSpPr>
          <p:nvPr>
            <p:ph type="title"/>
          </p:nvPr>
        </p:nvSpPr>
        <p:spPr/>
        <p:txBody>
          <a:bodyPr/>
          <a:lstStyle/>
          <a:p>
            <a:r>
              <a:rPr lang="fr-FR" dirty="0"/>
              <a:t>L’implication matérielle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ECAA69-FBC6-B64B-B893-912DF1C94DD5}"/>
                  </a:ext>
                </a:extLst>
              </p:cNvPr>
              <p:cNvSpPr>
                <a:spLocks noGrp="1"/>
              </p:cNvSpPr>
              <p:nvPr>
                <p:ph idx="1"/>
              </p:nvPr>
            </p:nvSpPr>
            <p:spPr>
              <a:xfrm>
                <a:off x="2231136" y="2638044"/>
                <a:ext cx="8459442" cy="4219956"/>
              </a:xfrm>
            </p:spPr>
            <p:txBody>
              <a:bodyPr>
                <a:normAutofit fontScale="92500" lnSpcReduction="10000"/>
              </a:bodyPr>
              <a:lstStyle/>
              <a:p>
                <a:r>
                  <a:rPr lang="fr-FR" dirty="0"/>
                  <a:t>Pour exprimer : Tous les Grecs sont philosophes.</a:t>
                </a:r>
              </a:p>
              <a:p>
                <a:r>
                  <a:rPr lang="fr-FR" dirty="0"/>
                  <a:t>On paraphrase ainsi: Pour tout individu x, on a que si x est Grec, alors il est philosophe.</a:t>
                </a:r>
              </a:p>
              <a:p>
                <a:endParaRPr lang="fr-FR" dirty="0"/>
              </a:p>
              <a:p>
                <a:r>
                  <a:rPr lang="fr-FR" dirty="0"/>
                  <a:t>D’où la formule: </a:t>
                </a:r>
              </a:p>
              <a:p>
                <a:pPr lvl="1"/>
                <a14:m>
                  <m:oMath xmlns:m="http://schemas.openxmlformats.org/officeDocument/2006/math">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𝑥</m:t>
                    </m:r>
                    <m:r>
                      <a:rPr lang="fr-CA" i="1">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𝐺𝑥</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𝑃𝑥</m:t>
                    </m:r>
                    <m:r>
                      <a:rPr lang="fr-CA" b="0" i="1" smtClean="0">
                        <a:latin typeface="Cambria Math" panose="02040503050406030204" pitchFamily="18" charset="0"/>
                        <a:ea typeface="Cambria Math" panose="02040503050406030204" pitchFamily="18" charset="0"/>
                      </a:rPr>
                      <m:t>) </m:t>
                    </m:r>
                  </m:oMath>
                </a14:m>
                <a:endParaRPr lang="fr-CA" dirty="0">
                  <a:ea typeface="Cambria Math" panose="02040503050406030204" pitchFamily="18" charset="0"/>
                </a:endParaRPr>
              </a:p>
              <a:p>
                <a:pPr lvl="1"/>
                <a:r>
                  <a:rPr lang="fr-FR" dirty="0"/>
                  <a:t>Le </a:t>
                </a:r>
                <a14:m>
                  <m:oMath xmlns:m="http://schemas.openxmlformats.org/officeDocument/2006/math">
                    <m:r>
                      <a:rPr lang="fr-FR" i="1">
                        <a:latin typeface="Cambria Math" panose="02040503050406030204" pitchFamily="18" charset="0"/>
                        <a:ea typeface="Cambria Math" panose="02040503050406030204" pitchFamily="18" charset="0"/>
                      </a:rPr>
                      <m:t>∀</m:t>
                    </m:r>
                  </m:oMath>
                </a14:m>
                <a:r>
                  <a:rPr lang="fr-FR" dirty="0"/>
                  <a:t> représente le quantificateur universel.</a:t>
                </a:r>
              </a:p>
              <a:p>
                <a:pPr lvl="1"/>
                <a:r>
                  <a:rPr lang="fr-FR" dirty="0"/>
                  <a:t>Le x est une variable d’individu  (qui parcourt le domaine des êtres humains).</a:t>
                </a:r>
              </a:p>
              <a:p>
                <a:pPr lvl="1"/>
                <a:r>
                  <a:rPr lang="fr-FR" dirty="0"/>
                  <a:t>Le P est un symbole de prédicat (interprété par le prédicat philosophe).</a:t>
                </a:r>
              </a:p>
              <a:p>
                <a:pPr lvl="1"/>
                <a:r>
                  <a:rPr lang="fr-FR" dirty="0"/>
                  <a:t>Le </a:t>
                </a:r>
                <a14:m>
                  <m:oMath xmlns:m="http://schemas.openxmlformats.org/officeDocument/2006/math">
                    <m:r>
                      <m:rPr>
                        <m:sty m:val="p"/>
                      </m:rPr>
                      <a:rPr lang="fr-FR" i="1" dirty="0">
                        <a:latin typeface="Cambria Math" panose="02040503050406030204" pitchFamily="18" charset="0"/>
                        <a:ea typeface="Cambria Math" panose="02040503050406030204" pitchFamily="18" charset="0"/>
                      </a:rPr>
                      <m:t>G</m:t>
                    </m:r>
                    <m:r>
                      <a:rPr lang="fr-CA" i="1">
                        <a:latin typeface="Cambria Math" panose="02040503050406030204" pitchFamily="18" charset="0"/>
                        <a:ea typeface="Cambria Math" panose="02040503050406030204" pitchFamily="18" charset="0"/>
                      </a:rPr>
                      <m:t> </m:t>
                    </m:r>
                  </m:oMath>
                </a14:m>
                <a:r>
                  <a:rPr lang="fr-FR" dirty="0"/>
                  <a:t>est un symbole de prédicat (interprété par le prédicat Grec).</a:t>
                </a:r>
              </a:p>
              <a:p>
                <a:pPr lvl="1"/>
                <a:r>
                  <a:rPr lang="fr-FR" dirty="0"/>
                  <a:t>Encore une fois: les parenthèses sont indispensables! Sans quoi le quantificateur universel porterait uniquement sur </a:t>
                </a:r>
                <a:r>
                  <a:rPr lang="fr-FR" dirty="0" err="1"/>
                  <a:t>Gx</a:t>
                </a:r>
                <a:r>
                  <a:rPr lang="fr-FR" dirty="0"/>
                  <a:t>.</a:t>
                </a:r>
              </a:p>
              <a:p>
                <a:pPr lvl="1"/>
                <a:r>
                  <a:rPr lang="fr-FR" dirty="0"/>
                  <a:t>De manière générale, on utilisera la </a:t>
                </a:r>
                <a:r>
                  <a:rPr lang="fr-FR" b="1" dirty="0"/>
                  <a:t>flèche</a:t>
                </a:r>
                <a:r>
                  <a:rPr lang="fr-FR" dirty="0"/>
                  <a:t> pour représenter un énoncé de la forme « Tous les …. sont … »</a:t>
                </a:r>
              </a:p>
              <a:p>
                <a:endParaRPr lang="fr-FR" dirty="0"/>
              </a:p>
            </p:txBody>
          </p:sp>
        </mc:Choice>
        <mc:Fallback xmlns="">
          <p:sp>
            <p:nvSpPr>
              <p:cNvPr id="3" name="Content Placeholder 2">
                <a:extLst>
                  <a:ext uri="{FF2B5EF4-FFF2-40B4-BE49-F238E27FC236}">
                    <a16:creationId xmlns:a16="http://schemas.microsoft.com/office/drawing/2014/main" id="{B5ECAA69-FBC6-B64B-B893-912DF1C94DD5}"/>
                  </a:ext>
                </a:extLst>
              </p:cNvPr>
              <p:cNvSpPr>
                <a:spLocks noGrp="1" noRot="1" noChangeAspect="1" noMove="1" noResize="1" noEditPoints="1" noAdjustHandles="1" noChangeArrowheads="1" noChangeShapeType="1" noTextEdit="1"/>
              </p:cNvSpPr>
              <p:nvPr>
                <p:ph idx="1"/>
              </p:nvPr>
            </p:nvSpPr>
            <p:spPr>
              <a:xfrm>
                <a:off x="2231136" y="2638044"/>
                <a:ext cx="8459442" cy="4219956"/>
              </a:xfrm>
              <a:blipFill>
                <a:blip r:embed="rId2"/>
                <a:stretch>
                  <a:fillRect l="-300" t="-901" b="-300"/>
                </a:stretch>
              </a:blipFill>
            </p:spPr>
            <p:txBody>
              <a:bodyPr/>
              <a:lstStyle/>
              <a:p>
                <a:r>
                  <a:rPr lang="fr-FR">
                    <a:noFill/>
                  </a:rPr>
                  <a:t> </a:t>
                </a:r>
              </a:p>
            </p:txBody>
          </p:sp>
        </mc:Fallback>
      </mc:AlternateContent>
    </p:spTree>
    <p:extLst>
      <p:ext uri="{BB962C8B-B14F-4D97-AF65-F5344CB8AC3E}">
        <p14:creationId xmlns:p14="http://schemas.microsoft.com/office/powerpoint/2010/main" val="108377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8B15-065B-E840-9799-14839086EDBE}"/>
              </a:ext>
            </a:extLst>
          </p:cNvPr>
          <p:cNvSpPr>
            <a:spLocks noGrp="1"/>
          </p:cNvSpPr>
          <p:nvPr>
            <p:ph type="ctrTitle"/>
          </p:nvPr>
        </p:nvSpPr>
        <p:spPr/>
        <p:txBody>
          <a:bodyPr/>
          <a:lstStyle/>
          <a:p>
            <a:r>
              <a:rPr lang="fr-FR" dirty="0"/>
              <a:t>Chapitre 3</a:t>
            </a:r>
          </a:p>
        </p:txBody>
      </p:sp>
      <p:sp>
        <p:nvSpPr>
          <p:cNvPr id="3" name="Subtitle 2">
            <a:extLst>
              <a:ext uri="{FF2B5EF4-FFF2-40B4-BE49-F238E27FC236}">
                <a16:creationId xmlns:a16="http://schemas.microsoft.com/office/drawing/2014/main" id="{F55DF9F8-1A3E-4E45-BCC1-C434E2DE9EA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5438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4E32-DF2E-C94A-A61F-00DDB8301548}"/>
              </a:ext>
            </a:extLst>
          </p:cNvPr>
          <p:cNvSpPr>
            <a:spLocks noGrp="1"/>
          </p:cNvSpPr>
          <p:nvPr>
            <p:ph type="title"/>
          </p:nvPr>
        </p:nvSpPr>
        <p:spPr/>
        <p:txBody>
          <a:bodyPr/>
          <a:lstStyle/>
          <a:p>
            <a:r>
              <a:rPr lang="fr-FR" dirty="0"/>
              <a:t>Chapitre 3: prédication et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1D39F5-9707-2A42-AD8B-3E1A4E439685}"/>
                  </a:ext>
                </a:extLst>
              </p:cNvPr>
              <p:cNvSpPr>
                <a:spLocks noGrp="1"/>
              </p:cNvSpPr>
              <p:nvPr>
                <p:ph idx="1"/>
              </p:nvPr>
            </p:nvSpPr>
            <p:spPr>
              <a:xfrm>
                <a:off x="2231135" y="2638044"/>
                <a:ext cx="8504597" cy="3898223"/>
              </a:xfrm>
            </p:spPr>
            <p:txBody>
              <a:bodyPr>
                <a:normAutofit/>
              </a:bodyPr>
              <a:lstStyle/>
              <a:p>
                <a:r>
                  <a:rPr lang="fr-FR" b="1" dirty="0"/>
                  <a:t>1. Pourquoi recourir à un autre langage?</a:t>
                </a:r>
              </a:p>
              <a:p>
                <a:pPr lvl="1"/>
                <a:r>
                  <a:rPr lang="fr-FR" b="1" dirty="0"/>
                  <a:t>1.1 Limites du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𝓛</m:t>
                        </m:r>
                      </m:e>
                      <m:sub>
                        <m:r>
                          <a:rPr lang="fr-CA" b="1" i="1">
                            <a:latin typeface="Cambria Math" panose="02040503050406030204" pitchFamily="18" charset="0"/>
                          </a:rPr>
                          <m:t>𝟎</m:t>
                        </m:r>
                      </m:sub>
                    </m:sSub>
                  </m:oMath>
                </a14:m>
                <a:endParaRPr lang="fr-FR" b="1" dirty="0"/>
              </a:p>
              <a:p>
                <a:pPr lvl="1"/>
                <a:r>
                  <a:rPr lang="fr-FR" b="1" dirty="0"/>
                  <a:t>1.2 Limites de l’analyse logique traditionnelle </a:t>
                </a:r>
                <a:endParaRPr lang="fr-FR" dirty="0"/>
              </a:p>
              <a:p>
                <a:r>
                  <a:rPr lang="fr-FR" b="1" dirty="0"/>
                  <a:t>2. Prédication et quantification </a:t>
                </a:r>
              </a:p>
              <a:p>
                <a:r>
                  <a:rPr lang="fr-FR" b="1" dirty="0"/>
                  <a:t>3. Les connecteurs propositionnels dans le 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𝓛</m:t>
                        </m:r>
                      </m:e>
                      <m:sub>
                        <m:r>
                          <a:rPr lang="fr-CA" b="1" i="1" smtClean="0">
                            <a:latin typeface="Cambria Math" panose="02040503050406030204" pitchFamily="18" charset="0"/>
                            <a:ea typeface="Cambria Math" panose="02040503050406030204" pitchFamily="18" charset="0"/>
                          </a:rPr>
                          <m:t>𝟏</m:t>
                        </m:r>
                      </m:sub>
                    </m:sSub>
                  </m:oMath>
                </a14:m>
                <a:endParaRPr lang="fr-FR" b="1" dirty="0"/>
              </a:p>
              <a:p>
                <a:r>
                  <a:rPr lang="fr-FR" dirty="0"/>
                  <a:t>4. Définition du langage </a:t>
                </a:r>
                <a14:m>
                  <m:oMath xmlns:m="http://schemas.openxmlformats.org/officeDocument/2006/math">
                    <m:sSub>
                      <m:sSubPr>
                        <m:ctrlPr>
                          <a:rPr lang="fr-FR" i="1">
                            <a:latin typeface="Cambria Math" panose="02040503050406030204" pitchFamily="18" charset="0"/>
                          </a:rPr>
                        </m:ctrlPr>
                      </m:sSubPr>
                      <m:e>
                        <m:r>
                          <a:rPr lang="fr-FR" b="0"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endParaRPr lang="fr-FR" dirty="0"/>
              </a:p>
              <a:p>
                <a:r>
                  <a:rPr lang="fr-FR" dirty="0"/>
                  <a:t>5. D’autres langages possibles</a:t>
                </a:r>
              </a:p>
              <a:p>
                <a:pPr lvl="1"/>
                <a:r>
                  <a:rPr lang="fr-FR" dirty="0"/>
                  <a:t>5.1 Comment enrichir le langage </a:t>
                </a: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endParaRPr lang="fr-FR" dirty="0"/>
              </a:p>
              <a:p>
                <a:pPr lvl="1"/>
                <a:r>
                  <a:rPr lang="fr-FR" dirty="0"/>
                  <a:t>5.2 Changer de langage</a:t>
                </a:r>
              </a:p>
            </p:txBody>
          </p:sp>
        </mc:Choice>
        <mc:Fallback xmlns="">
          <p:sp>
            <p:nvSpPr>
              <p:cNvPr id="3" name="Content Placeholder 2">
                <a:extLst>
                  <a:ext uri="{FF2B5EF4-FFF2-40B4-BE49-F238E27FC236}">
                    <a16:creationId xmlns:a16="http://schemas.microsoft.com/office/drawing/2014/main" id="{3D1D39F5-9707-2A42-AD8B-3E1A4E439685}"/>
                  </a:ext>
                </a:extLst>
              </p:cNvPr>
              <p:cNvSpPr>
                <a:spLocks noGrp="1" noRot="1" noChangeAspect="1" noMove="1" noResize="1" noEditPoints="1" noAdjustHandles="1" noChangeArrowheads="1" noChangeShapeType="1" noTextEdit="1"/>
              </p:cNvSpPr>
              <p:nvPr>
                <p:ph idx="1"/>
              </p:nvPr>
            </p:nvSpPr>
            <p:spPr>
              <a:xfrm>
                <a:off x="2231135" y="2638044"/>
                <a:ext cx="8504597" cy="3898223"/>
              </a:xfrm>
              <a:blipFill>
                <a:blip r:embed="rId2"/>
                <a:stretch>
                  <a:fillRect l="-447" t="-649"/>
                </a:stretch>
              </a:blipFill>
            </p:spPr>
            <p:txBody>
              <a:bodyPr/>
              <a:lstStyle/>
              <a:p>
                <a:r>
                  <a:rPr lang="fr-FR">
                    <a:noFill/>
                  </a:rPr>
                  <a:t> </a:t>
                </a:r>
              </a:p>
            </p:txBody>
          </p:sp>
        </mc:Fallback>
      </mc:AlternateContent>
    </p:spTree>
    <p:extLst>
      <p:ext uri="{BB962C8B-B14F-4D97-AF65-F5344CB8AC3E}">
        <p14:creationId xmlns:p14="http://schemas.microsoft.com/office/powerpoint/2010/main" val="256099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2471-63C2-954C-8A34-EA1A2B1B0218}"/>
              </a:ext>
            </a:extLst>
          </p:cNvPr>
          <p:cNvSpPr>
            <a:spLocks noGrp="1"/>
          </p:cNvSpPr>
          <p:nvPr>
            <p:ph type="ctrTitle"/>
          </p:nvPr>
        </p:nvSpPr>
        <p:spPr/>
        <p:txBody>
          <a:bodyPr/>
          <a:lstStyle/>
          <a:p>
            <a:r>
              <a:rPr lang="fr-FR" dirty="0"/>
              <a:t>1. Pourquoi recourir à un autre langage?</a:t>
            </a:r>
          </a:p>
        </p:txBody>
      </p:sp>
      <p:sp>
        <p:nvSpPr>
          <p:cNvPr id="3" name="Subtitle 2">
            <a:extLst>
              <a:ext uri="{FF2B5EF4-FFF2-40B4-BE49-F238E27FC236}">
                <a16:creationId xmlns:a16="http://schemas.microsoft.com/office/drawing/2014/main" id="{8D9B8CD9-A8F6-FD4F-A561-DE2476D0FBF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79270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21CB8F-32BF-D640-B1E7-D2572760D778}"/>
                  </a:ext>
                </a:extLst>
              </p:cNvPr>
              <p:cNvSpPr>
                <a:spLocks noGrp="1"/>
              </p:cNvSpPr>
              <p:nvPr>
                <p:ph type="title"/>
              </p:nvPr>
            </p:nvSpPr>
            <p:spPr/>
            <p:txBody>
              <a:bodyPr/>
              <a:lstStyle/>
              <a:p>
                <a:r>
                  <a:rPr lang="fr-FR" dirty="0"/>
                  <a:t>Limites du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oMath>
                </a14:m>
                <a:endParaRPr lang="fr-FR" dirty="0"/>
              </a:p>
            </p:txBody>
          </p:sp>
        </mc:Choice>
        <mc:Fallback xmlns="">
          <p:sp>
            <p:nvSpPr>
              <p:cNvPr id="2" name="Title 1">
                <a:extLst>
                  <a:ext uri="{FF2B5EF4-FFF2-40B4-BE49-F238E27FC236}">
                    <a16:creationId xmlns:a16="http://schemas.microsoft.com/office/drawing/2014/main" id="{AA21CB8F-32BF-D640-B1E7-D2572760D778}"/>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5BCEAA-62B5-1C4F-BED5-D2EA734C258F}"/>
                  </a:ext>
                </a:extLst>
              </p:cNvPr>
              <p:cNvSpPr>
                <a:spLocks noGrp="1"/>
              </p:cNvSpPr>
              <p:nvPr>
                <p:ph idx="1"/>
              </p:nvPr>
            </p:nvSpPr>
            <p:spPr/>
            <p:txBody>
              <a:bodyPr/>
              <a:lstStyle/>
              <a:p>
                <a:r>
                  <a:rPr lang="fr-FR" dirty="0"/>
                  <a:t>Les raisonnements que le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oMath>
                </a14:m>
                <a:r>
                  <a:rPr lang="fr-FR" dirty="0"/>
                  <a:t> permet de formaliser ont la particularité suivante: les énoncés qui forment les prémisses et la conclusion sont composés à partir d’énoncés non analysés (représentés par p, q, r, </a:t>
                </a:r>
                <a:r>
                  <a:rPr lang="fr-FR" dirty="0" err="1"/>
                  <a:t>etc</a:t>
                </a:r>
                <a:r>
                  <a:rPr lang="fr-FR" dirty="0"/>
                  <a:t>).</a:t>
                </a:r>
              </a:p>
              <a:p>
                <a:pPr lvl="1"/>
                <a:r>
                  <a:rPr lang="fr-FR" dirty="0"/>
                  <a:t>La validité de l’inférence dépend seulement des connecteurs appliqués aux énoncés</a:t>
                </a:r>
              </a:p>
              <a:p>
                <a:pPr lvl="1"/>
                <a:r>
                  <a:rPr lang="fr-FR" b="1" dirty="0"/>
                  <a:t>Ce n’est pas le cas des inférences qui utilisent les expressions du genre « tous les », « certains » et « sont ».</a:t>
                </a:r>
              </a:p>
              <a:p>
                <a:pPr lvl="1"/>
                <a:r>
                  <a:rPr lang="fr-FR" dirty="0"/>
                  <a:t>Nous avons donc besoin d’un nouveau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oMath>
                </a14:m>
                <a:r>
                  <a:rPr lang="fr-FR" dirty="0"/>
                  <a:t> étant seulement valable pour la logique propositionnelle.</a:t>
                </a:r>
              </a:p>
            </p:txBody>
          </p:sp>
        </mc:Choice>
        <mc:Fallback xmlns="">
          <p:sp>
            <p:nvSpPr>
              <p:cNvPr id="3" name="Content Placeholder 2">
                <a:extLst>
                  <a:ext uri="{FF2B5EF4-FFF2-40B4-BE49-F238E27FC236}">
                    <a16:creationId xmlns:a16="http://schemas.microsoft.com/office/drawing/2014/main" id="{315BCEAA-62B5-1C4F-BED5-D2EA734C258F}"/>
                  </a:ext>
                </a:extLst>
              </p:cNvPr>
              <p:cNvSpPr>
                <a:spLocks noGrp="1" noRot="1" noChangeAspect="1" noMove="1" noResize="1" noEditPoints="1" noAdjustHandles="1" noChangeArrowheads="1" noChangeShapeType="1" noTextEdit="1"/>
              </p:cNvSpPr>
              <p:nvPr>
                <p:ph idx="1"/>
              </p:nvPr>
            </p:nvSpPr>
            <p:spPr>
              <a:blipFill>
                <a:blip r:embed="rId3"/>
                <a:stretch>
                  <a:fillRect l="-493" t="-816" r="-1314"/>
                </a:stretch>
              </a:blipFill>
            </p:spPr>
            <p:txBody>
              <a:bodyPr/>
              <a:lstStyle/>
              <a:p>
                <a:r>
                  <a:rPr lang="fr-FR">
                    <a:noFill/>
                  </a:rPr>
                  <a:t> </a:t>
                </a:r>
              </a:p>
            </p:txBody>
          </p:sp>
        </mc:Fallback>
      </mc:AlternateContent>
    </p:spTree>
    <p:extLst>
      <p:ext uri="{BB962C8B-B14F-4D97-AF65-F5344CB8AC3E}">
        <p14:creationId xmlns:p14="http://schemas.microsoft.com/office/powerpoint/2010/main" val="219233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3212-9C12-9745-9F36-D6EB1AE9D318}"/>
              </a:ext>
            </a:extLst>
          </p:cNvPr>
          <p:cNvSpPr>
            <a:spLocks noGrp="1"/>
          </p:cNvSpPr>
          <p:nvPr>
            <p:ph type="title"/>
          </p:nvPr>
        </p:nvSpPr>
        <p:spPr/>
        <p:txBody>
          <a:bodyPr/>
          <a:lstStyle/>
          <a:p>
            <a:r>
              <a:rPr lang="fr-FR" dirty="0"/>
              <a:t>Limites de l’analyse logique traditionnelle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66FBC-88B3-A44A-91CA-2DE9AB54412D}"/>
                  </a:ext>
                </a:extLst>
              </p:cNvPr>
              <p:cNvSpPr>
                <a:spLocks noGrp="1"/>
              </p:cNvSpPr>
              <p:nvPr>
                <p:ph idx="1"/>
              </p:nvPr>
            </p:nvSpPr>
            <p:spPr>
              <a:xfrm>
                <a:off x="2231136" y="2638044"/>
                <a:ext cx="8188508" cy="4044978"/>
              </a:xfrm>
            </p:spPr>
            <p:txBody>
              <a:bodyPr>
                <a:normAutofit fontScale="92500"/>
              </a:bodyPr>
              <a:lstStyle/>
              <a:p>
                <a:r>
                  <a:rPr lang="fr-FR" dirty="0"/>
                  <a:t>Qu’est-ce que la </a:t>
                </a:r>
                <a:r>
                  <a:rPr lang="fr-FR" b="1" dirty="0"/>
                  <a:t>logique traditionnelle? </a:t>
                </a:r>
                <a:r>
                  <a:rPr lang="fr-FR" dirty="0"/>
                  <a:t>La logique avant l’idéographie de Frege.</a:t>
                </a:r>
              </a:p>
              <a:p>
                <a:pPr lvl="1"/>
                <a:r>
                  <a:rPr lang="fr-FR" dirty="0"/>
                  <a:t>Permettait d’analyse le type d’inférences qui utilisent les expressions du genre « tous les », « certains » et « sont ».</a:t>
                </a:r>
              </a:p>
              <a:p>
                <a:pPr lvl="1"/>
                <a:r>
                  <a:rPr lang="fr-FR" dirty="0"/>
                  <a:t>Chaque proposition était analysée comme l’attribution d’un </a:t>
                </a:r>
                <a:r>
                  <a:rPr lang="fr-FR" b="1" dirty="0"/>
                  <a:t>prédicat </a:t>
                </a:r>
                <a:r>
                  <a:rPr lang="fr-FR" dirty="0"/>
                  <a:t>(ce que la proposition dit du sujet) à un</a:t>
                </a:r>
                <a:r>
                  <a:rPr lang="fr-FR" b="1" dirty="0"/>
                  <a:t> sujet </a:t>
                </a:r>
                <a:r>
                  <a:rPr lang="fr-FR" dirty="0"/>
                  <a:t>(ce dont il est question dans la proposition).</a:t>
                </a:r>
              </a:p>
              <a:p>
                <a:pPr lvl="1"/>
                <a:r>
                  <a:rPr lang="fr-FR" dirty="0"/>
                  <a:t>On distingue le sujet </a:t>
                </a:r>
                <a:r>
                  <a:rPr lang="fr-FR" b="1" dirty="0"/>
                  <a:t>universel</a:t>
                </a:r>
                <a:r>
                  <a:rPr lang="fr-FR" dirty="0"/>
                  <a:t> (tous les amphibiens) du sujet </a:t>
                </a:r>
                <a:r>
                  <a:rPr lang="fr-FR" b="1" dirty="0"/>
                  <a:t>particulier</a:t>
                </a:r>
                <a:r>
                  <a:rPr lang="fr-FR" dirty="0"/>
                  <a:t> (certains amphibiens).</a:t>
                </a:r>
              </a:p>
              <a:p>
                <a:pPr lvl="1"/>
                <a:endParaRPr lang="fr-FR" dirty="0"/>
              </a:p>
              <a:p>
                <a:r>
                  <a:rPr lang="fr-FR" dirty="0"/>
                  <a:t>Mais l’analyse du sujet-prédicat peut poser problème dans des cas comme celui-ci: </a:t>
                </a:r>
              </a:p>
              <a:p>
                <a:pPr lvl="1"/>
                <a14:m>
                  <m:oMath xmlns:m="http://schemas.openxmlformats.org/officeDocument/2006/math">
                    <m:f>
                      <m:fPr>
                        <m:ctrlPr>
                          <a:rPr lang="fr-FR" i="1" smtClean="0">
                            <a:latin typeface="Cambria Math" panose="02040503050406030204" pitchFamily="18" charset="0"/>
                          </a:rPr>
                        </m:ctrlPr>
                      </m:fPr>
                      <m:num>
                        <m:eqArr>
                          <m:eqArrPr>
                            <m:ctrlPr>
                              <a:rPr lang="fr-CA" b="0" i="1" smtClean="0">
                                <a:latin typeface="Cambria Math" panose="02040503050406030204" pitchFamily="18" charset="0"/>
                              </a:rPr>
                            </m:ctrlPr>
                          </m:eqArrPr>
                          <m:e>
                            <m:r>
                              <a:rPr lang="fr-CA" b="0" i="1" smtClean="0">
                                <a:latin typeface="Cambria Math" panose="02040503050406030204" pitchFamily="18" charset="0"/>
                              </a:rPr>
                              <m:t>𝑅𝑢𝑑𝑜𝑙𝑓</m:t>
                            </m:r>
                            <m:r>
                              <a:rPr lang="fr-CA" b="0" i="1" smtClean="0">
                                <a:latin typeface="Cambria Math" panose="02040503050406030204" pitchFamily="18" charset="0"/>
                              </a:rPr>
                              <m:t> </m:t>
                            </m:r>
                            <m:r>
                              <a:rPr lang="fr-CA" b="0" i="1" smtClean="0">
                                <a:latin typeface="Cambria Math" panose="02040503050406030204" pitchFamily="18" charset="0"/>
                              </a:rPr>
                              <m:t>𝑒𝑠𝑡</m:t>
                            </m:r>
                            <m:r>
                              <a:rPr lang="fr-CA" b="0" i="1" smtClean="0">
                                <a:latin typeface="Cambria Math" panose="02040503050406030204" pitchFamily="18" charset="0"/>
                              </a:rPr>
                              <m:t> </m:t>
                            </m:r>
                            <m:r>
                              <a:rPr lang="fr-CA" b="0" i="1" smtClean="0">
                                <a:latin typeface="Cambria Math" panose="02040503050406030204" pitchFamily="18" charset="0"/>
                              </a:rPr>
                              <m:t>𝑝𝑙𝑢𝑠</m:t>
                            </m:r>
                            <m:r>
                              <a:rPr lang="fr-CA" b="0" i="1" smtClean="0">
                                <a:latin typeface="Cambria Math" panose="02040503050406030204" pitchFamily="18" charset="0"/>
                              </a:rPr>
                              <m:t> â</m:t>
                            </m:r>
                            <m:r>
                              <a:rPr lang="fr-CA" b="0" i="1" smtClean="0">
                                <a:latin typeface="Cambria Math" panose="02040503050406030204" pitchFamily="18" charset="0"/>
                              </a:rPr>
                              <m:t>𝑔</m:t>
                            </m:r>
                            <m:r>
                              <a:rPr lang="fr-CA" b="0" i="1" smtClean="0">
                                <a:latin typeface="Cambria Math" panose="02040503050406030204" pitchFamily="18" charset="0"/>
                              </a:rPr>
                              <m:t>é </m:t>
                            </m:r>
                            <m:r>
                              <a:rPr lang="fr-CA" b="0" i="1" smtClean="0">
                                <a:latin typeface="Cambria Math" panose="02040503050406030204" pitchFamily="18" charset="0"/>
                              </a:rPr>
                              <m:t>𝑞𝑢𝑒</m:t>
                            </m:r>
                            <m:r>
                              <a:rPr lang="fr-CA" b="0" i="1" smtClean="0">
                                <a:latin typeface="Cambria Math" panose="02040503050406030204" pitchFamily="18" charset="0"/>
                              </a:rPr>
                              <m:t> </m:t>
                            </m:r>
                            <m:r>
                              <a:rPr lang="fr-CA" b="0" i="1" smtClean="0">
                                <a:latin typeface="Cambria Math" panose="02040503050406030204" pitchFamily="18" charset="0"/>
                              </a:rPr>
                              <m:t>𝐾𝑎𝑟𝑙</m:t>
                            </m:r>
                            <m:r>
                              <a:rPr lang="fr-CA" b="0" i="1" smtClean="0">
                                <a:latin typeface="Cambria Math" panose="02040503050406030204" pitchFamily="18" charset="0"/>
                              </a:rPr>
                              <m:t>.</m:t>
                            </m:r>
                          </m:e>
                          <m:e>
                            <m:r>
                              <a:rPr lang="fr-CA" b="0" i="1" smtClean="0">
                                <a:latin typeface="Cambria Math" panose="02040503050406030204" pitchFamily="18" charset="0"/>
                              </a:rPr>
                              <m:t>𝑂𝑡𝑡𝑜</m:t>
                            </m:r>
                            <m:r>
                              <a:rPr lang="fr-CA" b="0" i="1" smtClean="0">
                                <a:latin typeface="Cambria Math" panose="02040503050406030204" pitchFamily="18" charset="0"/>
                              </a:rPr>
                              <m:t> </m:t>
                            </m:r>
                            <m:r>
                              <a:rPr lang="fr-CA" b="0" i="1" smtClean="0">
                                <a:latin typeface="Cambria Math" panose="02040503050406030204" pitchFamily="18" charset="0"/>
                              </a:rPr>
                              <m:t>𝑒𝑠𝑡</m:t>
                            </m:r>
                            <m:r>
                              <a:rPr lang="fr-CA" b="0" i="1" smtClean="0">
                                <a:latin typeface="Cambria Math" panose="02040503050406030204" pitchFamily="18" charset="0"/>
                              </a:rPr>
                              <m:t> </m:t>
                            </m:r>
                            <m:r>
                              <a:rPr lang="fr-CA" b="0" i="1" smtClean="0">
                                <a:latin typeface="Cambria Math" panose="02040503050406030204" pitchFamily="18" charset="0"/>
                              </a:rPr>
                              <m:t>𝑝𝑙𝑢𝑠</m:t>
                            </m:r>
                            <m:r>
                              <a:rPr lang="fr-CA" b="0" i="1" smtClean="0">
                                <a:latin typeface="Cambria Math" panose="02040503050406030204" pitchFamily="18" charset="0"/>
                              </a:rPr>
                              <m:t> â</m:t>
                            </m:r>
                            <m:r>
                              <a:rPr lang="fr-CA" b="0" i="1" smtClean="0">
                                <a:latin typeface="Cambria Math" panose="02040503050406030204" pitchFamily="18" charset="0"/>
                              </a:rPr>
                              <m:t>𝑔</m:t>
                            </m:r>
                            <m:r>
                              <a:rPr lang="fr-CA" b="0" i="1" smtClean="0">
                                <a:latin typeface="Cambria Math" panose="02040503050406030204" pitchFamily="18" charset="0"/>
                              </a:rPr>
                              <m:t>é </m:t>
                            </m:r>
                            <m:r>
                              <a:rPr lang="fr-CA" b="0" i="1" smtClean="0">
                                <a:latin typeface="Cambria Math" panose="02040503050406030204" pitchFamily="18" charset="0"/>
                              </a:rPr>
                              <m:t>𝑞𝑢𝑒</m:t>
                            </m:r>
                            <m:r>
                              <a:rPr lang="fr-CA" b="0" i="1" smtClean="0">
                                <a:latin typeface="Cambria Math" panose="02040503050406030204" pitchFamily="18" charset="0"/>
                              </a:rPr>
                              <m:t> </m:t>
                            </m:r>
                            <m:r>
                              <a:rPr lang="fr-CA" b="0" i="1" smtClean="0">
                                <a:latin typeface="Cambria Math" panose="02040503050406030204" pitchFamily="18" charset="0"/>
                              </a:rPr>
                              <m:t>𝑅𝑢𝑑𝑜𝑙𝑓</m:t>
                            </m:r>
                            <m:r>
                              <a:rPr lang="fr-CA" b="0" i="1" smtClean="0">
                                <a:latin typeface="Cambria Math" panose="02040503050406030204" pitchFamily="18" charset="0"/>
                              </a:rPr>
                              <m:t>.</m:t>
                            </m:r>
                          </m:e>
                        </m:eqArr>
                      </m:num>
                      <m:den>
                        <m:r>
                          <a:rPr lang="fr-CA" b="0" i="1" smtClean="0">
                            <a:latin typeface="Cambria Math" panose="02040503050406030204" pitchFamily="18" charset="0"/>
                          </a:rPr>
                          <m:t>𝑂𝑡𝑡𝑜</m:t>
                        </m:r>
                        <m:r>
                          <a:rPr lang="fr-CA" b="0" i="1" smtClean="0">
                            <a:latin typeface="Cambria Math" panose="02040503050406030204" pitchFamily="18" charset="0"/>
                          </a:rPr>
                          <m:t> </m:t>
                        </m:r>
                        <m:r>
                          <a:rPr lang="fr-CA" b="0" i="1" smtClean="0">
                            <a:latin typeface="Cambria Math" panose="02040503050406030204" pitchFamily="18" charset="0"/>
                          </a:rPr>
                          <m:t>𝑒𝑠𝑡</m:t>
                        </m:r>
                        <m:r>
                          <a:rPr lang="fr-CA" b="0" i="1" smtClean="0">
                            <a:latin typeface="Cambria Math" panose="02040503050406030204" pitchFamily="18" charset="0"/>
                          </a:rPr>
                          <m:t> </m:t>
                        </m:r>
                        <m:r>
                          <a:rPr lang="fr-CA" b="0" i="1" smtClean="0">
                            <a:latin typeface="Cambria Math" panose="02040503050406030204" pitchFamily="18" charset="0"/>
                          </a:rPr>
                          <m:t>𝑝𝑙𝑢𝑠</m:t>
                        </m:r>
                        <m:r>
                          <a:rPr lang="fr-CA" b="0" i="1" smtClean="0">
                            <a:latin typeface="Cambria Math" panose="02040503050406030204" pitchFamily="18" charset="0"/>
                          </a:rPr>
                          <m:t> â</m:t>
                        </m:r>
                        <m:r>
                          <a:rPr lang="fr-CA" b="0" i="1" smtClean="0">
                            <a:latin typeface="Cambria Math" panose="02040503050406030204" pitchFamily="18" charset="0"/>
                          </a:rPr>
                          <m:t>𝑔</m:t>
                        </m:r>
                        <m:r>
                          <a:rPr lang="fr-CA" b="0" i="1" smtClean="0">
                            <a:latin typeface="Cambria Math" panose="02040503050406030204" pitchFamily="18" charset="0"/>
                          </a:rPr>
                          <m:t>é </m:t>
                        </m:r>
                        <m:r>
                          <a:rPr lang="fr-CA" b="0" i="1" smtClean="0">
                            <a:latin typeface="Cambria Math" panose="02040503050406030204" pitchFamily="18" charset="0"/>
                          </a:rPr>
                          <m:t>𝑞𝑢𝑒</m:t>
                        </m:r>
                        <m:r>
                          <a:rPr lang="fr-CA" b="0" i="1" smtClean="0">
                            <a:latin typeface="Cambria Math" panose="02040503050406030204" pitchFamily="18" charset="0"/>
                          </a:rPr>
                          <m:t> </m:t>
                        </m:r>
                        <m:r>
                          <a:rPr lang="fr-CA" b="0" i="1" smtClean="0">
                            <a:latin typeface="Cambria Math" panose="02040503050406030204" pitchFamily="18" charset="0"/>
                          </a:rPr>
                          <m:t>𝐾𝑎𝑟𝑙</m:t>
                        </m:r>
                        <m:r>
                          <a:rPr lang="fr-CA" b="0" i="1" smtClean="0">
                            <a:latin typeface="Cambria Math" panose="02040503050406030204" pitchFamily="18" charset="0"/>
                          </a:rPr>
                          <m:t>.</m:t>
                        </m:r>
                      </m:den>
                    </m:f>
                  </m:oMath>
                </a14:m>
                <a:endParaRPr lang="fr-FR" dirty="0"/>
              </a:p>
              <a:p>
                <a:pPr lvl="1"/>
                <a:r>
                  <a:rPr lang="fr-FR" dirty="0"/>
                  <a:t>Dans un tel cas, il vaut mieux parler en termes de </a:t>
                </a:r>
                <a:r>
                  <a:rPr lang="fr-FR" b="1" dirty="0"/>
                  <a:t>relation: </a:t>
                </a:r>
                <a:r>
                  <a:rPr lang="fr-FR" dirty="0"/>
                  <a:t>« est plus âgé que » est une relation.</a:t>
                </a:r>
              </a:p>
              <a:p>
                <a:pPr lvl="1"/>
                <a:r>
                  <a:rPr lang="fr-FR" dirty="0"/>
                  <a:t>Il s’agit donc d’une limite de la logique traditionnelle.</a:t>
                </a:r>
              </a:p>
            </p:txBody>
          </p:sp>
        </mc:Choice>
        <mc:Fallback xmlns="">
          <p:sp>
            <p:nvSpPr>
              <p:cNvPr id="3" name="Content Placeholder 2">
                <a:extLst>
                  <a:ext uri="{FF2B5EF4-FFF2-40B4-BE49-F238E27FC236}">
                    <a16:creationId xmlns:a16="http://schemas.microsoft.com/office/drawing/2014/main" id="{FE866FBC-88B3-A44A-91CA-2DE9AB54412D}"/>
                  </a:ext>
                </a:extLst>
              </p:cNvPr>
              <p:cNvSpPr>
                <a:spLocks noGrp="1" noRot="1" noChangeAspect="1" noMove="1" noResize="1" noEditPoints="1" noAdjustHandles="1" noChangeArrowheads="1" noChangeShapeType="1" noTextEdit="1"/>
              </p:cNvSpPr>
              <p:nvPr>
                <p:ph idx="1"/>
              </p:nvPr>
            </p:nvSpPr>
            <p:spPr>
              <a:xfrm>
                <a:off x="2231136" y="2638044"/>
                <a:ext cx="8188508" cy="4044978"/>
              </a:xfrm>
              <a:blipFill>
                <a:blip r:embed="rId2"/>
                <a:stretch>
                  <a:fillRect l="-310" t="-627"/>
                </a:stretch>
              </a:blipFill>
            </p:spPr>
            <p:txBody>
              <a:bodyPr/>
              <a:lstStyle/>
              <a:p>
                <a:r>
                  <a:rPr lang="fr-FR">
                    <a:noFill/>
                  </a:rPr>
                  <a:t> </a:t>
                </a:r>
              </a:p>
            </p:txBody>
          </p:sp>
        </mc:Fallback>
      </mc:AlternateContent>
    </p:spTree>
    <p:extLst>
      <p:ext uri="{BB962C8B-B14F-4D97-AF65-F5344CB8AC3E}">
        <p14:creationId xmlns:p14="http://schemas.microsoft.com/office/powerpoint/2010/main" val="79451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08C0-FAC1-5445-8C85-935D5910192E}"/>
              </a:ext>
            </a:extLst>
          </p:cNvPr>
          <p:cNvSpPr>
            <a:spLocks noGrp="1"/>
          </p:cNvSpPr>
          <p:nvPr>
            <p:ph type="ctrTitle"/>
          </p:nvPr>
        </p:nvSpPr>
        <p:spPr/>
        <p:txBody>
          <a:bodyPr/>
          <a:lstStyle/>
          <a:p>
            <a:r>
              <a:rPr lang="fr-FR" dirty="0"/>
              <a:t>2. Prédication et quantification</a:t>
            </a:r>
          </a:p>
        </p:txBody>
      </p:sp>
      <p:sp>
        <p:nvSpPr>
          <p:cNvPr id="3" name="Subtitle 2">
            <a:extLst>
              <a:ext uri="{FF2B5EF4-FFF2-40B4-BE49-F238E27FC236}">
                <a16:creationId xmlns:a16="http://schemas.microsoft.com/office/drawing/2014/main" id="{21BAEFDE-85EE-3A4E-86FD-8CDB679EF0A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71314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D170-BFDD-CA44-8272-D17D00D0B619}"/>
              </a:ext>
            </a:extLst>
          </p:cNvPr>
          <p:cNvSpPr>
            <a:spLocks noGrp="1"/>
          </p:cNvSpPr>
          <p:nvPr>
            <p:ph type="title"/>
          </p:nvPr>
        </p:nvSpPr>
        <p:spPr/>
        <p:txBody>
          <a:bodyPr/>
          <a:lstStyle/>
          <a:p>
            <a:r>
              <a:rPr lang="fr-FR" dirty="0"/>
              <a:t>Prédication et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366427-3DCD-3A40-90BF-61A99E6D3C9B}"/>
                  </a:ext>
                </a:extLst>
              </p:cNvPr>
              <p:cNvSpPr>
                <a:spLocks noGrp="1"/>
              </p:cNvSpPr>
              <p:nvPr>
                <p:ph idx="1"/>
              </p:nvPr>
            </p:nvSpPr>
            <p:spPr>
              <a:xfrm>
                <a:off x="2231135" y="2638044"/>
                <a:ext cx="8244953" cy="4033689"/>
              </a:xfrm>
            </p:spPr>
            <p:txBody>
              <a:bodyPr>
                <a:normAutofit fontScale="92500" lnSpcReduction="10000"/>
              </a:bodyPr>
              <a:lstStyle/>
              <a:p>
                <a:r>
                  <a:rPr lang="fr-FR" dirty="0"/>
                  <a:t>À la lumière des limites de </a:t>
                </a:r>
                <a14:m>
                  <m:oMath xmlns:m="http://schemas.openxmlformats.org/officeDocument/2006/math">
                    <m:sSub>
                      <m:sSubPr>
                        <m:ctrlPr>
                          <a:rPr lang="fr-FR" i="1">
                            <a:latin typeface="Cambria Math" panose="02040503050406030204" pitchFamily="18" charset="0"/>
                          </a:rPr>
                        </m:ctrlPr>
                      </m:sSubPr>
                      <m:e>
                        <m:r>
                          <a:rPr lang="fr-FR" b="0"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0</m:t>
                        </m:r>
                      </m:sub>
                    </m:sSub>
                    <m:r>
                      <a:rPr lang="fr-CA" b="0" i="1">
                        <a:latin typeface="Cambria Math" panose="02040503050406030204" pitchFamily="18" charset="0"/>
                        <a:ea typeface="Cambria Math" panose="02040503050406030204" pitchFamily="18" charset="0"/>
                      </a:rPr>
                      <m:t> </m:t>
                    </m:r>
                  </m:oMath>
                </a14:m>
                <a:r>
                  <a:rPr lang="fr-FR" dirty="0"/>
                  <a:t>et de la logique traditionnelle, nous utiliserons un autre langage, soit le </a:t>
                </a:r>
                <a:r>
                  <a:rPr lang="fr-FR" b="1" dirty="0"/>
                  <a:t>langage </a:t>
                </a:r>
                <a14:m>
                  <m:oMath xmlns:m="http://schemas.openxmlformats.org/officeDocument/2006/math">
                    <m:sSub>
                      <m:sSubPr>
                        <m:ctrlPr>
                          <a:rPr lang="fr-FR" b="1" i="1">
                            <a:latin typeface="Cambria Math" panose="02040503050406030204" pitchFamily="18" charset="0"/>
                          </a:rPr>
                        </m:ctrlPr>
                      </m:sSubPr>
                      <m:e>
                        <m:r>
                          <a:rPr lang="fr-FR" b="1" i="1">
                            <a:latin typeface="Cambria Math" panose="02040503050406030204" pitchFamily="18" charset="0"/>
                            <a:ea typeface="Cambria Math" panose="02040503050406030204" pitchFamily="18" charset="0"/>
                          </a:rPr>
                          <m:t>𝓛</m:t>
                        </m:r>
                      </m:e>
                      <m:sub>
                        <m:r>
                          <a:rPr lang="fr-CA" b="1" i="1">
                            <a:latin typeface="Cambria Math" panose="02040503050406030204" pitchFamily="18" charset="0"/>
                            <a:ea typeface="Cambria Math" panose="02040503050406030204" pitchFamily="18" charset="0"/>
                          </a:rPr>
                          <m:t>𝟏</m:t>
                        </m:r>
                      </m:sub>
                    </m:sSub>
                  </m:oMath>
                </a14:m>
                <a:r>
                  <a:rPr lang="fr-FR" dirty="0"/>
                  <a:t>.</a:t>
                </a:r>
              </a:p>
              <a:p>
                <a:endParaRPr lang="fr-FR" dirty="0"/>
              </a:p>
              <a:p>
                <a:r>
                  <a:rPr lang="fr-FR" dirty="0"/>
                  <a:t>Prenons les deux énoncés suivants:</a:t>
                </a:r>
              </a:p>
              <a:p>
                <a:r>
                  <a:rPr lang="fr-FR" dirty="0"/>
                  <a:t>1. Socrate est philosophe.</a:t>
                </a:r>
              </a:p>
              <a:p>
                <a:r>
                  <a:rPr lang="fr-FR" dirty="0"/>
                  <a:t>2. Pierre aime Natacha.</a:t>
                </a:r>
              </a:p>
              <a:p>
                <a:pPr lvl="1"/>
                <a:r>
                  <a:rPr lang="fr-FR" dirty="0"/>
                  <a:t>Dans le second, si nous supprimons les noms des individus, nous avons le terme « … aime … », que nous interprétons comme une relation. C’est une relation </a:t>
                </a:r>
                <a:r>
                  <a:rPr lang="fr-FR" b="1" dirty="0"/>
                  <a:t>binaire </a:t>
                </a:r>
                <a:r>
                  <a:rPr lang="fr-FR" dirty="0"/>
                  <a:t>(entre deux individus). Si Pierre aime effectivement Natacha, nous dirons que les individus </a:t>
                </a:r>
                <a:r>
                  <a:rPr lang="fr-FR" b="1" dirty="0"/>
                  <a:t>satisfont</a:t>
                </a:r>
                <a:r>
                  <a:rPr lang="fr-FR" dirty="0"/>
                  <a:t> la relation </a:t>
                </a:r>
                <a:r>
                  <a:rPr lang="fr-FR" b="1" dirty="0"/>
                  <a:t>aimer.</a:t>
                </a:r>
              </a:p>
              <a:p>
                <a:pPr lvl="1"/>
                <a:r>
                  <a:rPr lang="fr-FR" dirty="0"/>
                  <a:t>Dans le premier, nous avons « … est philosophe » si nous supprimons Socrate, ce qui est une relation </a:t>
                </a:r>
                <a:r>
                  <a:rPr lang="fr-FR" b="1" dirty="0"/>
                  <a:t>unaire</a:t>
                </a:r>
                <a:r>
                  <a:rPr lang="fr-FR" dirty="0"/>
                  <a:t>.</a:t>
                </a:r>
              </a:p>
              <a:p>
                <a:pPr lvl="1"/>
                <a:r>
                  <a:rPr lang="fr-FR" dirty="0"/>
                  <a:t>« Philosophe » et « aimer » sont des prédicats, reprenant un peu la terminologie de la logique traditionnelle.</a:t>
                </a:r>
              </a:p>
              <a:p>
                <a:pPr lvl="1"/>
                <a:endParaRPr lang="fr-FR" b="1" dirty="0"/>
              </a:p>
            </p:txBody>
          </p:sp>
        </mc:Choice>
        <mc:Fallback xmlns="">
          <p:sp>
            <p:nvSpPr>
              <p:cNvPr id="3" name="Content Placeholder 2">
                <a:extLst>
                  <a:ext uri="{FF2B5EF4-FFF2-40B4-BE49-F238E27FC236}">
                    <a16:creationId xmlns:a16="http://schemas.microsoft.com/office/drawing/2014/main" id="{19366427-3DCD-3A40-90BF-61A99E6D3C9B}"/>
                  </a:ext>
                </a:extLst>
              </p:cNvPr>
              <p:cNvSpPr>
                <a:spLocks noGrp="1" noRot="1" noChangeAspect="1" noMove="1" noResize="1" noEditPoints="1" noAdjustHandles="1" noChangeArrowheads="1" noChangeShapeType="1" noTextEdit="1"/>
              </p:cNvSpPr>
              <p:nvPr>
                <p:ph idx="1"/>
              </p:nvPr>
            </p:nvSpPr>
            <p:spPr>
              <a:xfrm>
                <a:off x="2231135" y="2638044"/>
                <a:ext cx="8244953" cy="4033689"/>
              </a:xfrm>
              <a:blipFill>
                <a:blip r:embed="rId2"/>
                <a:stretch>
                  <a:fillRect l="-308" t="-943"/>
                </a:stretch>
              </a:blipFill>
            </p:spPr>
            <p:txBody>
              <a:bodyPr/>
              <a:lstStyle/>
              <a:p>
                <a:r>
                  <a:rPr lang="fr-FR">
                    <a:noFill/>
                  </a:rPr>
                  <a:t> </a:t>
                </a:r>
              </a:p>
            </p:txBody>
          </p:sp>
        </mc:Fallback>
      </mc:AlternateContent>
    </p:spTree>
    <p:extLst>
      <p:ext uri="{BB962C8B-B14F-4D97-AF65-F5344CB8AC3E}">
        <p14:creationId xmlns:p14="http://schemas.microsoft.com/office/powerpoint/2010/main" val="1654929874"/>
      </p:ext>
    </p:extLst>
  </p:cSld>
  <p:clrMapOvr>
    <a:masterClrMapping/>
  </p:clrMapOvr>
</p:sld>
</file>

<file path=ppt/theme/theme1.xml><?xml version="1.0" encoding="utf-8"?>
<a:theme xmlns:a="http://schemas.openxmlformats.org/drawingml/2006/main" name="Parcel">
  <a:themeElements>
    <a:clrScheme name="Custom 110">
      <a:dk1>
        <a:srgbClr val="000000"/>
      </a:dk1>
      <a:lt1>
        <a:srgbClr val="FFFFFF"/>
      </a:lt1>
      <a:dk2>
        <a:srgbClr val="5E5E5E"/>
      </a:dk2>
      <a:lt2>
        <a:srgbClr val="FFE3DC"/>
      </a:lt2>
      <a:accent1>
        <a:srgbClr val="A6B727"/>
      </a:accent1>
      <a:accent2>
        <a:srgbClr val="B4213C"/>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{72E74483-4457-6E45-AB32-C975D5665AC2}tf10001120</Template>
  <TotalTime>1817</TotalTime>
  <Words>1780</Words>
  <Application>Microsoft Macintosh PowerPoint</Application>
  <PresentationFormat>Widescreen</PresentationFormat>
  <Paragraphs>193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 Math</vt:lpstr>
      <vt:lpstr>Gill Sans MT</vt:lpstr>
      <vt:lpstr>Parcel</vt:lpstr>
      <vt:lpstr>Logique – semaine 5</vt:lpstr>
      <vt:lpstr>Plan du cours</vt:lpstr>
      <vt:lpstr>Chapitre 3</vt:lpstr>
      <vt:lpstr>Chapitre 3: prédication et quantification</vt:lpstr>
      <vt:lpstr>1. Pourquoi recourir à un autre langage?</vt:lpstr>
      <vt:lpstr>Limites du langage L_0</vt:lpstr>
      <vt:lpstr>Limites de l’analyse logique traditionnelle</vt:lpstr>
      <vt:lpstr>2. Prédication et quantification</vt:lpstr>
      <vt:lpstr>Prédication et quantification</vt:lpstr>
      <vt:lpstr>Prédication et quantification</vt:lpstr>
      <vt:lpstr>Prédication et quantification</vt:lpstr>
      <vt:lpstr>Prédication et quantification</vt:lpstr>
      <vt:lpstr>Prédication et quantification</vt:lpstr>
      <vt:lpstr>Prédication et quantification</vt:lpstr>
      <vt:lpstr>Prédication et quantification</vt:lpstr>
      <vt:lpstr>3. Les connecteurs propositionnels dans le langage L_1</vt:lpstr>
      <vt:lpstr>La négation </vt:lpstr>
      <vt:lpstr>La négation </vt:lpstr>
      <vt:lpstr>La négation </vt:lpstr>
      <vt:lpstr>La négation </vt:lpstr>
      <vt:lpstr>La négation </vt:lpstr>
      <vt:lpstr>La conjonction </vt:lpstr>
      <vt:lpstr>La conjonction</vt:lpstr>
      <vt:lpstr>La disjonction</vt:lpstr>
      <vt:lpstr>L’implication matérielle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Logique – semaine 5</dc:title>
  <dc:creator>Eric Frenette Manon Carrier</dc:creator>
  <cp:lastModifiedBy>Rachel Frenette</cp:lastModifiedBy>
  <cp:revision>65</cp:revision>
  <dcterms:created xsi:type="dcterms:W3CDTF">2023-01-15T10:58:20Z</dcterms:created>
  <dcterms:modified xsi:type="dcterms:W3CDTF">2025-04-09T10:28:29Z</dcterms:modified>
</cp:coreProperties>
</file>