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96" r:id="rId3"/>
    <p:sldId id="261" r:id="rId4"/>
    <p:sldId id="262" r:id="rId5"/>
    <p:sldId id="291" r:id="rId6"/>
    <p:sldId id="292" r:id="rId7"/>
    <p:sldId id="293" r:id="rId8"/>
    <p:sldId id="294" r:id="rId9"/>
    <p:sldId id="295" r:id="rId10"/>
    <p:sldId id="263" r:id="rId11"/>
    <p:sldId id="297" r:id="rId12"/>
    <p:sldId id="306" r:id="rId13"/>
    <p:sldId id="299" r:id="rId14"/>
    <p:sldId id="298" r:id="rId15"/>
    <p:sldId id="300" r:id="rId16"/>
    <p:sldId id="307" r:id="rId17"/>
    <p:sldId id="301" r:id="rId18"/>
    <p:sldId id="302" r:id="rId19"/>
    <p:sldId id="303" r:id="rId20"/>
    <p:sldId id="304" r:id="rId21"/>
    <p:sldId id="305" r:id="rId22"/>
    <p:sldId id="25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16" y="2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ès Munoz-Bertrand" userId="f2a27204185849b2" providerId="LiveId" clId="{08548473-BD65-4C3B-BBCC-5D2DB38B29DE}"/>
    <pc:docChg chg="modSld">
      <pc:chgData name="Inès Munoz-Bertrand" userId="f2a27204185849b2" providerId="LiveId" clId="{08548473-BD65-4C3B-BBCC-5D2DB38B29DE}" dt="2025-04-07T16:23:39.859" v="0" actId="20577"/>
      <pc:docMkLst>
        <pc:docMk/>
      </pc:docMkLst>
      <pc:sldChg chg="modSp mod">
        <pc:chgData name="Inès Munoz-Bertrand" userId="f2a27204185849b2" providerId="LiveId" clId="{08548473-BD65-4C3B-BBCC-5D2DB38B29DE}" dt="2025-04-07T16:23:39.859" v="0" actId="20577"/>
        <pc:sldMkLst>
          <pc:docMk/>
          <pc:sldMk cId="1124776629" sldId="307"/>
        </pc:sldMkLst>
        <pc:spChg chg="mod">
          <ac:chgData name="Inès Munoz-Bertrand" userId="f2a27204185849b2" providerId="LiveId" clId="{08548473-BD65-4C3B-BBCC-5D2DB38B29DE}" dt="2025-04-07T16:23:39.859" v="0" actId="20577"/>
          <ac:spMkLst>
            <pc:docMk/>
            <pc:sldMk cId="1124776629" sldId="307"/>
            <ac:spMk id="3" creationId="{165A2674-83DE-A862-5A31-1A89A54F33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38250-9F3A-45CD-9BC0-6A14A7DF08F5}" type="datetimeFigureOut">
              <a:rPr lang="fr-FR" smtClean="0"/>
              <a:t>07/04/2025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214C5-4CAD-4F31-ACF7-BF5CE7C77DC1}" type="slidenum">
              <a:rPr lang="fr-FR" smtClean="0"/>
              <a:t>‹N°›</a:t>
            </a:fld>
            <a:endParaRPr lang="fr-FR"/>
          </a:p>
        </p:txBody>
      </p:sp>
    </p:spTree>
    <p:extLst>
      <p:ext uri="{BB962C8B-B14F-4D97-AF65-F5344CB8AC3E}">
        <p14:creationId xmlns:p14="http://schemas.microsoft.com/office/powerpoint/2010/main" val="2337758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112618f6e7_0_2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1112618f6e7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4/7/2025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49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4/7/2025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24940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4/7/2025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50065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4/7/2025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1574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4/7/2025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24264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4/7/2025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82388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4/7/2025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19449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4/7/2025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63361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4/7/2025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5784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4/7/2025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99120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4/7/2025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82628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4/7/2025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217286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nstitutparisregion.fr/societe-et-habitat/les-franciliens/baisse-des-naissances-et-de-la-fecondite-lile-de-france-region-la-moins-touchee/" TargetMode="External"/><Relationship Id="rId2" Type="http://schemas.openxmlformats.org/officeDocument/2006/relationships/hyperlink" Target="https://theconversation.com/fecondite-francaise-anatomie-dune-chute-222555?utm_source=clipboard&amp;utm_medium=bylinecopy_url_button" TargetMode="External"/><Relationship Id="rId1" Type="http://schemas.openxmlformats.org/officeDocument/2006/relationships/slideLayout" Target="../slideLayouts/slideLayout2.xml"/><Relationship Id="rId4" Type="http://schemas.openxmlformats.org/officeDocument/2006/relationships/hyperlink" Target="https://www.cairn.info/load_pdf.php?ID_ARTICLE=POPU_1702_0309&amp;download=1&amp;from-feuilleteur=1"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3" name="Rectangle 2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83634AF1-CD55-AE24-A336-AAABDE2EA616}"/>
              </a:ext>
            </a:extLst>
          </p:cNvPr>
          <p:cNvSpPr>
            <a:spLocks noGrp="1"/>
          </p:cNvSpPr>
          <p:nvPr>
            <p:ph type="ctrTitle"/>
          </p:nvPr>
        </p:nvSpPr>
        <p:spPr>
          <a:xfrm>
            <a:off x="404553" y="3091928"/>
            <a:ext cx="9078562" cy="2387600"/>
          </a:xfrm>
        </p:spPr>
        <p:txBody>
          <a:bodyPr>
            <a:normAutofit/>
          </a:bodyPr>
          <a:lstStyle/>
          <a:p>
            <a:r>
              <a:rPr lang="fr-FR" sz="6600" dirty="0">
                <a:solidFill>
                  <a:schemeClr val="bg1"/>
                </a:solidFill>
              </a:rPr>
              <a:t>TD sur la fécondité</a:t>
            </a:r>
          </a:p>
        </p:txBody>
      </p:sp>
      <p:sp>
        <p:nvSpPr>
          <p:cNvPr id="25" name="Rectangle: Rounded Corners 2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3" name="Sous-titre 2">
            <a:extLst>
              <a:ext uri="{FF2B5EF4-FFF2-40B4-BE49-F238E27FC236}">
                <a16:creationId xmlns:a16="http://schemas.microsoft.com/office/drawing/2014/main" id="{C019AF2C-B169-BA30-3B30-EF390D520057}"/>
              </a:ext>
            </a:extLst>
          </p:cNvPr>
          <p:cNvSpPr>
            <a:spLocks noGrp="1"/>
          </p:cNvSpPr>
          <p:nvPr>
            <p:ph type="subTitle" idx="1"/>
          </p:nvPr>
        </p:nvSpPr>
        <p:spPr>
          <a:xfrm>
            <a:off x="404553" y="5624945"/>
            <a:ext cx="9078562" cy="592975"/>
          </a:xfrm>
        </p:spPr>
        <p:txBody>
          <a:bodyPr anchor="ctr">
            <a:normAutofit/>
          </a:bodyPr>
          <a:lstStyle/>
          <a:p>
            <a:pPr>
              <a:lnSpc>
                <a:spcPct val="100000"/>
              </a:lnSpc>
            </a:pPr>
            <a:r>
              <a:rPr lang="fr-FR" sz="1100" dirty="0">
                <a:solidFill>
                  <a:schemeClr val="bg1"/>
                </a:solidFill>
              </a:rPr>
              <a:t>Inès Munoz-Bertrand</a:t>
            </a:r>
          </a:p>
        </p:txBody>
      </p:sp>
    </p:spTree>
    <p:extLst>
      <p:ext uri="{BB962C8B-B14F-4D97-AF65-F5344CB8AC3E}">
        <p14:creationId xmlns:p14="http://schemas.microsoft.com/office/powerpoint/2010/main" val="37100796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112618f6e7_0_26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g1112618f6e7_0_264"/>
          <p:cNvSpPr txBox="1">
            <a:spLocks noGrp="1"/>
          </p:cNvSpPr>
          <p:nvPr>
            <p:ph type="title"/>
          </p:nvPr>
        </p:nvSpPr>
        <p:spPr>
          <a:xfrm>
            <a:off x="429768" y="411480"/>
            <a:ext cx="11201400" cy="1106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95959"/>
              </a:buClr>
              <a:buSzPts val="3600"/>
              <a:buFont typeface="Calibri"/>
              <a:buNone/>
            </a:pPr>
            <a:r>
              <a:rPr lang="fr-FR" sz="3600" b="1"/>
              <a:t>Après la séparation, la baisse de niveau de vie est plus forte pour les mères que pour les pères</a:t>
            </a:r>
            <a:endParaRPr/>
          </a:p>
        </p:txBody>
      </p:sp>
      <p:sp>
        <p:nvSpPr>
          <p:cNvPr id="269" name="Google Shape;269;g1112618f6e7_0_264"/>
          <p:cNvSpPr/>
          <p:nvPr/>
        </p:nvSpPr>
        <p:spPr>
          <a:xfrm>
            <a:off x="0" y="598458"/>
            <a:ext cx="128100" cy="70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0" name="Google Shape;270;g1112618f6e7_0_264"/>
          <p:cNvSpPr/>
          <p:nvPr/>
        </p:nvSpPr>
        <p:spPr>
          <a:xfrm>
            <a:off x="7543801" y="1721922"/>
            <a:ext cx="4218300" cy="4520700"/>
          </a:xfrm>
          <a:prstGeom prst="rect">
            <a:avLst/>
          </a:prstGeom>
          <a:solidFill>
            <a:schemeClr val="lt1"/>
          </a:solidFill>
          <a:ln w="9525" cap="flat" cmpd="sng">
            <a:solidFill>
              <a:srgbClr val="DEDEDE"/>
            </a:solidFill>
            <a:prstDash val="solid"/>
            <a:miter lim="800000"/>
            <a:headEnd type="none" w="sm" len="sm"/>
            <a:tailEnd type="none" w="sm" len="sm"/>
          </a:ln>
          <a:effectLst>
            <a:outerShdw blurRad="50800" dist="38100" dir="2700000" algn="tl" rotWithShape="0">
              <a:srgbClr val="D8D8D8">
                <a:alpha val="494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1" name="Google Shape;271;g1112618f6e7_0_264"/>
          <p:cNvSpPr txBox="1">
            <a:spLocks noGrp="1"/>
          </p:cNvSpPr>
          <p:nvPr>
            <p:ph type="body" idx="1"/>
          </p:nvPr>
        </p:nvSpPr>
        <p:spPr>
          <a:xfrm>
            <a:off x="9259625" y="1722050"/>
            <a:ext cx="2502600" cy="4520700"/>
          </a:xfrm>
          <a:prstGeom prst="rect">
            <a:avLst/>
          </a:prstGeom>
          <a:noFill/>
          <a:ln>
            <a:noFill/>
          </a:ln>
        </p:spPr>
        <p:txBody>
          <a:bodyPr spcFirstLastPara="1" wrap="square" lIns="91425" tIns="45700" rIns="91425" bIns="45700" anchor="ctr" anchorCtr="0">
            <a:normAutofit/>
          </a:bodyPr>
          <a:lstStyle/>
          <a:p>
            <a:pPr marL="442912" lvl="0" indent="-442912" algn="l" rtl="0">
              <a:lnSpc>
                <a:spcPct val="90000"/>
              </a:lnSpc>
              <a:spcBef>
                <a:spcPts val="0"/>
              </a:spcBef>
              <a:spcAft>
                <a:spcPts val="0"/>
              </a:spcAft>
              <a:buSzPts val="1600"/>
              <a:buChar char=" "/>
            </a:pPr>
            <a:r>
              <a:rPr lang="fr-FR" sz="1600"/>
              <a:t>- répartition des ressources au sein des couples est rarement égalitaire</a:t>
            </a:r>
            <a:endParaRPr sz="1600"/>
          </a:p>
          <a:p>
            <a:pPr marL="442912" lvl="0" indent="-442912" algn="l" rtl="0">
              <a:lnSpc>
                <a:spcPct val="90000"/>
              </a:lnSpc>
              <a:spcBef>
                <a:spcPts val="0"/>
              </a:spcBef>
              <a:spcAft>
                <a:spcPts val="0"/>
              </a:spcAft>
              <a:buSzPts val="1600"/>
              <a:buChar char=" "/>
            </a:pPr>
            <a:r>
              <a:rPr lang="fr-FR" sz="1600"/>
              <a:t>- résidence alternée vs exclusive (conséquence sur le temps de travail + conséquence sur le nombre d’unités de consommations)</a:t>
            </a:r>
            <a:endParaRPr sz="1600"/>
          </a:p>
          <a:p>
            <a:pPr marL="0" lvl="0" indent="0" algn="l" rtl="0">
              <a:lnSpc>
                <a:spcPct val="90000"/>
              </a:lnSpc>
              <a:spcBef>
                <a:spcPts val="0"/>
              </a:spcBef>
              <a:spcAft>
                <a:spcPts val="0"/>
              </a:spcAft>
              <a:buNone/>
            </a:pPr>
            <a:endParaRPr sz="1600"/>
          </a:p>
          <a:p>
            <a:pPr marL="457200" lvl="0" indent="-330200" algn="l" rtl="0">
              <a:lnSpc>
                <a:spcPct val="90000"/>
              </a:lnSpc>
              <a:spcBef>
                <a:spcPts val="0"/>
              </a:spcBef>
              <a:spcAft>
                <a:spcPts val="0"/>
              </a:spcAft>
              <a:buSzPts val="1600"/>
              <a:buChar char="-"/>
            </a:pPr>
            <a:r>
              <a:rPr lang="fr-FR" sz="1600"/>
              <a:t>Influence de la remise en couple (40% en 4 ans)</a:t>
            </a:r>
            <a:endParaRPr sz="1600"/>
          </a:p>
          <a:p>
            <a:pPr marL="457200" lvl="0" indent="-330200" algn="l" rtl="0">
              <a:lnSpc>
                <a:spcPct val="90000"/>
              </a:lnSpc>
              <a:spcBef>
                <a:spcPts val="0"/>
              </a:spcBef>
              <a:spcAft>
                <a:spcPts val="0"/>
              </a:spcAft>
              <a:buSzPts val="1600"/>
              <a:buChar char="-"/>
            </a:pPr>
            <a:r>
              <a:rPr lang="fr-FR" sz="1600"/>
              <a:t>Influence de l’entrée sur le marché du travail</a:t>
            </a:r>
            <a:endParaRPr sz="1600"/>
          </a:p>
        </p:txBody>
      </p:sp>
      <p:sp>
        <p:nvSpPr>
          <p:cNvPr id="272" name="Google Shape;272;g1112618f6e7_0_264"/>
          <p:cNvSpPr txBox="1">
            <a:spLocks noGrp="1"/>
          </p:cNvSpPr>
          <p:nvPr>
            <p:ph type="sldNum" idx="12"/>
          </p:nvPr>
        </p:nvSpPr>
        <p:spPr>
          <a:xfrm>
            <a:off x="9900459" y="6459785"/>
            <a:ext cx="13119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FFFFFF"/>
              </a:buClr>
              <a:buSzPts val="1000"/>
              <a:buFont typeface="Calibri"/>
              <a:buNone/>
            </a:pPr>
            <a:fld id="{00000000-1234-1234-1234-123412341234}" type="slidenum">
              <a:rPr lang="fr-FR" sz="1100">
                <a:solidFill>
                  <a:srgbClr val="FFFFFF"/>
                </a:solidFill>
              </a:rPr>
              <a:t>10</a:t>
            </a:fld>
            <a:endParaRPr sz="1100">
              <a:solidFill>
                <a:srgbClr val="FFFFFF"/>
              </a:solidFill>
            </a:endParaRPr>
          </a:p>
        </p:txBody>
      </p:sp>
      <p:pic>
        <p:nvPicPr>
          <p:cNvPr id="273" name="Google Shape;273;g1112618f6e7_0_264"/>
          <p:cNvPicPr preferRelativeResize="0"/>
          <p:nvPr/>
        </p:nvPicPr>
        <p:blipFill rotWithShape="1">
          <a:blip r:embed="rId3">
            <a:alphaModFix/>
          </a:blip>
          <a:srcRect l="41722" t="20304" r="21191" b="8974"/>
          <a:stretch/>
        </p:blipFill>
        <p:spPr>
          <a:xfrm>
            <a:off x="128100" y="1557362"/>
            <a:ext cx="4521552" cy="4849824"/>
          </a:xfrm>
          <a:prstGeom prst="rect">
            <a:avLst/>
          </a:prstGeom>
          <a:noFill/>
          <a:ln>
            <a:noFill/>
          </a:ln>
        </p:spPr>
      </p:pic>
      <p:pic>
        <p:nvPicPr>
          <p:cNvPr id="274" name="Google Shape;274;g1112618f6e7_0_264"/>
          <p:cNvPicPr preferRelativeResize="0"/>
          <p:nvPr/>
        </p:nvPicPr>
        <p:blipFill rotWithShape="1">
          <a:blip r:embed="rId4">
            <a:alphaModFix/>
          </a:blip>
          <a:srcRect l="42147" t="24264" r="20767" b="11202"/>
          <a:stretch/>
        </p:blipFill>
        <p:spPr>
          <a:xfrm>
            <a:off x="4649650" y="1557363"/>
            <a:ext cx="4521552" cy="4425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848E26-39AF-10DB-1B16-FFF8A6D569F8}"/>
              </a:ext>
            </a:extLst>
          </p:cNvPr>
          <p:cNvSpPr>
            <a:spLocks noGrp="1"/>
          </p:cNvSpPr>
          <p:nvPr>
            <p:ph type="title"/>
          </p:nvPr>
        </p:nvSpPr>
        <p:spPr/>
        <p:txBody>
          <a:bodyPr>
            <a:normAutofit/>
          </a:bodyPr>
          <a:lstStyle/>
          <a:p>
            <a:r>
              <a:rPr lang="fr-FR" dirty="0"/>
              <a:t>Calculs des indicateurs de fécondité</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2BCB51F-0EB6-3723-B185-F53189EE8953}"/>
                  </a:ext>
                </a:extLst>
              </p:cNvPr>
              <p:cNvSpPr>
                <a:spLocks noGrp="1"/>
              </p:cNvSpPr>
              <p:nvPr>
                <p:ph idx="1"/>
              </p:nvPr>
            </p:nvSpPr>
            <p:spPr/>
            <p:txBody>
              <a:bodyPr>
                <a:normAutofit fontScale="92500" lnSpcReduction="20000"/>
              </a:bodyPr>
              <a:lstStyle/>
              <a:p>
                <a:r>
                  <a:rPr lang="fr-FR" dirty="0">
                    <a:sym typeface="Wingdings" panose="05000000000000000000" pitchFamily="2" charset="2"/>
                  </a:rPr>
                  <a:t></a:t>
                </a:r>
                <a:r>
                  <a:rPr lang="fr-FR" b="1" dirty="0">
                    <a:solidFill>
                      <a:srgbClr val="FF0000"/>
                    </a:solidFill>
                    <a:sym typeface="Wingdings" panose="05000000000000000000" pitchFamily="2" charset="2"/>
                  </a:rPr>
                  <a:t>ICF indicateur conjoncturel de fécondité ou indicateur de la fécondité du moment</a:t>
                </a:r>
              </a:p>
              <a:p>
                <a14:m>
                  <m:oMath xmlns:m="http://schemas.openxmlformats.org/officeDocument/2006/math">
                    <m:r>
                      <a:rPr lang="fr-FR" b="0" i="1" smtClean="0">
                        <a:latin typeface="Cambria Math" panose="02040503050406030204" pitchFamily="18" charset="0"/>
                        <a:ea typeface="Cambria Math" panose="02040503050406030204" pitchFamily="18" charset="0"/>
                      </a:rPr>
                      <m:t>𝑑𝑖𝑚𝑒𝑛𝑠𝑖𝑜𝑛</m:t>
                    </m:r>
                    <m:r>
                      <a:rPr lang="fr-FR" b="0" i="1" smtClean="0">
                        <a:latin typeface="Cambria Math" panose="02040503050406030204" pitchFamily="18" charset="0"/>
                        <a:ea typeface="Cambria Math" panose="02040503050406030204" pitchFamily="18" charset="0"/>
                      </a:rPr>
                      <m:t> </m:t>
                    </m:r>
                    <m:r>
                      <a:rPr lang="fr-FR" b="0" i="1" smtClean="0">
                        <a:latin typeface="Cambria Math" panose="02040503050406030204" pitchFamily="18" charset="0"/>
                        <a:ea typeface="Cambria Math" panose="02040503050406030204" pitchFamily="18" charset="0"/>
                      </a:rPr>
                      <m:t>𝑑𝑒</m:t>
                    </m:r>
                    <m:r>
                      <a:rPr lang="fr-FR" b="0" i="1" smtClean="0">
                        <a:latin typeface="Cambria Math" panose="02040503050406030204" pitchFamily="18" charset="0"/>
                        <a:ea typeface="Cambria Math" panose="02040503050406030204" pitchFamily="18" charset="0"/>
                      </a:rPr>
                      <m:t> </m:t>
                    </m:r>
                    <m:sSup>
                      <m:sSupPr>
                        <m:ctrlPr>
                          <a:rPr lang="fr-FR" b="0"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𝑙</m:t>
                        </m:r>
                      </m:e>
                      <m:sup>
                        <m:r>
                          <a:rPr lang="fr-FR" b="0" i="1" smtClean="0">
                            <a:latin typeface="Cambria Math" panose="02040503050406030204" pitchFamily="18" charset="0"/>
                            <a:ea typeface="Cambria Math" panose="02040503050406030204" pitchFamily="18" charset="0"/>
                          </a:rPr>
                          <m:t>′</m:t>
                        </m:r>
                      </m:sup>
                    </m:sSup>
                    <m:r>
                      <a:rPr lang="fr-FR" b="0" i="1" smtClean="0">
                        <a:latin typeface="Cambria Math" panose="02040503050406030204" pitchFamily="18" charset="0"/>
                        <a:ea typeface="Cambria Math" panose="02040503050406030204" pitchFamily="18" charset="0"/>
                      </a:rPr>
                      <m:t>𝑖𝑛𝑡𝑒𝑟𝑣𝑎𝑙𝑙𝑒</m:t>
                    </m:r>
                    <m:r>
                      <a:rPr lang="fr-FR" b="0" i="1" smtClean="0">
                        <a:latin typeface="Cambria Math" panose="02040503050406030204" pitchFamily="18" charset="0"/>
                        <a:ea typeface="Cambria Math" panose="02040503050406030204" pitchFamily="18" charset="0"/>
                      </a:rPr>
                      <m:t> </m:t>
                    </m:r>
                    <m:r>
                      <a:rPr lang="fr-FR" b="0" i="1" smtClean="0">
                        <a:latin typeface="Cambria Math" panose="02040503050406030204" pitchFamily="18" charset="0"/>
                        <a:ea typeface="Cambria Math" panose="02040503050406030204" pitchFamily="18" charset="0"/>
                      </a:rPr>
                      <m:t>𝑑𝑒</m:t>
                    </m:r>
                    <m:r>
                      <a:rPr lang="fr-FR" b="0" i="1" smtClean="0">
                        <a:latin typeface="Cambria Math" panose="02040503050406030204" pitchFamily="18" charset="0"/>
                        <a:ea typeface="Cambria Math" panose="02040503050406030204" pitchFamily="18" charset="0"/>
                      </a:rPr>
                      <m:t> </m:t>
                    </m:r>
                    <m:sSup>
                      <m:sSupPr>
                        <m:ctrlPr>
                          <a:rPr lang="fr-FR" b="0"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𝑙</m:t>
                        </m:r>
                      </m:e>
                      <m:sup>
                        <m:r>
                          <a:rPr lang="fr-FR" b="0" i="1" smtClean="0">
                            <a:latin typeface="Cambria Math" panose="02040503050406030204" pitchFamily="18" charset="0"/>
                            <a:ea typeface="Cambria Math" panose="02040503050406030204" pitchFamily="18" charset="0"/>
                          </a:rPr>
                          <m:t>′</m:t>
                        </m:r>
                      </m:sup>
                    </m:sSup>
                    <m:r>
                      <a:rPr lang="fr-FR" b="0" i="1" smtClean="0">
                        <a:latin typeface="Cambria Math" panose="02040503050406030204" pitchFamily="18" charset="0"/>
                        <a:ea typeface="Cambria Math" panose="02040503050406030204" pitchFamily="18" charset="0"/>
                      </a:rPr>
                      <m:t>â</m:t>
                    </m:r>
                    <m:r>
                      <a:rPr lang="fr-FR" b="0" i="1" smtClean="0">
                        <a:latin typeface="Cambria Math" panose="02040503050406030204" pitchFamily="18" charset="0"/>
                        <a:ea typeface="Cambria Math" panose="02040503050406030204" pitchFamily="18" charset="0"/>
                      </a:rPr>
                      <m:t>𝑔𝑒</m:t>
                    </m:r>
                    <m:r>
                      <a:rPr lang="fr-FR" i="1" smtClean="0">
                        <a:latin typeface="Cambria Math" panose="02040503050406030204" pitchFamily="18" charset="0"/>
                        <a:ea typeface="Cambria Math" panose="02040503050406030204" pitchFamily="18" charset="0"/>
                      </a:rPr>
                      <m:t>×</m:t>
                    </m:r>
                    <m:nary>
                      <m:naryPr>
                        <m:chr m:val="∑"/>
                        <m:ctrlPr>
                          <a:rPr lang="fr-FR" i="1" smtClean="0">
                            <a:latin typeface="Cambria Math" panose="02040503050406030204" pitchFamily="18" charset="0"/>
                          </a:rPr>
                        </m:ctrlPr>
                      </m:naryPr>
                      <m:sub>
                        <m:r>
                          <m:rPr>
                            <m:brk m:alnAt="23"/>
                          </m:rPr>
                          <a:rPr lang="fr-FR" b="0" i="1" smtClean="0">
                            <a:latin typeface="Cambria Math" panose="02040503050406030204" pitchFamily="18" charset="0"/>
                          </a:rPr>
                          <m:t>1</m:t>
                        </m:r>
                        <m:r>
                          <a:rPr lang="fr-FR" b="0" i="1" smtClean="0">
                            <a:latin typeface="Cambria Math" panose="02040503050406030204" pitchFamily="18" charset="0"/>
                          </a:rPr>
                          <m:t>5</m:t>
                        </m:r>
                      </m:sub>
                      <m:sup>
                        <m:r>
                          <a:rPr lang="fr-FR" b="0" i="1" smtClean="0">
                            <a:latin typeface="Cambria Math" panose="02040503050406030204" pitchFamily="18" charset="0"/>
                          </a:rPr>
                          <m:t>50</m:t>
                        </m:r>
                      </m:sup>
                      <m:e>
                        <m:r>
                          <a:rPr lang="fr-FR" b="0" i="1" smtClean="0">
                            <a:latin typeface="Cambria Math" panose="02040503050406030204" pitchFamily="18" charset="0"/>
                          </a:rPr>
                          <m:t>𝑡𝑎𝑢𝑥</m:t>
                        </m:r>
                        <m:r>
                          <a:rPr lang="fr-FR" b="0" i="1" smtClean="0">
                            <a:latin typeface="Cambria Math" panose="02040503050406030204" pitchFamily="18" charset="0"/>
                          </a:rPr>
                          <m:t> </m:t>
                        </m:r>
                        <m:r>
                          <a:rPr lang="fr-FR" b="0" i="1" smtClean="0">
                            <a:latin typeface="Cambria Math" panose="02040503050406030204" pitchFamily="18" charset="0"/>
                          </a:rPr>
                          <m:t>𝑑𝑒</m:t>
                        </m:r>
                        <m:r>
                          <a:rPr lang="fr-FR" b="0" i="1" smtClean="0">
                            <a:latin typeface="Cambria Math" panose="02040503050406030204" pitchFamily="18" charset="0"/>
                          </a:rPr>
                          <m:t> </m:t>
                        </m:r>
                        <m:r>
                          <a:rPr lang="fr-FR" b="0" i="1" smtClean="0">
                            <a:latin typeface="Cambria Math" panose="02040503050406030204" pitchFamily="18" charset="0"/>
                          </a:rPr>
                          <m:t>𝑓</m:t>
                        </m:r>
                        <m:r>
                          <a:rPr lang="fr-FR" b="0" i="1" smtClean="0">
                            <a:latin typeface="Cambria Math" panose="02040503050406030204" pitchFamily="18" charset="0"/>
                          </a:rPr>
                          <m:t>é</m:t>
                        </m:r>
                        <m:r>
                          <a:rPr lang="fr-FR" b="0" i="1" smtClean="0">
                            <a:latin typeface="Cambria Math" panose="02040503050406030204" pitchFamily="18" charset="0"/>
                          </a:rPr>
                          <m:t>𝑐𝑜𝑛𝑑𝑖𝑡</m:t>
                        </m:r>
                        <m:r>
                          <a:rPr lang="fr-FR" b="0" i="1" smtClean="0">
                            <a:latin typeface="Cambria Math" panose="02040503050406030204" pitchFamily="18" charset="0"/>
                          </a:rPr>
                          <m:t>é </m:t>
                        </m:r>
                        <m:r>
                          <a:rPr lang="fr-FR" b="0" i="1" smtClean="0">
                            <a:latin typeface="Cambria Math" panose="02040503050406030204" pitchFamily="18" charset="0"/>
                          </a:rPr>
                          <m:t>𝑝𝑎𝑟</m:t>
                        </m:r>
                        <m:r>
                          <a:rPr lang="fr-FR" b="0" i="1" smtClean="0">
                            <a:latin typeface="Cambria Math" panose="02040503050406030204" pitchFamily="18" charset="0"/>
                          </a:rPr>
                          <m:t> â</m:t>
                        </m:r>
                        <m:r>
                          <a:rPr lang="fr-FR" b="0" i="1" smtClean="0">
                            <a:latin typeface="Cambria Math" panose="02040503050406030204" pitchFamily="18" charset="0"/>
                          </a:rPr>
                          <m:t>𝑔𝑒</m:t>
                        </m:r>
                        <m:r>
                          <a:rPr lang="fr-FR" b="0" i="1" smtClean="0">
                            <a:latin typeface="Cambria Math" panose="02040503050406030204" pitchFamily="18" charset="0"/>
                          </a:rPr>
                          <m:t> </m:t>
                        </m:r>
                        <m:r>
                          <a:rPr lang="fr-FR" b="0" i="1" smtClean="0">
                            <a:latin typeface="Cambria Math" panose="02040503050406030204" pitchFamily="18" charset="0"/>
                          </a:rPr>
                          <m:t>𝑝𝑜𝑢𝑟</m:t>
                        </m:r>
                        <m:r>
                          <a:rPr lang="fr-FR" b="0" i="1" smtClean="0">
                            <a:latin typeface="Cambria Math" panose="02040503050406030204" pitchFamily="18" charset="0"/>
                          </a:rPr>
                          <m:t> </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𝑙</m:t>
                            </m:r>
                          </m:e>
                          <m:sup>
                            <m:r>
                              <a:rPr lang="fr-FR" b="0" i="1" smtClean="0">
                                <a:latin typeface="Cambria Math" panose="02040503050406030204" pitchFamily="18" charset="0"/>
                              </a:rPr>
                              <m:t>′</m:t>
                            </m:r>
                          </m:sup>
                        </m:sSup>
                        <m:r>
                          <a:rPr lang="fr-FR" b="0" i="1" smtClean="0">
                            <a:latin typeface="Cambria Math" panose="02040503050406030204" pitchFamily="18" charset="0"/>
                          </a:rPr>
                          <m:t>𝑎𝑛𝑛</m:t>
                        </m:r>
                        <m:r>
                          <a:rPr lang="fr-FR" b="0" i="1" smtClean="0">
                            <a:latin typeface="Cambria Math" panose="02040503050406030204" pitchFamily="18" charset="0"/>
                          </a:rPr>
                          <m:t>é</m:t>
                        </m:r>
                        <m:r>
                          <a:rPr lang="fr-FR" b="0" i="1" smtClean="0">
                            <a:latin typeface="Cambria Math" panose="02040503050406030204" pitchFamily="18" charset="0"/>
                          </a:rPr>
                          <m:t>𝑒</m:t>
                        </m:r>
                        <m:r>
                          <a:rPr lang="fr-FR" b="0" i="1" smtClean="0">
                            <a:latin typeface="Cambria Math" panose="02040503050406030204" pitchFamily="18" charset="0"/>
                          </a:rPr>
                          <m:t> </m:t>
                        </m:r>
                        <m:r>
                          <a:rPr lang="fr-FR" b="0" i="1" smtClean="0">
                            <a:latin typeface="Cambria Math" panose="02040503050406030204" pitchFamily="18" charset="0"/>
                          </a:rPr>
                          <m:t>𝑡</m:t>
                        </m:r>
                      </m:e>
                    </m:nary>
                  </m:oMath>
                </a14:m>
                <a:endParaRPr lang="fr-FR" dirty="0"/>
              </a:p>
              <a:p>
                <a14:m>
                  <m:oMath xmlns:m="http://schemas.openxmlformats.org/officeDocument/2006/math">
                    <m:r>
                      <a:rPr lang="fr-FR" b="0" i="1" smtClean="0">
                        <a:latin typeface="Cambria Math" panose="02040503050406030204" pitchFamily="18" charset="0"/>
                      </a:rPr>
                      <m:t>𝑎</m:t>
                    </m:r>
                    <m:nary>
                      <m:naryPr>
                        <m:chr m:val="∑"/>
                        <m:ctrlPr>
                          <a:rPr lang="fr-FR" i="1" smtClean="0">
                            <a:latin typeface="Cambria Math" panose="02040503050406030204" pitchFamily="18" charset="0"/>
                          </a:rPr>
                        </m:ctrlPr>
                      </m:naryPr>
                      <m:sub>
                        <m:r>
                          <m:rPr>
                            <m:brk m:alnAt="23"/>
                          </m:rPr>
                          <a:rPr lang="fr-FR" b="0" i="1" smtClean="0">
                            <a:latin typeface="Cambria Math" panose="02040503050406030204" pitchFamily="18" charset="0"/>
                          </a:rPr>
                          <m:t>𝑥</m:t>
                        </m:r>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𝛼</m:t>
                        </m:r>
                      </m:sub>
                      <m:sup>
                        <m:r>
                          <a:rPr lang="fr-FR" i="1" smtClean="0">
                            <a:latin typeface="Cambria Math" panose="02040503050406030204" pitchFamily="18" charset="0"/>
                            <a:ea typeface="Cambria Math" panose="02040503050406030204" pitchFamily="18" charset="0"/>
                          </a:rPr>
                          <m:t>𝜔</m:t>
                        </m:r>
                      </m:sup>
                      <m:e>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𝑥</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m:t>
                            </m:r>
                            <m:r>
                              <a:rPr lang="fr-FR" b="0" i="1" smtClean="0">
                                <a:latin typeface="Cambria Math" panose="02040503050406030204" pitchFamily="18" charset="0"/>
                              </a:rPr>
                              <m:t>𝑎</m:t>
                            </m:r>
                          </m:e>
                        </m:d>
                        <m:r>
                          <a:rPr lang="fr-FR" b="0" i="1" smtClean="0">
                            <a:latin typeface="Cambria Math" panose="02040503050406030204" pitchFamily="18" charset="0"/>
                          </a:rPr>
                          <m:t>,</m:t>
                        </m:r>
                        <m:r>
                          <a:rPr lang="fr-FR" b="0" i="1" smtClean="0">
                            <a:latin typeface="Cambria Math" panose="02040503050406030204" pitchFamily="18" charset="0"/>
                          </a:rPr>
                          <m:t>𝑡</m:t>
                        </m:r>
                      </m:e>
                    </m:nary>
                  </m:oMath>
                </a14:m>
                <a:endParaRPr lang="fr-FR" dirty="0"/>
              </a:p>
              <a:p>
                <a:r>
                  <a:rPr lang="fr-FR" dirty="0"/>
                  <a:t>Où </a:t>
                </a:r>
                <a14:m>
                  <m:oMath xmlns:m="http://schemas.openxmlformats.org/officeDocument/2006/math">
                    <m:r>
                      <a:rPr lang="fr-FR" i="1" smtClean="0">
                        <a:latin typeface="Cambria Math" panose="02040503050406030204" pitchFamily="18" charset="0"/>
                        <a:ea typeface="Cambria Math" panose="02040503050406030204" pitchFamily="18" charset="0"/>
                      </a:rPr>
                      <m:t>𝜔</m:t>
                    </m:r>
                  </m:oMath>
                </a14:m>
                <a:r>
                  <a:rPr lang="fr-FR" dirty="0"/>
                  <a:t> et </a:t>
                </a:r>
                <a14:m>
                  <m:oMath xmlns:m="http://schemas.openxmlformats.org/officeDocument/2006/math">
                    <m:r>
                      <a:rPr lang="fr-FR" i="1" smtClean="0">
                        <a:latin typeface="Cambria Math" panose="02040503050406030204" pitchFamily="18" charset="0"/>
                        <a:ea typeface="Cambria Math" panose="02040503050406030204" pitchFamily="18" charset="0"/>
                      </a:rPr>
                      <m:t>𝛼</m:t>
                    </m:r>
                    <m:r>
                      <a:rPr lang="fr-FR" b="0" i="1" smtClean="0">
                        <a:latin typeface="Cambria Math" panose="02040503050406030204" pitchFamily="18" charset="0"/>
                        <a:ea typeface="Cambria Math" panose="02040503050406030204" pitchFamily="18" charset="0"/>
                      </a:rPr>
                      <m:t> </m:t>
                    </m:r>
                  </m:oMath>
                </a14:m>
                <a:r>
                  <a:rPr lang="fr-FR" dirty="0"/>
                  <a:t>sont les limites de la période féconde des femmes (15 et 50 ans)</a:t>
                </a:r>
              </a:p>
              <a:p>
                <a:r>
                  <a:rPr lang="fr-FR" dirty="0"/>
                  <a:t>Et </a:t>
                </a:r>
                <a14:m>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𝑥</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m:t>
                        </m:r>
                        <m:r>
                          <a:rPr lang="fr-FR" b="0" i="1" smtClean="0">
                            <a:latin typeface="Cambria Math" panose="02040503050406030204" pitchFamily="18" charset="0"/>
                          </a:rPr>
                          <m:t>𝑎</m:t>
                        </m:r>
                      </m:e>
                    </m:d>
                    <m:r>
                      <a:rPr lang="fr-FR" b="0" i="1" smtClean="0">
                        <a:latin typeface="Cambria Math" panose="02040503050406030204" pitchFamily="18" charset="0"/>
                      </a:rPr>
                      <m:t>,</m:t>
                    </m:r>
                    <m:r>
                      <a:rPr lang="fr-FR" b="0" i="1" smtClean="0">
                        <a:latin typeface="Cambria Math" panose="02040503050406030204" pitchFamily="18" charset="0"/>
                      </a:rPr>
                      <m:t>𝑡</m:t>
                    </m:r>
                  </m:oMath>
                </a14:m>
                <a:r>
                  <a:rPr lang="fr-FR" dirty="0"/>
                  <a:t> correspond aux taux fécondités par âge pour l’année t.</a:t>
                </a:r>
              </a:p>
              <a:p>
                <a:r>
                  <a:rPr lang="fr-FR" dirty="0"/>
                  <a:t>NB la dimension de l’intervalle (a) de l’âge est la taille de votre classe d’âge souvent c’est 5 ans car on a des données quinquennales.</a:t>
                </a:r>
              </a:p>
            </p:txBody>
          </p:sp>
        </mc:Choice>
        <mc:Fallback xmlns="">
          <p:sp>
            <p:nvSpPr>
              <p:cNvPr id="3" name="Espace réservé du contenu 2">
                <a:extLst>
                  <a:ext uri="{FF2B5EF4-FFF2-40B4-BE49-F238E27FC236}">
                    <a16:creationId xmlns:a16="http://schemas.microsoft.com/office/drawing/2014/main" id="{52BCB51F-0EB6-3723-B185-F53189EE8953}"/>
                  </a:ext>
                </a:extLst>
              </p:cNvPr>
              <p:cNvSpPr>
                <a:spLocks noGrp="1" noRot="1" noChangeAspect="1" noMove="1" noResize="1" noEditPoints="1" noAdjustHandles="1" noChangeArrowheads="1" noChangeShapeType="1" noTextEdit="1"/>
              </p:cNvSpPr>
              <p:nvPr>
                <p:ph idx="1"/>
              </p:nvPr>
            </p:nvSpPr>
            <p:spPr>
              <a:blipFill>
                <a:blip r:embed="rId2"/>
                <a:stretch>
                  <a:fillRect l="-1859" t="-2145" r="-600" b="-2310"/>
                </a:stretch>
              </a:blipFill>
            </p:spPr>
            <p:txBody>
              <a:bodyPr/>
              <a:lstStyle/>
              <a:p>
                <a:r>
                  <a:rPr lang="fr-FR">
                    <a:noFill/>
                  </a:rPr>
                  <a:t> </a:t>
                </a:r>
              </a:p>
            </p:txBody>
          </p:sp>
        </mc:Fallback>
      </mc:AlternateContent>
    </p:spTree>
    <p:extLst>
      <p:ext uri="{BB962C8B-B14F-4D97-AF65-F5344CB8AC3E}">
        <p14:creationId xmlns:p14="http://schemas.microsoft.com/office/powerpoint/2010/main" val="291358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918F7-7DE9-04A1-D37E-6BB4623C0EB7}"/>
              </a:ext>
            </a:extLst>
          </p:cNvPr>
          <p:cNvSpPr>
            <a:spLocks noGrp="1"/>
          </p:cNvSpPr>
          <p:nvPr>
            <p:ph type="title"/>
          </p:nvPr>
        </p:nvSpPr>
        <p:spPr/>
        <p:txBody>
          <a:bodyPr>
            <a:normAutofit/>
          </a:bodyPr>
          <a:lstStyle/>
          <a:p>
            <a:r>
              <a:rPr lang="fr-FR" dirty="0"/>
              <a:t>Calculs des indicateurs de fécondité</a:t>
            </a:r>
          </a:p>
        </p:txBody>
      </p:sp>
      <p:sp>
        <p:nvSpPr>
          <p:cNvPr id="3" name="Espace réservé du contenu 2">
            <a:extLst>
              <a:ext uri="{FF2B5EF4-FFF2-40B4-BE49-F238E27FC236}">
                <a16:creationId xmlns:a16="http://schemas.microsoft.com/office/drawing/2014/main" id="{BDD81E23-3FB7-FE84-AD57-C8BC276C06E0}"/>
              </a:ext>
            </a:extLst>
          </p:cNvPr>
          <p:cNvSpPr>
            <a:spLocks noGrp="1"/>
          </p:cNvSpPr>
          <p:nvPr>
            <p:ph idx="1"/>
          </p:nvPr>
        </p:nvSpPr>
        <p:spPr/>
        <p:txBody>
          <a:bodyPr/>
          <a:lstStyle/>
          <a:p>
            <a:r>
              <a:rPr lang="fr-FR" dirty="0"/>
              <a:t>Les taux de fécondité par âge sur une année donnée permettent de voir le recul de l’âge à la maternité lorsqu’ils sont comparés sur des périodes différentes. </a:t>
            </a:r>
          </a:p>
          <a:p>
            <a:endParaRPr lang="fr-FR" dirty="0"/>
          </a:p>
          <a:p>
            <a:r>
              <a:rPr lang="fr-FR" dirty="0"/>
              <a:t>Ils sont donc très dépendants de l’augmentation ou la baisse de l’âge moyen à la maternité.</a:t>
            </a:r>
          </a:p>
        </p:txBody>
      </p:sp>
    </p:spTree>
    <p:extLst>
      <p:ext uri="{BB962C8B-B14F-4D97-AF65-F5344CB8AC3E}">
        <p14:creationId xmlns:p14="http://schemas.microsoft.com/office/powerpoint/2010/main" val="252351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04D6B-160C-AC34-613B-2B3C7B248CBA}"/>
              </a:ext>
            </a:extLst>
          </p:cNvPr>
          <p:cNvSpPr>
            <a:spLocks noGrp="1"/>
          </p:cNvSpPr>
          <p:nvPr>
            <p:ph type="title"/>
          </p:nvPr>
        </p:nvSpPr>
        <p:spPr>
          <a:xfrm>
            <a:off x="1115568" y="548640"/>
            <a:ext cx="5067518" cy="1179576"/>
          </a:xfrm>
        </p:spPr>
        <p:txBody>
          <a:bodyPr>
            <a:normAutofit fontScale="90000"/>
          </a:bodyPr>
          <a:lstStyle/>
          <a:p>
            <a:r>
              <a:rPr lang="fr-FR" dirty="0"/>
              <a:t>Calculs des indicateurs de fécondité</a:t>
            </a:r>
          </a:p>
        </p:txBody>
      </p:sp>
      <p:sp>
        <p:nvSpPr>
          <p:cNvPr id="3" name="Espace réservé du contenu 2">
            <a:extLst>
              <a:ext uri="{FF2B5EF4-FFF2-40B4-BE49-F238E27FC236}">
                <a16:creationId xmlns:a16="http://schemas.microsoft.com/office/drawing/2014/main" id="{81153787-39C0-6B32-85E4-70DCD54794C0}"/>
              </a:ext>
            </a:extLst>
          </p:cNvPr>
          <p:cNvSpPr>
            <a:spLocks noGrp="1"/>
          </p:cNvSpPr>
          <p:nvPr>
            <p:ph idx="1"/>
          </p:nvPr>
        </p:nvSpPr>
        <p:spPr>
          <a:xfrm>
            <a:off x="1115568" y="2478024"/>
            <a:ext cx="4153118" cy="3694176"/>
          </a:xfrm>
        </p:spPr>
        <p:txBody>
          <a:bodyPr/>
          <a:lstStyle/>
          <a:p>
            <a:r>
              <a:rPr lang="fr-FR" b="1" dirty="0">
                <a:solidFill>
                  <a:srgbClr val="FF0000"/>
                </a:solidFill>
              </a:rPr>
              <a:t>L’ICF est un indicateur conjoncturel il s’agit d’une cohorte dite fictive</a:t>
            </a:r>
          </a:p>
          <a:p>
            <a:endParaRPr lang="fr-FR" b="1" dirty="0">
              <a:solidFill>
                <a:srgbClr val="FF0000"/>
              </a:solidFill>
            </a:endParaRPr>
          </a:p>
          <a:p>
            <a:r>
              <a:rPr lang="fr-FR" b="1" dirty="0">
                <a:solidFill>
                  <a:srgbClr val="FF0000"/>
                </a:solidFill>
              </a:rPr>
              <a:t>Il ne donne l’information que partielle de ce que sera la fécondité des femmes</a:t>
            </a:r>
          </a:p>
          <a:p>
            <a:pPr marL="0" indent="0">
              <a:buNone/>
            </a:pPr>
            <a:endParaRPr lang="fr-FR" b="1" dirty="0">
              <a:solidFill>
                <a:srgbClr val="FF0000"/>
              </a:solidFill>
            </a:endParaRPr>
          </a:p>
          <a:p>
            <a:pPr marL="0" indent="0">
              <a:buNone/>
            </a:pPr>
            <a:endParaRPr lang="fr-FR" b="1" dirty="0">
              <a:solidFill>
                <a:srgbClr val="FF0000"/>
              </a:solidFill>
            </a:endParaRPr>
          </a:p>
        </p:txBody>
      </p:sp>
      <p:pic>
        <p:nvPicPr>
          <p:cNvPr id="5" name="Image 4" descr="Une image contenant texte, écriture manuscrite, papier, Produit en papier&#10;&#10;Le contenu généré par l’IA peut être incorrect.">
            <a:extLst>
              <a:ext uri="{FF2B5EF4-FFF2-40B4-BE49-F238E27FC236}">
                <a16:creationId xmlns:a16="http://schemas.microsoft.com/office/drawing/2014/main" id="{01FCB88C-9E72-6229-68F2-3FC7DE666981}"/>
              </a:ext>
            </a:extLst>
          </p:cNvPr>
          <p:cNvPicPr>
            <a:picLocks noChangeAspect="1"/>
          </p:cNvPicPr>
          <p:nvPr/>
        </p:nvPicPr>
        <p:blipFill>
          <a:blip r:embed="rId2">
            <a:extLst>
              <a:ext uri="{28A0092B-C50C-407E-A947-70E740481C1C}">
                <a14:useLocalDpi xmlns:a14="http://schemas.microsoft.com/office/drawing/2010/main" val="0"/>
              </a:ext>
            </a:extLst>
          </a:blip>
          <a:srcRect b="6137"/>
          <a:stretch/>
        </p:blipFill>
        <p:spPr>
          <a:xfrm>
            <a:off x="6096000" y="214927"/>
            <a:ext cx="5187696" cy="6479335"/>
          </a:xfrm>
          <a:prstGeom prst="rect">
            <a:avLst/>
          </a:prstGeom>
        </p:spPr>
      </p:pic>
    </p:spTree>
    <p:extLst>
      <p:ext uri="{BB962C8B-B14F-4D97-AF65-F5344CB8AC3E}">
        <p14:creationId xmlns:p14="http://schemas.microsoft.com/office/powerpoint/2010/main" val="94288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03124F-5CF8-378E-9E89-108E74D6AC9A}"/>
              </a:ext>
            </a:extLst>
          </p:cNvPr>
          <p:cNvSpPr>
            <a:spLocks noGrp="1"/>
          </p:cNvSpPr>
          <p:nvPr>
            <p:ph type="title"/>
          </p:nvPr>
        </p:nvSpPr>
        <p:spPr/>
        <p:txBody>
          <a:bodyPr>
            <a:normAutofit/>
          </a:bodyPr>
          <a:lstStyle/>
          <a:p>
            <a:r>
              <a:rPr lang="fr-FR" dirty="0"/>
              <a:t>Calculs des indicateurs de fécondité</a:t>
            </a:r>
          </a:p>
        </p:txBody>
      </p:sp>
      <p:sp>
        <p:nvSpPr>
          <p:cNvPr id="3" name="Espace réservé du contenu 2">
            <a:extLst>
              <a:ext uri="{FF2B5EF4-FFF2-40B4-BE49-F238E27FC236}">
                <a16:creationId xmlns:a16="http://schemas.microsoft.com/office/drawing/2014/main" id="{81ECFA19-7139-CA9E-6972-5012734B2779}"/>
              </a:ext>
            </a:extLst>
          </p:cNvPr>
          <p:cNvSpPr>
            <a:spLocks noGrp="1"/>
          </p:cNvSpPr>
          <p:nvPr>
            <p:ph idx="1"/>
          </p:nvPr>
        </p:nvSpPr>
        <p:spPr/>
        <p:txBody>
          <a:bodyPr>
            <a:normAutofit fontScale="70000" lnSpcReduction="20000"/>
          </a:bodyPr>
          <a:lstStyle/>
          <a:p>
            <a:r>
              <a:rPr lang="fr-FR" b="1" dirty="0">
                <a:solidFill>
                  <a:srgbClr val="FF0000"/>
                </a:solidFill>
              </a:rPr>
              <a:t>La descendance finale se calcule de la même façon que l’ICF mais cette fois-ci en se basant non plus sur une année donnée mais une génération</a:t>
            </a:r>
            <a:r>
              <a:rPr lang="fr-FR" dirty="0"/>
              <a:t>.</a:t>
            </a:r>
          </a:p>
          <a:p>
            <a:endParaRPr lang="fr-FR" dirty="0"/>
          </a:p>
          <a:p>
            <a:r>
              <a:rPr lang="fr-FR" dirty="0"/>
              <a:t>On enregistre alors toutes les naissances que les femmes ont eu de 15 à 50 ans au cours de leur vie et on calcule les taux de fécondité à chaque âge. </a:t>
            </a:r>
          </a:p>
          <a:p>
            <a:endParaRPr lang="fr-FR" dirty="0"/>
          </a:p>
          <a:p>
            <a:r>
              <a:rPr lang="fr-FR" dirty="0"/>
              <a:t>Cet indicateur rend compte de la fécondité effectivement observée, mais l’on doit attendre que les générations arrivent à l’âge de 50 ans pour avoir le calcul définitif (aujourd’hui 1975 pour les plus jeunes générations où l’on a l’information).</a:t>
            </a:r>
          </a:p>
          <a:p>
            <a:endParaRPr lang="fr-FR" dirty="0"/>
          </a:p>
          <a:p>
            <a:r>
              <a:rPr lang="fr-FR" dirty="0"/>
              <a:t>Pour combler cette attente on peut calculer par âge atteint l’indicateur : à 20 ans, 25 ans, 30 ans, 35 ans etc.</a:t>
            </a:r>
          </a:p>
        </p:txBody>
      </p:sp>
    </p:spTree>
    <p:extLst>
      <p:ext uri="{BB962C8B-B14F-4D97-AF65-F5344CB8AC3E}">
        <p14:creationId xmlns:p14="http://schemas.microsoft.com/office/powerpoint/2010/main" val="21267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5F16D-97C3-D61B-6C70-6EF4DA21796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fr-FR" sz="4400" dirty="0"/>
              <a:t>Calculs des indicateurs de fécondité</a:t>
            </a:r>
            <a:endParaRPr lang="en-US" sz="4400" dirty="0"/>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Espace réservé du contenu 4" descr="Une image contenant texte, livre, papier, Produit en papier&#10;&#10;Le contenu généré par l’IA peut être incorrect.">
            <a:extLst>
              <a:ext uri="{FF2B5EF4-FFF2-40B4-BE49-F238E27FC236}">
                <a16:creationId xmlns:a16="http://schemas.microsoft.com/office/drawing/2014/main" id="{ABACDBE7-9443-6A47-DF4E-37F7394AC3E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444" t="8141" r="1444" b="3093"/>
          <a:stretch/>
        </p:blipFill>
        <p:spPr>
          <a:xfrm>
            <a:off x="5698273" y="208615"/>
            <a:ext cx="5337811" cy="6317525"/>
          </a:xfrm>
          <a:prstGeom prst="rect">
            <a:avLst/>
          </a:prstGeom>
        </p:spPr>
      </p:pic>
    </p:spTree>
    <p:extLst>
      <p:ext uri="{BB962C8B-B14F-4D97-AF65-F5344CB8AC3E}">
        <p14:creationId xmlns:p14="http://schemas.microsoft.com/office/powerpoint/2010/main" val="148475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8696E-3CA1-B4E8-4C2C-17F06D46A287}"/>
              </a:ext>
            </a:extLst>
          </p:cNvPr>
          <p:cNvSpPr>
            <a:spLocks noGrp="1"/>
          </p:cNvSpPr>
          <p:nvPr>
            <p:ph type="title"/>
          </p:nvPr>
        </p:nvSpPr>
        <p:spPr/>
        <p:txBody>
          <a:bodyPr/>
          <a:lstStyle/>
          <a:p>
            <a:r>
              <a:rPr lang="fr-FR" dirty="0"/>
              <a:t>Etapes du calcul de l’ICF ou la DF</a:t>
            </a: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165A2674-83DE-A862-5A31-1A89A54F336A}"/>
                  </a:ext>
                </a:extLst>
              </p:cNvPr>
              <p:cNvSpPr>
                <a:spLocks noGrp="1"/>
              </p:cNvSpPr>
              <p:nvPr>
                <p:ph idx="1"/>
              </p:nvPr>
            </p:nvSpPr>
            <p:spPr/>
            <p:txBody>
              <a:bodyPr>
                <a:normAutofit fontScale="85000" lnSpcReduction="10000"/>
              </a:bodyPr>
              <a:lstStyle/>
              <a:p>
                <a:pPr marL="0" indent="0">
                  <a:buNone/>
                </a:pPr>
                <a:r>
                  <a:rPr lang="fr-FR" dirty="0"/>
                  <a:t>1 ) On calcule le taux de fécondité pour chaque âge </a:t>
                </a:r>
              </a:p>
              <a:p>
                <a:pPr marL="0" indent="0">
                  <a:buNone/>
                </a:pPr>
                <a:r>
                  <a:rPr lang="fr-FR" dirty="0">
                    <a:sym typeface="Wingdings" panose="05000000000000000000" pitchFamily="2" charset="2"/>
                  </a:rPr>
                  <a:t>On rapport le nombre de naissance enregistré pour chaque âge sur la population moyenne de cette classe d’âge.</a:t>
                </a:r>
              </a:p>
              <a:p>
                <a:pPr marL="0" indent="0">
                  <a:buNone/>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𝑁𝑎𝑖𝑠𝑠𝑎𝑛𝑐𝑒</m:t>
                          </m:r>
                          <m:r>
                            <a:rPr lang="fr-FR" b="0" i="1" smtClean="0">
                              <a:latin typeface="Cambria Math" panose="02040503050406030204" pitchFamily="18" charset="0"/>
                            </a:rPr>
                            <m:t> à </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𝑙</m:t>
                              </m:r>
                            </m:e>
                            <m:sup>
                              <m:r>
                                <a:rPr lang="fr-FR" b="0" i="1" smtClean="0">
                                  <a:latin typeface="Cambria Math" panose="02040503050406030204" pitchFamily="18" charset="0"/>
                                </a:rPr>
                                <m:t>′</m:t>
                              </m:r>
                            </m:sup>
                          </m:sSup>
                          <m:r>
                            <a:rPr lang="fr-FR" b="0" i="1" smtClean="0">
                              <a:latin typeface="Cambria Math" panose="02040503050406030204" pitchFamily="18" charset="0"/>
                            </a:rPr>
                            <m:t>â</m:t>
                          </m:r>
                          <m:r>
                            <a:rPr lang="fr-FR" b="0" i="1" smtClean="0">
                              <a:latin typeface="Cambria Math" panose="02040503050406030204" pitchFamily="18" charset="0"/>
                            </a:rPr>
                            <m:t>𝑔𝑒</m:t>
                          </m:r>
                          <m:r>
                            <a:rPr lang="fr-FR" b="0" i="1" smtClean="0">
                              <a:latin typeface="Cambria Math" panose="02040503050406030204" pitchFamily="18" charset="0"/>
                            </a:rPr>
                            <m:t> </m:t>
                          </m:r>
                          <m:r>
                            <a:rPr lang="fr-FR" b="0" i="1" smtClean="0">
                              <a:latin typeface="Cambria Math" panose="02040503050406030204" pitchFamily="18" charset="0"/>
                            </a:rPr>
                            <m:t>𝑥</m:t>
                          </m:r>
                        </m:num>
                        <m:den>
                          <m:r>
                            <a:rPr lang="fr-FR" b="0" i="1" smtClean="0">
                              <a:latin typeface="Cambria Math" panose="02040503050406030204" pitchFamily="18" charset="0"/>
                            </a:rPr>
                            <m:t>𝑃𝑜𝑝𝑢𝑙𝑎𝑡𝑖𝑜𝑛</m:t>
                          </m:r>
                          <m:r>
                            <a:rPr lang="fr-FR" b="0" i="1" smtClean="0">
                              <a:latin typeface="Cambria Math" panose="02040503050406030204" pitchFamily="18" charset="0"/>
                            </a:rPr>
                            <m:t> </m:t>
                          </m:r>
                          <m:r>
                            <a:rPr lang="fr-FR" b="0" i="1" smtClean="0">
                              <a:latin typeface="Cambria Math" panose="02040503050406030204" pitchFamily="18" charset="0"/>
                            </a:rPr>
                            <m:t>𝑚𝑜𝑦𝑒𝑛𝑛𝑒</m:t>
                          </m:r>
                          <m:r>
                            <a:rPr lang="fr-FR" b="0" i="1" smtClean="0">
                              <a:latin typeface="Cambria Math" panose="02040503050406030204" pitchFamily="18" charset="0"/>
                            </a:rPr>
                            <m:t> </m:t>
                          </m:r>
                          <m:r>
                            <a:rPr lang="fr-FR" b="0" i="1" smtClean="0">
                              <a:latin typeface="Cambria Math" panose="02040503050406030204" pitchFamily="18" charset="0"/>
                            </a:rPr>
                            <m:t>𝑑𝑒</m:t>
                          </m:r>
                          <m:r>
                            <a:rPr lang="fr-FR" b="0" i="1" smtClean="0">
                              <a:latin typeface="Cambria Math" panose="02040503050406030204" pitchFamily="18" charset="0"/>
                            </a:rPr>
                            <m:t> </m:t>
                          </m:r>
                          <m:r>
                            <a:rPr lang="fr-FR" b="0" i="1" smtClean="0">
                              <a:latin typeface="Cambria Math" panose="02040503050406030204" pitchFamily="18" charset="0"/>
                            </a:rPr>
                            <m:t>𝑓𝑒𝑚𝑚𝑒𝑠</m:t>
                          </m:r>
                          <m:r>
                            <a:rPr lang="fr-FR" b="0" i="1" smtClean="0">
                              <a:latin typeface="Cambria Math" panose="02040503050406030204" pitchFamily="18" charset="0"/>
                            </a:rPr>
                            <m:t> à </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𝑙</m:t>
                              </m:r>
                            </m:e>
                            <m:sup>
                              <m:r>
                                <a:rPr lang="fr-FR" b="0" i="1" smtClean="0">
                                  <a:latin typeface="Cambria Math" panose="02040503050406030204" pitchFamily="18" charset="0"/>
                                </a:rPr>
                                <m:t>′</m:t>
                              </m:r>
                            </m:sup>
                          </m:sSup>
                          <m:r>
                            <a:rPr lang="fr-FR" b="0" i="1" smtClean="0">
                              <a:latin typeface="Cambria Math" panose="02040503050406030204" pitchFamily="18" charset="0"/>
                            </a:rPr>
                            <m:t>â</m:t>
                          </m:r>
                          <m:r>
                            <a:rPr lang="fr-FR" b="0" i="1" smtClean="0">
                              <a:latin typeface="Cambria Math" panose="02040503050406030204" pitchFamily="18" charset="0"/>
                            </a:rPr>
                            <m:t>𝑔𝑒</m:t>
                          </m:r>
                          <m:r>
                            <a:rPr lang="fr-FR" b="0" i="1" smtClean="0">
                              <a:latin typeface="Cambria Math" panose="02040503050406030204" pitchFamily="18" charset="0"/>
                            </a:rPr>
                            <m:t> </m:t>
                          </m:r>
                          <m:r>
                            <a:rPr lang="fr-FR" b="0" i="1" smtClean="0">
                              <a:latin typeface="Cambria Math" panose="02040503050406030204" pitchFamily="18" charset="0"/>
                            </a:rPr>
                            <m:t>𝑥</m:t>
                          </m:r>
                        </m:den>
                      </m:f>
                      <m:r>
                        <a:rPr lang="fr-FR"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1000 </m:t>
                      </m:r>
                      <m:r>
                        <a:rPr lang="fr-FR" b="0" i="1" smtClean="0">
                          <a:latin typeface="Cambria Math" panose="02040503050406030204" pitchFamily="18" charset="0"/>
                          <a:ea typeface="Cambria Math" panose="02040503050406030204" pitchFamily="18" charset="0"/>
                        </a:rPr>
                        <m:t>𝑜𝑢</m:t>
                      </m:r>
                      <m:r>
                        <a:rPr lang="fr-FR" b="0" i="1" smtClean="0">
                          <a:latin typeface="Cambria Math" panose="02040503050406030204" pitchFamily="18" charset="0"/>
                          <a:ea typeface="Cambria Math" panose="02040503050406030204" pitchFamily="18" charset="0"/>
                        </a:rPr>
                        <m:t> 10000</m:t>
                      </m:r>
                    </m:oMath>
                  </m:oMathPara>
                </a14:m>
                <a:endParaRPr lang="fr-FR" b="0" dirty="0">
                  <a:ea typeface="Cambria Math" panose="02040503050406030204" pitchFamily="18" charset="0"/>
                </a:endParaRPr>
              </a:p>
              <a:p>
                <a:pPr marL="0" indent="0">
                  <a:buNone/>
                </a:pPr>
                <a:r>
                  <a:rPr lang="fr-FR" dirty="0"/>
                  <a:t>2) On fait la somme de chacun de ces taux par âge, de 15 à 50 ans. </a:t>
                </a:r>
              </a:p>
              <a:p>
                <a:pPr>
                  <a:buFont typeface="Wingdings" panose="05000000000000000000" pitchFamily="2" charset="2"/>
                  <a:buChar char="è"/>
                </a:pPr>
                <a14:m>
                  <m:oMath xmlns:m="http://schemas.openxmlformats.org/officeDocument/2006/math">
                    <m:r>
                      <a:rPr lang="fr-FR" b="0" i="1" smtClean="0">
                        <a:latin typeface="Cambria Math" panose="02040503050406030204" pitchFamily="18" charset="0"/>
                        <a:sym typeface="Wingdings" panose="05000000000000000000" pitchFamily="2" charset="2"/>
                      </a:rPr>
                      <m:t>𝑇𝑓</m:t>
                    </m:r>
                    <m:r>
                      <a:rPr lang="fr-FR" b="0" i="1" smtClean="0">
                        <a:latin typeface="Cambria Math" panose="02040503050406030204" pitchFamily="18" charset="0"/>
                        <a:sym typeface="Wingdings" panose="05000000000000000000" pitchFamily="2" charset="2"/>
                      </a:rPr>
                      <m:t>15 </m:t>
                    </m:r>
                    <m:r>
                      <a:rPr lang="fr-FR" b="0" i="1" smtClean="0">
                        <a:latin typeface="Cambria Math" panose="02040503050406030204" pitchFamily="18" charset="0"/>
                        <a:sym typeface="Wingdings" panose="05000000000000000000" pitchFamily="2" charset="2"/>
                      </a:rPr>
                      <m:t>𝑎𝑛𝑠</m:t>
                    </m:r>
                    <m:r>
                      <a:rPr lang="fr-FR" b="0" i="1" smtClean="0">
                        <a:latin typeface="Cambria Math" panose="02040503050406030204" pitchFamily="18" charset="0"/>
                        <a:sym typeface="Wingdings" panose="05000000000000000000" pitchFamily="2" charset="2"/>
                      </a:rPr>
                      <m:t>+</m:t>
                    </m:r>
                    <m:r>
                      <a:rPr lang="fr-FR" b="0" i="1" smtClean="0">
                        <a:latin typeface="Cambria Math" panose="02040503050406030204" pitchFamily="18" charset="0"/>
                        <a:sym typeface="Wingdings" panose="05000000000000000000" pitchFamily="2" charset="2"/>
                      </a:rPr>
                      <m:t>𝑇𝑓</m:t>
                    </m:r>
                    <m:r>
                      <a:rPr lang="fr-FR" b="0" i="1" smtClean="0">
                        <a:latin typeface="Cambria Math" panose="02040503050406030204" pitchFamily="18" charset="0"/>
                        <a:sym typeface="Wingdings" panose="05000000000000000000" pitchFamily="2" charset="2"/>
                      </a:rPr>
                      <m:t>16 </m:t>
                    </m:r>
                    <m:r>
                      <a:rPr lang="fr-FR" b="0" i="1" smtClean="0">
                        <a:latin typeface="Cambria Math" panose="02040503050406030204" pitchFamily="18" charset="0"/>
                        <a:sym typeface="Wingdings" panose="05000000000000000000" pitchFamily="2" charset="2"/>
                      </a:rPr>
                      <m:t>𝑎𝑛𝑠</m:t>
                    </m:r>
                    <m:r>
                      <a:rPr lang="fr-FR" b="0" i="1" smtClean="0">
                        <a:latin typeface="Cambria Math" panose="02040503050406030204" pitchFamily="18" charset="0"/>
                        <a:sym typeface="Wingdings" panose="05000000000000000000" pitchFamily="2" charset="2"/>
                      </a:rPr>
                      <m:t>+….</m:t>
                    </m:r>
                    <m:r>
                      <a:rPr lang="fr-FR" b="0" i="1" smtClean="0">
                        <a:latin typeface="Cambria Math" panose="02040503050406030204" pitchFamily="18" charset="0"/>
                        <a:sym typeface="Wingdings" panose="05000000000000000000" pitchFamily="2" charset="2"/>
                      </a:rPr>
                      <m:t>𝑇𝑓</m:t>
                    </m:r>
                    <m:r>
                      <a:rPr lang="fr-FR" b="0" i="1" smtClean="0">
                        <a:latin typeface="Cambria Math" panose="02040503050406030204" pitchFamily="18" charset="0"/>
                        <a:sym typeface="Wingdings" panose="05000000000000000000" pitchFamily="2" charset="2"/>
                      </a:rPr>
                      <m:t>49 </m:t>
                    </m:r>
                    <m:r>
                      <a:rPr lang="fr-FR" b="0" i="1" smtClean="0">
                        <a:latin typeface="Cambria Math" panose="02040503050406030204" pitchFamily="18" charset="0"/>
                        <a:sym typeface="Wingdings" panose="05000000000000000000" pitchFamily="2" charset="2"/>
                      </a:rPr>
                      <m:t>𝑎𝑛𝑠</m:t>
                    </m:r>
                    <m:r>
                      <a:rPr lang="fr-FR" b="0" i="1" smtClean="0">
                        <a:latin typeface="Cambria Math" panose="02040503050406030204" pitchFamily="18" charset="0"/>
                        <a:sym typeface="Wingdings" panose="05000000000000000000" pitchFamily="2" charset="2"/>
                      </a:rPr>
                      <m:t>+</m:t>
                    </m:r>
                    <m:r>
                      <a:rPr lang="fr-FR" b="0" i="1" smtClean="0">
                        <a:latin typeface="Cambria Math" panose="02040503050406030204" pitchFamily="18" charset="0"/>
                        <a:sym typeface="Wingdings" panose="05000000000000000000" pitchFamily="2" charset="2"/>
                      </a:rPr>
                      <m:t>𝑇𝑓</m:t>
                    </m:r>
                    <m:r>
                      <a:rPr lang="fr-FR" b="0" i="1" smtClean="0">
                        <a:latin typeface="Cambria Math" panose="02040503050406030204" pitchFamily="18" charset="0"/>
                        <a:sym typeface="Wingdings" panose="05000000000000000000" pitchFamily="2" charset="2"/>
                      </a:rPr>
                      <m:t>50 </m:t>
                    </m:r>
                    <m:r>
                      <a:rPr lang="fr-FR" b="0" i="1" smtClean="0">
                        <a:latin typeface="Cambria Math" panose="02040503050406030204" pitchFamily="18" charset="0"/>
                        <a:sym typeface="Wingdings" panose="05000000000000000000" pitchFamily="2" charset="2"/>
                      </a:rPr>
                      <m:t>𝑎𝑛𝑠</m:t>
                    </m:r>
                  </m:oMath>
                </a14:m>
                <a:endParaRPr lang="fr-FR" b="0" dirty="0">
                  <a:sym typeface="Wingdings" panose="05000000000000000000" pitchFamily="2" charset="2"/>
                </a:endParaRPr>
              </a:p>
              <a:p>
                <a:pPr marL="0" indent="0">
                  <a:buNone/>
                </a:pPr>
                <a:r>
                  <a:rPr lang="fr-FR" dirty="0"/>
                  <a:t>3) On rapporte le résultat de cette somme au 1000 ou 10000 utilisés précédemment pour créer les taux de fécondité par âge pour 1000 ou 10000 femmes.</a:t>
                </a:r>
              </a:p>
            </p:txBody>
          </p:sp>
        </mc:Choice>
        <mc:Fallback>
          <p:sp>
            <p:nvSpPr>
              <p:cNvPr id="3" name="Espace réservé du contenu 2">
                <a:extLst>
                  <a:ext uri="{FF2B5EF4-FFF2-40B4-BE49-F238E27FC236}">
                    <a16:creationId xmlns:a16="http://schemas.microsoft.com/office/drawing/2014/main" id="{165A2674-83DE-A862-5A31-1A89A54F336A}"/>
                  </a:ext>
                </a:extLst>
              </p:cNvPr>
              <p:cNvSpPr>
                <a:spLocks noGrp="1" noRot="1" noChangeAspect="1" noMove="1" noResize="1" noEditPoints="1" noAdjustHandles="1" noChangeArrowheads="1" noChangeShapeType="1" noTextEdit="1"/>
              </p:cNvSpPr>
              <p:nvPr>
                <p:ph idx="1"/>
              </p:nvPr>
            </p:nvSpPr>
            <p:spPr>
              <a:blipFill>
                <a:blip r:embed="rId2"/>
                <a:stretch>
                  <a:fillRect l="-600" t="-990" r="-899"/>
                </a:stretch>
              </a:blipFill>
            </p:spPr>
            <p:txBody>
              <a:bodyPr/>
              <a:lstStyle/>
              <a:p>
                <a:r>
                  <a:rPr lang="fr-FR">
                    <a:noFill/>
                  </a:rPr>
                  <a:t> </a:t>
                </a:r>
              </a:p>
            </p:txBody>
          </p:sp>
        </mc:Fallback>
      </mc:AlternateContent>
    </p:spTree>
    <p:extLst>
      <p:ext uri="{BB962C8B-B14F-4D97-AF65-F5344CB8AC3E}">
        <p14:creationId xmlns:p14="http://schemas.microsoft.com/office/powerpoint/2010/main" val="112477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3555B86-0F9E-67DA-2B48-F031BFC5060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dirty="0" err="1"/>
              <a:t>Quelques</a:t>
            </a:r>
            <a:r>
              <a:rPr lang="en-US" sz="4400" dirty="0"/>
              <a:t> </a:t>
            </a:r>
            <a:r>
              <a:rPr lang="en-US" sz="4400" dirty="0" err="1"/>
              <a:t>évolutions</a:t>
            </a:r>
            <a:r>
              <a:rPr lang="en-US" sz="4400" dirty="0"/>
              <a:t> de la taille des </a:t>
            </a:r>
            <a:r>
              <a:rPr lang="en-US" sz="4400" dirty="0" err="1"/>
              <a:t>familles</a:t>
            </a:r>
            <a:r>
              <a:rPr lang="en-US" sz="4400" dirty="0"/>
              <a:t> </a:t>
            </a:r>
            <a:r>
              <a:rPr lang="en-US" sz="4400" dirty="0" err="1"/>
              <a:t>en</a:t>
            </a:r>
            <a:r>
              <a:rPr lang="en-US" sz="4400" dirty="0"/>
              <a:t> France</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Espace réservé du contenu 8" descr="Une image contenant texte, diagramme, capture d’écran, Tracé&#10;&#10;Le contenu généré par l’IA peut être incorrect.">
            <a:extLst>
              <a:ext uri="{FF2B5EF4-FFF2-40B4-BE49-F238E27FC236}">
                <a16:creationId xmlns:a16="http://schemas.microsoft.com/office/drawing/2014/main" id="{C5629A63-3603-1CA0-BD64-67CE0127C0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6525" y="371033"/>
            <a:ext cx="4767923" cy="6486967"/>
          </a:xfrm>
          <a:prstGeom prst="rect">
            <a:avLst/>
          </a:prstGeom>
        </p:spPr>
      </p:pic>
    </p:spTree>
    <p:extLst>
      <p:ext uri="{BB962C8B-B14F-4D97-AF65-F5344CB8AC3E}">
        <p14:creationId xmlns:p14="http://schemas.microsoft.com/office/powerpoint/2010/main" val="416739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A01C15-A972-4483-5342-C94017EBD9D2}"/>
              </a:ext>
            </a:extLst>
          </p:cNvPr>
          <p:cNvSpPr>
            <a:spLocks noGrp="1"/>
          </p:cNvSpPr>
          <p:nvPr>
            <p:ph type="title"/>
          </p:nvPr>
        </p:nvSpPr>
        <p:spPr/>
        <p:txBody>
          <a:bodyPr>
            <a:normAutofit fontScale="90000"/>
          </a:bodyPr>
          <a:lstStyle/>
          <a:p>
            <a:r>
              <a:rPr lang="en-US" sz="4000" dirty="0" err="1"/>
              <a:t>Quelques</a:t>
            </a:r>
            <a:r>
              <a:rPr lang="en-US" sz="4000" dirty="0"/>
              <a:t> </a:t>
            </a:r>
            <a:r>
              <a:rPr lang="en-US" sz="4000" dirty="0" err="1"/>
              <a:t>évolutions</a:t>
            </a:r>
            <a:r>
              <a:rPr lang="en-US" sz="4000" dirty="0"/>
              <a:t> de la taille des </a:t>
            </a:r>
            <a:r>
              <a:rPr lang="en-US" sz="4000" dirty="0" err="1"/>
              <a:t>familles</a:t>
            </a:r>
            <a:r>
              <a:rPr lang="en-US" sz="4000" dirty="0"/>
              <a:t> </a:t>
            </a:r>
            <a:r>
              <a:rPr lang="en-US" sz="4000" dirty="0" err="1"/>
              <a:t>en</a:t>
            </a:r>
            <a:r>
              <a:rPr lang="en-US" sz="4000" dirty="0"/>
              <a:t> France</a:t>
            </a:r>
            <a:endParaRPr lang="fr-FR" dirty="0"/>
          </a:p>
        </p:txBody>
      </p:sp>
      <p:pic>
        <p:nvPicPr>
          <p:cNvPr id="5" name="Espace réservé du contenu 4" descr="Une image contenant texte, diagramme, ligne, Tracé&#10;&#10;Le contenu généré par l’IA peut être incorrect.">
            <a:extLst>
              <a:ext uri="{FF2B5EF4-FFF2-40B4-BE49-F238E27FC236}">
                <a16:creationId xmlns:a16="http://schemas.microsoft.com/office/drawing/2014/main" id="{D67548BB-3878-489F-AA4C-F2E5759689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3885" y="1728216"/>
            <a:ext cx="6836232" cy="5005766"/>
          </a:xfrm>
        </p:spPr>
      </p:pic>
    </p:spTree>
    <p:extLst>
      <p:ext uri="{BB962C8B-B14F-4D97-AF65-F5344CB8AC3E}">
        <p14:creationId xmlns:p14="http://schemas.microsoft.com/office/powerpoint/2010/main" val="4196525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79CDC0C-07AB-91F9-69A3-64F1A689F61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a:t>Quelques évolutions de la taille des familles en France</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Espace réservé du contenu 4" descr="Une image contenant texte, ligne, diagramme, Parallèle&#10;&#10;Le contenu généré par l’IA peut être incorrect.">
            <a:extLst>
              <a:ext uri="{FF2B5EF4-FFF2-40B4-BE49-F238E27FC236}">
                <a16:creationId xmlns:a16="http://schemas.microsoft.com/office/drawing/2014/main" id="{45E44BBE-A067-98A8-89C4-9552BB9008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2274" y="161965"/>
            <a:ext cx="6485063" cy="6534070"/>
          </a:xfrm>
          <a:prstGeom prst="rect">
            <a:avLst/>
          </a:prstGeom>
        </p:spPr>
      </p:pic>
    </p:spTree>
    <p:extLst>
      <p:ext uri="{BB962C8B-B14F-4D97-AF65-F5344CB8AC3E}">
        <p14:creationId xmlns:p14="http://schemas.microsoft.com/office/powerpoint/2010/main" val="23164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8C47B-0329-0153-1AD2-FC48A7C6A6C0}"/>
              </a:ext>
            </a:extLst>
          </p:cNvPr>
          <p:cNvSpPr>
            <a:spLocks noGrp="1"/>
          </p:cNvSpPr>
          <p:nvPr>
            <p:ph type="title"/>
          </p:nvPr>
        </p:nvSpPr>
        <p:spPr/>
        <p:txBody>
          <a:bodyPr>
            <a:normAutofit fontScale="90000"/>
          </a:bodyPr>
          <a:lstStyle/>
          <a:p>
            <a:r>
              <a:rPr lang="fr-FR" dirty="0"/>
              <a:t>Quelques éléments de contextualisation supplémentaires…</a:t>
            </a:r>
          </a:p>
        </p:txBody>
      </p:sp>
    </p:spTree>
    <p:extLst>
      <p:ext uri="{BB962C8B-B14F-4D97-AF65-F5344CB8AC3E}">
        <p14:creationId xmlns:p14="http://schemas.microsoft.com/office/powerpoint/2010/main" val="475520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E8819-89A0-288B-6F73-72D5F0F78E50}"/>
              </a:ext>
            </a:extLst>
          </p:cNvPr>
          <p:cNvSpPr>
            <a:spLocks noGrp="1"/>
          </p:cNvSpPr>
          <p:nvPr>
            <p:ph type="title"/>
          </p:nvPr>
        </p:nvSpPr>
        <p:spPr/>
        <p:txBody>
          <a:bodyPr/>
          <a:lstStyle/>
          <a:p>
            <a:r>
              <a:rPr lang="fr-FR" dirty="0"/>
              <a:t>Comment expliquer cette baisse ?</a:t>
            </a:r>
          </a:p>
        </p:txBody>
      </p:sp>
      <p:sp>
        <p:nvSpPr>
          <p:cNvPr id="3" name="Espace réservé du contenu 2">
            <a:extLst>
              <a:ext uri="{FF2B5EF4-FFF2-40B4-BE49-F238E27FC236}">
                <a16:creationId xmlns:a16="http://schemas.microsoft.com/office/drawing/2014/main" id="{E34FB839-9D73-1026-3946-B361F420FAE1}"/>
              </a:ext>
            </a:extLst>
          </p:cNvPr>
          <p:cNvSpPr>
            <a:spLocks noGrp="1"/>
          </p:cNvSpPr>
          <p:nvPr>
            <p:ph idx="1"/>
          </p:nvPr>
        </p:nvSpPr>
        <p:spPr/>
        <p:txBody>
          <a:bodyPr>
            <a:normAutofit fontScale="92500" lnSpcReduction="10000"/>
          </a:bodyPr>
          <a:lstStyle/>
          <a:p>
            <a:r>
              <a:rPr lang="fr-FR" dirty="0"/>
              <a:t>Allongement du calendrier pour l’arrivée du premier enfant : 28 ans en 2013, 29 ans en 2023.</a:t>
            </a:r>
          </a:p>
          <a:p>
            <a:endParaRPr lang="fr-FR" dirty="0"/>
          </a:p>
          <a:p>
            <a:r>
              <a:rPr lang="fr-FR" dirty="0"/>
              <a:t>Allongement dû à la massification des études, entrée sur le marché du travail des femmes, crises économiques et emploi précaire, hausse des prix des logements.</a:t>
            </a:r>
          </a:p>
          <a:p>
            <a:endParaRPr lang="fr-FR" dirty="0"/>
          </a:p>
          <a:p>
            <a:r>
              <a:rPr lang="fr-FR" dirty="0"/>
              <a:t>Diminution des familles nombreuses : stabilisation vers le modèle de famille à 2 enfants.</a:t>
            </a:r>
          </a:p>
          <a:p>
            <a:pPr marL="0" indent="0">
              <a:buNone/>
            </a:pPr>
            <a:endParaRPr lang="fr-FR" dirty="0"/>
          </a:p>
        </p:txBody>
      </p:sp>
    </p:spTree>
    <p:extLst>
      <p:ext uri="{BB962C8B-B14F-4D97-AF65-F5344CB8AC3E}">
        <p14:creationId xmlns:p14="http://schemas.microsoft.com/office/powerpoint/2010/main" val="113149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702361-2E74-23D4-7CCB-B2D6ED28F90C}"/>
              </a:ext>
            </a:extLst>
          </p:cNvPr>
          <p:cNvSpPr>
            <a:spLocks noGrp="1"/>
          </p:cNvSpPr>
          <p:nvPr>
            <p:ph type="title"/>
          </p:nvPr>
        </p:nvSpPr>
        <p:spPr/>
        <p:txBody>
          <a:bodyPr/>
          <a:lstStyle/>
          <a:p>
            <a:r>
              <a:rPr lang="fr-FR" dirty="0"/>
              <a:t>Références </a:t>
            </a:r>
          </a:p>
        </p:txBody>
      </p:sp>
      <p:sp>
        <p:nvSpPr>
          <p:cNvPr id="3" name="Espace réservé du contenu 2">
            <a:extLst>
              <a:ext uri="{FF2B5EF4-FFF2-40B4-BE49-F238E27FC236}">
                <a16:creationId xmlns:a16="http://schemas.microsoft.com/office/drawing/2014/main" id="{CF015B17-B26B-88E9-D9A8-C473320D1555}"/>
              </a:ext>
            </a:extLst>
          </p:cNvPr>
          <p:cNvSpPr>
            <a:spLocks noGrp="1"/>
          </p:cNvSpPr>
          <p:nvPr>
            <p:ph idx="1"/>
          </p:nvPr>
        </p:nvSpPr>
        <p:spPr/>
        <p:txBody>
          <a:bodyPr>
            <a:normAutofit fontScale="62500" lnSpcReduction="20000"/>
          </a:bodyPr>
          <a:lstStyle/>
          <a:p>
            <a:r>
              <a:rPr lang="fr-FR" dirty="0"/>
              <a:t>« Fécondité française : anatomie d’une chute » The Conversation, Didier Breton et John </a:t>
            </a:r>
            <a:r>
              <a:rPr lang="fr-FR" dirty="0" err="1"/>
              <a:t>Tomkinson</a:t>
            </a:r>
            <a:r>
              <a:rPr lang="fr-FR" dirty="0"/>
              <a:t>, 2024.</a:t>
            </a:r>
          </a:p>
          <a:p>
            <a:pPr marL="0" indent="0">
              <a:buNone/>
            </a:pPr>
            <a:r>
              <a:rPr lang="fr-FR" dirty="0">
                <a:hlinkClick r:id="rId2"/>
              </a:rPr>
              <a:t>https://theconversation.com/fecondite-francaise-anatomie-dune-chute-222555?utm_source=clipboard&amp;utm_medium=bylinecopy_url_button</a:t>
            </a:r>
            <a:endParaRPr lang="fr-FR" dirty="0"/>
          </a:p>
          <a:p>
            <a:pPr marL="0" indent="0">
              <a:buNone/>
            </a:pPr>
            <a:endParaRPr lang="fr-FR" dirty="0"/>
          </a:p>
          <a:p>
            <a:pPr marL="0" indent="0">
              <a:buNone/>
            </a:pPr>
            <a:r>
              <a:rPr lang="fr-FR" dirty="0"/>
              <a:t>« Baisse des naissances et de la fécondité : l’Île-de-France, région la moins touchée » Institut Paris région, Philippe </a:t>
            </a:r>
            <a:r>
              <a:rPr lang="fr-FR" dirty="0" err="1"/>
              <a:t>Louchart</a:t>
            </a:r>
            <a:r>
              <a:rPr lang="fr-FR" dirty="0"/>
              <a:t>, 2021.</a:t>
            </a:r>
          </a:p>
          <a:p>
            <a:pPr marL="0" indent="0">
              <a:buNone/>
            </a:pPr>
            <a:r>
              <a:rPr lang="fr-FR" dirty="0">
                <a:hlinkClick r:id="rId3"/>
              </a:rPr>
              <a:t>https://www.institutparisregion.fr/societe-et-habitat/les-franciliens/baisse-des-naissances-et-de-la-fecondite-lile-de-france-region-la-moins-touchee/</a:t>
            </a:r>
            <a:endParaRPr lang="fr-FR" dirty="0"/>
          </a:p>
          <a:p>
            <a:pPr marL="0" indent="0">
              <a:buNone/>
            </a:pPr>
            <a:endParaRPr lang="fr-FR" dirty="0"/>
          </a:p>
          <a:p>
            <a:pPr marL="0" indent="0">
              <a:buNone/>
            </a:pPr>
            <a:r>
              <a:rPr lang="fr-FR" dirty="0" err="1"/>
              <a:t>Brée</a:t>
            </a:r>
            <a:r>
              <a:rPr lang="fr-FR" dirty="0"/>
              <a:t>*, S. (2017). Évolution de la taille des familles au fil des générations en France (1850-1966). </a:t>
            </a:r>
            <a:r>
              <a:rPr lang="fr-FR" i="1" dirty="0"/>
              <a:t>Population</a:t>
            </a:r>
            <a:r>
              <a:rPr lang="fr-FR" dirty="0"/>
              <a:t>, </a:t>
            </a:r>
            <a:r>
              <a:rPr lang="fr-FR" i="1" dirty="0"/>
              <a:t>72</a:t>
            </a:r>
            <a:r>
              <a:rPr lang="fr-FR" dirty="0"/>
              <a:t>(2), 309-342</a:t>
            </a:r>
          </a:p>
          <a:p>
            <a:pPr marL="0" indent="0">
              <a:buNone/>
            </a:pPr>
            <a:r>
              <a:rPr lang="fr-FR" dirty="0">
                <a:hlinkClick r:id="rId4"/>
              </a:rPr>
              <a:t>https://www.cairn.info/load_pdf.php?ID_ARTICLE=POPU_1702_0309&amp;download=1&amp;from-feuilleteur=1</a:t>
            </a:r>
            <a:endParaRPr lang="fr-FR" dirty="0"/>
          </a:p>
          <a:p>
            <a:pPr marL="0" indent="0">
              <a:buNone/>
            </a:pPr>
            <a:endParaRPr lang="fr-FR" dirty="0"/>
          </a:p>
        </p:txBody>
      </p:sp>
    </p:spTree>
    <p:extLst>
      <p:ext uri="{BB962C8B-B14F-4D97-AF65-F5344CB8AC3E}">
        <p14:creationId xmlns:p14="http://schemas.microsoft.com/office/powerpoint/2010/main" val="280402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88C417-D1FA-A476-4D8F-EDB9526FC82F}"/>
              </a:ext>
            </a:extLst>
          </p:cNvPr>
          <p:cNvSpPr>
            <a:spLocks noGrp="1"/>
          </p:cNvSpPr>
          <p:nvPr>
            <p:ph type="title"/>
          </p:nvPr>
        </p:nvSpPr>
        <p:spPr/>
        <p:txBody>
          <a:bodyPr/>
          <a:lstStyle/>
          <a:p>
            <a:r>
              <a:rPr lang="fr-FR" dirty="0"/>
              <a:t>Correction</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C99F3555-1109-5CF1-D6B8-0C02FB2809BB}"/>
                  </a:ext>
                </a:extLst>
              </p:cNvPr>
              <p:cNvSpPr>
                <a:spLocks noGrp="1"/>
              </p:cNvSpPr>
              <p:nvPr>
                <p:ph idx="1"/>
              </p:nvPr>
            </p:nvSpPr>
            <p:spPr/>
            <p:txBody>
              <a:bodyPr/>
              <a:lstStyle/>
              <a:p>
                <a14:m>
                  <m:oMath xmlns:m="http://schemas.openxmlformats.org/officeDocument/2006/math">
                    <m:r>
                      <a:rPr lang="fr-FR" b="0" i="1" smtClean="0">
                        <a:latin typeface="Cambria Math" panose="02040503050406030204" pitchFamily="18" charset="0"/>
                      </a:rPr>
                      <m:t>𝑇</m:t>
                    </m:r>
                    <m:d>
                      <m:dPr>
                        <m:ctrlPr>
                          <a:rPr lang="fr-FR" b="0" i="1" smtClean="0">
                            <a:latin typeface="Cambria Math" panose="02040503050406030204" pitchFamily="18" charset="0"/>
                          </a:rPr>
                        </m:ctrlPr>
                      </m:dPr>
                      <m:e>
                        <m:r>
                          <a:rPr lang="fr-FR" b="0" i="1" smtClean="0">
                            <a:latin typeface="Cambria Math" panose="02040503050406030204" pitchFamily="18" charset="0"/>
                          </a:rPr>
                          <m:t>𝑔</m:t>
                        </m:r>
                        <m:r>
                          <a:rPr lang="fr-FR" b="0" i="1" smtClean="0">
                            <a:latin typeface="Cambria Math" panose="02040503050406030204" pitchFamily="18" charset="0"/>
                          </a:rPr>
                          <m:t>,</m:t>
                        </m:r>
                        <m:r>
                          <a:rPr lang="fr-FR" b="0" i="1" smtClean="0">
                            <a:latin typeface="Cambria Math" panose="02040503050406030204" pitchFamily="18" charset="0"/>
                          </a:rPr>
                          <m:t>𝑛</m:t>
                        </m:r>
                      </m:e>
                    </m:d>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𝐴</m:t>
                        </m:r>
                        <m:r>
                          <a:rPr lang="fr-FR" b="0" i="1" smtClean="0">
                            <a:latin typeface="Cambria Math" panose="02040503050406030204" pitchFamily="18" charset="0"/>
                          </a:rPr>
                          <m:t>(</m:t>
                        </m:r>
                        <m:r>
                          <a:rPr lang="fr-FR" b="0" i="1" smtClean="0">
                            <a:latin typeface="Cambria Math" panose="02040503050406030204" pitchFamily="18" charset="0"/>
                          </a:rPr>
                          <m:t>𝑔</m:t>
                        </m:r>
                        <m:r>
                          <a:rPr lang="fr-FR" b="0" i="1" smtClean="0">
                            <a:latin typeface="Cambria Math" panose="02040503050406030204" pitchFamily="18" charset="0"/>
                          </a:rPr>
                          <m:t>,</m:t>
                        </m:r>
                        <m:r>
                          <a:rPr lang="fr-FR" b="0" i="1" smtClean="0">
                            <a:latin typeface="Cambria Math" panose="02040503050406030204" pitchFamily="18" charset="0"/>
                          </a:rPr>
                          <m:t>𝑛</m:t>
                        </m:r>
                        <m:r>
                          <a:rPr lang="fr-FR" b="0" i="1" smtClean="0">
                            <a:latin typeface="Cambria Math" panose="02040503050406030204" pitchFamily="18" charset="0"/>
                          </a:rPr>
                          <m:t>)</m:t>
                        </m:r>
                      </m:num>
                      <m:den>
                        <m:f>
                          <m:fPr>
                            <m:ctrlPr>
                              <a:rPr lang="fr-FR" b="0" i="1" smtClean="0">
                                <a:latin typeface="Cambria Math" panose="02040503050406030204" pitchFamily="18" charset="0"/>
                              </a:rPr>
                            </m:ctrlPr>
                          </m:fPr>
                          <m:num>
                            <m:r>
                              <a:rPr lang="fr-FR" b="0" i="1" smtClean="0">
                                <a:latin typeface="Cambria Math" panose="02040503050406030204" pitchFamily="18" charset="0"/>
                              </a:rPr>
                              <m:t>𝑃</m:t>
                            </m:r>
                            <m:d>
                              <m:dPr>
                                <m:ctrlPr>
                                  <a:rPr lang="fr-FR" b="0" i="1" smtClean="0">
                                    <a:latin typeface="Cambria Math" panose="02040503050406030204" pitchFamily="18" charset="0"/>
                                  </a:rPr>
                                </m:ctrlPr>
                              </m:dPr>
                              <m:e>
                                <m:r>
                                  <a:rPr lang="fr-FR" b="0" i="1" smtClean="0">
                                    <a:latin typeface="Cambria Math" panose="02040503050406030204" pitchFamily="18" charset="0"/>
                                  </a:rPr>
                                  <m:t>𝑔</m:t>
                                </m:r>
                                <m:r>
                                  <a:rPr lang="fr-FR" b="0" i="1" smtClean="0">
                                    <a:latin typeface="Cambria Math" panose="02040503050406030204" pitchFamily="18" charset="0"/>
                                  </a:rPr>
                                  <m:t>,</m:t>
                                </m:r>
                                <m:r>
                                  <a:rPr lang="fr-FR" b="0" i="1" smtClean="0">
                                    <a:latin typeface="Cambria Math" panose="02040503050406030204" pitchFamily="18" charset="0"/>
                                  </a:rPr>
                                  <m:t>𝑛</m:t>
                                </m:r>
                              </m:e>
                            </m:d>
                            <m:r>
                              <a:rPr lang="fr-FR" b="0" i="1" smtClean="0">
                                <a:latin typeface="Cambria Math" panose="02040503050406030204" pitchFamily="18" charset="0"/>
                              </a:rPr>
                              <m:t>+</m:t>
                            </m:r>
                            <m:r>
                              <a:rPr lang="fr-FR" b="0" i="1" smtClean="0">
                                <a:latin typeface="Cambria Math" panose="02040503050406030204" pitchFamily="18" charset="0"/>
                              </a:rPr>
                              <m:t>𝑃</m:t>
                            </m:r>
                            <m:r>
                              <a:rPr lang="fr-FR" b="0" i="1" smtClean="0">
                                <a:latin typeface="Cambria Math" panose="02040503050406030204" pitchFamily="18" charset="0"/>
                              </a:rPr>
                              <m:t>(</m:t>
                            </m:r>
                            <m:r>
                              <a:rPr lang="fr-FR" b="0" i="1" smtClean="0">
                                <a:latin typeface="Cambria Math" panose="02040503050406030204" pitchFamily="18" charset="0"/>
                              </a:rPr>
                              <m:t>𝑔</m:t>
                            </m:r>
                            <m:r>
                              <a:rPr lang="fr-FR" b="0" i="1" smtClean="0">
                                <a:latin typeface="Cambria Math" panose="02040503050406030204" pitchFamily="18" charset="0"/>
                              </a:rPr>
                              <m:t>,</m:t>
                            </m:r>
                            <m:r>
                              <a:rPr lang="fr-FR" b="0" i="1" smtClean="0">
                                <a:latin typeface="Cambria Math" panose="02040503050406030204" pitchFamily="18" charset="0"/>
                              </a:rPr>
                              <m:t>𝑛</m:t>
                            </m:r>
                            <m:r>
                              <a:rPr lang="fr-FR" b="0" i="1" smtClean="0">
                                <a:latin typeface="Cambria Math" panose="02040503050406030204" pitchFamily="18" charset="0"/>
                              </a:rPr>
                              <m:t>+1)</m:t>
                            </m:r>
                          </m:num>
                          <m:den>
                            <m:r>
                              <a:rPr lang="fr-FR" b="0" i="1" smtClean="0">
                                <a:latin typeface="Cambria Math" panose="02040503050406030204" pitchFamily="18" charset="0"/>
                              </a:rPr>
                              <m:t>2</m:t>
                            </m:r>
                          </m:den>
                        </m:f>
                      </m:den>
                    </m:f>
                    <m:r>
                      <a:rPr lang="fr-FR" b="0" i="1" smtClean="0">
                        <a:latin typeface="Cambria Math" panose="02040503050406030204" pitchFamily="18" charset="0"/>
                        <a:ea typeface="Cambria Math" panose="02040503050406030204" pitchFamily="18" charset="0"/>
                      </a:rPr>
                      <m:t>×10 000= </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155</m:t>
                        </m:r>
                      </m:num>
                      <m:den>
                        <m:d>
                          <m:dPr>
                            <m:ctrlPr>
                              <a:rPr lang="fr-FR" b="0" i="1" smtClean="0">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387 821+388 252</m:t>
                            </m:r>
                          </m:e>
                        </m:d>
                        <m:r>
                          <a:rPr lang="fr-FR" b="0" i="1" smtClean="0">
                            <a:latin typeface="Cambria Math" panose="02040503050406030204" pitchFamily="18" charset="0"/>
                            <a:ea typeface="Cambria Math" panose="02040503050406030204" pitchFamily="18" charset="0"/>
                          </a:rPr>
                          <m:t>/2</m:t>
                        </m:r>
                      </m:den>
                    </m:f>
                    <m:r>
                      <a:rPr lang="fr-FR"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10 000</m:t>
                    </m:r>
                    <m:r>
                      <a:rPr lang="fr-FR" dirty="0">
                        <a:latin typeface="Cambria Math" panose="02040503050406030204" pitchFamily="18" charset="0"/>
                      </a:rPr>
                      <m:t>≈</m:t>
                    </m:r>
                    <m:r>
                      <a:rPr lang="fr-FR" b="0" i="0" dirty="0" smtClean="0">
                        <a:latin typeface="Cambria Math" panose="02040503050406030204" pitchFamily="18" charset="0"/>
                      </a:rPr>
                      <m:t>3,99</m:t>
                    </m:r>
                  </m:oMath>
                </a14:m>
                <a:endParaRPr lang="fr-FR" dirty="0"/>
              </a:p>
              <a:p>
                <a14:m>
                  <m:oMath xmlns:m="http://schemas.openxmlformats.org/officeDocument/2006/math">
                    <m:r>
                      <a:rPr lang="fr-FR" b="0" i="1" smtClean="0">
                        <a:latin typeface="Cambria Math" panose="02040503050406030204" pitchFamily="18" charset="0"/>
                      </a:rPr>
                      <m:t>𝐴</m:t>
                    </m:r>
                    <m:d>
                      <m:dPr>
                        <m:ctrlPr>
                          <a:rPr lang="fr-FR" b="0" i="1" smtClean="0">
                            <a:latin typeface="Cambria Math" panose="02040503050406030204" pitchFamily="18" charset="0"/>
                          </a:rPr>
                        </m:ctrlPr>
                      </m:dPr>
                      <m:e>
                        <m:r>
                          <a:rPr lang="fr-FR" b="0" i="1" smtClean="0">
                            <a:latin typeface="Cambria Math" panose="02040503050406030204" pitchFamily="18" charset="0"/>
                          </a:rPr>
                          <m:t>𝑔</m:t>
                        </m:r>
                        <m:r>
                          <a:rPr lang="fr-FR" b="0" i="1" smtClean="0">
                            <a:latin typeface="Cambria Math" panose="02040503050406030204" pitchFamily="18" charset="0"/>
                          </a:rPr>
                          <m:t>,</m:t>
                        </m:r>
                        <m:r>
                          <a:rPr lang="fr-FR" b="0" i="1" smtClean="0">
                            <a:latin typeface="Cambria Math" panose="02040503050406030204" pitchFamily="18" charset="0"/>
                          </a:rPr>
                          <m:t>𝑛</m:t>
                        </m:r>
                      </m:e>
                    </m:d>
                    <m:r>
                      <a:rPr lang="fr-FR" b="0" i="1" smtClean="0">
                        <a:latin typeface="Cambria Math" panose="02040503050406030204" pitchFamily="18" charset="0"/>
                      </a:rPr>
                      <m:t>=</m:t>
                    </m:r>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𝑔</m:t>
                        </m:r>
                        <m:r>
                          <a:rPr lang="fr-FR" i="1">
                            <a:latin typeface="Cambria Math" panose="02040503050406030204" pitchFamily="18" charset="0"/>
                          </a:rPr>
                          <m:t>,</m:t>
                        </m:r>
                        <m:r>
                          <a:rPr lang="fr-FR" i="1">
                            <a:latin typeface="Cambria Math" panose="02040503050406030204" pitchFamily="18" charset="0"/>
                          </a:rPr>
                          <m:t>𝑛</m:t>
                        </m:r>
                      </m:e>
                    </m:d>
                    <m:r>
                      <a:rPr lang="fr-FR" i="1" smtClean="0">
                        <a:latin typeface="Cambria Math" panose="02040503050406030204" pitchFamily="18" charset="0"/>
                        <a:ea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𝑃</m:t>
                        </m:r>
                        <m:d>
                          <m:dPr>
                            <m:ctrlPr>
                              <a:rPr lang="fr-FR" i="1">
                                <a:latin typeface="Cambria Math" panose="02040503050406030204" pitchFamily="18" charset="0"/>
                              </a:rPr>
                            </m:ctrlPr>
                          </m:dPr>
                          <m:e>
                            <m:r>
                              <a:rPr lang="fr-FR" i="1">
                                <a:latin typeface="Cambria Math" panose="02040503050406030204" pitchFamily="18" charset="0"/>
                              </a:rPr>
                              <m:t>𝑔</m:t>
                            </m:r>
                            <m:r>
                              <a:rPr lang="fr-FR" i="1">
                                <a:latin typeface="Cambria Math" panose="02040503050406030204" pitchFamily="18" charset="0"/>
                              </a:rPr>
                              <m:t>,</m:t>
                            </m:r>
                            <m:r>
                              <a:rPr lang="fr-FR" i="1">
                                <a:latin typeface="Cambria Math" panose="02040503050406030204" pitchFamily="18" charset="0"/>
                              </a:rPr>
                              <m:t>𝑛</m:t>
                            </m:r>
                          </m:e>
                        </m:d>
                        <m:r>
                          <a:rPr lang="fr-FR" i="1">
                            <a:latin typeface="Cambria Math" panose="02040503050406030204" pitchFamily="18" charset="0"/>
                          </a:rPr>
                          <m:t>+</m:t>
                        </m:r>
                        <m:r>
                          <a:rPr lang="fr-FR" i="1">
                            <a:latin typeface="Cambria Math" panose="02040503050406030204" pitchFamily="18" charset="0"/>
                          </a:rPr>
                          <m:t>𝑃</m:t>
                        </m:r>
                        <m:r>
                          <a:rPr lang="fr-FR" i="1">
                            <a:latin typeface="Cambria Math" panose="02040503050406030204" pitchFamily="18" charset="0"/>
                          </a:rPr>
                          <m:t>(</m:t>
                        </m:r>
                        <m:r>
                          <a:rPr lang="fr-FR" i="1">
                            <a:latin typeface="Cambria Math" panose="02040503050406030204" pitchFamily="18" charset="0"/>
                          </a:rPr>
                          <m:t>𝑔</m:t>
                        </m:r>
                        <m:r>
                          <a:rPr lang="fr-FR" i="1">
                            <a:latin typeface="Cambria Math" panose="02040503050406030204" pitchFamily="18" charset="0"/>
                          </a:rPr>
                          <m:t>,</m:t>
                        </m:r>
                        <m:r>
                          <a:rPr lang="fr-FR" i="1">
                            <a:latin typeface="Cambria Math" panose="02040503050406030204" pitchFamily="18" charset="0"/>
                          </a:rPr>
                          <m:t>𝑛</m:t>
                        </m:r>
                        <m:r>
                          <a:rPr lang="fr-FR" i="1">
                            <a:latin typeface="Cambria Math" panose="02040503050406030204" pitchFamily="18" charset="0"/>
                          </a:rPr>
                          <m:t>+1)</m:t>
                        </m:r>
                      </m:num>
                      <m:den>
                        <m:r>
                          <a:rPr lang="fr-FR" i="1">
                            <a:latin typeface="Cambria Math" panose="02040503050406030204" pitchFamily="18" charset="0"/>
                          </a:rPr>
                          <m:t>2</m:t>
                        </m:r>
                      </m:den>
                    </m:f>
                    <m:r>
                      <a:rPr lang="fr-FR" dirty="0">
                        <a:latin typeface="Cambria Math" panose="02040503050406030204" pitchFamily="18" charset="0"/>
                        <a:ea typeface="Cambria Math" panose="02040503050406030204" pitchFamily="18" charset="0"/>
                      </a:rPr>
                      <m:t>×</m:t>
                    </m:r>
                    <m:f>
                      <m:fPr>
                        <m:ctrlPr>
                          <a:rPr lang="fr-FR" i="1" dirty="0" smtClean="0">
                            <a:latin typeface="Cambria Math" panose="02040503050406030204" pitchFamily="18" charset="0"/>
                            <a:ea typeface="Cambria Math" panose="02040503050406030204" pitchFamily="18" charset="0"/>
                          </a:rPr>
                        </m:ctrlPr>
                      </m:fPr>
                      <m:num>
                        <m:r>
                          <a:rPr lang="fr-FR" b="0" i="1" dirty="0" smtClean="0">
                            <a:latin typeface="Cambria Math" panose="02040503050406030204" pitchFamily="18" charset="0"/>
                            <a:ea typeface="Cambria Math" panose="02040503050406030204" pitchFamily="18" charset="0"/>
                          </a:rPr>
                          <m:t>1</m:t>
                        </m:r>
                      </m:num>
                      <m:den>
                        <m:r>
                          <a:rPr lang="fr-FR" b="0" i="1" dirty="0" smtClean="0">
                            <a:latin typeface="Cambria Math" panose="02040503050406030204" pitchFamily="18" charset="0"/>
                            <a:ea typeface="Cambria Math" panose="02040503050406030204" pitchFamily="18" charset="0"/>
                          </a:rPr>
                          <m:t>10 000</m:t>
                        </m:r>
                      </m:den>
                    </m:f>
                    <m:r>
                      <a:rPr lang="fr-FR" b="0" i="1" dirty="0" smtClean="0">
                        <a:latin typeface="Cambria Math" panose="02040503050406030204" pitchFamily="18" charset="0"/>
                        <a:ea typeface="Cambria Math" panose="02040503050406030204" pitchFamily="18" charset="0"/>
                      </a:rPr>
                      <m:t>=57×</m:t>
                    </m:r>
                    <m:f>
                      <m:fPr>
                        <m:ctrlPr>
                          <a:rPr lang="fr-FR" b="0" i="1" dirty="0" smtClean="0">
                            <a:latin typeface="Cambria Math" panose="02040503050406030204" pitchFamily="18" charset="0"/>
                            <a:ea typeface="Cambria Math" panose="02040503050406030204" pitchFamily="18" charset="0"/>
                          </a:rPr>
                        </m:ctrlPr>
                      </m:fPr>
                      <m:num>
                        <m:r>
                          <a:rPr lang="fr-FR" i="1" dirty="0">
                            <a:latin typeface="Cambria Math" panose="02040503050406030204" pitchFamily="18" charset="0"/>
                            <a:ea typeface="Cambria Math" panose="02040503050406030204" pitchFamily="18" charset="0"/>
                          </a:rPr>
                          <m:t>398 399</m:t>
                        </m:r>
                        <m:r>
                          <a:rPr lang="fr-FR" b="0" i="1" dirty="0" smtClean="0">
                            <a:latin typeface="Cambria Math" panose="02040503050406030204" pitchFamily="18" charset="0"/>
                            <a:ea typeface="Cambria Math" panose="02040503050406030204" pitchFamily="18" charset="0"/>
                          </a:rPr>
                          <m:t> </m:t>
                        </m:r>
                        <m:r>
                          <a:rPr lang="fr-FR" i="1" dirty="0">
                            <a:latin typeface="Cambria Math" panose="02040503050406030204" pitchFamily="18" charset="0"/>
                            <a:ea typeface="Cambria Math" panose="02040503050406030204" pitchFamily="18" charset="0"/>
                          </a:rPr>
                          <m:t>+</m:t>
                        </m:r>
                        <m:r>
                          <a:rPr lang="fr-FR" b="0" i="1" dirty="0" smtClean="0">
                            <a:latin typeface="Cambria Math" panose="02040503050406030204" pitchFamily="18" charset="0"/>
                            <a:ea typeface="Cambria Math" panose="02040503050406030204" pitchFamily="18" charset="0"/>
                          </a:rPr>
                          <m:t> </m:t>
                        </m:r>
                        <m:r>
                          <a:rPr lang="fr-FR" i="1" dirty="0">
                            <a:latin typeface="Cambria Math" panose="02040503050406030204" pitchFamily="18" charset="0"/>
                            <a:ea typeface="Cambria Math" panose="02040503050406030204" pitchFamily="18" charset="0"/>
                          </a:rPr>
                          <m:t>395 565</m:t>
                        </m:r>
                      </m:num>
                      <m:den>
                        <m:r>
                          <a:rPr lang="fr-FR" b="0" i="1" dirty="0" smtClean="0">
                            <a:latin typeface="Cambria Math" panose="02040503050406030204" pitchFamily="18" charset="0"/>
                            <a:ea typeface="Cambria Math" panose="02040503050406030204" pitchFamily="18" charset="0"/>
                          </a:rPr>
                          <m:t>2</m:t>
                        </m:r>
                      </m:den>
                    </m:f>
                    <m:r>
                      <a:rPr lang="fr-FR" b="0" i="1" dirty="0" smtClean="0">
                        <a:latin typeface="Cambria Math" panose="02040503050406030204" pitchFamily="18" charset="0"/>
                        <a:ea typeface="Cambria Math" panose="02040503050406030204" pitchFamily="18" charset="0"/>
                      </a:rPr>
                      <m:t>×</m:t>
                    </m:r>
                    <m:f>
                      <m:fPr>
                        <m:ctrlPr>
                          <a:rPr lang="fr-FR" i="1" dirty="0">
                            <a:latin typeface="Cambria Math" panose="02040503050406030204" pitchFamily="18" charset="0"/>
                            <a:ea typeface="Cambria Math" panose="02040503050406030204" pitchFamily="18" charset="0"/>
                          </a:rPr>
                        </m:ctrlPr>
                      </m:fPr>
                      <m:num>
                        <m:r>
                          <a:rPr lang="fr-FR" i="1" dirty="0">
                            <a:latin typeface="Cambria Math" panose="02040503050406030204" pitchFamily="18" charset="0"/>
                            <a:ea typeface="Cambria Math" panose="02040503050406030204" pitchFamily="18" charset="0"/>
                          </a:rPr>
                          <m:t>1</m:t>
                        </m:r>
                      </m:num>
                      <m:den>
                        <m:r>
                          <a:rPr lang="fr-FR" i="1" dirty="0">
                            <a:latin typeface="Cambria Math" panose="02040503050406030204" pitchFamily="18" charset="0"/>
                            <a:ea typeface="Cambria Math" panose="02040503050406030204" pitchFamily="18" charset="0"/>
                          </a:rPr>
                          <m:t>10 000</m:t>
                        </m:r>
                      </m:den>
                    </m:f>
                    <m:r>
                      <a:rPr lang="fr-FR" i="1" dirty="0">
                        <a:latin typeface="Cambria Math" panose="02040503050406030204" pitchFamily="18" charset="0"/>
                        <a:ea typeface="Cambria Math" panose="02040503050406030204" pitchFamily="18" charset="0"/>
                      </a:rPr>
                      <m:t>≈</m:t>
                    </m:r>
                    <m:r>
                      <a:rPr lang="fr-FR" b="0" i="1" dirty="0" smtClean="0">
                        <a:latin typeface="Cambria Math" panose="02040503050406030204" pitchFamily="18" charset="0"/>
                        <a:ea typeface="Cambria Math" panose="02040503050406030204" pitchFamily="18" charset="0"/>
                      </a:rPr>
                      <m:t>2 263</m:t>
                    </m:r>
                  </m:oMath>
                </a14:m>
                <a:endParaRPr lang="fr-FR" dirty="0">
                  <a:ea typeface="Cambria Math" panose="02040503050406030204" pitchFamily="18" charset="0"/>
                </a:endParaRPr>
              </a:p>
              <a:p>
                <a:endParaRPr lang="fr-FR" dirty="0"/>
              </a:p>
            </p:txBody>
          </p:sp>
        </mc:Choice>
        <mc:Fallback xmlns="">
          <p:sp>
            <p:nvSpPr>
              <p:cNvPr id="3" name="Espace réservé du contenu 2">
                <a:extLst>
                  <a:ext uri="{FF2B5EF4-FFF2-40B4-BE49-F238E27FC236}">
                    <a16:creationId xmlns:a16="http://schemas.microsoft.com/office/drawing/2014/main" id="{C99F3555-1109-5CF1-D6B8-0C02FB2809B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39207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4"/>
          <p:cNvSpPr/>
          <p:nvPr/>
        </p:nvSpPr>
        <p:spPr>
          <a:xfrm>
            <a:off x="558209" y="0"/>
            <a:ext cx="11167447" cy="2018806"/>
          </a:xfrm>
          <a:prstGeom prst="rect">
            <a:avLst/>
          </a:prstGeom>
          <a:solidFill>
            <a:schemeClr val="lt1"/>
          </a:solidFill>
          <a:ln w="9525" cap="flat" cmpd="sng">
            <a:solidFill>
              <a:srgbClr val="E1E1E1"/>
            </a:solidFill>
            <a:prstDash val="solid"/>
            <a:miter lim="800000"/>
            <a:headEnd type="none" w="sm" len="sm"/>
            <a:tailEnd type="none" w="sm" len="sm"/>
          </a:ln>
          <a:effectLst>
            <a:outerShdw blurRad="50800" dist="38100" dir="2700000" algn="tl" rotWithShape="0">
              <a:srgbClr val="D8D8D8">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6" name="Google Shape;216;p4"/>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7" name="Google Shape;217;p4"/>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95959"/>
              </a:buClr>
              <a:buSzPts val="4000"/>
              <a:buFont typeface="Calibri"/>
              <a:buNone/>
            </a:pPr>
            <a:r>
              <a:rPr lang="fr-FR" sz="4000" b="1" dirty="0"/>
              <a:t>Du mariage à l’union libre</a:t>
            </a:r>
            <a:endParaRPr dirty="0"/>
          </a:p>
        </p:txBody>
      </p:sp>
      <p:sp>
        <p:nvSpPr>
          <p:cNvPr id="218" name="Google Shape;218;p4"/>
          <p:cNvSpPr/>
          <p:nvPr/>
        </p:nvSpPr>
        <p:spPr>
          <a:xfrm>
            <a:off x="498834" y="758952"/>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9" name="Google Shape;219;p4"/>
          <p:cNvSpPr txBox="1">
            <a:spLocks noGrp="1"/>
          </p:cNvSpPr>
          <p:nvPr>
            <p:ph type="body" idx="1"/>
          </p:nvPr>
        </p:nvSpPr>
        <p:spPr>
          <a:xfrm>
            <a:off x="1115568" y="2162395"/>
            <a:ext cx="10168128" cy="4297390"/>
          </a:xfrm>
          <a:prstGeom prst="rect">
            <a:avLst/>
          </a:prstGeom>
          <a:noFill/>
          <a:ln>
            <a:noFill/>
          </a:ln>
        </p:spPr>
        <p:txBody>
          <a:bodyPr spcFirstLastPara="1" wrap="square" lIns="91425" tIns="45700" rIns="91425" bIns="45700" anchor="t" anchorCtr="0">
            <a:normAutofit fontScale="92500" lnSpcReduction="10000"/>
          </a:bodyPr>
          <a:lstStyle/>
          <a:p>
            <a:pPr marL="442913" lvl="0" indent="-442913" algn="l" rtl="0">
              <a:lnSpc>
                <a:spcPct val="80000"/>
              </a:lnSpc>
              <a:spcBef>
                <a:spcPts val="0"/>
              </a:spcBef>
              <a:spcAft>
                <a:spcPts val="0"/>
              </a:spcAft>
              <a:buSzPts val="1665"/>
              <a:buChar char=" "/>
            </a:pPr>
            <a:r>
              <a:rPr lang="fr-FR" sz="1800" dirty="0"/>
              <a:t>XVIIIe et XIXe : le mariage est la vie conjugale dominante </a:t>
            </a:r>
            <a:endParaRPr sz="2400" dirty="0"/>
          </a:p>
          <a:p>
            <a:pPr marL="984250" lvl="1" indent="-444500" algn="l" rtl="0">
              <a:lnSpc>
                <a:spcPct val="80000"/>
              </a:lnSpc>
              <a:spcBef>
                <a:spcPts val="500"/>
              </a:spcBef>
              <a:spcAft>
                <a:spcPts val="0"/>
              </a:spcAft>
              <a:buSzPts val="1665"/>
              <a:buChar char="◦"/>
            </a:pPr>
            <a:r>
              <a:rPr lang="fr-FR" dirty="0"/>
              <a:t>Le mariage = rite de passage permettant d’accéder à un grand nombre de domaines d’existence : sexualité « légitime », filiation « légitime  » </a:t>
            </a:r>
            <a:endParaRPr dirty="0"/>
          </a:p>
          <a:p>
            <a:pPr marL="984250" lvl="1" indent="-444500" algn="l" rtl="0">
              <a:lnSpc>
                <a:spcPct val="80000"/>
              </a:lnSpc>
              <a:spcBef>
                <a:spcPts val="500"/>
              </a:spcBef>
              <a:spcAft>
                <a:spcPts val="0"/>
              </a:spcAft>
              <a:buSzPts val="1665"/>
              <a:buChar char="◦"/>
            </a:pPr>
            <a:r>
              <a:rPr lang="fr-FR" dirty="0"/>
              <a:t>Mais célibat: 10-11% (génération 1871-1880): ville (en lien avec les métiers + autres formes de couple)</a:t>
            </a:r>
            <a:br>
              <a:rPr lang="fr-FR" dirty="0"/>
            </a:br>
            <a:endParaRPr dirty="0"/>
          </a:p>
          <a:p>
            <a:pPr marL="442913" lvl="0" indent="-442913" algn="l" rtl="0">
              <a:lnSpc>
                <a:spcPct val="80000"/>
              </a:lnSpc>
              <a:spcBef>
                <a:spcPts val="1000"/>
              </a:spcBef>
              <a:spcAft>
                <a:spcPts val="0"/>
              </a:spcAft>
              <a:buSzPts val="1665"/>
              <a:buChar char=" "/>
            </a:pPr>
            <a:r>
              <a:rPr lang="fr-FR" sz="1800" dirty="0"/>
              <a:t>Aujourd’hui, de nouvelles institutions concurrencent le mariage </a:t>
            </a:r>
            <a:endParaRPr sz="2400" dirty="0"/>
          </a:p>
          <a:p>
            <a:pPr marL="984250" lvl="1" indent="-444500" algn="l" rtl="0">
              <a:lnSpc>
                <a:spcPct val="80000"/>
              </a:lnSpc>
              <a:spcBef>
                <a:spcPts val="500"/>
              </a:spcBef>
              <a:spcAft>
                <a:spcPts val="0"/>
              </a:spcAft>
              <a:buSzPts val="1665"/>
              <a:buChar char="◦"/>
            </a:pPr>
            <a:r>
              <a:rPr lang="fr-FR" dirty="0"/>
              <a:t>Union libre / concubinage, PACS, la « cohabitation juvénile (après mai 68)</a:t>
            </a:r>
            <a:endParaRPr sz="2000" dirty="0"/>
          </a:p>
          <a:p>
            <a:pPr marL="984250" lvl="1" indent="-444500" algn="l" rtl="0">
              <a:lnSpc>
                <a:spcPct val="80000"/>
              </a:lnSpc>
              <a:spcBef>
                <a:spcPts val="500"/>
              </a:spcBef>
              <a:spcAft>
                <a:spcPts val="0"/>
              </a:spcAft>
              <a:buSzPts val="1665"/>
              <a:buChar char="◦"/>
            </a:pPr>
            <a:r>
              <a:rPr lang="fr-FR" dirty="0"/>
              <a:t>Années 1960 : l’union libre peu courante (entre 3% et 10 % )</a:t>
            </a:r>
            <a:endParaRPr sz="2000" dirty="0"/>
          </a:p>
          <a:p>
            <a:pPr marL="984250" lvl="1" indent="-444500" algn="l" rtl="0">
              <a:lnSpc>
                <a:spcPct val="80000"/>
              </a:lnSpc>
              <a:spcBef>
                <a:spcPts val="500"/>
              </a:spcBef>
              <a:spcAft>
                <a:spcPts val="0"/>
              </a:spcAft>
              <a:buSzPts val="1665"/>
              <a:buChar char="◦"/>
            </a:pPr>
            <a:r>
              <a:rPr lang="fr-FR" dirty="0"/>
              <a:t>Années 1990 : l’union libre dominante (90 %)</a:t>
            </a:r>
            <a:endParaRPr sz="2000" dirty="0"/>
          </a:p>
          <a:p>
            <a:pPr marL="984250" lvl="1" indent="-444500" algn="l" rtl="0">
              <a:lnSpc>
                <a:spcPct val="80000"/>
              </a:lnSpc>
              <a:spcBef>
                <a:spcPts val="500"/>
              </a:spcBef>
              <a:spcAft>
                <a:spcPts val="0"/>
              </a:spcAft>
              <a:buSzPts val="1665"/>
              <a:buChar char="◦"/>
            </a:pPr>
            <a:r>
              <a:rPr lang="fr-FR" dirty="0"/>
              <a:t>Le mariage est passé de « obligatoire » pour tout individu voulant devenir adulte à une forme de vie plus ou moins optionnelle</a:t>
            </a:r>
            <a:br>
              <a:rPr lang="fr-FR" dirty="0"/>
            </a:br>
            <a:endParaRPr dirty="0"/>
          </a:p>
          <a:p>
            <a:pPr marL="442913" lvl="0" indent="-442913" algn="l" rtl="0">
              <a:lnSpc>
                <a:spcPct val="80000"/>
              </a:lnSpc>
              <a:spcBef>
                <a:spcPts val="1000"/>
              </a:spcBef>
              <a:spcAft>
                <a:spcPts val="0"/>
              </a:spcAft>
              <a:buSzPts val="1665"/>
              <a:buChar char=" "/>
            </a:pPr>
            <a:r>
              <a:rPr lang="fr-FR" sz="1800" dirty="0"/>
              <a:t>Avantages du mariage sur l’union libre : plus de protection et de sécurité, mais moins de liberté </a:t>
            </a:r>
            <a:endParaRPr sz="2400" dirty="0"/>
          </a:p>
          <a:p>
            <a:pPr marL="984250" lvl="1" indent="-444500" algn="l" rtl="0">
              <a:lnSpc>
                <a:spcPct val="80000"/>
              </a:lnSpc>
              <a:spcBef>
                <a:spcPts val="500"/>
              </a:spcBef>
              <a:spcAft>
                <a:spcPts val="0"/>
              </a:spcAft>
              <a:buSzPts val="1665"/>
              <a:buChar char="◦"/>
            </a:pPr>
            <a:r>
              <a:rPr lang="fr-FR" dirty="0"/>
              <a:t>Réduction d’impôts, possibilité de naturalisation, transmission d’une assurance au conjoint. En cas de décès d’un conjoint, l’autre est protégé : droits sur le bail et sur les biens du conjoint</a:t>
            </a:r>
            <a:endParaRPr sz="1800" dirty="0"/>
          </a:p>
        </p:txBody>
      </p:sp>
      <p:sp>
        <p:nvSpPr>
          <p:cNvPr id="220" name="Google Shape;220;p4"/>
          <p:cNvSpPr txBox="1">
            <a:spLocks noGrp="1"/>
          </p:cNvSpPr>
          <p:nvPr>
            <p:ph type="sldNum" idx="12"/>
          </p:nvPr>
        </p:nvSpPr>
        <p:spPr>
          <a:xfrm>
            <a:off x="9900459" y="6459785"/>
            <a:ext cx="13119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FFFFFF"/>
              </a:buClr>
              <a:buSzPts val="1000"/>
              <a:buFont typeface="Calibri"/>
              <a:buNone/>
            </a:pPr>
            <a:fld id="{00000000-1234-1234-1234-123412341234}" type="slidenum">
              <a:rPr lang="fr-FR" sz="1100">
                <a:solidFill>
                  <a:srgbClr val="FFFFFF"/>
                </a:solidFill>
              </a:rPr>
              <a:t>3</a:t>
            </a:fld>
            <a:endParaRPr sz="11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5"/>
          <p:cNvSpPr/>
          <p:nvPr/>
        </p:nvSpPr>
        <p:spPr>
          <a:xfrm>
            <a:off x="558209" y="0"/>
            <a:ext cx="11167447" cy="2018806"/>
          </a:xfrm>
          <a:prstGeom prst="rect">
            <a:avLst/>
          </a:prstGeom>
          <a:solidFill>
            <a:schemeClr val="lt1"/>
          </a:solidFill>
          <a:ln w="9525" cap="flat" cmpd="sng">
            <a:solidFill>
              <a:srgbClr val="E1E1E1"/>
            </a:solidFill>
            <a:prstDash val="solid"/>
            <a:miter lim="800000"/>
            <a:headEnd type="none" w="sm" len="sm"/>
            <a:tailEnd type="none" w="sm" len="sm"/>
          </a:ln>
          <a:effectLst>
            <a:outerShdw blurRad="50800" dist="38100" dir="2700000" algn="tl" rotWithShape="0">
              <a:srgbClr val="D8D8D8">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7" name="Google Shape;227;p5"/>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8" name="Google Shape;228;p5"/>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595959"/>
              </a:buClr>
              <a:buSzPct val="100000"/>
              <a:buFont typeface="Calibri"/>
              <a:buNone/>
            </a:pPr>
            <a:r>
              <a:rPr lang="fr-FR" sz="4000" b="1" dirty="0"/>
              <a:t>Baisse du mariage et augmentation des divorces</a:t>
            </a:r>
            <a:endParaRPr dirty="0"/>
          </a:p>
        </p:txBody>
      </p:sp>
      <p:sp>
        <p:nvSpPr>
          <p:cNvPr id="229" name="Google Shape;229;p5"/>
          <p:cNvSpPr/>
          <p:nvPr/>
        </p:nvSpPr>
        <p:spPr>
          <a:xfrm>
            <a:off x="498834" y="758952"/>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0" name="Google Shape;230;p5"/>
          <p:cNvSpPr txBox="1">
            <a:spLocks noGrp="1"/>
          </p:cNvSpPr>
          <p:nvPr>
            <p:ph type="body" idx="1"/>
          </p:nvPr>
        </p:nvSpPr>
        <p:spPr>
          <a:xfrm>
            <a:off x="1115568" y="2276856"/>
            <a:ext cx="10168128" cy="4282969"/>
          </a:xfrm>
          <a:prstGeom prst="rect">
            <a:avLst/>
          </a:prstGeom>
          <a:noFill/>
          <a:ln>
            <a:noFill/>
          </a:ln>
        </p:spPr>
        <p:txBody>
          <a:bodyPr spcFirstLastPara="1" wrap="square" lIns="91425" tIns="45700" rIns="91425" bIns="45700" anchor="t" anchorCtr="0">
            <a:normAutofit fontScale="92500" lnSpcReduction="20000"/>
          </a:bodyPr>
          <a:lstStyle/>
          <a:p>
            <a:pPr marL="442913" lvl="0" indent="-442913" algn="l" rtl="0">
              <a:lnSpc>
                <a:spcPct val="80000"/>
              </a:lnSpc>
              <a:spcBef>
                <a:spcPts val="0"/>
              </a:spcBef>
              <a:spcAft>
                <a:spcPts val="0"/>
              </a:spcAft>
              <a:buSzPts val="1665"/>
              <a:buChar char=" "/>
            </a:pPr>
            <a:r>
              <a:rPr lang="fr-FR" dirty="0"/>
              <a:t>A partir des années 1970 jusqu’en 2008 : baisse du mariage et augmentation des divorces </a:t>
            </a:r>
            <a:endParaRPr sz="2800" dirty="0"/>
          </a:p>
          <a:p>
            <a:pPr marL="984250" lvl="1" indent="-444500" algn="l" rtl="0">
              <a:lnSpc>
                <a:spcPct val="80000"/>
              </a:lnSpc>
              <a:spcBef>
                <a:spcPts val="500"/>
              </a:spcBef>
              <a:spcAft>
                <a:spcPts val="0"/>
              </a:spcAft>
              <a:buSzPts val="1665"/>
              <a:buChar char="◦"/>
            </a:pPr>
            <a:r>
              <a:rPr lang="fr-FR" sz="2000" dirty="0"/>
              <a:t>Avant 1970, le mariage : émancipation pour les femmes 🡪 stabilité et confort </a:t>
            </a:r>
            <a:endParaRPr sz="2400" dirty="0"/>
          </a:p>
          <a:p>
            <a:pPr marL="984250" lvl="1" indent="-444500" algn="l" rtl="0">
              <a:lnSpc>
                <a:spcPct val="80000"/>
              </a:lnSpc>
              <a:spcBef>
                <a:spcPts val="500"/>
              </a:spcBef>
              <a:spcAft>
                <a:spcPts val="0"/>
              </a:spcAft>
              <a:buSzPts val="1665"/>
              <a:buChar char="◦"/>
            </a:pPr>
            <a:r>
              <a:rPr lang="fr-FR" sz="2000" dirty="0"/>
              <a:t>Après 1970, entrée massive des femmes dans le marché du travail 🡪 autonomie et liberté, le choix de rester sans conjoint </a:t>
            </a:r>
            <a:br>
              <a:rPr lang="fr-FR" sz="2000" dirty="0"/>
            </a:br>
            <a:endParaRPr sz="2000" dirty="0"/>
          </a:p>
          <a:p>
            <a:pPr marL="442913" lvl="0" indent="-442913" algn="l" rtl="0">
              <a:lnSpc>
                <a:spcPct val="80000"/>
              </a:lnSpc>
              <a:spcBef>
                <a:spcPts val="1000"/>
              </a:spcBef>
              <a:spcAft>
                <a:spcPts val="0"/>
              </a:spcAft>
              <a:buSzPts val="1665"/>
              <a:buChar char=" "/>
            </a:pPr>
            <a:r>
              <a:rPr lang="fr-FR" dirty="0"/>
              <a:t>Evolution des critères autorisant des époux à divorcer </a:t>
            </a:r>
            <a:endParaRPr sz="2800" dirty="0"/>
          </a:p>
          <a:p>
            <a:pPr marL="984250" lvl="1" indent="-444500" algn="l" rtl="0">
              <a:lnSpc>
                <a:spcPct val="80000"/>
              </a:lnSpc>
              <a:spcBef>
                <a:spcPts val="500"/>
              </a:spcBef>
              <a:spcAft>
                <a:spcPts val="0"/>
              </a:spcAft>
              <a:buSzPts val="1665"/>
              <a:buChar char="◦"/>
            </a:pPr>
            <a:r>
              <a:rPr lang="fr-FR" sz="2000" dirty="0"/>
              <a:t>Au départ, divorce pour « faute » : infidélité, violence, manquement grave</a:t>
            </a:r>
            <a:endParaRPr sz="2400" dirty="0"/>
          </a:p>
          <a:p>
            <a:pPr marL="984250" lvl="1" indent="-444500" algn="l" rtl="0">
              <a:lnSpc>
                <a:spcPct val="80000"/>
              </a:lnSpc>
              <a:spcBef>
                <a:spcPts val="500"/>
              </a:spcBef>
              <a:spcAft>
                <a:spcPts val="0"/>
              </a:spcAft>
              <a:buSzPts val="1665"/>
              <a:buChar char="◦"/>
            </a:pPr>
            <a:r>
              <a:rPr lang="fr-FR" sz="2000" dirty="0"/>
              <a:t>Réforme 1975 : le divorce par « consentement mutuel »</a:t>
            </a:r>
            <a:endParaRPr sz="2400" dirty="0"/>
          </a:p>
          <a:p>
            <a:pPr marL="984250" lvl="1" indent="-444500" algn="l" rtl="0">
              <a:lnSpc>
                <a:spcPct val="80000"/>
              </a:lnSpc>
              <a:spcBef>
                <a:spcPts val="500"/>
              </a:spcBef>
              <a:spcAft>
                <a:spcPts val="0"/>
              </a:spcAft>
              <a:buSzPts val="1665"/>
              <a:buChar char="◦"/>
            </a:pPr>
            <a:r>
              <a:rPr lang="fr-FR" sz="2000" dirty="0"/>
              <a:t>2004, N. Sarkozy : l’altération définitive du lien conjugal (rupture de vie commune pendant au moins 1 an) devient motif de divorce </a:t>
            </a:r>
            <a:br>
              <a:rPr lang="fr-FR" sz="2000" dirty="0"/>
            </a:br>
            <a:endParaRPr sz="2000" dirty="0"/>
          </a:p>
          <a:p>
            <a:pPr marL="442913" lvl="0" indent="-442913" algn="l" rtl="0">
              <a:lnSpc>
                <a:spcPct val="80000"/>
              </a:lnSpc>
              <a:spcBef>
                <a:spcPts val="1000"/>
              </a:spcBef>
              <a:spcAft>
                <a:spcPts val="0"/>
              </a:spcAft>
              <a:buSzPts val="1665"/>
              <a:buChar char=" "/>
            </a:pPr>
            <a:r>
              <a:rPr lang="fr-FR" dirty="0"/>
              <a:t>Le mariage perd de sa capacité de sécurité : il n’est plus définitif</a:t>
            </a:r>
            <a:endParaRPr sz="2800" dirty="0"/>
          </a:p>
          <a:p>
            <a:pPr marL="984250" lvl="1" indent="-444500" algn="l" rtl="0">
              <a:lnSpc>
                <a:spcPct val="80000"/>
              </a:lnSpc>
              <a:spcBef>
                <a:spcPts val="500"/>
              </a:spcBef>
              <a:spcAft>
                <a:spcPts val="0"/>
              </a:spcAft>
              <a:buSzPts val="1665"/>
              <a:buChar char="◦"/>
            </a:pPr>
            <a:r>
              <a:rPr lang="fr-FR" sz="2000" dirty="0"/>
              <a:t>La fragilité de la vie conjugale 🡪 le couple est devenu « mortel » dans l’esprit des individus. </a:t>
            </a:r>
            <a:endParaRPr sz="2400" dirty="0"/>
          </a:p>
          <a:p>
            <a:pPr marL="984250" lvl="1" indent="-444500" algn="l" rtl="0">
              <a:lnSpc>
                <a:spcPct val="80000"/>
              </a:lnSpc>
              <a:spcBef>
                <a:spcPts val="500"/>
              </a:spcBef>
              <a:spcAft>
                <a:spcPts val="0"/>
              </a:spcAft>
              <a:buSzPts val="1665"/>
              <a:buChar char="◦"/>
            </a:pPr>
            <a:r>
              <a:rPr lang="fr-FR" sz="2000" dirty="0"/>
              <a:t>Les conséquences de cette fragilisation : apparition et développement des familles monoparentales et recomposées.</a:t>
            </a:r>
            <a:endParaRPr sz="2400" dirty="0"/>
          </a:p>
          <a:p>
            <a:pPr marL="984250" lvl="1" indent="-338772" algn="l" rtl="0">
              <a:lnSpc>
                <a:spcPct val="80000"/>
              </a:lnSpc>
              <a:spcBef>
                <a:spcPts val="500"/>
              </a:spcBef>
              <a:spcAft>
                <a:spcPts val="400"/>
              </a:spcAft>
              <a:buSzPts val="1665"/>
              <a:buNone/>
            </a:pPr>
            <a:endParaRPr sz="2000" dirty="0"/>
          </a:p>
        </p:txBody>
      </p:sp>
      <p:sp>
        <p:nvSpPr>
          <p:cNvPr id="231" name="Google Shape;231;p5"/>
          <p:cNvSpPr txBox="1">
            <a:spLocks noGrp="1"/>
          </p:cNvSpPr>
          <p:nvPr>
            <p:ph type="sldNum" idx="12"/>
          </p:nvPr>
        </p:nvSpPr>
        <p:spPr>
          <a:xfrm>
            <a:off x="9900459" y="6459785"/>
            <a:ext cx="13119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FFFFFF"/>
              </a:buClr>
              <a:buSzPts val="1000"/>
              <a:buFont typeface="Calibri"/>
              <a:buNone/>
            </a:pPr>
            <a:fld id="{00000000-1234-1234-1234-123412341234}" type="slidenum">
              <a:rPr lang="fr-FR" sz="1100">
                <a:solidFill>
                  <a:srgbClr val="FFFFFF"/>
                </a:solidFill>
              </a:rPr>
              <a:t>4</a:t>
            </a:fld>
            <a:endParaRPr sz="11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043BE1B-C0A7-D616-1E61-93285569CF83}"/>
              </a:ext>
            </a:extLst>
          </p:cNvPr>
          <p:cNvSpPr txBox="1"/>
          <p:nvPr/>
        </p:nvSpPr>
        <p:spPr>
          <a:xfrm>
            <a:off x="368300" y="103056"/>
            <a:ext cx="8691617" cy="523220"/>
          </a:xfrm>
          <a:prstGeom prst="rect">
            <a:avLst/>
          </a:prstGeom>
          <a:noFill/>
        </p:spPr>
        <p:txBody>
          <a:bodyPr wrap="square" rtlCol="0">
            <a:spAutoFit/>
          </a:bodyPr>
          <a:lstStyle/>
          <a:p>
            <a:r>
              <a:rPr lang="fr-FR" sz="2800" dirty="0">
                <a:solidFill>
                  <a:srgbClr val="002060"/>
                </a:solidFill>
                <a:effectLst>
                  <a:outerShdw blurRad="38100" dist="38100" dir="2700000" algn="tl">
                    <a:srgbClr val="000000">
                      <a:alpha val="43137"/>
                    </a:srgbClr>
                  </a:outerShdw>
                </a:effectLst>
              </a:rPr>
              <a:t>C’est quoi la famille? Définition au sens de l’Insee</a:t>
            </a:r>
          </a:p>
        </p:txBody>
      </p:sp>
      <p:sp>
        <p:nvSpPr>
          <p:cNvPr id="6" name="ZoneTexte 5">
            <a:extLst>
              <a:ext uri="{FF2B5EF4-FFF2-40B4-BE49-F238E27FC236}">
                <a16:creationId xmlns:a16="http://schemas.microsoft.com/office/drawing/2014/main" id="{F70853FE-D55B-A58A-4DFF-264D648DD108}"/>
              </a:ext>
            </a:extLst>
          </p:cNvPr>
          <p:cNvSpPr txBox="1"/>
          <p:nvPr/>
        </p:nvSpPr>
        <p:spPr>
          <a:xfrm>
            <a:off x="772886" y="838200"/>
            <a:ext cx="9779063" cy="1554272"/>
          </a:xfrm>
          <a:prstGeom prst="rect">
            <a:avLst/>
          </a:prstGeom>
          <a:noFill/>
        </p:spPr>
        <p:txBody>
          <a:bodyPr wrap="square">
            <a:spAutoFit/>
          </a:bodyPr>
          <a:lstStyle/>
          <a:p>
            <a:pPr algn="l" fontAlgn="base"/>
            <a:r>
              <a:rPr lang="fr-FR" sz="1400" b="0" i="0" dirty="0">
                <a:solidFill>
                  <a:srgbClr val="C00000"/>
                </a:solidFill>
                <a:effectLst>
                  <a:outerShdw blurRad="38100" dist="38100" dir="2700000" algn="tl">
                    <a:srgbClr val="000000">
                      <a:alpha val="43137"/>
                    </a:srgbClr>
                  </a:outerShdw>
                </a:effectLst>
              </a:rPr>
              <a:t>Une famille </a:t>
            </a:r>
            <a:r>
              <a:rPr lang="fr-FR" sz="1400" b="0" i="0" dirty="0">
                <a:effectLst/>
              </a:rPr>
              <a:t>est la partie d'un ménage comprenant au moins deux personnes et constituée :</a:t>
            </a:r>
          </a:p>
          <a:p>
            <a:pPr algn="l" fontAlgn="base"/>
            <a:endParaRPr lang="fr-FR" sz="1400" b="0" i="0" dirty="0">
              <a:effectLst/>
            </a:endParaRPr>
          </a:p>
          <a:p>
            <a:pPr marL="285750" indent="-285750" algn="l" fontAlgn="base">
              <a:buFont typeface="Wingdings" panose="05000000000000000000" pitchFamily="2" charset="2"/>
              <a:buChar char="Ø"/>
            </a:pPr>
            <a:r>
              <a:rPr lang="fr-FR" sz="1400" b="0" i="0" dirty="0">
                <a:effectLst/>
              </a:rPr>
              <a:t>soit d'un couple vivant au sein du ménage, avec le cas échéant son ou ses enfant(s) appartenant au même ménage ;</a:t>
            </a:r>
          </a:p>
          <a:p>
            <a:pPr marL="285750" indent="-285750" algn="l" fontAlgn="base">
              <a:buFont typeface="Wingdings" panose="05000000000000000000" pitchFamily="2" charset="2"/>
              <a:buChar char="Ø"/>
            </a:pPr>
            <a:r>
              <a:rPr lang="fr-FR" sz="1400" b="0" i="0" dirty="0">
                <a:effectLst/>
              </a:rPr>
              <a:t>soit d'un adulte avec son ou ses enfant(s) appartenant au même ménage (famille monoparentale)</a:t>
            </a:r>
          </a:p>
          <a:p>
            <a:pPr marL="285750" indent="-285750" algn="l" fontAlgn="base">
              <a:buFont typeface="Wingdings" panose="05000000000000000000" pitchFamily="2" charset="2"/>
              <a:buChar char="Ø"/>
            </a:pPr>
            <a:endParaRPr lang="fr-FR" sz="800" dirty="0"/>
          </a:p>
          <a:p>
            <a:pPr algn="l" fontAlgn="base"/>
            <a:r>
              <a:rPr lang="fr-FR" sz="1400" i="0" dirty="0">
                <a:solidFill>
                  <a:srgbClr val="C00000"/>
                </a:solidFill>
                <a:effectLst>
                  <a:outerShdw blurRad="38100" dist="38100" dir="2700000" algn="tl">
                    <a:srgbClr val="000000">
                      <a:alpha val="43137"/>
                    </a:srgbClr>
                  </a:outerShdw>
                </a:effectLst>
              </a:rPr>
              <a:t>Un ménage </a:t>
            </a:r>
            <a:r>
              <a:rPr lang="fr-FR" sz="1400" b="0" i="0" dirty="0">
                <a:effectLst/>
              </a:rPr>
              <a:t>peut comprendre zéro, une ou plusieurs familles</a:t>
            </a:r>
          </a:p>
        </p:txBody>
      </p:sp>
      <p:graphicFrame>
        <p:nvGraphicFramePr>
          <p:cNvPr id="8" name="Tableau 8">
            <a:extLst>
              <a:ext uri="{FF2B5EF4-FFF2-40B4-BE49-F238E27FC236}">
                <a16:creationId xmlns:a16="http://schemas.microsoft.com/office/drawing/2014/main" id="{4205164E-063E-04E4-6A8A-D75535234E57}"/>
              </a:ext>
            </a:extLst>
          </p:cNvPr>
          <p:cNvGraphicFramePr>
            <a:graphicFrameLocks noGrp="1"/>
          </p:cNvGraphicFramePr>
          <p:nvPr>
            <p:extLst>
              <p:ext uri="{D42A27DB-BD31-4B8C-83A1-F6EECF244321}">
                <p14:modId xmlns:p14="http://schemas.microsoft.com/office/powerpoint/2010/main" val="156208345"/>
              </p:ext>
            </p:extLst>
          </p:nvPr>
        </p:nvGraphicFramePr>
        <p:xfrm>
          <a:off x="587827" y="2556248"/>
          <a:ext cx="9615778" cy="3177219"/>
        </p:xfrm>
        <a:graphic>
          <a:graphicData uri="http://schemas.openxmlformats.org/drawingml/2006/table">
            <a:tbl>
              <a:tblPr firstRow="1" bandRow="1">
                <a:tableStyleId>{5C22544A-7EE6-4342-B048-85BDC9FD1C3A}</a:tableStyleId>
              </a:tblPr>
              <a:tblGrid>
                <a:gridCol w="5775239">
                  <a:extLst>
                    <a:ext uri="{9D8B030D-6E8A-4147-A177-3AD203B41FA5}">
                      <a16:colId xmlns:a16="http://schemas.microsoft.com/office/drawing/2014/main" val="3569932781"/>
                    </a:ext>
                  </a:extLst>
                </a:gridCol>
                <a:gridCol w="2003303">
                  <a:extLst>
                    <a:ext uri="{9D8B030D-6E8A-4147-A177-3AD203B41FA5}">
                      <a16:colId xmlns:a16="http://schemas.microsoft.com/office/drawing/2014/main" val="4139275525"/>
                    </a:ext>
                  </a:extLst>
                </a:gridCol>
                <a:gridCol w="1837236">
                  <a:extLst>
                    <a:ext uri="{9D8B030D-6E8A-4147-A177-3AD203B41FA5}">
                      <a16:colId xmlns:a16="http://schemas.microsoft.com/office/drawing/2014/main" val="738654399"/>
                    </a:ext>
                  </a:extLst>
                </a:gridCol>
              </a:tblGrid>
              <a:tr h="0">
                <a:tc>
                  <a:txBody>
                    <a:bodyPr/>
                    <a:lstStyle/>
                    <a:p>
                      <a:endParaRPr lang="fr-FR" sz="1100" dirty="0"/>
                    </a:p>
                  </a:txBody>
                  <a:tcPr/>
                </a:tc>
                <a:tc>
                  <a:txBody>
                    <a:bodyPr/>
                    <a:lstStyle/>
                    <a:p>
                      <a:pPr algn="ctr"/>
                      <a:r>
                        <a:rPr lang="fr-FR" sz="1100" dirty="0"/>
                        <a:t>1982, %</a:t>
                      </a:r>
                    </a:p>
                  </a:txBody>
                  <a:tcPr/>
                </a:tc>
                <a:tc>
                  <a:txBody>
                    <a:bodyPr/>
                    <a:lstStyle/>
                    <a:p>
                      <a:pPr algn="ctr"/>
                      <a:r>
                        <a:rPr lang="fr-FR" sz="1100" dirty="0"/>
                        <a:t>2019, %</a:t>
                      </a:r>
                    </a:p>
                  </a:txBody>
                  <a:tcPr/>
                </a:tc>
                <a:extLst>
                  <a:ext uri="{0D108BD9-81ED-4DB2-BD59-A6C34878D82A}">
                    <a16:rowId xmlns:a16="http://schemas.microsoft.com/office/drawing/2014/main" val="1235304459"/>
                  </a:ext>
                </a:extLst>
              </a:tr>
              <a:tr h="228029">
                <a:tc>
                  <a:txBody>
                    <a:bodyPr/>
                    <a:lstStyle/>
                    <a:p>
                      <a:pPr algn="l" fontAlgn="ctr"/>
                      <a:r>
                        <a:rPr lang="fr-FR" sz="1400" u="none" strike="noStrike" dirty="0">
                          <a:solidFill>
                            <a:srgbClr val="C00000"/>
                          </a:solidFill>
                          <a:effectLst>
                            <a:outerShdw blurRad="38100" dist="38100" dir="2700000" algn="tl">
                              <a:srgbClr val="000000">
                                <a:alpha val="43137"/>
                              </a:srgbClr>
                            </a:outerShdw>
                          </a:effectLst>
                          <a:latin typeface="+mn-lt"/>
                        </a:rPr>
                        <a:t>Ménages composés uniquement</a:t>
                      </a:r>
                      <a:endParaRPr lang="fr-FR" sz="1400" b="1" i="0" u="none" strike="noStrike" dirty="0">
                        <a:solidFill>
                          <a:srgbClr val="C00000"/>
                        </a:solidFill>
                        <a:effectLst>
                          <a:outerShdw blurRad="38100" dist="38100" dir="2700000" algn="tl">
                            <a:srgbClr val="000000">
                              <a:alpha val="43137"/>
                            </a:srgbClr>
                          </a:outerShdw>
                        </a:effectLst>
                        <a:latin typeface="+mn-lt"/>
                      </a:endParaRPr>
                    </a:p>
                  </a:txBody>
                  <a:tcPr marL="4763" marR="4763" marT="4763" marB="0" anchor="ctr"/>
                </a:tc>
                <a:tc>
                  <a:txBody>
                    <a:bodyPr/>
                    <a:lstStyle/>
                    <a:p>
                      <a:endParaRPr lang="fr-FR" sz="1100"/>
                    </a:p>
                  </a:txBody>
                  <a:tcPr/>
                </a:tc>
                <a:tc>
                  <a:txBody>
                    <a:bodyPr/>
                    <a:lstStyle/>
                    <a:p>
                      <a:pPr algn="ctr" fontAlgn="b"/>
                      <a:endParaRPr lang="fr-FR" sz="1100" b="0" i="0" u="none" strike="noStrike" dirty="0">
                        <a:solidFill>
                          <a:srgbClr val="000000"/>
                        </a:solidFill>
                        <a:effectLst/>
                        <a:latin typeface="+mn-lt"/>
                      </a:endParaRPr>
                    </a:p>
                  </a:txBody>
                  <a:tcPr marL="4763" marR="4763" marT="4763" marB="0" anchor="b"/>
                </a:tc>
                <a:extLst>
                  <a:ext uri="{0D108BD9-81ED-4DB2-BD59-A6C34878D82A}">
                    <a16:rowId xmlns:a16="http://schemas.microsoft.com/office/drawing/2014/main" val="2224745381"/>
                  </a:ext>
                </a:extLst>
              </a:tr>
              <a:tr h="224331">
                <a:tc>
                  <a:txBody>
                    <a:bodyPr/>
                    <a:lstStyle/>
                    <a:p>
                      <a:pPr algn="l" fontAlgn="ctr"/>
                      <a:r>
                        <a:rPr lang="fr-FR" sz="1400" u="none" strike="noStrike" dirty="0">
                          <a:effectLst/>
                          <a:latin typeface="+mn-lt"/>
                        </a:rPr>
                        <a:t>d'un homme seul</a:t>
                      </a:r>
                      <a:endParaRPr lang="fr-FR" sz="1400" b="0" i="0" u="none" strike="noStrike" dirty="0">
                        <a:solidFill>
                          <a:srgbClr val="000000"/>
                        </a:solidFill>
                        <a:effectLst/>
                        <a:latin typeface="+mn-lt"/>
                      </a:endParaRPr>
                    </a:p>
                  </a:txBody>
                  <a:tcPr marL="4763" marR="4763" marT="4763" marB="0" anchor="ctr"/>
                </a:tc>
                <a:tc>
                  <a:txBody>
                    <a:bodyPr/>
                    <a:lstStyle/>
                    <a:p>
                      <a:pPr algn="ctr" fontAlgn="ctr"/>
                      <a:r>
                        <a:rPr lang="fr-FR" sz="1400" u="none" strike="noStrike" dirty="0">
                          <a:effectLst/>
                          <a:latin typeface="+mn-lt"/>
                        </a:rPr>
                        <a:t> 8.5   </a:t>
                      </a:r>
                      <a:endParaRPr lang="fr-FR" sz="1400" b="0" i="0" u="none" strike="noStrike" dirty="0">
                        <a:solidFill>
                          <a:srgbClr val="000000"/>
                        </a:solidFill>
                        <a:effectLst/>
                        <a:latin typeface="+mn-lt"/>
                      </a:endParaRPr>
                    </a:p>
                  </a:txBody>
                  <a:tcPr marL="4763" marR="4763" marT="4763" marB="0" anchor="ctr"/>
                </a:tc>
                <a:tc>
                  <a:txBody>
                    <a:bodyPr/>
                    <a:lstStyle/>
                    <a:p>
                      <a:pPr algn="ctr" fontAlgn="b"/>
                      <a:r>
                        <a:rPr lang="fr-FR" sz="1400" u="none" strike="noStrike" dirty="0">
                          <a:effectLst/>
                          <a:latin typeface="+mn-lt"/>
                        </a:rPr>
                        <a:t>16.1  </a:t>
                      </a:r>
                      <a:endParaRPr lang="fr-FR" sz="1400" b="0" i="0" u="none" strike="noStrike" dirty="0">
                        <a:solidFill>
                          <a:srgbClr val="000000"/>
                        </a:solidFill>
                        <a:effectLst/>
                        <a:latin typeface="+mn-lt"/>
                      </a:endParaRPr>
                    </a:p>
                  </a:txBody>
                  <a:tcPr marL="4763" marR="4763" marT="4763" marB="0" anchor="b"/>
                </a:tc>
                <a:extLst>
                  <a:ext uri="{0D108BD9-81ED-4DB2-BD59-A6C34878D82A}">
                    <a16:rowId xmlns:a16="http://schemas.microsoft.com/office/drawing/2014/main" val="1633924654"/>
                  </a:ext>
                </a:extLst>
              </a:tr>
              <a:tr h="224331">
                <a:tc>
                  <a:txBody>
                    <a:bodyPr/>
                    <a:lstStyle/>
                    <a:p>
                      <a:pPr algn="l" fontAlgn="ctr"/>
                      <a:r>
                        <a:rPr lang="fr-FR" sz="1400" u="none" strike="noStrike" dirty="0">
                          <a:effectLst/>
                          <a:latin typeface="+mn-lt"/>
                        </a:rPr>
                        <a:t>d'une femme seule</a:t>
                      </a:r>
                      <a:endParaRPr lang="fr-FR" sz="1400" b="0" i="0" u="none" strike="noStrike" dirty="0">
                        <a:solidFill>
                          <a:srgbClr val="000000"/>
                        </a:solidFill>
                        <a:effectLst/>
                        <a:latin typeface="+mn-lt"/>
                      </a:endParaRPr>
                    </a:p>
                  </a:txBody>
                  <a:tcPr marL="4763" marR="4763" marT="4763" marB="0" anchor="ctr"/>
                </a:tc>
                <a:tc>
                  <a:txBody>
                    <a:bodyPr/>
                    <a:lstStyle/>
                    <a:p>
                      <a:pPr algn="ctr" fontAlgn="ctr"/>
                      <a:r>
                        <a:rPr lang="fr-FR" sz="1400" u="none" strike="noStrike" dirty="0">
                          <a:effectLst/>
                          <a:latin typeface="+mn-lt"/>
                        </a:rPr>
                        <a:t> 16.1   </a:t>
                      </a:r>
                      <a:endParaRPr lang="fr-FR" sz="1400" b="0" i="0" u="none" strike="noStrike" dirty="0">
                        <a:solidFill>
                          <a:srgbClr val="000000"/>
                        </a:solidFill>
                        <a:effectLst/>
                        <a:latin typeface="+mn-lt"/>
                      </a:endParaRPr>
                    </a:p>
                  </a:txBody>
                  <a:tcPr marL="4763" marR="4763" marT="4763" marB="0" anchor="ctr"/>
                </a:tc>
                <a:tc>
                  <a:txBody>
                    <a:bodyPr/>
                    <a:lstStyle/>
                    <a:p>
                      <a:pPr algn="ctr" fontAlgn="b"/>
                      <a:r>
                        <a:rPr lang="fr-FR" sz="1400" u="none" strike="noStrike" dirty="0">
                          <a:effectLst/>
                          <a:latin typeface="+mn-lt"/>
                        </a:rPr>
                        <a:t>21.0  </a:t>
                      </a:r>
                      <a:endParaRPr lang="fr-FR" sz="1400" b="0" i="0" u="none" strike="noStrike" dirty="0">
                        <a:solidFill>
                          <a:srgbClr val="000000"/>
                        </a:solidFill>
                        <a:effectLst/>
                        <a:latin typeface="+mn-lt"/>
                      </a:endParaRPr>
                    </a:p>
                  </a:txBody>
                  <a:tcPr marL="4763" marR="4763" marT="4763" marB="0" anchor="b"/>
                </a:tc>
                <a:extLst>
                  <a:ext uri="{0D108BD9-81ED-4DB2-BD59-A6C34878D82A}">
                    <a16:rowId xmlns:a16="http://schemas.microsoft.com/office/drawing/2014/main" val="3988504074"/>
                  </a:ext>
                </a:extLst>
              </a:tr>
              <a:tr h="224331">
                <a:tc>
                  <a:txBody>
                    <a:bodyPr/>
                    <a:lstStyle/>
                    <a:p>
                      <a:pPr algn="l" fontAlgn="ctr"/>
                      <a:r>
                        <a:rPr lang="fr-FR" sz="1400" u="none" strike="noStrike" dirty="0">
                          <a:effectLst/>
                          <a:latin typeface="+mn-lt"/>
                        </a:rPr>
                        <a:t>d'un couple sans enfant </a:t>
                      </a:r>
                      <a:endParaRPr lang="fr-FR" sz="1400" b="0" i="0" u="none" strike="noStrike" dirty="0">
                        <a:solidFill>
                          <a:srgbClr val="000000"/>
                        </a:solidFill>
                        <a:effectLst/>
                        <a:latin typeface="+mn-lt"/>
                      </a:endParaRPr>
                    </a:p>
                  </a:txBody>
                  <a:tcPr marL="4763" marR="4763" marT="4763" marB="0" anchor="ctr"/>
                </a:tc>
                <a:tc>
                  <a:txBody>
                    <a:bodyPr/>
                    <a:lstStyle/>
                    <a:p>
                      <a:pPr algn="ctr" fontAlgn="ctr"/>
                      <a:r>
                        <a:rPr lang="fr-FR" sz="1400" u="none" strike="noStrike" dirty="0">
                          <a:effectLst/>
                          <a:latin typeface="+mn-lt"/>
                        </a:rPr>
                        <a:t> 23.3   </a:t>
                      </a:r>
                      <a:endParaRPr lang="fr-FR" sz="1400" b="0" i="0" u="none" strike="noStrike" dirty="0">
                        <a:solidFill>
                          <a:srgbClr val="000000"/>
                        </a:solidFill>
                        <a:effectLst/>
                        <a:latin typeface="+mn-lt"/>
                      </a:endParaRPr>
                    </a:p>
                  </a:txBody>
                  <a:tcPr marL="4763" marR="4763" marT="4763" marB="0" anchor="ctr"/>
                </a:tc>
                <a:tc>
                  <a:txBody>
                    <a:bodyPr/>
                    <a:lstStyle/>
                    <a:p>
                      <a:pPr algn="ctr" fontAlgn="b"/>
                      <a:r>
                        <a:rPr lang="fr-FR" sz="1400" u="none" strike="noStrike" dirty="0">
                          <a:effectLst/>
                          <a:latin typeface="+mn-lt"/>
                        </a:rPr>
                        <a:t>25.7  </a:t>
                      </a:r>
                      <a:endParaRPr lang="fr-FR" sz="1400" b="0" i="0" u="none" strike="noStrike" dirty="0">
                        <a:solidFill>
                          <a:srgbClr val="000000"/>
                        </a:solidFill>
                        <a:effectLst/>
                        <a:latin typeface="+mn-lt"/>
                      </a:endParaRPr>
                    </a:p>
                  </a:txBody>
                  <a:tcPr marL="4763" marR="4763" marT="4763" marB="0" anchor="b"/>
                </a:tc>
                <a:extLst>
                  <a:ext uri="{0D108BD9-81ED-4DB2-BD59-A6C34878D82A}">
                    <a16:rowId xmlns:a16="http://schemas.microsoft.com/office/drawing/2014/main" val="3280999100"/>
                  </a:ext>
                </a:extLst>
              </a:tr>
              <a:tr h="224331">
                <a:tc>
                  <a:txBody>
                    <a:bodyPr/>
                    <a:lstStyle/>
                    <a:p>
                      <a:pPr algn="l" fontAlgn="ctr"/>
                      <a:r>
                        <a:rPr lang="fr-FR" sz="1400" u="none" strike="noStrike" dirty="0">
                          <a:effectLst/>
                          <a:latin typeface="+mn-lt"/>
                        </a:rPr>
                        <a:t>d'un couple avec enfant(s)</a:t>
                      </a:r>
                      <a:endParaRPr lang="fr-FR" sz="1400" b="0" i="0" u="none" strike="noStrike" dirty="0">
                        <a:solidFill>
                          <a:srgbClr val="000000"/>
                        </a:solidFill>
                        <a:effectLst/>
                        <a:latin typeface="+mn-lt"/>
                      </a:endParaRPr>
                    </a:p>
                  </a:txBody>
                  <a:tcPr marL="4763" marR="4763" marT="4763" marB="0" anchor="ctr"/>
                </a:tc>
                <a:tc>
                  <a:txBody>
                    <a:bodyPr/>
                    <a:lstStyle/>
                    <a:p>
                      <a:pPr algn="ctr" fontAlgn="ctr"/>
                      <a:r>
                        <a:rPr lang="fr-FR" sz="1400" u="none" strike="noStrike" dirty="0">
                          <a:effectLst/>
                          <a:latin typeface="+mn-lt"/>
                        </a:rPr>
                        <a:t> 39.3   </a:t>
                      </a:r>
                      <a:endParaRPr lang="fr-FR" sz="1400" b="0" i="0" u="none" strike="noStrike" dirty="0">
                        <a:solidFill>
                          <a:srgbClr val="000000"/>
                        </a:solidFill>
                        <a:effectLst/>
                        <a:latin typeface="+mn-lt"/>
                      </a:endParaRPr>
                    </a:p>
                  </a:txBody>
                  <a:tcPr marL="4763" marR="4763" marT="4763" marB="0" anchor="ctr"/>
                </a:tc>
                <a:tc>
                  <a:txBody>
                    <a:bodyPr/>
                    <a:lstStyle/>
                    <a:p>
                      <a:pPr algn="ctr" fontAlgn="b"/>
                      <a:r>
                        <a:rPr lang="fr-FR" sz="1400" u="none" strike="noStrike" dirty="0">
                          <a:effectLst/>
                          <a:latin typeface="+mn-lt"/>
                        </a:rPr>
                        <a:t>24.5  </a:t>
                      </a:r>
                      <a:endParaRPr lang="fr-FR" sz="1400" b="0" i="0" u="none" strike="noStrike" dirty="0">
                        <a:solidFill>
                          <a:srgbClr val="000000"/>
                        </a:solidFill>
                        <a:effectLst/>
                        <a:latin typeface="+mn-lt"/>
                      </a:endParaRPr>
                    </a:p>
                  </a:txBody>
                  <a:tcPr marL="4763" marR="4763" marT="4763" marB="0" anchor="b"/>
                </a:tc>
                <a:extLst>
                  <a:ext uri="{0D108BD9-81ED-4DB2-BD59-A6C34878D82A}">
                    <a16:rowId xmlns:a16="http://schemas.microsoft.com/office/drawing/2014/main" val="922264823"/>
                  </a:ext>
                </a:extLst>
              </a:tr>
              <a:tr h="224331">
                <a:tc>
                  <a:txBody>
                    <a:bodyPr/>
                    <a:lstStyle/>
                    <a:p>
                      <a:pPr algn="r" fontAlgn="ctr"/>
                      <a:r>
                        <a:rPr lang="fr-FR" sz="1400" i="1" u="none" strike="noStrike" dirty="0">
                          <a:effectLst/>
                          <a:latin typeface="+mn-lt"/>
                        </a:rPr>
                        <a:t>dont avec enfant(s) de moins de 18 ans</a:t>
                      </a:r>
                      <a:endParaRPr lang="fr-FR" sz="1400" b="0" i="1" u="none" strike="noStrike" dirty="0">
                        <a:solidFill>
                          <a:srgbClr val="0000FF"/>
                        </a:solidFill>
                        <a:effectLst/>
                        <a:latin typeface="+mn-lt"/>
                      </a:endParaRPr>
                    </a:p>
                  </a:txBody>
                  <a:tcPr marL="4763" marR="4763" marT="4763" marB="0" anchor="ctr"/>
                </a:tc>
                <a:tc>
                  <a:txBody>
                    <a:bodyPr/>
                    <a:lstStyle/>
                    <a:p>
                      <a:pPr algn="ctr" fontAlgn="ctr"/>
                      <a:r>
                        <a:rPr lang="fr-FR" sz="1400" i="1" u="none" strike="noStrike" dirty="0">
                          <a:effectLst/>
                          <a:latin typeface="+mn-lt"/>
                        </a:rPr>
                        <a:t> 32.6</a:t>
                      </a:r>
                      <a:endParaRPr lang="fr-FR" sz="1400" b="0" i="1" u="none" strike="noStrike" dirty="0">
                        <a:solidFill>
                          <a:srgbClr val="0000FF"/>
                        </a:solidFill>
                        <a:effectLst/>
                        <a:latin typeface="+mn-lt"/>
                      </a:endParaRPr>
                    </a:p>
                  </a:txBody>
                  <a:tcPr marL="4763" marR="4763" marT="4763" marB="0" anchor="ctr"/>
                </a:tc>
                <a:tc>
                  <a:txBody>
                    <a:bodyPr/>
                    <a:lstStyle/>
                    <a:p>
                      <a:pPr algn="ctr" fontAlgn="b"/>
                      <a:r>
                        <a:rPr lang="fr-FR" sz="1400" i="1" u="none" strike="noStrike" dirty="0">
                          <a:effectLst/>
                          <a:latin typeface="+mn-lt"/>
                        </a:rPr>
                        <a:t>19.9</a:t>
                      </a:r>
                      <a:endParaRPr lang="fr-FR" sz="1400" b="0" i="1" u="none" strike="noStrike" dirty="0">
                        <a:solidFill>
                          <a:srgbClr val="0000FF"/>
                        </a:solidFill>
                        <a:effectLst/>
                        <a:latin typeface="+mn-lt"/>
                      </a:endParaRPr>
                    </a:p>
                  </a:txBody>
                  <a:tcPr marL="4763" marR="4763" marT="4763" marB="0" anchor="b"/>
                </a:tc>
                <a:extLst>
                  <a:ext uri="{0D108BD9-81ED-4DB2-BD59-A6C34878D82A}">
                    <a16:rowId xmlns:a16="http://schemas.microsoft.com/office/drawing/2014/main" val="4105008652"/>
                  </a:ext>
                </a:extLst>
              </a:tr>
              <a:tr h="224331">
                <a:tc>
                  <a:txBody>
                    <a:bodyPr/>
                    <a:lstStyle/>
                    <a:p>
                      <a:pPr algn="l" fontAlgn="ctr"/>
                      <a:r>
                        <a:rPr lang="fr-FR" sz="1400" u="none" strike="noStrike" dirty="0">
                          <a:effectLst/>
                          <a:latin typeface="+mn-lt"/>
                        </a:rPr>
                        <a:t>d'une famille monoparentale</a:t>
                      </a:r>
                      <a:endParaRPr lang="fr-FR" sz="1400" b="0" i="0" u="none" strike="noStrike" dirty="0">
                        <a:solidFill>
                          <a:srgbClr val="000000"/>
                        </a:solidFill>
                        <a:effectLst/>
                        <a:latin typeface="+mn-lt"/>
                      </a:endParaRPr>
                    </a:p>
                  </a:txBody>
                  <a:tcPr marL="4763" marR="4763" marT="4763" marB="0" anchor="ctr"/>
                </a:tc>
                <a:tc>
                  <a:txBody>
                    <a:bodyPr/>
                    <a:lstStyle/>
                    <a:p>
                      <a:pPr algn="ctr" fontAlgn="ctr"/>
                      <a:r>
                        <a:rPr lang="fr-FR" sz="1400" u="none" strike="noStrike" dirty="0">
                          <a:effectLst/>
                          <a:latin typeface="+mn-lt"/>
                        </a:rPr>
                        <a:t> 5.2   </a:t>
                      </a:r>
                      <a:endParaRPr lang="fr-FR" sz="1400" b="0" i="0" u="none" strike="noStrike" dirty="0">
                        <a:solidFill>
                          <a:srgbClr val="000000"/>
                        </a:solidFill>
                        <a:effectLst/>
                        <a:latin typeface="+mn-lt"/>
                      </a:endParaRPr>
                    </a:p>
                  </a:txBody>
                  <a:tcPr marL="4763" marR="4763" marT="4763" marB="0" anchor="ctr"/>
                </a:tc>
                <a:tc>
                  <a:txBody>
                    <a:bodyPr/>
                    <a:lstStyle/>
                    <a:p>
                      <a:pPr algn="ctr" fontAlgn="b"/>
                      <a:r>
                        <a:rPr lang="fr-FR" sz="1400" u="none" strike="noStrike" dirty="0">
                          <a:effectLst/>
                          <a:latin typeface="+mn-lt"/>
                        </a:rPr>
                        <a:t>9.0  </a:t>
                      </a:r>
                      <a:endParaRPr lang="fr-FR" sz="1400" b="0" i="0" u="none" strike="noStrike" dirty="0">
                        <a:solidFill>
                          <a:srgbClr val="000000"/>
                        </a:solidFill>
                        <a:effectLst/>
                        <a:latin typeface="+mn-lt"/>
                      </a:endParaRPr>
                    </a:p>
                  </a:txBody>
                  <a:tcPr marL="4763" marR="4763" marT="4763" marB="0" anchor="b"/>
                </a:tc>
                <a:extLst>
                  <a:ext uri="{0D108BD9-81ED-4DB2-BD59-A6C34878D82A}">
                    <a16:rowId xmlns:a16="http://schemas.microsoft.com/office/drawing/2014/main" val="2887381376"/>
                  </a:ext>
                </a:extLst>
              </a:tr>
              <a:tr h="224331">
                <a:tc>
                  <a:txBody>
                    <a:bodyPr/>
                    <a:lstStyle/>
                    <a:p>
                      <a:pPr algn="r" fontAlgn="ctr"/>
                      <a:r>
                        <a:rPr lang="fr-FR" sz="1400" i="1" u="none" strike="noStrike" dirty="0">
                          <a:effectLst/>
                          <a:latin typeface="+mn-lt"/>
                        </a:rPr>
                        <a:t>dont avec enfant(s) de moins de 18 ans</a:t>
                      </a:r>
                      <a:endParaRPr lang="fr-FR" sz="1400" b="0" i="1" u="none" strike="noStrike" dirty="0">
                        <a:solidFill>
                          <a:srgbClr val="0000FF"/>
                        </a:solidFill>
                        <a:effectLst/>
                        <a:latin typeface="+mn-lt"/>
                      </a:endParaRPr>
                    </a:p>
                  </a:txBody>
                  <a:tcPr marL="4763" marR="4763" marT="4763" marB="0" anchor="ctr"/>
                </a:tc>
                <a:tc>
                  <a:txBody>
                    <a:bodyPr/>
                    <a:lstStyle/>
                    <a:p>
                      <a:pPr algn="ctr" fontAlgn="ctr"/>
                      <a:r>
                        <a:rPr lang="fr-FR" sz="1400" i="0" u="none" strike="noStrike" dirty="0">
                          <a:effectLst/>
                          <a:latin typeface="+mn-lt"/>
                        </a:rPr>
                        <a:t> 3.1</a:t>
                      </a:r>
                      <a:endParaRPr lang="fr-FR" sz="1400" b="0" i="0" u="none" strike="noStrike" dirty="0">
                        <a:solidFill>
                          <a:srgbClr val="0000FF"/>
                        </a:solidFill>
                        <a:effectLst/>
                        <a:latin typeface="+mn-lt"/>
                      </a:endParaRPr>
                    </a:p>
                  </a:txBody>
                  <a:tcPr marL="4763" marR="4763" marT="4763" marB="0" anchor="ctr"/>
                </a:tc>
                <a:tc>
                  <a:txBody>
                    <a:bodyPr/>
                    <a:lstStyle/>
                    <a:p>
                      <a:pPr algn="ctr" fontAlgn="b"/>
                      <a:r>
                        <a:rPr lang="fr-FR" sz="1400" i="0" u="none" strike="noStrike" dirty="0">
                          <a:effectLst/>
                          <a:latin typeface="+mn-lt"/>
                        </a:rPr>
                        <a:t>5.6</a:t>
                      </a:r>
                      <a:endParaRPr lang="fr-FR" sz="1400" b="0" i="0" u="none" strike="noStrike" dirty="0">
                        <a:solidFill>
                          <a:srgbClr val="0000FF"/>
                        </a:solidFill>
                        <a:effectLst/>
                        <a:latin typeface="+mn-lt"/>
                      </a:endParaRPr>
                    </a:p>
                  </a:txBody>
                  <a:tcPr marL="4763" marR="4763" marT="4763" marB="0" anchor="b"/>
                </a:tc>
                <a:extLst>
                  <a:ext uri="{0D108BD9-81ED-4DB2-BD59-A6C34878D82A}">
                    <a16:rowId xmlns:a16="http://schemas.microsoft.com/office/drawing/2014/main" val="3879132986"/>
                  </a:ext>
                </a:extLst>
              </a:tr>
              <a:tr h="224331">
                <a:tc>
                  <a:txBody>
                    <a:bodyPr/>
                    <a:lstStyle/>
                    <a:p>
                      <a:pPr algn="l" fontAlgn="ctr"/>
                      <a:r>
                        <a:rPr lang="fr-FR" sz="1400" u="none" strike="noStrike" dirty="0">
                          <a:solidFill>
                            <a:srgbClr val="C00000"/>
                          </a:solidFill>
                          <a:effectLst>
                            <a:outerShdw blurRad="38100" dist="38100" dir="2700000" algn="tl">
                              <a:srgbClr val="000000">
                                <a:alpha val="43137"/>
                              </a:srgbClr>
                            </a:outerShdw>
                          </a:effectLst>
                          <a:latin typeface="+mn-lt"/>
                        </a:rPr>
                        <a:t>Ménages complexes </a:t>
                      </a:r>
                      <a:endParaRPr lang="fr-FR" sz="1400" b="1" i="0" u="none" strike="noStrike" dirty="0">
                        <a:solidFill>
                          <a:srgbClr val="C00000"/>
                        </a:solidFill>
                        <a:effectLst>
                          <a:outerShdw blurRad="38100" dist="38100" dir="2700000" algn="tl">
                            <a:srgbClr val="000000">
                              <a:alpha val="43137"/>
                            </a:srgbClr>
                          </a:outerShdw>
                        </a:effectLst>
                        <a:latin typeface="+mn-lt"/>
                      </a:endParaRPr>
                    </a:p>
                  </a:txBody>
                  <a:tcPr marL="4763" marR="4763" marT="4763" marB="0" anchor="ctr"/>
                </a:tc>
                <a:tc>
                  <a:txBody>
                    <a:bodyPr/>
                    <a:lstStyle/>
                    <a:p>
                      <a:pPr algn="ctr" fontAlgn="ctr"/>
                      <a:r>
                        <a:rPr lang="fr-FR" sz="1400" u="none" strike="noStrike" dirty="0">
                          <a:effectLst/>
                          <a:latin typeface="+mn-lt"/>
                        </a:rPr>
                        <a:t> </a:t>
                      </a:r>
                      <a:endParaRPr lang="fr-FR" sz="1400" b="0" i="0" u="none" strike="noStrike" dirty="0">
                        <a:solidFill>
                          <a:srgbClr val="000000"/>
                        </a:solidFill>
                        <a:effectLst/>
                        <a:latin typeface="+mn-lt"/>
                      </a:endParaRPr>
                    </a:p>
                  </a:txBody>
                  <a:tcPr marL="4763" marR="4763" marT="4763" marB="0" anchor="ctr"/>
                </a:tc>
                <a:tc>
                  <a:txBody>
                    <a:bodyPr/>
                    <a:lstStyle/>
                    <a:p>
                      <a:pPr algn="ctr" fontAlgn="b"/>
                      <a:r>
                        <a:rPr lang="fr-FR" sz="1400" u="none" strike="noStrike" dirty="0">
                          <a:effectLst/>
                          <a:latin typeface="+mn-lt"/>
                        </a:rPr>
                        <a:t> </a:t>
                      </a:r>
                      <a:endParaRPr lang="fr-FR" sz="1400" b="0" i="0" u="none" strike="noStrike" dirty="0">
                        <a:solidFill>
                          <a:srgbClr val="000000"/>
                        </a:solidFill>
                        <a:effectLst/>
                        <a:latin typeface="+mn-lt"/>
                      </a:endParaRPr>
                    </a:p>
                  </a:txBody>
                  <a:tcPr marL="4763" marR="4763" marT="4763" marB="0" anchor="b"/>
                </a:tc>
                <a:extLst>
                  <a:ext uri="{0D108BD9-81ED-4DB2-BD59-A6C34878D82A}">
                    <a16:rowId xmlns:a16="http://schemas.microsoft.com/office/drawing/2014/main" val="1827020428"/>
                  </a:ext>
                </a:extLst>
              </a:tr>
              <a:tr h="224331">
                <a:tc>
                  <a:txBody>
                    <a:bodyPr/>
                    <a:lstStyle/>
                    <a:p>
                      <a:pPr algn="l" fontAlgn="ctr"/>
                      <a:r>
                        <a:rPr lang="fr-FR" sz="1400" u="none" strike="noStrike" dirty="0">
                          <a:effectLst/>
                          <a:latin typeface="+mn-lt"/>
                        </a:rPr>
                        <a:t>Ensemble des ménages complexes</a:t>
                      </a:r>
                      <a:endParaRPr lang="fr-FR" sz="1400" b="0" i="0" u="none" strike="noStrike" dirty="0">
                        <a:solidFill>
                          <a:srgbClr val="000000"/>
                        </a:solidFill>
                        <a:effectLst/>
                        <a:latin typeface="+mn-lt"/>
                      </a:endParaRPr>
                    </a:p>
                  </a:txBody>
                  <a:tcPr marL="4763" marR="4763" marT="4763" marB="0" anchor="ctr"/>
                </a:tc>
                <a:tc>
                  <a:txBody>
                    <a:bodyPr/>
                    <a:lstStyle/>
                    <a:p>
                      <a:pPr algn="ctr" fontAlgn="ctr"/>
                      <a:r>
                        <a:rPr lang="fr-FR" sz="1400" u="none" strike="noStrike" dirty="0">
                          <a:effectLst/>
                          <a:latin typeface="+mn-lt"/>
                        </a:rPr>
                        <a:t> 7.7   </a:t>
                      </a:r>
                      <a:endParaRPr lang="fr-FR" sz="1400" b="0" i="0" u="none" strike="noStrike" dirty="0">
                        <a:solidFill>
                          <a:srgbClr val="000000"/>
                        </a:solidFill>
                        <a:effectLst/>
                        <a:latin typeface="+mn-lt"/>
                      </a:endParaRPr>
                    </a:p>
                  </a:txBody>
                  <a:tcPr marL="4763" marR="4763" marT="4763" marB="0" anchor="ctr"/>
                </a:tc>
                <a:tc>
                  <a:txBody>
                    <a:bodyPr/>
                    <a:lstStyle/>
                    <a:p>
                      <a:pPr algn="ctr" fontAlgn="ctr"/>
                      <a:r>
                        <a:rPr lang="fr-FR" sz="1400" u="none" strike="noStrike" dirty="0">
                          <a:effectLst/>
                          <a:latin typeface="+mn-lt"/>
                        </a:rPr>
                        <a:t>3.8  </a:t>
                      </a:r>
                      <a:endParaRPr lang="fr-FR" sz="1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121552609"/>
                  </a:ext>
                </a:extLst>
              </a:tr>
              <a:tr h="268269">
                <a:tc>
                  <a:txBody>
                    <a:bodyPr/>
                    <a:lstStyle/>
                    <a:p>
                      <a:pPr algn="r" fontAlgn="ctr"/>
                      <a:r>
                        <a:rPr lang="fr-FR" sz="1400" i="1" u="none" strike="noStrike" dirty="0">
                          <a:effectLst/>
                          <a:latin typeface="+mn-lt"/>
                        </a:rPr>
                        <a:t>dont avec enfant(s) de moins de 18 ans</a:t>
                      </a:r>
                      <a:endParaRPr lang="fr-FR" sz="1400" b="0" i="1" u="none" strike="noStrike" dirty="0">
                        <a:solidFill>
                          <a:srgbClr val="0000FF"/>
                        </a:solidFill>
                        <a:effectLst/>
                        <a:latin typeface="+mn-lt"/>
                      </a:endParaRPr>
                    </a:p>
                  </a:txBody>
                  <a:tcPr marL="4763" marR="4763" marT="4763" marB="0" anchor="ctr"/>
                </a:tc>
                <a:tc>
                  <a:txBody>
                    <a:bodyPr/>
                    <a:lstStyle/>
                    <a:p>
                      <a:pPr algn="ctr" fontAlgn="ctr"/>
                      <a:r>
                        <a:rPr lang="fr-FR" sz="1400" i="1" u="none" strike="noStrike" dirty="0">
                          <a:effectLst/>
                          <a:latin typeface="+mn-lt"/>
                        </a:rPr>
                        <a:t> 2.9</a:t>
                      </a:r>
                      <a:endParaRPr lang="fr-FR" sz="1400" b="0" i="1" u="none" strike="noStrike" dirty="0">
                        <a:solidFill>
                          <a:srgbClr val="0000FF"/>
                        </a:solidFill>
                        <a:effectLst/>
                        <a:latin typeface="+mn-lt"/>
                      </a:endParaRPr>
                    </a:p>
                  </a:txBody>
                  <a:tcPr marL="4763" marR="4763" marT="4763" marB="0" anchor="ctr"/>
                </a:tc>
                <a:tc>
                  <a:txBody>
                    <a:bodyPr/>
                    <a:lstStyle/>
                    <a:p>
                      <a:pPr algn="ctr"/>
                      <a:r>
                        <a:rPr lang="fr-FR" sz="1400" i="1" dirty="0"/>
                        <a:t>1.0</a:t>
                      </a:r>
                    </a:p>
                  </a:txBody>
                  <a:tcPr/>
                </a:tc>
                <a:extLst>
                  <a:ext uri="{0D108BD9-81ED-4DB2-BD59-A6C34878D82A}">
                    <a16:rowId xmlns:a16="http://schemas.microsoft.com/office/drawing/2014/main" val="2203287189"/>
                  </a:ext>
                </a:extLst>
              </a:tr>
              <a:tr h="295096">
                <a:tc>
                  <a:txBody>
                    <a:bodyPr/>
                    <a:lstStyle/>
                    <a:p>
                      <a:pPr algn="l" fontAlgn="ctr"/>
                      <a:r>
                        <a:rPr lang="fr-FR" sz="1600" b="0" u="none" strike="noStrike" dirty="0">
                          <a:solidFill>
                            <a:srgbClr val="C00000"/>
                          </a:solidFill>
                          <a:effectLst>
                            <a:outerShdw blurRad="38100" dist="38100" dir="2700000" algn="tl">
                              <a:srgbClr val="000000">
                                <a:alpha val="43137"/>
                              </a:srgbClr>
                            </a:outerShdw>
                          </a:effectLst>
                          <a:latin typeface="+mn-lt"/>
                        </a:rPr>
                        <a:t>Total des ménages</a:t>
                      </a:r>
                      <a:endParaRPr lang="fr-FR" sz="1600" b="0" i="0" u="none" strike="noStrike" dirty="0">
                        <a:solidFill>
                          <a:srgbClr val="C00000"/>
                        </a:solidFill>
                        <a:effectLst>
                          <a:outerShdw blurRad="38100" dist="38100" dir="2700000" algn="tl">
                            <a:srgbClr val="000000">
                              <a:alpha val="43137"/>
                            </a:srgbClr>
                          </a:outerShdw>
                        </a:effectLst>
                        <a:latin typeface="+mn-lt"/>
                      </a:endParaRPr>
                    </a:p>
                  </a:txBody>
                  <a:tcPr marL="4763" marR="4763" marT="4763" marB="0" anchor="ctr"/>
                </a:tc>
                <a:tc>
                  <a:txBody>
                    <a:bodyPr/>
                    <a:lstStyle/>
                    <a:p>
                      <a:pPr algn="ctr"/>
                      <a:r>
                        <a:rPr lang="fr-FR" sz="1600" b="0" dirty="0">
                          <a:solidFill>
                            <a:srgbClr val="C00000"/>
                          </a:solidFill>
                          <a:effectLst>
                            <a:outerShdw blurRad="38100" dist="38100" dir="2700000" algn="tl">
                              <a:srgbClr val="000000">
                                <a:alpha val="43137"/>
                              </a:srgbClr>
                            </a:outerShdw>
                          </a:effectLst>
                        </a:rPr>
                        <a:t>100.0</a:t>
                      </a:r>
                    </a:p>
                  </a:txBody>
                  <a:tcPr/>
                </a:tc>
                <a:tc>
                  <a:txBody>
                    <a:bodyPr/>
                    <a:lstStyle/>
                    <a:p>
                      <a:pPr algn="ctr"/>
                      <a:r>
                        <a:rPr lang="fr-FR" sz="1600" b="0" dirty="0">
                          <a:solidFill>
                            <a:srgbClr val="C00000"/>
                          </a:solidFill>
                          <a:effectLst>
                            <a:outerShdw blurRad="38100" dist="38100" dir="2700000" algn="tl">
                              <a:srgbClr val="000000">
                                <a:alpha val="43137"/>
                              </a:srgbClr>
                            </a:outerShdw>
                          </a:effectLst>
                        </a:rPr>
                        <a:t>100.0</a:t>
                      </a:r>
                    </a:p>
                  </a:txBody>
                  <a:tcPr/>
                </a:tc>
                <a:extLst>
                  <a:ext uri="{0D108BD9-81ED-4DB2-BD59-A6C34878D82A}">
                    <a16:rowId xmlns:a16="http://schemas.microsoft.com/office/drawing/2014/main" val="1133368777"/>
                  </a:ext>
                </a:extLst>
              </a:tr>
            </a:tbl>
          </a:graphicData>
        </a:graphic>
      </p:graphicFrame>
      <p:sp>
        <p:nvSpPr>
          <p:cNvPr id="10" name="ZoneTexte 9">
            <a:extLst>
              <a:ext uri="{FF2B5EF4-FFF2-40B4-BE49-F238E27FC236}">
                <a16:creationId xmlns:a16="http://schemas.microsoft.com/office/drawing/2014/main" id="{DC09FFB4-9B70-752E-8140-7D434CD1EAD5}"/>
              </a:ext>
            </a:extLst>
          </p:cNvPr>
          <p:cNvSpPr txBox="1"/>
          <p:nvPr/>
        </p:nvSpPr>
        <p:spPr>
          <a:xfrm>
            <a:off x="410160" y="5733467"/>
            <a:ext cx="10424817" cy="523220"/>
          </a:xfrm>
          <a:prstGeom prst="rect">
            <a:avLst/>
          </a:prstGeom>
          <a:noFill/>
        </p:spPr>
        <p:txBody>
          <a:bodyPr wrap="square">
            <a:spAutoFit/>
          </a:bodyPr>
          <a:lstStyle/>
          <a:p>
            <a:r>
              <a:rPr lang="fr-FR" sz="1400" dirty="0"/>
              <a:t>Note : il n'est pas possible de comptabiliser les différents types de familles (couples et familles monoparentales) à partir de ce tableau puisque certaines d'entre elles font aussi partie de ménages complexes</a:t>
            </a:r>
          </a:p>
        </p:txBody>
      </p:sp>
    </p:spTree>
    <p:extLst>
      <p:ext uri="{BB962C8B-B14F-4D97-AF65-F5344CB8AC3E}">
        <p14:creationId xmlns:p14="http://schemas.microsoft.com/office/powerpoint/2010/main" val="362606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5" name="Google Shape;245;p7"/>
          <p:cNvSpPr/>
          <p:nvPr/>
        </p:nvSpPr>
        <p:spPr>
          <a:xfrm>
            <a:off x="554416" y="365125"/>
            <a:ext cx="11167447" cy="2089317"/>
          </a:xfrm>
          <a:prstGeom prst="rect">
            <a:avLst/>
          </a:prstGeom>
          <a:solidFill>
            <a:schemeClr val="lt1"/>
          </a:solidFill>
          <a:ln w="12700" cap="flat" cmpd="sng">
            <a:solidFill>
              <a:srgbClr val="E1E1E1"/>
            </a:solidFill>
            <a:prstDash val="solid"/>
            <a:miter lim="800000"/>
            <a:headEnd type="none" w="sm" len="sm"/>
            <a:tailEnd type="none" w="sm" len="sm"/>
          </a:ln>
          <a:effectLst>
            <a:outerShdw blurRad="50800" dist="38100" dir="2700000" algn="tl" rotWithShape="0">
              <a:srgbClr val="C5C2C2">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6" name="Google Shape;246;p7"/>
          <p:cNvSpPr txBox="1">
            <a:spLocks noGrp="1"/>
          </p:cNvSpPr>
          <p:nvPr>
            <p:ph type="title"/>
          </p:nvPr>
        </p:nvSpPr>
        <p:spPr>
          <a:xfrm>
            <a:off x="1046746" y="641850"/>
            <a:ext cx="3611880" cy="15358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2500"/>
              <a:buFont typeface="Calibri"/>
              <a:buNone/>
            </a:pPr>
            <a:r>
              <a:rPr lang="fr-FR" sz="2500" b="1">
                <a:solidFill>
                  <a:schemeClr val="dk1"/>
                </a:solidFill>
              </a:rPr>
              <a:t>Les familles monoparentales sont le plus souvent composées de la mère et des enfants </a:t>
            </a:r>
            <a:endParaRPr/>
          </a:p>
        </p:txBody>
      </p:sp>
      <p:sp>
        <p:nvSpPr>
          <p:cNvPr id="247" name="Google Shape;247;p7"/>
          <p:cNvSpPr/>
          <p:nvPr/>
        </p:nvSpPr>
        <p:spPr>
          <a:xfrm>
            <a:off x="490408" y="1057739"/>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8" name="Google Shape;248;p7"/>
          <p:cNvSpPr/>
          <p:nvPr/>
        </p:nvSpPr>
        <p:spPr>
          <a:xfrm rot="5400000">
            <a:off x="4243541" y="1400638"/>
            <a:ext cx="14630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7"/>
          <p:cNvSpPr txBox="1"/>
          <p:nvPr/>
        </p:nvSpPr>
        <p:spPr>
          <a:xfrm>
            <a:off x="5685183" y="641850"/>
            <a:ext cx="5668617" cy="153586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500"/>
              <a:buFont typeface="Arial"/>
              <a:buNone/>
            </a:pPr>
            <a:r>
              <a:rPr lang="fr-FR" sz="2500" b="1" i="0" u="none" strike="noStrike" cap="none">
                <a:solidFill>
                  <a:schemeClr val="dk1"/>
                </a:solidFill>
                <a:latin typeface="Calibri"/>
                <a:ea typeface="Calibri"/>
                <a:cs typeface="Calibri"/>
                <a:sym typeface="Calibri"/>
              </a:rPr>
              <a:t>Les familles de 2 enfants sont les plus répandues</a:t>
            </a:r>
            <a:endParaRPr sz="2500" b="1" i="0" u="none" strike="noStrike" cap="none">
              <a:solidFill>
                <a:schemeClr val="dk1"/>
              </a:solidFill>
              <a:latin typeface="Calibri"/>
              <a:ea typeface="Calibri"/>
              <a:cs typeface="Calibri"/>
              <a:sym typeface="Calibri"/>
            </a:endParaRPr>
          </a:p>
        </p:txBody>
      </p:sp>
      <p:pic>
        <p:nvPicPr>
          <p:cNvPr id="250" name="Google Shape;250;p7"/>
          <p:cNvPicPr preferRelativeResize="0"/>
          <p:nvPr/>
        </p:nvPicPr>
        <p:blipFill rotWithShape="1">
          <a:blip r:embed="rId3">
            <a:alphaModFix/>
          </a:blip>
          <a:srcRect l="1" t="-780" r="1" b="6968"/>
          <a:stretch/>
        </p:blipFill>
        <p:spPr>
          <a:xfrm>
            <a:off x="554416" y="2731167"/>
            <a:ext cx="11167447" cy="3725298"/>
          </a:xfrm>
          <a:prstGeom prst="rect">
            <a:avLst/>
          </a:prstGeom>
          <a:solidFill>
            <a:schemeClr val="lt1"/>
          </a:solidFill>
          <a:ln w="12700" cap="flat" cmpd="sng">
            <a:solidFill>
              <a:schemeClr val="dk1"/>
            </a:solidFill>
            <a:prstDash val="solid"/>
            <a:miter lim="800000"/>
            <a:headEnd type="none" w="sm" len="sm"/>
            <a:tailEnd type="none" w="sm" len="sm"/>
          </a:ln>
        </p:spPr>
      </p:pic>
      <p:sp>
        <p:nvSpPr>
          <p:cNvPr id="251" name="Google Shape;251;p7"/>
          <p:cNvSpPr txBox="1">
            <a:spLocks noGrp="1"/>
          </p:cNvSpPr>
          <p:nvPr>
            <p:ph type="sldNum" idx="12"/>
          </p:nvPr>
        </p:nvSpPr>
        <p:spPr>
          <a:xfrm>
            <a:off x="9900459" y="6459785"/>
            <a:ext cx="13119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FFFFFF"/>
              </a:buClr>
              <a:buSzPts val="1000"/>
              <a:buFont typeface="Calibri"/>
              <a:buNone/>
            </a:pPr>
            <a:fld id="{00000000-1234-1234-1234-123412341234}" type="slidenum">
              <a:rPr lang="fr-FR" sz="1100">
                <a:solidFill>
                  <a:srgbClr val="FFFFFF"/>
                </a:solidFill>
              </a:rPr>
              <a:t>6</a:t>
            </a:fld>
            <a:endParaRPr sz="11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8"/>
          <p:cNvSpPr txBox="1">
            <a:spLocks noGrp="1"/>
          </p:cNvSpPr>
          <p:nvPr>
            <p:ph type="title"/>
          </p:nvPr>
        </p:nvSpPr>
        <p:spPr>
          <a:xfrm>
            <a:off x="429768" y="411480"/>
            <a:ext cx="11201400" cy="11064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95959"/>
              </a:buClr>
              <a:buSzPts val="3600"/>
              <a:buFont typeface="Calibri"/>
              <a:buNone/>
            </a:pPr>
            <a:r>
              <a:rPr lang="fr-FR" sz="3600" b="1"/>
              <a:t>Les hommes vivent en couple plus longtemps que les femmes au cours de leur vie</a:t>
            </a:r>
            <a:endParaRPr/>
          </a:p>
        </p:txBody>
      </p:sp>
      <p:sp>
        <p:nvSpPr>
          <p:cNvPr id="258" name="Google Shape;258;p8"/>
          <p:cNvSpPr/>
          <p:nvPr/>
        </p:nvSpPr>
        <p:spPr>
          <a:xfrm>
            <a:off x="0" y="598458"/>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9" name="Google Shape;259;p8"/>
          <p:cNvSpPr/>
          <p:nvPr/>
        </p:nvSpPr>
        <p:spPr>
          <a:xfrm>
            <a:off x="7543801" y="1721922"/>
            <a:ext cx="4218432" cy="4520560"/>
          </a:xfrm>
          <a:prstGeom prst="rect">
            <a:avLst/>
          </a:prstGeom>
          <a:solidFill>
            <a:schemeClr val="lt1"/>
          </a:solidFill>
          <a:ln w="9525" cap="flat" cmpd="sng">
            <a:solidFill>
              <a:srgbClr val="DEDEDE"/>
            </a:solidFill>
            <a:prstDash val="solid"/>
            <a:miter lim="800000"/>
            <a:headEnd type="none" w="sm" len="sm"/>
            <a:tailEnd type="none" w="sm" len="sm"/>
          </a:ln>
          <a:effectLst>
            <a:outerShdw blurRad="50800" dist="38100" dir="2700000" algn="tl" rotWithShape="0">
              <a:srgbClr val="D8D8D8">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0" name="Google Shape;260;p8"/>
          <p:cNvSpPr txBox="1">
            <a:spLocks noGrp="1"/>
          </p:cNvSpPr>
          <p:nvPr>
            <p:ph type="body" idx="1"/>
          </p:nvPr>
        </p:nvSpPr>
        <p:spPr>
          <a:xfrm>
            <a:off x="7562088" y="1721921"/>
            <a:ext cx="4200144" cy="4520559"/>
          </a:xfrm>
          <a:prstGeom prst="rect">
            <a:avLst/>
          </a:prstGeom>
          <a:noFill/>
          <a:ln>
            <a:noFill/>
          </a:ln>
        </p:spPr>
        <p:txBody>
          <a:bodyPr spcFirstLastPara="1" wrap="square" lIns="91425" tIns="45700" rIns="91425" bIns="45700" anchor="ctr" anchorCtr="0">
            <a:normAutofit lnSpcReduction="10000"/>
          </a:bodyPr>
          <a:lstStyle/>
          <a:p>
            <a:pPr marL="442913" lvl="0" indent="-442913" algn="l" rtl="0">
              <a:lnSpc>
                <a:spcPct val="90000"/>
              </a:lnSpc>
              <a:spcBef>
                <a:spcPts val="0"/>
              </a:spcBef>
              <a:spcAft>
                <a:spcPts val="0"/>
              </a:spcAft>
              <a:buSzPts val="1600"/>
              <a:buChar char=" "/>
            </a:pPr>
            <a:r>
              <a:rPr lang="fr-FR" sz="1600"/>
              <a:t>Les femmes commencent leur vie de couple plus tôt que les hommes </a:t>
            </a:r>
            <a:endParaRPr/>
          </a:p>
          <a:p>
            <a:pPr marL="442913" lvl="0" indent="-442913" algn="l" rtl="0">
              <a:lnSpc>
                <a:spcPct val="90000"/>
              </a:lnSpc>
              <a:spcBef>
                <a:spcPts val="1000"/>
              </a:spcBef>
              <a:spcAft>
                <a:spcPts val="0"/>
              </a:spcAft>
              <a:buSzPts val="1600"/>
              <a:buChar char=" "/>
            </a:pPr>
            <a:r>
              <a:rPr lang="fr-FR" sz="1600"/>
              <a:t>En 2011, entre 27 et 67 ans (étendue 40 ans), plus de 6 femmes sur 10 vivent en couple. </a:t>
            </a:r>
            <a:endParaRPr/>
          </a:p>
          <a:p>
            <a:pPr marL="442913" lvl="0" indent="-442913" algn="l" rtl="0">
              <a:lnSpc>
                <a:spcPct val="90000"/>
              </a:lnSpc>
              <a:spcBef>
                <a:spcPts val="1000"/>
              </a:spcBef>
              <a:spcAft>
                <a:spcPts val="0"/>
              </a:spcAft>
              <a:buSzPts val="1600"/>
              <a:buChar char=" "/>
            </a:pPr>
            <a:r>
              <a:rPr lang="fr-FR" sz="1600"/>
              <a:t>Pour les hommes, ce même taux s’observe sur une durée beaucoup plus étendue (30 et 85 ans, soit une étendue de 55 ans)</a:t>
            </a:r>
            <a:endParaRPr/>
          </a:p>
          <a:p>
            <a:pPr marL="442913" lvl="0" indent="-442913" algn="l" rtl="0">
              <a:lnSpc>
                <a:spcPct val="90000"/>
              </a:lnSpc>
              <a:spcBef>
                <a:spcPts val="1000"/>
              </a:spcBef>
              <a:spcAft>
                <a:spcPts val="200"/>
              </a:spcAft>
              <a:buSzPts val="1600"/>
              <a:buChar char=" "/>
            </a:pPr>
            <a:r>
              <a:rPr lang="fr-FR" sz="1600"/>
              <a:t>La proportion de femmes vivant en couple diminue assez fortement après 65 ans et atteint des seuils très bas aux âges élevés, ce qui n’est pas le cas pour les hommes </a:t>
            </a:r>
            <a:br>
              <a:rPr lang="fr-FR" sz="1600"/>
            </a:br>
            <a:br>
              <a:rPr lang="fr-FR" sz="1600"/>
            </a:br>
            <a:r>
              <a:rPr lang="fr-FR" sz="1600"/>
              <a:t>🡪 Le </a:t>
            </a:r>
            <a:r>
              <a:rPr lang="fr-FR" sz="1600" b="1"/>
              <a:t>veuvage</a:t>
            </a:r>
            <a:r>
              <a:rPr lang="fr-FR" sz="1600"/>
              <a:t> permet d’expliquer en partie pourquoi les femmes sont plus nombreuses que les hommes à vivre seules, d’autant plus aux âges élevés. </a:t>
            </a:r>
            <a:endParaRPr/>
          </a:p>
        </p:txBody>
      </p:sp>
      <p:pic>
        <p:nvPicPr>
          <p:cNvPr id="261" name="Google Shape;261;p8"/>
          <p:cNvPicPr preferRelativeResize="0"/>
          <p:nvPr/>
        </p:nvPicPr>
        <p:blipFill rotWithShape="1">
          <a:blip r:embed="rId3">
            <a:alphaModFix/>
          </a:blip>
          <a:srcRect/>
          <a:stretch/>
        </p:blipFill>
        <p:spPr>
          <a:xfrm>
            <a:off x="355407" y="2348558"/>
            <a:ext cx="7147879" cy="3267283"/>
          </a:xfrm>
          <a:prstGeom prst="rect">
            <a:avLst/>
          </a:prstGeom>
          <a:noFill/>
          <a:ln>
            <a:noFill/>
          </a:ln>
        </p:spPr>
      </p:pic>
      <p:sp>
        <p:nvSpPr>
          <p:cNvPr id="262" name="Google Shape;262;p8"/>
          <p:cNvSpPr txBox="1">
            <a:spLocks noGrp="1"/>
          </p:cNvSpPr>
          <p:nvPr>
            <p:ph type="sldNum" idx="12"/>
          </p:nvPr>
        </p:nvSpPr>
        <p:spPr>
          <a:xfrm>
            <a:off x="9900459" y="6459785"/>
            <a:ext cx="13119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FFFFFF"/>
              </a:buClr>
              <a:buSzPts val="1000"/>
              <a:buFont typeface="Calibri"/>
              <a:buNone/>
            </a:pPr>
            <a:fld id="{00000000-1234-1234-1234-123412341234}" type="slidenum">
              <a:rPr lang="fr-FR" sz="1100">
                <a:solidFill>
                  <a:srgbClr val="FFFFFF"/>
                </a:solidFill>
              </a:rPr>
              <a:t>7</a:t>
            </a:fld>
            <a:endParaRPr sz="11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6B0194-0A3D-4E5D-8D3B-6A9451E6BD8A}"/>
              </a:ext>
            </a:extLst>
          </p:cNvPr>
          <p:cNvSpPr>
            <a:spLocks noGrp="1"/>
          </p:cNvSpPr>
          <p:nvPr>
            <p:ph type="title"/>
          </p:nvPr>
        </p:nvSpPr>
        <p:spPr/>
        <p:txBody>
          <a:bodyPr/>
          <a:lstStyle/>
          <a:p>
            <a:r>
              <a:rPr lang="fr-FR" dirty="0"/>
              <a:t>Divorce: causes et conséquences</a:t>
            </a:r>
          </a:p>
        </p:txBody>
      </p:sp>
      <p:sp>
        <p:nvSpPr>
          <p:cNvPr id="3" name="Espace réservé du texte 2">
            <a:extLst>
              <a:ext uri="{FF2B5EF4-FFF2-40B4-BE49-F238E27FC236}">
                <a16:creationId xmlns:a16="http://schemas.microsoft.com/office/drawing/2014/main" id="{EE3B632A-7203-4015-8341-419D8749C400}"/>
              </a:ext>
            </a:extLst>
          </p:cNvPr>
          <p:cNvSpPr>
            <a:spLocks noGrp="1"/>
          </p:cNvSpPr>
          <p:nvPr>
            <p:ph type="body" idx="1"/>
          </p:nvPr>
        </p:nvSpPr>
        <p:spPr/>
        <p:txBody>
          <a:bodyPr>
            <a:normAutofit fontScale="85000" lnSpcReduction="20000"/>
          </a:bodyPr>
          <a:lstStyle/>
          <a:p>
            <a:pPr rtl="0" fontAlgn="base">
              <a:spcBef>
                <a:spcPts val="0"/>
              </a:spcBef>
              <a:spcAft>
                <a:spcPts val="0"/>
              </a:spcAft>
            </a:pPr>
            <a:r>
              <a:rPr lang="fr-FR" sz="2000" b="0" i="0" u="sng" strike="noStrike" dirty="0">
                <a:solidFill>
                  <a:srgbClr val="262626"/>
                </a:solidFill>
                <a:effectLst/>
                <a:latin typeface="Calibri" panose="020F0502020204030204" pitchFamily="34" charset="0"/>
              </a:rPr>
              <a:t>A partir des années 1970 jusqu’en 2008 : baisse du mariage et augmentation des divorces </a:t>
            </a:r>
            <a:endParaRPr lang="fr-FR" sz="2000" b="0" i="0" u="sng" strike="noStrike" dirty="0">
              <a:solidFill>
                <a:srgbClr val="FF0000"/>
              </a:solidFill>
              <a:effectLst/>
              <a:latin typeface="Calibri" panose="020F0502020204030204" pitchFamily="34" charset="0"/>
            </a:endParaRPr>
          </a:p>
          <a:p>
            <a:pPr marL="742950" lvl="1" indent="-285750" rtl="0" fontAlgn="base">
              <a:spcBef>
                <a:spcPts val="500"/>
              </a:spcBef>
              <a:spcAft>
                <a:spcPts val="0"/>
              </a:spcAft>
              <a:buFont typeface="Arial" panose="020B0604020202020204" pitchFamily="34" charset="0"/>
              <a:buChar char="•"/>
            </a:pPr>
            <a:r>
              <a:rPr lang="fr-FR" sz="2000" b="0" i="0" u="none" strike="noStrike" dirty="0">
                <a:solidFill>
                  <a:srgbClr val="262626"/>
                </a:solidFill>
                <a:effectLst/>
                <a:latin typeface="Calibri" panose="020F0502020204030204" pitchFamily="34" charset="0"/>
              </a:rPr>
              <a:t>Après 1970 : entrée massive des femmes sur le marché du travail, autonomie et liberté, le choix de rester sans conjoint </a:t>
            </a:r>
            <a:endParaRPr lang="fr-FR" sz="2000" b="0" i="0" u="none" strike="noStrike" dirty="0">
              <a:solidFill>
                <a:srgbClr val="FF0000"/>
              </a:solidFill>
              <a:effectLst/>
              <a:latin typeface="Courier New" panose="02070309020205020404" pitchFamily="49" charset="0"/>
            </a:endParaRPr>
          </a:p>
          <a:p>
            <a:pPr rtl="0" fontAlgn="base">
              <a:spcBef>
                <a:spcPts val="1000"/>
              </a:spcBef>
              <a:spcAft>
                <a:spcPts val="0"/>
              </a:spcAft>
            </a:pPr>
            <a:r>
              <a:rPr lang="fr-FR" sz="2000" b="0" i="0" u="sng" strike="noStrike" dirty="0">
                <a:solidFill>
                  <a:srgbClr val="262626"/>
                </a:solidFill>
                <a:effectLst/>
                <a:latin typeface="Calibri" panose="020F0502020204030204" pitchFamily="34" charset="0"/>
              </a:rPr>
              <a:t>Evolution des critères autorisant des époux à divorcer </a:t>
            </a:r>
            <a:endParaRPr lang="fr-FR" sz="2000" b="0" i="0" u="sng" strike="noStrike" dirty="0">
              <a:solidFill>
                <a:srgbClr val="FF0000"/>
              </a:solidFill>
              <a:effectLst/>
              <a:latin typeface="Calibri" panose="020F0502020204030204" pitchFamily="34" charset="0"/>
            </a:endParaRPr>
          </a:p>
          <a:p>
            <a:pPr marL="742950" lvl="1" indent="-285750" rtl="0" fontAlgn="base">
              <a:spcBef>
                <a:spcPts val="500"/>
              </a:spcBef>
              <a:spcAft>
                <a:spcPts val="0"/>
              </a:spcAft>
              <a:buFont typeface="Arial" panose="020B0604020202020204" pitchFamily="34" charset="0"/>
              <a:buChar char="•"/>
            </a:pPr>
            <a:r>
              <a:rPr lang="fr-FR" sz="2000" b="0" i="0" u="none" strike="noStrike" dirty="0">
                <a:solidFill>
                  <a:srgbClr val="262626"/>
                </a:solidFill>
                <a:effectLst/>
                <a:latin typeface="Calibri" panose="020F0502020204030204" pitchFamily="34" charset="0"/>
              </a:rPr>
              <a:t>Au départ, divorce pour « faute » : infidélité, violence, manquement grave (</a:t>
            </a:r>
            <a:r>
              <a:rPr lang="fr-FR" sz="2000" b="0" i="0" u="none" strike="noStrike" dirty="0" err="1">
                <a:solidFill>
                  <a:srgbClr val="262626"/>
                </a:solidFill>
                <a:effectLst/>
                <a:latin typeface="Calibri" panose="020F0502020204030204" pitchFamily="34" charset="0"/>
              </a:rPr>
              <a:t>cf</a:t>
            </a:r>
            <a:r>
              <a:rPr lang="fr-FR" sz="2000" b="0" i="0" u="none" strike="noStrike" dirty="0">
                <a:solidFill>
                  <a:srgbClr val="262626"/>
                </a:solidFill>
                <a:effectLst/>
                <a:latin typeface="Calibri" panose="020F0502020204030204" pitchFamily="34" charset="0"/>
              </a:rPr>
              <a:t> « devoir conjugal »)</a:t>
            </a:r>
            <a:endParaRPr lang="fr-FR" sz="2000" b="0" i="0" u="none" strike="noStrike" dirty="0">
              <a:solidFill>
                <a:srgbClr val="FF0000"/>
              </a:solidFill>
              <a:effectLst/>
              <a:latin typeface="Courier New" panose="02070309020205020404" pitchFamily="49" charset="0"/>
            </a:endParaRPr>
          </a:p>
          <a:p>
            <a:pPr marL="742950" lvl="1" indent="-285750" rtl="0" fontAlgn="base">
              <a:spcBef>
                <a:spcPts val="500"/>
              </a:spcBef>
              <a:spcAft>
                <a:spcPts val="0"/>
              </a:spcAft>
              <a:buFont typeface="Arial" panose="020B0604020202020204" pitchFamily="34" charset="0"/>
              <a:buChar char="•"/>
            </a:pPr>
            <a:r>
              <a:rPr lang="fr-FR" sz="2000" b="0" i="0" u="none" strike="noStrike" dirty="0">
                <a:solidFill>
                  <a:srgbClr val="262626"/>
                </a:solidFill>
                <a:effectLst/>
                <a:latin typeface="Calibri" panose="020F0502020204030204" pitchFamily="34" charset="0"/>
              </a:rPr>
              <a:t>Réforme 1975 : le divorce par « consentement mutuel »</a:t>
            </a:r>
            <a:endParaRPr lang="fr-FR" sz="2000" b="0" i="0" u="none" strike="noStrike" dirty="0">
              <a:solidFill>
                <a:srgbClr val="FF0000"/>
              </a:solidFill>
              <a:effectLst/>
              <a:latin typeface="Courier New" panose="02070309020205020404" pitchFamily="49" charset="0"/>
            </a:endParaRPr>
          </a:p>
          <a:p>
            <a:pPr marL="742950" lvl="1" indent="-285750" rtl="0" fontAlgn="base">
              <a:spcBef>
                <a:spcPts val="500"/>
              </a:spcBef>
              <a:spcAft>
                <a:spcPts val="0"/>
              </a:spcAft>
              <a:buFont typeface="Arial" panose="020B0604020202020204" pitchFamily="34" charset="0"/>
              <a:buChar char="•"/>
            </a:pPr>
            <a:r>
              <a:rPr lang="fr-FR" sz="2000" b="0" i="0" u="none" strike="noStrike" dirty="0">
                <a:solidFill>
                  <a:srgbClr val="262626"/>
                </a:solidFill>
                <a:effectLst/>
                <a:latin typeface="Calibri" panose="020F0502020204030204" pitchFamily="34" charset="0"/>
              </a:rPr>
              <a:t>2004, Sarkozy : l’altération définitive du lien conjugal (rupture de vie commune pendant au moins 1 an) devient motif de divorce </a:t>
            </a:r>
            <a:endParaRPr lang="fr-FR" sz="2000" dirty="0">
              <a:solidFill>
                <a:srgbClr val="FF0000"/>
              </a:solidFill>
              <a:latin typeface="Courier New" panose="02070309020205020404" pitchFamily="49" charset="0"/>
            </a:endParaRPr>
          </a:p>
          <a:p>
            <a:pPr marL="0" lvl="1" rtl="0" fontAlgn="base">
              <a:spcBef>
                <a:spcPts val="500"/>
              </a:spcBef>
              <a:spcAft>
                <a:spcPts val="0"/>
              </a:spcAft>
            </a:pPr>
            <a:r>
              <a:rPr lang="fr-FR" sz="2000" b="0" i="0" u="sng" strike="noStrike" dirty="0">
                <a:solidFill>
                  <a:srgbClr val="262626"/>
                </a:solidFill>
                <a:effectLst/>
                <a:latin typeface="Calibri" panose="020F0502020204030204" pitchFamily="34" charset="0"/>
              </a:rPr>
              <a:t>Evolution vers la négociation entre deux individus égaux (avec des limites)</a:t>
            </a:r>
            <a:endParaRPr lang="fr-FR" sz="2000" b="0" i="0" u="sng" strike="noStrike" dirty="0">
              <a:solidFill>
                <a:srgbClr val="FF0000"/>
              </a:solidFill>
              <a:effectLst/>
              <a:latin typeface="Noto Sans Symbols"/>
            </a:endParaRPr>
          </a:p>
          <a:p>
            <a:pPr rtl="0" fontAlgn="base">
              <a:spcBef>
                <a:spcPts val="1000"/>
              </a:spcBef>
              <a:spcAft>
                <a:spcPts val="0"/>
              </a:spcAft>
            </a:pPr>
            <a:r>
              <a:rPr lang="fr-FR" sz="2000" b="0" i="0" u="sng" strike="noStrike" dirty="0">
                <a:solidFill>
                  <a:srgbClr val="262626"/>
                </a:solidFill>
                <a:effectLst/>
                <a:latin typeface="Calibri" panose="020F0502020204030204" pitchFamily="34" charset="0"/>
              </a:rPr>
              <a:t>Le mariage perd de sa capacité de sécurité : il n’est plus définitif</a:t>
            </a:r>
            <a:endParaRPr lang="fr-FR" sz="2000" b="0" i="0" u="sng" strike="noStrike" dirty="0">
              <a:solidFill>
                <a:srgbClr val="FF0000"/>
              </a:solidFill>
              <a:effectLst/>
              <a:latin typeface="Calibri" panose="020F0502020204030204" pitchFamily="34" charset="0"/>
            </a:endParaRPr>
          </a:p>
          <a:p>
            <a:pPr marL="795020" indent="-342900" rtl="0" fontAlgn="base">
              <a:spcBef>
                <a:spcPts val="500"/>
              </a:spcBef>
              <a:spcAft>
                <a:spcPts val="0"/>
              </a:spcAft>
              <a:buFont typeface="Arial" panose="020B0604020202020204" pitchFamily="34" charset="0"/>
              <a:buChar char="•"/>
            </a:pPr>
            <a:r>
              <a:rPr lang="fr-FR" sz="2000" b="0" i="0" u="none" strike="noStrike" dirty="0">
                <a:solidFill>
                  <a:srgbClr val="262626"/>
                </a:solidFill>
                <a:effectLst/>
                <a:latin typeface="Calibri" panose="020F0502020204030204" pitchFamily="34" charset="0"/>
              </a:rPr>
              <a:t>Assouplissement (relatif) des normes conjugales, une mise en couple n’est pas définitive</a:t>
            </a:r>
            <a:endParaRPr lang="fr-FR" sz="2000" b="0" i="0" u="none" strike="noStrike" dirty="0">
              <a:solidFill>
                <a:srgbClr val="FF0000"/>
              </a:solidFill>
              <a:effectLst/>
              <a:latin typeface="Courier New" panose="02070309020205020404" pitchFamily="49" charset="0"/>
            </a:endParaRPr>
          </a:p>
          <a:p>
            <a:pPr marL="795020" indent="-342900" rtl="0" fontAlgn="base">
              <a:spcBef>
                <a:spcPts val="500"/>
              </a:spcBef>
              <a:spcAft>
                <a:spcPts val="0"/>
              </a:spcAft>
              <a:buFont typeface="Arial" panose="020B0604020202020204" pitchFamily="34" charset="0"/>
              <a:buChar char="•"/>
            </a:pPr>
            <a:r>
              <a:rPr lang="fr-FR" sz="2000" b="0" i="0" u="none" strike="noStrike" dirty="0">
                <a:solidFill>
                  <a:srgbClr val="262626"/>
                </a:solidFill>
                <a:effectLst/>
                <a:latin typeface="Calibri" panose="020F0502020204030204" pitchFamily="34" charset="0"/>
              </a:rPr>
              <a:t>Conséquences : apparition et développement des familles monoparentales et recomposée</a:t>
            </a:r>
            <a:endParaRPr lang="fr-FR" sz="2000" b="0" i="0" u="none" strike="noStrike" dirty="0">
              <a:solidFill>
                <a:srgbClr val="FF0000"/>
              </a:solidFill>
              <a:effectLst/>
              <a:latin typeface="Courier New" panose="02070309020205020404" pitchFamily="49" charset="0"/>
            </a:endParaRPr>
          </a:p>
        </p:txBody>
      </p:sp>
      <p:sp>
        <p:nvSpPr>
          <p:cNvPr id="4" name="Espace réservé du numéro de diapositive 3">
            <a:extLst>
              <a:ext uri="{FF2B5EF4-FFF2-40B4-BE49-F238E27FC236}">
                <a16:creationId xmlns:a16="http://schemas.microsoft.com/office/drawing/2014/main" id="{49A59503-AA31-4A07-9C64-8B1D8684F5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spTree>
    <p:extLst>
      <p:ext uri="{BB962C8B-B14F-4D97-AF65-F5344CB8AC3E}">
        <p14:creationId xmlns:p14="http://schemas.microsoft.com/office/powerpoint/2010/main" val="215962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3C797-B140-4728-B66F-FE54DB5114BE}"/>
              </a:ext>
            </a:extLst>
          </p:cNvPr>
          <p:cNvSpPr>
            <a:spLocks noGrp="1"/>
          </p:cNvSpPr>
          <p:nvPr>
            <p:ph type="title"/>
          </p:nvPr>
        </p:nvSpPr>
        <p:spPr>
          <a:xfrm>
            <a:off x="1097280" y="286603"/>
            <a:ext cx="10058400" cy="476510"/>
          </a:xfrm>
        </p:spPr>
        <p:txBody>
          <a:bodyPr>
            <a:normAutofit fontScale="90000"/>
          </a:bodyPr>
          <a:lstStyle/>
          <a:p>
            <a:r>
              <a:rPr lang="fr-FR" dirty="0"/>
              <a:t>Statistique du divorce en France </a:t>
            </a:r>
          </a:p>
        </p:txBody>
      </p:sp>
      <p:sp>
        <p:nvSpPr>
          <p:cNvPr id="3" name="Espace réservé du texte 2">
            <a:extLst>
              <a:ext uri="{FF2B5EF4-FFF2-40B4-BE49-F238E27FC236}">
                <a16:creationId xmlns:a16="http://schemas.microsoft.com/office/drawing/2014/main" id="{091CA8C2-00E8-4349-8531-5B1A7365B082}"/>
              </a:ext>
            </a:extLst>
          </p:cNvPr>
          <p:cNvSpPr>
            <a:spLocks noGrp="1"/>
          </p:cNvSpPr>
          <p:nvPr>
            <p:ph type="body" idx="1"/>
          </p:nvPr>
        </p:nvSpPr>
        <p:spPr>
          <a:xfrm>
            <a:off x="5580993" y="1608083"/>
            <a:ext cx="5707118" cy="4281972"/>
          </a:xfrm>
        </p:spPr>
        <p:txBody>
          <a:bodyPr>
            <a:normAutofit fontScale="92500" lnSpcReduction="20000"/>
          </a:bodyPr>
          <a:lstStyle/>
          <a:p>
            <a:pPr algn="l" fontAlgn="base"/>
            <a:r>
              <a:rPr lang="fr-FR" b="0" i="0" dirty="0">
                <a:solidFill>
                  <a:srgbClr val="525457"/>
                </a:solidFill>
                <a:effectLst/>
                <a:latin typeface="inherit"/>
              </a:rPr>
              <a:t>Jusqu'en 2016, les divorces étaient des décisions de justice prononcées par un juge aux affaires familiales. </a:t>
            </a:r>
          </a:p>
          <a:p>
            <a:pPr algn="l" fontAlgn="base"/>
            <a:r>
              <a:rPr lang="fr-FR" b="0" i="0" dirty="0">
                <a:solidFill>
                  <a:srgbClr val="525457"/>
                </a:solidFill>
                <a:effectLst/>
                <a:latin typeface="inherit"/>
              </a:rPr>
              <a:t>À partir de 2017, suite à la loi n° 2016-1547 du 18 novembre 2016 de modernisation de la justice du XXIe siècle, les procédures de divorces peuvent également être enregistrées par un notaire et il n’est pas possible, pour l’instant de récupérer les données de divorces enregistrés par les notaires. </a:t>
            </a:r>
          </a:p>
          <a:p>
            <a:pPr algn="l" fontAlgn="base"/>
            <a:r>
              <a:rPr lang="fr-FR" b="0" i="0" dirty="0">
                <a:solidFill>
                  <a:srgbClr val="525457"/>
                </a:solidFill>
                <a:effectLst/>
                <a:latin typeface="inherit"/>
              </a:rPr>
              <a:t>C’est pourquoi les données statistiques complètes sur les divorces ne sont plus disponibles à partir de 2017.</a:t>
            </a:r>
          </a:p>
        </p:txBody>
      </p:sp>
      <p:sp>
        <p:nvSpPr>
          <p:cNvPr id="4" name="Espace réservé du numéro de diapositive 3">
            <a:extLst>
              <a:ext uri="{FF2B5EF4-FFF2-40B4-BE49-F238E27FC236}">
                <a16:creationId xmlns:a16="http://schemas.microsoft.com/office/drawing/2014/main" id="{049826CB-16CE-416C-8634-16B986DBC1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9</a:t>
            </a:fld>
            <a:endParaRPr lang="fr-FR"/>
          </a:p>
        </p:txBody>
      </p:sp>
      <p:pic>
        <p:nvPicPr>
          <p:cNvPr id="5" name="Image 4">
            <a:extLst>
              <a:ext uri="{FF2B5EF4-FFF2-40B4-BE49-F238E27FC236}">
                <a16:creationId xmlns:a16="http://schemas.microsoft.com/office/drawing/2014/main" id="{CB0B49F6-FDAD-48C3-B726-1CC4314822AC}"/>
              </a:ext>
            </a:extLst>
          </p:cNvPr>
          <p:cNvPicPr>
            <a:picLocks noChangeAspect="1"/>
          </p:cNvPicPr>
          <p:nvPr/>
        </p:nvPicPr>
        <p:blipFill>
          <a:blip r:embed="rId2"/>
          <a:stretch>
            <a:fillRect/>
          </a:stretch>
        </p:blipFill>
        <p:spPr>
          <a:xfrm>
            <a:off x="115265" y="763113"/>
            <a:ext cx="5541898" cy="5602667"/>
          </a:xfrm>
          <a:prstGeom prst="rect">
            <a:avLst/>
          </a:prstGeom>
        </p:spPr>
      </p:pic>
    </p:spTree>
    <p:extLst>
      <p:ext uri="{BB962C8B-B14F-4D97-AF65-F5344CB8AC3E}">
        <p14:creationId xmlns:p14="http://schemas.microsoft.com/office/powerpoint/2010/main" val="3281671508"/>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3D3122"/>
      </a:dk2>
      <a:lt2>
        <a:srgbClr val="E6E2E8"/>
      </a:lt2>
      <a:accent1>
        <a:srgbClr val="7DAC6C"/>
      </a:accent1>
      <a:accent2>
        <a:srgbClr val="8FA958"/>
      </a:accent2>
      <a:accent3>
        <a:srgbClr val="A9A36A"/>
      </a:accent3>
      <a:accent4>
        <a:srgbClr val="CB9665"/>
      </a:accent4>
      <a:accent5>
        <a:srgbClr val="D68B86"/>
      </a:accent5>
      <a:accent6>
        <a:srgbClr val="CD6B8E"/>
      </a:accent6>
      <a:hlink>
        <a:srgbClr val="9C69AE"/>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1756</Words>
  <Application>Microsoft Office PowerPoint</Application>
  <PresentationFormat>Grand écran</PresentationFormat>
  <Paragraphs>156</Paragraphs>
  <Slides>22</Slides>
  <Notes>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Aptos</vt:lpstr>
      <vt:lpstr>Arial</vt:lpstr>
      <vt:lpstr>Calibri</vt:lpstr>
      <vt:lpstr>Cambria Math</vt:lpstr>
      <vt:lpstr>Courier New</vt:lpstr>
      <vt:lpstr>inherit</vt:lpstr>
      <vt:lpstr>Neue Haas Grotesk Text Pro</vt:lpstr>
      <vt:lpstr>Noto Sans Symbols</vt:lpstr>
      <vt:lpstr>Wingdings</vt:lpstr>
      <vt:lpstr>AccentBoxVTI</vt:lpstr>
      <vt:lpstr>TD sur la fécondité</vt:lpstr>
      <vt:lpstr>Quelques éléments de contextualisation supplémentaires…</vt:lpstr>
      <vt:lpstr>Du mariage à l’union libre</vt:lpstr>
      <vt:lpstr>Baisse du mariage et augmentation des divorces</vt:lpstr>
      <vt:lpstr>Présentation PowerPoint</vt:lpstr>
      <vt:lpstr>Les familles monoparentales sont le plus souvent composées de la mère et des enfants </vt:lpstr>
      <vt:lpstr>Les hommes vivent en couple plus longtemps que les femmes au cours de leur vie</vt:lpstr>
      <vt:lpstr>Divorce: causes et conséquences</vt:lpstr>
      <vt:lpstr>Statistique du divorce en France </vt:lpstr>
      <vt:lpstr>Après la séparation, la baisse de niveau de vie est plus forte pour les mères que pour les pères</vt:lpstr>
      <vt:lpstr>Calculs des indicateurs de fécondité</vt:lpstr>
      <vt:lpstr>Calculs des indicateurs de fécondité</vt:lpstr>
      <vt:lpstr>Calculs des indicateurs de fécondité</vt:lpstr>
      <vt:lpstr>Calculs des indicateurs de fécondité</vt:lpstr>
      <vt:lpstr>Calculs des indicateurs de fécondité</vt:lpstr>
      <vt:lpstr>Etapes du calcul de l’ICF ou la DF</vt:lpstr>
      <vt:lpstr>Quelques évolutions de la taille des familles en France</vt:lpstr>
      <vt:lpstr>Quelques évolutions de la taille des familles en France</vt:lpstr>
      <vt:lpstr>Quelques évolutions de la taille des familles en France</vt:lpstr>
      <vt:lpstr>Comment expliquer cette baisse ?</vt:lpstr>
      <vt:lpstr>Références </vt:lpstr>
      <vt:lpstr>Correction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Inès Munoz-Bertrand</dc:creator>
  <cp:lastModifiedBy>Inès Munoz-Bertrand</cp:lastModifiedBy>
  <cp:revision>9</cp:revision>
  <dcterms:created xsi:type="dcterms:W3CDTF">2024-07-22T15:22:26Z</dcterms:created>
  <dcterms:modified xsi:type="dcterms:W3CDTF">2025-04-07T16:23:49Z</dcterms:modified>
</cp:coreProperties>
</file>