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64" r:id="rId4"/>
    <p:sldId id="258" r:id="rId5"/>
    <p:sldId id="259" r:id="rId6"/>
    <p:sldId id="260" r:id="rId7"/>
    <p:sldId id="265" r:id="rId8"/>
    <p:sldId id="261" r:id="rId9"/>
    <p:sldId id="266" r:id="rId10"/>
    <p:sldId id="262" r:id="rId11"/>
    <p:sldId id="26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3280BC-87D0-1849-A227-C9240F096E72}" type="datetimeFigureOut">
              <a:rPr lang="fr-FR" smtClean="0"/>
              <a:t>25/04/2025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1058DE-2A3E-124E-ACE4-D478C57C90A7}" type="slidenum">
              <a:rPr lang="fr-FR" smtClean="0"/>
              <a:t>‹N°›</a:t>
            </a:fld>
            <a:endParaRPr lang="fr-FR"/>
          </a:p>
        </p:txBody>
      </p:sp>
    </p:spTree>
    <p:extLst>
      <p:ext uri="{BB962C8B-B14F-4D97-AF65-F5344CB8AC3E}">
        <p14:creationId xmlns:p14="http://schemas.microsoft.com/office/powerpoint/2010/main" val="265486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12B9D2-8A7F-712A-7D58-9E4FA8D213C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E7B6EA7-1922-1468-4BDB-8C641F4656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3FD869F-0402-2BA2-E35C-6B66C178FA62}"/>
              </a:ext>
            </a:extLst>
          </p:cNvPr>
          <p:cNvSpPr>
            <a:spLocks noGrp="1"/>
          </p:cNvSpPr>
          <p:nvPr>
            <p:ph type="dt" sz="half" idx="10"/>
          </p:nvPr>
        </p:nvSpPr>
        <p:spPr/>
        <p:txBody>
          <a:bodyPr/>
          <a:lstStyle/>
          <a:p>
            <a:fld id="{08502426-B599-B047-BD6D-CFD24F10728F}" type="datetime1">
              <a:rPr lang="fr-FR" smtClean="0"/>
              <a:t>25/04/2025</a:t>
            </a:fld>
            <a:endParaRPr lang="fr-FR"/>
          </a:p>
        </p:txBody>
      </p:sp>
      <p:sp>
        <p:nvSpPr>
          <p:cNvPr id="5" name="Espace réservé du pied de page 4">
            <a:extLst>
              <a:ext uri="{FF2B5EF4-FFF2-40B4-BE49-F238E27FC236}">
                <a16:creationId xmlns:a16="http://schemas.microsoft.com/office/drawing/2014/main" id="{0E753A47-5EFE-8CF5-9AEB-9A1804E9D1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CAF1CCF-D0D8-71B0-711E-08C994031916}"/>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419725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82E106-6055-D20B-8AF5-2FA9995D319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BCA89E6-2077-A521-C755-3E873EBDBBA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7B643D3-A52F-D608-07E0-837707E46B6F}"/>
              </a:ext>
            </a:extLst>
          </p:cNvPr>
          <p:cNvSpPr>
            <a:spLocks noGrp="1"/>
          </p:cNvSpPr>
          <p:nvPr>
            <p:ph type="dt" sz="half" idx="10"/>
          </p:nvPr>
        </p:nvSpPr>
        <p:spPr/>
        <p:txBody>
          <a:bodyPr/>
          <a:lstStyle/>
          <a:p>
            <a:fld id="{F57631A8-9685-304B-B7B7-44371923D98C}" type="datetime1">
              <a:rPr lang="fr-FR" smtClean="0"/>
              <a:t>25/04/2025</a:t>
            </a:fld>
            <a:endParaRPr lang="fr-FR"/>
          </a:p>
        </p:txBody>
      </p:sp>
      <p:sp>
        <p:nvSpPr>
          <p:cNvPr id="5" name="Espace réservé du pied de page 4">
            <a:extLst>
              <a:ext uri="{FF2B5EF4-FFF2-40B4-BE49-F238E27FC236}">
                <a16:creationId xmlns:a16="http://schemas.microsoft.com/office/drawing/2014/main" id="{4330C40E-DA37-140A-6F62-A43C1A61CB5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AB6B1B0-9510-ABDE-FCE8-7391D1F98434}"/>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14451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5E73AF3-BA79-3DFE-A0EB-317C97DDDF7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EBC7C00-B6A8-E62C-3CED-F864582BB63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F544484-18AB-0D22-B732-6C43ED4F4B73}"/>
              </a:ext>
            </a:extLst>
          </p:cNvPr>
          <p:cNvSpPr>
            <a:spLocks noGrp="1"/>
          </p:cNvSpPr>
          <p:nvPr>
            <p:ph type="dt" sz="half" idx="10"/>
          </p:nvPr>
        </p:nvSpPr>
        <p:spPr/>
        <p:txBody>
          <a:bodyPr/>
          <a:lstStyle/>
          <a:p>
            <a:fld id="{968EB257-3558-4C42-B8D9-40FCFD4C7C81}" type="datetime1">
              <a:rPr lang="fr-FR" smtClean="0"/>
              <a:t>25/04/2025</a:t>
            </a:fld>
            <a:endParaRPr lang="fr-FR"/>
          </a:p>
        </p:txBody>
      </p:sp>
      <p:sp>
        <p:nvSpPr>
          <p:cNvPr id="5" name="Espace réservé du pied de page 4">
            <a:extLst>
              <a:ext uri="{FF2B5EF4-FFF2-40B4-BE49-F238E27FC236}">
                <a16:creationId xmlns:a16="http://schemas.microsoft.com/office/drawing/2014/main" id="{5A30051C-6EA5-1B7E-05EB-0F9E2191BC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AA43D25-8E3F-5912-919F-92692753C067}"/>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203398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25C412-2326-2417-0A03-40D81474CEE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118D9FA-561E-E68F-3B31-2B0275FEAD2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8D43408-C0F7-6674-E5A6-51975534AE37}"/>
              </a:ext>
            </a:extLst>
          </p:cNvPr>
          <p:cNvSpPr>
            <a:spLocks noGrp="1"/>
          </p:cNvSpPr>
          <p:nvPr>
            <p:ph type="dt" sz="half" idx="10"/>
          </p:nvPr>
        </p:nvSpPr>
        <p:spPr/>
        <p:txBody>
          <a:bodyPr/>
          <a:lstStyle/>
          <a:p>
            <a:fld id="{A5428527-183F-2F4D-96AB-8074D5CD1097}" type="datetime1">
              <a:rPr lang="fr-FR" smtClean="0"/>
              <a:t>25/04/2025</a:t>
            </a:fld>
            <a:endParaRPr lang="fr-FR"/>
          </a:p>
        </p:txBody>
      </p:sp>
      <p:sp>
        <p:nvSpPr>
          <p:cNvPr id="5" name="Espace réservé du pied de page 4">
            <a:extLst>
              <a:ext uri="{FF2B5EF4-FFF2-40B4-BE49-F238E27FC236}">
                <a16:creationId xmlns:a16="http://schemas.microsoft.com/office/drawing/2014/main" id="{C514F74F-D3BC-A548-BA2E-2866A2CD14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95736-C2BC-5A11-B702-370C64C5C21E}"/>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271174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E42432-195C-F255-67E6-C0E66CE7D82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BDB35E7-3929-9890-8368-CD689FA908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CA2C9D8-096D-FAD2-C8FB-FCE078AEAC6E}"/>
              </a:ext>
            </a:extLst>
          </p:cNvPr>
          <p:cNvSpPr>
            <a:spLocks noGrp="1"/>
          </p:cNvSpPr>
          <p:nvPr>
            <p:ph type="dt" sz="half" idx="10"/>
          </p:nvPr>
        </p:nvSpPr>
        <p:spPr/>
        <p:txBody>
          <a:bodyPr/>
          <a:lstStyle/>
          <a:p>
            <a:fld id="{6445CC72-09D6-994A-A721-83336AFD117B}" type="datetime1">
              <a:rPr lang="fr-FR" smtClean="0"/>
              <a:t>25/04/2025</a:t>
            </a:fld>
            <a:endParaRPr lang="fr-FR"/>
          </a:p>
        </p:txBody>
      </p:sp>
      <p:sp>
        <p:nvSpPr>
          <p:cNvPr id="5" name="Espace réservé du pied de page 4">
            <a:extLst>
              <a:ext uri="{FF2B5EF4-FFF2-40B4-BE49-F238E27FC236}">
                <a16:creationId xmlns:a16="http://schemas.microsoft.com/office/drawing/2014/main" id="{729759D7-72A1-4E74-DF0F-8C0B907B885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E128B40-DDEE-1521-E5B7-E20D9621727C}"/>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334654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FB37C1-CC96-CCBF-7460-186E7985145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2E02C7D-73F8-44AF-ACC4-32CC20D4D77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D0EB3F6-C277-F1AC-58C0-9557B29A24D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EE589E0-700D-3DBA-9B5C-D0509E319CED}"/>
              </a:ext>
            </a:extLst>
          </p:cNvPr>
          <p:cNvSpPr>
            <a:spLocks noGrp="1"/>
          </p:cNvSpPr>
          <p:nvPr>
            <p:ph type="dt" sz="half" idx="10"/>
          </p:nvPr>
        </p:nvSpPr>
        <p:spPr/>
        <p:txBody>
          <a:bodyPr/>
          <a:lstStyle/>
          <a:p>
            <a:fld id="{060329C6-1273-3C45-9CB6-4F71694167BE}" type="datetime1">
              <a:rPr lang="fr-FR" smtClean="0"/>
              <a:t>25/04/2025</a:t>
            </a:fld>
            <a:endParaRPr lang="fr-FR"/>
          </a:p>
        </p:txBody>
      </p:sp>
      <p:sp>
        <p:nvSpPr>
          <p:cNvPr id="6" name="Espace réservé du pied de page 5">
            <a:extLst>
              <a:ext uri="{FF2B5EF4-FFF2-40B4-BE49-F238E27FC236}">
                <a16:creationId xmlns:a16="http://schemas.microsoft.com/office/drawing/2014/main" id="{DF3FF720-C82A-1F8F-0ADC-E31FA7AA5B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5BF055A-F2AA-FFB7-6E7B-29E766EEC89F}"/>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241002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F06B0A-55C0-CF00-B228-9C98D9ADF01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2F28203-9847-735B-82DF-E2551C6B87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5E41CE7-0A4A-5EB1-5903-DBC45822353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BF74A13-B76A-5C6B-294C-7D80BA2A4B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DFA2BE6-94DF-D87E-C752-B87D0EAE889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58AED3C-6C80-7A37-C6BB-FB151194AF13}"/>
              </a:ext>
            </a:extLst>
          </p:cNvPr>
          <p:cNvSpPr>
            <a:spLocks noGrp="1"/>
          </p:cNvSpPr>
          <p:nvPr>
            <p:ph type="dt" sz="half" idx="10"/>
          </p:nvPr>
        </p:nvSpPr>
        <p:spPr/>
        <p:txBody>
          <a:bodyPr/>
          <a:lstStyle/>
          <a:p>
            <a:fld id="{56DE2955-6609-4145-80FE-FCE771BE0197}" type="datetime1">
              <a:rPr lang="fr-FR" smtClean="0"/>
              <a:t>25/04/2025</a:t>
            </a:fld>
            <a:endParaRPr lang="fr-FR"/>
          </a:p>
        </p:txBody>
      </p:sp>
      <p:sp>
        <p:nvSpPr>
          <p:cNvPr id="8" name="Espace réservé du pied de page 7">
            <a:extLst>
              <a:ext uri="{FF2B5EF4-FFF2-40B4-BE49-F238E27FC236}">
                <a16:creationId xmlns:a16="http://schemas.microsoft.com/office/drawing/2014/main" id="{652D8670-7755-5017-166F-021FB597BCB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C9CF833-ED3D-3783-D04B-76D815DCEFA9}"/>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287781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CB3EF-A8DF-75EF-18FA-7E48A3EA2AF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EB34EB8-AAB2-5AFB-B5F1-DD51F0DD19FC}"/>
              </a:ext>
            </a:extLst>
          </p:cNvPr>
          <p:cNvSpPr>
            <a:spLocks noGrp="1"/>
          </p:cNvSpPr>
          <p:nvPr>
            <p:ph type="dt" sz="half" idx="10"/>
          </p:nvPr>
        </p:nvSpPr>
        <p:spPr/>
        <p:txBody>
          <a:bodyPr/>
          <a:lstStyle/>
          <a:p>
            <a:fld id="{3F5DBE5C-4F6E-E44E-88CE-78EA6AC978D4}" type="datetime1">
              <a:rPr lang="fr-FR" smtClean="0"/>
              <a:t>25/04/2025</a:t>
            </a:fld>
            <a:endParaRPr lang="fr-FR"/>
          </a:p>
        </p:txBody>
      </p:sp>
      <p:sp>
        <p:nvSpPr>
          <p:cNvPr id="4" name="Espace réservé du pied de page 3">
            <a:extLst>
              <a:ext uri="{FF2B5EF4-FFF2-40B4-BE49-F238E27FC236}">
                <a16:creationId xmlns:a16="http://schemas.microsoft.com/office/drawing/2014/main" id="{453D38ED-D3D9-90A4-5509-0C69F211B3E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A88F33B-3D92-5267-F041-45A55C264B58}"/>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101022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2796FD9-E126-7081-5ADE-5A8A0D956C1E}"/>
              </a:ext>
            </a:extLst>
          </p:cNvPr>
          <p:cNvSpPr>
            <a:spLocks noGrp="1"/>
          </p:cNvSpPr>
          <p:nvPr>
            <p:ph type="dt" sz="half" idx="10"/>
          </p:nvPr>
        </p:nvSpPr>
        <p:spPr/>
        <p:txBody>
          <a:bodyPr/>
          <a:lstStyle/>
          <a:p>
            <a:fld id="{9A97825E-CD2D-5D4B-8D18-240BE0F7D8E2}" type="datetime1">
              <a:rPr lang="fr-FR" smtClean="0"/>
              <a:t>25/04/2025</a:t>
            </a:fld>
            <a:endParaRPr lang="fr-FR"/>
          </a:p>
        </p:txBody>
      </p:sp>
      <p:sp>
        <p:nvSpPr>
          <p:cNvPr id="3" name="Espace réservé du pied de page 2">
            <a:extLst>
              <a:ext uri="{FF2B5EF4-FFF2-40B4-BE49-F238E27FC236}">
                <a16:creationId xmlns:a16="http://schemas.microsoft.com/office/drawing/2014/main" id="{F58349CF-74B5-A685-F4B7-AAE4D6CA643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647F6C6-A3C2-0BF6-BDBD-0631D60E13FE}"/>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420921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8040C3-F576-62E9-6358-0D8977193DC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18675DA-63E1-7505-6089-A36D7D84CD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5B03CED-7186-3699-6CF5-7296B5B0C1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F0B2555-A640-65CD-4540-E6CE2179878D}"/>
              </a:ext>
            </a:extLst>
          </p:cNvPr>
          <p:cNvSpPr>
            <a:spLocks noGrp="1"/>
          </p:cNvSpPr>
          <p:nvPr>
            <p:ph type="dt" sz="half" idx="10"/>
          </p:nvPr>
        </p:nvSpPr>
        <p:spPr/>
        <p:txBody>
          <a:bodyPr/>
          <a:lstStyle/>
          <a:p>
            <a:fld id="{D76901BA-6680-7641-A467-48836CFE55D2}" type="datetime1">
              <a:rPr lang="fr-FR" smtClean="0"/>
              <a:t>25/04/2025</a:t>
            </a:fld>
            <a:endParaRPr lang="fr-FR"/>
          </a:p>
        </p:txBody>
      </p:sp>
      <p:sp>
        <p:nvSpPr>
          <p:cNvPr id="6" name="Espace réservé du pied de page 5">
            <a:extLst>
              <a:ext uri="{FF2B5EF4-FFF2-40B4-BE49-F238E27FC236}">
                <a16:creationId xmlns:a16="http://schemas.microsoft.com/office/drawing/2014/main" id="{EE041AAA-9CAC-38DE-C591-83BBCCF6AF0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CCB8AE6-2B63-DB27-650F-47C4AA55A3A0}"/>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2996587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967B45-910B-92CD-3687-BF0CFCBC2C1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3FE9DAC-6A69-9C8D-56C1-3706DC51EF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C4A20E3-ECD5-0A72-EF2E-20A5666DC6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B3BB583-C2F2-0004-C8F3-1839FD393FD2}"/>
              </a:ext>
            </a:extLst>
          </p:cNvPr>
          <p:cNvSpPr>
            <a:spLocks noGrp="1"/>
          </p:cNvSpPr>
          <p:nvPr>
            <p:ph type="dt" sz="half" idx="10"/>
          </p:nvPr>
        </p:nvSpPr>
        <p:spPr/>
        <p:txBody>
          <a:bodyPr/>
          <a:lstStyle/>
          <a:p>
            <a:fld id="{CE93D055-9583-CD4C-B26F-60FD29DE8D4F}" type="datetime1">
              <a:rPr lang="fr-FR" smtClean="0"/>
              <a:t>25/04/2025</a:t>
            </a:fld>
            <a:endParaRPr lang="fr-FR"/>
          </a:p>
        </p:txBody>
      </p:sp>
      <p:sp>
        <p:nvSpPr>
          <p:cNvPr id="6" name="Espace réservé du pied de page 5">
            <a:extLst>
              <a:ext uri="{FF2B5EF4-FFF2-40B4-BE49-F238E27FC236}">
                <a16:creationId xmlns:a16="http://schemas.microsoft.com/office/drawing/2014/main" id="{DDFC1413-E8B0-2823-D96D-0845AB35DC2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7605553-F516-58EA-2F48-8D1093325856}"/>
              </a:ext>
            </a:extLst>
          </p:cNvPr>
          <p:cNvSpPr>
            <a:spLocks noGrp="1"/>
          </p:cNvSpPr>
          <p:nvPr>
            <p:ph type="sldNum" sz="quarter" idx="12"/>
          </p:nvPr>
        </p:nvSpPr>
        <p:spPr/>
        <p:txBody>
          <a:bodyPr/>
          <a:lstStyle/>
          <a:p>
            <a:fld id="{1BC55D9B-E772-D142-8689-E45E992FDABC}" type="slidenum">
              <a:rPr lang="fr-FR" smtClean="0"/>
              <a:t>‹N°›</a:t>
            </a:fld>
            <a:endParaRPr lang="fr-FR"/>
          </a:p>
        </p:txBody>
      </p:sp>
    </p:spTree>
    <p:extLst>
      <p:ext uri="{BB962C8B-B14F-4D97-AF65-F5344CB8AC3E}">
        <p14:creationId xmlns:p14="http://schemas.microsoft.com/office/powerpoint/2010/main" val="372103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FAC351A-A655-A7A6-6253-4E49155294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6B2063-99AE-481A-58EA-7F8BB908C6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C2FFE7-C8A5-69A6-6D9D-172449D0A3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7EA7F-E3EB-6040-80A0-E3B10BB6B1EB}" type="datetime1">
              <a:rPr lang="fr-FR" smtClean="0"/>
              <a:t>25/04/2025</a:t>
            </a:fld>
            <a:endParaRPr lang="fr-FR"/>
          </a:p>
        </p:txBody>
      </p:sp>
      <p:sp>
        <p:nvSpPr>
          <p:cNvPr id="5" name="Espace réservé du pied de page 4">
            <a:extLst>
              <a:ext uri="{FF2B5EF4-FFF2-40B4-BE49-F238E27FC236}">
                <a16:creationId xmlns:a16="http://schemas.microsoft.com/office/drawing/2014/main" id="{8726BE58-6053-5030-3F68-4540508DEF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EB18734-63DA-E5B7-06C4-626ED58FB2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55D9B-E772-D142-8689-E45E992FDABC}" type="slidenum">
              <a:rPr lang="fr-FR" smtClean="0"/>
              <a:t>‹N°›</a:t>
            </a:fld>
            <a:endParaRPr lang="fr-FR"/>
          </a:p>
        </p:txBody>
      </p:sp>
    </p:spTree>
    <p:extLst>
      <p:ext uri="{BB962C8B-B14F-4D97-AF65-F5344CB8AC3E}">
        <p14:creationId xmlns:p14="http://schemas.microsoft.com/office/powerpoint/2010/main" val="2070085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49A73E-A942-EC24-2B39-7672A9C7268A}"/>
              </a:ext>
            </a:extLst>
          </p:cNvPr>
          <p:cNvSpPr>
            <a:spLocks noGrp="1"/>
          </p:cNvSpPr>
          <p:nvPr>
            <p:ph type="ctrTitle"/>
          </p:nvPr>
        </p:nvSpPr>
        <p:spPr>
          <a:xfrm>
            <a:off x="851338" y="210399"/>
            <a:ext cx="9144000" cy="1655762"/>
          </a:xfrm>
        </p:spPr>
        <p:txBody>
          <a:bodyPr>
            <a:normAutofit fontScale="90000"/>
          </a:bodyPr>
          <a:lstStyle/>
          <a:p>
            <a:pPr algn="l"/>
            <a:r>
              <a:rPr lang="fr-FR" sz="3000" b="1" dirty="0">
                <a:latin typeface="+mn-lt"/>
              </a:rPr>
              <a:t>3</a:t>
            </a:r>
            <a:r>
              <a:rPr lang="fr-FR" sz="3000" b="1" baseline="30000" dirty="0">
                <a:latin typeface="+mn-lt"/>
              </a:rPr>
              <a:t>ème</a:t>
            </a:r>
            <a:r>
              <a:rPr lang="fr-FR" sz="3000" b="1" dirty="0">
                <a:latin typeface="+mn-lt"/>
              </a:rPr>
              <a:t> PARTIE : </a:t>
            </a:r>
            <a:r>
              <a:rPr lang="fr-FR" sz="3000" b="1" dirty="0">
                <a:effectLst/>
                <a:latin typeface="+mn-lt"/>
                <a:ea typeface="Times New Roman" panose="02020603050405020304" pitchFamily="18" charset="0"/>
              </a:rPr>
              <a:t>LE DÉROULEMENT DU PROCES CIVIL</a:t>
            </a:r>
            <a:br>
              <a:rPr lang="fr-FR" sz="3000" b="1" dirty="0">
                <a:latin typeface="+mn-lt"/>
              </a:rPr>
            </a:br>
            <a:r>
              <a:rPr lang="fr-FR" sz="3000" b="1" dirty="0">
                <a:latin typeface="+mn-lt"/>
              </a:rPr>
              <a:t>CHAPITRE PRÉLIMINAIRE : LA COMPÉTENCE</a:t>
            </a:r>
            <a:br>
              <a:rPr lang="fr-FR" sz="3000" b="1" dirty="0">
                <a:latin typeface="+mn-lt"/>
              </a:rPr>
            </a:br>
            <a:r>
              <a:rPr lang="fr-FR" sz="3000" b="1" dirty="0">
                <a:latin typeface="+mn-lt"/>
              </a:rPr>
              <a:t>CHAPITRE 1 : L’INSTANCE - LES RÈGLES GÉNÉRALES</a:t>
            </a:r>
            <a:br>
              <a:rPr lang="fr-FR" sz="3000" b="1" dirty="0">
                <a:latin typeface="+mn-lt"/>
              </a:rPr>
            </a:br>
            <a:r>
              <a:rPr lang="fr-FR" sz="3000" b="1" dirty="0">
                <a:latin typeface="+mn-lt"/>
              </a:rPr>
              <a:t>CHAPITRE 2 : L’INSTANCE – LES RÈGLES SPÉCIALES</a:t>
            </a:r>
            <a:endParaRPr lang="fr-FR" sz="3000" dirty="0">
              <a:latin typeface="+mn-lt"/>
            </a:endParaRPr>
          </a:p>
        </p:txBody>
      </p:sp>
      <p:sp>
        <p:nvSpPr>
          <p:cNvPr id="3" name="Sous-titre 2">
            <a:extLst>
              <a:ext uri="{FF2B5EF4-FFF2-40B4-BE49-F238E27FC236}">
                <a16:creationId xmlns:a16="http://schemas.microsoft.com/office/drawing/2014/main" id="{6BD90C3F-3597-CB80-136F-9B6882A9DA73}"/>
              </a:ext>
            </a:extLst>
          </p:cNvPr>
          <p:cNvSpPr>
            <a:spLocks noGrp="1"/>
          </p:cNvSpPr>
          <p:nvPr>
            <p:ph type="subTitle" idx="1"/>
          </p:nvPr>
        </p:nvSpPr>
        <p:spPr>
          <a:xfrm>
            <a:off x="903890" y="2033532"/>
            <a:ext cx="9906000" cy="4490189"/>
          </a:xfrm>
        </p:spPr>
        <p:txBody>
          <a:bodyPr>
            <a:normAutofit lnSpcReduction="10000"/>
          </a:bodyPr>
          <a:lstStyle/>
          <a:p>
            <a:pPr algn="l">
              <a:buNone/>
            </a:pPr>
            <a:r>
              <a:rPr lang="fr-FR" b="1" dirty="0">
                <a:effectLst/>
                <a:ea typeface="Times New Roman" panose="02020603050405020304" pitchFamily="18" charset="0"/>
              </a:rPr>
              <a:t>SECTION 1 : LES REGLES PROPRES AUX DIFFÉRENTES JURIDICTIONS</a:t>
            </a:r>
          </a:p>
          <a:p>
            <a:pPr algn="l">
              <a:buNone/>
            </a:pPr>
            <a:r>
              <a:rPr lang="fr-FR" b="1" dirty="0">
                <a:effectLst/>
                <a:ea typeface="Times New Roman" panose="02020603050405020304" pitchFamily="18" charset="0"/>
              </a:rPr>
              <a:t>SECTION 2 : LES REGLES PROPRES A CERTAINES MATIERES</a:t>
            </a:r>
          </a:p>
          <a:p>
            <a:pPr lvl="1" algn="l">
              <a:spcBef>
                <a:spcPts val="400"/>
              </a:spcBef>
              <a:spcAft>
                <a:spcPts val="200"/>
              </a:spcAft>
              <a:buNone/>
            </a:pPr>
            <a:r>
              <a:rPr lang="fr-FR" sz="2400" i="0" dirty="0">
                <a:solidFill>
                  <a:srgbClr val="000000"/>
                </a:solidFill>
                <a:effectLst/>
                <a:ea typeface="Times New Roman" panose="02020603050405020304" pitchFamily="18" charset="0"/>
                <a:cs typeface="Times New Roman" panose="02020603050405020304" pitchFamily="18" charset="0"/>
              </a:rPr>
              <a:t>§1.- La matière gracieuse</a:t>
            </a:r>
            <a:endParaRPr lang="fr-FR" sz="2400" i="1" dirty="0">
              <a:solidFill>
                <a:srgbClr val="2F5496"/>
              </a:solidFill>
              <a:ea typeface="Times New Roman" panose="02020603050405020304" pitchFamily="18" charset="0"/>
              <a:cs typeface="Times New Roman" panose="02020603050405020304" pitchFamily="18" charset="0"/>
            </a:endParaRPr>
          </a:p>
          <a:p>
            <a:pPr lvl="1" algn="l">
              <a:spcBef>
                <a:spcPts val="400"/>
              </a:spcBef>
              <a:spcAft>
                <a:spcPts val="200"/>
              </a:spcAft>
              <a:buNone/>
            </a:pPr>
            <a:r>
              <a:rPr lang="fr-FR" sz="2400" dirty="0">
                <a:effectLst/>
                <a:ea typeface="Times New Roman" panose="02020603050405020304" pitchFamily="18" charset="0"/>
              </a:rPr>
              <a:t>§2.- La matière urgente</a:t>
            </a:r>
          </a:p>
          <a:p>
            <a:pPr lvl="3" algn="l">
              <a:spcBef>
                <a:spcPts val="400"/>
              </a:spcBef>
              <a:spcAft>
                <a:spcPts val="200"/>
              </a:spcAft>
            </a:pPr>
            <a:r>
              <a:rPr lang="fr-FR"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 Les procédures provisoires</a:t>
            </a:r>
            <a:endParaRPr lang="fr-F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lvl="4" algn="l">
              <a:spcBef>
                <a:spcPts val="400"/>
              </a:spcBef>
              <a:spcAft>
                <a:spcPts val="200"/>
              </a:spcAft>
            </a:pPr>
            <a:r>
              <a:rPr lang="fr-FR" sz="2400" i="1" dirty="0" err="1">
                <a:effectLst/>
                <a:latin typeface="Calibri" panose="020F0502020204030204" pitchFamily="34" charset="0"/>
                <a:ea typeface="Calibri" panose="020F0502020204030204" pitchFamily="34" charset="0"/>
                <a:cs typeface="Calibri" panose="020F0502020204030204" pitchFamily="34" charset="0"/>
              </a:rPr>
              <a:t>I.a</a:t>
            </a:r>
            <a:r>
              <a:rPr lang="fr-FR" sz="2400" i="1" dirty="0">
                <a:effectLst/>
                <a:latin typeface="Calibri" panose="020F0502020204030204" pitchFamily="34" charset="0"/>
                <a:ea typeface="Calibri" panose="020F0502020204030204" pitchFamily="34" charset="0"/>
                <a:cs typeface="Calibri" panose="020F0502020204030204" pitchFamily="34" charset="0"/>
              </a:rPr>
              <a:t>.- Les procédures de référé</a:t>
            </a:r>
            <a:endParaRPr lang="fr-FR" sz="2400" i="1" dirty="0">
              <a:effectLst/>
              <a:latin typeface="Calibri" panose="020F0502020204030204" pitchFamily="34" charset="0"/>
              <a:ea typeface="Calibri" panose="020F0502020204030204" pitchFamily="34" charset="0"/>
              <a:cs typeface="Times New Roman" panose="02020603050405020304" pitchFamily="18" charset="0"/>
            </a:endParaRPr>
          </a:p>
          <a:p>
            <a:pPr lvl="5" algn="l">
              <a:spcBef>
                <a:spcPts val="400"/>
              </a:spcBef>
              <a:spcAft>
                <a:spcPts val="200"/>
              </a:spcAft>
            </a:pPr>
            <a:r>
              <a:rPr lang="fr-FR" sz="2400" dirty="0">
                <a:effectLst/>
                <a:latin typeface="Calibri" panose="020F0502020204030204" pitchFamily="34" charset="0"/>
                <a:ea typeface="Calibri" panose="020F0502020204030204" pitchFamily="34" charset="0"/>
              </a:rPr>
              <a:t>1°) Les mesures d’attente</a:t>
            </a:r>
            <a:r>
              <a:rPr lang="fr-FR" sz="2400" dirty="0">
                <a:effectLst/>
              </a:rPr>
              <a:t> </a:t>
            </a:r>
            <a:endParaRPr lang="fr-FR" sz="2400" dirty="0"/>
          </a:p>
          <a:p>
            <a:pPr lvl="5" algn="l">
              <a:spcBef>
                <a:spcPts val="400"/>
              </a:spcBef>
              <a:spcAft>
                <a:spcPts val="200"/>
              </a:spcAft>
            </a:pPr>
            <a:r>
              <a:rPr lang="fr-FR" sz="2400" dirty="0">
                <a:effectLst/>
                <a:latin typeface="Calibri" panose="020F0502020204030204" pitchFamily="34" charset="0"/>
                <a:ea typeface="Calibri" panose="020F0502020204030204" pitchFamily="34" charset="0"/>
                <a:cs typeface="Calibri" panose="020F0502020204030204" pitchFamily="34" charset="0"/>
              </a:rPr>
              <a:t>2°) Les mesures d’anticipation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lvl="5" algn="l">
              <a:spcBef>
                <a:spcPts val="400"/>
              </a:spcBef>
              <a:spcAft>
                <a:spcPts val="200"/>
              </a:spcAft>
            </a:pPr>
            <a:r>
              <a:rPr lang="fr-FR" sz="2400" dirty="0">
                <a:effectLst/>
                <a:latin typeface="Calibri" panose="020F0502020204030204" pitchFamily="34" charset="0"/>
                <a:ea typeface="Calibri" panose="020F0502020204030204" pitchFamily="34" charset="0"/>
                <a:cs typeface="Calibri" panose="020F0502020204030204" pitchFamily="34" charset="0"/>
              </a:rPr>
              <a:t>3°) Les mesures probatoires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lvl="4" algn="l">
              <a:spcBef>
                <a:spcPts val="400"/>
              </a:spcBef>
              <a:spcAft>
                <a:spcPts val="200"/>
              </a:spcAft>
            </a:pPr>
            <a:r>
              <a:rPr lang="fr-FR" sz="2400"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I.b</a:t>
            </a:r>
            <a:r>
              <a:rPr lang="fr-FR" sz="24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Les procédures sur requête</a:t>
            </a:r>
          </a:p>
          <a:p>
            <a:pPr lvl="3" algn="l">
              <a:spcBef>
                <a:spcPts val="400"/>
              </a:spcBef>
              <a:spcAft>
                <a:spcPts val="200"/>
              </a:spcAft>
            </a:pPr>
            <a:r>
              <a:rPr lang="fr-FR" sz="2400" b="1" dirty="0">
                <a:solidFill>
                  <a:srgbClr val="000000"/>
                </a:solidFill>
                <a:latin typeface="Calibri" panose="020F0502020204030204" pitchFamily="34" charset="0"/>
                <a:ea typeface="Calibri" panose="020F0502020204030204" pitchFamily="34" charset="0"/>
                <a:cs typeface="Calibri" panose="020F0502020204030204" pitchFamily="34" charset="0"/>
              </a:rPr>
              <a:t>II. Les procédures définitives</a:t>
            </a:r>
          </a:p>
          <a:p>
            <a:pPr lvl="3" algn="l">
              <a:spcBef>
                <a:spcPts val="400"/>
              </a:spcBef>
              <a:spcAft>
                <a:spcPts val="2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lvl="1" algn="l">
              <a:spcBef>
                <a:spcPts val="400"/>
              </a:spcBef>
              <a:spcAft>
                <a:spcPts val="200"/>
              </a:spcAft>
              <a:buNone/>
            </a:pPr>
            <a:endParaRPr lang="fr-FR" sz="2400" dirty="0">
              <a:effectLst/>
              <a:ea typeface="Times New Roman" panose="02020603050405020304" pitchFamily="18" charset="0"/>
            </a:endParaRPr>
          </a:p>
          <a:p>
            <a:endParaRPr lang="fr-FR" dirty="0"/>
          </a:p>
        </p:txBody>
      </p:sp>
      <p:sp>
        <p:nvSpPr>
          <p:cNvPr id="4" name="Espace réservé du numéro de diapositive 3">
            <a:extLst>
              <a:ext uri="{FF2B5EF4-FFF2-40B4-BE49-F238E27FC236}">
                <a16:creationId xmlns:a16="http://schemas.microsoft.com/office/drawing/2014/main" id="{F54AC802-D356-E25B-99A6-70352F7DF3BD}"/>
              </a:ext>
            </a:extLst>
          </p:cNvPr>
          <p:cNvSpPr>
            <a:spLocks noGrp="1"/>
          </p:cNvSpPr>
          <p:nvPr>
            <p:ph type="sldNum" sz="quarter" idx="12"/>
          </p:nvPr>
        </p:nvSpPr>
        <p:spPr/>
        <p:txBody>
          <a:bodyPr/>
          <a:lstStyle/>
          <a:p>
            <a:fld id="{1BC55D9B-E772-D142-8689-E45E992FDABC}" type="slidenum">
              <a:rPr lang="fr-FR" smtClean="0"/>
              <a:t>1</a:t>
            </a:fld>
            <a:endParaRPr lang="fr-FR"/>
          </a:p>
        </p:txBody>
      </p:sp>
    </p:spTree>
    <p:extLst>
      <p:ext uri="{BB962C8B-B14F-4D97-AF65-F5344CB8AC3E}">
        <p14:creationId xmlns:p14="http://schemas.microsoft.com/office/powerpoint/2010/main" val="1382216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3915D7-CCC2-C0C1-FF75-16BEE9F79C1A}"/>
              </a:ext>
            </a:extLst>
          </p:cNvPr>
          <p:cNvSpPr>
            <a:spLocks noGrp="1"/>
          </p:cNvSpPr>
          <p:nvPr>
            <p:ph type="title"/>
          </p:nvPr>
        </p:nvSpPr>
        <p:spPr>
          <a:xfrm>
            <a:off x="838200" y="365125"/>
            <a:ext cx="10515600" cy="664889"/>
          </a:xfrm>
        </p:spPr>
        <p:txBody>
          <a:bodyPr>
            <a:normAutofit/>
          </a:bodyPr>
          <a:lstStyle/>
          <a:p>
            <a:r>
              <a:rPr lang="fr-FR" sz="3200" b="1" dirty="0"/>
              <a:t>LA PROCÉDURE D’INJONCTION DE PAYER</a:t>
            </a:r>
          </a:p>
        </p:txBody>
      </p:sp>
      <p:sp>
        <p:nvSpPr>
          <p:cNvPr id="3" name="Espace réservé du contenu 2">
            <a:extLst>
              <a:ext uri="{FF2B5EF4-FFF2-40B4-BE49-F238E27FC236}">
                <a16:creationId xmlns:a16="http://schemas.microsoft.com/office/drawing/2014/main" id="{0B653B65-2F3E-6298-F297-A5E42ED79107}"/>
              </a:ext>
            </a:extLst>
          </p:cNvPr>
          <p:cNvSpPr>
            <a:spLocks noGrp="1"/>
          </p:cNvSpPr>
          <p:nvPr>
            <p:ph idx="1"/>
          </p:nvPr>
        </p:nvSpPr>
        <p:spPr>
          <a:xfrm>
            <a:off x="943303" y="1160735"/>
            <a:ext cx="10515600" cy="5332139"/>
          </a:xfrm>
        </p:spPr>
        <p:txBody>
          <a:bodyPr>
            <a:normAutofit lnSpcReduction="10000"/>
          </a:bodyPr>
          <a:lstStyle/>
          <a:p>
            <a:pPr marL="0" indent="0" algn="just">
              <a:lnSpc>
                <a:spcPct val="110000"/>
              </a:lnSpc>
              <a:spcBef>
                <a:spcPts val="0"/>
              </a:spcBef>
              <a:buNone/>
            </a:pPr>
            <a:r>
              <a:rPr lang="fr-FR" b="1" dirty="0"/>
              <a:t>Article 1405 CPC</a:t>
            </a:r>
          </a:p>
          <a:p>
            <a:pPr algn="just">
              <a:lnSpc>
                <a:spcPct val="110000"/>
              </a:lnSpc>
              <a:spcBef>
                <a:spcPts val="0"/>
              </a:spcBef>
              <a:buNone/>
            </a:pPr>
            <a:r>
              <a:rPr lang="fr-FR" dirty="0"/>
              <a:t>« </a:t>
            </a:r>
            <a:r>
              <a:rPr lang="fr-FR" b="0" i="1" u="none" strike="noStrike" dirty="0">
                <a:solidFill>
                  <a:srgbClr val="0070C0"/>
                </a:solidFill>
                <a:effectLst/>
                <a:latin typeface="sourcesanspro"/>
              </a:rPr>
              <a:t>Le recouvrement d'une créance peut être demandé suivant la procédure d'injonction de payer lorsque (…) La créance a une </a:t>
            </a:r>
            <a:r>
              <a:rPr lang="fr-FR" b="0" i="1" u="sng" strike="noStrike" dirty="0">
                <a:solidFill>
                  <a:srgbClr val="0070C0"/>
                </a:solidFill>
                <a:effectLst/>
                <a:latin typeface="sourcesanspro"/>
              </a:rPr>
              <a:t>cause contractuelle </a:t>
            </a:r>
            <a:r>
              <a:rPr lang="fr-FR" b="0" i="1" u="none" strike="noStrike" dirty="0">
                <a:solidFill>
                  <a:srgbClr val="0070C0"/>
                </a:solidFill>
                <a:effectLst/>
                <a:latin typeface="sourcesanspro"/>
              </a:rPr>
              <a:t>ou résulte d'une obligation de caractère statutaire et s'élève à un </a:t>
            </a:r>
            <a:r>
              <a:rPr lang="fr-FR" b="0" i="1" u="sng" strike="noStrike" dirty="0">
                <a:solidFill>
                  <a:srgbClr val="0070C0"/>
                </a:solidFill>
                <a:effectLst/>
                <a:latin typeface="sourcesanspro"/>
              </a:rPr>
              <a:t>montant déterminé </a:t>
            </a:r>
            <a:r>
              <a:rPr lang="fr-FR" b="0" i="1" u="none" strike="noStrike" dirty="0">
                <a:solidFill>
                  <a:srgbClr val="0070C0"/>
                </a:solidFill>
                <a:effectLst/>
                <a:latin typeface="sourcesanspro"/>
              </a:rPr>
              <a:t>(…).</a:t>
            </a:r>
            <a:r>
              <a:rPr lang="fr-FR" b="0" i="0" u="none" strike="noStrike" dirty="0">
                <a:solidFill>
                  <a:srgbClr val="000000"/>
                </a:solidFill>
                <a:effectLst/>
                <a:latin typeface="sourcesanspro"/>
              </a:rPr>
              <a:t> »</a:t>
            </a:r>
          </a:p>
          <a:p>
            <a:pPr algn="just">
              <a:lnSpc>
                <a:spcPct val="110000"/>
              </a:lnSpc>
              <a:spcBef>
                <a:spcPts val="0"/>
              </a:spcBef>
              <a:buNone/>
            </a:pPr>
            <a:r>
              <a:rPr lang="fr-FR" b="1" dirty="0">
                <a:solidFill>
                  <a:srgbClr val="000000"/>
                </a:solidFill>
                <a:latin typeface="sourcesanspro"/>
              </a:rPr>
              <a:t>Article 1409 CPC</a:t>
            </a:r>
          </a:p>
          <a:p>
            <a:pPr algn="just">
              <a:lnSpc>
                <a:spcPct val="110000"/>
              </a:lnSpc>
              <a:spcBef>
                <a:spcPts val="0"/>
              </a:spcBef>
              <a:buNone/>
            </a:pPr>
            <a:r>
              <a:rPr lang="fr-FR" b="0" i="0" u="none" strike="noStrike" dirty="0">
                <a:solidFill>
                  <a:srgbClr val="000000"/>
                </a:solidFill>
                <a:effectLst/>
                <a:latin typeface="sourcesanspro"/>
              </a:rPr>
              <a:t>« </a:t>
            </a:r>
            <a:r>
              <a:rPr lang="fr-FR" b="0" i="1" u="none" strike="noStrike" dirty="0">
                <a:solidFill>
                  <a:srgbClr val="0070C0"/>
                </a:solidFill>
                <a:effectLst/>
                <a:latin typeface="sourcesanspro"/>
              </a:rPr>
              <a:t>Si, au vu des documents produits, la demande lui </a:t>
            </a:r>
            <a:r>
              <a:rPr lang="fr-FR" b="0" i="1" u="sng" strike="noStrike" dirty="0">
                <a:solidFill>
                  <a:srgbClr val="0070C0"/>
                </a:solidFill>
                <a:effectLst/>
                <a:latin typeface="sourcesanspro"/>
              </a:rPr>
              <a:t>paraît fondée </a:t>
            </a:r>
            <a:r>
              <a:rPr lang="fr-FR" b="0" i="1" u="none" strike="noStrike" dirty="0">
                <a:solidFill>
                  <a:srgbClr val="0070C0"/>
                </a:solidFill>
                <a:effectLst/>
                <a:latin typeface="sourcesanspro"/>
              </a:rPr>
              <a:t>en tout ou partie, le juge rend une ordonnance portant injonction de payer pour la somme qu'il retient</a:t>
            </a:r>
            <a:r>
              <a:rPr lang="fr-FR" b="0" i="0" u="none" strike="noStrike" dirty="0">
                <a:solidFill>
                  <a:srgbClr val="000000"/>
                </a:solidFill>
                <a:effectLst/>
                <a:latin typeface="sourcesanspro"/>
              </a:rPr>
              <a:t>. »</a:t>
            </a:r>
          </a:p>
          <a:p>
            <a:pPr algn="just">
              <a:lnSpc>
                <a:spcPct val="110000"/>
              </a:lnSpc>
              <a:spcBef>
                <a:spcPts val="0"/>
              </a:spcBef>
              <a:buNone/>
            </a:pPr>
            <a:r>
              <a:rPr lang="fr-FR" b="1" dirty="0">
                <a:solidFill>
                  <a:srgbClr val="000000"/>
                </a:solidFill>
                <a:latin typeface="sourcesanspro"/>
              </a:rPr>
              <a:t>Article 1412 CPC</a:t>
            </a:r>
          </a:p>
          <a:p>
            <a:pPr algn="just">
              <a:lnSpc>
                <a:spcPct val="110000"/>
              </a:lnSpc>
              <a:spcBef>
                <a:spcPts val="0"/>
              </a:spcBef>
              <a:buNone/>
            </a:pPr>
            <a:r>
              <a:rPr lang="fr-FR" b="0" i="0" u="none" strike="noStrike" dirty="0">
                <a:solidFill>
                  <a:srgbClr val="000000"/>
                </a:solidFill>
                <a:effectLst/>
                <a:latin typeface="sourcesanspro"/>
              </a:rPr>
              <a:t>« </a:t>
            </a:r>
            <a:r>
              <a:rPr lang="fr-FR" b="0" i="1" u="sng" strike="noStrike" dirty="0">
                <a:solidFill>
                  <a:srgbClr val="0070C0"/>
                </a:solidFill>
                <a:effectLst/>
                <a:latin typeface="sourcesanspro"/>
              </a:rPr>
              <a:t>Le débiteur peut s'opposer </a:t>
            </a:r>
            <a:r>
              <a:rPr lang="fr-FR" b="0" i="1" u="none" strike="noStrike" dirty="0">
                <a:solidFill>
                  <a:srgbClr val="0070C0"/>
                </a:solidFill>
                <a:effectLst/>
                <a:latin typeface="sourcesanspro"/>
              </a:rPr>
              <a:t>à l'ordonnance portant injonction de payer. </a:t>
            </a:r>
            <a:r>
              <a:rPr lang="fr-FR" b="0" i="0" u="none" strike="noStrike" dirty="0">
                <a:solidFill>
                  <a:srgbClr val="000000"/>
                </a:solidFill>
                <a:effectLst/>
                <a:latin typeface="sourcesanspro"/>
              </a:rPr>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35AF028C-352C-EC13-D01C-9F8A34817346}"/>
              </a:ext>
            </a:extLst>
          </p:cNvPr>
          <p:cNvSpPr>
            <a:spLocks noGrp="1"/>
          </p:cNvSpPr>
          <p:nvPr>
            <p:ph type="sldNum" sz="quarter" idx="12"/>
          </p:nvPr>
        </p:nvSpPr>
        <p:spPr/>
        <p:txBody>
          <a:bodyPr/>
          <a:lstStyle/>
          <a:p>
            <a:fld id="{1BC55D9B-E772-D142-8689-E45E992FDABC}" type="slidenum">
              <a:rPr lang="fr-FR" smtClean="0"/>
              <a:t>10</a:t>
            </a:fld>
            <a:endParaRPr lang="fr-FR"/>
          </a:p>
        </p:txBody>
      </p:sp>
    </p:spTree>
    <p:extLst>
      <p:ext uri="{BB962C8B-B14F-4D97-AF65-F5344CB8AC3E}">
        <p14:creationId xmlns:p14="http://schemas.microsoft.com/office/powerpoint/2010/main" val="928849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3388CF-D4D3-DA43-AD24-78366D564E32}"/>
              </a:ext>
            </a:extLst>
          </p:cNvPr>
          <p:cNvSpPr>
            <a:spLocks noGrp="1"/>
          </p:cNvSpPr>
          <p:nvPr>
            <p:ph type="title"/>
          </p:nvPr>
        </p:nvSpPr>
        <p:spPr>
          <a:xfrm>
            <a:off x="838200" y="365125"/>
            <a:ext cx="10515600" cy="601827"/>
          </a:xfrm>
        </p:spPr>
        <p:txBody>
          <a:bodyPr>
            <a:normAutofit/>
          </a:bodyPr>
          <a:lstStyle/>
          <a:p>
            <a:r>
              <a:rPr lang="fr-FR" sz="3200" b="1" dirty="0"/>
              <a:t>LA PROCÉDURE D’INJONCTION DE PAYER</a:t>
            </a:r>
            <a:endParaRPr lang="fr-FR" sz="3200" dirty="0"/>
          </a:p>
        </p:txBody>
      </p:sp>
      <p:sp>
        <p:nvSpPr>
          <p:cNvPr id="3" name="Espace réservé du contenu 2">
            <a:extLst>
              <a:ext uri="{FF2B5EF4-FFF2-40B4-BE49-F238E27FC236}">
                <a16:creationId xmlns:a16="http://schemas.microsoft.com/office/drawing/2014/main" id="{A3AE8E67-F60C-C8BA-9E72-15DB45ED9E42}"/>
              </a:ext>
            </a:extLst>
          </p:cNvPr>
          <p:cNvSpPr>
            <a:spLocks noGrp="1"/>
          </p:cNvSpPr>
          <p:nvPr>
            <p:ph idx="1"/>
          </p:nvPr>
        </p:nvSpPr>
        <p:spPr>
          <a:xfrm>
            <a:off x="932793" y="1253331"/>
            <a:ext cx="10515600" cy="5000324"/>
          </a:xfrm>
        </p:spPr>
        <p:txBody>
          <a:bodyPr>
            <a:normAutofit fontScale="85000" lnSpcReduction="20000"/>
          </a:bodyPr>
          <a:lstStyle/>
          <a:p>
            <a:pPr marL="0" indent="0">
              <a:lnSpc>
                <a:spcPct val="120000"/>
              </a:lnSpc>
              <a:spcBef>
                <a:spcPts val="0"/>
              </a:spcBef>
              <a:buNone/>
            </a:pPr>
            <a:r>
              <a:rPr lang="fr-FR" b="1" dirty="0"/>
              <a:t>Article 1416 CPC</a:t>
            </a:r>
          </a:p>
          <a:p>
            <a:pPr marL="0" indent="0">
              <a:lnSpc>
                <a:spcPct val="120000"/>
              </a:lnSpc>
              <a:spcBef>
                <a:spcPts val="0"/>
              </a:spcBef>
              <a:buNone/>
            </a:pPr>
            <a:r>
              <a:rPr lang="fr-FR" dirty="0"/>
              <a:t>« </a:t>
            </a:r>
            <a:r>
              <a:rPr lang="fr-FR" b="0" i="1" u="none" strike="noStrike" dirty="0">
                <a:solidFill>
                  <a:srgbClr val="0070C0"/>
                </a:solidFill>
                <a:effectLst/>
              </a:rPr>
              <a:t>L'opposition est formée </a:t>
            </a:r>
            <a:r>
              <a:rPr lang="fr-FR" b="0" i="1" u="sng" strike="noStrike" dirty="0">
                <a:solidFill>
                  <a:srgbClr val="0070C0"/>
                </a:solidFill>
                <a:effectLst/>
              </a:rPr>
              <a:t>dans le mois </a:t>
            </a:r>
            <a:r>
              <a:rPr lang="fr-FR" b="0" i="1" u="none" strike="noStrike" dirty="0">
                <a:solidFill>
                  <a:srgbClr val="0070C0"/>
                </a:solidFill>
                <a:effectLst/>
              </a:rPr>
              <a:t>qui suit la signification de l'ordonnance</a:t>
            </a:r>
            <a:r>
              <a:rPr lang="fr-FR" b="0" i="0" u="none" strike="noStrike" dirty="0">
                <a:solidFill>
                  <a:srgbClr val="000000"/>
                </a:solidFill>
                <a:effectLst/>
              </a:rPr>
              <a:t>. »</a:t>
            </a:r>
          </a:p>
          <a:p>
            <a:pPr marL="0" indent="0">
              <a:lnSpc>
                <a:spcPct val="120000"/>
              </a:lnSpc>
              <a:spcBef>
                <a:spcPts val="0"/>
              </a:spcBef>
              <a:buNone/>
            </a:pPr>
            <a:endParaRPr lang="fr-FR" b="0" i="0" u="none" strike="noStrike" dirty="0">
              <a:solidFill>
                <a:srgbClr val="000000"/>
              </a:solidFill>
              <a:effectLst/>
            </a:endParaRPr>
          </a:p>
          <a:p>
            <a:pPr marL="0" indent="0">
              <a:lnSpc>
                <a:spcPct val="120000"/>
              </a:lnSpc>
              <a:spcBef>
                <a:spcPts val="0"/>
              </a:spcBef>
              <a:buNone/>
            </a:pPr>
            <a:r>
              <a:rPr lang="fr-FR" b="1" dirty="0">
                <a:solidFill>
                  <a:srgbClr val="000000"/>
                </a:solidFill>
              </a:rPr>
              <a:t>Article 1422 CPC</a:t>
            </a:r>
          </a:p>
          <a:p>
            <a:pPr marL="0" indent="0" algn="just">
              <a:lnSpc>
                <a:spcPct val="120000"/>
              </a:lnSpc>
              <a:spcBef>
                <a:spcPts val="0"/>
              </a:spcBef>
              <a:buNone/>
            </a:pPr>
            <a:r>
              <a:rPr lang="fr-FR" dirty="0">
                <a:solidFill>
                  <a:srgbClr val="000000"/>
                </a:solidFill>
              </a:rPr>
              <a:t>« </a:t>
            </a:r>
            <a:r>
              <a:rPr lang="fr-FR" b="0" i="1" u="none" strike="noStrike" dirty="0">
                <a:solidFill>
                  <a:srgbClr val="0070C0"/>
                </a:solidFill>
                <a:effectLst/>
              </a:rPr>
              <a:t>Quelles que soient les modalités de la signification, le délai d'opposition prévu au premier alinéa de l'article 1416 est </a:t>
            </a:r>
            <a:r>
              <a:rPr lang="fr-FR" b="0" i="1" u="sng" strike="noStrike" dirty="0">
                <a:solidFill>
                  <a:srgbClr val="0070C0"/>
                </a:solidFill>
                <a:effectLst/>
              </a:rPr>
              <a:t>suspensif d'exécution</a:t>
            </a:r>
            <a:r>
              <a:rPr lang="fr-FR" b="0" i="1" u="none" strike="noStrike" dirty="0">
                <a:solidFill>
                  <a:srgbClr val="0070C0"/>
                </a:solidFill>
                <a:effectLst/>
              </a:rPr>
              <a:t>. L'opposition formée dans ce délai est également suspensive. </a:t>
            </a:r>
          </a:p>
          <a:p>
            <a:pPr marL="0" indent="0" algn="just">
              <a:lnSpc>
                <a:spcPct val="120000"/>
              </a:lnSpc>
              <a:spcBef>
                <a:spcPts val="0"/>
              </a:spcBef>
              <a:buNone/>
            </a:pPr>
            <a:endParaRPr lang="fr-FR" i="1" dirty="0">
              <a:solidFill>
                <a:srgbClr val="0070C0"/>
              </a:solidFill>
            </a:endParaRPr>
          </a:p>
          <a:p>
            <a:pPr marL="0" indent="0" algn="just">
              <a:lnSpc>
                <a:spcPct val="120000"/>
              </a:lnSpc>
              <a:spcBef>
                <a:spcPts val="0"/>
              </a:spcBef>
              <a:buNone/>
            </a:pPr>
            <a:r>
              <a:rPr lang="fr-FR" b="0" i="1" u="none" strike="noStrike" dirty="0">
                <a:solidFill>
                  <a:srgbClr val="0070C0"/>
                </a:solidFill>
                <a:effectLst/>
              </a:rPr>
              <a:t>L'ordonnance ne constitue </a:t>
            </a:r>
            <a:r>
              <a:rPr lang="fr-FR" b="0" i="1" u="sng" strike="noStrike" dirty="0">
                <a:solidFill>
                  <a:srgbClr val="0070C0"/>
                </a:solidFill>
                <a:effectLst/>
              </a:rPr>
              <a:t>un titre exécutoire </a:t>
            </a:r>
            <a:r>
              <a:rPr lang="fr-FR" b="0" i="1" u="none" strike="noStrike" dirty="0">
                <a:solidFill>
                  <a:srgbClr val="0070C0"/>
                </a:solidFill>
                <a:effectLst/>
              </a:rPr>
              <a:t>et ne produit les effets d'un tel titre ou d'une décision de justice </a:t>
            </a:r>
            <a:r>
              <a:rPr lang="fr-FR" b="0" i="1" u="sng" strike="noStrike" dirty="0">
                <a:solidFill>
                  <a:srgbClr val="0070C0"/>
                </a:solidFill>
                <a:effectLst/>
              </a:rPr>
              <a:t>qu'à l'expiration des causes suspensives d'exécution </a:t>
            </a:r>
            <a:r>
              <a:rPr lang="fr-FR" b="0" i="1" u="none" strike="noStrike" dirty="0">
                <a:solidFill>
                  <a:srgbClr val="0070C0"/>
                </a:solidFill>
                <a:effectLst/>
              </a:rPr>
              <a:t>prévues au premier alinéa. Elle produit alors tous les effets d'un jugement contradictoire. Elle n'est pas susceptible d'appel même si elle accorde des délais de paiement</a:t>
            </a:r>
            <a:r>
              <a:rPr lang="fr-FR" b="0" i="0" u="none" strike="noStrike" dirty="0">
                <a:solidFill>
                  <a:srgbClr val="000000"/>
                </a:solidFill>
                <a:effectLst/>
              </a:rPr>
              <a:t>. »</a:t>
            </a:r>
            <a:endParaRPr lang="fr-FR" dirty="0"/>
          </a:p>
        </p:txBody>
      </p:sp>
      <p:sp>
        <p:nvSpPr>
          <p:cNvPr id="4" name="Espace réservé du numéro de diapositive 3">
            <a:extLst>
              <a:ext uri="{FF2B5EF4-FFF2-40B4-BE49-F238E27FC236}">
                <a16:creationId xmlns:a16="http://schemas.microsoft.com/office/drawing/2014/main" id="{B1373FF2-2597-B2E6-D6A8-421D8045BCEA}"/>
              </a:ext>
            </a:extLst>
          </p:cNvPr>
          <p:cNvSpPr>
            <a:spLocks noGrp="1"/>
          </p:cNvSpPr>
          <p:nvPr>
            <p:ph type="sldNum" sz="quarter" idx="12"/>
          </p:nvPr>
        </p:nvSpPr>
        <p:spPr/>
        <p:txBody>
          <a:bodyPr/>
          <a:lstStyle/>
          <a:p>
            <a:fld id="{1BC55D9B-E772-D142-8689-E45E992FDABC}" type="slidenum">
              <a:rPr lang="fr-FR" smtClean="0"/>
              <a:t>11</a:t>
            </a:fld>
            <a:endParaRPr lang="fr-FR"/>
          </a:p>
        </p:txBody>
      </p:sp>
    </p:spTree>
    <p:extLst>
      <p:ext uri="{BB962C8B-B14F-4D97-AF65-F5344CB8AC3E}">
        <p14:creationId xmlns:p14="http://schemas.microsoft.com/office/powerpoint/2010/main" val="144755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AD3770-C698-15EF-037B-63A7AE3257A8}"/>
              </a:ext>
            </a:extLst>
          </p:cNvPr>
          <p:cNvSpPr>
            <a:spLocks noGrp="1"/>
          </p:cNvSpPr>
          <p:nvPr>
            <p:ph type="title"/>
          </p:nvPr>
        </p:nvSpPr>
        <p:spPr>
          <a:xfrm>
            <a:off x="838200" y="365126"/>
            <a:ext cx="10515600" cy="507233"/>
          </a:xfrm>
        </p:spPr>
        <p:txBody>
          <a:bodyPr>
            <a:normAutofit/>
          </a:bodyPr>
          <a:lstStyle/>
          <a:p>
            <a:r>
              <a:rPr lang="fr-FR" sz="3000" b="1" dirty="0"/>
              <a:t>LES PROCÉDURES DE RÉFÉRÉ - GÉNÉRALITÉS</a:t>
            </a:r>
          </a:p>
        </p:txBody>
      </p:sp>
      <p:sp>
        <p:nvSpPr>
          <p:cNvPr id="3" name="Espace réservé du contenu 2">
            <a:extLst>
              <a:ext uri="{FF2B5EF4-FFF2-40B4-BE49-F238E27FC236}">
                <a16:creationId xmlns:a16="http://schemas.microsoft.com/office/drawing/2014/main" id="{743511A8-BE81-5644-B08E-D5150D66B3C3}"/>
              </a:ext>
            </a:extLst>
          </p:cNvPr>
          <p:cNvSpPr>
            <a:spLocks noGrp="1"/>
          </p:cNvSpPr>
          <p:nvPr>
            <p:ph idx="1"/>
          </p:nvPr>
        </p:nvSpPr>
        <p:spPr>
          <a:xfrm>
            <a:off x="974835" y="1061546"/>
            <a:ext cx="10515600" cy="5528440"/>
          </a:xfrm>
        </p:spPr>
        <p:txBody>
          <a:bodyPr>
            <a:normAutofit lnSpcReduction="10000"/>
          </a:bodyPr>
          <a:lstStyle/>
          <a:p>
            <a:pPr marL="0" indent="0">
              <a:buNone/>
            </a:pPr>
            <a:r>
              <a:rPr lang="fr-FR" b="1" dirty="0"/>
              <a:t>Article 484 CPC</a:t>
            </a:r>
          </a:p>
          <a:p>
            <a:pPr marL="0" indent="0" algn="just">
              <a:buNone/>
            </a:pPr>
            <a:r>
              <a:rPr lang="fr-FR" dirty="0"/>
              <a:t>« </a:t>
            </a:r>
            <a:r>
              <a:rPr lang="fr-FR" b="0" i="1" u="none" strike="noStrike" dirty="0">
                <a:solidFill>
                  <a:srgbClr val="0070C0"/>
                </a:solidFill>
                <a:effectLst/>
              </a:rPr>
              <a:t>L'</a:t>
            </a:r>
            <a:r>
              <a:rPr lang="fr-FR" b="0" i="1" u="sng" strike="noStrike" dirty="0">
                <a:solidFill>
                  <a:srgbClr val="0070C0"/>
                </a:solidFill>
                <a:effectLst/>
              </a:rPr>
              <a:t>ordonnance</a:t>
            </a:r>
            <a:r>
              <a:rPr lang="fr-FR" b="0" i="1" u="none" strike="noStrike" dirty="0">
                <a:solidFill>
                  <a:srgbClr val="0070C0"/>
                </a:solidFill>
                <a:effectLst/>
              </a:rPr>
              <a:t> de référé est une décision </a:t>
            </a:r>
            <a:r>
              <a:rPr lang="fr-FR" b="0" i="1" u="sng" strike="noStrike" dirty="0">
                <a:solidFill>
                  <a:srgbClr val="0070C0"/>
                </a:solidFill>
                <a:effectLst/>
              </a:rPr>
              <a:t>provisoire</a:t>
            </a:r>
            <a:r>
              <a:rPr lang="fr-FR" b="0" i="1" u="none" strike="noStrike" dirty="0">
                <a:solidFill>
                  <a:srgbClr val="0070C0"/>
                </a:solidFill>
                <a:effectLst/>
              </a:rPr>
              <a:t> rendue à la demande d'une partie, l'autre présente ou appelée, dans les cas où la loi confère à </a:t>
            </a:r>
            <a:r>
              <a:rPr lang="fr-FR" b="0" i="1" u="sng" strike="noStrike" dirty="0">
                <a:solidFill>
                  <a:srgbClr val="0070C0"/>
                </a:solidFill>
                <a:effectLst/>
              </a:rPr>
              <a:t>un juge qui n'est pas saisi du principal</a:t>
            </a:r>
            <a:r>
              <a:rPr lang="fr-FR" b="0" i="1" u="none" strike="noStrike" dirty="0">
                <a:solidFill>
                  <a:srgbClr val="0070C0"/>
                </a:solidFill>
                <a:effectLst/>
              </a:rPr>
              <a:t> le pouvoir d'ordonner </a:t>
            </a:r>
            <a:r>
              <a:rPr lang="fr-FR" b="0" i="1" u="sng" strike="noStrike" dirty="0">
                <a:solidFill>
                  <a:srgbClr val="0070C0"/>
                </a:solidFill>
                <a:effectLst/>
              </a:rPr>
              <a:t>immédiatement</a:t>
            </a:r>
            <a:r>
              <a:rPr lang="fr-FR" b="0" i="1" u="none" strike="noStrike" dirty="0">
                <a:solidFill>
                  <a:srgbClr val="0070C0"/>
                </a:solidFill>
                <a:effectLst/>
              </a:rPr>
              <a:t> </a:t>
            </a:r>
            <a:r>
              <a:rPr lang="fr-FR" b="0" i="1" u="sng" strike="noStrike" dirty="0">
                <a:solidFill>
                  <a:srgbClr val="0070C0"/>
                </a:solidFill>
                <a:effectLst/>
              </a:rPr>
              <a:t>les mesures nécessaires</a:t>
            </a:r>
            <a:r>
              <a:rPr lang="fr-FR" b="0" i="0" u="none" strike="noStrike" dirty="0">
                <a:solidFill>
                  <a:srgbClr val="000000"/>
                </a:solidFill>
                <a:effectLst/>
                <a:latin typeface="sourcesanspro"/>
              </a:rPr>
              <a:t>. »</a:t>
            </a:r>
          </a:p>
          <a:p>
            <a:pPr marL="0" indent="0" algn="just">
              <a:buNone/>
            </a:pPr>
            <a:r>
              <a:rPr lang="fr-FR" b="1" dirty="0">
                <a:solidFill>
                  <a:srgbClr val="000000"/>
                </a:solidFill>
              </a:rPr>
              <a:t>Article 485, al. 1, CPC</a:t>
            </a:r>
          </a:p>
          <a:p>
            <a:pPr marL="0" indent="0" algn="just">
              <a:buNone/>
            </a:pPr>
            <a:r>
              <a:rPr lang="fr-FR" b="0" i="0" u="none" strike="noStrike" dirty="0">
                <a:solidFill>
                  <a:srgbClr val="000000"/>
                </a:solidFill>
                <a:effectLst/>
                <a:latin typeface="sourcesanspro"/>
              </a:rPr>
              <a:t>« </a:t>
            </a:r>
            <a:r>
              <a:rPr lang="fr-FR" i="1" u="sng" dirty="0">
                <a:solidFill>
                  <a:srgbClr val="0070C0"/>
                </a:solidFill>
              </a:rPr>
              <a:t>La demande est portée </a:t>
            </a:r>
            <a:r>
              <a:rPr lang="fr-FR" i="1" dirty="0">
                <a:solidFill>
                  <a:srgbClr val="0070C0"/>
                </a:solidFill>
              </a:rPr>
              <a:t>par voie d'assignation à </a:t>
            </a:r>
            <a:r>
              <a:rPr lang="fr-FR" i="1" u="sng" dirty="0">
                <a:solidFill>
                  <a:srgbClr val="0070C0"/>
                </a:solidFill>
              </a:rPr>
              <a:t>une audience </a:t>
            </a:r>
            <a:r>
              <a:rPr lang="fr-FR" i="1" dirty="0">
                <a:solidFill>
                  <a:srgbClr val="0070C0"/>
                </a:solidFill>
              </a:rPr>
              <a:t>tenue à cet effet aux jour et heure habituels des référés. </a:t>
            </a:r>
            <a:r>
              <a:rPr lang="fr-FR" dirty="0"/>
              <a:t>»</a:t>
            </a:r>
          </a:p>
          <a:p>
            <a:pPr marL="0" indent="0" algn="just">
              <a:buNone/>
            </a:pPr>
            <a:r>
              <a:rPr lang="fr-FR" b="1" i="0" u="none" strike="noStrike" dirty="0">
                <a:solidFill>
                  <a:srgbClr val="000000"/>
                </a:solidFill>
                <a:effectLst/>
                <a:latin typeface="sourcesanspro"/>
              </a:rPr>
              <a:t>Article 488 CPC</a:t>
            </a:r>
          </a:p>
          <a:p>
            <a:pPr marL="0" indent="0" algn="just">
              <a:buNone/>
            </a:pPr>
            <a:r>
              <a:rPr lang="fr-FR" dirty="0"/>
              <a:t>« </a:t>
            </a:r>
            <a:r>
              <a:rPr lang="fr-FR" i="1" dirty="0">
                <a:solidFill>
                  <a:srgbClr val="0070C0"/>
                </a:solidFill>
              </a:rPr>
              <a:t>L'ordonnance de référé n'a pas, </a:t>
            </a:r>
            <a:r>
              <a:rPr lang="fr-FR" i="1" u="sng" dirty="0">
                <a:solidFill>
                  <a:srgbClr val="0070C0"/>
                </a:solidFill>
              </a:rPr>
              <a:t>au principal</a:t>
            </a:r>
            <a:r>
              <a:rPr lang="fr-FR" i="1" dirty="0">
                <a:solidFill>
                  <a:srgbClr val="0070C0"/>
                </a:solidFill>
              </a:rPr>
              <a:t>, l'autorité de la chose jugée.</a:t>
            </a:r>
          </a:p>
          <a:p>
            <a:pPr marL="0" indent="0" algn="just">
              <a:buNone/>
            </a:pPr>
            <a:r>
              <a:rPr lang="fr-FR" i="1" dirty="0">
                <a:solidFill>
                  <a:srgbClr val="0070C0"/>
                </a:solidFill>
              </a:rPr>
              <a:t>Elle ne peut être modifiée ou rapportée en référé </a:t>
            </a:r>
            <a:r>
              <a:rPr lang="fr-FR" i="1" u="sng" dirty="0">
                <a:solidFill>
                  <a:srgbClr val="0070C0"/>
                </a:solidFill>
              </a:rPr>
              <a:t>qu'en cas de circonstances nouvelles</a:t>
            </a:r>
            <a:r>
              <a:rPr lang="fr-FR" i="1" dirty="0">
                <a:solidFill>
                  <a:srgbClr val="0070C0"/>
                </a:solidFill>
              </a:rPr>
              <a:t>. </a:t>
            </a:r>
            <a:r>
              <a:rPr lang="fr-FR" dirty="0"/>
              <a:t>»</a:t>
            </a:r>
          </a:p>
          <a:p>
            <a:pPr marL="0" indent="0" algn="just">
              <a:buNone/>
            </a:pPr>
            <a:endParaRPr lang="fr-FR" b="0" i="0" u="none" strike="noStrike" dirty="0">
              <a:solidFill>
                <a:srgbClr val="000000"/>
              </a:solidFill>
              <a:effectLst/>
              <a:latin typeface="sourcesanspro"/>
            </a:endParaRPr>
          </a:p>
        </p:txBody>
      </p:sp>
      <p:sp>
        <p:nvSpPr>
          <p:cNvPr id="4" name="Espace réservé du numéro de diapositive 3">
            <a:extLst>
              <a:ext uri="{FF2B5EF4-FFF2-40B4-BE49-F238E27FC236}">
                <a16:creationId xmlns:a16="http://schemas.microsoft.com/office/drawing/2014/main" id="{C3AAB05E-7610-33A8-8DE3-435428E80CDF}"/>
              </a:ext>
            </a:extLst>
          </p:cNvPr>
          <p:cNvSpPr>
            <a:spLocks noGrp="1"/>
          </p:cNvSpPr>
          <p:nvPr>
            <p:ph type="sldNum" sz="quarter" idx="12"/>
          </p:nvPr>
        </p:nvSpPr>
        <p:spPr/>
        <p:txBody>
          <a:bodyPr/>
          <a:lstStyle/>
          <a:p>
            <a:fld id="{1BC55D9B-E772-D142-8689-E45E992FDABC}" type="slidenum">
              <a:rPr lang="fr-FR" smtClean="0"/>
              <a:t>2</a:t>
            </a:fld>
            <a:endParaRPr lang="fr-FR"/>
          </a:p>
        </p:txBody>
      </p:sp>
    </p:spTree>
    <p:extLst>
      <p:ext uri="{BB962C8B-B14F-4D97-AF65-F5344CB8AC3E}">
        <p14:creationId xmlns:p14="http://schemas.microsoft.com/office/powerpoint/2010/main" val="3578619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0DD441-EDC3-719F-3632-E12EE2457EED}"/>
              </a:ext>
            </a:extLst>
          </p:cNvPr>
          <p:cNvSpPr>
            <a:spLocks noGrp="1"/>
          </p:cNvSpPr>
          <p:nvPr>
            <p:ph type="title"/>
          </p:nvPr>
        </p:nvSpPr>
        <p:spPr>
          <a:xfrm>
            <a:off x="838200" y="365125"/>
            <a:ext cx="10515600" cy="612337"/>
          </a:xfrm>
        </p:spPr>
        <p:txBody>
          <a:bodyPr>
            <a:normAutofit/>
          </a:bodyPr>
          <a:lstStyle/>
          <a:p>
            <a:r>
              <a:rPr lang="fr-FR" sz="3000" b="1" dirty="0"/>
              <a:t>LES PROCÉDURES DE RÉFÉRÉ - GÉNÉRALITÉS</a:t>
            </a:r>
            <a:endParaRPr lang="fr-FR" sz="3000" dirty="0"/>
          </a:p>
        </p:txBody>
      </p:sp>
      <p:sp>
        <p:nvSpPr>
          <p:cNvPr id="3" name="Espace réservé du contenu 2">
            <a:extLst>
              <a:ext uri="{FF2B5EF4-FFF2-40B4-BE49-F238E27FC236}">
                <a16:creationId xmlns:a16="http://schemas.microsoft.com/office/drawing/2014/main" id="{5FDA09B6-E2A5-D270-A1CF-8D2E4E015D74}"/>
              </a:ext>
            </a:extLst>
          </p:cNvPr>
          <p:cNvSpPr>
            <a:spLocks noGrp="1"/>
          </p:cNvSpPr>
          <p:nvPr>
            <p:ph idx="1"/>
          </p:nvPr>
        </p:nvSpPr>
        <p:spPr>
          <a:xfrm>
            <a:off x="953814" y="1156849"/>
            <a:ext cx="10515600" cy="5199501"/>
          </a:xfrm>
        </p:spPr>
        <p:txBody>
          <a:bodyPr>
            <a:normAutofit lnSpcReduction="10000"/>
          </a:bodyPr>
          <a:lstStyle/>
          <a:p>
            <a:pPr marL="0" indent="0" algn="just">
              <a:buNone/>
            </a:pPr>
            <a:r>
              <a:rPr lang="fr-FR" b="1" dirty="0">
                <a:solidFill>
                  <a:srgbClr val="000000"/>
                </a:solidFill>
                <a:latin typeface="sourcesanspro"/>
              </a:rPr>
              <a:t>Article 834 CPC (art. 872 pour le TC)</a:t>
            </a:r>
          </a:p>
          <a:p>
            <a:pPr marL="0" indent="0" algn="just">
              <a:buNone/>
            </a:pPr>
            <a:r>
              <a:rPr lang="fr-FR" b="0" i="0" u="none" strike="noStrike" dirty="0">
                <a:solidFill>
                  <a:srgbClr val="000000"/>
                </a:solidFill>
                <a:effectLst/>
                <a:latin typeface="sourcesanspro"/>
              </a:rPr>
              <a:t>« </a:t>
            </a:r>
            <a:r>
              <a:rPr lang="fr-FR" b="0" i="1" u="none" strike="noStrike" dirty="0">
                <a:solidFill>
                  <a:srgbClr val="0070C0"/>
                </a:solidFill>
                <a:effectLst/>
                <a:latin typeface="sourcesanspro"/>
              </a:rPr>
              <a:t>Dans tous les cas </a:t>
            </a:r>
            <a:r>
              <a:rPr lang="fr-FR" b="0" i="1" u="sng" strike="noStrike" dirty="0">
                <a:solidFill>
                  <a:srgbClr val="0070C0"/>
                </a:solidFill>
                <a:effectLst/>
                <a:latin typeface="sourcesanspro"/>
              </a:rPr>
              <a:t>d'urgence</a:t>
            </a:r>
            <a:r>
              <a:rPr lang="fr-FR" b="0" i="1" u="none" strike="noStrike" dirty="0">
                <a:solidFill>
                  <a:srgbClr val="0070C0"/>
                </a:solidFill>
                <a:effectLst/>
                <a:latin typeface="sourcesanspro"/>
              </a:rPr>
              <a:t>, le président du tribunal judiciaire (peut) ordonner en référé toutes les mesures qui ne se heurtent à </a:t>
            </a:r>
            <a:r>
              <a:rPr lang="fr-FR" b="0" i="1" u="sng" strike="noStrike" dirty="0">
                <a:solidFill>
                  <a:srgbClr val="0070C0"/>
                </a:solidFill>
                <a:effectLst/>
                <a:latin typeface="sourcesanspro"/>
              </a:rPr>
              <a:t>aucune contestation sérieuse</a:t>
            </a:r>
            <a:r>
              <a:rPr lang="fr-FR" b="0" i="1" u="none" strike="noStrike" dirty="0">
                <a:solidFill>
                  <a:srgbClr val="0070C0"/>
                </a:solidFill>
                <a:effectLst/>
                <a:latin typeface="sourcesanspro"/>
              </a:rPr>
              <a:t> ou que justifie </a:t>
            </a:r>
            <a:r>
              <a:rPr lang="fr-FR" b="0" i="1" u="sng" strike="noStrike" dirty="0">
                <a:solidFill>
                  <a:srgbClr val="0070C0"/>
                </a:solidFill>
                <a:effectLst/>
                <a:latin typeface="sourcesanspro"/>
              </a:rPr>
              <a:t>l'existence d'un différend</a:t>
            </a:r>
            <a:r>
              <a:rPr lang="fr-FR" b="0" i="0" u="none" strike="noStrike" dirty="0">
                <a:solidFill>
                  <a:srgbClr val="000000"/>
                </a:solidFill>
                <a:effectLst/>
                <a:latin typeface="sourcesanspro"/>
              </a:rPr>
              <a:t>. »</a:t>
            </a:r>
          </a:p>
          <a:p>
            <a:pPr marL="0" indent="0" algn="just">
              <a:buNone/>
            </a:pPr>
            <a:r>
              <a:rPr lang="fr-FR" b="1" dirty="0">
                <a:solidFill>
                  <a:srgbClr val="000000"/>
                </a:solidFill>
              </a:rPr>
              <a:t>Article 835 CPC (art. </a:t>
            </a:r>
            <a:r>
              <a:rPr lang="fr-FR" b="1" dirty="0">
                <a:effectLst/>
                <a:ea typeface="Calibri" panose="020F0502020204030204" pitchFamily="34" charset="0"/>
              </a:rPr>
              <a:t>873</a:t>
            </a:r>
            <a:r>
              <a:rPr lang="fr-FR" b="1" dirty="0">
                <a:effectLst/>
              </a:rPr>
              <a:t> pour le TC)</a:t>
            </a:r>
          </a:p>
          <a:p>
            <a:pPr marL="0" indent="0" algn="just">
              <a:buNone/>
            </a:pPr>
            <a:r>
              <a:rPr lang="fr-FR" b="0" i="0" u="none" strike="noStrike" dirty="0">
                <a:solidFill>
                  <a:srgbClr val="000000"/>
                </a:solidFill>
                <a:effectLst/>
                <a:latin typeface="sourcesanspro"/>
              </a:rPr>
              <a:t>« </a:t>
            </a:r>
            <a:r>
              <a:rPr lang="fr-FR" b="0" i="1" u="none" strike="noStrike" dirty="0">
                <a:solidFill>
                  <a:srgbClr val="0070C0"/>
                </a:solidFill>
                <a:effectLst/>
                <a:latin typeface="sourcesanspro"/>
              </a:rPr>
              <a:t>Le président du tribunal judiciaire (peut) toujours, </a:t>
            </a:r>
            <a:r>
              <a:rPr lang="fr-FR" b="0" i="1" u="sng" strike="noStrike" dirty="0">
                <a:solidFill>
                  <a:srgbClr val="0070C0"/>
                </a:solidFill>
                <a:effectLst/>
                <a:latin typeface="sourcesanspro"/>
              </a:rPr>
              <a:t>même en présence d'une contestation sérieuse</a:t>
            </a:r>
            <a:r>
              <a:rPr lang="fr-FR" b="0" i="1" u="none" strike="noStrike" dirty="0">
                <a:solidFill>
                  <a:srgbClr val="0070C0"/>
                </a:solidFill>
                <a:effectLst/>
                <a:latin typeface="sourcesanspro"/>
              </a:rPr>
              <a:t>, prescrire en référé les mesures conservatoires ou de remise en état qui s'imposent, soit pour </a:t>
            </a:r>
            <a:r>
              <a:rPr lang="fr-FR" b="0" i="1" u="sng" strike="noStrike" dirty="0">
                <a:solidFill>
                  <a:srgbClr val="0070C0"/>
                </a:solidFill>
                <a:effectLst/>
                <a:latin typeface="sourcesanspro"/>
              </a:rPr>
              <a:t>prévenir un dommage imminent</a:t>
            </a:r>
            <a:r>
              <a:rPr lang="fr-FR" b="0" i="1" u="none" strike="noStrike" dirty="0">
                <a:solidFill>
                  <a:srgbClr val="0070C0"/>
                </a:solidFill>
                <a:effectLst/>
                <a:latin typeface="sourcesanspro"/>
              </a:rPr>
              <a:t>, soit pour </a:t>
            </a:r>
            <a:r>
              <a:rPr lang="fr-FR" b="0" i="1" u="sng" strike="noStrike" dirty="0">
                <a:solidFill>
                  <a:srgbClr val="0070C0"/>
                </a:solidFill>
                <a:effectLst/>
                <a:latin typeface="sourcesanspro"/>
              </a:rPr>
              <a:t>faire cesser</a:t>
            </a:r>
            <a:r>
              <a:rPr lang="fr-FR" b="0" i="1" u="none" strike="noStrike" dirty="0">
                <a:solidFill>
                  <a:srgbClr val="0070C0"/>
                </a:solidFill>
                <a:effectLst/>
                <a:latin typeface="sourcesanspro"/>
              </a:rPr>
              <a:t> </a:t>
            </a:r>
            <a:r>
              <a:rPr lang="fr-FR" b="0" i="1" u="sng" strike="noStrike" dirty="0">
                <a:solidFill>
                  <a:srgbClr val="0070C0"/>
                </a:solidFill>
                <a:effectLst/>
                <a:latin typeface="sourcesanspro"/>
              </a:rPr>
              <a:t>un trouble manifestement illicite</a:t>
            </a:r>
            <a:r>
              <a:rPr lang="fr-FR" b="0" i="1" u="none" strike="noStrike" dirty="0">
                <a:solidFill>
                  <a:srgbClr val="0070C0"/>
                </a:solidFill>
                <a:effectLst/>
                <a:latin typeface="sourcesanspro"/>
              </a:rPr>
              <a:t>.</a:t>
            </a:r>
          </a:p>
          <a:p>
            <a:pPr marL="0" indent="0" algn="just">
              <a:buNone/>
            </a:pPr>
            <a:r>
              <a:rPr lang="fr-FR" b="0" i="1" u="none" strike="noStrike" dirty="0">
                <a:solidFill>
                  <a:srgbClr val="0070C0"/>
                </a:solidFill>
                <a:effectLst/>
                <a:latin typeface="sourcesanspro"/>
              </a:rPr>
              <a:t>Dans les cas où l'existence de l'obligation n'est pas sérieusement contestable, (il peut) </a:t>
            </a:r>
            <a:r>
              <a:rPr lang="fr-FR" b="0" i="1" u="sng" strike="noStrike" dirty="0">
                <a:solidFill>
                  <a:srgbClr val="0070C0"/>
                </a:solidFill>
                <a:effectLst/>
                <a:latin typeface="sourcesanspro"/>
              </a:rPr>
              <a:t>accorder une provision </a:t>
            </a:r>
            <a:r>
              <a:rPr lang="fr-FR" b="0" i="1" u="none" strike="noStrike" dirty="0">
                <a:solidFill>
                  <a:srgbClr val="0070C0"/>
                </a:solidFill>
                <a:effectLst/>
                <a:latin typeface="sourcesanspro"/>
              </a:rPr>
              <a:t>au créancier, ou ordonner l'exécution de l'obligation même s'il s'agit d'une obligation de faire. </a:t>
            </a:r>
            <a:r>
              <a:rPr lang="fr-FR" b="0" i="0" u="none" strike="noStrike" dirty="0">
                <a:solidFill>
                  <a:srgbClr val="000000"/>
                </a:solidFill>
                <a:effectLst/>
                <a:latin typeface="sourcesanspro"/>
              </a:rPr>
              <a:t>»</a:t>
            </a:r>
            <a:endParaRPr lang="fr-FR" dirty="0"/>
          </a:p>
          <a:p>
            <a:pPr marL="0" indent="0">
              <a:buNone/>
            </a:pPr>
            <a:endParaRPr lang="fr-FR" dirty="0"/>
          </a:p>
        </p:txBody>
      </p:sp>
      <p:sp>
        <p:nvSpPr>
          <p:cNvPr id="4" name="Espace réservé du numéro de diapositive 3">
            <a:extLst>
              <a:ext uri="{FF2B5EF4-FFF2-40B4-BE49-F238E27FC236}">
                <a16:creationId xmlns:a16="http://schemas.microsoft.com/office/drawing/2014/main" id="{92C11422-4F22-C5CE-EB03-FB02E0F896C2}"/>
              </a:ext>
            </a:extLst>
          </p:cNvPr>
          <p:cNvSpPr>
            <a:spLocks noGrp="1"/>
          </p:cNvSpPr>
          <p:nvPr>
            <p:ph type="sldNum" sz="quarter" idx="12"/>
          </p:nvPr>
        </p:nvSpPr>
        <p:spPr/>
        <p:txBody>
          <a:bodyPr/>
          <a:lstStyle/>
          <a:p>
            <a:fld id="{1BC55D9B-E772-D142-8689-E45E992FDABC}" type="slidenum">
              <a:rPr lang="fr-FR" smtClean="0"/>
              <a:t>3</a:t>
            </a:fld>
            <a:endParaRPr lang="fr-FR"/>
          </a:p>
        </p:txBody>
      </p:sp>
    </p:spTree>
    <p:extLst>
      <p:ext uri="{BB962C8B-B14F-4D97-AF65-F5344CB8AC3E}">
        <p14:creationId xmlns:p14="http://schemas.microsoft.com/office/powerpoint/2010/main" val="176620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77598C-3E95-9409-772D-BE53D64B4D87}"/>
              </a:ext>
            </a:extLst>
          </p:cNvPr>
          <p:cNvSpPr>
            <a:spLocks noGrp="1"/>
          </p:cNvSpPr>
          <p:nvPr>
            <p:ph type="title"/>
          </p:nvPr>
        </p:nvSpPr>
        <p:spPr>
          <a:xfrm>
            <a:off x="838200" y="365126"/>
            <a:ext cx="10515600" cy="570296"/>
          </a:xfrm>
        </p:spPr>
        <p:txBody>
          <a:bodyPr>
            <a:normAutofit/>
          </a:bodyPr>
          <a:lstStyle/>
          <a:p>
            <a:r>
              <a:rPr lang="fr-FR" sz="3000" b="1" dirty="0"/>
              <a:t>LES PROCÉDURES DE RÉFÉRÉ – LES MESURES D’ATTENTE</a:t>
            </a:r>
            <a:endParaRPr lang="fr-FR" sz="3000" dirty="0"/>
          </a:p>
        </p:txBody>
      </p:sp>
      <p:sp>
        <p:nvSpPr>
          <p:cNvPr id="3" name="Espace réservé du contenu 2">
            <a:extLst>
              <a:ext uri="{FF2B5EF4-FFF2-40B4-BE49-F238E27FC236}">
                <a16:creationId xmlns:a16="http://schemas.microsoft.com/office/drawing/2014/main" id="{D2D45441-8962-B677-8BF4-50EF21F8611C}"/>
              </a:ext>
            </a:extLst>
          </p:cNvPr>
          <p:cNvSpPr>
            <a:spLocks noGrp="1"/>
          </p:cNvSpPr>
          <p:nvPr>
            <p:ph idx="1"/>
          </p:nvPr>
        </p:nvSpPr>
        <p:spPr>
          <a:xfrm>
            <a:off x="924910" y="1198182"/>
            <a:ext cx="10428890" cy="4992412"/>
          </a:xfrm>
        </p:spPr>
        <p:txBody>
          <a:bodyPr>
            <a:normAutofit/>
          </a:bodyPr>
          <a:lstStyle/>
          <a:p>
            <a:pPr marL="0" indent="0">
              <a:buNone/>
            </a:pPr>
            <a:r>
              <a:rPr lang="fr-FR" sz="2400" b="1" dirty="0">
                <a:latin typeface="Calibri" panose="020F0502020204030204" pitchFamily="34" charset="0"/>
                <a:ea typeface="Calibri" panose="020F0502020204030204" pitchFamily="34" charset="0"/>
              </a:rPr>
              <a:t>Définition</a:t>
            </a:r>
            <a:r>
              <a:rPr lang="fr-FR" sz="2400" i="1" dirty="0">
                <a:latin typeface="Calibri" panose="020F0502020204030204" pitchFamily="34" charset="0"/>
                <a:ea typeface="Calibri" panose="020F0502020204030204" pitchFamily="34" charset="0"/>
              </a:rPr>
              <a:t> : </a:t>
            </a:r>
            <a:r>
              <a:rPr lang="fr-FR" sz="2400" i="1" dirty="0">
                <a:solidFill>
                  <a:srgbClr val="0070C0"/>
                </a:solidFill>
                <a:latin typeface="Calibri" panose="020F0502020204030204" pitchFamily="34" charset="0"/>
                <a:ea typeface="Calibri" panose="020F0502020204030204" pitchFamily="34" charset="0"/>
              </a:rPr>
              <a:t>d</a:t>
            </a:r>
            <a:r>
              <a:rPr lang="fr-FR" sz="2400" i="1" dirty="0">
                <a:solidFill>
                  <a:srgbClr val="0070C0"/>
                </a:solidFill>
                <a:effectLst/>
                <a:latin typeface="Calibri" panose="020F0502020204030204" pitchFamily="34" charset="0"/>
                <a:ea typeface="Calibri" panose="020F0502020204030204" pitchFamily="34" charset="0"/>
              </a:rPr>
              <a:t>es mesures provisoires par leur contenu</a:t>
            </a:r>
            <a:r>
              <a:rPr lang="fr-FR" sz="2400" i="1" dirty="0">
                <a:solidFill>
                  <a:srgbClr val="0070C0"/>
                </a:solidFill>
                <a:effectLst/>
              </a:rPr>
              <a:t> </a:t>
            </a:r>
            <a:r>
              <a:rPr lang="fr-FR" sz="2400" i="1" dirty="0">
                <a:solidFill>
                  <a:srgbClr val="0070C0"/>
                </a:solidFill>
                <a:effectLst/>
                <a:latin typeface="Calibri" panose="020F0502020204030204" pitchFamily="34" charset="0"/>
                <a:ea typeface="Calibri" panose="020F0502020204030204" pitchFamily="34" charset="0"/>
              </a:rPr>
              <a:t>et nécessaires afin d’éviter des conséquences irréversibles avant le jugement définitif au principal</a:t>
            </a:r>
            <a:r>
              <a:rPr lang="fr-FR" sz="2400" i="1" dirty="0">
                <a:latin typeface="Calibri" panose="020F0502020204030204" pitchFamily="34" charset="0"/>
                <a:ea typeface="Calibri" panose="020F0502020204030204" pitchFamily="34" charset="0"/>
              </a:rPr>
              <a:t>.</a:t>
            </a:r>
          </a:p>
          <a:p>
            <a:pPr marL="0" indent="0">
              <a:buNone/>
            </a:pPr>
            <a:endParaRPr lang="fr-FR" sz="2400" i="1" dirty="0">
              <a:latin typeface="Calibri" panose="020F0502020204030204" pitchFamily="34" charset="0"/>
            </a:endParaRPr>
          </a:p>
          <a:p>
            <a:pPr marL="0" indent="0">
              <a:buNone/>
            </a:pPr>
            <a:r>
              <a:rPr lang="fr-FR" sz="2400" b="1" dirty="0">
                <a:latin typeface="Calibri" panose="020F0502020204030204" pitchFamily="34" charset="0"/>
              </a:rPr>
              <a:t>Une condition commune </a:t>
            </a:r>
            <a:r>
              <a:rPr lang="fr-FR" sz="2400" i="1" dirty="0">
                <a:latin typeface="Calibri" panose="020F0502020204030204" pitchFamily="34" charset="0"/>
              </a:rPr>
              <a:t>: </a:t>
            </a:r>
            <a:r>
              <a:rPr lang="fr-FR" sz="2400" i="1" dirty="0">
                <a:solidFill>
                  <a:srgbClr val="0070C0"/>
                </a:solidFill>
                <a:latin typeface="Calibri" panose="020F0502020204030204" pitchFamily="34" charset="0"/>
              </a:rPr>
              <a:t>l’Urgence</a:t>
            </a:r>
          </a:p>
          <a:p>
            <a:pPr marL="0" indent="0">
              <a:buNone/>
            </a:pPr>
            <a:endParaRPr lang="fr-FR" sz="2400" i="1" dirty="0">
              <a:latin typeface="Calibri" panose="020F0502020204030204" pitchFamily="34" charset="0"/>
            </a:endParaRPr>
          </a:p>
          <a:p>
            <a:pPr marL="0" indent="0">
              <a:buNone/>
            </a:pPr>
            <a:r>
              <a:rPr lang="fr-FR" sz="2400" b="1" dirty="0">
                <a:latin typeface="Calibri" panose="020F0502020204030204" pitchFamily="34" charset="0"/>
              </a:rPr>
              <a:t>Des conditions alternatives :</a:t>
            </a:r>
          </a:p>
          <a:p>
            <a:pPr algn="just">
              <a:buNone/>
            </a:pPr>
            <a:r>
              <a:rPr lang="fr-FR" sz="2400" i="1" dirty="0">
                <a:solidFill>
                  <a:srgbClr val="0070C0"/>
                </a:solidFill>
                <a:latin typeface="Calibri" panose="020F0502020204030204" pitchFamily="34" charset="0"/>
                <a:ea typeface="Times New Roman" panose="02020603050405020304" pitchFamily="18" charset="0"/>
                <a:cs typeface="Calibri" panose="020F0502020204030204" pitchFamily="34" charset="0"/>
              </a:rPr>
              <a:t>L</a:t>
            </a:r>
            <a:r>
              <a:rPr lang="fr-FR" sz="2400" i="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 mesure sollicitée, </a:t>
            </a:r>
            <a:endParaRPr lang="fr-FR"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fr-FR" sz="2400" i="1" dirty="0">
                <a:solidFill>
                  <a:srgbClr val="0070C0"/>
                </a:solidFill>
                <a:effectLst/>
                <a:latin typeface="Calibri" panose="020F0502020204030204" pitchFamily="34" charset="0"/>
                <a:ea typeface="Arial Unicode MS" panose="020B0604020202020204" pitchFamily="34" charset="-128"/>
                <a:cs typeface="Times New Roman" panose="02020603050405020304" pitchFamily="18" charset="0"/>
              </a:rPr>
              <a:t>Ne se heurte à aucune contestation sérieuse ;</a:t>
            </a:r>
            <a:endParaRPr lang="fr-FR" sz="2400" i="1" dirty="0">
              <a:solidFill>
                <a:srgbClr val="0070C0"/>
              </a:solidFill>
              <a:effectLst/>
              <a:latin typeface="Cambria" panose="02040503050406030204" pitchFamily="18" charset="0"/>
              <a:ea typeface="Arial Unicode MS" panose="020B0604020202020204" pitchFamily="34" charset="-128"/>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fr-FR" sz="2400" i="1" dirty="0">
                <a:solidFill>
                  <a:srgbClr val="0070C0"/>
                </a:solidFill>
                <a:effectLst/>
                <a:latin typeface="Calibri" panose="020F0502020204030204" pitchFamily="34" charset="0"/>
                <a:ea typeface="Arial Unicode MS" panose="020B0604020202020204" pitchFamily="34" charset="-128"/>
                <a:cs typeface="Times New Roman" panose="02020603050405020304" pitchFamily="18" charset="0"/>
              </a:rPr>
              <a:t>Est justifiée par l'existence d'un différend ;</a:t>
            </a:r>
            <a:endParaRPr lang="fr-FR" sz="2400" i="1" dirty="0">
              <a:solidFill>
                <a:srgbClr val="0070C0"/>
              </a:solidFill>
              <a:effectLst/>
              <a:latin typeface="Cambria" panose="02040503050406030204" pitchFamily="18" charset="0"/>
              <a:ea typeface="Arial Unicode MS" panose="020B0604020202020204" pitchFamily="34" charset="-128"/>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fr-FR" sz="2400" i="1" dirty="0">
                <a:solidFill>
                  <a:srgbClr val="0070C0"/>
                </a:solidFill>
                <a:effectLst/>
                <a:latin typeface="Calibri" panose="020F0502020204030204" pitchFamily="34" charset="0"/>
                <a:ea typeface="Arial Unicode MS" panose="020B0604020202020204" pitchFamily="34" charset="-128"/>
                <a:cs typeface="Times New Roman" panose="02020603050405020304" pitchFamily="18" charset="0"/>
              </a:rPr>
              <a:t>Est destinée à faire cesser un trouble manifestement illicite.</a:t>
            </a:r>
            <a:endParaRPr lang="fr-FR" sz="2400" i="1" dirty="0">
              <a:solidFill>
                <a:srgbClr val="0070C0"/>
              </a:solidFill>
              <a:effectLst/>
              <a:latin typeface="Cambria" panose="02040503050406030204" pitchFamily="18" charset="0"/>
              <a:ea typeface="Arial Unicode MS" panose="020B0604020202020204" pitchFamily="34" charset="-128"/>
              <a:cs typeface="Times New Roman" panose="02020603050405020304" pitchFamily="18" charset="0"/>
            </a:endParaRPr>
          </a:p>
          <a:p>
            <a:pPr marL="0" indent="0">
              <a:buNone/>
            </a:pPr>
            <a:endParaRPr lang="fr-FR" sz="2400" i="1" dirty="0"/>
          </a:p>
        </p:txBody>
      </p:sp>
      <p:sp>
        <p:nvSpPr>
          <p:cNvPr id="4" name="Espace réservé du numéro de diapositive 3">
            <a:extLst>
              <a:ext uri="{FF2B5EF4-FFF2-40B4-BE49-F238E27FC236}">
                <a16:creationId xmlns:a16="http://schemas.microsoft.com/office/drawing/2014/main" id="{4DE76909-B9D0-09F4-C2AD-8C847BD8EEB1}"/>
              </a:ext>
            </a:extLst>
          </p:cNvPr>
          <p:cNvSpPr>
            <a:spLocks noGrp="1"/>
          </p:cNvSpPr>
          <p:nvPr>
            <p:ph type="sldNum" sz="quarter" idx="12"/>
          </p:nvPr>
        </p:nvSpPr>
        <p:spPr/>
        <p:txBody>
          <a:bodyPr/>
          <a:lstStyle/>
          <a:p>
            <a:fld id="{1BC55D9B-E772-D142-8689-E45E992FDABC}" type="slidenum">
              <a:rPr lang="fr-FR" smtClean="0"/>
              <a:t>4</a:t>
            </a:fld>
            <a:endParaRPr lang="fr-FR"/>
          </a:p>
        </p:txBody>
      </p:sp>
    </p:spTree>
    <p:extLst>
      <p:ext uri="{BB962C8B-B14F-4D97-AF65-F5344CB8AC3E}">
        <p14:creationId xmlns:p14="http://schemas.microsoft.com/office/powerpoint/2010/main" val="821241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9612DA-2C97-A336-19C0-5B71C456ACF2}"/>
              </a:ext>
            </a:extLst>
          </p:cNvPr>
          <p:cNvSpPr>
            <a:spLocks noGrp="1"/>
          </p:cNvSpPr>
          <p:nvPr>
            <p:ph type="title"/>
          </p:nvPr>
        </p:nvSpPr>
        <p:spPr>
          <a:xfrm>
            <a:off x="838200" y="365126"/>
            <a:ext cx="10515600" cy="643868"/>
          </a:xfrm>
        </p:spPr>
        <p:txBody>
          <a:bodyPr>
            <a:normAutofit/>
          </a:bodyPr>
          <a:lstStyle/>
          <a:p>
            <a:r>
              <a:rPr lang="fr-FR" sz="3200" b="1" dirty="0"/>
              <a:t>LES PROCÉDURES DE RÉFÉRÉ – LES MESURES D’ATTENTE</a:t>
            </a:r>
            <a:endParaRPr lang="fr-FR" sz="3200" dirty="0"/>
          </a:p>
        </p:txBody>
      </p:sp>
      <p:sp>
        <p:nvSpPr>
          <p:cNvPr id="3" name="Espace réservé du contenu 2">
            <a:extLst>
              <a:ext uri="{FF2B5EF4-FFF2-40B4-BE49-F238E27FC236}">
                <a16:creationId xmlns:a16="http://schemas.microsoft.com/office/drawing/2014/main" id="{806C20B3-3E8F-782F-B8D5-17241916C11F}"/>
              </a:ext>
            </a:extLst>
          </p:cNvPr>
          <p:cNvSpPr>
            <a:spLocks noGrp="1"/>
          </p:cNvSpPr>
          <p:nvPr>
            <p:ph idx="1"/>
          </p:nvPr>
        </p:nvSpPr>
        <p:spPr>
          <a:xfrm>
            <a:off x="932793" y="1089901"/>
            <a:ext cx="10515600" cy="5100692"/>
          </a:xfrm>
        </p:spPr>
        <p:txBody>
          <a:bodyPr>
            <a:normAutofit/>
          </a:bodyPr>
          <a:lstStyle/>
          <a:p>
            <a:pPr marL="0" indent="0" algn="just">
              <a:buNone/>
            </a:pPr>
            <a:r>
              <a:rPr lang="fr-FR" b="1" dirty="0">
                <a:effectLst/>
                <a:latin typeface="Calibri" panose="020F0502020204030204" pitchFamily="34" charset="0"/>
                <a:ea typeface="Calibri" panose="020F0502020204030204" pitchFamily="34" charset="0"/>
              </a:rPr>
              <a:t>Cass. </a:t>
            </a:r>
            <a:r>
              <a:rPr lang="fr-FR" b="1" dirty="0" err="1">
                <a:effectLst/>
                <a:latin typeface="Calibri" panose="020F0502020204030204" pitchFamily="34" charset="0"/>
                <a:ea typeface="Calibri" panose="020F0502020204030204" pitchFamily="34" charset="0"/>
              </a:rPr>
              <a:t>Civ</a:t>
            </a:r>
            <a:r>
              <a:rPr lang="fr-FR" b="1" dirty="0">
                <a:effectLst/>
                <a:latin typeface="Calibri" panose="020F0502020204030204" pitchFamily="34" charset="0"/>
                <a:ea typeface="Calibri" panose="020F0502020204030204" pitchFamily="34" charset="0"/>
              </a:rPr>
              <a:t>. 1</a:t>
            </a:r>
            <a:r>
              <a:rPr lang="fr-FR" b="1" baseline="30000" dirty="0">
                <a:effectLst/>
                <a:latin typeface="Calibri" panose="020F0502020204030204" pitchFamily="34" charset="0"/>
                <a:ea typeface="Calibri" panose="020F0502020204030204" pitchFamily="34" charset="0"/>
              </a:rPr>
              <a:t>ère</a:t>
            </a:r>
            <a:r>
              <a:rPr lang="fr-FR" b="1" dirty="0">
                <a:effectLst/>
                <a:latin typeface="Calibri" panose="020F0502020204030204" pitchFamily="34" charset="0"/>
                <a:ea typeface="Calibri" panose="020F0502020204030204" pitchFamily="34" charset="0"/>
              </a:rPr>
              <a:t> 15 juin 2004, P. n°00-16.392, Publié au bulletin</a:t>
            </a:r>
            <a:endParaRPr lang="fr-FR" b="1" dirty="0">
              <a:latin typeface="Calibri" panose="020F0502020204030204" pitchFamily="34" charset="0"/>
            </a:endParaRPr>
          </a:p>
          <a:p>
            <a:pPr marL="0" indent="0" algn="just">
              <a:buNone/>
            </a:pPr>
            <a:r>
              <a:rPr lang="fr-FR" dirty="0">
                <a:latin typeface="Calibri" panose="020F0502020204030204" pitchFamily="34" charset="0"/>
              </a:rPr>
              <a:t>« </a:t>
            </a:r>
            <a:r>
              <a:rPr lang="fr-FR" b="0" i="1" u="none" strike="noStrike" dirty="0">
                <a:solidFill>
                  <a:srgbClr val="0070C0"/>
                </a:solidFill>
                <a:effectLst/>
                <a:latin typeface="sourcesanspro"/>
              </a:rPr>
              <a:t>Mais attendu que l'arrêt retient qu'il importait peu que la société ONIC ait engagé une action judiciaire en contestation de la validité de son engagement dès lors qu'elle était </a:t>
            </a:r>
            <a:r>
              <a:rPr lang="fr-FR" i="1" u="sng" strike="noStrike" dirty="0">
                <a:solidFill>
                  <a:srgbClr val="0070C0"/>
                </a:solidFill>
                <a:effectLst/>
                <a:latin typeface="sourcesanspro"/>
              </a:rPr>
              <a:t>tenue de se conformer au principe selon lequel le contrat conclu doit être exécuté </a:t>
            </a:r>
            <a:r>
              <a:rPr lang="fr-FR" b="0" i="1" u="none" strike="noStrike" dirty="0">
                <a:solidFill>
                  <a:srgbClr val="0070C0"/>
                </a:solidFill>
                <a:effectLst/>
                <a:latin typeface="sourcesanspro"/>
              </a:rPr>
              <a:t>par chacune des parties tant qu'il n'en a pas été statué sur la validité par les juges du fond compétents et que </a:t>
            </a:r>
            <a:r>
              <a:rPr lang="fr-FR" b="0" i="1" u="sng" strike="noStrike" dirty="0">
                <a:solidFill>
                  <a:srgbClr val="0070C0"/>
                </a:solidFill>
                <a:effectLst/>
                <a:latin typeface="sourcesanspro"/>
              </a:rPr>
              <a:t>nul ne peut se faire justice à soi-même </a:t>
            </a:r>
            <a:r>
              <a:rPr lang="fr-FR" b="0" i="1" u="none" strike="noStrike" dirty="0">
                <a:solidFill>
                  <a:srgbClr val="0070C0"/>
                </a:solidFill>
                <a:effectLst/>
                <a:latin typeface="sourcesanspro"/>
              </a:rPr>
              <a:t>; qu'en caractérisant ainsi l'existence d'un trouble manifestement illicite, la cour d'appel n'a donc fait qu'user des pouvoirs qui lui sont conférés par l'alinéa 1er de l'article 873 du nouveau Code de procédure civile en prescrivant à l'ONIC, à titre de mesure conservatoire ou de remise en état, l'obligation d'exécuter ses obligations contractuelles</a:t>
            </a:r>
            <a:r>
              <a:rPr lang="fr-FR" b="0" i="0" u="none" strike="noStrike" dirty="0">
                <a:solidFill>
                  <a:srgbClr val="000000"/>
                </a:solidFill>
                <a:effectLst/>
                <a:latin typeface="sourcesanspro"/>
              </a:rPr>
              <a:t> » </a:t>
            </a:r>
            <a:endParaRPr lang="fr-FR" dirty="0"/>
          </a:p>
        </p:txBody>
      </p:sp>
      <p:sp>
        <p:nvSpPr>
          <p:cNvPr id="4" name="Espace réservé du numéro de diapositive 3">
            <a:extLst>
              <a:ext uri="{FF2B5EF4-FFF2-40B4-BE49-F238E27FC236}">
                <a16:creationId xmlns:a16="http://schemas.microsoft.com/office/drawing/2014/main" id="{962F95D5-E7E4-0DEE-149A-9DBDF1EE2C5B}"/>
              </a:ext>
            </a:extLst>
          </p:cNvPr>
          <p:cNvSpPr>
            <a:spLocks noGrp="1"/>
          </p:cNvSpPr>
          <p:nvPr>
            <p:ph type="sldNum" sz="quarter" idx="12"/>
          </p:nvPr>
        </p:nvSpPr>
        <p:spPr/>
        <p:txBody>
          <a:bodyPr/>
          <a:lstStyle/>
          <a:p>
            <a:fld id="{1BC55D9B-E772-D142-8689-E45E992FDABC}" type="slidenum">
              <a:rPr lang="fr-FR" smtClean="0"/>
              <a:t>5</a:t>
            </a:fld>
            <a:endParaRPr lang="fr-FR"/>
          </a:p>
        </p:txBody>
      </p:sp>
    </p:spTree>
    <p:extLst>
      <p:ext uri="{BB962C8B-B14F-4D97-AF65-F5344CB8AC3E}">
        <p14:creationId xmlns:p14="http://schemas.microsoft.com/office/powerpoint/2010/main" val="2395769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D55C70-8877-5677-C914-44A1B688D24C}"/>
              </a:ext>
            </a:extLst>
          </p:cNvPr>
          <p:cNvSpPr>
            <a:spLocks noGrp="1"/>
          </p:cNvSpPr>
          <p:nvPr>
            <p:ph type="title"/>
          </p:nvPr>
        </p:nvSpPr>
        <p:spPr>
          <a:xfrm>
            <a:off x="838200" y="365126"/>
            <a:ext cx="10515600" cy="633358"/>
          </a:xfrm>
        </p:spPr>
        <p:txBody>
          <a:bodyPr>
            <a:noAutofit/>
          </a:bodyPr>
          <a:lstStyle/>
          <a:p>
            <a:r>
              <a:rPr lang="fr-FR" sz="3000" b="1" dirty="0"/>
              <a:t>LES PROCÉDURES DE RÉFÉRÉ – LES MESURES D’ANTICIPATION</a:t>
            </a:r>
            <a:endParaRPr lang="fr-FR" sz="3000" dirty="0"/>
          </a:p>
        </p:txBody>
      </p:sp>
      <p:sp>
        <p:nvSpPr>
          <p:cNvPr id="3" name="Espace réservé du contenu 2">
            <a:extLst>
              <a:ext uri="{FF2B5EF4-FFF2-40B4-BE49-F238E27FC236}">
                <a16:creationId xmlns:a16="http://schemas.microsoft.com/office/drawing/2014/main" id="{813F4B30-4196-A45E-84AC-D2DD4B84AB3F}"/>
              </a:ext>
            </a:extLst>
          </p:cNvPr>
          <p:cNvSpPr>
            <a:spLocks noGrp="1"/>
          </p:cNvSpPr>
          <p:nvPr>
            <p:ph idx="1"/>
          </p:nvPr>
        </p:nvSpPr>
        <p:spPr>
          <a:xfrm>
            <a:off x="882869" y="1453028"/>
            <a:ext cx="10515600" cy="4117455"/>
          </a:xfrm>
        </p:spPr>
        <p:txBody>
          <a:bodyPr>
            <a:normAutofit fontScale="92500" lnSpcReduction="10000"/>
          </a:bodyPr>
          <a:lstStyle/>
          <a:p>
            <a:pPr marL="0" indent="0" algn="just">
              <a:buNone/>
            </a:pPr>
            <a:r>
              <a:rPr lang="fr-FR" b="1" dirty="0">
                <a:effectLst/>
                <a:latin typeface="Calibri" panose="020F0502020204030204" pitchFamily="34" charset="0"/>
                <a:ea typeface="Calibri" panose="020F0502020204030204" pitchFamily="34" charset="0"/>
              </a:rPr>
              <a:t>Définition : </a:t>
            </a:r>
            <a:r>
              <a:rPr lang="fr-FR" i="1" dirty="0">
                <a:solidFill>
                  <a:srgbClr val="0070C0"/>
                </a:solidFill>
                <a:effectLst/>
                <a:latin typeface="Calibri" panose="020F0502020204030204" pitchFamily="34" charset="0"/>
                <a:ea typeface="Calibri" panose="020F0502020204030204" pitchFamily="34" charset="0"/>
              </a:rPr>
              <a:t>des mesures provisoires par nature, mais quasi-définitives par leur contenu</a:t>
            </a:r>
            <a:r>
              <a:rPr lang="fr-FR" i="1" dirty="0">
                <a:solidFill>
                  <a:srgbClr val="0070C0"/>
                </a:solidFill>
                <a:latin typeface="Calibri" panose="020F0502020204030204" pitchFamily="34" charset="0"/>
                <a:ea typeface="Calibri" panose="020F0502020204030204" pitchFamily="34" charset="0"/>
              </a:rPr>
              <a:t>. </a:t>
            </a:r>
            <a:endParaRPr lang="fr-FR" b="1" i="1" dirty="0">
              <a:solidFill>
                <a:srgbClr val="0070C0"/>
              </a:solidFill>
              <a:effectLst/>
              <a:latin typeface="Calibri" panose="020F0502020204030204" pitchFamily="34" charset="0"/>
              <a:ea typeface="Calibri" panose="020F0502020204030204" pitchFamily="34" charset="0"/>
            </a:endParaRPr>
          </a:p>
          <a:p>
            <a:pPr marL="0" indent="0">
              <a:buNone/>
            </a:pPr>
            <a:endParaRPr lang="fr-FR" b="1" dirty="0">
              <a:effectLst/>
              <a:latin typeface="Calibri" panose="020F0502020204030204" pitchFamily="34" charset="0"/>
              <a:ea typeface="Calibri" panose="020F0502020204030204" pitchFamily="34" charset="0"/>
            </a:endParaRPr>
          </a:p>
          <a:p>
            <a:pPr marL="0" indent="0">
              <a:buNone/>
            </a:pPr>
            <a:r>
              <a:rPr lang="fr-FR" b="1" dirty="0">
                <a:effectLst/>
                <a:latin typeface="Calibri" panose="020F0502020204030204" pitchFamily="34" charset="0"/>
                <a:ea typeface="Calibri" panose="020F0502020204030204" pitchFamily="34" charset="0"/>
              </a:rPr>
              <a:t>Cass. </a:t>
            </a:r>
            <a:r>
              <a:rPr lang="fr-FR" b="1" dirty="0" err="1">
                <a:effectLst/>
                <a:latin typeface="Calibri" panose="020F0502020204030204" pitchFamily="34" charset="0"/>
                <a:ea typeface="Calibri" panose="020F0502020204030204" pitchFamily="34" charset="0"/>
              </a:rPr>
              <a:t>Civ</a:t>
            </a:r>
            <a:r>
              <a:rPr lang="fr-FR" b="1" dirty="0">
                <a:effectLst/>
                <a:latin typeface="Calibri" panose="020F0502020204030204" pitchFamily="34" charset="0"/>
                <a:ea typeface="Calibri" panose="020F0502020204030204" pitchFamily="34" charset="0"/>
              </a:rPr>
              <a:t>. 1</a:t>
            </a:r>
            <a:r>
              <a:rPr lang="fr-FR" b="1" baseline="30000" dirty="0">
                <a:effectLst/>
                <a:latin typeface="Calibri" panose="020F0502020204030204" pitchFamily="34" charset="0"/>
                <a:ea typeface="Calibri" panose="020F0502020204030204" pitchFamily="34" charset="0"/>
              </a:rPr>
              <a:t>ère</a:t>
            </a:r>
            <a:r>
              <a:rPr lang="fr-FR" b="1" dirty="0">
                <a:effectLst/>
                <a:latin typeface="Calibri" panose="020F0502020204030204" pitchFamily="34" charset="0"/>
                <a:ea typeface="Calibri" panose="020F0502020204030204" pitchFamily="34" charset="0"/>
              </a:rPr>
              <a:t> 6 juillet 2016, P. n°15-18.763, publié au bulletin.</a:t>
            </a:r>
            <a:r>
              <a:rPr lang="fr-FR" b="1" dirty="0">
                <a:effectLst/>
              </a:rPr>
              <a:t> </a:t>
            </a:r>
            <a:endParaRPr lang="fr-FR" b="1" i="0" u="none" strike="noStrike" dirty="0">
              <a:solidFill>
                <a:srgbClr val="000000"/>
              </a:solidFill>
              <a:effectLst/>
              <a:latin typeface="sourcesanspro"/>
            </a:endParaRPr>
          </a:p>
          <a:p>
            <a:pPr marL="0" indent="0" algn="just">
              <a:buNone/>
            </a:pPr>
            <a:r>
              <a:rPr lang="fr-FR" b="0" i="0" u="none" strike="noStrike" dirty="0">
                <a:solidFill>
                  <a:srgbClr val="000000"/>
                </a:solidFill>
                <a:effectLst/>
                <a:latin typeface="sourcesanspro"/>
              </a:rPr>
              <a:t>« </a:t>
            </a:r>
            <a:r>
              <a:rPr lang="fr-FR" b="0" i="1" u="none" strike="noStrike" dirty="0">
                <a:solidFill>
                  <a:srgbClr val="0070C0"/>
                </a:solidFill>
                <a:effectLst/>
                <a:latin typeface="sourcesanspro"/>
              </a:rPr>
              <a:t>Attendu que pour (…) condamner le mandant à payer à l'agent immobilier une provision égale au montant de la clause pénale, l'arrêt retient que l'absence de ces mentions n'est pas susceptible d'entraîner la nullité du mandat en application des textes en vigueur datés de 1970 et 1972 ;</a:t>
            </a:r>
          </a:p>
          <a:p>
            <a:pPr marL="0" indent="0" algn="just">
              <a:buNone/>
            </a:pPr>
            <a:r>
              <a:rPr lang="fr-FR" b="0" i="1" u="none" strike="noStrike" dirty="0">
                <a:solidFill>
                  <a:srgbClr val="0070C0"/>
                </a:solidFill>
                <a:effectLst/>
                <a:latin typeface="sourcesanspro"/>
              </a:rPr>
              <a:t>Qu'en statuant ainsi, la cour d'appel a tranché </a:t>
            </a:r>
            <a:r>
              <a:rPr lang="fr-FR" b="0" i="1" u="sng" strike="noStrike" dirty="0">
                <a:solidFill>
                  <a:srgbClr val="0070C0"/>
                </a:solidFill>
                <a:effectLst/>
                <a:latin typeface="sourcesanspro"/>
              </a:rPr>
              <a:t>une contestation sérieuse relative à la nullité éventuelle du mandat </a:t>
            </a:r>
            <a:r>
              <a:rPr lang="fr-FR" b="0" i="1" u="none" strike="noStrike" dirty="0">
                <a:solidFill>
                  <a:srgbClr val="0070C0"/>
                </a:solidFill>
                <a:effectLst/>
                <a:latin typeface="sourcesanspro"/>
              </a:rPr>
              <a:t>dépourvu de la mention des nom et adresse du garant et violé le texte susvisé </a:t>
            </a:r>
            <a:r>
              <a:rPr lang="fr-FR" b="0" i="0" u="none" strike="noStrike" dirty="0">
                <a:solidFill>
                  <a:srgbClr val="000000"/>
                </a:solidFill>
                <a:effectLst/>
                <a:latin typeface="sourcesanspro"/>
              </a:rPr>
              <a:t>»</a:t>
            </a:r>
            <a:endParaRPr lang="fr-FR" dirty="0"/>
          </a:p>
        </p:txBody>
      </p:sp>
      <p:sp>
        <p:nvSpPr>
          <p:cNvPr id="4" name="Espace réservé du numéro de diapositive 3">
            <a:extLst>
              <a:ext uri="{FF2B5EF4-FFF2-40B4-BE49-F238E27FC236}">
                <a16:creationId xmlns:a16="http://schemas.microsoft.com/office/drawing/2014/main" id="{8301BED9-15FD-7D73-F720-76C639C479E4}"/>
              </a:ext>
            </a:extLst>
          </p:cNvPr>
          <p:cNvSpPr>
            <a:spLocks noGrp="1"/>
          </p:cNvSpPr>
          <p:nvPr>
            <p:ph type="sldNum" sz="quarter" idx="12"/>
          </p:nvPr>
        </p:nvSpPr>
        <p:spPr/>
        <p:txBody>
          <a:bodyPr/>
          <a:lstStyle/>
          <a:p>
            <a:fld id="{1BC55D9B-E772-D142-8689-E45E992FDABC}" type="slidenum">
              <a:rPr lang="fr-FR" smtClean="0"/>
              <a:t>6</a:t>
            </a:fld>
            <a:endParaRPr lang="fr-FR"/>
          </a:p>
        </p:txBody>
      </p:sp>
    </p:spTree>
    <p:extLst>
      <p:ext uri="{BB962C8B-B14F-4D97-AF65-F5344CB8AC3E}">
        <p14:creationId xmlns:p14="http://schemas.microsoft.com/office/powerpoint/2010/main" val="279511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9D00C2-E3EB-42DA-4D1C-B25F69AD0FE2}"/>
              </a:ext>
            </a:extLst>
          </p:cNvPr>
          <p:cNvSpPr>
            <a:spLocks noGrp="1"/>
          </p:cNvSpPr>
          <p:nvPr>
            <p:ph type="title"/>
          </p:nvPr>
        </p:nvSpPr>
        <p:spPr>
          <a:xfrm>
            <a:off x="838200" y="365126"/>
            <a:ext cx="10515600" cy="959178"/>
          </a:xfrm>
        </p:spPr>
        <p:txBody>
          <a:bodyPr>
            <a:normAutofit/>
          </a:bodyPr>
          <a:lstStyle/>
          <a:p>
            <a:r>
              <a:rPr lang="fr-FR" sz="3200" b="1" dirty="0"/>
              <a:t>LES PROCÉDURES DE RÉFÉRÉ – LES MESURES PROBATOIRES</a:t>
            </a:r>
            <a:endParaRPr lang="fr-FR" sz="3200" dirty="0"/>
          </a:p>
        </p:txBody>
      </p:sp>
      <p:sp>
        <p:nvSpPr>
          <p:cNvPr id="3" name="Espace réservé du contenu 2">
            <a:extLst>
              <a:ext uri="{FF2B5EF4-FFF2-40B4-BE49-F238E27FC236}">
                <a16:creationId xmlns:a16="http://schemas.microsoft.com/office/drawing/2014/main" id="{0E5DAA60-0D7B-DBBE-CA30-D944ACD57E04}"/>
              </a:ext>
            </a:extLst>
          </p:cNvPr>
          <p:cNvSpPr>
            <a:spLocks noGrp="1"/>
          </p:cNvSpPr>
          <p:nvPr>
            <p:ph idx="1"/>
          </p:nvPr>
        </p:nvSpPr>
        <p:spPr/>
        <p:txBody>
          <a:bodyPr>
            <a:normAutofit/>
          </a:bodyPr>
          <a:lstStyle/>
          <a:p>
            <a:pPr marL="0" indent="0">
              <a:buNone/>
            </a:pPr>
            <a:r>
              <a:rPr lang="fr-FR" sz="3200" b="1" dirty="0"/>
              <a:t>Article 145 CPC</a:t>
            </a:r>
          </a:p>
          <a:p>
            <a:pPr marL="0" indent="0" algn="just">
              <a:buNone/>
            </a:pPr>
            <a:r>
              <a:rPr lang="fr-FR" sz="3200" dirty="0"/>
              <a:t>« </a:t>
            </a:r>
            <a:r>
              <a:rPr lang="fr-FR" sz="3200" i="1" dirty="0">
                <a:solidFill>
                  <a:srgbClr val="0070C0"/>
                </a:solidFill>
              </a:rPr>
              <a:t>S'il existe un </a:t>
            </a:r>
            <a:r>
              <a:rPr lang="fr-FR" sz="3200" i="1" u="sng" dirty="0">
                <a:solidFill>
                  <a:srgbClr val="0070C0"/>
                </a:solidFill>
              </a:rPr>
              <a:t>motif légitime </a:t>
            </a:r>
            <a:r>
              <a:rPr lang="fr-FR" sz="3200" i="1" dirty="0">
                <a:solidFill>
                  <a:srgbClr val="0070C0"/>
                </a:solidFill>
              </a:rPr>
              <a:t>de conserver ou d'établir </a:t>
            </a:r>
            <a:r>
              <a:rPr lang="fr-FR" sz="3200" i="1" u="sng" dirty="0">
                <a:solidFill>
                  <a:srgbClr val="0070C0"/>
                </a:solidFill>
              </a:rPr>
              <a:t>avant tout procès</a:t>
            </a:r>
            <a:r>
              <a:rPr lang="fr-FR" sz="3200" i="1" dirty="0">
                <a:solidFill>
                  <a:srgbClr val="0070C0"/>
                </a:solidFill>
              </a:rPr>
              <a:t> la </a:t>
            </a:r>
            <a:r>
              <a:rPr lang="fr-FR" sz="3200" i="1" u="sng" dirty="0">
                <a:solidFill>
                  <a:srgbClr val="0070C0"/>
                </a:solidFill>
              </a:rPr>
              <a:t>preuve</a:t>
            </a:r>
            <a:r>
              <a:rPr lang="fr-FR" sz="3200" i="1" dirty="0">
                <a:solidFill>
                  <a:srgbClr val="0070C0"/>
                </a:solidFill>
              </a:rPr>
              <a:t> de faits dont pourrait dépendre la solution d'un litige, </a:t>
            </a:r>
            <a:r>
              <a:rPr lang="fr-FR" sz="3200" i="1" u="sng" dirty="0">
                <a:solidFill>
                  <a:srgbClr val="0070C0"/>
                </a:solidFill>
              </a:rPr>
              <a:t>les mesures d'instruction</a:t>
            </a:r>
            <a:r>
              <a:rPr lang="fr-FR" sz="3200" i="1" dirty="0">
                <a:solidFill>
                  <a:srgbClr val="0070C0"/>
                </a:solidFill>
              </a:rPr>
              <a:t> légalement admissibles peuvent être ordonnées à la demande de tout intéressé, sur requête ou en référé. </a:t>
            </a:r>
            <a:r>
              <a:rPr lang="fr-FR" sz="3200" dirty="0"/>
              <a:t>»</a:t>
            </a:r>
          </a:p>
        </p:txBody>
      </p:sp>
      <p:sp>
        <p:nvSpPr>
          <p:cNvPr id="4" name="Espace réservé du numéro de diapositive 3">
            <a:extLst>
              <a:ext uri="{FF2B5EF4-FFF2-40B4-BE49-F238E27FC236}">
                <a16:creationId xmlns:a16="http://schemas.microsoft.com/office/drawing/2014/main" id="{F8BA9276-1E9E-B320-BB3A-F1133FDB7102}"/>
              </a:ext>
            </a:extLst>
          </p:cNvPr>
          <p:cNvSpPr>
            <a:spLocks noGrp="1"/>
          </p:cNvSpPr>
          <p:nvPr>
            <p:ph type="sldNum" sz="quarter" idx="12"/>
          </p:nvPr>
        </p:nvSpPr>
        <p:spPr/>
        <p:txBody>
          <a:bodyPr/>
          <a:lstStyle/>
          <a:p>
            <a:fld id="{1BC55D9B-E772-D142-8689-E45E992FDABC}" type="slidenum">
              <a:rPr lang="fr-FR" smtClean="0"/>
              <a:t>7</a:t>
            </a:fld>
            <a:endParaRPr lang="fr-FR"/>
          </a:p>
        </p:txBody>
      </p:sp>
    </p:spTree>
    <p:extLst>
      <p:ext uri="{BB962C8B-B14F-4D97-AF65-F5344CB8AC3E}">
        <p14:creationId xmlns:p14="http://schemas.microsoft.com/office/powerpoint/2010/main" val="2165878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E34336-D2F3-425F-4FB3-A997E9EB6645}"/>
              </a:ext>
            </a:extLst>
          </p:cNvPr>
          <p:cNvSpPr>
            <a:spLocks noGrp="1"/>
          </p:cNvSpPr>
          <p:nvPr>
            <p:ph type="title"/>
          </p:nvPr>
        </p:nvSpPr>
        <p:spPr>
          <a:xfrm>
            <a:off x="838200" y="365126"/>
            <a:ext cx="10515600" cy="696420"/>
          </a:xfrm>
        </p:spPr>
        <p:txBody>
          <a:bodyPr>
            <a:normAutofit/>
          </a:bodyPr>
          <a:lstStyle/>
          <a:p>
            <a:r>
              <a:rPr lang="fr-FR" sz="3200" b="1" dirty="0"/>
              <a:t>LES PROCÉDURES SUR REQUÊTE</a:t>
            </a:r>
          </a:p>
        </p:txBody>
      </p:sp>
      <p:sp>
        <p:nvSpPr>
          <p:cNvPr id="3" name="Espace réservé du contenu 2">
            <a:extLst>
              <a:ext uri="{FF2B5EF4-FFF2-40B4-BE49-F238E27FC236}">
                <a16:creationId xmlns:a16="http://schemas.microsoft.com/office/drawing/2014/main" id="{847B9B50-3A62-11E9-88AB-F76A888C417E}"/>
              </a:ext>
            </a:extLst>
          </p:cNvPr>
          <p:cNvSpPr>
            <a:spLocks noGrp="1"/>
          </p:cNvSpPr>
          <p:nvPr>
            <p:ph idx="1"/>
          </p:nvPr>
        </p:nvSpPr>
        <p:spPr>
          <a:xfrm>
            <a:off x="922283" y="1253331"/>
            <a:ext cx="10515600" cy="4989814"/>
          </a:xfrm>
        </p:spPr>
        <p:txBody>
          <a:bodyPr>
            <a:normAutofit/>
          </a:bodyPr>
          <a:lstStyle/>
          <a:p>
            <a:pPr marL="0" indent="0">
              <a:buNone/>
            </a:pPr>
            <a:r>
              <a:rPr lang="fr-FR" b="1" dirty="0"/>
              <a:t>Article 493 CPC</a:t>
            </a:r>
          </a:p>
          <a:p>
            <a:pPr marL="0" indent="0">
              <a:buNone/>
            </a:pPr>
            <a:r>
              <a:rPr lang="fr-FR" dirty="0"/>
              <a:t>« </a:t>
            </a:r>
            <a:r>
              <a:rPr lang="fr-FR" b="0" i="1" u="none" strike="noStrike" dirty="0">
                <a:solidFill>
                  <a:srgbClr val="0070C0"/>
                </a:solidFill>
                <a:effectLst/>
                <a:latin typeface="sourcesanspro"/>
              </a:rPr>
              <a:t>L'ordonnance sur requête est une décision </a:t>
            </a:r>
            <a:r>
              <a:rPr lang="fr-FR" b="0" i="1" u="sng" strike="noStrike" dirty="0">
                <a:solidFill>
                  <a:srgbClr val="0070C0"/>
                </a:solidFill>
                <a:effectLst/>
                <a:latin typeface="sourcesanspro"/>
              </a:rPr>
              <a:t>provisoire</a:t>
            </a:r>
            <a:r>
              <a:rPr lang="fr-FR" b="0" i="1" u="none" strike="noStrike" dirty="0">
                <a:solidFill>
                  <a:srgbClr val="0070C0"/>
                </a:solidFill>
                <a:effectLst/>
                <a:latin typeface="sourcesanspro"/>
              </a:rPr>
              <a:t> rendue </a:t>
            </a:r>
            <a:r>
              <a:rPr lang="fr-FR" b="0" i="1" u="sng" strike="noStrike" dirty="0">
                <a:solidFill>
                  <a:srgbClr val="0070C0"/>
                </a:solidFill>
                <a:effectLst/>
                <a:latin typeface="sourcesanspro"/>
              </a:rPr>
              <a:t>non contradictoirement</a:t>
            </a:r>
            <a:r>
              <a:rPr lang="fr-FR" b="0" i="1" u="none" strike="noStrike" dirty="0">
                <a:solidFill>
                  <a:srgbClr val="0070C0"/>
                </a:solidFill>
                <a:effectLst/>
                <a:latin typeface="sourcesanspro"/>
              </a:rPr>
              <a:t> dans les cas où le requérant est fondé </a:t>
            </a:r>
            <a:r>
              <a:rPr lang="fr-FR" b="0" i="1" u="sng" strike="noStrike" dirty="0">
                <a:solidFill>
                  <a:srgbClr val="0070C0"/>
                </a:solidFill>
                <a:effectLst/>
                <a:latin typeface="sourcesanspro"/>
              </a:rPr>
              <a:t>à ne pas appeler de partie adverse</a:t>
            </a:r>
            <a:r>
              <a:rPr lang="fr-FR" b="0" i="0" u="none" strike="noStrike" dirty="0">
                <a:solidFill>
                  <a:srgbClr val="000000"/>
                </a:solidFill>
                <a:effectLst/>
                <a:latin typeface="sourcesanspro"/>
              </a:rPr>
              <a:t>. »</a:t>
            </a:r>
          </a:p>
          <a:p>
            <a:pPr marL="0" indent="0">
              <a:buNone/>
            </a:pPr>
            <a:endParaRPr lang="fr-FR" dirty="0">
              <a:solidFill>
                <a:srgbClr val="000000"/>
              </a:solidFill>
              <a:latin typeface="sourcesanspro"/>
            </a:endParaRPr>
          </a:p>
          <a:p>
            <a:pPr marL="0" indent="0">
              <a:buNone/>
            </a:pPr>
            <a:r>
              <a:rPr lang="fr-FR" b="1" dirty="0">
                <a:solidFill>
                  <a:srgbClr val="000000"/>
                </a:solidFill>
                <a:latin typeface="sourcesanspro"/>
              </a:rPr>
              <a:t>Article 495 CPC</a:t>
            </a:r>
          </a:p>
          <a:p>
            <a:pPr algn="l">
              <a:buNone/>
            </a:pPr>
            <a:r>
              <a:rPr lang="fr-FR" dirty="0">
                <a:solidFill>
                  <a:srgbClr val="000000"/>
                </a:solidFill>
                <a:latin typeface="sourcesanspro"/>
              </a:rPr>
              <a:t>« </a:t>
            </a:r>
            <a:r>
              <a:rPr lang="fr-FR" b="0" i="1" u="none" strike="noStrike" dirty="0">
                <a:solidFill>
                  <a:srgbClr val="0070C0"/>
                </a:solidFill>
                <a:effectLst/>
                <a:latin typeface="sourcesanspro"/>
              </a:rPr>
              <a:t>L'ordonnance sur requête est motivée.</a:t>
            </a:r>
          </a:p>
          <a:p>
            <a:pPr algn="l">
              <a:buNone/>
            </a:pPr>
            <a:r>
              <a:rPr lang="fr-FR" b="0" i="1" u="none" strike="noStrike" dirty="0">
                <a:solidFill>
                  <a:srgbClr val="0070C0"/>
                </a:solidFill>
                <a:effectLst/>
                <a:latin typeface="sourcesanspro"/>
              </a:rPr>
              <a:t>Elle est </a:t>
            </a:r>
            <a:r>
              <a:rPr lang="fr-FR" b="0" i="1" u="sng" strike="noStrike" dirty="0">
                <a:solidFill>
                  <a:srgbClr val="0070C0"/>
                </a:solidFill>
                <a:effectLst/>
                <a:latin typeface="sourcesanspro"/>
              </a:rPr>
              <a:t>exécutoire</a:t>
            </a:r>
            <a:r>
              <a:rPr lang="fr-FR" b="0" i="1" u="none" strike="noStrike" dirty="0">
                <a:solidFill>
                  <a:srgbClr val="0070C0"/>
                </a:solidFill>
                <a:effectLst/>
                <a:latin typeface="sourcesanspro"/>
              </a:rPr>
              <a:t> au seul </a:t>
            </a:r>
            <a:r>
              <a:rPr lang="fr-FR" b="0" i="1" u="sng" strike="noStrike" dirty="0">
                <a:solidFill>
                  <a:srgbClr val="0070C0"/>
                </a:solidFill>
                <a:effectLst/>
                <a:latin typeface="sourcesanspro"/>
              </a:rPr>
              <a:t>vu de la minute</a:t>
            </a:r>
            <a:r>
              <a:rPr lang="fr-FR" b="0" i="1" u="none" strike="noStrike" dirty="0">
                <a:solidFill>
                  <a:srgbClr val="0070C0"/>
                </a:solidFill>
                <a:effectLst/>
                <a:latin typeface="sourcesanspro"/>
              </a:rPr>
              <a:t>.</a:t>
            </a:r>
          </a:p>
          <a:p>
            <a:pPr marL="0" indent="0" algn="l">
              <a:buNone/>
            </a:pPr>
            <a:r>
              <a:rPr lang="fr-FR" b="0" i="1" u="none" strike="noStrike" dirty="0">
                <a:solidFill>
                  <a:srgbClr val="0070C0"/>
                </a:solidFill>
                <a:effectLst/>
                <a:latin typeface="sourcesanspro"/>
              </a:rPr>
              <a:t>Copie de la requête et de l'ordonnance est laissée à la personne à laquelle elle est opposée</a:t>
            </a:r>
            <a:r>
              <a:rPr lang="fr-FR" b="0" i="0" u="none" strike="noStrike" dirty="0">
                <a:solidFill>
                  <a:srgbClr val="000000"/>
                </a:solidFill>
                <a:effectLst/>
                <a:latin typeface="sourcesanspro"/>
              </a:rPr>
              <a:t>. »</a:t>
            </a:r>
          </a:p>
          <a:p>
            <a:pPr marL="0" indent="0">
              <a:buNone/>
            </a:pPr>
            <a:endParaRPr lang="fr-FR" dirty="0"/>
          </a:p>
        </p:txBody>
      </p:sp>
      <p:sp>
        <p:nvSpPr>
          <p:cNvPr id="4" name="Espace réservé du numéro de diapositive 3">
            <a:extLst>
              <a:ext uri="{FF2B5EF4-FFF2-40B4-BE49-F238E27FC236}">
                <a16:creationId xmlns:a16="http://schemas.microsoft.com/office/drawing/2014/main" id="{5ED13A1C-5D58-E686-0EEC-1C444C3C6FDF}"/>
              </a:ext>
            </a:extLst>
          </p:cNvPr>
          <p:cNvSpPr>
            <a:spLocks noGrp="1"/>
          </p:cNvSpPr>
          <p:nvPr>
            <p:ph type="sldNum" sz="quarter" idx="12"/>
          </p:nvPr>
        </p:nvSpPr>
        <p:spPr/>
        <p:txBody>
          <a:bodyPr/>
          <a:lstStyle/>
          <a:p>
            <a:fld id="{1BC55D9B-E772-D142-8689-E45E992FDABC}" type="slidenum">
              <a:rPr lang="fr-FR" smtClean="0"/>
              <a:t>8</a:t>
            </a:fld>
            <a:endParaRPr lang="fr-FR"/>
          </a:p>
        </p:txBody>
      </p:sp>
    </p:spTree>
    <p:extLst>
      <p:ext uri="{BB962C8B-B14F-4D97-AF65-F5344CB8AC3E}">
        <p14:creationId xmlns:p14="http://schemas.microsoft.com/office/powerpoint/2010/main" val="122735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988528-2D33-63F5-1107-7D77B9205532}"/>
              </a:ext>
            </a:extLst>
          </p:cNvPr>
          <p:cNvSpPr>
            <a:spLocks noGrp="1"/>
          </p:cNvSpPr>
          <p:nvPr>
            <p:ph type="title"/>
          </p:nvPr>
        </p:nvSpPr>
        <p:spPr>
          <a:xfrm>
            <a:off x="838200" y="365126"/>
            <a:ext cx="10515600" cy="580806"/>
          </a:xfrm>
        </p:spPr>
        <p:txBody>
          <a:bodyPr>
            <a:normAutofit/>
          </a:bodyPr>
          <a:lstStyle/>
          <a:p>
            <a:r>
              <a:rPr lang="fr-FR" sz="3200" b="1" dirty="0"/>
              <a:t>LA PROCÉDURE À JOUR FIXE</a:t>
            </a:r>
          </a:p>
        </p:txBody>
      </p:sp>
      <p:sp>
        <p:nvSpPr>
          <p:cNvPr id="3" name="Espace réservé du contenu 2">
            <a:extLst>
              <a:ext uri="{FF2B5EF4-FFF2-40B4-BE49-F238E27FC236}">
                <a16:creationId xmlns:a16="http://schemas.microsoft.com/office/drawing/2014/main" id="{31723579-0F29-E3F9-1F0D-C780973FCB15}"/>
              </a:ext>
            </a:extLst>
          </p:cNvPr>
          <p:cNvSpPr>
            <a:spLocks noGrp="1"/>
          </p:cNvSpPr>
          <p:nvPr>
            <p:ph idx="1"/>
          </p:nvPr>
        </p:nvSpPr>
        <p:spPr>
          <a:xfrm>
            <a:off x="838200" y="945932"/>
            <a:ext cx="10515600" cy="5654565"/>
          </a:xfrm>
        </p:spPr>
        <p:txBody>
          <a:bodyPr>
            <a:noAutofit/>
          </a:bodyPr>
          <a:lstStyle/>
          <a:p>
            <a:pPr marL="0" indent="0">
              <a:buNone/>
            </a:pPr>
            <a:r>
              <a:rPr lang="fr-FR" sz="2400" b="1" dirty="0"/>
              <a:t>Article 840, al. 1 et 2, CPC</a:t>
            </a:r>
          </a:p>
          <a:p>
            <a:pPr marL="0" indent="0">
              <a:buNone/>
            </a:pPr>
            <a:r>
              <a:rPr lang="fr-FR" sz="2400" dirty="0"/>
              <a:t>« </a:t>
            </a:r>
            <a:r>
              <a:rPr lang="fr-FR" sz="2400" i="1" dirty="0">
                <a:solidFill>
                  <a:srgbClr val="0070C0"/>
                </a:solidFill>
              </a:rPr>
              <a:t>Dans les litiges relevant de la procédure écrite </a:t>
            </a:r>
            <a:r>
              <a:rPr lang="fr-FR" sz="2400" i="1" u="sng" dirty="0">
                <a:solidFill>
                  <a:srgbClr val="0070C0"/>
                </a:solidFill>
              </a:rPr>
              <a:t>ordinaire</a:t>
            </a:r>
            <a:r>
              <a:rPr lang="fr-FR" sz="2400" i="1" dirty="0">
                <a:solidFill>
                  <a:srgbClr val="0070C0"/>
                </a:solidFill>
              </a:rPr>
              <a:t>, le président du tribunal peut, en cas </a:t>
            </a:r>
            <a:r>
              <a:rPr lang="fr-FR" sz="2400" i="1" u="sng" dirty="0">
                <a:solidFill>
                  <a:srgbClr val="0070C0"/>
                </a:solidFill>
              </a:rPr>
              <a:t>d'urgence</a:t>
            </a:r>
            <a:r>
              <a:rPr lang="fr-FR" sz="2400" i="1" dirty="0">
                <a:solidFill>
                  <a:srgbClr val="0070C0"/>
                </a:solidFill>
              </a:rPr>
              <a:t>, autoriser le demandeur, sur sa requête, à assigner le défendeur </a:t>
            </a:r>
            <a:r>
              <a:rPr lang="fr-FR" sz="2400" i="1" u="sng" dirty="0">
                <a:solidFill>
                  <a:srgbClr val="0070C0"/>
                </a:solidFill>
              </a:rPr>
              <a:t>à jour fixe</a:t>
            </a:r>
            <a:r>
              <a:rPr lang="fr-FR" sz="2400" i="1" dirty="0">
                <a:solidFill>
                  <a:srgbClr val="0070C0"/>
                </a:solidFill>
              </a:rPr>
              <a:t>. Il désigne, s'il y a lieu, la chambre à laquelle l'affaire est distribuée.</a:t>
            </a:r>
            <a:br>
              <a:rPr lang="fr-FR" sz="2400" i="1" dirty="0">
                <a:solidFill>
                  <a:srgbClr val="0070C0"/>
                </a:solidFill>
              </a:rPr>
            </a:br>
            <a:r>
              <a:rPr lang="fr-FR" sz="2400" i="1" dirty="0">
                <a:solidFill>
                  <a:srgbClr val="0070C0"/>
                </a:solidFill>
              </a:rPr>
              <a:t>La requête doit exposer </a:t>
            </a:r>
            <a:r>
              <a:rPr lang="fr-FR" sz="2400" i="1" u="sng" dirty="0">
                <a:solidFill>
                  <a:srgbClr val="0070C0"/>
                </a:solidFill>
              </a:rPr>
              <a:t>les motifs de l'urgence</a:t>
            </a:r>
            <a:r>
              <a:rPr lang="fr-FR" sz="2400" i="1" dirty="0">
                <a:solidFill>
                  <a:srgbClr val="0070C0"/>
                </a:solidFill>
              </a:rPr>
              <a:t>, contenir les </a:t>
            </a:r>
            <a:r>
              <a:rPr lang="fr-FR" sz="2400" i="1" u="sng" dirty="0">
                <a:solidFill>
                  <a:srgbClr val="0070C0"/>
                </a:solidFill>
              </a:rPr>
              <a:t>conclusions</a:t>
            </a:r>
            <a:r>
              <a:rPr lang="fr-FR" sz="2400" i="1" dirty="0">
                <a:solidFill>
                  <a:srgbClr val="0070C0"/>
                </a:solidFill>
              </a:rPr>
              <a:t> du demandeur et viser les </a:t>
            </a:r>
            <a:r>
              <a:rPr lang="fr-FR" sz="2400" i="1" u="sng" dirty="0">
                <a:solidFill>
                  <a:srgbClr val="0070C0"/>
                </a:solidFill>
              </a:rPr>
              <a:t>pièces</a:t>
            </a:r>
            <a:r>
              <a:rPr lang="fr-FR" sz="2400" i="1" dirty="0">
                <a:solidFill>
                  <a:srgbClr val="0070C0"/>
                </a:solidFill>
              </a:rPr>
              <a:t> justificatives.</a:t>
            </a:r>
            <a:r>
              <a:rPr lang="fr-FR" sz="2400" dirty="0"/>
              <a:t>»</a:t>
            </a:r>
          </a:p>
          <a:p>
            <a:pPr marL="0" indent="0">
              <a:buNone/>
            </a:pPr>
            <a:endParaRPr lang="fr-FR" sz="2400" dirty="0"/>
          </a:p>
          <a:p>
            <a:pPr marL="0" indent="0">
              <a:buNone/>
            </a:pPr>
            <a:r>
              <a:rPr lang="fr-FR" sz="2400" b="1" dirty="0"/>
              <a:t>Article 844, al. 1 et 2, CPC</a:t>
            </a:r>
          </a:p>
          <a:p>
            <a:pPr marL="0" indent="0">
              <a:buNone/>
            </a:pPr>
            <a:r>
              <a:rPr lang="fr-FR" sz="2400" dirty="0"/>
              <a:t>« </a:t>
            </a:r>
            <a:r>
              <a:rPr lang="fr-FR" sz="2400" i="1" dirty="0">
                <a:solidFill>
                  <a:srgbClr val="0070C0"/>
                </a:solidFill>
              </a:rPr>
              <a:t>Le jour de </a:t>
            </a:r>
            <a:r>
              <a:rPr lang="fr-FR" sz="2400" i="1" u="sng" dirty="0">
                <a:solidFill>
                  <a:srgbClr val="0070C0"/>
                </a:solidFill>
              </a:rPr>
              <a:t>l'audience</a:t>
            </a:r>
            <a:r>
              <a:rPr lang="fr-FR" sz="2400" i="1" dirty="0">
                <a:solidFill>
                  <a:srgbClr val="0070C0"/>
                </a:solidFill>
              </a:rPr>
              <a:t>, le président s'assure qu'il s'est écoulé </a:t>
            </a:r>
            <a:r>
              <a:rPr lang="fr-FR" sz="2400" i="1" u="sng" dirty="0">
                <a:solidFill>
                  <a:srgbClr val="0070C0"/>
                </a:solidFill>
              </a:rPr>
              <a:t>un temps suffisant </a:t>
            </a:r>
            <a:r>
              <a:rPr lang="fr-FR" sz="2400" i="1" dirty="0">
                <a:solidFill>
                  <a:srgbClr val="0070C0"/>
                </a:solidFill>
              </a:rPr>
              <a:t>depuis l'assignation pour que la partie assignée ait pu préparer sa défense. </a:t>
            </a:r>
            <a:br>
              <a:rPr lang="fr-FR" sz="2400" i="1" dirty="0">
                <a:solidFill>
                  <a:srgbClr val="0070C0"/>
                </a:solidFill>
              </a:rPr>
            </a:br>
            <a:br>
              <a:rPr lang="fr-FR" sz="2400" i="1" dirty="0">
                <a:solidFill>
                  <a:srgbClr val="0070C0"/>
                </a:solidFill>
              </a:rPr>
            </a:br>
            <a:r>
              <a:rPr lang="fr-FR" sz="2400" i="1" dirty="0">
                <a:solidFill>
                  <a:srgbClr val="0070C0"/>
                </a:solidFill>
              </a:rPr>
              <a:t>Si le défendeur a constitué avocat, </a:t>
            </a:r>
            <a:r>
              <a:rPr lang="fr-FR" sz="2400" i="1" u="sng" dirty="0">
                <a:solidFill>
                  <a:srgbClr val="0070C0"/>
                </a:solidFill>
              </a:rPr>
              <a:t>l'affaire est plaidée sur-le-champ </a:t>
            </a:r>
            <a:r>
              <a:rPr lang="fr-FR" sz="2400" i="1" dirty="0">
                <a:solidFill>
                  <a:srgbClr val="0070C0"/>
                </a:solidFill>
              </a:rPr>
              <a:t>en l'état où elle se trouve, </a:t>
            </a:r>
            <a:r>
              <a:rPr lang="fr-FR" sz="2400" i="1" u="sng" dirty="0">
                <a:solidFill>
                  <a:srgbClr val="0070C0"/>
                </a:solidFill>
              </a:rPr>
              <a:t>même en l'absence de conclusions du défendeur </a:t>
            </a:r>
            <a:r>
              <a:rPr lang="fr-FR" sz="2400" i="1" dirty="0">
                <a:solidFill>
                  <a:srgbClr val="0070C0"/>
                </a:solidFill>
              </a:rPr>
              <a:t>ou sur simples conclusions verbales. </a:t>
            </a:r>
            <a:r>
              <a:rPr lang="fr-FR" sz="2400" dirty="0"/>
              <a:t>»</a:t>
            </a:r>
          </a:p>
        </p:txBody>
      </p:sp>
      <p:sp>
        <p:nvSpPr>
          <p:cNvPr id="4" name="Espace réservé du numéro de diapositive 3">
            <a:extLst>
              <a:ext uri="{FF2B5EF4-FFF2-40B4-BE49-F238E27FC236}">
                <a16:creationId xmlns:a16="http://schemas.microsoft.com/office/drawing/2014/main" id="{A129D567-86C2-EAE7-051C-BA9604CF7AF1}"/>
              </a:ext>
            </a:extLst>
          </p:cNvPr>
          <p:cNvSpPr>
            <a:spLocks noGrp="1"/>
          </p:cNvSpPr>
          <p:nvPr>
            <p:ph type="sldNum" sz="quarter" idx="12"/>
          </p:nvPr>
        </p:nvSpPr>
        <p:spPr/>
        <p:txBody>
          <a:bodyPr/>
          <a:lstStyle/>
          <a:p>
            <a:fld id="{1BC55D9B-E772-D142-8689-E45E992FDABC}" type="slidenum">
              <a:rPr lang="fr-FR" smtClean="0"/>
              <a:t>9</a:t>
            </a:fld>
            <a:endParaRPr lang="fr-FR"/>
          </a:p>
        </p:txBody>
      </p:sp>
    </p:spTree>
    <p:extLst>
      <p:ext uri="{BB962C8B-B14F-4D97-AF65-F5344CB8AC3E}">
        <p14:creationId xmlns:p14="http://schemas.microsoft.com/office/powerpoint/2010/main" val="35245395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1241</Words>
  <Application>Microsoft Macintosh PowerPoint</Application>
  <PresentationFormat>Grand écran</PresentationFormat>
  <Paragraphs>89</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Calibri</vt:lpstr>
      <vt:lpstr>Calibri Light</vt:lpstr>
      <vt:lpstr>Cambria</vt:lpstr>
      <vt:lpstr>sourcesanspro</vt:lpstr>
      <vt:lpstr>Times New Roman</vt:lpstr>
      <vt:lpstr>Thème Office</vt:lpstr>
      <vt:lpstr>3ème PARTIE : LE DÉROULEMENT DU PROCES CIVIL CHAPITRE PRÉLIMINAIRE : LA COMPÉTENCE CHAPITRE 1 : L’INSTANCE - LES RÈGLES GÉNÉRALES CHAPITRE 2 : L’INSTANCE – LES RÈGLES SPÉCIALES</vt:lpstr>
      <vt:lpstr>LES PROCÉDURES DE RÉFÉRÉ - GÉNÉRALITÉS</vt:lpstr>
      <vt:lpstr>LES PROCÉDURES DE RÉFÉRÉ - GÉNÉRALITÉS</vt:lpstr>
      <vt:lpstr>LES PROCÉDURES DE RÉFÉRÉ – LES MESURES D’ATTENTE</vt:lpstr>
      <vt:lpstr>LES PROCÉDURES DE RÉFÉRÉ – LES MESURES D’ATTENTE</vt:lpstr>
      <vt:lpstr>LES PROCÉDURES DE RÉFÉRÉ – LES MESURES D’ANTICIPATION</vt:lpstr>
      <vt:lpstr>LES PROCÉDURES DE RÉFÉRÉ – LES MESURES PROBATOIRES</vt:lpstr>
      <vt:lpstr>LES PROCÉDURES SUR REQUÊTE</vt:lpstr>
      <vt:lpstr>LA PROCÉDURE À JOUR FIXE</vt:lpstr>
      <vt:lpstr>LA PROCÉDURE D’INJONCTION DE PAYER</vt:lpstr>
      <vt:lpstr>LA PROCÉDURE D’INJONCTION DE PAYER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Xavier Lagarde</dc:creator>
  <cp:lastModifiedBy>Xavier Lagarde</cp:lastModifiedBy>
  <cp:revision>6</cp:revision>
  <cp:lastPrinted>2025-04-24T12:43:43Z</cp:lastPrinted>
  <dcterms:created xsi:type="dcterms:W3CDTF">2025-04-24T04:53:04Z</dcterms:created>
  <dcterms:modified xsi:type="dcterms:W3CDTF">2025-04-25T08:54:47Z</dcterms:modified>
</cp:coreProperties>
</file>