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58" r:id="rId6"/>
    <p:sldId id="260" r:id="rId7"/>
    <p:sldId id="257" r:id="rId8"/>
    <p:sldId id="259" r:id="rId9"/>
    <p:sldId id="346" r:id="rId10"/>
    <p:sldId id="347" r:id="rId11"/>
    <p:sldId id="287" r:id="rId12"/>
    <p:sldId id="272" r:id="rId13"/>
    <p:sldId id="348" r:id="rId14"/>
    <p:sldId id="34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E1D123-394A-F339-DC8B-F31844328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C70922-416C-EDAE-BB7C-F31B6F413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2BE0B2-1C78-4244-8B97-7B65F6C6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DAB6D-DE7D-8A5B-C079-8D0F86EC7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10863B-30AB-677D-B919-E209DEE5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8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A63F8-AB63-2F04-8A20-CB9974BE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0C715C-0046-FB48-DA18-96DCF21C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04A31F-B6C1-EBD6-9E08-5EBD5FD97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8A104-0C38-F69A-8436-6DB2F3F1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4937A-6547-904A-289F-8982CFC0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03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971BAE6-04FF-74F8-0845-DF78EB4B1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489E45-D1D4-7964-AAC9-B71340E37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0D7C80-026B-3554-9D9E-9DA8F199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9C9C4C-7857-1F29-C750-3A44E9380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11C6A2-B5CA-1167-4DD2-1B933CCE9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81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6EC56-DFB5-7002-88C1-05D8C1AE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FF10E2-FD04-00B9-364C-0E32B0CBB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E4032-A182-833A-7119-BCD047A4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63B6C2-D7ED-2D05-4EFE-C3587C43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637BCB-43EE-FD7D-5554-DB50468F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7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355D2-1CD8-E0FA-845F-653CEDE1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FA409E-A33A-F0F4-9B2C-DFF0E8427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4908-A6A3-EFB5-0432-C4419076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7E2B25-2476-BD34-A500-4078603F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FF765-3DDD-B35C-E6C0-6041190D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64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B0F6D-D65C-0976-2F39-43B39EB5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C3BCFB-44F6-808A-69F9-6D989C749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98F237-63F5-E310-CFB4-D851F2FE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6229DB-4631-9812-0A90-9B3DA2479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606804-9AE8-B79B-B91C-9FC39C79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2A8DDE-28C4-A980-0D47-C7D3C73BF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5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3CF593-FA99-32C4-450E-EDBA7768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2E6548-186A-4F08-4E95-3771D7619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3E4901-E975-18A4-B44D-89C01E524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C20140A-D5F1-BFE9-1EEC-7F596A6B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834CCB2-F0CC-9184-E54D-1B3B8D936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101E01-4FEB-AEDE-6EF8-BEE7FCF01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99CFBC-58FA-E9A8-A99F-B7106668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5035C4-F386-B90B-8BE6-7B6BCA62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3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25273-DE15-A069-8040-A8B800A3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5F1F25-4EEE-B808-6851-9AE10564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C22AE-992C-DE6E-1A6F-E7BE51A0A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EC4A10-F9CF-8471-491D-EC12D8E46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79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B7FA01-00EC-C7D1-EE10-7CF05BBF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1DC042-0B2A-C5C1-A68F-BCE1B76A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E2F713-B285-2F17-39ED-4A814A8F7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16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1C1EA-1A3A-266E-0EA5-6CBF35BC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9275B8-FA79-A6F9-691E-87665FFD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A1C2117-84B1-8722-8FD1-12652826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BEB192-7E27-0C78-6AC9-40A44435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888159-A821-0C16-2F22-D4D79CB6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BB68C4-B84E-3999-DA56-05A2BFA8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6197E-B565-D988-EC75-4B2F0099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5EFB0AF-42AD-99F2-EFD4-021BDA020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BCC9E1-F9F8-0B19-F565-DE2E97A13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ADD386-ABDD-BC0C-CE5E-C4F0F5726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9505C-21EE-4B96-9502-13D29102A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D20BA4-C27D-2F26-1408-CE63EA3A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0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AD3394-D29B-AFC6-498E-F9B54AB1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0A252F-F33C-019E-2466-5C4A799B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FFB182-46AA-71AA-886A-32392D6EB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AE484-D704-413D-8AFE-4A4B27A25BFB}" type="datetimeFigureOut">
              <a:rPr lang="fr-FR" smtClean="0"/>
              <a:t>18/04/2025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47FAF3-C35F-8F18-3963-8E432169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3C839-E200-D7F3-8C6A-32878BB28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1F894-7F6B-43E0-9A7F-2F7AB4749D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4C5D05F-5A2D-072D-D760-5C284E60B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97858"/>
            <a:ext cx="9144000" cy="3959942"/>
          </a:xfrm>
        </p:spPr>
        <p:txBody>
          <a:bodyPr>
            <a:normAutofit/>
          </a:bodyPr>
          <a:lstStyle/>
          <a:p>
            <a:r>
              <a:rPr lang="fr-FR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Révision </a:t>
            </a:r>
          </a:p>
          <a:p>
            <a:r>
              <a:rPr lang="fr-FR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avril 2025</a:t>
            </a:r>
          </a:p>
        </p:txBody>
      </p:sp>
    </p:spTree>
    <p:extLst>
      <p:ext uri="{BB962C8B-B14F-4D97-AF65-F5344CB8AC3E}">
        <p14:creationId xmlns:p14="http://schemas.microsoft.com/office/powerpoint/2010/main" val="291122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0648"/>
            <a:ext cx="10262555" cy="657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9"/>
          <p:cNvCxnSpPr>
            <a:cxnSpLocks/>
          </p:cNvCxnSpPr>
          <p:nvPr/>
        </p:nvCxnSpPr>
        <p:spPr>
          <a:xfrm>
            <a:off x="7032104" y="260648"/>
            <a:ext cx="0" cy="6597352"/>
          </a:xfrm>
          <a:prstGeom prst="line">
            <a:avLst/>
          </a:prstGeom>
          <a:ln w="762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112922" y="260648"/>
            <a:ext cx="3987829" cy="6576291"/>
          </a:xfrm>
          <a:prstGeom prst="rect">
            <a:avLst/>
          </a:prstGeom>
          <a:solidFill>
            <a:srgbClr val="4A452A">
              <a:alpha val="74902"/>
            </a:srgbClr>
          </a:solidFill>
          <a:ln>
            <a:solidFill>
              <a:srgbClr val="4A4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363744" y="1844825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2">
                    <a:lumMod val="75000"/>
                  </a:schemeClr>
                </a:solidFill>
              </a:rPr>
              <a:t>le monde sensible et cérébral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60647"/>
            <a:ext cx="6121896" cy="6576291"/>
          </a:xfrm>
          <a:prstGeom prst="rect">
            <a:avLst/>
          </a:prstGeom>
          <a:solidFill>
            <a:srgbClr val="C4BD97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847528" y="1916833"/>
            <a:ext cx="23042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le monde physique (de la Nature)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  <p:bldP spid="16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6E05E-5B06-4B8F-7039-F18BA3F2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4A2D07-051C-9CF1-2ECA-85475AF33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800"/>
          <a:stretch/>
        </p:blipFill>
        <p:spPr>
          <a:xfrm>
            <a:off x="360747" y="118815"/>
            <a:ext cx="2246053" cy="288439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01C7D74-F392-193E-50D1-0B9A87D2E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04" b="2079"/>
          <a:stretch/>
        </p:blipFill>
        <p:spPr>
          <a:xfrm>
            <a:off x="3125256" y="784995"/>
            <a:ext cx="3057962" cy="30791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C3D779-C3EB-1A5C-F890-CF1C6C6AE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9" y="3231835"/>
            <a:ext cx="2246053" cy="35073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436AF4-1005-7E62-9E1E-7A609AF14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4" y="406735"/>
            <a:ext cx="4554107" cy="510889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509E2B3-8761-521A-BF11-F54DC903EDA9}"/>
              </a:ext>
            </a:extLst>
          </p:cNvPr>
          <p:cNvSpPr txBox="1"/>
          <p:nvPr/>
        </p:nvSpPr>
        <p:spPr>
          <a:xfrm>
            <a:off x="2793520" y="4158562"/>
            <a:ext cx="4412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</a:rPr>
              <a:t>le monde physique (de la Nature)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0A9018-7563-2DA5-2A8C-6E6E15AAB6E0}"/>
              </a:ext>
            </a:extLst>
          </p:cNvPr>
          <p:cNvSpPr txBox="1"/>
          <p:nvPr/>
        </p:nvSpPr>
        <p:spPr>
          <a:xfrm>
            <a:off x="7401923" y="5431458"/>
            <a:ext cx="4554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le monde sensible et cérébral</a:t>
            </a:r>
          </a:p>
        </p:txBody>
      </p:sp>
    </p:spTree>
    <p:extLst>
      <p:ext uri="{BB962C8B-B14F-4D97-AF65-F5344CB8AC3E}">
        <p14:creationId xmlns:p14="http://schemas.microsoft.com/office/powerpoint/2010/main" val="381014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65B024-628E-B3D8-45CB-CBC9FDFA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71" y="336430"/>
            <a:ext cx="6780361" cy="618514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6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La perception est une intériorisation dans l'âme, par </a:t>
            </a:r>
            <a:r>
              <a:rPr lang="fr-FR" sz="2600" i="1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puissance appréhensive de l'âme sensible</a:t>
            </a:r>
            <a:r>
              <a:rPr lang="fr-FR" sz="26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, dotée de cinq sens internes :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</a:t>
            </a:r>
            <a:r>
              <a:rPr lang="fr-FR" b="1" dirty="0"/>
              <a:t>sens commun</a:t>
            </a:r>
            <a:r>
              <a:rPr lang="fr-FR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</a:t>
            </a:r>
            <a:r>
              <a:rPr lang="fr-FR" b="1" dirty="0"/>
              <a:t>puissance formative d'images</a:t>
            </a:r>
            <a:r>
              <a:rPr lang="fr-FR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</a:t>
            </a:r>
            <a:r>
              <a:rPr lang="fr-FR" b="1" dirty="0"/>
              <a:t>puissance </a:t>
            </a:r>
            <a:r>
              <a:rPr lang="fr-FR" b="1" u="sng" dirty="0"/>
              <a:t>imag</a:t>
            </a:r>
            <a:r>
              <a:rPr lang="fr-FR" b="1" dirty="0"/>
              <a:t>inative</a:t>
            </a:r>
            <a:r>
              <a:rPr lang="fr-FR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puissance </a:t>
            </a:r>
            <a:r>
              <a:rPr lang="fr-FR" b="1" dirty="0"/>
              <a:t>estimative</a:t>
            </a:r>
            <a:r>
              <a:rPr lang="fr-FR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puissance </a:t>
            </a:r>
            <a:r>
              <a:rPr lang="fr-FR" b="1" dirty="0"/>
              <a:t>conservative et remémorative</a:t>
            </a:r>
            <a:r>
              <a:rPr lang="fr-FR" dirty="0"/>
              <a:t>.</a:t>
            </a:r>
            <a:endParaRPr lang="fr-FR" sz="2600" dirty="0">
              <a:solidFill>
                <a:srgbClr val="202122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2600" dirty="0">
                <a:solidFill>
                  <a:srgbClr val="202122"/>
                </a:solidFill>
                <a:effectLst/>
                <a:ea typeface="Times New Roman" panose="02020603050405020304" pitchFamily="18" charset="0"/>
              </a:rPr>
              <a:t>Avicenne ici développe et perfectionne des notions reprises d'Aristote et de Galien (Galien distinguait trois puissances : pensée, imagination, mémoire).</a:t>
            </a:r>
          </a:p>
          <a:p>
            <a:pPr marL="0" indent="0">
              <a:buNone/>
            </a:pPr>
            <a:r>
              <a:rPr lang="fr-FR" sz="1200" dirty="0"/>
              <a:t>Paul </a:t>
            </a:r>
            <a:r>
              <a:rPr lang="fr-FR" sz="1200" dirty="0" err="1"/>
              <a:t>Mazliak</a:t>
            </a:r>
            <a:r>
              <a:rPr lang="fr-FR" sz="1200" dirty="0"/>
              <a:t>, </a:t>
            </a:r>
            <a:r>
              <a:rPr lang="fr-FR" sz="1200" i="1" dirty="0"/>
              <a:t>Avicenne et Averroès. Médecine et Biologie dans la civilisation de l'Islam</a:t>
            </a:r>
            <a:r>
              <a:rPr lang="fr-FR" sz="1200" dirty="0"/>
              <a:t>, Vuibert/</a:t>
            </a:r>
            <a:r>
              <a:rPr lang="fr-FR" sz="1200" dirty="0" err="1"/>
              <a:t>Adapt</a:t>
            </a:r>
            <a:r>
              <a:rPr lang="fr-FR" sz="1200" dirty="0"/>
              <a:t>, 2004, 250 p </a:t>
            </a:r>
          </a:p>
          <a:p>
            <a:pPr marL="0" indent="0">
              <a:buNone/>
            </a:pPr>
            <a:endParaRPr lang="fr-FR" sz="3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4677C8-CC70-6F45-815C-7817291993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223" b="2317"/>
          <a:stretch>
            <a:fillRect/>
          </a:stretch>
        </p:blipFill>
        <p:spPr bwMode="auto">
          <a:xfrm>
            <a:off x="6862312" y="336430"/>
            <a:ext cx="4552658" cy="510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DC54B1-A4E1-5FB2-4250-DC5360BCA041}"/>
              </a:ext>
            </a:extLst>
          </p:cNvPr>
          <p:cNvSpPr txBox="1"/>
          <p:nvPr/>
        </p:nvSpPr>
        <p:spPr>
          <a:xfrm>
            <a:off x="6901132" y="5779698"/>
            <a:ext cx="4868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cinq sens internes du cerveau, enluminure anglaise sur parchemin, auteur inconnu, vers 1300.</a:t>
            </a:r>
          </a:p>
        </p:txBody>
      </p:sp>
    </p:spTree>
    <p:extLst>
      <p:ext uri="{BB962C8B-B14F-4D97-AF65-F5344CB8AC3E}">
        <p14:creationId xmlns:p14="http://schemas.microsoft.com/office/powerpoint/2010/main" val="39297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E6AF13-ABC4-A64D-102F-488B9223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8" y="161143"/>
            <a:ext cx="4322661" cy="590796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4AAD0B-EDE8-A9CE-1DA9-9411C58F8619}"/>
              </a:ext>
            </a:extLst>
          </p:cNvPr>
          <p:cNvSpPr txBox="1"/>
          <p:nvPr/>
        </p:nvSpPr>
        <p:spPr>
          <a:xfrm>
            <a:off x="452284" y="6050526"/>
            <a:ext cx="5102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Livret d’édification du Duc Sigismond de Bavière</a:t>
            </a:r>
          </a:p>
          <a:p>
            <a:r>
              <a:rPr lang="fr-FR" dirty="0"/>
              <a:t>1494, Bayerische </a:t>
            </a:r>
            <a:r>
              <a:rPr lang="fr-FR" dirty="0" err="1"/>
              <a:t>Staatsbibliothek</a:t>
            </a:r>
            <a:r>
              <a:rPr lang="fr-FR" dirty="0"/>
              <a:t>, </a:t>
            </a:r>
            <a:r>
              <a:rPr lang="fr-FR" dirty="0" err="1"/>
              <a:t>Cgm</a:t>
            </a:r>
            <a:r>
              <a:rPr lang="fr-FR" dirty="0"/>
              <a:t> 134, f. 1v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B9AA70-7A8E-E398-DB48-C5BE88631591}"/>
              </a:ext>
            </a:extLst>
          </p:cNvPr>
          <p:cNvSpPr txBox="1"/>
          <p:nvPr/>
        </p:nvSpPr>
        <p:spPr>
          <a:xfrm>
            <a:off x="4863433" y="267867"/>
            <a:ext cx="7141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Cette enluminure joue sur la </a:t>
            </a:r>
            <a:r>
              <a:rPr lang="fr-FR" sz="2800" b="1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même ambiguïté</a:t>
            </a:r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avec un bâtiment qui, tout en étant la </a:t>
            </a:r>
            <a:r>
              <a:rPr lang="fr-FR" sz="2800" b="1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chapelle privée</a:t>
            </a:r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du Duc, est aussi un </a:t>
            </a:r>
            <a:r>
              <a:rPr lang="fr-FR" sz="2800" b="1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Temple juif,</a:t>
            </a:r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 le montrent les </a:t>
            </a:r>
            <a:r>
              <a:rPr lang="fr-FR" sz="2800" b="1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Tables de la Loi</a:t>
            </a:r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posées sur l’autel.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58898E-5C16-B757-F73E-F78B85D40EDF}"/>
              </a:ext>
            </a:extLst>
          </p:cNvPr>
          <p:cNvSpPr txBox="1"/>
          <p:nvPr/>
        </p:nvSpPr>
        <p:spPr>
          <a:xfrm>
            <a:off x="4863433" y="4761405"/>
            <a:ext cx="3805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puissance </a:t>
            </a:r>
            <a:r>
              <a:rPr lang="fr-FR" sz="2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inative</a:t>
            </a: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CCCE9BA-10EF-B7AD-A2CC-B0951C0CBC80}"/>
              </a:ext>
            </a:extLst>
          </p:cNvPr>
          <p:cNvSpPr txBox="1"/>
          <p:nvPr/>
        </p:nvSpPr>
        <p:spPr>
          <a:xfrm>
            <a:off x="4863433" y="2514636"/>
            <a:ext cx="68924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nous montrant le duc tournant le dos à l’apparition, l’illustrateur nous montre qu’il s’agit bien d’une image mentale,  ce que confirment également les trois marches </a:t>
            </a:r>
          </a:p>
          <a:p>
            <a:r>
              <a:rPr lang="fr-FR" sz="2800" b="0" i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 matérialisent le troisième sens interne: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964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39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47452EA-2CC7-3760-A81B-289A82444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81" y="1337187"/>
            <a:ext cx="11362236" cy="27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3F1BB-3466-EBBE-774A-A5E956F7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03" y="104978"/>
            <a:ext cx="11946193" cy="6384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première représentation connue date d'avant 1387 et est localisée à Milan. </a:t>
            </a:r>
          </a:p>
          <a:p>
            <a:pPr marL="0" indent="0">
              <a:buNone/>
            </a:pP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sculpture en argent de la Vierge aux épis, connue sous le nom de </a:t>
            </a:r>
            <a:r>
              <a:rPr lang="fr-FR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Madonna </a:t>
            </a:r>
            <a:r>
              <a:rPr lang="fr-FR" sz="36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coazzone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ou </a:t>
            </a:r>
            <a:r>
              <a:rPr lang="fr-FR" sz="36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quazono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qui se trouvait autrefois au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dôme de Milan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est don de la colonie allemande </a:t>
            </a:r>
            <a:r>
              <a:rPr lang="fr-FR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 ex partibus </a:t>
            </a:r>
            <a:r>
              <a:rPr lang="fr-FR" sz="3600" b="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Germaniae</a:t>
            </a:r>
            <a:r>
              <a:rPr lang="fr-FR" sz="3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»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est alors l'objet d'une vénération toute spéciale de la part des Allemands. </a:t>
            </a:r>
          </a:p>
          <a:p>
            <a:pPr marL="0" indent="0">
              <a:buNone/>
            </a:pP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Lors de la reconstruction du dôme, la statue est perdue; elle est plusieurs fois remplacée, par un tableau en 1465 et par une statue en marbre sculptée par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Pietro Antonio Solari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peu avant 1485, conservée au </a:t>
            </a:r>
            <a:r>
              <a:rPr lang="fr-F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château des Sforza</a:t>
            </a:r>
            <a:r>
              <a:rPr lang="fr-FR" sz="36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E19E8A-EAEE-033F-F4CA-F4BBB0D1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07" r="13441"/>
          <a:stretch/>
        </p:blipFill>
        <p:spPr>
          <a:xfrm>
            <a:off x="1410929" y="68826"/>
            <a:ext cx="3957484" cy="672034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E6E3A4-E7B0-ECED-7AD9-316C4BFFA09F}"/>
              </a:ext>
            </a:extLst>
          </p:cNvPr>
          <p:cNvSpPr txBox="1"/>
          <p:nvPr/>
        </p:nvSpPr>
        <p:spPr>
          <a:xfrm>
            <a:off x="5545393" y="2830380"/>
            <a:ext cx="58010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Pietro Antonio Solari,</a:t>
            </a:r>
          </a:p>
          <a:p>
            <a:r>
              <a:rPr lang="fr-FR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Madonna </a:t>
            </a:r>
            <a:r>
              <a:rPr lang="fr-FR" sz="4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fr-FR" sz="4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coazzone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(La Vierge aux épis de blés)</a:t>
            </a:r>
          </a:p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 1485</a:t>
            </a:r>
          </a:p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Château des Sforza,</a:t>
            </a:r>
          </a:p>
          <a:p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Milan</a:t>
            </a:r>
          </a:p>
        </p:txBody>
      </p:sp>
    </p:spTree>
    <p:extLst>
      <p:ext uri="{BB962C8B-B14F-4D97-AF65-F5344CB8AC3E}">
        <p14:creationId xmlns:p14="http://schemas.microsoft.com/office/powerpoint/2010/main" val="34565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32A3D59-ADC6-9A97-9A0B-FCB2350F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60" y="0"/>
            <a:ext cx="3158189" cy="6858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4AE908-F6CC-AD4F-273F-A93B196C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15" t="33261" r="22915" b="47814"/>
          <a:stretch/>
        </p:blipFill>
        <p:spPr>
          <a:xfrm>
            <a:off x="5437239" y="307658"/>
            <a:ext cx="5812899" cy="400339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7134EB8-1805-9146-7594-CBA9F944FB0C}"/>
              </a:ext>
            </a:extLst>
          </p:cNvPr>
          <p:cNvSpPr txBox="1"/>
          <p:nvPr/>
        </p:nvSpPr>
        <p:spPr>
          <a:xfrm>
            <a:off x="7806813" y="4611350"/>
            <a:ext cx="34433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0" i="1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Vierge aux épis de blés</a:t>
            </a:r>
            <a:b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Maitre du retable de Bamberg, vers 1430, </a:t>
            </a:r>
            <a:r>
              <a:rPr lang="fr-FR" sz="2400" b="0" dirty="0" err="1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Bayerisches</a:t>
            </a:r>
            <a:r>
              <a:rPr lang="fr-FR" sz="2400" b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0" dirty="0" err="1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Nationalmuseum</a:t>
            </a:r>
            <a:r>
              <a:rPr lang="fr-FR" sz="2400" b="0" dirty="0">
                <a:solidFill>
                  <a:srgbClr val="3B28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Munich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13AA58-2577-FE10-CC56-5547C4117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05" t="1437" b="1615"/>
          <a:stretch/>
        </p:blipFill>
        <p:spPr>
          <a:xfrm>
            <a:off x="211169" y="619433"/>
            <a:ext cx="11575230" cy="5211096"/>
          </a:xfrm>
        </p:spPr>
      </p:pic>
    </p:spTree>
    <p:extLst>
      <p:ext uri="{BB962C8B-B14F-4D97-AF65-F5344CB8AC3E}">
        <p14:creationId xmlns:p14="http://schemas.microsoft.com/office/powerpoint/2010/main" val="1075081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EB1F21-EB82-FF6D-0637-F0B6138C9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381" y="157201"/>
            <a:ext cx="9836105" cy="643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0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FADEE2-B447-12C5-E09D-57E52E12C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44" y="1435509"/>
            <a:ext cx="11766711" cy="27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1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0656" y="256494"/>
            <a:ext cx="10140360" cy="649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919536" y="306768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projection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347628" y="30821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perception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919536" y="2852937"/>
            <a:ext cx="2520280" cy="108012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8275620" y="2852937"/>
            <a:ext cx="2520280" cy="1080120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14292</TotalTime>
  <Words>395</Words>
  <Application>Microsoft Office PowerPoint</Application>
  <PresentationFormat>Grand écran</PresentationFormat>
  <Paragraphs>35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Whitney</dc:creator>
  <cp:lastModifiedBy>William Whitney</cp:lastModifiedBy>
  <cp:revision>4</cp:revision>
  <dcterms:created xsi:type="dcterms:W3CDTF">2025-04-18T08:42:50Z</dcterms:created>
  <dcterms:modified xsi:type="dcterms:W3CDTF">2025-04-28T06:55:44Z</dcterms:modified>
</cp:coreProperties>
</file>