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5" r:id="rId8"/>
    <p:sldId id="266" r:id="rId9"/>
    <p:sldId id="264" r:id="rId10"/>
    <p:sldId id="263"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64"/>
    <p:restoredTop sz="94694"/>
  </p:normalViewPr>
  <p:slideViewPr>
    <p:cSldViewPr snapToGrid="0">
      <p:cViewPr varScale="1">
        <p:scale>
          <a:sx n="121" d="100"/>
          <a:sy n="121" d="100"/>
        </p:scale>
        <p:origin x="69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570D69-8DE1-0145-8087-9ADB53B10D3E}" type="datetimeFigureOut">
              <a:rPr lang="fr-FR" smtClean="0"/>
              <a:t>02/05/2025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3A8AA5-79D9-8E47-A7AE-F21165B36525}" type="slidenum">
              <a:rPr lang="fr-FR" smtClean="0"/>
              <a:t>‹N°›</a:t>
            </a:fld>
            <a:endParaRPr lang="fr-FR"/>
          </a:p>
        </p:txBody>
      </p:sp>
    </p:spTree>
    <p:extLst>
      <p:ext uri="{BB962C8B-B14F-4D97-AF65-F5344CB8AC3E}">
        <p14:creationId xmlns:p14="http://schemas.microsoft.com/office/powerpoint/2010/main" val="1366164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7E53E8-1C0A-2837-CFE9-071A8FCB455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4492854F-9AA5-EE20-23ED-E351C8684D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25489AE9-58A0-F89D-6234-39B2F189DB90}"/>
              </a:ext>
            </a:extLst>
          </p:cNvPr>
          <p:cNvSpPr>
            <a:spLocks noGrp="1"/>
          </p:cNvSpPr>
          <p:nvPr>
            <p:ph type="dt" sz="half" idx="10"/>
          </p:nvPr>
        </p:nvSpPr>
        <p:spPr/>
        <p:txBody>
          <a:bodyPr/>
          <a:lstStyle/>
          <a:p>
            <a:fld id="{2FC3A69F-A361-1E4E-BCA2-6466C70CE3E2}" type="datetime1">
              <a:rPr lang="fr-FR" smtClean="0"/>
              <a:t>02/05/2025</a:t>
            </a:fld>
            <a:endParaRPr lang="fr-FR"/>
          </a:p>
        </p:txBody>
      </p:sp>
      <p:sp>
        <p:nvSpPr>
          <p:cNvPr id="5" name="Espace réservé du pied de page 4">
            <a:extLst>
              <a:ext uri="{FF2B5EF4-FFF2-40B4-BE49-F238E27FC236}">
                <a16:creationId xmlns:a16="http://schemas.microsoft.com/office/drawing/2014/main" id="{33E9BC6C-F82D-976A-4CC1-CBEC3CCCB8F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47C695F-DAC5-2CC3-281B-ABD138118B4B}"/>
              </a:ext>
            </a:extLst>
          </p:cNvPr>
          <p:cNvSpPr>
            <a:spLocks noGrp="1"/>
          </p:cNvSpPr>
          <p:nvPr>
            <p:ph type="sldNum" sz="quarter" idx="12"/>
          </p:nvPr>
        </p:nvSpPr>
        <p:spPr/>
        <p:txBody>
          <a:bodyPr/>
          <a:lstStyle/>
          <a:p>
            <a:fld id="{C6BC5BBA-672D-1640-8F49-8F4424AC91C3}" type="slidenum">
              <a:rPr lang="fr-FR" smtClean="0"/>
              <a:t>‹N°›</a:t>
            </a:fld>
            <a:endParaRPr lang="fr-FR"/>
          </a:p>
        </p:txBody>
      </p:sp>
    </p:spTree>
    <p:extLst>
      <p:ext uri="{BB962C8B-B14F-4D97-AF65-F5344CB8AC3E}">
        <p14:creationId xmlns:p14="http://schemas.microsoft.com/office/powerpoint/2010/main" val="2169316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E6CD97-2349-95E0-0C62-57E465EBB6F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B976D281-5159-3575-33A3-EF25BDA30799}"/>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3547F4D-28E5-E086-544E-F2F57EE549E1}"/>
              </a:ext>
            </a:extLst>
          </p:cNvPr>
          <p:cNvSpPr>
            <a:spLocks noGrp="1"/>
          </p:cNvSpPr>
          <p:nvPr>
            <p:ph type="dt" sz="half" idx="10"/>
          </p:nvPr>
        </p:nvSpPr>
        <p:spPr/>
        <p:txBody>
          <a:bodyPr/>
          <a:lstStyle/>
          <a:p>
            <a:fld id="{D3135DD8-8F81-C34A-AD62-9DDAAD60284A}" type="datetime1">
              <a:rPr lang="fr-FR" smtClean="0"/>
              <a:t>02/05/2025</a:t>
            </a:fld>
            <a:endParaRPr lang="fr-FR"/>
          </a:p>
        </p:txBody>
      </p:sp>
      <p:sp>
        <p:nvSpPr>
          <p:cNvPr id="5" name="Espace réservé du pied de page 4">
            <a:extLst>
              <a:ext uri="{FF2B5EF4-FFF2-40B4-BE49-F238E27FC236}">
                <a16:creationId xmlns:a16="http://schemas.microsoft.com/office/drawing/2014/main" id="{FD6E0C6E-73C4-C2F2-CAFA-38AFB462AD6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17FADBE-DDF8-DD89-474C-4A489314836A}"/>
              </a:ext>
            </a:extLst>
          </p:cNvPr>
          <p:cNvSpPr>
            <a:spLocks noGrp="1"/>
          </p:cNvSpPr>
          <p:nvPr>
            <p:ph type="sldNum" sz="quarter" idx="12"/>
          </p:nvPr>
        </p:nvSpPr>
        <p:spPr/>
        <p:txBody>
          <a:bodyPr/>
          <a:lstStyle/>
          <a:p>
            <a:fld id="{C6BC5BBA-672D-1640-8F49-8F4424AC91C3}" type="slidenum">
              <a:rPr lang="fr-FR" smtClean="0"/>
              <a:t>‹N°›</a:t>
            </a:fld>
            <a:endParaRPr lang="fr-FR"/>
          </a:p>
        </p:txBody>
      </p:sp>
    </p:spTree>
    <p:extLst>
      <p:ext uri="{BB962C8B-B14F-4D97-AF65-F5344CB8AC3E}">
        <p14:creationId xmlns:p14="http://schemas.microsoft.com/office/powerpoint/2010/main" val="3185838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04452A02-A6C8-1E9B-E993-9359E734E3D9}"/>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C5797DDD-34E0-5ED1-F8DB-06103944FA15}"/>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27D8A7D-D928-624C-E428-E961F282ED9E}"/>
              </a:ext>
            </a:extLst>
          </p:cNvPr>
          <p:cNvSpPr>
            <a:spLocks noGrp="1"/>
          </p:cNvSpPr>
          <p:nvPr>
            <p:ph type="dt" sz="half" idx="10"/>
          </p:nvPr>
        </p:nvSpPr>
        <p:spPr/>
        <p:txBody>
          <a:bodyPr/>
          <a:lstStyle/>
          <a:p>
            <a:fld id="{FC47E3AC-DC43-0C44-901D-DC2BC84AD652}" type="datetime1">
              <a:rPr lang="fr-FR" smtClean="0"/>
              <a:t>02/05/2025</a:t>
            </a:fld>
            <a:endParaRPr lang="fr-FR"/>
          </a:p>
        </p:txBody>
      </p:sp>
      <p:sp>
        <p:nvSpPr>
          <p:cNvPr id="5" name="Espace réservé du pied de page 4">
            <a:extLst>
              <a:ext uri="{FF2B5EF4-FFF2-40B4-BE49-F238E27FC236}">
                <a16:creationId xmlns:a16="http://schemas.microsoft.com/office/drawing/2014/main" id="{D828E2E1-5433-3940-8726-157152C801D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559FFFA-5358-2583-8CC6-860B1B2894A7}"/>
              </a:ext>
            </a:extLst>
          </p:cNvPr>
          <p:cNvSpPr>
            <a:spLocks noGrp="1"/>
          </p:cNvSpPr>
          <p:nvPr>
            <p:ph type="sldNum" sz="quarter" idx="12"/>
          </p:nvPr>
        </p:nvSpPr>
        <p:spPr/>
        <p:txBody>
          <a:bodyPr/>
          <a:lstStyle/>
          <a:p>
            <a:fld id="{C6BC5BBA-672D-1640-8F49-8F4424AC91C3}" type="slidenum">
              <a:rPr lang="fr-FR" smtClean="0"/>
              <a:t>‹N°›</a:t>
            </a:fld>
            <a:endParaRPr lang="fr-FR"/>
          </a:p>
        </p:txBody>
      </p:sp>
    </p:spTree>
    <p:extLst>
      <p:ext uri="{BB962C8B-B14F-4D97-AF65-F5344CB8AC3E}">
        <p14:creationId xmlns:p14="http://schemas.microsoft.com/office/powerpoint/2010/main" val="1299136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13BE73-4E31-72AD-39AA-44CE5791FEE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8EE0072-3306-C842-C846-7BCC9EFC0D12}"/>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FDD370C-A4BF-A73E-7872-2859C2815834}"/>
              </a:ext>
            </a:extLst>
          </p:cNvPr>
          <p:cNvSpPr>
            <a:spLocks noGrp="1"/>
          </p:cNvSpPr>
          <p:nvPr>
            <p:ph type="dt" sz="half" idx="10"/>
          </p:nvPr>
        </p:nvSpPr>
        <p:spPr/>
        <p:txBody>
          <a:bodyPr/>
          <a:lstStyle/>
          <a:p>
            <a:fld id="{287707E6-F11D-3D43-908F-A83C49D452BE}" type="datetime1">
              <a:rPr lang="fr-FR" smtClean="0"/>
              <a:t>02/05/2025</a:t>
            </a:fld>
            <a:endParaRPr lang="fr-FR"/>
          </a:p>
        </p:txBody>
      </p:sp>
      <p:sp>
        <p:nvSpPr>
          <p:cNvPr id="5" name="Espace réservé du pied de page 4">
            <a:extLst>
              <a:ext uri="{FF2B5EF4-FFF2-40B4-BE49-F238E27FC236}">
                <a16:creationId xmlns:a16="http://schemas.microsoft.com/office/drawing/2014/main" id="{BAD39BEF-18A6-17C0-E327-6533B74022E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AD3CFFB-0D38-2243-A43E-3B163CF2DBCB}"/>
              </a:ext>
            </a:extLst>
          </p:cNvPr>
          <p:cNvSpPr>
            <a:spLocks noGrp="1"/>
          </p:cNvSpPr>
          <p:nvPr>
            <p:ph type="sldNum" sz="quarter" idx="12"/>
          </p:nvPr>
        </p:nvSpPr>
        <p:spPr/>
        <p:txBody>
          <a:bodyPr/>
          <a:lstStyle/>
          <a:p>
            <a:fld id="{C6BC5BBA-672D-1640-8F49-8F4424AC91C3}" type="slidenum">
              <a:rPr lang="fr-FR" smtClean="0"/>
              <a:t>‹N°›</a:t>
            </a:fld>
            <a:endParaRPr lang="fr-FR"/>
          </a:p>
        </p:txBody>
      </p:sp>
    </p:spTree>
    <p:extLst>
      <p:ext uri="{BB962C8B-B14F-4D97-AF65-F5344CB8AC3E}">
        <p14:creationId xmlns:p14="http://schemas.microsoft.com/office/powerpoint/2010/main" val="2648575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093DD6-060E-39D6-ADB8-2CB2299DBC73}"/>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009DA8C6-52B8-5E07-8991-9BB0094308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ADBF6F63-E0C4-BE59-EE25-0A35B543A0BE}"/>
              </a:ext>
            </a:extLst>
          </p:cNvPr>
          <p:cNvSpPr>
            <a:spLocks noGrp="1"/>
          </p:cNvSpPr>
          <p:nvPr>
            <p:ph type="dt" sz="half" idx="10"/>
          </p:nvPr>
        </p:nvSpPr>
        <p:spPr/>
        <p:txBody>
          <a:bodyPr/>
          <a:lstStyle/>
          <a:p>
            <a:fld id="{0508D380-12F9-CD4A-AC75-A730BAC83B86}" type="datetime1">
              <a:rPr lang="fr-FR" smtClean="0"/>
              <a:t>02/05/2025</a:t>
            </a:fld>
            <a:endParaRPr lang="fr-FR"/>
          </a:p>
        </p:txBody>
      </p:sp>
      <p:sp>
        <p:nvSpPr>
          <p:cNvPr id="5" name="Espace réservé du pied de page 4">
            <a:extLst>
              <a:ext uri="{FF2B5EF4-FFF2-40B4-BE49-F238E27FC236}">
                <a16:creationId xmlns:a16="http://schemas.microsoft.com/office/drawing/2014/main" id="{F408867F-D2EC-27C4-ADD3-C0D96A892A6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864BF2C-D08E-AD74-B108-1C08A353D0F0}"/>
              </a:ext>
            </a:extLst>
          </p:cNvPr>
          <p:cNvSpPr>
            <a:spLocks noGrp="1"/>
          </p:cNvSpPr>
          <p:nvPr>
            <p:ph type="sldNum" sz="quarter" idx="12"/>
          </p:nvPr>
        </p:nvSpPr>
        <p:spPr/>
        <p:txBody>
          <a:bodyPr/>
          <a:lstStyle/>
          <a:p>
            <a:fld id="{C6BC5BBA-672D-1640-8F49-8F4424AC91C3}" type="slidenum">
              <a:rPr lang="fr-FR" smtClean="0"/>
              <a:t>‹N°›</a:t>
            </a:fld>
            <a:endParaRPr lang="fr-FR"/>
          </a:p>
        </p:txBody>
      </p:sp>
    </p:spTree>
    <p:extLst>
      <p:ext uri="{BB962C8B-B14F-4D97-AF65-F5344CB8AC3E}">
        <p14:creationId xmlns:p14="http://schemas.microsoft.com/office/powerpoint/2010/main" val="3293545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06BE59-BF00-19B4-E1AF-DA7F95889EA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D735BC8-0B2B-A05E-73BD-C31843C0366E}"/>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56F68995-6DAE-09B1-EBE4-58A5EE00AAE8}"/>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0113138A-8075-2ABC-42E8-5AB8618546BB}"/>
              </a:ext>
            </a:extLst>
          </p:cNvPr>
          <p:cNvSpPr>
            <a:spLocks noGrp="1"/>
          </p:cNvSpPr>
          <p:nvPr>
            <p:ph type="dt" sz="half" idx="10"/>
          </p:nvPr>
        </p:nvSpPr>
        <p:spPr/>
        <p:txBody>
          <a:bodyPr/>
          <a:lstStyle/>
          <a:p>
            <a:fld id="{EAC067C2-423C-DC4B-96B6-506BFE74D4DC}" type="datetime1">
              <a:rPr lang="fr-FR" smtClean="0"/>
              <a:t>02/05/2025</a:t>
            </a:fld>
            <a:endParaRPr lang="fr-FR"/>
          </a:p>
        </p:txBody>
      </p:sp>
      <p:sp>
        <p:nvSpPr>
          <p:cNvPr id="6" name="Espace réservé du pied de page 5">
            <a:extLst>
              <a:ext uri="{FF2B5EF4-FFF2-40B4-BE49-F238E27FC236}">
                <a16:creationId xmlns:a16="http://schemas.microsoft.com/office/drawing/2014/main" id="{4B86CFCD-41BA-4832-41BB-BFB165546E9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86D05D5-011C-CE06-1EB6-7E578BF16BDD}"/>
              </a:ext>
            </a:extLst>
          </p:cNvPr>
          <p:cNvSpPr>
            <a:spLocks noGrp="1"/>
          </p:cNvSpPr>
          <p:nvPr>
            <p:ph type="sldNum" sz="quarter" idx="12"/>
          </p:nvPr>
        </p:nvSpPr>
        <p:spPr/>
        <p:txBody>
          <a:bodyPr/>
          <a:lstStyle/>
          <a:p>
            <a:fld id="{C6BC5BBA-672D-1640-8F49-8F4424AC91C3}" type="slidenum">
              <a:rPr lang="fr-FR" smtClean="0"/>
              <a:t>‹N°›</a:t>
            </a:fld>
            <a:endParaRPr lang="fr-FR"/>
          </a:p>
        </p:txBody>
      </p:sp>
    </p:spTree>
    <p:extLst>
      <p:ext uri="{BB962C8B-B14F-4D97-AF65-F5344CB8AC3E}">
        <p14:creationId xmlns:p14="http://schemas.microsoft.com/office/powerpoint/2010/main" val="1879428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DB9AFE-FFEF-9BE3-9422-3AB5D1D10647}"/>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75FEE607-85E4-95EB-7449-3DE1243838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ECC7AEE9-32DF-7FD0-0DC8-ED2CFE101790}"/>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5EF9FCCD-2B2C-44C6-F2B6-26EA7B590B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59A0400B-BB2B-5649-BAE5-B1B55254D3AA}"/>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E4901725-15E8-B4A5-DFFE-FBAE74F34655}"/>
              </a:ext>
            </a:extLst>
          </p:cNvPr>
          <p:cNvSpPr>
            <a:spLocks noGrp="1"/>
          </p:cNvSpPr>
          <p:nvPr>
            <p:ph type="dt" sz="half" idx="10"/>
          </p:nvPr>
        </p:nvSpPr>
        <p:spPr/>
        <p:txBody>
          <a:bodyPr/>
          <a:lstStyle/>
          <a:p>
            <a:fld id="{D5A34EE0-53BF-5D42-9181-74EAEC0E26E3}" type="datetime1">
              <a:rPr lang="fr-FR" smtClean="0"/>
              <a:t>02/05/2025</a:t>
            </a:fld>
            <a:endParaRPr lang="fr-FR"/>
          </a:p>
        </p:txBody>
      </p:sp>
      <p:sp>
        <p:nvSpPr>
          <p:cNvPr id="8" name="Espace réservé du pied de page 7">
            <a:extLst>
              <a:ext uri="{FF2B5EF4-FFF2-40B4-BE49-F238E27FC236}">
                <a16:creationId xmlns:a16="http://schemas.microsoft.com/office/drawing/2014/main" id="{5EB4912C-7207-07C1-D76A-1F07387C453B}"/>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9B765422-6238-319B-2E25-AD89E64A9B45}"/>
              </a:ext>
            </a:extLst>
          </p:cNvPr>
          <p:cNvSpPr>
            <a:spLocks noGrp="1"/>
          </p:cNvSpPr>
          <p:nvPr>
            <p:ph type="sldNum" sz="quarter" idx="12"/>
          </p:nvPr>
        </p:nvSpPr>
        <p:spPr/>
        <p:txBody>
          <a:bodyPr/>
          <a:lstStyle/>
          <a:p>
            <a:fld id="{C6BC5BBA-672D-1640-8F49-8F4424AC91C3}" type="slidenum">
              <a:rPr lang="fr-FR" smtClean="0"/>
              <a:t>‹N°›</a:t>
            </a:fld>
            <a:endParaRPr lang="fr-FR"/>
          </a:p>
        </p:txBody>
      </p:sp>
    </p:spTree>
    <p:extLst>
      <p:ext uri="{BB962C8B-B14F-4D97-AF65-F5344CB8AC3E}">
        <p14:creationId xmlns:p14="http://schemas.microsoft.com/office/powerpoint/2010/main" val="92393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395BDB-2946-CD51-7101-1821A1E06E6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C2A98D26-8390-BAC1-AABC-36667E7D251C}"/>
              </a:ext>
            </a:extLst>
          </p:cNvPr>
          <p:cNvSpPr>
            <a:spLocks noGrp="1"/>
          </p:cNvSpPr>
          <p:nvPr>
            <p:ph type="dt" sz="half" idx="10"/>
          </p:nvPr>
        </p:nvSpPr>
        <p:spPr/>
        <p:txBody>
          <a:bodyPr/>
          <a:lstStyle/>
          <a:p>
            <a:fld id="{23EC89F8-71B5-694E-B5D9-F791388ECAFD}" type="datetime1">
              <a:rPr lang="fr-FR" smtClean="0"/>
              <a:t>02/05/2025</a:t>
            </a:fld>
            <a:endParaRPr lang="fr-FR"/>
          </a:p>
        </p:txBody>
      </p:sp>
      <p:sp>
        <p:nvSpPr>
          <p:cNvPr id="4" name="Espace réservé du pied de page 3">
            <a:extLst>
              <a:ext uri="{FF2B5EF4-FFF2-40B4-BE49-F238E27FC236}">
                <a16:creationId xmlns:a16="http://schemas.microsoft.com/office/drawing/2014/main" id="{E9964562-82D5-3A04-E08A-61DCD83CBD9D}"/>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AC08F431-CE2D-7611-06B0-BACDE419C355}"/>
              </a:ext>
            </a:extLst>
          </p:cNvPr>
          <p:cNvSpPr>
            <a:spLocks noGrp="1"/>
          </p:cNvSpPr>
          <p:nvPr>
            <p:ph type="sldNum" sz="quarter" idx="12"/>
          </p:nvPr>
        </p:nvSpPr>
        <p:spPr/>
        <p:txBody>
          <a:bodyPr/>
          <a:lstStyle/>
          <a:p>
            <a:fld id="{C6BC5BBA-672D-1640-8F49-8F4424AC91C3}" type="slidenum">
              <a:rPr lang="fr-FR" smtClean="0"/>
              <a:t>‹N°›</a:t>
            </a:fld>
            <a:endParaRPr lang="fr-FR"/>
          </a:p>
        </p:txBody>
      </p:sp>
    </p:spTree>
    <p:extLst>
      <p:ext uri="{BB962C8B-B14F-4D97-AF65-F5344CB8AC3E}">
        <p14:creationId xmlns:p14="http://schemas.microsoft.com/office/powerpoint/2010/main" val="2538549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5B39C78-6FD7-2CAE-0FE2-4C5C6C81560B}"/>
              </a:ext>
            </a:extLst>
          </p:cNvPr>
          <p:cNvSpPr>
            <a:spLocks noGrp="1"/>
          </p:cNvSpPr>
          <p:nvPr>
            <p:ph type="dt" sz="half" idx="10"/>
          </p:nvPr>
        </p:nvSpPr>
        <p:spPr/>
        <p:txBody>
          <a:bodyPr/>
          <a:lstStyle/>
          <a:p>
            <a:fld id="{808E9D5D-D0CD-C446-81F3-74C780A4E8CD}" type="datetime1">
              <a:rPr lang="fr-FR" smtClean="0"/>
              <a:t>02/05/2025</a:t>
            </a:fld>
            <a:endParaRPr lang="fr-FR"/>
          </a:p>
        </p:txBody>
      </p:sp>
      <p:sp>
        <p:nvSpPr>
          <p:cNvPr id="3" name="Espace réservé du pied de page 2">
            <a:extLst>
              <a:ext uri="{FF2B5EF4-FFF2-40B4-BE49-F238E27FC236}">
                <a16:creationId xmlns:a16="http://schemas.microsoft.com/office/drawing/2014/main" id="{DCCBDA35-F067-F887-32B2-017471B58BE0}"/>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45EB9A89-D30A-9187-B24C-A085449B32E4}"/>
              </a:ext>
            </a:extLst>
          </p:cNvPr>
          <p:cNvSpPr>
            <a:spLocks noGrp="1"/>
          </p:cNvSpPr>
          <p:nvPr>
            <p:ph type="sldNum" sz="quarter" idx="12"/>
          </p:nvPr>
        </p:nvSpPr>
        <p:spPr/>
        <p:txBody>
          <a:bodyPr/>
          <a:lstStyle/>
          <a:p>
            <a:fld id="{C6BC5BBA-672D-1640-8F49-8F4424AC91C3}" type="slidenum">
              <a:rPr lang="fr-FR" smtClean="0"/>
              <a:t>‹N°›</a:t>
            </a:fld>
            <a:endParaRPr lang="fr-FR"/>
          </a:p>
        </p:txBody>
      </p:sp>
    </p:spTree>
    <p:extLst>
      <p:ext uri="{BB962C8B-B14F-4D97-AF65-F5344CB8AC3E}">
        <p14:creationId xmlns:p14="http://schemas.microsoft.com/office/powerpoint/2010/main" val="2709706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9D42A7-B01C-11C3-C6A8-60CB453D00D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B10A3586-1883-0B17-5A0F-98BAFE009D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B6B0DB79-A480-6713-0D21-9EFAA16E46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5D85140-A74B-B081-22EE-9ACC4C12E4B2}"/>
              </a:ext>
            </a:extLst>
          </p:cNvPr>
          <p:cNvSpPr>
            <a:spLocks noGrp="1"/>
          </p:cNvSpPr>
          <p:nvPr>
            <p:ph type="dt" sz="half" idx="10"/>
          </p:nvPr>
        </p:nvSpPr>
        <p:spPr/>
        <p:txBody>
          <a:bodyPr/>
          <a:lstStyle/>
          <a:p>
            <a:fld id="{187D8BB2-FAAE-B842-A9C6-7C65F1B5492D}" type="datetime1">
              <a:rPr lang="fr-FR" smtClean="0"/>
              <a:t>02/05/2025</a:t>
            </a:fld>
            <a:endParaRPr lang="fr-FR"/>
          </a:p>
        </p:txBody>
      </p:sp>
      <p:sp>
        <p:nvSpPr>
          <p:cNvPr id="6" name="Espace réservé du pied de page 5">
            <a:extLst>
              <a:ext uri="{FF2B5EF4-FFF2-40B4-BE49-F238E27FC236}">
                <a16:creationId xmlns:a16="http://schemas.microsoft.com/office/drawing/2014/main" id="{46F1269E-85BE-B3FE-E21F-57F2AAA824D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B768B0A-3361-3F60-D6FF-7078F67DD16D}"/>
              </a:ext>
            </a:extLst>
          </p:cNvPr>
          <p:cNvSpPr>
            <a:spLocks noGrp="1"/>
          </p:cNvSpPr>
          <p:nvPr>
            <p:ph type="sldNum" sz="quarter" idx="12"/>
          </p:nvPr>
        </p:nvSpPr>
        <p:spPr/>
        <p:txBody>
          <a:bodyPr/>
          <a:lstStyle/>
          <a:p>
            <a:fld id="{C6BC5BBA-672D-1640-8F49-8F4424AC91C3}" type="slidenum">
              <a:rPr lang="fr-FR" smtClean="0"/>
              <a:t>‹N°›</a:t>
            </a:fld>
            <a:endParaRPr lang="fr-FR"/>
          </a:p>
        </p:txBody>
      </p:sp>
    </p:spTree>
    <p:extLst>
      <p:ext uri="{BB962C8B-B14F-4D97-AF65-F5344CB8AC3E}">
        <p14:creationId xmlns:p14="http://schemas.microsoft.com/office/powerpoint/2010/main" val="3814555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6989877-94B6-DAEA-B570-3708F595231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39825257-FBA1-4063-2850-CF06C9B3A3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A052C4A4-4B79-A202-4061-16D52DBF6E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218D456-E1F2-A519-7C9E-D2E74D89F185}"/>
              </a:ext>
            </a:extLst>
          </p:cNvPr>
          <p:cNvSpPr>
            <a:spLocks noGrp="1"/>
          </p:cNvSpPr>
          <p:nvPr>
            <p:ph type="dt" sz="half" idx="10"/>
          </p:nvPr>
        </p:nvSpPr>
        <p:spPr/>
        <p:txBody>
          <a:bodyPr/>
          <a:lstStyle/>
          <a:p>
            <a:fld id="{E8CBB06C-E6CA-234B-B80D-D01C1C4218D9}" type="datetime1">
              <a:rPr lang="fr-FR" smtClean="0"/>
              <a:t>02/05/2025</a:t>
            </a:fld>
            <a:endParaRPr lang="fr-FR"/>
          </a:p>
        </p:txBody>
      </p:sp>
      <p:sp>
        <p:nvSpPr>
          <p:cNvPr id="6" name="Espace réservé du pied de page 5">
            <a:extLst>
              <a:ext uri="{FF2B5EF4-FFF2-40B4-BE49-F238E27FC236}">
                <a16:creationId xmlns:a16="http://schemas.microsoft.com/office/drawing/2014/main" id="{9085CEB7-0743-E0F4-3BB9-F9DA9230FE5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68CFA65-EC47-EA4D-D928-A16C630636DC}"/>
              </a:ext>
            </a:extLst>
          </p:cNvPr>
          <p:cNvSpPr>
            <a:spLocks noGrp="1"/>
          </p:cNvSpPr>
          <p:nvPr>
            <p:ph type="sldNum" sz="quarter" idx="12"/>
          </p:nvPr>
        </p:nvSpPr>
        <p:spPr/>
        <p:txBody>
          <a:bodyPr/>
          <a:lstStyle/>
          <a:p>
            <a:fld id="{C6BC5BBA-672D-1640-8F49-8F4424AC91C3}" type="slidenum">
              <a:rPr lang="fr-FR" smtClean="0"/>
              <a:t>‹N°›</a:t>
            </a:fld>
            <a:endParaRPr lang="fr-FR"/>
          </a:p>
        </p:txBody>
      </p:sp>
    </p:spTree>
    <p:extLst>
      <p:ext uri="{BB962C8B-B14F-4D97-AF65-F5344CB8AC3E}">
        <p14:creationId xmlns:p14="http://schemas.microsoft.com/office/powerpoint/2010/main" val="1503200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5C58197-9C55-1DB0-2352-BD9736B9F2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47B2730F-8483-C8FC-4DBF-C8BDBCA270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8A5D146-535B-FD62-2DA7-16FB5C6E4A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6D7B0F-DDD6-A843-B550-B8B0132FED04}" type="datetime1">
              <a:rPr lang="fr-FR" smtClean="0"/>
              <a:t>02/05/2025</a:t>
            </a:fld>
            <a:endParaRPr lang="fr-FR"/>
          </a:p>
        </p:txBody>
      </p:sp>
      <p:sp>
        <p:nvSpPr>
          <p:cNvPr id="5" name="Espace réservé du pied de page 4">
            <a:extLst>
              <a:ext uri="{FF2B5EF4-FFF2-40B4-BE49-F238E27FC236}">
                <a16:creationId xmlns:a16="http://schemas.microsoft.com/office/drawing/2014/main" id="{CC824450-6401-0EA5-DFC1-3A62B39846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AFD88CE6-5121-1C00-FD3A-AFA6C4A9F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BC5BBA-672D-1640-8F49-8F4424AC91C3}" type="slidenum">
              <a:rPr lang="fr-FR" smtClean="0"/>
              <a:t>‹N°›</a:t>
            </a:fld>
            <a:endParaRPr lang="fr-FR"/>
          </a:p>
        </p:txBody>
      </p:sp>
    </p:spTree>
    <p:extLst>
      <p:ext uri="{BB962C8B-B14F-4D97-AF65-F5344CB8AC3E}">
        <p14:creationId xmlns:p14="http://schemas.microsoft.com/office/powerpoint/2010/main" val="2546611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D48E76-9F5A-D8EF-C040-B669B411CEDA}"/>
              </a:ext>
            </a:extLst>
          </p:cNvPr>
          <p:cNvSpPr>
            <a:spLocks noGrp="1"/>
          </p:cNvSpPr>
          <p:nvPr>
            <p:ph type="ctrTitle"/>
          </p:nvPr>
        </p:nvSpPr>
        <p:spPr>
          <a:xfrm>
            <a:off x="1376284" y="529742"/>
            <a:ext cx="9144000" cy="660400"/>
          </a:xfrm>
        </p:spPr>
        <p:txBody>
          <a:bodyPr>
            <a:noAutofit/>
          </a:bodyPr>
          <a:lstStyle/>
          <a:p>
            <a:r>
              <a:rPr lang="fr-FR" sz="3600" b="1" dirty="0"/>
              <a:t>LES VOIES DE RECOURS</a:t>
            </a:r>
          </a:p>
        </p:txBody>
      </p:sp>
      <p:sp>
        <p:nvSpPr>
          <p:cNvPr id="3" name="Sous-titre 2">
            <a:extLst>
              <a:ext uri="{FF2B5EF4-FFF2-40B4-BE49-F238E27FC236}">
                <a16:creationId xmlns:a16="http://schemas.microsoft.com/office/drawing/2014/main" id="{414C3DD5-DDDE-C7B2-0BD5-BA6BD967CC13}"/>
              </a:ext>
            </a:extLst>
          </p:cNvPr>
          <p:cNvSpPr>
            <a:spLocks noGrp="1"/>
          </p:cNvSpPr>
          <p:nvPr>
            <p:ph type="subTitle" idx="1"/>
          </p:nvPr>
        </p:nvSpPr>
        <p:spPr>
          <a:xfrm>
            <a:off x="1524000" y="1190142"/>
            <a:ext cx="9144000" cy="5439258"/>
          </a:xfrm>
        </p:spPr>
        <p:txBody>
          <a:bodyPr>
            <a:normAutofit/>
          </a:bodyPr>
          <a:lstStyle/>
          <a:p>
            <a:r>
              <a:rPr lang="fr-FR" b="1" dirty="0"/>
              <a:t>GÉNÉRALITÉS</a:t>
            </a:r>
          </a:p>
          <a:p>
            <a:r>
              <a:rPr lang="fr-FR" sz="2000" i="1" dirty="0"/>
              <a:t>(Articles 527 et s. du code de procédure civile)</a:t>
            </a:r>
            <a:endParaRPr lang="fr-FR" sz="2000" dirty="0"/>
          </a:p>
          <a:p>
            <a:pPr algn="just"/>
            <a:r>
              <a:rPr lang="fr-FR" sz="2000" dirty="0"/>
              <a:t>Définition</a:t>
            </a:r>
            <a:r>
              <a:rPr lang="fr-FR" sz="2000" dirty="0">
                <a:solidFill>
                  <a:srgbClr val="0070C0"/>
                </a:solidFill>
              </a:rPr>
              <a:t> </a:t>
            </a:r>
            <a:r>
              <a:rPr lang="fr-FR" sz="2000" dirty="0"/>
              <a:t>:</a:t>
            </a:r>
            <a:r>
              <a:rPr lang="fr-FR" sz="2000" dirty="0">
                <a:solidFill>
                  <a:srgbClr val="0070C0"/>
                </a:solidFill>
              </a:rPr>
              <a:t> Le droit de critique d’une décision en vue d’en éviter les effets. </a:t>
            </a:r>
          </a:p>
          <a:p>
            <a:pPr algn="just"/>
            <a:r>
              <a:rPr lang="fr-FR" sz="2000" dirty="0"/>
              <a:t>Classifications</a:t>
            </a:r>
            <a:r>
              <a:rPr lang="fr-FR" sz="2000" b="1" dirty="0"/>
              <a:t> :</a:t>
            </a:r>
          </a:p>
          <a:p>
            <a:pPr algn="just"/>
            <a:r>
              <a:rPr lang="fr-FR" sz="2000" dirty="0">
                <a:solidFill>
                  <a:srgbClr val="0070C0"/>
                </a:solidFill>
              </a:rPr>
              <a:t>Voies de recours ordinaires et voies de recours extraordinaires (art. 527 CPC)</a:t>
            </a:r>
          </a:p>
          <a:p>
            <a:pPr algn="just"/>
            <a:r>
              <a:rPr lang="fr-FR" sz="2000" dirty="0">
                <a:solidFill>
                  <a:srgbClr val="0070C0"/>
                </a:solidFill>
              </a:rPr>
              <a:t>Voies de réformation et voies de rétractation</a:t>
            </a:r>
          </a:p>
          <a:p>
            <a:pPr algn="just"/>
            <a:r>
              <a:rPr lang="fr-FR" sz="2000" dirty="0">
                <a:solidFill>
                  <a:srgbClr val="0070C0"/>
                </a:solidFill>
              </a:rPr>
              <a:t>Annulation et réformation (</a:t>
            </a:r>
            <a:r>
              <a:rPr lang="fr-FR" sz="2000" i="1" dirty="0">
                <a:solidFill>
                  <a:srgbClr val="0070C0"/>
                </a:solidFill>
              </a:rPr>
              <a:t>Voies de nullité n’ont lieu contre les jugements)</a:t>
            </a:r>
            <a:endParaRPr lang="fr-FR" sz="2000" dirty="0">
              <a:solidFill>
                <a:srgbClr val="0070C0"/>
              </a:solidFill>
            </a:endParaRPr>
          </a:p>
          <a:p>
            <a:pPr algn="just"/>
            <a:r>
              <a:rPr lang="fr-FR" sz="2000" dirty="0"/>
              <a:t>L’appel</a:t>
            </a:r>
          </a:p>
          <a:p>
            <a:pPr marL="342900" indent="-342900" algn="just">
              <a:buFontTx/>
              <a:buChar char="-"/>
            </a:pPr>
            <a:r>
              <a:rPr lang="fr-FR" sz="2000" dirty="0">
                <a:solidFill>
                  <a:srgbClr val="0070C0"/>
                </a:solidFill>
              </a:rPr>
              <a:t>Un droit</a:t>
            </a:r>
          </a:p>
          <a:p>
            <a:pPr marL="342900" indent="-342900" algn="just">
              <a:buFontTx/>
              <a:buChar char="-"/>
            </a:pPr>
            <a:r>
              <a:rPr lang="fr-FR" sz="2000" dirty="0">
                <a:solidFill>
                  <a:srgbClr val="0070C0"/>
                </a:solidFill>
              </a:rPr>
              <a:t>Un litige</a:t>
            </a:r>
          </a:p>
          <a:p>
            <a:pPr marL="342900" indent="-342900" algn="just">
              <a:buFontTx/>
              <a:buChar char="-"/>
            </a:pPr>
            <a:r>
              <a:rPr lang="fr-FR" sz="2000" dirty="0">
                <a:solidFill>
                  <a:srgbClr val="0070C0"/>
                </a:solidFill>
              </a:rPr>
              <a:t>Une instance</a:t>
            </a:r>
          </a:p>
          <a:p>
            <a:pPr algn="just"/>
            <a:r>
              <a:rPr lang="fr-FR" sz="2000" dirty="0"/>
              <a:t>L’opposition</a:t>
            </a:r>
          </a:p>
          <a:p>
            <a:pPr algn="just"/>
            <a:r>
              <a:rPr lang="fr-FR" sz="2000" dirty="0"/>
              <a:t>La tierce-opposition</a:t>
            </a:r>
          </a:p>
          <a:p>
            <a:pPr algn="just"/>
            <a:endParaRPr lang="fr-FR" dirty="0">
              <a:solidFill>
                <a:srgbClr val="0070C0"/>
              </a:solidFill>
            </a:endParaRPr>
          </a:p>
          <a:p>
            <a:pPr algn="just"/>
            <a:endParaRPr lang="fr-FR" dirty="0"/>
          </a:p>
          <a:p>
            <a:pPr algn="just"/>
            <a:endParaRPr lang="fr-FR" dirty="0"/>
          </a:p>
          <a:p>
            <a:pPr algn="just"/>
            <a:endParaRPr lang="fr-FR" dirty="0"/>
          </a:p>
        </p:txBody>
      </p:sp>
      <p:sp>
        <p:nvSpPr>
          <p:cNvPr id="4" name="Espace réservé du numéro de diapositive 3">
            <a:extLst>
              <a:ext uri="{FF2B5EF4-FFF2-40B4-BE49-F238E27FC236}">
                <a16:creationId xmlns:a16="http://schemas.microsoft.com/office/drawing/2014/main" id="{1A6237A7-E19B-2996-8B09-6FD6970A60CC}"/>
              </a:ext>
            </a:extLst>
          </p:cNvPr>
          <p:cNvSpPr>
            <a:spLocks noGrp="1"/>
          </p:cNvSpPr>
          <p:nvPr>
            <p:ph type="sldNum" sz="quarter" idx="12"/>
          </p:nvPr>
        </p:nvSpPr>
        <p:spPr/>
        <p:txBody>
          <a:bodyPr/>
          <a:lstStyle/>
          <a:p>
            <a:fld id="{C6BC5BBA-672D-1640-8F49-8F4424AC91C3}" type="slidenum">
              <a:rPr lang="fr-FR" smtClean="0"/>
              <a:t>1</a:t>
            </a:fld>
            <a:endParaRPr lang="fr-FR"/>
          </a:p>
        </p:txBody>
      </p:sp>
    </p:spTree>
    <p:extLst>
      <p:ext uri="{BB962C8B-B14F-4D97-AF65-F5344CB8AC3E}">
        <p14:creationId xmlns:p14="http://schemas.microsoft.com/office/powerpoint/2010/main" val="3681660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2D06C1-9121-00AE-DB7D-8301C77B1816}"/>
              </a:ext>
            </a:extLst>
          </p:cNvPr>
          <p:cNvSpPr>
            <a:spLocks noGrp="1"/>
          </p:cNvSpPr>
          <p:nvPr>
            <p:ph type="title"/>
          </p:nvPr>
        </p:nvSpPr>
        <p:spPr>
          <a:xfrm>
            <a:off x="838200" y="365126"/>
            <a:ext cx="10515600" cy="738118"/>
          </a:xfrm>
        </p:spPr>
        <p:txBody>
          <a:bodyPr>
            <a:normAutofit/>
          </a:bodyPr>
          <a:lstStyle/>
          <a:p>
            <a:r>
              <a:rPr lang="fr-FR" sz="3200" b="1" dirty="0"/>
              <a:t>LA TIERCE OPPOSITION</a:t>
            </a:r>
          </a:p>
        </p:txBody>
      </p:sp>
      <p:sp>
        <p:nvSpPr>
          <p:cNvPr id="3" name="Espace réservé du contenu 2">
            <a:extLst>
              <a:ext uri="{FF2B5EF4-FFF2-40B4-BE49-F238E27FC236}">
                <a16:creationId xmlns:a16="http://schemas.microsoft.com/office/drawing/2014/main" id="{0F2B2DD7-4F1C-FAAF-D359-5519CEDDA612}"/>
              </a:ext>
            </a:extLst>
          </p:cNvPr>
          <p:cNvSpPr>
            <a:spLocks noGrp="1"/>
          </p:cNvSpPr>
          <p:nvPr>
            <p:ph idx="1"/>
          </p:nvPr>
        </p:nvSpPr>
        <p:spPr>
          <a:xfrm>
            <a:off x="838200" y="1391478"/>
            <a:ext cx="10515600" cy="4959626"/>
          </a:xfrm>
        </p:spPr>
        <p:txBody>
          <a:bodyPr>
            <a:normAutofit/>
          </a:bodyPr>
          <a:lstStyle/>
          <a:p>
            <a:pPr marL="0" indent="0">
              <a:buNone/>
            </a:pPr>
            <a:r>
              <a:rPr lang="fr-FR" b="1" dirty="0"/>
              <a:t>Article 583, al. 1, CPC</a:t>
            </a:r>
            <a:endParaRPr lang="fr-FR" dirty="0"/>
          </a:p>
          <a:p>
            <a:pPr marL="0" indent="0" algn="just">
              <a:buNone/>
            </a:pPr>
            <a:r>
              <a:rPr lang="fr-FR" dirty="0"/>
              <a:t>« </a:t>
            </a:r>
            <a:r>
              <a:rPr lang="fr-FR" i="1" dirty="0">
                <a:solidFill>
                  <a:srgbClr val="0070C0"/>
                </a:solidFill>
              </a:rPr>
              <a:t>Est recevable à former tierce opposition </a:t>
            </a:r>
            <a:r>
              <a:rPr lang="fr-FR" i="1" u="sng" dirty="0">
                <a:solidFill>
                  <a:srgbClr val="0070C0"/>
                </a:solidFill>
              </a:rPr>
              <a:t>toute personne qui y a intérêt</a:t>
            </a:r>
            <a:r>
              <a:rPr lang="fr-FR" i="1" dirty="0">
                <a:solidFill>
                  <a:srgbClr val="0070C0"/>
                </a:solidFill>
              </a:rPr>
              <a:t>, à la condition qu'elle n'ait été </a:t>
            </a:r>
            <a:r>
              <a:rPr lang="fr-FR" i="1" u="sng" dirty="0">
                <a:solidFill>
                  <a:srgbClr val="0070C0"/>
                </a:solidFill>
              </a:rPr>
              <a:t>ni partie ni représentée </a:t>
            </a:r>
            <a:r>
              <a:rPr lang="fr-FR" i="1" dirty="0">
                <a:solidFill>
                  <a:srgbClr val="0070C0"/>
                </a:solidFill>
              </a:rPr>
              <a:t>au jugement qu'elle attaque. </a:t>
            </a:r>
            <a:r>
              <a:rPr lang="fr-FR" dirty="0"/>
              <a:t>»</a:t>
            </a:r>
          </a:p>
          <a:p>
            <a:pPr marL="0" indent="0" algn="just">
              <a:buNone/>
            </a:pPr>
            <a:endParaRPr lang="fr-FR" dirty="0"/>
          </a:p>
          <a:p>
            <a:pPr marL="0" indent="0" algn="just">
              <a:buNone/>
            </a:pPr>
            <a:r>
              <a:rPr lang="fr-FR" b="1" dirty="0"/>
              <a:t>Article 591, al. 1, CPC</a:t>
            </a:r>
          </a:p>
          <a:p>
            <a:pPr marL="0" indent="0" algn="just">
              <a:buNone/>
            </a:pPr>
            <a:r>
              <a:rPr lang="fr-FR" dirty="0"/>
              <a:t>« </a:t>
            </a:r>
            <a:r>
              <a:rPr lang="fr-FR" i="1" dirty="0">
                <a:solidFill>
                  <a:srgbClr val="0070C0"/>
                </a:solidFill>
              </a:rPr>
              <a:t>La décision qui fait droit à la tierce opposition ne rétracte ou ne réforme le jugement attaqué </a:t>
            </a:r>
            <a:r>
              <a:rPr lang="fr-FR" i="1" u="sng" dirty="0">
                <a:solidFill>
                  <a:srgbClr val="0070C0"/>
                </a:solidFill>
              </a:rPr>
              <a:t>que sur les chefs préjudiciables </a:t>
            </a:r>
            <a:r>
              <a:rPr lang="fr-FR" i="1" dirty="0">
                <a:solidFill>
                  <a:srgbClr val="0070C0"/>
                </a:solidFill>
              </a:rPr>
              <a:t>au tiers opposant. </a:t>
            </a:r>
            <a:r>
              <a:rPr lang="fr-FR" i="1" u="sng" dirty="0">
                <a:solidFill>
                  <a:srgbClr val="0070C0"/>
                </a:solidFill>
              </a:rPr>
              <a:t>Le jugement primitif conserve ses effets entre les parties</a:t>
            </a:r>
            <a:r>
              <a:rPr lang="fr-FR" i="1" dirty="0">
                <a:solidFill>
                  <a:srgbClr val="0070C0"/>
                </a:solidFill>
              </a:rPr>
              <a:t>, même sur les chefs annulés. </a:t>
            </a:r>
            <a:r>
              <a:rPr lang="fr-FR" dirty="0"/>
              <a:t>»</a:t>
            </a:r>
          </a:p>
          <a:p>
            <a:pPr marL="0" indent="0" algn="just">
              <a:buNone/>
            </a:pPr>
            <a:endParaRPr lang="fr-FR" dirty="0"/>
          </a:p>
        </p:txBody>
      </p:sp>
      <p:sp>
        <p:nvSpPr>
          <p:cNvPr id="4" name="Espace réservé du numéro de diapositive 3">
            <a:extLst>
              <a:ext uri="{FF2B5EF4-FFF2-40B4-BE49-F238E27FC236}">
                <a16:creationId xmlns:a16="http://schemas.microsoft.com/office/drawing/2014/main" id="{3B46302F-EA38-5543-4249-D20EA4A1B449}"/>
              </a:ext>
            </a:extLst>
          </p:cNvPr>
          <p:cNvSpPr>
            <a:spLocks noGrp="1"/>
          </p:cNvSpPr>
          <p:nvPr>
            <p:ph type="sldNum" sz="quarter" idx="12"/>
          </p:nvPr>
        </p:nvSpPr>
        <p:spPr/>
        <p:txBody>
          <a:bodyPr/>
          <a:lstStyle/>
          <a:p>
            <a:fld id="{C6BC5BBA-672D-1640-8F49-8F4424AC91C3}" type="slidenum">
              <a:rPr lang="fr-FR" smtClean="0"/>
              <a:t>10</a:t>
            </a:fld>
            <a:endParaRPr lang="fr-FR"/>
          </a:p>
        </p:txBody>
      </p:sp>
    </p:spTree>
    <p:extLst>
      <p:ext uri="{BB962C8B-B14F-4D97-AF65-F5344CB8AC3E}">
        <p14:creationId xmlns:p14="http://schemas.microsoft.com/office/powerpoint/2010/main" val="3044154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520811-7F0A-23DA-8F2F-9F8078DE8FFC}"/>
              </a:ext>
            </a:extLst>
          </p:cNvPr>
          <p:cNvSpPr>
            <a:spLocks noGrp="1"/>
          </p:cNvSpPr>
          <p:nvPr>
            <p:ph type="title"/>
          </p:nvPr>
        </p:nvSpPr>
        <p:spPr>
          <a:xfrm>
            <a:off x="838200" y="365126"/>
            <a:ext cx="10515600" cy="643868"/>
          </a:xfrm>
        </p:spPr>
        <p:txBody>
          <a:bodyPr>
            <a:normAutofit/>
          </a:bodyPr>
          <a:lstStyle/>
          <a:p>
            <a:r>
              <a:rPr lang="fr-FR" sz="3200" b="1" dirty="0"/>
              <a:t>LE DROIT D’APPEL - les jugements </a:t>
            </a:r>
          </a:p>
        </p:txBody>
      </p:sp>
      <p:sp>
        <p:nvSpPr>
          <p:cNvPr id="3" name="Espace réservé du contenu 2">
            <a:extLst>
              <a:ext uri="{FF2B5EF4-FFF2-40B4-BE49-F238E27FC236}">
                <a16:creationId xmlns:a16="http://schemas.microsoft.com/office/drawing/2014/main" id="{275D6B06-7C0A-9ECA-5089-3B5EFA87FE72}"/>
              </a:ext>
            </a:extLst>
          </p:cNvPr>
          <p:cNvSpPr>
            <a:spLocks noGrp="1"/>
          </p:cNvSpPr>
          <p:nvPr>
            <p:ph idx="1"/>
          </p:nvPr>
        </p:nvSpPr>
        <p:spPr>
          <a:xfrm>
            <a:off x="922283" y="1110922"/>
            <a:ext cx="10515600" cy="5458044"/>
          </a:xfrm>
        </p:spPr>
        <p:txBody>
          <a:bodyPr>
            <a:normAutofit/>
          </a:bodyPr>
          <a:lstStyle/>
          <a:p>
            <a:pPr marL="0" indent="0">
              <a:buNone/>
            </a:pPr>
            <a:r>
              <a:rPr lang="fr-FR" sz="2400" b="1" dirty="0"/>
              <a:t>Article 543 CPC</a:t>
            </a:r>
          </a:p>
          <a:p>
            <a:pPr marL="0" indent="0" algn="just">
              <a:buNone/>
            </a:pPr>
            <a:r>
              <a:rPr lang="fr-FR" sz="2400" dirty="0"/>
              <a:t>« </a:t>
            </a:r>
            <a:r>
              <a:rPr lang="fr-FR" sz="2400" i="1" dirty="0">
                <a:solidFill>
                  <a:srgbClr val="0070C0"/>
                </a:solidFill>
              </a:rPr>
              <a:t>La voie de l'appel est ouverte </a:t>
            </a:r>
            <a:r>
              <a:rPr lang="fr-FR" sz="2400" i="1" u="sng" dirty="0">
                <a:solidFill>
                  <a:srgbClr val="0070C0"/>
                </a:solidFill>
              </a:rPr>
              <a:t>en toutes matières</a:t>
            </a:r>
            <a:r>
              <a:rPr lang="fr-FR" sz="2400" i="1" dirty="0">
                <a:solidFill>
                  <a:srgbClr val="0070C0"/>
                </a:solidFill>
              </a:rPr>
              <a:t>, même </a:t>
            </a:r>
            <a:r>
              <a:rPr lang="fr-FR" sz="2400" i="1" u="sng" dirty="0">
                <a:solidFill>
                  <a:srgbClr val="0070C0"/>
                </a:solidFill>
              </a:rPr>
              <a:t>gracieuses</a:t>
            </a:r>
            <a:r>
              <a:rPr lang="fr-FR" sz="2400" i="1" dirty="0">
                <a:solidFill>
                  <a:srgbClr val="0070C0"/>
                </a:solidFill>
              </a:rPr>
              <a:t>, contre les jugements de première instance </a:t>
            </a:r>
            <a:r>
              <a:rPr lang="fr-FR" sz="2400" i="1" u="sng" dirty="0">
                <a:solidFill>
                  <a:srgbClr val="0070C0"/>
                </a:solidFill>
              </a:rPr>
              <a:t>s'il n'en est autrement disposé</a:t>
            </a:r>
            <a:r>
              <a:rPr lang="fr-FR" sz="2400" i="1" dirty="0">
                <a:solidFill>
                  <a:srgbClr val="0070C0"/>
                </a:solidFill>
              </a:rPr>
              <a:t>. </a:t>
            </a:r>
            <a:r>
              <a:rPr lang="fr-FR" sz="2400" dirty="0"/>
              <a:t>»</a:t>
            </a:r>
          </a:p>
          <a:p>
            <a:pPr marL="0" indent="0" algn="just">
              <a:buNone/>
            </a:pPr>
            <a:r>
              <a:rPr lang="fr-FR" sz="2400" b="1" dirty="0"/>
              <a:t>Article 544 CPC</a:t>
            </a:r>
          </a:p>
          <a:p>
            <a:pPr algn="just">
              <a:buNone/>
            </a:pPr>
            <a:r>
              <a:rPr lang="fr-FR" sz="2400" dirty="0"/>
              <a:t>« </a:t>
            </a:r>
            <a:r>
              <a:rPr lang="fr-FR" sz="2400" i="1" dirty="0">
                <a:solidFill>
                  <a:srgbClr val="0070C0"/>
                </a:solidFill>
              </a:rPr>
              <a:t>Les jugements </a:t>
            </a:r>
            <a:r>
              <a:rPr lang="fr-FR" sz="2400" i="1" u="sng" dirty="0">
                <a:solidFill>
                  <a:srgbClr val="0070C0"/>
                </a:solidFill>
              </a:rPr>
              <a:t>partiels</a:t>
            </a:r>
            <a:r>
              <a:rPr lang="fr-FR" sz="2400" i="1" dirty="0">
                <a:solidFill>
                  <a:srgbClr val="0070C0"/>
                </a:solidFill>
              </a:rPr>
              <a:t>, les jugements qui </a:t>
            </a:r>
            <a:r>
              <a:rPr lang="fr-FR" sz="2400" i="1" u="sng" dirty="0">
                <a:solidFill>
                  <a:srgbClr val="0070C0"/>
                </a:solidFill>
              </a:rPr>
              <a:t>tranchent dans leur dispositif une partie du principal</a:t>
            </a:r>
            <a:r>
              <a:rPr lang="fr-FR" sz="2400" i="1" dirty="0">
                <a:solidFill>
                  <a:srgbClr val="0070C0"/>
                </a:solidFill>
              </a:rPr>
              <a:t> et ordonnent une mesure d'instruction ou une mesure provisoire peuvent être </a:t>
            </a:r>
            <a:r>
              <a:rPr lang="fr-FR" sz="2400" i="1" u="sng" dirty="0">
                <a:solidFill>
                  <a:srgbClr val="0070C0"/>
                </a:solidFill>
              </a:rPr>
              <a:t>immédiatement frappés d'appel </a:t>
            </a:r>
            <a:r>
              <a:rPr lang="fr-FR" sz="2400" i="1" dirty="0">
                <a:solidFill>
                  <a:srgbClr val="0070C0"/>
                </a:solidFill>
              </a:rPr>
              <a:t>comme les jugements qui tranchent tout le principal.</a:t>
            </a:r>
          </a:p>
          <a:p>
            <a:pPr marL="0" indent="0" algn="just">
              <a:buNone/>
            </a:pPr>
            <a:r>
              <a:rPr lang="fr-FR" sz="2400" i="1" dirty="0">
                <a:solidFill>
                  <a:srgbClr val="0070C0"/>
                </a:solidFill>
              </a:rPr>
              <a:t>Il en est de même lorsque le jugement qui statue sur une exception de procédure, une fin de non-recevoir ou </a:t>
            </a:r>
            <a:r>
              <a:rPr lang="fr-FR" sz="2400" i="1" u="sng" dirty="0">
                <a:solidFill>
                  <a:srgbClr val="0070C0"/>
                </a:solidFill>
              </a:rPr>
              <a:t>tout autre incident met fin à l'instance</a:t>
            </a:r>
            <a:r>
              <a:rPr lang="fr-FR" sz="2400" i="1" dirty="0">
                <a:solidFill>
                  <a:srgbClr val="0070C0"/>
                </a:solidFill>
              </a:rPr>
              <a:t>. </a:t>
            </a:r>
            <a:r>
              <a:rPr lang="fr-FR" sz="2400" dirty="0"/>
              <a:t>»</a:t>
            </a:r>
          </a:p>
          <a:p>
            <a:pPr marL="0" indent="0" algn="just">
              <a:buNone/>
            </a:pPr>
            <a:r>
              <a:rPr lang="fr-FR" sz="2400" b="1" dirty="0"/>
              <a:t>Article 545 CPC</a:t>
            </a:r>
          </a:p>
          <a:p>
            <a:pPr marL="0" indent="0" algn="just">
              <a:buNone/>
            </a:pPr>
            <a:r>
              <a:rPr lang="fr-FR" sz="2400" dirty="0"/>
              <a:t>« </a:t>
            </a:r>
            <a:r>
              <a:rPr lang="fr-FR" sz="2400" i="1" dirty="0">
                <a:solidFill>
                  <a:srgbClr val="0070C0"/>
                </a:solidFill>
              </a:rPr>
              <a:t>Les autres jugements ne peuvent être frappés d'appel </a:t>
            </a:r>
            <a:r>
              <a:rPr lang="fr-FR" sz="2400" i="1" u="sng" dirty="0">
                <a:solidFill>
                  <a:srgbClr val="0070C0"/>
                </a:solidFill>
              </a:rPr>
              <a:t>indépendamment des jugements sur le fond</a:t>
            </a:r>
            <a:r>
              <a:rPr lang="fr-FR" sz="2400" i="1" dirty="0">
                <a:solidFill>
                  <a:srgbClr val="0070C0"/>
                </a:solidFill>
              </a:rPr>
              <a:t> (…) </a:t>
            </a:r>
            <a:r>
              <a:rPr lang="fr-FR" sz="2400" dirty="0"/>
              <a:t>»</a:t>
            </a:r>
          </a:p>
          <a:p>
            <a:pPr marL="0" indent="0" algn="just">
              <a:buNone/>
            </a:pPr>
            <a:endParaRPr lang="fr-FR" dirty="0"/>
          </a:p>
        </p:txBody>
      </p:sp>
      <p:sp>
        <p:nvSpPr>
          <p:cNvPr id="4" name="Espace réservé du numéro de diapositive 3">
            <a:extLst>
              <a:ext uri="{FF2B5EF4-FFF2-40B4-BE49-F238E27FC236}">
                <a16:creationId xmlns:a16="http://schemas.microsoft.com/office/drawing/2014/main" id="{F3469E08-8AE6-C494-0663-CAB5925CA510}"/>
              </a:ext>
            </a:extLst>
          </p:cNvPr>
          <p:cNvSpPr>
            <a:spLocks noGrp="1"/>
          </p:cNvSpPr>
          <p:nvPr>
            <p:ph type="sldNum" sz="quarter" idx="12"/>
          </p:nvPr>
        </p:nvSpPr>
        <p:spPr/>
        <p:txBody>
          <a:bodyPr/>
          <a:lstStyle/>
          <a:p>
            <a:fld id="{C6BC5BBA-672D-1640-8F49-8F4424AC91C3}" type="slidenum">
              <a:rPr lang="fr-FR" smtClean="0"/>
              <a:t>2</a:t>
            </a:fld>
            <a:endParaRPr lang="fr-FR"/>
          </a:p>
        </p:txBody>
      </p:sp>
    </p:spTree>
    <p:extLst>
      <p:ext uri="{BB962C8B-B14F-4D97-AF65-F5344CB8AC3E}">
        <p14:creationId xmlns:p14="http://schemas.microsoft.com/office/powerpoint/2010/main" val="607335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D003CD-50F9-95E8-4B30-ACAC041BB4C0}"/>
              </a:ext>
            </a:extLst>
          </p:cNvPr>
          <p:cNvSpPr>
            <a:spLocks noGrp="1"/>
          </p:cNvSpPr>
          <p:nvPr>
            <p:ph type="title"/>
          </p:nvPr>
        </p:nvSpPr>
        <p:spPr>
          <a:xfrm>
            <a:off x="838200" y="365126"/>
            <a:ext cx="10515600" cy="517744"/>
          </a:xfrm>
        </p:spPr>
        <p:txBody>
          <a:bodyPr>
            <a:noAutofit/>
          </a:bodyPr>
          <a:lstStyle/>
          <a:p>
            <a:r>
              <a:rPr lang="fr-FR" sz="3200" b="1" dirty="0"/>
              <a:t>LE DROIT D’APPEL – existence et exercice</a:t>
            </a:r>
          </a:p>
        </p:txBody>
      </p:sp>
      <p:sp>
        <p:nvSpPr>
          <p:cNvPr id="3" name="Espace réservé du contenu 2">
            <a:extLst>
              <a:ext uri="{FF2B5EF4-FFF2-40B4-BE49-F238E27FC236}">
                <a16:creationId xmlns:a16="http://schemas.microsoft.com/office/drawing/2014/main" id="{DBAB4465-711A-6516-FA85-115F2D91C21C}"/>
              </a:ext>
            </a:extLst>
          </p:cNvPr>
          <p:cNvSpPr>
            <a:spLocks noGrp="1"/>
          </p:cNvSpPr>
          <p:nvPr>
            <p:ph idx="1"/>
          </p:nvPr>
        </p:nvSpPr>
        <p:spPr>
          <a:xfrm>
            <a:off x="838200" y="1110922"/>
            <a:ext cx="10515600" cy="5300388"/>
          </a:xfrm>
        </p:spPr>
        <p:txBody>
          <a:bodyPr>
            <a:normAutofit/>
          </a:bodyPr>
          <a:lstStyle/>
          <a:p>
            <a:pPr marL="0" indent="0">
              <a:buNone/>
            </a:pPr>
            <a:r>
              <a:rPr lang="fr-FR" b="1" dirty="0"/>
              <a:t>Article 546 CPC</a:t>
            </a:r>
          </a:p>
          <a:p>
            <a:pPr marL="0" indent="0">
              <a:buNone/>
            </a:pPr>
            <a:r>
              <a:rPr lang="fr-FR" dirty="0"/>
              <a:t>« </a:t>
            </a:r>
            <a:r>
              <a:rPr lang="fr-FR" i="1" dirty="0">
                <a:solidFill>
                  <a:srgbClr val="0070C0"/>
                </a:solidFill>
              </a:rPr>
              <a:t>Le droit d'appel appartient </a:t>
            </a:r>
            <a:r>
              <a:rPr lang="fr-FR" i="1" u="sng" dirty="0">
                <a:solidFill>
                  <a:srgbClr val="0070C0"/>
                </a:solidFill>
              </a:rPr>
              <a:t>à toute partie qui y a intérêt</a:t>
            </a:r>
            <a:r>
              <a:rPr lang="fr-FR" i="1" dirty="0">
                <a:solidFill>
                  <a:srgbClr val="0070C0"/>
                </a:solidFill>
              </a:rPr>
              <a:t>, si elle n'y a pas renoncé.</a:t>
            </a:r>
          </a:p>
          <a:p>
            <a:pPr marL="0" indent="0">
              <a:buNone/>
            </a:pPr>
            <a:r>
              <a:rPr lang="fr-FR" i="1" dirty="0">
                <a:solidFill>
                  <a:srgbClr val="0070C0"/>
                </a:solidFill>
              </a:rPr>
              <a:t>En matière </a:t>
            </a:r>
            <a:r>
              <a:rPr lang="fr-FR" i="1" u="sng" dirty="0">
                <a:solidFill>
                  <a:srgbClr val="0070C0"/>
                </a:solidFill>
              </a:rPr>
              <a:t>gracieuse</a:t>
            </a:r>
            <a:r>
              <a:rPr lang="fr-FR" i="1" dirty="0">
                <a:solidFill>
                  <a:srgbClr val="0070C0"/>
                </a:solidFill>
              </a:rPr>
              <a:t>, la voie de l'appel est également ouverte aux </a:t>
            </a:r>
            <a:r>
              <a:rPr lang="fr-FR" i="1" u="sng" dirty="0">
                <a:solidFill>
                  <a:srgbClr val="0070C0"/>
                </a:solidFill>
              </a:rPr>
              <a:t>tiers</a:t>
            </a:r>
            <a:r>
              <a:rPr lang="fr-FR" i="1" dirty="0">
                <a:solidFill>
                  <a:srgbClr val="0070C0"/>
                </a:solidFill>
              </a:rPr>
              <a:t> auxquels le jugement a été notifié. </a:t>
            </a:r>
            <a:r>
              <a:rPr lang="fr-FR" dirty="0"/>
              <a:t>»</a:t>
            </a:r>
          </a:p>
          <a:p>
            <a:pPr marL="0" indent="0">
              <a:buNone/>
            </a:pPr>
            <a:r>
              <a:rPr lang="fr-FR" b="1" dirty="0"/>
              <a:t>Article 548 CPC</a:t>
            </a:r>
          </a:p>
          <a:p>
            <a:pPr marL="0" indent="0">
              <a:buNone/>
            </a:pPr>
            <a:r>
              <a:rPr lang="fr-FR" dirty="0"/>
              <a:t>« </a:t>
            </a:r>
            <a:r>
              <a:rPr lang="fr-FR" i="1" dirty="0">
                <a:solidFill>
                  <a:srgbClr val="0070C0"/>
                </a:solidFill>
              </a:rPr>
              <a:t>L'appel peut être incidemment relevé par </a:t>
            </a:r>
            <a:r>
              <a:rPr lang="fr-FR" i="1" u="sng" dirty="0">
                <a:solidFill>
                  <a:srgbClr val="0070C0"/>
                </a:solidFill>
              </a:rPr>
              <a:t>l'intimé</a:t>
            </a:r>
            <a:r>
              <a:rPr lang="fr-FR" i="1" dirty="0">
                <a:solidFill>
                  <a:srgbClr val="0070C0"/>
                </a:solidFill>
              </a:rPr>
              <a:t> tant contre l'appelant que contre les autres intimés. </a:t>
            </a:r>
            <a:r>
              <a:rPr lang="fr-FR" dirty="0"/>
              <a:t>»</a:t>
            </a:r>
          </a:p>
          <a:p>
            <a:pPr marL="0" indent="0">
              <a:buNone/>
            </a:pPr>
            <a:r>
              <a:rPr lang="fr-FR" sz="2800" b="1" dirty="0"/>
              <a:t>Article 538 CPC</a:t>
            </a:r>
          </a:p>
          <a:p>
            <a:pPr marL="0" indent="0">
              <a:buNone/>
            </a:pPr>
            <a:r>
              <a:rPr lang="fr-FR" sz="2800" dirty="0"/>
              <a:t>« </a:t>
            </a:r>
            <a:r>
              <a:rPr lang="fr-FR" sz="2800" i="1" dirty="0">
                <a:solidFill>
                  <a:srgbClr val="0070C0"/>
                </a:solidFill>
              </a:rPr>
              <a:t>Le délai de recours par une voie ordinaire est </a:t>
            </a:r>
            <a:r>
              <a:rPr lang="fr-FR" sz="2800" i="1" u="sng" dirty="0">
                <a:solidFill>
                  <a:srgbClr val="0070C0"/>
                </a:solidFill>
              </a:rPr>
              <a:t>d'un mois </a:t>
            </a:r>
            <a:r>
              <a:rPr lang="fr-FR" sz="2800" i="1" dirty="0">
                <a:solidFill>
                  <a:srgbClr val="0070C0"/>
                </a:solidFill>
              </a:rPr>
              <a:t>en matière contentieuse ; il est de </a:t>
            </a:r>
            <a:r>
              <a:rPr lang="fr-FR" sz="2800" i="1" u="sng" dirty="0">
                <a:solidFill>
                  <a:srgbClr val="0070C0"/>
                </a:solidFill>
              </a:rPr>
              <a:t>quinze jours </a:t>
            </a:r>
            <a:r>
              <a:rPr lang="fr-FR" sz="2800" i="1" dirty="0">
                <a:solidFill>
                  <a:srgbClr val="0070C0"/>
                </a:solidFill>
              </a:rPr>
              <a:t>en matière gracieuse. </a:t>
            </a:r>
            <a:r>
              <a:rPr lang="fr-FR" sz="2800" dirty="0"/>
              <a:t>»</a:t>
            </a:r>
          </a:p>
          <a:p>
            <a:pPr marL="0" indent="0">
              <a:buNone/>
            </a:pPr>
            <a:endParaRPr lang="fr-FR" dirty="0"/>
          </a:p>
          <a:p>
            <a:pPr marL="0" indent="0">
              <a:buNone/>
            </a:pPr>
            <a:endParaRPr lang="fr-FR" dirty="0"/>
          </a:p>
        </p:txBody>
      </p:sp>
      <p:sp>
        <p:nvSpPr>
          <p:cNvPr id="4" name="Espace réservé du numéro de diapositive 3">
            <a:extLst>
              <a:ext uri="{FF2B5EF4-FFF2-40B4-BE49-F238E27FC236}">
                <a16:creationId xmlns:a16="http://schemas.microsoft.com/office/drawing/2014/main" id="{CEA6052D-BBBB-2193-0364-40E497FCF70B}"/>
              </a:ext>
            </a:extLst>
          </p:cNvPr>
          <p:cNvSpPr>
            <a:spLocks noGrp="1"/>
          </p:cNvSpPr>
          <p:nvPr>
            <p:ph type="sldNum" sz="quarter" idx="12"/>
          </p:nvPr>
        </p:nvSpPr>
        <p:spPr/>
        <p:txBody>
          <a:bodyPr/>
          <a:lstStyle/>
          <a:p>
            <a:fld id="{C6BC5BBA-672D-1640-8F49-8F4424AC91C3}" type="slidenum">
              <a:rPr lang="fr-FR" smtClean="0"/>
              <a:t>3</a:t>
            </a:fld>
            <a:endParaRPr lang="fr-FR"/>
          </a:p>
        </p:txBody>
      </p:sp>
    </p:spTree>
    <p:extLst>
      <p:ext uri="{BB962C8B-B14F-4D97-AF65-F5344CB8AC3E}">
        <p14:creationId xmlns:p14="http://schemas.microsoft.com/office/powerpoint/2010/main" val="2200691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C1D13E8-7A02-AB23-0D89-9D428463EF88}"/>
              </a:ext>
            </a:extLst>
          </p:cNvPr>
          <p:cNvSpPr>
            <a:spLocks noGrp="1"/>
          </p:cNvSpPr>
          <p:nvPr>
            <p:ph type="title"/>
          </p:nvPr>
        </p:nvSpPr>
        <p:spPr>
          <a:xfrm>
            <a:off x="838200" y="365125"/>
            <a:ext cx="10515600" cy="664889"/>
          </a:xfrm>
        </p:spPr>
        <p:txBody>
          <a:bodyPr>
            <a:normAutofit/>
          </a:bodyPr>
          <a:lstStyle/>
          <a:p>
            <a:r>
              <a:rPr lang="fr-FR" sz="3200" b="1" dirty="0"/>
              <a:t>LE LITIGE EN APPEL – l’effet dévolutif</a:t>
            </a:r>
          </a:p>
        </p:txBody>
      </p:sp>
      <p:sp>
        <p:nvSpPr>
          <p:cNvPr id="3" name="Espace réservé du contenu 2">
            <a:extLst>
              <a:ext uri="{FF2B5EF4-FFF2-40B4-BE49-F238E27FC236}">
                <a16:creationId xmlns:a16="http://schemas.microsoft.com/office/drawing/2014/main" id="{584FD22B-8528-286F-A21D-12D9F47B0A89}"/>
              </a:ext>
            </a:extLst>
          </p:cNvPr>
          <p:cNvSpPr>
            <a:spLocks noGrp="1"/>
          </p:cNvSpPr>
          <p:nvPr>
            <p:ph idx="1"/>
          </p:nvPr>
        </p:nvSpPr>
        <p:spPr>
          <a:xfrm>
            <a:off x="838200" y="1238737"/>
            <a:ext cx="10515600" cy="5254138"/>
          </a:xfrm>
        </p:spPr>
        <p:txBody>
          <a:bodyPr>
            <a:normAutofit fontScale="70000" lnSpcReduction="20000"/>
          </a:bodyPr>
          <a:lstStyle/>
          <a:p>
            <a:pPr marL="0" indent="0" algn="just">
              <a:lnSpc>
                <a:spcPct val="120000"/>
              </a:lnSpc>
              <a:buNone/>
            </a:pPr>
            <a:r>
              <a:rPr lang="fr-FR" sz="3800" b="1" dirty="0"/>
              <a:t>Article 561 CPC</a:t>
            </a:r>
          </a:p>
          <a:p>
            <a:pPr algn="just">
              <a:lnSpc>
                <a:spcPct val="120000"/>
              </a:lnSpc>
              <a:buNone/>
            </a:pPr>
            <a:r>
              <a:rPr lang="fr-FR" sz="3800" dirty="0"/>
              <a:t>« </a:t>
            </a:r>
            <a:r>
              <a:rPr lang="fr-FR" sz="3800" i="1" dirty="0">
                <a:solidFill>
                  <a:srgbClr val="0070C0"/>
                </a:solidFill>
              </a:rPr>
              <a:t>L'appel remet </a:t>
            </a:r>
            <a:r>
              <a:rPr lang="fr-FR" sz="3800" i="1" u="sng" dirty="0">
                <a:solidFill>
                  <a:srgbClr val="0070C0"/>
                </a:solidFill>
              </a:rPr>
              <a:t>la chose jugée</a:t>
            </a:r>
            <a:r>
              <a:rPr lang="fr-FR" sz="3800" i="1" dirty="0">
                <a:solidFill>
                  <a:srgbClr val="0070C0"/>
                </a:solidFill>
              </a:rPr>
              <a:t> en question devant la juridiction d'appel.</a:t>
            </a:r>
          </a:p>
          <a:p>
            <a:pPr marL="0" indent="0" algn="just">
              <a:lnSpc>
                <a:spcPct val="120000"/>
              </a:lnSpc>
              <a:buNone/>
            </a:pPr>
            <a:r>
              <a:rPr lang="fr-FR" sz="3800" i="1" dirty="0">
                <a:solidFill>
                  <a:srgbClr val="0070C0"/>
                </a:solidFill>
              </a:rPr>
              <a:t>Il est statué à nouveau </a:t>
            </a:r>
            <a:r>
              <a:rPr lang="fr-FR" sz="3800" i="1" u="sng" dirty="0">
                <a:solidFill>
                  <a:srgbClr val="0070C0"/>
                </a:solidFill>
              </a:rPr>
              <a:t>en fait et en d</a:t>
            </a:r>
            <a:r>
              <a:rPr lang="fr-FR" sz="3800" i="1" dirty="0">
                <a:solidFill>
                  <a:srgbClr val="0070C0"/>
                </a:solidFill>
              </a:rPr>
              <a:t>roit dans les conditions et limites déterminées aux livres premier et deuxième du présent code</a:t>
            </a:r>
            <a:r>
              <a:rPr lang="fr-FR" sz="3800" dirty="0"/>
              <a:t>. »</a:t>
            </a:r>
          </a:p>
          <a:p>
            <a:pPr marL="0" indent="0" algn="just">
              <a:lnSpc>
                <a:spcPct val="120000"/>
              </a:lnSpc>
              <a:buNone/>
            </a:pPr>
            <a:endParaRPr lang="fr-FR" sz="3800" dirty="0"/>
          </a:p>
          <a:p>
            <a:pPr marL="0" indent="0" algn="just">
              <a:lnSpc>
                <a:spcPct val="120000"/>
              </a:lnSpc>
              <a:buNone/>
            </a:pPr>
            <a:r>
              <a:rPr lang="fr-FR" sz="3800" b="1" dirty="0"/>
              <a:t>Article 562 CPC</a:t>
            </a:r>
          </a:p>
          <a:p>
            <a:pPr algn="just">
              <a:lnSpc>
                <a:spcPct val="120000"/>
              </a:lnSpc>
              <a:buNone/>
            </a:pPr>
            <a:r>
              <a:rPr lang="fr-FR" sz="3800" dirty="0"/>
              <a:t>« </a:t>
            </a:r>
            <a:r>
              <a:rPr lang="fr-FR" sz="3800" i="1" dirty="0">
                <a:solidFill>
                  <a:srgbClr val="0070C0"/>
                </a:solidFill>
              </a:rPr>
              <a:t>L'appel défère à la cour la connaissance des </a:t>
            </a:r>
            <a:r>
              <a:rPr lang="fr-FR" sz="3800" i="1" u="sng" dirty="0">
                <a:solidFill>
                  <a:srgbClr val="0070C0"/>
                </a:solidFill>
              </a:rPr>
              <a:t>chefs du dispositif </a:t>
            </a:r>
            <a:r>
              <a:rPr lang="fr-FR" sz="3800" i="1" dirty="0">
                <a:solidFill>
                  <a:srgbClr val="0070C0"/>
                </a:solidFill>
              </a:rPr>
              <a:t>de jugement qu'il </a:t>
            </a:r>
            <a:r>
              <a:rPr lang="fr-FR" sz="3800" i="1" u="sng" dirty="0">
                <a:solidFill>
                  <a:srgbClr val="0070C0"/>
                </a:solidFill>
              </a:rPr>
              <a:t>critique</a:t>
            </a:r>
            <a:r>
              <a:rPr lang="fr-FR" sz="3800" i="1" dirty="0">
                <a:solidFill>
                  <a:srgbClr val="0070C0"/>
                </a:solidFill>
              </a:rPr>
              <a:t> expressément et de ceux qui en dépendent.</a:t>
            </a:r>
          </a:p>
          <a:p>
            <a:pPr marL="0" indent="0" algn="just">
              <a:lnSpc>
                <a:spcPct val="120000"/>
              </a:lnSpc>
              <a:buNone/>
            </a:pPr>
            <a:r>
              <a:rPr lang="fr-FR" sz="3800" i="1" dirty="0">
                <a:solidFill>
                  <a:srgbClr val="0070C0"/>
                </a:solidFill>
              </a:rPr>
              <a:t>Toutefois, la </a:t>
            </a:r>
            <a:r>
              <a:rPr lang="fr-FR" sz="3800" i="1" u="sng" dirty="0">
                <a:solidFill>
                  <a:srgbClr val="0070C0"/>
                </a:solidFill>
              </a:rPr>
              <a:t>dévolution opère pour le tout </a:t>
            </a:r>
            <a:r>
              <a:rPr lang="fr-FR" sz="3800" i="1" dirty="0">
                <a:solidFill>
                  <a:srgbClr val="0070C0"/>
                </a:solidFill>
              </a:rPr>
              <a:t>lorsque l'appel tend à </a:t>
            </a:r>
            <a:r>
              <a:rPr lang="fr-FR" sz="3800" i="1" u="sng" dirty="0">
                <a:solidFill>
                  <a:srgbClr val="0070C0"/>
                </a:solidFill>
              </a:rPr>
              <a:t>l'annulation</a:t>
            </a:r>
            <a:r>
              <a:rPr lang="fr-FR" sz="3800" i="1" dirty="0">
                <a:solidFill>
                  <a:srgbClr val="0070C0"/>
                </a:solidFill>
              </a:rPr>
              <a:t> du jugement</a:t>
            </a:r>
            <a:r>
              <a:rPr lang="fr-FR" sz="3800" dirty="0"/>
              <a:t>. »</a:t>
            </a:r>
          </a:p>
        </p:txBody>
      </p:sp>
      <p:sp>
        <p:nvSpPr>
          <p:cNvPr id="4" name="Espace réservé du numéro de diapositive 3">
            <a:extLst>
              <a:ext uri="{FF2B5EF4-FFF2-40B4-BE49-F238E27FC236}">
                <a16:creationId xmlns:a16="http://schemas.microsoft.com/office/drawing/2014/main" id="{272F5A27-4FD0-8F39-5E8B-398B52B6ADA7}"/>
              </a:ext>
            </a:extLst>
          </p:cNvPr>
          <p:cNvSpPr>
            <a:spLocks noGrp="1"/>
          </p:cNvSpPr>
          <p:nvPr>
            <p:ph type="sldNum" sz="quarter" idx="12"/>
          </p:nvPr>
        </p:nvSpPr>
        <p:spPr/>
        <p:txBody>
          <a:bodyPr/>
          <a:lstStyle/>
          <a:p>
            <a:fld id="{C6BC5BBA-672D-1640-8F49-8F4424AC91C3}" type="slidenum">
              <a:rPr lang="fr-FR" smtClean="0"/>
              <a:t>4</a:t>
            </a:fld>
            <a:endParaRPr lang="fr-FR"/>
          </a:p>
        </p:txBody>
      </p:sp>
    </p:spTree>
    <p:extLst>
      <p:ext uri="{BB962C8B-B14F-4D97-AF65-F5344CB8AC3E}">
        <p14:creationId xmlns:p14="http://schemas.microsoft.com/office/powerpoint/2010/main" val="1504891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9769F2-49F9-C8E0-A888-11CB4F478309}"/>
              </a:ext>
            </a:extLst>
          </p:cNvPr>
          <p:cNvSpPr>
            <a:spLocks noGrp="1"/>
          </p:cNvSpPr>
          <p:nvPr>
            <p:ph type="title"/>
          </p:nvPr>
        </p:nvSpPr>
        <p:spPr>
          <a:xfrm>
            <a:off x="838200" y="365126"/>
            <a:ext cx="10515600" cy="698362"/>
          </a:xfrm>
        </p:spPr>
        <p:txBody>
          <a:bodyPr>
            <a:normAutofit fontScale="90000"/>
          </a:bodyPr>
          <a:lstStyle/>
          <a:p>
            <a:r>
              <a:rPr lang="fr-FR" sz="3200" b="1" dirty="0"/>
              <a:t>LE LITIGE EN APPEL – Voie de réformation ou voie d’achèvement ?</a:t>
            </a:r>
          </a:p>
        </p:txBody>
      </p:sp>
      <p:sp>
        <p:nvSpPr>
          <p:cNvPr id="3" name="Espace réservé du contenu 2">
            <a:extLst>
              <a:ext uri="{FF2B5EF4-FFF2-40B4-BE49-F238E27FC236}">
                <a16:creationId xmlns:a16="http://schemas.microsoft.com/office/drawing/2014/main" id="{9EAC99BF-7E06-2E65-7B2F-8C55BE6F74A5}"/>
              </a:ext>
            </a:extLst>
          </p:cNvPr>
          <p:cNvSpPr>
            <a:spLocks noGrp="1"/>
          </p:cNvSpPr>
          <p:nvPr>
            <p:ph idx="1"/>
          </p:nvPr>
        </p:nvSpPr>
        <p:spPr>
          <a:xfrm>
            <a:off x="838200" y="1172817"/>
            <a:ext cx="10515600" cy="5004146"/>
          </a:xfrm>
        </p:spPr>
        <p:txBody>
          <a:bodyPr>
            <a:normAutofit lnSpcReduction="10000"/>
          </a:bodyPr>
          <a:lstStyle/>
          <a:p>
            <a:pPr marL="0" indent="0">
              <a:buNone/>
            </a:pPr>
            <a:r>
              <a:rPr lang="fr-FR" b="1" dirty="0"/>
              <a:t>Article 563 CPC</a:t>
            </a:r>
          </a:p>
          <a:p>
            <a:pPr marL="0" indent="0">
              <a:buNone/>
            </a:pPr>
            <a:r>
              <a:rPr lang="fr-FR" dirty="0"/>
              <a:t>« </a:t>
            </a:r>
            <a:r>
              <a:rPr lang="fr-FR" i="1" dirty="0">
                <a:solidFill>
                  <a:srgbClr val="0070C0"/>
                </a:solidFill>
              </a:rPr>
              <a:t>Pour justifier en appel les prétentions qu'elles avaient soumises au premier juge, les parties peuvent invoquer des </a:t>
            </a:r>
            <a:r>
              <a:rPr lang="fr-FR" i="1" u="sng" dirty="0">
                <a:solidFill>
                  <a:srgbClr val="0070C0"/>
                </a:solidFill>
              </a:rPr>
              <a:t>moyens nouveaux</a:t>
            </a:r>
            <a:r>
              <a:rPr lang="fr-FR" i="1" dirty="0">
                <a:solidFill>
                  <a:srgbClr val="0070C0"/>
                </a:solidFill>
              </a:rPr>
              <a:t>, produire de </a:t>
            </a:r>
            <a:r>
              <a:rPr lang="fr-FR" i="1" u="sng" dirty="0">
                <a:solidFill>
                  <a:srgbClr val="0070C0"/>
                </a:solidFill>
              </a:rPr>
              <a:t>nouvelles pièces </a:t>
            </a:r>
            <a:r>
              <a:rPr lang="fr-FR" i="1" dirty="0">
                <a:solidFill>
                  <a:srgbClr val="0070C0"/>
                </a:solidFill>
              </a:rPr>
              <a:t>ou proposer de </a:t>
            </a:r>
            <a:r>
              <a:rPr lang="fr-FR" i="1" u="sng" dirty="0">
                <a:solidFill>
                  <a:srgbClr val="0070C0"/>
                </a:solidFill>
              </a:rPr>
              <a:t>nouvelles preuves</a:t>
            </a:r>
            <a:r>
              <a:rPr lang="fr-FR" i="1" dirty="0">
                <a:solidFill>
                  <a:srgbClr val="0070C0"/>
                </a:solidFill>
              </a:rPr>
              <a:t>. </a:t>
            </a:r>
            <a:r>
              <a:rPr lang="fr-FR" dirty="0"/>
              <a:t>»</a:t>
            </a:r>
          </a:p>
          <a:p>
            <a:pPr marL="0" indent="0">
              <a:buNone/>
            </a:pPr>
            <a:r>
              <a:rPr lang="fr-FR" b="1" dirty="0"/>
              <a:t>Article 564 CPC</a:t>
            </a:r>
          </a:p>
          <a:p>
            <a:pPr marL="0" indent="0">
              <a:buNone/>
            </a:pPr>
            <a:r>
              <a:rPr lang="fr-FR" dirty="0"/>
              <a:t>« </a:t>
            </a:r>
            <a:r>
              <a:rPr lang="fr-FR" i="1" dirty="0">
                <a:solidFill>
                  <a:srgbClr val="0070C0"/>
                </a:solidFill>
              </a:rPr>
              <a:t>A peine d'irrecevabilité relevée d'office, les parties ne peuvent soumettre à la cour de </a:t>
            </a:r>
            <a:r>
              <a:rPr lang="fr-FR" i="1" u="sng" dirty="0">
                <a:solidFill>
                  <a:srgbClr val="0070C0"/>
                </a:solidFill>
              </a:rPr>
              <a:t>nouvelles prétentions </a:t>
            </a:r>
            <a:r>
              <a:rPr lang="fr-FR" i="1" dirty="0">
                <a:solidFill>
                  <a:srgbClr val="0070C0"/>
                </a:solidFill>
              </a:rPr>
              <a:t>(…).»</a:t>
            </a:r>
          </a:p>
          <a:p>
            <a:pPr marL="0" indent="0">
              <a:buNone/>
            </a:pPr>
            <a:r>
              <a:rPr lang="fr-FR" i="1" dirty="0"/>
              <a:t>Ne sont pas considérées comme nouvelles, les prétentions qui : </a:t>
            </a:r>
          </a:p>
          <a:p>
            <a:pPr marL="0" indent="0">
              <a:buNone/>
            </a:pPr>
            <a:r>
              <a:rPr lang="fr-FR" dirty="0"/>
              <a:t>- « </a:t>
            </a:r>
            <a:r>
              <a:rPr lang="fr-FR" i="1" dirty="0">
                <a:solidFill>
                  <a:srgbClr val="0070C0"/>
                </a:solidFill>
              </a:rPr>
              <a:t>Tendent </a:t>
            </a:r>
            <a:r>
              <a:rPr lang="fr-FR" i="1" u="sng" dirty="0">
                <a:solidFill>
                  <a:srgbClr val="0070C0"/>
                </a:solidFill>
              </a:rPr>
              <a:t>aux mêmes fins </a:t>
            </a:r>
            <a:r>
              <a:rPr lang="fr-FR" i="1" dirty="0">
                <a:solidFill>
                  <a:srgbClr val="0070C0"/>
                </a:solidFill>
              </a:rPr>
              <a:t>que celles soumises au premier juge </a:t>
            </a:r>
            <a:r>
              <a:rPr lang="fr-FR" dirty="0"/>
              <a:t>» (art. 565 CPC);</a:t>
            </a:r>
          </a:p>
          <a:p>
            <a:pPr marL="0" indent="0">
              <a:buNone/>
            </a:pPr>
            <a:r>
              <a:rPr lang="fr-FR" dirty="0"/>
              <a:t>-  « </a:t>
            </a:r>
            <a:r>
              <a:rPr lang="fr-FR" i="1" dirty="0">
                <a:solidFill>
                  <a:srgbClr val="0070C0"/>
                </a:solidFill>
              </a:rPr>
              <a:t>en sont </a:t>
            </a:r>
            <a:r>
              <a:rPr lang="fr-FR" i="1" u="sng" dirty="0">
                <a:solidFill>
                  <a:srgbClr val="0070C0"/>
                </a:solidFill>
              </a:rPr>
              <a:t>l'accessoire</a:t>
            </a:r>
            <a:r>
              <a:rPr lang="fr-FR" i="1" dirty="0">
                <a:solidFill>
                  <a:srgbClr val="0070C0"/>
                </a:solidFill>
              </a:rPr>
              <a:t>, la </a:t>
            </a:r>
            <a:r>
              <a:rPr lang="fr-FR" i="1" u="sng" dirty="0">
                <a:solidFill>
                  <a:srgbClr val="0070C0"/>
                </a:solidFill>
              </a:rPr>
              <a:t>conséquence</a:t>
            </a:r>
            <a:r>
              <a:rPr lang="fr-FR" i="1" dirty="0">
                <a:solidFill>
                  <a:srgbClr val="0070C0"/>
                </a:solidFill>
              </a:rPr>
              <a:t> ou le </a:t>
            </a:r>
            <a:r>
              <a:rPr lang="fr-FR" i="1" u="sng" dirty="0">
                <a:solidFill>
                  <a:srgbClr val="0070C0"/>
                </a:solidFill>
              </a:rPr>
              <a:t>complément</a:t>
            </a:r>
            <a:r>
              <a:rPr lang="fr-FR" i="1" dirty="0">
                <a:solidFill>
                  <a:srgbClr val="0070C0"/>
                </a:solidFill>
              </a:rPr>
              <a:t> nécessaire </a:t>
            </a:r>
            <a:r>
              <a:rPr lang="fr-FR" dirty="0"/>
              <a:t>» (art. 566 CPC)</a:t>
            </a:r>
          </a:p>
        </p:txBody>
      </p:sp>
      <p:sp>
        <p:nvSpPr>
          <p:cNvPr id="4" name="Espace réservé du numéro de diapositive 3">
            <a:extLst>
              <a:ext uri="{FF2B5EF4-FFF2-40B4-BE49-F238E27FC236}">
                <a16:creationId xmlns:a16="http://schemas.microsoft.com/office/drawing/2014/main" id="{6ED4AB05-A399-66B5-BF9B-730E0FF4785C}"/>
              </a:ext>
            </a:extLst>
          </p:cNvPr>
          <p:cNvSpPr>
            <a:spLocks noGrp="1"/>
          </p:cNvSpPr>
          <p:nvPr>
            <p:ph type="sldNum" sz="quarter" idx="12"/>
          </p:nvPr>
        </p:nvSpPr>
        <p:spPr/>
        <p:txBody>
          <a:bodyPr/>
          <a:lstStyle/>
          <a:p>
            <a:fld id="{C6BC5BBA-672D-1640-8F49-8F4424AC91C3}" type="slidenum">
              <a:rPr lang="fr-FR" smtClean="0"/>
              <a:t>5</a:t>
            </a:fld>
            <a:endParaRPr lang="fr-FR"/>
          </a:p>
        </p:txBody>
      </p:sp>
    </p:spTree>
    <p:extLst>
      <p:ext uri="{BB962C8B-B14F-4D97-AF65-F5344CB8AC3E}">
        <p14:creationId xmlns:p14="http://schemas.microsoft.com/office/powerpoint/2010/main" val="3227499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CC67CD-4155-7778-BEA0-1A09DCA6C216}"/>
              </a:ext>
            </a:extLst>
          </p:cNvPr>
          <p:cNvSpPr>
            <a:spLocks noGrp="1"/>
          </p:cNvSpPr>
          <p:nvPr>
            <p:ph type="title"/>
          </p:nvPr>
        </p:nvSpPr>
        <p:spPr>
          <a:xfrm>
            <a:off x="838200" y="365126"/>
            <a:ext cx="10515600" cy="698361"/>
          </a:xfrm>
        </p:spPr>
        <p:txBody>
          <a:bodyPr>
            <a:normAutofit/>
          </a:bodyPr>
          <a:lstStyle/>
          <a:p>
            <a:r>
              <a:rPr lang="fr-FR" sz="3200" b="1" dirty="0"/>
              <a:t>L’INSTANCE EN APPEL - Introduction</a:t>
            </a:r>
          </a:p>
        </p:txBody>
      </p:sp>
      <p:sp>
        <p:nvSpPr>
          <p:cNvPr id="3" name="Espace réservé du contenu 2">
            <a:extLst>
              <a:ext uri="{FF2B5EF4-FFF2-40B4-BE49-F238E27FC236}">
                <a16:creationId xmlns:a16="http://schemas.microsoft.com/office/drawing/2014/main" id="{CB268E1D-1BAF-6A2D-13F7-28677EE049E5}"/>
              </a:ext>
            </a:extLst>
          </p:cNvPr>
          <p:cNvSpPr>
            <a:spLocks noGrp="1"/>
          </p:cNvSpPr>
          <p:nvPr>
            <p:ph idx="1"/>
          </p:nvPr>
        </p:nvSpPr>
        <p:spPr>
          <a:xfrm>
            <a:off x="838200" y="944216"/>
            <a:ext cx="10515600" cy="5548657"/>
          </a:xfrm>
        </p:spPr>
        <p:txBody>
          <a:bodyPr>
            <a:normAutofit fontScale="92500" lnSpcReduction="10000"/>
          </a:bodyPr>
          <a:lstStyle/>
          <a:p>
            <a:pPr marL="0" indent="0">
              <a:buNone/>
            </a:pPr>
            <a:r>
              <a:rPr lang="fr-FR" sz="2000" b="1" dirty="0"/>
              <a:t>Article 901 CPC</a:t>
            </a:r>
          </a:p>
          <a:p>
            <a:pPr marL="0" indent="0" algn="just">
              <a:buNone/>
            </a:pPr>
            <a:r>
              <a:rPr lang="fr-FR" sz="2000" dirty="0"/>
              <a:t>« </a:t>
            </a:r>
            <a:r>
              <a:rPr lang="fr-FR" sz="2000" i="1" dirty="0">
                <a:solidFill>
                  <a:srgbClr val="0070C0"/>
                </a:solidFill>
              </a:rPr>
              <a:t>La </a:t>
            </a:r>
            <a:r>
              <a:rPr lang="fr-FR" sz="2000" i="1" u="sng" dirty="0">
                <a:solidFill>
                  <a:srgbClr val="0070C0"/>
                </a:solidFill>
              </a:rPr>
              <a:t>déclaration d'appel</a:t>
            </a:r>
            <a:r>
              <a:rPr lang="fr-FR" sz="2000" i="1" dirty="0">
                <a:solidFill>
                  <a:srgbClr val="0070C0"/>
                </a:solidFill>
              </a:rPr>
              <a:t>, qui peut comporter une annexe, est faite par un acte contenant, à peine de nullité :</a:t>
            </a:r>
          </a:p>
          <a:p>
            <a:pPr marL="0" indent="0" algn="just">
              <a:buNone/>
            </a:pPr>
            <a:r>
              <a:rPr lang="fr-FR" sz="2000" i="1" dirty="0">
                <a:solidFill>
                  <a:srgbClr val="0070C0"/>
                </a:solidFill>
              </a:rPr>
              <a:t>(…)</a:t>
            </a:r>
          </a:p>
          <a:p>
            <a:pPr algn="just">
              <a:buNone/>
            </a:pPr>
            <a:r>
              <a:rPr lang="fr-FR" sz="2000" i="1" dirty="0">
                <a:solidFill>
                  <a:srgbClr val="0070C0"/>
                </a:solidFill>
              </a:rPr>
              <a:t>4° L'indication </a:t>
            </a:r>
            <a:r>
              <a:rPr lang="fr-FR" sz="2000" i="1" u="sng" dirty="0">
                <a:solidFill>
                  <a:srgbClr val="0070C0"/>
                </a:solidFill>
              </a:rPr>
              <a:t>de la cour </a:t>
            </a:r>
            <a:r>
              <a:rPr lang="fr-FR" sz="2000" i="1" dirty="0">
                <a:solidFill>
                  <a:srgbClr val="0070C0"/>
                </a:solidFill>
              </a:rPr>
              <a:t>devant laquelle l'appel est porté ;</a:t>
            </a:r>
          </a:p>
          <a:p>
            <a:pPr algn="just">
              <a:buNone/>
            </a:pPr>
            <a:r>
              <a:rPr lang="fr-FR" sz="2000" i="1" dirty="0">
                <a:solidFill>
                  <a:srgbClr val="0070C0"/>
                </a:solidFill>
              </a:rPr>
              <a:t>5° L'indication de la </a:t>
            </a:r>
            <a:r>
              <a:rPr lang="fr-FR" sz="2000" i="1" u="sng" dirty="0">
                <a:solidFill>
                  <a:srgbClr val="0070C0"/>
                </a:solidFill>
              </a:rPr>
              <a:t>décision</a:t>
            </a:r>
            <a:r>
              <a:rPr lang="fr-FR" sz="2000" i="1" dirty="0">
                <a:solidFill>
                  <a:srgbClr val="0070C0"/>
                </a:solidFill>
              </a:rPr>
              <a:t> attaquée ;</a:t>
            </a:r>
          </a:p>
          <a:p>
            <a:pPr algn="just">
              <a:buNone/>
            </a:pPr>
            <a:r>
              <a:rPr lang="fr-FR" sz="2000" i="1" dirty="0">
                <a:solidFill>
                  <a:srgbClr val="0070C0"/>
                </a:solidFill>
              </a:rPr>
              <a:t>6° </a:t>
            </a:r>
            <a:r>
              <a:rPr lang="fr-FR" sz="2000" i="1" u="sng" dirty="0">
                <a:solidFill>
                  <a:srgbClr val="0070C0"/>
                </a:solidFill>
              </a:rPr>
              <a:t>L'objet</a:t>
            </a:r>
            <a:r>
              <a:rPr lang="fr-FR" sz="2000" i="1" dirty="0">
                <a:solidFill>
                  <a:srgbClr val="0070C0"/>
                </a:solidFill>
              </a:rPr>
              <a:t> de l'appel en ce qu'il tend à </a:t>
            </a:r>
            <a:r>
              <a:rPr lang="fr-FR" sz="2000" i="1" u="sng" dirty="0">
                <a:solidFill>
                  <a:srgbClr val="0070C0"/>
                </a:solidFill>
              </a:rPr>
              <a:t>l'infirmation</a:t>
            </a:r>
            <a:r>
              <a:rPr lang="fr-FR" sz="2000" i="1" dirty="0">
                <a:solidFill>
                  <a:srgbClr val="0070C0"/>
                </a:solidFill>
              </a:rPr>
              <a:t> ou à </a:t>
            </a:r>
            <a:r>
              <a:rPr lang="fr-FR" sz="2000" i="1" u="sng" dirty="0">
                <a:solidFill>
                  <a:srgbClr val="0070C0"/>
                </a:solidFill>
              </a:rPr>
              <a:t>l'annulation</a:t>
            </a:r>
            <a:r>
              <a:rPr lang="fr-FR" sz="2000" i="1" dirty="0">
                <a:solidFill>
                  <a:srgbClr val="0070C0"/>
                </a:solidFill>
              </a:rPr>
              <a:t> du jugement ;</a:t>
            </a:r>
          </a:p>
          <a:p>
            <a:pPr algn="just">
              <a:buNone/>
            </a:pPr>
            <a:r>
              <a:rPr lang="fr-FR" sz="2000" i="1" dirty="0">
                <a:solidFill>
                  <a:srgbClr val="0070C0"/>
                </a:solidFill>
              </a:rPr>
              <a:t>7° </a:t>
            </a:r>
            <a:r>
              <a:rPr lang="fr-FR" sz="2000" i="1" u="sng" dirty="0">
                <a:solidFill>
                  <a:srgbClr val="0070C0"/>
                </a:solidFill>
              </a:rPr>
              <a:t>Les chefs du dispositif </a:t>
            </a:r>
            <a:r>
              <a:rPr lang="fr-FR" sz="2000" i="1" dirty="0">
                <a:solidFill>
                  <a:srgbClr val="0070C0"/>
                </a:solidFill>
              </a:rPr>
              <a:t>du jugement </a:t>
            </a:r>
            <a:r>
              <a:rPr lang="fr-FR" sz="2000" i="1" u="sng" dirty="0">
                <a:solidFill>
                  <a:srgbClr val="0070C0"/>
                </a:solidFill>
              </a:rPr>
              <a:t>expressément critiq</a:t>
            </a:r>
            <a:r>
              <a:rPr lang="fr-FR" sz="2000" i="1" dirty="0">
                <a:solidFill>
                  <a:srgbClr val="0070C0"/>
                </a:solidFill>
              </a:rPr>
              <a:t>ués auxquels l'appel est (…) limité, sauf si l'appel tend à l'annulation du jugement.</a:t>
            </a:r>
          </a:p>
          <a:p>
            <a:pPr marL="0" indent="0" algn="just">
              <a:lnSpc>
                <a:spcPct val="100000"/>
              </a:lnSpc>
              <a:spcBef>
                <a:spcPts val="0"/>
              </a:spcBef>
              <a:buNone/>
            </a:pPr>
            <a:r>
              <a:rPr lang="fr-FR" sz="2000" i="1" dirty="0">
                <a:solidFill>
                  <a:srgbClr val="0070C0"/>
                </a:solidFill>
              </a:rPr>
              <a:t>Elle est datée et signée par l'avocat constitué. Elle est accompagnée d'une copie de la décision et </a:t>
            </a:r>
            <a:r>
              <a:rPr lang="fr-FR" sz="2000" i="1" u="sng" dirty="0">
                <a:solidFill>
                  <a:srgbClr val="0070C0"/>
                </a:solidFill>
              </a:rPr>
              <a:t>sa remise au greffe vaut demande d'inscription au rôle</a:t>
            </a:r>
            <a:r>
              <a:rPr lang="fr-FR" sz="2000" i="1" dirty="0">
                <a:solidFill>
                  <a:srgbClr val="0070C0"/>
                </a:solidFill>
              </a:rPr>
              <a:t>. </a:t>
            </a:r>
            <a:r>
              <a:rPr lang="fr-FR" sz="2000" dirty="0"/>
              <a:t>»</a:t>
            </a:r>
          </a:p>
          <a:p>
            <a:pPr marL="0" indent="0" algn="just">
              <a:lnSpc>
                <a:spcPct val="100000"/>
              </a:lnSpc>
              <a:spcBef>
                <a:spcPts val="0"/>
              </a:spcBef>
              <a:buNone/>
            </a:pPr>
            <a:r>
              <a:rPr lang="fr-FR" sz="2000" b="1" dirty="0"/>
              <a:t>Article 903 CPC</a:t>
            </a:r>
          </a:p>
          <a:p>
            <a:pPr marL="0" indent="0" algn="just">
              <a:lnSpc>
                <a:spcPct val="100000"/>
              </a:lnSpc>
              <a:spcBef>
                <a:spcPts val="0"/>
              </a:spcBef>
              <a:buNone/>
            </a:pPr>
            <a:r>
              <a:rPr lang="fr-FR" sz="2000" dirty="0"/>
              <a:t>« </a:t>
            </a:r>
            <a:r>
              <a:rPr lang="fr-FR" sz="2000" i="1" dirty="0">
                <a:solidFill>
                  <a:srgbClr val="0070C0"/>
                </a:solidFill>
              </a:rPr>
              <a:t>(…) </a:t>
            </a:r>
            <a:r>
              <a:rPr lang="fr-FR" sz="2000" i="1" u="sng" dirty="0">
                <a:solidFill>
                  <a:srgbClr val="0070C0"/>
                </a:solidFill>
              </a:rPr>
              <a:t>Le greffier adresse </a:t>
            </a:r>
            <a:r>
              <a:rPr lang="fr-FR" sz="2000" i="1" dirty="0">
                <a:solidFill>
                  <a:srgbClr val="0070C0"/>
                </a:solidFill>
              </a:rPr>
              <a:t>à chacun des intimés, par </a:t>
            </a:r>
            <a:r>
              <a:rPr lang="fr-FR" sz="2000" i="1" u="sng" dirty="0">
                <a:solidFill>
                  <a:srgbClr val="0070C0"/>
                </a:solidFill>
              </a:rPr>
              <a:t>lettre simple</a:t>
            </a:r>
            <a:r>
              <a:rPr lang="fr-FR" sz="2000" i="1" dirty="0">
                <a:solidFill>
                  <a:srgbClr val="0070C0"/>
                </a:solidFill>
              </a:rPr>
              <a:t>, un exemplaire de la déclaration d'appel avec l'indication de l'obligation de constituer avocat. </a:t>
            </a:r>
          </a:p>
          <a:p>
            <a:pPr marL="0" indent="0" algn="just">
              <a:lnSpc>
                <a:spcPct val="100000"/>
              </a:lnSpc>
              <a:spcBef>
                <a:spcPts val="0"/>
              </a:spcBef>
              <a:buNone/>
            </a:pPr>
            <a:r>
              <a:rPr lang="fr-FR" sz="2000" i="1" u="sng" dirty="0">
                <a:solidFill>
                  <a:srgbClr val="0070C0"/>
                </a:solidFill>
              </a:rPr>
              <a:t>En cas de retour </a:t>
            </a:r>
            <a:r>
              <a:rPr lang="fr-FR" sz="2000" i="1" dirty="0">
                <a:solidFill>
                  <a:srgbClr val="0070C0"/>
                </a:solidFill>
              </a:rPr>
              <a:t>au greffe de la lettre de notification ou lorsque l'intimé n'a pas constitué avocat dans un délai d'un mois à compter de l'envoi de la lettre de notification, le greffier en avise l'avocat de l'appelant afin que celui-ci procède à la </a:t>
            </a:r>
            <a:r>
              <a:rPr lang="fr-FR" sz="2000" i="1" u="sng" dirty="0">
                <a:solidFill>
                  <a:srgbClr val="0070C0"/>
                </a:solidFill>
              </a:rPr>
              <a:t>signification</a:t>
            </a:r>
            <a:r>
              <a:rPr lang="fr-FR" sz="2000" i="1" dirty="0">
                <a:solidFill>
                  <a:srgbClr val="0070C0"/>
                </a:solidFill>
              </a:rPr>
              <a:t> de la déclaration d'appel.</a:t>
            </a:r>
          </a:p>
          <a:p>
            <a:pPr marL="0" indent="0" algn="just">
              <a:lnSpc>
                <a:spcPct val="100000"/>
              </a:lnSpc>
              <a:spcBef>
                <a:spcPts val="0"/>
              </a:spcBef>
              <a:buNone/>
            </a:pPr>
            <a:r>
              <a:rPr lang="fr-FR" sz="2000" i="1" u="sng" dirty="0">
                <a:solidFill>
                  <a:srgbClr val="0070C0"/>
                </a:solidFill>
              </a:rPr>
              <a:t>A peine de caducité</a:t>
            </a:r>
            <a:r>
              <a:rPr lang="fr-FR" sz="2000" i="1" dirty="0">
                <a:solidFill>
                  <a:srgbClr val="0070C0"/>
                </a:solidFill>
              </a:rPr>
              <a:t> de la déclaration d'appel relevée d'office, la signification doit être effectuée dans le mois suivant la réception de cet avis.</a:t>
            </a:r>
            <a:r>
              <a:rPr lang="fr-FR" sz="2000" dirty="0"/>
              <a:t>»</a:t>
            </a:r>
          </a:p>
          <a:p>
            <a:pPr marL="0" indent="0" algn="just">
              <a:lnSpc>
                <a:spcPct val="100000"/>
              </a:lnSpc>
              <a:spcBef>
                <a:spcPts val="0"/>
              </a:spcBef>
              <a:buNone/>
            </a:pPr>
            <a:endParaRPr lang="fr-FR" sz="2000" dirty="0"/>
          </a:p>
          <a:p>
            <a:pPr marL="0" indent="0" algn="just">
              <a:lnSpc>
                <a:spcPct val="100000"/>
              </a:lnSpc>
              <a:spcBef>
                <a:spcPts val="0"/>
              </a:spcBef>
              <a:buNone/>
            </a:pPr>
            <a:endParaRPr lang="fr-FR" sz="2600" dirty="0"/>
          </a:p>
          <a:p>
            <a:pPr marL="0" indent="0" algn="just">
              <a:lnSpc>
                <a:spcPct val="100000"/>
              </a:lnSpc>
              <a:spcBef>
                <a:spcPts val="0"/>
              </a:spcBef>
              <a:buNone/>
            </a:pPr>
            <a:endParaRPr lang="fr-FR" sz="2600" dirty="0"/>
          </a:p>
          <a:p>
            <a:pPr marL="0" indent="0" algn="just">
              <a:buNone/>
            </a:pPr>
            <a:endParaRPr lang="fr-FR" dirty="0"/>
          </a:p>
          <a:p>
            <a:pPr marL="0" indent="0">
              <a:buNone/>
            </a:pPr>
            <a:endParaRPr lang="fr-FR" dirty="0"/>
          </a:p>
        </p:txBody>
      </p:sp>
      <p:sp>
        <p:nvSpPr>
          <p:cNvPr id="4" name="Espace réservé du numéro de diapositive 3">
            <a:extLst>
              <a:ext uri="{FF2B5EF4-FFF2-40B4-BE49-F238E27FC236}">
                <a16:creationId xmlns:a16="http://schemas.microsoft.com/office/drawing/2014/main" id="{4B761691-91B8-C07B-2932-841C35F56151}"/>
              </a:ext>
            </a:extLst>
          </p:cNvPr>
          <p:cNvSpPr>
            <a:spLocks noGrp="1"/>
          </p:cNvSpPr>
          <p:nvPr>
            <p:ph type="sldNum" sz="quarter" idx="12"/>
          </p:nvPr>
        </p:nvSpPr>
        <p:spPr/>
        <p:txBody>
          <a:bodyPr/>
          <a:lstStyle/>
          <a:p>
            <a:fld id="{C6BC5BBA-672D-1640-8F49-8F4424AC91C3}" type="slidenum">
              <a:rPr lang="fr-FR" smtClean="0"/>
              <a:t>6</a:t>
            </a:fld>
            <a:endParaRPr lang="fr-FR"/>
          </a:p>
        </p:txBody>
      </p:sp>
    </p:spTree>
    <p:extLst>
      <p:ext uri="{BB962C8B-B14F-4D97-AF65-F5344CB8AC3E}">
        <p14:creationId xmlns:p14="http://schemas.microsoft.com/office/powerpoint/2010/main" val="2771359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702796-0EB5-8751-BC6E-34E94DA754F5}"/>
              </a:ext>
            </a:extLst>
          </p:cNvPr>
          <p:cNvSpPr>
            <a:spLocks noGrp="1"/>
          </p:cNvSpPr>
          <p:nvPr>
            <p:ph type="title"/>
          </p:nvPr>
        </p:nvSpPr>
        <p:spPr>
          <a:xfrm>
            <a:off x="838200" y="365125"/>
            <a:ext cx="10515600" cy="668545"/>
          </a:xfrm>
        </p:spPr>
        <p:txBody>
          <a:bodyPr>
            <a:normAutofit/>
          </a:bodyPr>
          <a:lstStyle/>
          <a:p>
            <a:r>
              <a:rPr lang="fr-FR" sz="3200" b="1" dirty="0"/>
              <a:t>L’INSTANCE EN APPEL – la mise en état</a:t>
            </a:r>
          </a:p>
        </p:txBody>
      </p:sp>
      <p:sp>
        <p:nvSpPr>
          <p:cNvPr id="3" name="Espace réservé du contenu 2">
            <a:extLst>
              <a:ext uri="{FF2B5EF4-FFF2-40B4-BE49-F238E27FC236}">
                <a16:creationId xmlns:a16="http://schemas.microsoft.com/office/drawing/2014/main" id="{9DAF29FD-35DC-9938-E312-0763C666D047}"/>
              </a:ext>
            </a:extLst>
          </p:cNvPr>
          <p:cNvSpPr>
            <a:spLocks noGrp="1"/>
          </p:cNvSpPr>
          <p:nvPr>
            <p:ph idx="1"/>
          </p:nvPr>
        </p:nvSpPr>
        <p:spPr>
          <a:xfrm>
            <a:off x="957470" y="1033670"/>
            <a:ext cx="10515600" cy="5322680"/>
          </a:xfrm>
        </p:spPr>
        <p:txBody>
          <a:bodyPr>
            <a:normAutofit fontScale="92500" lnSpcReduction="10000"/>
          </a:bodyPr>
          <a:lstStyle/>
          <a:p>
            <a:pPr marL="0" indent="0">
              <a:buNone/>
            </a:pPr>
            <a:r>
              <a:rPr lang="fr-FR" b="1" dirty="0"/>
              <a:t>Article 905 CPC</a:t>
            </a:r>
          </a:p>
          <a:p>
            <a:pPr marL="0" indent="0" algn="just">
              <a:buNone/>
            </a:pPr>
            <a:r>
              <a:rPr lang="fr-FR" dirty="0"/>
              <a:t>« </a:t>
            </a:r>
            <a:r>
              <a:rPr lang="fr-FR" i="1" dirty="0">
                <a:solidFill>
                  <a:srgbClr val="0070C0"/>
                </a:solidFill>
              </a:rPr>
              <a:t>Le président de la chambre à laquelle l'affaire a été distribuée décide de son orientation </a:t>
            </a:r>
            <a:r>
              <a:rPr lang="fr-FR" i="1" u="sng" dirty="0">
                <a:solidFill>
                  <a:srgbClr val="0070C0"/>
                </a:solidFill>
              </a:rPr>
              <a:t>soit</a:t>
            </a:r>
            <a:r>
              <a:rPr lang="fr-FR" i="1" dirty="0">
                <a:solidFill>
                  <a:srgbClr val="0070C0"/>
                </a:solidFill>
              </a:rPr>
              <a:t> en fixant une date d'appel de l'affaire </a:t>
            </a:r>
            <a:r>
              <a:rPr lang="fr-FR" i="1" u="sng" dirty="0">
                <a:solidFill>
                  <a:srgbClr val="0070C0"/>
                </a:solidFill>
              </a:rPr>
              <a:t>à bref délai </a:t>
            </a:r>
            <a:r>
              <a:rPr lang="fr-FR" i="1" dirty="0">
                <a:solidFill>
                  <a:srgbClr val="0070C0"/>
                </a:solidFill>
              </a:rPr>
              <a:t>et la date prévisible de clôture de son instruction, </a:t>
            </a:r>
            <a:r>
              <a:rPr lang="fr-FR" i="1" u="sng" dirty="0">
                <a:solidFill>
                  <a:srgbClr val="0070C0"/>
                </a:solidFill>
              </a:rPr>
              <a:t>soit</a:t>
            </a:r>
            <a:r>
              <a:rPr lang="fr-FR" i="1" dirty="0">
                <a:solidFill>
                  <a:srgbClr val="0070C0"/>
                </a:solidFill>
              </a:rPr>
              <a:t> en désignant </a:t>
            </a:r>
            <a:r>
              <a:rPr lang="fr-FR" i="1" u="sng" dirty="0">
                <a:solidFill>
                  <a:srgbClr val="0070C0"/>
                </a:solidFill>
              </a:rPr>
              <a:t>un conseiller de la mise en état</a:t>
            </a:r>
            <a:r>
              <a:rPr lang="fr-FR" u="sng" dirty="0"/>
              <a:t>.</a:t>
            </a:r>
            <a:r>
              <a:rPr lang="fr-FR" dirty="0"/>
              <a:t> »</a:t>
            </a:r>
          </a:p>
          <a:p>
            <a:pPr marL="0" indent="0" algn="just">
              <a:buNone/>
            </a:pPr>
            <a:r>
              <a:rPr lang="fr-FR" b="1" dirty="0"/>
              <a:t>Article 908 CPC</a:t>
            </a:r>
          </a:p>
          <a:p>
            <a:pPr marL="0" indent="0" algn="just">
              <a:buNone/>
            </a:pPr>
            <a:r>
              <a:rPr lang="fr-FR" dirty="0"/>
              <a:t>« </a:t>
            </a:r>
            <a:r>
              <a:rPr lang="fr-FR" i="1" u="sng" dirty="0">
                <a:solidFill>
                  <a:srgbClr val="0070C0"/>
                </a:solidFill>
              </a:rPr>
              <a:t>A peine de caducité </a:t>
            </a:r>
            <a:r>
              <a:rPr lang="fr-FR" i="1" dirty="0">
                <a:solidFill>
                  <a:srgbClr val="0070C0"/>
                </a:solidFill>
              </a:rPr>
              <a:t>de la déclaration d'appel, relevée d'office, l'appelant dispose </a:t>
            </a:r>
            <a:r>
              <a:rPr lang="fr-FR" i="1" u="sng" dirty="0">
                <a:solidFill>
                  <a:srgbClr val="0070C0"/>
                </a:solidFill>
              </a:rPr>
              <a:t>d'un délai de trois mois </a:t>
            </a:r>
            <a:r>
              <a:rPr lang="fr-FR" i="1" dirty="0">
                <a:solidFill>
                  <a:srgbClr val="0070C0"/>
                </a:solidFill>
              </a:rPr>
              <a:t>à compter de la déclaration d'appel pour remettre ses conclusions au greffe. </a:t>
            </a:r>
            <a:r>
              <a:rPr lang="fr-FR" dirty="0"/>
              <a:t>»</a:t>
            </a:r>
          </a:p>
          <a:p>
            <a:pPr marL="0" indent="0" algn="just">
              <a:buNone/>
            </a:pPr>
            <a:r>
              <a:rPr lang="fr-FR" b="1" dirty="0"/>
              <a:t>Article 909 CPC</a:t>
            </a:r>
          </a:p>
          <a:p>
            <a:pPr marL="0" indent="0" algn="just">
              <a:buNone/>
            </a:pPr>
            <a:r>
              <a:rPr lang="fr-FR" dirty="0"/>
              <a:t>« </a:t>
            </a:r>
            <a:r>
              <a:rPr lang="fr-FR" i="1" dirty="0">
                <a:solidFill>
                  <a:srgbClr val="0070C0"/>
                </a:solidFill>
              </a:rPr>
              <a:t>L'intimé dispose, </a:t>
            </a:r>
            <a:r>
              <a:rPr lang="fr-FR" i="1" u="sng" dirty="0">
                <a:solidFill>
                  <a:srgbClr val="0070C0"/>
                </a:solidFill>
              </a:rPr>
              <a:t>à peine d'irrecevabilité </a:t>
            </a:r>
            <a:r>
              <a:rPr lang="fr-FR" i="1" dirty="0">
                <a:solidFill>
                  <a:srgbClr val="0070C0"/>
                </a:solidFill>
              </a:rPr>
              <a:t>relevée d'office, </a:t>
            </a:r>
            <a:r>
              <a:rPr lang="fr-FR" i="1" u="sng" dirty="0">
                <a:solidFill>
                  <a:srgbClr val="0070C0"/>
                </a:solidFill>
              </a:rPr>
              <a:t>d'un délai de trois mois </a:t>
            </a:r>
            <a:r>
              <a:rPr lang="fr-FR" i="1" dirty="0">
                <a:solidFill>
                  <a:srgbClr val="0070C0"/>
                </a:solidFill>
              </a:rPr>
              <a:t>à compter de la notification qui lui est faite des conclusions de l'appelant prévues à l'article 908 pour remettre ses conclusions au greffe </a:t>
            </a:r>
            <a:r>
              <a:rPr lang="fr-FR" dirty="0"/>
              <a:t>(…) ». </a:t>
            </a:r>
          </a:p>
        </p:txBody>
      </p:sp>
      <p:sp>
        <p:nvSpPr>
          <p:cNvPr id="4" name="Espace réservé du numéro de diapositive 3">
            <a:extLst>
              <a:ext uri="{FF2B5EF4-FFF2-40B4-BE49-F238E27FC236}">
                <a16:creationId xmlns:a16="http://schemas.microsoft.com/office/drawing/2014/main" id="{276CFD0B-2F0B-DFE6-4F2D-AEA42D72299D}"/>
              </a:ext>
            </a:extLst>
          </p:cNvPr>
          <p:cNvSpPr>
            <a:spLocks noGrp="1"/>
          </p:cNvSpPr>
          <p:nvPr>
            <p:ph type="sldNum" sz="quarter" idx="12"/>
          </p:nvPr>
        </p:nvSpPr>
        <p:spPr/>
        <p:txBody>
          <a:bodyPr/>
          <a:lstStyle/>
          <a:p>
            <a:fld id="{C6BC5BBA-672D-1640-8F49-8F4424AC91C3}" type="slidenum">
              <a:rPr lang="fr-FR" smtClean="0"/>
              <a:t>7</a:t>
            </a:fld>
            <a:endParaRPr lang="fr-FR"/>
          </a:p>
        </p:txBody>
      </p:sp>
    </p:spTree>
    <p:extLst>
      <p:ext uri="{BB962C8B-B14F-4D97-AF65-F5344CB8AC3E}">
        <p14:creationId xmlns:p14="http://schemas.microsoft.com/office/powerpoint/2010/main" val="2860836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6EC10C-301D-A7E1-0BA6-BF53053BB966}"/>
              </a:ext>
            </a:extLst>
          </p:cNvPr>
          <p:cNvSpPr>
            <a:spLocks noGrp="1"/>
          </p:cNvSpPr>
          <p:nvPr>
            <p:ph type="title"/>
          </p:nvPr>
        </p:nvSpPr>
        <p:spPr>
          <a:xfrm>
            <a:off x="838200" y="365125"/>
            <a:ext cx="10515600" cy="757997"/>
          </a:xfrm>
        </p:spPr>
        <p:txBody>
          <a:bodyPr>
            <a:normAutofit/>
          </a:bodyPr>
          <a:lstStyle/>
          <a:p>
            <a:r>
              <a:rPr lang="fr-FR" sz="3200" b="1" dirty="0"/>
              <a:t>L’INSTANCE EN APPEL – la mise en état</a:t>
            </a:r>
            <a:endParaRPr lang="fr-FR" sz="3200" dirty="0"/>
          </a:p>
        </p:txBody>
      </p:sp>
      <p:sp>
        <p:nvSpPr>
          <p:cNvPr id="3" name="Espace réservé du contenu 2">
            <a:extLst>
              <a:ext uri="{FF2B5EF4-FFF2-40B4-BE49-F238E27FC236}">
                <a16:creationId xmlns:a16="http://schemas.microsoft.com/office/drawing/2014/main" id="{7B6AC699-1642-446B-E7AE-773FAC2A2C0F}"/>
              </a:ext>
            </a:extLst>
          </p:cNvPr>
          <p:cNvSpPr>
            <a:spLocks noGrp="1"/>
          </p:cNvSpPr>
          <p:nvPr>
            <p:ph idx="1"/>
          </p:nvPr>
        </p:nvSpPr>
        <p:spPr>
          <a:xfrm>
            <a:off x="838200" y="1202635"/>
            <a:ext cx="10515600" cy="4974328"/>
          </a:xfrm>
        </p:spPr>
        <p:txBody>
          <a:bodyPr>
            <a:normAutofit fontScale="85000" lnSpcReduction="20000"/>
          </a:bodyPr>
          <a:lstStyle/>
          <a:p>
            <a:pPr marL="0" indent="0">
              <a:buNone/>
            </a:pPr>
            <a:r>
              <a:rPr lang="fr-FR" b="1" dirty="0"/>
              <a:t>Article 912 CPC</a:t>
            </a:r>
          </a:p>
          <a:p>
            <a:pPr algn="just">
              <a:lnSpc>
                <a:spcPct val="120000"/>
              </a:lnSpc>
              <a:buNone/>
            </a:pPr>
            <a:r>
              <a:rPr lang="fr-FR" dirty="0"/>
              <a:t>« </a:t>
            </a:r>
            <a:r>
              <a:rPr lang="fr-FR" i="1" dirty="0">
                <a:solidFill>
                  <a:srgbClr val="0070C0"/>
                </a:solidFill>
              </a:rPr>
              <a:t>Le </a:t>
            </a:r>
            <a:r>
              <a:rPr lang="fr-FR" i="1" u="sng" dirty="0">
                <a:solidFill>
                  <a:srgbClr val="0070C0"/>
                </a:solidFill>
              </a:rPr>
              <a:t>conseiller de la mise en ét</a:t>
            </a:r>
            <a:r>
              <a:rPr lang="fr-FR" i="1" dirty="0">
                <a:solidFill>
                  <a:srgbClr val="0070C0"/>
                </a:solidFill>
              </a:rPr>
              <a:t>at examine l'affaire </a:t>
            </a:r>
            <a:r>
              <a:rPr lang="fr-FR" i="1" u="sng" dirty="0">
                <a:solidFill>
                  <a:srgbClr val="0070C0"/>
                </a:solidFill>
              </a:rPr>
              <a:t>dans le mois suivant l'expiration des délais pour conclure </a:t>
            </a:r>
            <a:r>
              <a:rPr lang="fr-FR" i="1" dirty="0">
                <a:solidFill>
                  <a:srgbClr val="0070C0"/>
                </a:solidFill>
              </a:rPr>
              <a:t>et communiquer les pièces.</a:t>
            </a:r>
          </a:p>
          <a:p>
            <a:pPr algn="just">
              <a:lnSpc>
                <a:spcPct val="120000"/>
              </a:lnSpc>
              <a:buNone/>
            </a:pPr>
            <a:r>
              <a:rPr lang="fr-FR" i="1" u="sng" dirty="0">
                <a:solidFill>
                  <a:srgbClr val="0070C0"/>
                </a:solidFill>
              </a:rPr>
              <a:t>Il fixe la date de la clôture et celle des plaidoiri</a:t>
            </a:r>
            <a:r>
              <a:rPr lang="fr-FR" i="1" dirty="0">
                <a:solidFill>
                  <a:srgbClr val="0070C0"/>
                </a:solidFill>
              </a:rPr>
              <a:t>es. Toutefois, si l'affaire nécessite de nouveaux échanges de conclusions (…) il en fixe le calendrier, après avoir recueilli l'avis des avocats.</a:t>
            </a:r>
          </a:p>
          <a:p>
            <a:pPr algn="just">
              <a:lnSpc>
                <a:spcPct val="120000"/>
              </a:lnSpc>
              <a:buNone/>
            </a:pPr>
            <a:r>
              <a:rPr lang="fr-FR" i="1" dirty="0">
                <a:solidFill>
                  <a:srgbClr val="0070C0"/>
                </a:solidFill>
              </a:rPr>
              <a:t>Les délais fixés dans le calendrier de la mise en état ne peuvent être prorogés qu'en cas de cause grave et dûment justifiée.</a:t>
            </a:r>
          </a:p>
          <a:p>
            <a:pPr marL="0" indent="0" algn="just">
              <a:lnSpc>
                <a:spcPct val="120000"/>
              </a:lnSpc>
              <a:buNone/>
            </a:pPr>
            <a:r>
              <a:rPr lang="fr-FR" i="1" dirty="0">
                <a:solidFill>
                  <a:srgbClr val="0070C0"/>
                </a:solidFill>
              </a:rPr>
              <a:t>Si les parties s'abstiennent d'accomplir les actes de la procédure qui leur incombent dans les délais fixés par ce calendrier, le conseiller de la mise en état peut, d'office, après avis donné à leur avocat, prendre une </a:t>
            </a:r>
            <a:r>
              <a:rPr lang="fr-FR" i="1" u="sng" dirty="0">
                <a:solidFill>
                  <a:srgbClr val="0070C0"/>
                </a:solidFill>
              </a:rPr>
              <a:t>ordonnance de radiation </a:t>
            </a:r>
            <a:r>
              <a:rPr lang="fr-FR" i="1" dirty="0">
                <a:solidFill>
                  <a:srgbClr val="0070C0"/>
                </a:solidFill>
              </a:rPr>
              <a:t>motivée non susceptible de recours. </a:t>
            </a:r>
            <a:r>
              <a:rPr lang="fr-FR" dirty="0"/>
              <a:t>»</a:t>
            </a:r>
          </a:p>
          <a:p>
            <a:pPr marL="0" indent="0">
              <a:buNone/>
            </a:pPr>
            <a:endParaRPr lang="fr-FR" dirty="0"/>
          </a:p>
        </p:txBody>
      </p:sp>
      <p:sp>
        <p:nvSpPr>
          <p:cNvPr id="4" name="Espace réservé du numéro de diapositive 3">
            <a:extLst>
              <a:ext uri="{FF2B5EF4-FFF2-40B4-BE49-F238E27FC236}">
                <a16:creationId xmlns:a16="http://schemas.microsoft.com/office/drawing/2014/main" id="{31839BF9-B6EC-68A4-7081-212447E140D8}"/>
              </a:ext>
            </a:extLst>
          </p:cNvPr>
          <p:cNvSpPr>
            <a:spLocks noGrp="1"/>
          </p:cNvSpPr>
          <p:nvPr>
            <p:ph type="sldNum" sz="quarter" idx="12"/>
          </p:nvPr>
        </p:nvSpPr>
        <p:spPr/>
        <p:txBody>
          <a:bodyPr/>
          <a:lstStyle/>
          <a:p>
            <a:fld id="{C6BC5BBA-672D-1640-8F49-8F4424AC91C3}" type="slidenum">
              <a:rPr lang="fr-FR" smtClean="0"/>
              <a:t>8</a:t>
            </a:fld>
            <a:endParaRPr lang="fr-FR"/>
          </a:p>
        </p:txBody>
      </p:sp>
    </p:spTree>
    <p:extLst>
      <p:ext uri="{BB962C8B-B14F-4D97-AF65-F5344CB8AC3E}">
        <p14:creationId xmlns:p14="http://schemas.microsoft.com/office/powerpoint/2010/main" val="3258538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070C1D-68A0-DDD2-51DF-AF4188B7EBDE}"/>
              </a:ext>
            </a:extLst>
          </p:cNvPr>
          <p:cNvSpPr>
            <a:spLocks noGrp="1"/>
          </p:cNvSpPr>
          <p:nvPr>
            <p:ph type="title"/>
          </p:nvPr>
        </p:nvSpPr>
        <p:spPr>
          <a:xfrm>
            <a:off x="838200" y="365125"/>
            <a:ext cx="10515600" cy="757997"/>
          </a:xfrm>
        </p:spPr>
        <p:txBody>
          <a:bodyPr>
            <a:normAutofit/>
          </a:bodyPr>
          <a:lstStyle/>
          <a:p>
            <a:r>
              <a:rPr lang="fr-FR" sz="3200" b="1" dirty="0"/>
              <a:t>L’OPPOSITION</a:t>
            </a:r>
          </a:p>
        </p:txBody>
      </p:sp>
      <p:sp>
        <p:nvSpPr>
          <p:cNvPr id="3" name="Espace réservé du contenu 2">
            <a:extLst>
              <a:ext uri="{FF2B5EF4-FFF2-40B4-BE49-F238E27FC236}">
                <a16:creationId xmlns:a16="http://schemas.microsoft.com/office/drawing/2014/main" id="{92033AB4-5B66-6174-FF84-0E9A82F6A633}"/>
              </a:ext>
            </a:extLst>
          </p:cNvPr>
          <p:cNvSpPr>
            <a:spLocks noGrp="1"/>
          </p:cNvSpPr>
          <p:nvPr>
            <p:ph idx="1"/>
          </p:nvPr>
        </p:nvSpPr>
        <p:spPr>
          <a:xfrm>
            <a:off x="838200" y="1818861"/>
            <a:ext cx="10515600" cy="4358102"/>
          </a:xfrm>
        </p:spPr>
        <p:txBody>
          <a:bodyPr/>
          <a:lstStyle/>
          <a:p>
            <a:pPr marL="0" indent="0">
              <a:buNone/>
            </a:pPr>
            <a:r>
              <a:rPr lang="fr-FR" sz="3600" b="1" dirty="0"/>
              <a:t>Article 571 CPC </a:t>
            </a:r>
          </a:p>
          <a:p>
            <a:pPr marL="0" indent="0">
              <a:buNone/>
            </a:pPr>
            <a:r>
              <a:rPr lang="fr-FR" sz="3600" dirty="0"/>
              <a:t>« </a:t>
            </a:r>
            <a:r>
              <a:rPr lang="fr-FR" sz="3600" i="1" dirty="0">
                <a:solidFill>
                  <a:srgbClr val="0070C0"/>
                </a:solidFill>
              </a:rPr>
              <a:t>L'opposition tend à faire rétracter un </a:t>
            </a:r>
            <a:r>
              <a:rPr lang="fr-FR" sz="3600" i="1" u="sng" dirty="0">
                <a:solidFill>
                  <a:srgbClr val="0070C0"/>
                </a:solidFill>
              </a:rPr>
              <a:t>jugement rendu par défaut</a:t>
            </a:r>
            <a:r>
              <a:rPr lang="fr-FR" sz="3600" i="1" dirty="0">
                <a:solidFill>
                  <a:srgbClr val="0070C0"/>
                </a:solidFill>
              </a:rPr>
              <a:t>. </a:t>
            </a:r>
            <a:r>
              <a:rPr lang="fr-FR" sz="3600" dirty="0"/>
              <a:t>»</a:t>
            </a:r>
          </a:p>
          <a:p>
            <a:pPr marL="0" indent="0">
              <a:buNone/>
            </a:pPr>
            <a:r>
              <a:rPr lang="fr-FR" sz="3600" b="1" dirty="0"/>
              <a:t>Article 473 CPC</a:t>
            </a:r>
          </a:p>
          <a:p>
            <a:pPr marL="0" indent="0" algn="just">
              <a:buNone/>
            </a:pPr>
            <a:r>
              <a:rPr lang="fr-FR" sz="3600" dirty="0"/>
              <a:t>« </a:t>
            </a:r>
            <a:r>
              <a:rPr lang="fr-FR" sz="3600" i="1" dirty="0">
                <a:solidFill>
                  <a:srgbClr val="0070C0"/>
                </a:solidFill>
              </a:rPr>
              <a:t>Lorsque le défendeur ne comparaît pas, le jugement est </a:t>
            </a:r>
            <a:r>
              <a:rPr lang="fr-FR" sz="3600" i="1" u="sng" dirty="0">
                <a:solidFill>
                  <a:srgbClr val="0070C0"/>
                </a:solidFill>
              </a:rPr>
              <a:t>rendu par défaut </a:t>
            </a:r>
            <a:r>
              <a:rPr lang="fr-FR" sz="3600" i="1" dirty="0">
                <a:solidFill>
                  <a:srgbClr val="0070C0"/>
                </a:solidFill>
              </a:rPr>
              <a:t>si la décision est </a:t>
            </a:r>
            <a:r>
              <a:rPr lang="fr-FR" sz="3600" i="1" u="sng" dirty="0">
                <a:solidFill>
                  <a:srgbClr val="0070C0"/>
                </a:solidFill>
              </a:rPr>
              <a:t>en dernier ressort </a:t>
            </a:r>
            <a:r>
              <a:rPr lang="fr-FR" sz="3600" i="1" dirty="0">
                <a:solidFill>
                  <a:srgbClr val="0070C0"/>
                </a:solidFill>
              </a:rPr>
              <a:t>et si la citation </a:t>
            </a:r>
            <a:r>
              <a:rPr lang="fr-FR" sz="3600" i="1" u="sng" dirty="0">
                <a:solidFill>
                  <a:srgbClr val="0070C0"/>
                </a:solidFill>
              </a:rPr>
              <a:t>n'a pas été délivrée à personne</a:t>
            </a:r>
            <a:r>
              <a:rPr lang="fr-FR" sz="3600" i="1" dirty="0">
                <a:solidFill>
                  <a:srgbClr val="0070C0"/>
                </a:solidFill>
              </a:rPr>
              <a:t>. </a:t>
            </a:r>
            <a:r>
              <a:rPr lang="fr-FR" sz="3600" dirty="0"/>
              <a:t>»</a:t>
            </a:r>
          </a:p>
          <a:p>
            <a:pPr marL="0" indent="0">
              <a:buNone/>
            </a:pPr>
            <a:endParaRPr lang="fr-FR" dirty="0"/>
          </a:p>
        </p:txBody>
      </p:sp>
      <p:sp>
        <p:nvSpPr>
          <p:cNvPr id="4" name="Espace réservé du numéro de diapositive 3">
            <a:extLst>
              <a:ext uri="{FF2B5EF4-FFF2-40B4-BE49-F238E27FC236}">
                <a16:creationId xmlns:a16="http://schemas.microsoft.com/office/drawing/2014/main" id="{6ECC5613-4EE6-CEC3-FD2D-A1598231B8FE}"/>
              </a:ext>
            </a:extLst>
          </p:cNvPr>
          <p:cNvSpPr>
            <a:spLocks noGrp="1"/>
          </p:cNvSpPr>
          <p:nvPr>
            <p:ph type="sldNum" sz="quarter" idx="12"/>
          </p:nvPr>
        </p:nvSpPr>
        <p:spPr/>
        <p:txBody>
          <a:bodyPr/>
          <a:lstStyle/>
          <a:p>
            <a:fld id="{C6BC5BBA-672D-1640-8F49-8F4424AC91C3}" type="slidenum">
              <a:rPr lang="fr-FR" smtClean="0"/>
              <a:t>9</a:t>
            </a:fld>
            <a:endParaRPr lang="fr-FR"/>
          </a:p>
        </p:txBody>
      </p:sp>
    </p:spTree>
    <p:extLst>
      <p:ext uri="{BB962C8B-B14F-4D97-AF65-F5344CB8AC3E}">
        <p14:creationId xmlns:p14="http://schemas.microsoft.com/office/powerpoint/2010/main" val="69298147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261</TotalTime>
  <Words>1194</Words>
  <Application>Microsoft Macintosh PowerPoint</Application>
  <PresentationFormat>Grand écran</PresentationFormat>
  <Paragraphs>98</Paragraphs>
  <Slides>10</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10</vt:i4>
      </vt:variant>
    </vt:vector>
  </HeadingPairs>
  <TitlesOfParts>
    <vt:vector size="14" baseType="lpstr">
      <vt:lpstr>Arial</vt:lpstr>
      <vt:lpstr>Calibri</vt:lpstr>
      <vt:lpstr>Calibri Light</vt:lpstr>
      <vt:lpstr>Thème Office</vt:lpstr>
      <vt:lpstr>LES VOIES DE RECOURS</vt:lpstr>
      <vt:lpstr>LE DROIT D’APPEL - les jugements </vt:lpstr>
      <vt:lpstr>LE DROIT D’APPEL – existence et exercice</vt:lpstr>
      <vt:lpstr>LE LITIGE EN APPEL – l’effet dévolutif</vt:lpstr>
      <vt:lpstr>LE LITIGE EN APPEL – Voie de réformation ou voie d’achèvement ?</vt:lpstr>
      <vt:lpstr>L’INSTANCE EN APPEL - Introduction</vt:lpstr>
      <vt:lpstr>L’INSTANCE EN APPEL – la mise en état</vt:lpstr>
      <vt:lpstr>L’INSTANCE EN APPEL – la mise en état</vt:lpstr>
      <vt:lpstr>L’OPPOSITION</vt:lpstr>
      <vt:lpstr>LA TIERCE OPPOSITION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Microsoft Office User</dc:creator>
  <cp:lastModifiedBy>Xavier Lagarde</cp:lastModifiedBy>
  <cp:revision>5</cp:revision>
  <cp:lastPrinted>2025-04-30T12:13:08Z</cp:lastPrinted>
  <dcterms:created xsi:type="dcterms:W3CDTF">2025-04-30T10:06:42Z</dcterms:created>
  <dcterms:modified xsi:type="dcterms:W3CDTF">2025-05-02T09:08:33Z</dcterms:modified>
</cp:coreProperties>
</file>