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sldIdLst>
    <p:sldId id="256" r:id="rId2"/>
    <p:sldId id="258" r:id="rId3"/>
    <p:sldId id="257" r:id="rId4"/>
    <p:sldId id="265" r:id="rId5"/>
    <p:sldId id="264" r:id="rId6"/>
    <p:sldId id="260" r:id="rId7"/>
    <p:sldId id="262" r:id="rId8"/>
    <p:sldId id="266" r:id="rId9"/>
    <p:sldId id="261" r:id="rId10"/>
    <p:sldId id="267" r:id="rId11"/>
    <p:sldId id="281" r:id="rId12"/>
    <p:sldId id="294" r:id="rId13"/>
    <p:sldId id="272" r:id="rId14"/>
    <p:sldId id="303" r:id="rId15"/>
    <p:sldId id="286" r:id="rId16"/>
    <p:sldId id="296" r:id="rId17"/>
    <p:sldId id="284" r:id="rId18"/>
    <p:sldId id="304" r:id="rId19"/>
    <p:sldId id="307" r:id="rId20"/>
    <p:sldId id="305" r:id="rId21"/>
    <p:sldId id="306" r:id="rId22"/>
    <p:sldId id="308" r:id="rId23"/>
    <p:sldId id="263"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p:restoredTop sz="94582"/>
  </p:normalViewPr>
  <p:slideViewPr>
    <p:cSldViewPr snapToGrid="0" snapToObjects="1">
      <p:cViewPr varScale="1">
        <p:scale>
          <a:sx n="84" d="100"/>
          <a:sy n="84" d="100"/>
        </p:scale>
        <p:origin x="70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fr-FR"/>
              <a:t>Modifiez le style du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DE800971-30A4-5441-A4DF-AF93177B747E}" type="datetimeFigureOut">
              <a:rPr lang="fr-FR" smtClean="0"/>
              <a:t>16/09/2025</a:t>
            </a:fld>
            <a:endParaRPr lang="fr-FR"/>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3EFDF14E-D8D6-3B4A-AEBA-C118BBCC76EE}" type="slidenum">
              <a:rPr lang="fr-FR" smtClean="0"/>
              <a:t>‹N°›</a:t>
            </a:fld>
            <a:endParaRPr lang="fr-FR"/>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9895271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DE800971-30A4-5441-A4DF-AF93177B747E}" type="datetimeFigureOut">
              <a:rPr lang="fr-FR" smtClean="0"/>
              <a:t>16/09/2025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EFDF14E-D8D6-3B4A-AEBA-C118BBCC76EE}" type="slidenum">
              <a:rPr lang="fr-FR" smtClean="0"/>
              <a:t>‹N°›</a:t>
            </a:fld>
            <a:endParaRPr lang="fr-FR"/>
          </a:p>
        </p:txBody>
      </p:sp>
    </p:spTree>
    <p:extLst>
      <p:ext uri="{BB962C8B-B14F-4D97-AF65-F5344CB8AC3E}">
        <p14:creationId xmlns:p14="http://schemas.microsoft.com/office/powerpoint/2010/main" val="3688017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DE800971-30A4-5441-A4DF-AF93177B747E}" type="datetimeFigureOut">
              <a:rPr lang="fr-FR" smtClean="0"/>
              <a:t>16/09/2025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EFDF14E-D8D6-3B4A-AEBA-C118BBCC76EE}" type="slidenum">
              <a:rPr lang="fr-FR" smtClean="0"/>
              <a:t>‹N°›</a:t>
            </a:fld>
            <a:endParaRPr lang="fr-FR"/>
          </a:p>
        </p:txBody>
      </p:sp>
    </p:spTree>
    <p:extLst>
      <p:ext uri="{BB962C8B-B14F-4D97-AF65-F5344CB8AC3E}">
        <p14:creationId xmlns:p14="http://schemas.microsoft.com/office/powerpoint/2010/main" val="3256230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DE800971-30A4-5441-A4DF-AF93177B747E}" type="datetimeFigureOut">
              <a:rPr lang="fr-FR" smtClean="0"/>
              <a:t>16/09/2025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EFDF14E-D8D6-3B4A-AEBA-C118BBCC76EE}" type="slidenum">
              <a:rPr lang="fr-FR" smtClean="0"/>
              <a:t>‹N°›</a:t>
            </a:fld>
            <a:endParaRPr lang="fr-FR"/>
          </a:p>
        </p:txBody>
      </p:sp>
    </p:spTree>
    <p:extLst>
      <p:ext uri="{BB962C8B-B14F-4D97-AF65-F5344CB8AC3E}">
        <p14:creationId xmlns:p14="http://schemas.microsoft.com/office/powerpoint/2010/main" val="520453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DE800971-30A4-5441-A4DF-AF93177B747E}" type="datetimeFigureOut">
              <a:rPr lang="fr-FR" smtClean="0"/>
              <a:t>16/09/2025</a:t>
            </a:fld>
            <a:endParaRPr lang="fr-FR"/>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fr-FR"/>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3EFDF14E-D8D6-3B4A-AEBA-C118BBCC76EE}" type="slidenum">
              <a:rPr lang="fr-FR" smtClean="0"/>
              <a:t>‹N°›</a:t>
            </a:fld>
            <a:endParaRPr lang="fr-FR"/>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2356918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DE800971-30A4-5441-A4DF-AF93177B747E}" type="datetimeFigureOut">
              <a:rPr lang="fr-FR" smtClean="0"/>
              <a:t>16/09/2025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EFDF14E-D8D6-3B4A-AEBA-C118BBCC76EE}" type="slidenum">
              <a:rPr lang="fr-FR" smtClean="0"/>
              <a:t>‹N°›</a:t>
            </a:fld>
            <a:endParaRPr lang="fr-FR"/>
          </a:p>
        </p:txBody>
      </p:sp>
    </p:spTree>
    <p:extLst>
      <p:ext uri="{BB962C8B-B14F-4D97-AF65-F5344CB8AC3E}">
        <p14:creationId xmlns:p14="http://schemas.microsoft.com/office/powerpoint/2010/main" val="2945905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DE800971-30A4-5441-A4DF-AF93177B747E}" type="datetimeFigureOut">
              <a:rPr lang="fr-FR" smtClean="0"/>
              <a:t>16/09/2025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EFDF14E-D8D6-3B4A-AEBA-C118BBCC76EE}" type="slidenum">
              <a:rPr lang="fr-FR" smtClean="0"/>
              <a:t>‹N°›</a:t>
            </a:fld>
            <a:endParaRPr lang="fr-FR"/>
          </a:p>
        </p:txBody>
      </p:sp>
    </p:spTree>
    <p:extLst>
      <p:ext uri="{BB962C8B-B14F-4D97-AF65-F5344CB8AC3E}">
        <p14:creationId xmlns:p14="http://schemas.microsoft.com/office/powerpoint/2010/main" val="7813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E800971-30A4-5441-A4DF-AF93177B747E}" type="datetimeFigureOut">
              <a:rPr lang="fr-FR" smtClean="0"/>
              <a:t>16/09/2025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EFDF14E-D8D6-3B4A-AEBA-C118BBCC76EE}" type="slidenum">
              <a:rPr lang="fr-FR" smtClean="0"/>
              <a:t>‹N°›</a:t>
            </a:fld>
            <a:endParaRPr lang="fr-FR"/>
          </a:p>
        </p:txBody>
      </p:sp>
    </p:spTree>
    <p:extLst>
      <p:ext uri="{BB962C8B-B14F-4D97-AF65-F5344CB8AC3E}">
        <p14:creationId xmlns:p14="http://schemas.microsoft.com/office/powerpoint/2010/main" val="4125434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800971-30A4-5441-A4DF-AF93177B747E}" type="datetimeFigureOut">
              <a:rPr lang="fr-FR" smtClean="0"/>
              <a:t>16/09/2025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3EFDF14E-D8D6-3B4A-AEBA-C118BBCC76EE}" type="slidenum">
              <a:rPr lang="fr-FR" smtClean="0"/>
              <a:t>‹N°›</a:t>
            </a:fld>
            <a:endParaRPr lang="fr-FR"/>
          </a:p>
        </p:txBody>
      </p:sp>
    </p:spTree>
    <p:extLst>
      <p:ext uri="{BB962C8B-B14F-4D97-AF65-F5344CB8AC3E}">
        <p14:creationId xmlns:p14="http://schemas.microsoft.com/office/powerpoint/2010/main" val="3493970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fr-FR"/>
              <a:t>Modifiez le style du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E800971-30A4-5441-A4DF-AF93177B747E}" type="datetimeFigureOut">
              <a:rPr lang="fr-FR" smtClean="0"/>
              <a:t>16/09/2025</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EFDF14E-D8D6-3B4A-AEBA-C118BBCC76EE}"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545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fr-FR"/>
              <a:t>Modifiez le style du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E800971-30A4-5441-A4DF-AF93177B747E}" type="datetimeFigureOut">
              <a:rPr lang="fr-FR" smtClean="0"/>
              <a:t>16/09/2025</a:t>
            </a:fld>
            <a:endParaRPr lang="fr-FR"/>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fr-FR"/>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3EFDF14E-D8D6-3B4A-AEBA-C118BBCC76EE}" type="slidenum">
              <a:rPr lang="fr-FR" smtClean="0"/>
              <a:t>‹N°›</a:t>
            </a:fld>
            <a:endParaRPr lang="fr-FR"/>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16277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DE800971-30A4-5441-A4DF-AF93177B747E}" type="datetimeFigureOut">
              <a:rPr lang="fr-FR" smtClean="0"/>
              <a:t>16/09/2025</a:t>
            </a:fld>
            <a:endParaRPr lang="fr-FR"/>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fr-FR"/>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3EFDF14E-D8D6-3B4A-AEBA-C118BBCC76EE}" type="slidenum">
              <a:rPr lang="fr-FR" smtClean="0"/>
              <a:t>‹N°›</a:t>
            </a:fld>
            <a:endParaRPr lang="fr-FR"/>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868975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555DAA-2F46-894C-90A9-17BEBFB4EB79}"/>
              </a:ext>
            </a:extLst>
          </p:cNvPr>
          <p:cNvSpPr>
            <a:spLocks noGrp="1"/>
          </p:cNvSpPr>
          <p:nvPr>
            <p:ph type="ctrTitle"/>
          </p:nvPr>
        </p:nvSpPr>
        <p:spPr>
          <a:xfrm>
            <a:off x="944880" y="1788454"/>
            <a:ext cx="10210800" cy="2098226"/>
          </a:xfrm>
        </p:spPr>
        <p:txBody>
          <a:bodyPr>
            <a:normAutofit/>
          </a:bodyPr>
          <a:lstStyle/>
          <a:p>
            <a:r>
              <a:rPr lang="fr-FR" sz="3200" b="1" dirty="0">
                <a:latin typeface="Garamond" panose="02020404030301010803" pitchFamily="18" charset="0"/>
              </a:rPr>
              <a:t>Sciences modernes et nouvelles cosmologies.</a:t>
            </a:r>
            <a:br>
              <a:rPr lang="fr-FR" sz="3200" b="1" dirty="0">
                <a:latin typeface="Garamond" panose="02020404030301010803" pitchFamily="18" charset="0"/>
              </a:rPr>
            </a:br>
            <a:r>
              <a:rPr lang="fr-FR" sz="3200" b="1" dirty="0">
                <a:latin typeface="Garamond" panose="02020404030301010803" pitchFamily="18" charset="0"/>
              </a:rPr>
              <a:t>Quelle révolution scientifique ?</a:t>
            </a:r>
          </a:p>
        </p:txBody>
      </p:sp>
      <p:sp>
        <p:nvSpPr>
          <p:cNvPr id="3" name="Sous-titre 2">
            <a:extLst>
              <a:ext uri="{FF2B5EF4-FFF2-40B4-BE49-F238E27FC236}">
                <a16:creationId xmlns:a16="http://schemas.microsoft.com/office/drawing/2014/main" id="{BD47DA05-CA58-7D4B-A88D-35F52D8D228A}"/>
              </a:ext>
            </a:extLst>
          </p:cNvPr>
          <p:cNvSpPr>
            <a:spLocks noGrp="1"/>
          </p:cNvSpPr>
          <p:nvPr>
            <p:ph type="subTitle" idx="1"/>
          </p:nvPr>
        </p:nvSpPr>
        <p:spPr/>
        <p:txBody>
          <a:bodyPr>
            <a:normAutofit fontScale="92500" lnSpcReduction="10000"/>
          </a:bodyPr>
          <a:lstStyle/>
          <a:p>
            <a:endParaRPr lang="fr-FR" dirty="0"/>
          </a:p>
          <a:p>
            <a:endParaRPr lang="fr-FR" dirty="0"/>
          </a:p>
          <a:p>
            <a:r>
              <a:rPr lang="fr-FR" dirty="0"/>
              <a:t>Séance 1 - </a:t>
            </a:r>
          </a:p>
        </p:txBody>
      </p:sp>
    </p:spTree>
    <p:extLst>
      <p:ext uri="{BB962C8B-B14F-4D97-AF65-F5344CB8AC3E}">
        <p14:creationId xmlns:p14="http://schemas.microsoft.com/office/powerpoint/2010/main" val="4206340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F93033-2A04-F945-9775-F9361A558035}"/>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D5582DAC-EA91-E54C-B9DF-131FFA4C5F42}"/>
              </a:ext>
            </a:extLst>
          </p:cNvPr>
          <p:cNvSpPr>
            <a:spLocks noGrp="1"/>
          </p:cNvSpPr>
          <p:nvPr>
            <p:ph idx="1"/>
          </p:nvPr>
        </p:nvSpPr>
        <p:spPr>
          <a:xfrm>
            <a:off x="1112519" y="198120"/>
            <a:ext cx="9814560" cy="5425440"/>
          </a:xfrm>
        </p:spPr>
        <p:txBody>
          <a:bodyPr>
            <a:normAutofit fontScale="92500" lnSpcReduction="10000"/>
          </a:bodyPr>
          <a:lstStyle/>
          <a:p>
            <a:pPr marL="0" indent="0">
              <a:buNone/>
            </a:pPr>
            <a:r>
              <a:rPr lang="fr-FR" sz="2800" b="1" dirty="0">
                <a:solidFill>
                  <a:srgbClr val="FF0000"/>
                </a:solidFill>
                <a:latin typeface="Garamond" panose="02020404030301010803" pitchFamily="18" charset="0"/>
              </a:rPr>
              <a:t>Partie 2. Une nouvelle organisation des savoirs</a:t>
            </a:r>
          </a:p>
          <a:p>
            <a:pPr marL="0" indent="0">
              <a:buNone/>
            </a:pPr>
            <a:r>
              <a:rPr lang="fr-FR" sz="2400" b="1" dirty="0">
                <a:latin typeface="Garamond" panose="02020404030301010803" pitchFamily="18" charset="0"/>
              </a:rPr>
              <a:t>Lieux de savoirs du XV</a:t>
            </a:r>
            <a:r>
              <a:rPr lang="fr-FR" sz="2400" b="1" baseline="30000" dirty="0">
                <a:latin typeface="Garamond" panose="02020404030301010803" pitchFamily="18" charset="0"/>
              </a:rPr>
              <a:t>e</a:t>
            </a:r>
            <a:r>
              <a:rPr lang="fr-FR" sz="2400" b="1" dirty="0">
                <a:latin typeface="Garamond" panose="02020404030301010803" pitchFamily="18" charset="0"/>
              </a:rPr>
              <a:t>-XVI</a:t>
            </a:r>
            <a:r>
              <a:rPr lang="fr-FR" sz="2400" b="1" baseline="30000" dirty="0">
                <a:latin typeface="Garamond" panose="02020404030301010803" pitchFamily="18" charset="0"/>
              </a:rPr>
              <a:t>e</a:t>
            </a:r>
            <a:r>
              <a:rPr lang="fr-FR" sz="2400" b="1" dirty="0">
                <a:latin typeface="Garamond" panose="02020404030301010803" pitchFamily="18" charset="0"/>
              </a:rPr>
              <a:t> siècles </a:t>
            </a:r>
            <a:r>
              <a:rPr lang="fr-FR" sz="2400" dirty="0">
                <a:latin typeface="Garamond" panose="02020404030301010803" pitchFamily="18" charset="0"/>
              </a:rPr>
              <a:t>:</a:t>
            </a:r>
          </a:p>
          <a:p>
            <a:pPr>
              <a:buFontTx/>
              <a:buChar char="-"/>
            </a:pPr>
            <a:r>
              <a:rPr lang="fr-FR" sz="2400" dirty="0">
                <a:latin typeface="Garamond" panose="02020404030301010803" pitchFamily="18" charset="0"/>
              </a:rPr>
              <a:t>Les bibliothèques</a:t>
            </a:r>
          </a:p>
          <a:p>
            <a:pPr>
              <a:buFontTx/>
              <a:buChar char="-"/>
            </a:pPr>
            <a:r>
              <a:rPr lang="fr-FR" sz="2400" dirty="0">
                <a:latin typeface="Garamond" panose="02020404030301010803" pitchFamily="18" charset="0"/>
              </a:rPr>
              <a:t>Les cabinets de curiosité</a:t>
            </a:r>
          </a:p>
          <a:p>
            <a:pPr marL="0" indent="0">
              <a:buNone/>
            </a:pPr>
            <a:endParaRPr lang="fr-FR" sz="2400" dirty="0">
              <a:latin typeface="Garamond" panose="02020404030301010803" pitchFamily="18" charset="0"/>
              <a:cs typeface="Times New Roman" panose="02020603050405020304" pitchFamily="18" charset="0"/>
            </a:endParaRPr>
          </a:p>
          <a:p>
            <a:pPr marL="0" indent="0">
              <a:buNone/>
            </a:pPr>
            <a:endParaRPr lang="fr-FR" sz="2400" dirty="0">
              <a:latin typeface="Garamond" panose="02020404030301010803" pitchFamily="18" charset="0"/>
              <a:cs typeface="Times New Roman" panose="02020603050405020304" pitchFamily="18" charset="0"/>
            </a:endParaRPr>
          </a:p>
          <a:p>
            <a:pPr marL="0" indent="0">
              <a:buNone/>
            </a:pPr>
            <a:r>
              <a:rPr lang="fr-FR" sz="2400" dirty="0">
                <a:latin typeface="Garamond" panose="02020404030301010803" pitchFamily="18" charset="0"/>
                <a:cs typeface="Times New Roman" panose="02020603050405020304" pitchFamily="18" charset="0"/>
              </a:rPr>
              <a:t>Elizabeth L. Eisenstein, </a:t>
            </a:r>
            <a:r>
              <a:rPr lang="fr-FR" sz="2400" i="1" dirty="0">
                <a:latin typeface="Garamond" panose="02020404030301010803" pitchFamily="18" charset="0"/>
                <a:cs typeface="Times New Roman" panose="02020603050405020304" pitchFamily="18" charset="0"/>
              </a:rPr>
              <a:t>La révolution de l’imprimé à l’aube de l’Europe moderne </a:t>
            </a:r>
            <a:r>
              <a:rPr lang="fr-FR" sz="2400" dirty="0">
                <a:latin typeface="Garamond" panose="02020404030301010803" pitchFamily="18" charset="0"/>
                <a:cs typeface="Times New Roman" panose="02020603050405020304" pitchFamily="18" charset="0"/>
              </a:rPr>
              <a:t>[1983], Hachette/Pluriel (2003).</a:t>
            </a:r>
          </a:p>
          <a:p>
            <a:pPr marL="0" indent="0">
              <a:buNone/>
            </a:pPr>
            <a:r>
              <a:rPr lang="fr-FR" sz="2400" dirty="0">
                <a:latin typeface="Times New Roman" panose="02020603050405020304" pitchFamily="18" charset="0"/>
                <a:cs typeface="Times New Roman" panose="02020603050405020304" pitchFamily="18" charset="0"/>
              </a:rPr>
              <a:t>Ann Blair, </a:t>
            </a:r>
            <a:r>
              <a:rPr lang="fr-FR" sz="2400" i="1" dirty="0">
                <a:latin typeface="Times New Roman" panose="02020603050405020304" pitchFamily="18" charset="0"/>
                <a:cs typeface="Times New Roman" panose="02020603050405020304" pitchFamily="18" charset="0"/>
              </a:rPr>
              <a:t>Tant de choses à savoir. Comment maîtriser l’information à l’époque moderne</a:t>
            </a:r>
            <a:r>
              <a:rPr lang="fr-FR" sz="2400" dirty="0">
                <a:latin typeface="Times New Roman" panose="02020603050405020304" pitchFamily="18" charset="0"/>
                <a:cs typeface="Times New Roman" panose="02020603050405020304" pitchFamily="18" charset="0"/>
              </a:rPr>
              <a:t>, Seuil (2020).</a:t>
            </a:r>
          </a:p>
          <a:p>
            <a:pPr marL="0" indent="0">
              <a:buNone/>
            </a:pPr>
            <a:endParaRPr lang="fr-FR" sz="2400" dirty="0">
              <a:latin typeface="Times New Roman" panose="02020603050405020304" pitchFamily="18" charset="0"/>
              <a:cs typeface="Times New Roman" panose="02020603050405020304" pitchFamily="18" charset="0"/>
            </a:endParaRPr>
          </a:p>
          <a:p>
            <a:pPr marL="0" indent="0" algn="just">
              <a:lnSpc>
                <a:spcPct val="100000"/>
              </a:lnSpc>
              <a:spcBef>
                <a:spcPts val="0"/>
              </a:spcBef>
              <a:buNone/>
            </a:pPr>
            <a:r>
              <a:rPr lang="fr-FR" sz="2400" b="1" dirty="0">
                <a:latin typeface="Times New Roman" panose="02020603050405020304" pitchFamily="18" charset="0"/>
                <a:cs typeface="Times New Roman" panose="02020603050405020304" pitchFamily="18" charset="0"/>
              </a:rPr>
              <a:t>Angleterre</a:t>
            </a:r>
            <a:r>
              <a:rPr lang="fr-FR" sz="2400" dirty="0">
                <a:latin typeface="Times New Roman" panose="02020603050405020304" pitchFamily="18" charset="0"/>
                <a:cs typeface="Times New Roman" panose="02020603050405020304" pitchFamily="18" charset="0"/>
              </a:rPr>
              <a:t> : </a:t>
            </a:r>
            <a:r>
              <a:rPr lang="fr-FR" sz="2400" b="1" dirty="0">
                <a:latin typeface="Times New Roman" panose="02020603050405020304" pitchFamily="18" charset="0"/>
                <a:cs typeface="Times New Roman" panose="02020603050405020304" pitchFamily="18" charset="0"/>
              </a:rPr>
              <a:t>416</a:t>
            </a:r>
            <a:r>
              <a:rPr lang="fr-FR" sz="2400" dirty="0">
                <a:latin typeface="Times New Roman" panose="02020603050405020304" pitchFamily="18" charset="0"/>
                <a:cs typeface="Times New Roman" panose="02020603050405020304" pitchFamily="18" charset="0"/>
              </a:rPr>
              <a:t> titres imprimés avant 1500 ; </a:t>
            </a:r>
            <a:r>
              <a:rPr lang="fr-FR" sz="2400" b="1" dirty="0">
                <a:latin typeface="Times New Roman" panose="02020603050405020304" pitchFamily="18" charset="0"/>
                <a:cs typeface="Times New Roman" panose="02020603050405020304" pitchFamily="18" charset="0"/>
              </a:rPr>
              <a:t>4</a:t>
            </a:r>
            <a:r>
              <a:rPr lang="fr-FR" sz="2400" dirty="0">
                <a:latin typeface="Times New Roman" panose="02020603050405020304" pitchFamily="18" charset="0"/>
                <a:cs typeface="Times New Roman" panose="02020603050405020304" pitchFamily="18" charset="0"/>
              </a:rPr>
              <a:t> </a:t>
            </a:r>
            <a:r>
              <a:rPr lang="fr-FR" sz="2400" b="1" dirty="0">
                <a:latin typeface="Times New Roman" panose="02020603050405020304" pitchFamily="18" charset="0"/>
                <a:cs typeface="Times New Roman" panose="02020603050405020304" pitchFamily="18" charset="0"/>
              </a:rPr>
              <a:t>373</a:t>
            </a:r>
            <a:r>
              <a:rPr lang="fr-FR" sz="2400" dirty="0">
                <a:latin typeface="Times New Roman" panose="02020603050405020304" pitchFamily="18" charset="0"/>
                <a:cs typeface="Times New Roman" panose="02020603050405020304" pitchFamily="18" charset="0"/>
              </a:rPr>
              <a:t> entre 1500-1550.</a:t>
            </a:r>
          </a:p>
          <a:p>
            <a:pPr marL="0" indent="0" algn="just">
              <a:buNone/>
            </a:pPr>
            <a:r>
              <a:rPr lang="fr-FR" sz="2400" dirty="0">
                <a:latin typeface="Times New Roman" panose="02020603050405020304" pitchFamily="18" charset="0"/>
                <a:cs typeface="Times New Roman" panose="02020603050405020304" pitchFamily="18" charset="0"/>
              </a:rPr>
              <a:t>Critique de la « </a:t>
            </a:r>
            <a:r>
              <a:rPr lang="fr-FR" sz="2400" dirty="0" err="1">
                <a:latin typeface="Times New Roman" panose="02020603050405020304" pitchFamily="18" charset="0"/>
                <a:cs typeface="Times New Roman" panose="02020603050405020304" pitchFamily="18" charset="0"/>
              </a:rPr>
              <a:t>multitudo</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librorum</a:t>
            </a:r>
            <a:r>
              <a:rPr lang="fr-FR" sz="2400" dirty="0">
                <a:latin typeface="Times New Roman" panose="02020603050405020304" pitchFamily="18" charset="0"/>
                <a:cs typeface="Times New Roman" panose="02020603050405020304" pitchFamily="18" charset="0"/>
              </a:rPr>
              <a:t> ». </a:t>
            </a:r>
          </a:p>
          <a:p>
            <a:pPr marL="0" indent="0">
              <a:buNone/>
            </a:pPr>
            <a:endParaRPr lang="fr-FR" sz="2400" dirty="0">
              <a:latin typeface="Times New Roman" panose="02020603050405020304" pitchFamily="18" charset="0"/>
              <a:cs typeface="Times New Roman" panose="02020603050405020304" pitchFamily="18" charset="0"/>
            </a:endParaRPr>
          </a:p>
          <a:p>
            <a:pPr marL="0" indent="0">
              <a:buNone/>
            </a:pPr>
            <a:endParaRPr lang="fr-FR" sz="2400" dirty="0">
              <a:latin typeface="Garamond" panose="02020404030301010803" pitchFamily="18" charset="0"/>
              <a:cs typeface="Times New Roman" panose="02020603050405020304" pitchFamily="18" charset="0"/>
            </a:endParaRPr>
          </a:p>
          <a:p>
            <a:pPr marL="0" indent="0">
              <a:buNone/>
            </a:pPr>
            <a:endParaRPr lang="fr-FR" sz="2400" b="1" dirty="0">
              <a:solidFill>
                <a:srgbClr val="FF0000"/>
              </a:solidFill>
              <a:latin typeface="Garamond" panose="02020404030301010803" pitchFamily="18" charset="0"/>
            </a:endParaRPr>
          </a:p>
        </p:txBody>
      </p:sp>
      <p:pic>
        <p:nvPicPr>
          <p:cNvPr id="4" name="Image 3">
            <a:extLst>
              <a:ext uri="{FF2B5EF4-FFF2-40B4-BE49-F238E27FC236}">
                <a16:creationId xmlns:a16="http://schemas.microsoft.com/office/drawing/2014/main" id="{0B1A5315-43B8-3244-B029-8245B9EF8A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93938" y="3997474"/>
            <a:ext cx="1567323" cy="2460476"/>
          </a:xfrm>
          <a:prstGeom prst="rect">
            <a:avLst/>
          </a:prstGeom>
        </p:spPr>
      </p:pic>
      <p:pic>
        <p:nvPicPr>
          <p:cNvPr id="5" name="Image 4">
            <a:extLst>
              <a:ext uri="{FF2B5EF4-FFF2-40B4-BE49-F238E27FC236}">
                <a16:creationId xmlns:a16="http://schemas.microsoft.com/office/drawing/2014/main" id="{9B97E1D6-85C5-5147-9030-00A1CCB375E1}"/>
              </a:ext>
            </a:extLst>
          </p:cNvPr>
          <p:cNvPicPr>
            <a:picLocks noChangeAspect="1"/>
          </p:cNvPicPr>
          <p:nvPr/>
        </p:nvPicPr>
        <p:blipFill>
          <a:blip r:embed="rId3"/>
          <a:stretch>
            <a:fillRect/>
          </a:stretch>
        </p:blipFill>
        <p:spPr>
          <a:xfrm>
            <a:off x="8397240" y="458658"/>
            <a:ext cx="2910839" cy="2246159"/>
          </a:xfrm>
          <a:prstGeom prst="rect">
            <a:avLst/>
          </a:prstGeom>
        </p:spPr>
      </p:pic>
    </p:spTree>
    <p:extLst>
      <p:ext uri="{BB962C8B-B14F-4D97-AF65-F5344CB8AC3E}">
        <p14:creationId xmlns:p14="http://schemas.microsoft.com/office/powerpoint/2010/main" val="2860902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8F9EE2-667E-CF4E-895C-8B45D7BB8A8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2563A69-2782-5640-BC9C-F5CA5C3594BE}"/>
              </a:ext>
            </a:extLst>
          </p:cNvPr>
          <p:cNvSpPr>
            <a:spLocks noGrp="1"/>
          </p:cNvSpPr>
          <p:nvPr>
            <p:ph idx="1"/>
          </p:nvPr>
        </p:nvSpPr>
        <p:spPr>
          <a:xfrm>
            <a:off x="1069848" y="484632"/>
            <a:ext cx="10058400" cy="5687567"/>
          </a:xfrm>
        </p:spPr>
        <p:txBody>
          <a:bodyPr>
            <a:noAutofit/>
          </a:bodyPr>
          <a:lstStyle/>
          <a:p>
            <a:pPr marL="0" indent="0" algn="just">
              <a:buNone/>
            </a:pPr>
            <a:r>
              <a:rPr lang="fr-FR" sz="2800" b="1" dirty="0">
                <a:latin typeface="Times New Roman" panose="02020603050405020304" pitchFamily="18" charset="0"/>
                <a:cs typeface="Times New Roman" panose="02020603050405020304" pitchFamily="18" charset="0"/>
              </a:rPr>
              <a:t>1. Savoirs bibliographiques</a:t>
            </a:r>
          </a:p>
          <a:p>
            <a:pPr marL="0" indent="0" algn="just">
              <a:buNone/>
            </a:pPr>
            <a:r>
              <a:rPr lang="fr-FR" sz="2800" b="1" dirty="0">
                <a:latin typeface="Times New Roman" panose="02020603050405020304" pitchFamily="18" charset="0"/>
                <a:cs typeface="Times New Roman" panose="02020603050405020304" pitchFamily="18" charset="0"/>
              </a:rPr>
              <a:t>1545-1549</a:t>
            </a:r>
            <a:r>
              <a:rPr lang="fr-FR" sz="2800" dirty="0">
                <a:latin typeface="Times New Roman" panose="02020603050405020304" pitchFamily="18" charset="0"/>
                <a:cs typeface="Times New Roman" panose="02020603050405020304" pitchFamily="18" charset="0"/>
              </a:rPr>
              <a:t> : </a:t>
            </a:r>
            <a:r>
              <a:rPr lang="fr-FR" sz="2800" i="1" dirty="0" err="1">
                <a:latin typeface="Times New Roman" panose="02020603050405020304" pitchFamily="18" charset="0"/>
                <a:cs typeface="Times New Roman" panose="02020603050405020304" pitchFamily="18" charset="0"/>
              </a:rPr>
              <a:t>Bibliotheca</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Universalis</a:t>
            </a:r>
            <a:r>
              <a:rPr lang="fr-FR" sz="2800" dirty="0">
                <a:latin typeface="Times New Roman" panose="02020603050405020304" pitchFamily="18" charset="0"/>
                <a:cs typeface="Times New Roman" panose="02020603050405020304" pitchFamily="18" charset="0"/>
              </a:rPr>
              <a:t> (Zurich) par </a:t>
            </a:r>
            <a:r>
              <a:rPr lang="fr-FR" sz="2800" b="1" dirty="0">
                <a:latin typeface="Times New Roman" panose="02020603050405020304" pitchFamily="18" charset="0"/>
                <a:cs typeface="Times New Roman" panose="02020603050405020304" pitchFamily="18" charset="0"/>
              </a:rPr>
              <a:t>Conrad Gessner </a:t>
            </a:r>
            <a:r>
              <a:rPr lang="fr-FR" sz="2800" dirty="0">
                <a:latin typeface="Times New Roman" panose="02020603050405020304" pitchFamily="18" charset="0"/>
                <a:cs typeface="Times New Roman" panose="02020603050405020304" pitchFamily="18" charset="0"/>
              </a:rPr>
              <a:t>(1516-1565). Projet : recenser toute la littérature connue dans les langues anciennes (latin, grec et hébreu).  1264 pages, 5000 auteurs, 25 000 ouvrages.</a:t>
            </a:r>
          </a:p>
          <a:p>
            <a:pPr marL="0" indent="0" algn="just">
              <a:buNone/>
            </a:pPr>
            <a:r>
              <a:rPr lang="fr-FR" sz="2800" b="1" dirty="0">
                <a:latin typeface="Times New Roman" panose="02020603050405020304" pitchFamily="18" charset="0"/>
                <a:cs typeface="Times New Roman" panose="02020603050405020304" pitchFamily="18" charset="0"/>
              </a:rPr>
              <a:t>1548</a:t>
            </a:r>
            <a:r>
              <a:rPr lang="fr-FR" sz="2800" dirty="0">
                <a:latin typeface="Times New Roman" panose="02020603050405020304" pitchFamily="18" charset="0"/>
                <a:cs typeface="Times New Roman" panose="02020603050405020304" pitchFamily="18" charset="0"/>
              </a:rPr>
              <a:t> : </a:t>
            </a:r>
            <a:r>
              <a:rPr lang="fr-FR" sz="2800" i="1" dirty="0" err="1">
                <a:latin typeface="Times New Roman" panose="02020603050405020304" pitchFamily="18" charset="0"/>
                <a:cs typeface="Times New Roman" panose="02020603050405020304" pitchFamily="18" charset="0"/>
              </a:rPr>
              <a:t>Illustrium</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majoris</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britanniae</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scriptorum</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summarium</a:t>
            </a:r>
            <a:r>
              <a:rPr lang="fr-FR" sz="2800"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de John Bale (1493-1563).</a:t>
            </a:r>
          </a:p>
          <a:p>
            <a:pPr marL="0" indent="0" algn="just">
              <a:buNone/>
            </a:pPr>
            <a:r>
              <a:rPr lang="fr-FR" sz="2800" b="1" dirty="0">
                <a:latin typeface="Times New Roman" panose="02020603050405020304" pitchFamily="18" charset="0"/>
                <a:cs typeface="Times New Roman" panose="02020603050405020304" pitchFamily="18" charset="0"/>
              </a:rPr>
              <a:t>1550</a:t>
            </a:r>
            <a:r>
              <a:rPr lang="fr-FR" sz="2800" dirty="0">
                <a:latin typeface="Times New Roman" panose="02020603050405020304" pitchFamily="18" charset="0"/>
                <a:cs typeface="Times New Roman" panose="02020603050405020304" pitchFamily="18" charset="0"/>
              </a:rPr>
              <a:t> : </a:t>
            </a:r>
            <a:r>
              <a:rPr lang="fr-FR" sz="2800" i="1" dirty="0" err="1">
                <a:latin typeface="Times New Roman" panose="02020603050405020304" pitchFamily="18" charset="0"/>
                <a:cs typeface="Times New Roman" panose="02020603050405020304" pitchFamily="18" charset="0"/>
              </a:rPr>
              <a:t>Libreria</a:t>
            </a:r>
            <a:r>
              <a:rPr lang="fr-FR" sz="2800" dirty="0">
                <a:latin typeface="Times New Roman" panose="02020603050405020304" pitchFamily="18" charset="0"/>
                <a:cs typeface="Times New Roman" panose="02020603050405020304" pitchFamily="18" charset="0"/>
              </a:rPr>
              <a:t> de Francesco </a:t>
            </a:r>
            <a:r>
              <a:rPr lang="fr-FR" sz="2800" dirty="0" err="1">
                <a:latin typeface="Times New Roman" panose="02020603050405020304" pitchFamily="18" charset="0"/>
                <a:cs typeface="Times New Roman" panose="02020603050405020304" pitchFamily="18" charset="0"/>
              </a:rPr>
              <a:t>Doni</a:t>
            </a:r>
            <a:r>
              <a:rPr lang="fr-FR" sz="2800" dirty="0">
                <a:latin typeface="Times New Roman" panose="02020603050405020304" pitchFamily="18" charset="0"/>
                <a:cs typeface="Times New Roman" panose="02020603050405020304" pitchFamily="18" charset="0"/>
              </a:rPr>
              <a:t> (1513-1574).</a:t>
            </a:r>
          </a:p>
          <a:p>
            <a:pPr marL="0" indent="0" algn="just">
              <a:buNone/>
            </a:pPr>
            <a:r>
              <a:rPr lang="fr-FR" sz="2800" b="1" dirty="0">
                <a:latin typeface="Times New Roman" panose="02020603050405020304" pitchFamily="18" charset="0"/>
                <a:cs typeface="Times New Roman" panose="02020603050405020304" pitchFamily="18" charset="0"/>
              </a:rPr>
              <a:t>1584</a:t>
            </a:r>
            <a:r>
              <a:rPr lang="fr-FR" sz="2800" dirty="0">
                <a:latin typeface="Times New Roman" panose="02020603050405020304" pitchFamily="18" charset="0"/>
                <a:cs typeface="Times New Roman" panose="02020603050405020304" pitchFamily="18" charset="0"/>
              </a:rPr>
              <a:t> : </a:t>
            </a:r>
            <a:r>
              <a:rPr lang="fr-FR" sz="2800" i="1" dirty="0">
                <a:latin typeface="Times New Roman" panose="02020603050405020304" pitchFamily="18" charset="0"/>
                <a:cs typeface="Times New Roman" panose="02020603050405020304" pitchFamily="18" charset="0"/>
              </a:rPr>
              <a:t>Bibliothèque française </a:t>
            </a:r>
            <a:r>
              <a:rPr lang="fr-FR" sz="2800" dirty="0">
                <a:latin typeface="Times New Roman" panose="02020603050405020304" pitchFamily="18" charset="0"/>
                <a:cs typeface="Times New Roman" panose="02020603050405020304" pitchFamily="18" charset="0"/>
              </a:rPr>
              <a:t>de François </a:t>
            </a:r>
            <a:r>
              <a:rPr lang="fr-FR" sz="2800" dirty="0" err="1">
                <a:latin typeface="Times New Roman" panose="02020603050405020304" pitchFamily="18" charset="0"/>
                <a:cs typeface="Times New Roman" panose="02020603050405020304" pitchFamily="18" charset="0"/>
              </a:rPr>
              <a:t>Grudé</a:t>
            </a:r>
            <a:r>
              <a:rPr lang="fr-FR" sz="2800" dirty="0">
                <a:latin typeface="Times New Roman" panose="02020603050405020304" pitchFamily="18" charset="0"/>
                <a:cs typeface="Times New Roman" panose="02020603050405020304" pitchFamily="18" charset="0"/>
              </a:rPr>
              <a:t> (1522-1592), sieur de La Croix du Maine.</a:t>
            </a:r>
          </a:p>
          <a:p>
            <a:pPr marL="0" indent="0" algn="just">
              <a:buNone/>
            </a:pPr>
            <a:r>
              <a:rPr lang="fr-FR" sz="2800" dirty="0">
                <a:latin typeface="Times New Roman" panose="02020603050405020304" pitchFamily="18" charset="0"/>
                <a:cs typeface="Times New Roman" panose="02020603050405020304" pitchFamily="18" charset="0"/>
              </a:rPr>
              <a:t>Transformations matérielles : tables des matières, index, caractères, diagrammes arborescents (…).</a:t>
            </a:r>
          </a:p>
          <a:p>
            <a:pPr marL="0" indent="0" algn="just">
              <a:buNone/>
            </a:pPr>
            <a:endParaRPr lang="fr-FR" sz="2800" dirty="0">
              <a:latin typeface="Times New Roman" panose="02020603050405020304" pitchFamily="18" charset="0"/>
              <a:cs typeface="Times New Roman" panose="02020603050405020304" pitchFamily="18" charset="0"/>
            </a:endParaRPr>
          </a:p>
          <a:p>
            <a:pPr marL="0" indent="0">
              <a:buNone/>
            </a:pPr>
            <a:endParaRPr lang="fr-F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7390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E533D8-F8BF-4140-A8BD-708BC7EC0B2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3564A4A-C34B-8B4B-961E-CE9DB42A50A1}"/>
              </a:ext>
            </a:extLst>
          </p:cNvPr>
          <p:cNvSpPr>
            <a:spLocks noGrp="1"/>
          </p:cNvSpPr>
          <p:nvPr>
            <p:ph idx="1"/>
          </p:nvPr>
        </p:nvSpPr>
        <p:spPr>
          <a:xfrm>
            <a:off x="1069848" y="1689100"/>
            <a:ext cx="10058400" cy="4483100"/>
          </a:xfrm>
        </p:spPr>
        <p:txBody>
          <a:bodyPr>
            <a:normAutofit/>
          </a:bodyPr>
          <a:lstStyle/>
          <a:p>
            <a:pPr algn="just"/>
            <a:r>
              <a:rPr lang="fr-FR" sz="2800" dirty="0">
                <a:latin typeface="Times New Roman" panose="02020603050405020304" pitchFamily="18" charset="0"/>
                <a:cs typeface="Times New Roman" panose="02020603050405020304" pitchFamily="18" charset="0"/>
              </a:rPr>
              <a:t>Motivations économiques : des répertoires aux catalogues de ventes (enchères au Provinces-Unis à la fin du XVI</a:t>
            </a:r>
            <a:r>
              <a:rPr lang="fr-FR" sz="2800" baseline="30000" dirty="0">
                <a:latin typeface="Times New Roman" panose="02020603050405020304" pitchFamily="18" charset="0"/>
                <a:cs typeface="Times New Roman" panose="02020603050405020304" pitchFamily="18" charset="0"/>
              </a:rPr>
              <a:t>e</a:t>
            </a:r>
            <a:r>
              <a:rPr lang="fr-FR" sz="2800" dirty="0">
                <a:latin typeface="Times New Roman" panose="02020603050405020304" pitchFamily="18" charset="0"/>
                <a:cs typeface="Times New Roman" panose="02020603050405020304" pitchFamily="18" charset="0"/>
              </a:rPr>
              <a:t> siècle). ; Catalogues des ventes des ouvrages à la Foire de Francfort (1564 ; G. </a:t>
            </a:r>
            <a:r>
              <a:rPr lang="fr-FR" sz="2800" dirty="0" err="1">
                <a:latin typeface="Times New Roman" panose="02020603050405020304" pitchFamily="18" charset="0"/>
                <a:cs typeface="Times New Roman" panose="02020603050405020304" pitchFamily="18" charset="0"/>
              </a:rPr>
              <a:t>Willer</a:t>
            </a:r>
            <a:r>
              <a:rPr lang="fr-FR" sz="2800" dirty="0">
                <a:latin typeface="Times New Roman" panose="02020603050405020304" pitchFamily="18" charset="0"/>
                <a:cs typeface="Times New Roman" panose="02020603050405020304" pitchFamily="18" charset="0"/>
              </a:rPr>
              <a:t> - rubriques).</a:t>
            </a:r>
          </a:p>
          <a:p>
            <a:pPr algn="just"/>
            <a:r>
              <a:rPr lang="fr-FR" sz="2800" dirty="0">
                <a:latin typeface="Times New Roman" panose="02020603050405020304" pitchFamily="18" charset="0"/>
                <a:cs typeface="Times New Roman" panose="02020603050405020304" pitchFamily="18" charset="0"/>
              </a:rPr>
              <a:t>Productions de compilations  imprimées : les </a:t>
            </a:r>
            <a:r>
              <a:rPr lang="fr-FR" sz="2800" i="1" dirty="0" err="1">
                <a:latin typeface="Times New Roman" panose="02020603050405020304" pitchFamily="18" charset="0"/>
                <a:cs typeface="Times New Roman" panose="02020603050405020304" pitchFamily="18" charset="0"/>
              </a:rPr>
              <a:t>Polyanthea</a:t>
            </a:r>
            <a:r>
              <a:rPr lang="fr-FR" sz="2800" dirty="0">
                <a:latin typeface="Times New Roman" panose="02020603050405020304" pitchFamily="18" charset="0"/>
                <a:cs typeface="Times New Roman" panose="02020603050405020304" pitchFamily="18" charset="0"/>
              </a:rPr>
              <a:t> (1503, Savone) et </a:t>
            </a:r>
            <a:r>
              <a:rPr lang="fr-FR" sz="2800" i="1" dirty="0" err="1">
                <a:latin typeface="Times New Roman" panose="02020603050405020304" pitchFamily="18" charset="0"/>
                <a:cs typeface="Times New Roman" panose="02020603050405020304" pitchFamily="18" charset="0"/>
              </a:rPr>
              <a:t>Theatrum</a:t>
            </a:r>
            <a:r>
              <a:rPr lang="fr-FR" sz="2800"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(Bâle, 1565) ; </a:t>
            </a:r>
            <a:r>
              <a:rPr lang="fr-FR" sz="2800" i="1" dirty="0" err="1">
                <a:latin typeface="Times New Roman" panose="02020603050405020304" pitchFamily="18" charset="0"/>
                <a:cs typeface="Times New Roman" panose="02020603050405020304" pitchFamily="18" charset="0"/>
              </a:rPr>
              <a:t>Magnun</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Theatrum</a:t>
            </a:r>
            <a:r>
              <a:rPr lang="fr-FR" sz="2800" i="1" dirty="0">
                <a:latin typeface="Times New Roman" panose="02020603050405020304" pitchFamily="18" charset="0"/>
                <a:cs typeface="Times New Roman" panose="02020603050405020304" pitchFamily="18" charset="0"/>
              </a:rPr>
              <a:t> Vitae </a:t>
            </a:r>
            <a:r>
              <a:rPr lang="fr-FR" sz="2800" i="1" dirty="0" err="1">
                <a:latin typeface="Times New Roman" panose="02020603050405020304" pitchFamily="18" charset="0"/>
                <a:cs typeface="Times New Roman" panose="02020603050405020304" pitchFamily="18" charset="0"/>
              </a:rPr>
              <a:t>Humanae</a:t>
            </a:r>
            <a:r>
              <a:rPr lang="fr-FR" sz="2800" dirty="0">
                <a:latin typeface="Times New Roman" panose="02020603050405020304" pitchFamily="18" charset="0"/>
                <a:cs typeface="Times New Roman" panose="02020603050405020304" pitchFamily="18" charset="0"/>
              </a:rPr>
              <a:t>, Cologne, 1651 : 8 vol. in folio, 7468 p., index alphabétique de 600 p. Entreprise attribuée à </a:t>
            </a:r>
            <a:r>
              <a:rPr lang="fr-FR" sz="2800" dirty="0" err="1">
                <a:latin typeface="Times New Roman" panose="02020603050405020304" pitchFamily="18" charset="0"/>
                <a:cs typeface="Times New Roman" panose="02020603050405020304" pitchFamily="18" charset="0"/>
              </a:rPr>
              <a:t>Laurentius</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Beyerlink</a:t>
            </a:r>
            <a:r>
              <a:rPr lang="fr-FR" sz="2800" dirty="0">
                <a:latin typeface="Times New Roman" panose="02020603050405020304" pitchFamily="18" charset="0"/>
                <a:cs typeface="Times New Roman" panose="02020603050405020304" pitchFamily="18" charset="0"/>
              </a:rPr>
              <a:t> (collectif) commandée par deux imprimeurs de Cologne, Antonius et </a:t>
            </a:r>
            <a:r>
              <a:rPr lang="fr-FR" sz="2800" dirty="0" err="1">
                <a:latin typeface="Times New Roman" panose="02020603050405020304" pitchFamily="18" charset="0"/>
                <a:cs typeface="Times New Roman" panose="02020603050405020304" pitchFamily="18" charset="0"/>
              </a:rPr>
              <a:t>Arnoldus</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Hiertus</a:t>
            </a:r>
            <a:r>
              <a:rPr lang="fr-FR" sz="2800" dirty="0">
                <a:latin typeface="Times New Roman" panose="02020603050405020304" pitchFamily="18" charset="0"/>
                <a:cs typeface="Times New Roman" panose="02020603050405020304" pitchFamily="18" charset="0"/>
              </a:rPr>
              <a:t>.</a:t>
            </a:r>
          </a:p>
          <a:p>
            <a:pPr algn="just"/>
            <a:endParaRPr lang="fr-FR" sz="2800"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9335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9AF09E-61D7-D149-8594-913A84EC410E}"/>
              </a:ext>
            </a:extLst>
          </p:cNvPr>
          <p:cNvSpPr>
            <a:spLocks noGrp="1"/>
          </p:cNvSpPr>
          <p:nvPr>
            <p:ph type="title"/>
          </p:nvPr>
        </p:nvSpPr>
        <p:spPr>
          <a:xfrm>
            <a:off x="807720" y="484632"/>
            <a:ext cx="10320528" cy="554459"/>
          </a:xfrm>
        </p:spPr>
        <p:txBody>
          <a:bodyPr>
            <a:normAutofit fontScale="90000"/>
          </a:bodyPr>
          <a:lstStyle/>
          <a:p>
            <a:r>
              <a:rPr lang="fr-FR" sz="3600" b="1" cap="none" dirty="0">
                <a:latin typeface="Times New Roman" panose="02020603050405020304" pitchFamily="18" charset="0"/>
                <a:cs typeface="Times New Roman" panose="02020603050405020304" pitchFamily="18" charset="0"/>
              </a:rPr>
              <a:t>2. Classer, représenter</a:t>
            </a:r>
          </a:p>
        </p:txBody>
      </p:sp>
      <p:sp>
        <p:nvSpPr>
          <p:cNvPr id="3" name="Espace réservé du contenu 2">
            <a:extLst>
              <a:ext uri="{FF2B5EF4-FFF2-40B4-BE49-F238E27FC236}">
                <a16:creationId xmlns:a16="http://schemas.microsoft.com/office/drawing/2014/main" id="{66B60CEF-D531-4245-90DA-F94503DE956F}"/>
              </a:ext>
            </a:extLst>
          </p:cNvPr>
          <p:cNvSpPr>
            <a:spLocks noGrp="1"/>
          </p:cNvSpPr>
          <p:nvPr>
            <p:ph idx="1"/>
          </p:nvPr>
        </p:nvSpPr>
        <p:spPr>
          <a:xfrm>
            <a:off x="944880" y="1122744"/>
            <a:ext cx="10183368" cy="5049456"/>
          </a:xfrm>
        </p:spPr>
        <p:txBody>
          <a:bodyPr>
            <a:normAutofit/>
          </a:bodyPr>
          <a:lstStyle/>
          <a:p>
            <a:pPr marL="0" indent="0">
              <a:buNone/>
            </a:pPr>
            <a:r>
              <a:rPr lang="fr-FR" sz="2800" dirty="0">
                <a:latin typeface="Times New Roman" panose="02020603050405020304" pitchFamily="18" charset="0"/>
                <a:cs typeface="Times New Roman" panose="02020603050405020304" pitchFamily="18" charset="0"/>
              </a:rPr>
              <a:t>Textes et illustrations.</a:t>
            </a:r>
          </a:p>
          <a:p>
            <a:pPr marL="0" indent="0">
              <a:buNone/>
            </a:pPr>
            <a:r>
              <a:rPr lang="fr-FR" sz="2800" dirty="0">
                <a:latin typeface="Times New Roman" panose="02020603050405020304" pitchFamily="18" charset="0"/>
                <a:cs typeface="Times New Roman" panose="02020603050405020304" pitchFamily="18" charset="0"/>
              </a:rPr>
              <a:t>Gravure en taille douce // Gravure sur bois (reliefs).</a:t>
            </a:r>
            <a:endParaRPr lang="fr-FR" sz="2800" b="1" dirty="0">
              <a:latin typeface="Times New Roman" panose="02020603050405020304" pitchFamily="18" charset="0"/>
              <a:cs typeface="Times New Roman" panose="02020603050405020304" pitchFamily="18" charset="0"/>
            </a:endParaRPr>
          </a:p>
          <a:p>
            <a:pPr marL="0" indent="0">
              <a:buNone/>
            </a:pPr>
            <a:r>
              <a:rPr lang="fr-FR" sz="2800" b="1" dirty="0">
                <a:latin typeface="Times New Roman" panose="02020603050405020304" pitchFamily="18" charset="0"/>
                <a:cs typeface="Times New Roman" panose="02020603050405020304" pitchFamily="18" charset="0"/>
              </a:rPr>
              <a:t>Nosographies médicales et « théâtres » d’anatomie.</a:t>
            </a:r>
          </a:p>
          <a:p>
            <a:r>
              <a:rPr lang="fr-FR" sz="2800" b="1" dirty="0">
                <a:latin typeface="Times New Roman" panose="02020603050405020304" pitchFamily="18" charset="0"/>
                <a:cs typeface="Times New Roman" panose="02020603050405020304" pitchFamily="18" charset="0"/>
              </a:rPr>
              <a:t>1543</a:t>
            </a:r>
            <a:r>
              <a:rPr lang="fr-FR" sz="2800" dirty="0">
                <a:latin typeface="Times New Roman" panose="02020603050405020304" pitchFamily="18" charset="0"/>
                <a:cs typeface="Times New Roman" panose="02020603050405020304" pitchFamily="18" charset="0"/>
              </a:rPr>
              <a:t> (Bâle) : </a:t>
            </a:r>
            <a:r>
              <a:rPr lang="fr-FR" sz="2800" i="1" dirty="0">
                <a:latin typeface="Times New Roman" panose="02020603050405020304" pitchFamily="18" charset="0"/>
                <a:cs typeface="Times New Roman" panose="02020603050405020304" pitchFamily="18" charset="0"/>
              </a:rPr>
              <a:t>De </a:t>
            </a:r>
            <a:r>
              <a:rPr lang="fr-FR" sz="2800" i="1" dirty="0" err="1">
                <a:latin typeface="Times New Roman" panose="02020603050405020304" pitchFamily="18" charset="0"/>
                <a:cs typeface="Times New Roman" panose="02020603050405020304" pitchFamily="18" charset="0"/>
              </a:rPr>
              <a:t>Humani</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corporis</a:t>
            </a:r>
            <a:r>
              <a:rPr lang="fr-FR" sz="2800" i="1" dirty="0">
                <a:latin typeface="Times New Roman" panose="02020603050405020304" pitchFamily="18" charset="0"/>
                <a:cs typeface="Times New Roman" panose="02020603050405020304" pitchFamily="18" charset="0"/>
              </a:rPr>
              <a:t> </a:t>
            </a:r>
            <a:r>
              <a:rPr lang="fr-FR" sz="2800" i="1" dirty="0" err="1">
                <a:latin typeface="Times New Roman" panose="02020603050405020304" pitchFamily="18" charset="0"/>
                <a:cs typeface="Times New Roman" panose="02020603050405020304" pitchFamily="18" charset="0"/>
              </a:rPr>
              <a:t>fabrica</a:t>
            </a:r>
            <a:r>
              <a:rPr lang="fr-FR" sz="2800"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d’André Vésale </a:t>
            </a:r>
          </a:p>
          <a:p>
            <a:pPr marL="0" indent="0">
              <a:buNone/>
            </a:pPr>
            <a:r>
              <a:rPr lang="fr-FR" sz="2800" dirty="0">
                <a:latin typeface="Times New Roman" panose="02020603050405020304" pitchFamily="18" charset="0"/>
                <a:cs typeface="Times New Roman" panose="02020603050405020304" pitchFamily="18" charset="0"/>
              </a:rPr>
              <a:t>(1514-1564).</a:t>
            </a:r>
          </a:p>
          <a:p>
            <a:pPr>
              <a:lnSpc>
                <a:spcPct val="40000"/>
              </a:lnSpc>
            </a:pPr>
            <a:endParaRPr lang="fr-FR" sz="2800" b="1" dirty="0">
              <a:latin typeface="Times New Roman" panose="02020603050405020304" pitchFamily="18" charset="0"/>
              <a:cs typeface="Times New Roman" panose="02020603050405020304" pitchFamily="18" charset="0"/>
            </a:endParaRPr>
          </a:p>
          <a:p>
            <a:pPr>
              <a:lnSpc>
                <a:spcPct val="40000"/>
              </a:lnSpc>
            </a:pPr>
            <a:r>
              <a:rPr lang="fr-FR" sz="2800" b="1" dirty="0">
                <a:latin typeface="Times New Roman" panose="02020603050405020304" pitchFamily="18" charset="0"/>
                <a:cs typeface="Times New Roman" panose="02020603050405020304" pitchFamily="18" charset="0"/>
              </a:rPr>
              <a:t>1545</a:t>
            </a:r>
            <a:r>
              <a:rPr lang="fr-FR" sz="2800" dirty="0">
                <a:latin typeface="Times New Roman" panose="02020603050405020304" pitchFamily="18" charset="0"/>
                <a:cs typeface="Times New Roman" panose="02020603050405020304" pitchFamily="18" charset="0"/>
              </a:rPr>
              <a:t> : </a:t>
            </a:r>
            <a:r>
              <a:rPr lang="fr-FR" sz="2800" i="1" dirty="0">
                <a:latin typeface="Times New Roman" panose="02020603050405020304" pitchFamily="18" charset="0"/>
                <a:cs typeface="Times New Roman" panose="02020603050405020304" pitchFamily="18" charset="0"/>
              </a:rPr>
              <a:t>De </a:t>
            </a:r>
            <a:r>
              <a:rPr lang="fr-FR" sz="2800" i="1" dirty="0" err="1">
                <a:latin typeface="Times New Roman" panose="02020603050405020304" pitchFamily="18" charset="0"/>
                <a:cs typeface="Times New Roman" panose="02020603050405020304" pitchFamily="18" charset="0"/>
              </a:rPr>
              <a:t>Dissectione</a:t>
            </a:r>
            <a:r>
              <a:rPr lang="fr-FR" sz="2800" i="1" dirty="0">
                <a:latin typeface="Times New Roman" panose="02020603050405020304" pitchFamily="18" charset="0"/>
                <a:cs typeface="Times New Roman" panose="02020603050405020304" pitchFamily="18" charset="0"/>
              </a:rPr>
              <a:t> </a:t>
            </a:r>
            <a:r>
              <a:rPr lang="fr-FR" sz="2800" dirty="0">
                <a:latin typeface="Times New Roman" panose="02020603050405020304" pitchFamily="18" charset="0"/>
                <a:cs typeface="Times New Roman" panose="02020603050405020304" pitchFamily="18" charset="0"/>
              </a:rPr>
              <a:t>de Charles Estienne  (1504-1564).</a:t>
            </a:r>
          </a:p>
          <a:p>
            <a:pPr marL="0" indent="0">
              <a:lnSpc>
                <a:spcPct val="40000"/>
              </a:lnSpc>
              <a:buNone/>
            </a:pPr>
            <a:endParaRPr lang="fr-FR" sz="2800" dirty="0">
              <a:latin typeface="Times New Roman" panose="02020603050405020304" pitchFamily="18" charset="0"/>
              <a:cs typeface="Times New Roman" panose="02020603050405020304" pitchFamily="18" charset="0"/>
            </a:endParaRPr>
          </a:p>
          <a:p>
            <a:pPr marL="0" indent="0" algn="just">
              <a:buNone/>
            </a:pPr>
            <a:endParaRPr lang="fr-FR" sz="2600" i="1" dirty="0">
              <a:latin typeface="Times New Roman" panose="02020603050405020304" pitchFamily="18" charset="0"/>
              <a:cs typeface="Times New Roman" panose="02020603050405020304" pitchFamily="18" charset="0"/>
            </a:endParaRPr>
          </a:p>
          <a:p>
            <a:pPr marL="0" indent="0">
              <a:lnSpc>
                <a:spcPct val="40000"/>
              </a:lnSpc>
              <a:buNone/>
            </a:pPr>
            <a:endParaRPr lang="fr-FR" sz="2800" b="1"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a:p>
            <a:endParaRPr lang="fr-FR" dirty="0"/>
          </a:p>
        </p:txBody>
      </p:sp>
      <p:pic>
        <p:nvPicPr>
          <p:cNvPr id="5" name="Image 4">
            <a:extLst>
              <a:ext uri="{FF2B5EF4-FFF2-40B4-BE49-F238E27FC236}">
                <a16:creationId xmlns:a16="http://schemas.microsoft.com/office/drawing/2014/main" id="{31A80AD9-89D3-534F-9648-4EB32AB6BD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64727" y="0"/>
            <a:ext cx="2027274" cy="2871972"/>
          </a:xfrm>
          <a:prstGeom prst="rect">
            <a:avLst/>
          </a:prstGeom>
        </p:spPr>
      </p:pic>
    </p:spTree>
    <p:extLst>
      <p:ext uri="{BB962C8B-B14F-4D97-AF65-F5344CB8AC3E}">
        <p14:creationId xmlns:p14="http://schemas.microsoft.com/office/powerpoint/2010/main" val="1514305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41E109-CDA7-D041-A8C6-5CF2E94B123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3C72482-B7CF-594A-A25F-DB4EBEC965FB}"/>
              </a:ext>
            </a:extLst>
          </p:cNvPr>
          <p:cNvSpPr>
            <a:spLocks noGrp="1"/>
          </p:cNvSpPr>
          <p:nvPr>
            <p:ph idx="1"/>
          </p:nvPr>
        </p:nvSpPr>
        <p:spPr>
          <a:xfrm>
            <a:off x="1069848" y="484632"/>
            <a:ext cx="10058400" cy="5687568"/>
          </a:xfrm>
        </p:spPr>
        <p:txBody>
          <a:bodyPr/>
          <a:lstStyle/>
          <a:p>
            <a:pPr marL="0" indent="0">
              <a:lnSpc>
                <a:spcPct val="40000"/>
              </a:lnSpc>
              <a:buNone/>
            </a:pPr>
            <a:r>
              <a:rPr lang="fr-FR" b="1" dirty="0">
                <a:latin typeface="Times New Roman" panose="02020603050405020304" pitchFamily="18" charset="0"/>
                <a:cs typeface="Times New Roman" panose="02020603050405020304" pitchFamily="18" charset="0"/>
              </a:rPr>
              <a:t>Taxinomies naturalistes.</a:t>
            </a:r>
          </a:p>
          <a:p>
            <a:pPr marL="0" indent="0">
              <a:buNone/>
            </a:pPr>
            <a:r>
              <a:rPr lang="fr-FR" b="1" dirty="0">
                <a:latin typeface="Times New Roman" panose="02020603050405020304" pitchFamily="18" charset="0"/>
                <a:cs typeface="Times New Roman" panose="02020603050405020304" pitchFamily="18" charset="0"/>
              </a:rPr>
              <a:t>1542</a:t>
            </a:r>
            <a:r>
              <a:rPr lang="fr-FR" dirty="0">
                <a:latin typeface="Times New Roman" panose="02020603050405020304" pitchFamily="18" charset="0"/>
                <a:cs typeface="Times New Roman" panose="02020603050405020304" pitchFamily="18" charset="0"/>
              </a:rPr>
              <a:t> : </a:t>
            </a:r>
            <a:r>
              <a:rPr lang="fr-FR" dirty="0" err="1">
                <a:latin typeface="Times New Roman" panose="02020603050405020304" pitchFamily="18" charset="0"/>
                <a:cs typeface="Times New Roman" panose="02020603050405020304" pitchFamily="18" charset="0"/>
              </a:rPr>
              <a:t>Leonhart</a:t>
            </a:r>
            <a:r>
              <a:rPr lang="fr-FR" dirty="0">
                <a:latin typeface="Times New Roman" panose="02020603050405020304" pitchFamily="18" charset="0"/>
                <a:cs typeface="Times New Roman" panose="02020603050405020304" pitchFamily="18" charset="0"/>
              </a:rPr>
              <a:t> Fuchs, </a:t>
            </a:r>
            <a:r>
              <a:rPr lang="fr-FR" i="1" dirty="0">
                <a:latin typeface="Times New Roman" panose="02020603050405020304" pitchFamily="18" charset="0"/>
                <a:cs typeface="Times New Roman" panose="02020603050405020304" pitchFamily="18" charset="0"/>
              </a:rPr>
              <a:t>De Historia </a:t>
            </a:r>
            <a:r>
              <a:rPr lang="fr-FR" i="1" dirty="0" err="1">
                <a:latin typeface="Times New Roman" panose="02020603050405020304" pitchFamily="18" charset="0"/>
                <a:cs typeface="Times New Roman" panose="02020603050405020304" pitchFamily="18" charset="0"/>
              </a:rPr>
              <a:t>Stirpium</a:t>
            </a:r>
            <a:r>
              <a:rPr lang="fr-FR" dirty="0">
                <a:latin typeface="Times New Roman" panose="02020603050405020304" pitchFamily="18" charset="0"/>
                <a:cs typeface="Times New Roman" panose="02020603050405020304" pitchFamily="18" charset="0"/>
              </a:rPr>
              <a:t>.</a:t>
            </a:r>
          </a:p>
          <a:p>
            <a:pPr marL="0" indent="0" algn="just">
              <a:buNone/>
            </a:pPr>
            <a:r>
              <a:rPr lang="fr-FR" dirty="0">
                <a:latin typeface="Times New Roman" panose="02020603050405020304" pitchFamily="18" charset="0"/>
                <a:cs typeface="Times New Roman" panose="02020603050405020304" pitchFamily="18" charset="0"/>
              </a:rPr>
              <a:t>Originaire de Bavière, </a:t>
            </a:r>
            <a:r>
              <a:rPr lang="fr-FR" dirty="0" err="1">
                <a:latin typeface="Times New Roman" panose="02020603050405020304" pitchFamily="18" charset="0"/>
                <a:cs typeface="Times New Roman" panose="02020603050405020304" pitchFamily="18" charset="0"/>
              </a:rPr>
              <a:t>Leonhart</a:t>
            </a:r>
            <a:r>
              <a:rPr lang="fr-FR" dirty="0">
                <a:latin typeface="Times New Roman" panose="02020603050405020304" pitchFamily="18" charset="0"/>
                <a:cs typeface="Times New Roman" panose="02020603050405020304" pitchFamily="18" charset="0"/>
              </a:rPr>
              <a:t> </a:t>
            </a:r>
            <a:r>
              <a:rPr lang="fr-FR" b="1" dirty="0">
                <a:latin typeface="Times New Roman" panose="02020603050405020304" pitchFamily="18" charset="0"/>
                <a:cs typeface="Times New Roman" panose="02020603050405020304" pitchFamily="18" charset="0"/>
              </a:rPr>
              <a:t>Fuchs</a:t>
            </a:r>
            <a:r>
              <a:rPr lang="fr-FR" dirty="0">
                <a:latin typeface="Times New Roman" panose="02020603050405020304" pitchFamily="18" charset="0"/>
                <a:cs typeface="Times New Roman" panose="02020603050405020304" pitchFamily="18" charset="0"/>
              </a:rPr>
              <a:t> (1502-1566) rompt avec la tradition médiévale des herbiers médicinaux : plantes étudiées d’après nature de façon à en restituer la figure et les propriétés. Classement par ordre alphabétique. Sur les quelques 500 plantes répertoriées, 325 sont originaires d’Allemagne ou acclimatées et 5 proviennent d’Amérique (potiron, haricot rouge, piment, l'œillet d’Inde et maïs).</a:t>
            </a:r>
          </a:p>
          <a:p>
            <a:pPr marL="0" indent="0">
              <a:buNone/>
            </a:pPr>
            <a:r>
              <a:rPr lang="fr-FR" b="1" dirty="0">
                <a:latin typeface="Times New Roman" panose="02020603050405020304" pitchFamily="18" charset="0"/>
                <a:cs typeface="Times New Roman" panose="02020603050405020304" pitchFamily="18" charset="0"/>
              </a:rPr>
              <a:t>1551-1559</a:t>
            </a:r>
            <a:r>
              <a:rPr lang="fr-FR" dirty="0">
                <a:latin typeface="Times New Roman" panose="02020603050405020304" pitchFamily="18" charset="0"/>
                <a:cs typeface="Times New Roman" panose="02020603050405020304" pitchFamily="18" charset="0"/>
              </a:rPr>
              <a:t> : </a:t>
            </a:r>
            <a:r>
              <a:rPr lang="fr-FR" i="1" dirty="0" err="1">
                <a:latin typeface="Times New Roman" panose="02020603050405020304" pitchFamily="18" charset="0"/>
                <a:cs typeface="Times New Roman" panose="02020603050405020304" pitchFamily="18" charset="0"/>
              </a:rPr>
              <a:t>Historiae</a:t>
            </a:r>
            <a:r>
              <a:rPr lang="fr-FR" i="1" dirty="0">
                <a:latin typeface="Times New Roman" panose="02020603050405020304" pitchFamily="18" charset="0"/>
                <a:cs typeface="Times New Roman" panose="02020603050405020304" pitchFamily="18" charset="0"/>
              </a:rPr>
              <a:t> </a:t>
            </a:r>
            <a:r>
              <a:rPr lang="fr-FR" i="1" dirty="0" err="1">
                <a:latin typeface="Times New Roman" panose="02020603050405020304" pitchFamily="18" charset="0"/>
                <a:cs typeface="Times New Roman" panose="02020603050405020304" pitchFamily="18" charset="0"/>
              </a:rPr>
              <a:t>animalium</a:t>
            </a:r>
            <a:r>
              <a:rPr lang="fr-FR" dirty="0">
                <a:latin typeface="Times New Roman" panose="02020603050405020304" pitchFamily="18" charset="0"/>
                <a:cs typeface="Times New Roman" panose="02020603050405020304" pitchFamily="18" charset="0"/>
              </a:rPr>
              <a:t> de </a:t>
            </a:r>
            <a:r>
              <a:rPr lang="fr-FR" b="1" dirty="0">
                <a:latin typeface="Times New Roman" panose="02020603050405020304" pitchFamily="18" charset="0"/>
                <a:cs typeface="Times New Roman" panose="02020603050405020304" pitchFamily="18" charset="0"/>
              </a:rPr>
              <a:t>Conrad Gessner</a:t>
            </a:r>
            <a:r>
              <a:rPr lang="fr-FR" dirty="0">
                <a:latin typeface="Times New Roman" panose="02020603050405020304" pitchFamily="18" charset="0"/>
                <a:cs typeface="Times New Roman" panose="02020603050405020304" pitchFamily="18" charset="0"/>
              </a:rPr>
              <a:t>, 5 tomes, 3500 pages.</a:t>
            </a:r>
          </a:p>
          <a:p>
            <a:pPr marL="0" indent="0">
              <a:lnSpc>
                <a:spcPct val="50000"/>
              </a:lnSpc>
              <a:buNone/>
            </a:pPr>
            <a:r>
              <a:rPr lang="fr-FR" dirty="0">
                <a:latin typeface="Times New Roman" panose="02020603050405020304" pitchFamily="18" charset="0"/>
                <a:cs typeface="Times New Roman" panose="02020603050405020304" pitchFamily="18" charset="0"/>
              </a:rPr>
              <a:t>1551 : </a:t>
            </a:r>
            <a:r>
              <a:rPr lang="fr-FR" b="1" dirty="0">
                <a:latin typeface="Times New Roman" panose="02020603050405020304" pitchFamily="18" charset="0"/>
                <a:cs typeface="Times New Roman" panose="02020603050405020304" pitchFamily="18" charset="0"/>
              </a:rPr>
              <a:t>Pierre Bélon </a:t>
            </a:r>
            <a:r>
              <a:rPr lang="fr-FR" dirty="0">
                <a:latin typeface="Times New Roman" panose="02020603050405020304" pitchFamily="18" charset="0"/>
                <a:cs typeface="Times New Roman" panose="02020603050405020304" pitchFamily="18" charset="0"/>
              </a:rPr>
              <a:t>(1517-1564), </a:t>
            </a:r>
            <a:r>
              <a:rPr lang="fr-FR" i="1" dirty="0">
                <a:latin typeface="Times New Roman" panose="02020603050405020304" pitchFamily="18" charset="0"/>
                <a:cs typeface="Times New Roman" panose="02020603050405020304" pitchFamily="18" charset="0"/>
              </a:rPr>
              <a:t>Histoire naturelle des étranges </a:t>
            </a:r>
          </a:p>
          <a:p>
            <a:pPr marL="0" indent="0">
              <a:lnSpc>
                <a:spcPct val="50000"/>
              </a:lnSpc>
              <a:buNone/>
            </a:pPr>
            <a:r>
              <a:rPr lang="fr-FR" i="1" dirty="0">
                <a:latin typeface="Times New Roman" panose="02020603050405020304" pitchFamily="18" charset="0"/>
                <a:cs typeface="Times New Roman" panose="02020603050405020304" pitchFamily="18" charset="0"/>
              </a:rPr>
              <a:t>poissons marins </a:t>
            </a:r>
            <a:r>
              <a:rPr lang="fr-FR" dirty="0">
                <a:latin typeface="Times New Roman" panose="02020603050405020304" pitchFamily="18" charset="0"/>
                <a:cs typeface="Times New Roman" panose="02020603050405020304" pitchFamily="18" charset="0"/>
              </a:rPr>
              <a:t>(récit de voyage en Grèce, Turquie et Egypte).</a:t>
            </a:r>
          </a:p>
          <a:p>
            <a:pPr marL="0" indent="0">
              <a:lnSpc>
                <a:spcPct val="50000"/>
              </a:lnSpc>
              <a:buNone/>
            </a:pPr>
            <a:r>
              <a:rPr lang="fr-FR" dirty="0">
                <a:latin typeface="Times New Roman" panose="02020603050405020304" pitchFamily="18" charset="0"/>
                <a:cs typeface="Times New Roman" panose="02020603050405020304" pitchFamily="18" charset="0"/>
              </a:rPr>
              <a:t>1555 : Pierre Bélon, </a:t>
            </a:r>
            <a:r>
              <a:rPr lang="fr-FR" i="1" dirty="0">
                <a:latin typeface="Times New Roman" panose="02020603050405020304" pitchFamily="18" charset="0"/>
                <a:cs typeface="Times New Roman" panose="02020603050405020304" pitchFamily="18" charset="0"/>
              </a:rPr>
              <a:t>Histoire de la nature des Oiseaux – </a:t>
            </a:r>
            <a:endParaRPr lang="fr-FR" dirty="0"/>
          </a:p>
        </p:txBody>
      </p:sp>
      <p:pic>
        <p:nvPicPr>
          <p:cNvPr id="4" name="Image 3">
            <a:extLst>
              <a:ext uri="{FF2B5EF4-FFF2-40B4-BE49-F238E27FC236}">
                <a16:creationId xmlns:a16="http://schemas.microsoft.com/office/drawing/2014/main" id="{EDD1AA0E-DA9B-E246-B663-9D4CEE08C3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82100" y="2417325"/>
            <a:ext cx="2309352" cy="3431526"/>
          </a:xfrm>
          <a:prstGeom prst="rect">
            <a:avLst/>
          </a:prstGeom>
        </p:spPr>
      </p:pic>
      <p:pic>
        <p:nvPicPr>
          <p:cNvPr id="5" name="Image 4">
            <a:extLst>
              <a:ext uri="{FF2B5EF4-FFF2-40B4-BE49-F238E27FC236}">
                <a16:creationId xmlns:a16="http://schemas.microsoft.com/office/drawing/2014/main" id="{3C81B6FE-54EC-0849-A356-169950C6A7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1100" y="4133088"/>
            <a:ext cx="3101464" cy="2523083"/>
          </a:xfrm>
          <a:prstGeom prst="rect">
            <a:avLst/>
          </a:prstGeom>
        </p:spPr>
      </p:pic>
    </p:spTree>
    <p:extLst>
      <p:ext uri="{BB962C8B-B14F-4D97-AF65-F5344CB8AC3E}">
        <p14:creationId xmlns:p14="http://schemas.microsoft.com/office/powerpoint/2010/main" val="3438836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C99747-59A2-CB49-B29B-E7A740D6AA16}"/>
              </a:ext>
            </a:extLst>
          </p:cNvPr>
          <p:cNvSpPr>
            <a:spLocks noGrp="1"/>
          </p:cNvSpPr>
          <p:nvPr>
            <p:ph type="title"/>
          </p:nvPr>
        </p:nvSpPr>
        <p:spPr>
          <a:xfrm>
            <a:off x="1069848" y="526092"/>
            <a:ext cx="10058400" cy="345777"/>
          </a:xfrm>
        </p:spPr>
        <p:txBody>
          <a:bodyPr>
            <a:normAutofit fontScale="90000"/>
          </a:bodyPr>
          <a:lstStyle/>
          <a:p>
            <a:endParaRPr lang="fr-FR" sz="3200" b="1" cap="none"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40D0A928-EF63-B64C-B727-892D8E52DC2A}"/>
              </a:ext>
            </a:extLst>
          </p:cNvPr>
          <p:cNvSpPr>
            <a:spLocks noGrp="1"/>
          </p:cNvSpPr>
          <p:nvPr>
            <p:ph idx="1"/>
          </p:nvPr>
        </p:nvSpPr>
        <p:spPr>
          <a:xfrm>
            <a:off x="889544" y="871869"/>
            <a:ext cx="10058400" cy="5408112"/>
          </a:xfrm>
        </p:spPr>
        <p:txBody>
          <a:bodyPr>
            <a:normAutofit/>
          </a:bodyPr>
          <a:lstStyle/>
          <a:p>
            <a:pPr marL="0" indent="0" algn="just">
              <a:buNone/>
            </a:pPr>
            <a:r>
              <a:rPr lang="fr-FR" sz="2400" b="1" dirty="0">
                <a:latin typeface="Times New Roman" panose="02020603050405020304" pitchFamily="18" charset="0"/>
                <a:cs typeface="Times New Roman" panose="02020603050405020304" pitchFamily="18" charset="0"/>
              </a:rPr>
              <a:t>Voyages et cartographies</a:t>
            </a:r>
          </a:p>
          <a:p>
            <a:pPr marL="0" indent="0" algn="just">
              <a:buNone/>
            </a:pPr>
            <a:r>
              <a:rPr lang="fr-FR" sz="2400" b="1"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While</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Ringmann</a:t>
            </a:r>
            <a:r>
              <a:rPr lang="fr-FR" sz="2400" dirty="0">
                <a:latin typeface="Times New Roman" panose="02020603050405020304" pitchFamily="18" charset="0"/>
                <a:cs typeface="Times New Roman" panose="02020603050405020304" pitchFamily="18" charset="0"/>
              </a:rPr>
              <a:t> &amp; Martin Waldseemüller, </a:t>
            </a:r>
            <a:r>
              <a:rPr lang="fr-FR" sz="2400" i="1" dirty="0">
                <a:latin typeface="Times New Roman" panose="02020603050405020304" pitchFamily="18" charset="0"/>
                <a:cs typeface="Times New Roman" panose="02020603050405020304" pitchFamily="18" charset="0"/>
              </a:rPr>
              <a:t>Cosmographie, </a:t>
            </a:r>
            <a:r>
              <a:rPr lang="fr-FR" sz="2400" dirty="0">
                <a:latin typeface="Times New Roman" panose="02020603050405020304" pitchFamily="18" charset="0"/>
                <a:cs typeface="Times New Roman" panose="02020603050405020304" pitchFamily="18" charset="0"/>
              </a:rPr>
              <a:t>Saint-Dié, (1507).</a:t>
            </a:r>
            <a:br>
              <a:rPr lang="fr-FR" sz="2400" i="1" dirty="0">
                <a:latin typeface="Times New Roman" panose="02020603050405020304" pitchFamily="18" charset="0"/>
                <a:cs typeface="Times New Roman" panose="02020603050405020304" pitchFamily="18" charset="0"/>
              </a:rPr>
            </a:br>
            <a:r>
              <a:rPr lang="fr-FR" sz="2400" dirty="0" err="1">
                <a:latin typeface="Times New Roman" panose="02020603050405020304" pitchFamily="18" charset="0"/>
                <a:cs typeface="Times New Roman" panose="02020603050405020304" pitchFamily="18" charset="0"/>
              </a:rPr>
              <a:t>Sebastian</a:t>
            </a:r>
            <a:r>
              <a:rPr lang="fr-FR" sz="2400" dirty="0">
                <a:latin typeface="Times New Roman" panose="02020603050405020304" pitchFamily="18" charset="0"/>
                <a:cs typeface="Times New Roman" panose="02020603050405020304" pitchFamily="18" charset="0"/>
              </a:rPr>
              <a:t> Münster (1488-1552), </a:t>
            </a:r>
            <a:r>
              <a:rPr lang="fr-FR" sz="2400" i="1" dirty="0" err="1">
                <a:latin typeface="Times New Roman" panose="02020603050405020304" pitchFamily="18" charset="0"/>
                <a:cs typeface="Times New Roman" panose="02020603050405020304" pitchFamily="18" charset="0"/>
              </a:rPr>
              <a:t>Cosmographia</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universalis</a:t>
            </a:r>
            <a:r>
              <a:rPr lang="fr-FR" sz="2400" dirty="0">
                <a:latin typeface="Times New Roman" panose="02020603050405020304" pitchFamily="18" charset="0"/>
                <a:cs typeface="Times New Roman" panose="02020603050405020304" pitchFamily="18" charset="0"/>
              </a:rPr>
              <a:t> (1544) : 471 cartes xylographiées, 120 collaborateurs, ouvrage par souscription, traductions.</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				</a:t>
            </a:r>
            <a:br>
              <a:rPr lang="fr-FR" sz="2400" dirty="0">
                <a:latin typeface="Times New Roman" panose="02020603050405020304" pitchFamily="18" charset="0"/>
                <a:cs typeface="Times New Roman" panose="02020603050405020304" pitchFamily="18" charset="0"/>
              </a:rPr>
            </a:br>
            <a:r>
              <a:rPr lang="fr-FR" sz="2400" dirty="0">
                <a:latin typeface="Times New Roman" panose="02020603050405020304" pitchFamily="18" charset="0"/>
                <a:cs typeface="Times New Roman" panose="02020603050405020304" pitchFamily="18" charset="0"/>
              </a:rPr>
              <a:t>Le Flamand </a:t>
            </a:r>
            <a:r>
              <a:rPr lang="fr-FR" sz="2400" dirty="0" err="1">
                <a:latin typeface="Times New Roman" panose="02020603050405020304" pitchFamily="18" charset="0"/>
                <a:cs typeface="Times New Roman" panose="02020603050405020304" pitchFamily="18" charset="0"/>
              </a:rPr>
              <a:t>Gérardus</a:t>
            </a:r>
            <a:r>
              <a:rPr lang="fr-FR" sz="2400" dirty="0">
                <a:latin typeface="Times New Roman" panose="02020603050405020304" pitchFamily="18" charset="0"/>
                <a:cs typeface="Times New Roman" panose="02020603050405020304" pitchFamily="18" charset="0"/>
              </a:rPr>
              <a:t> de </a:t>
            </a:r>
            <a:r>
              <a:rPr lang="fr-FR" sz="2400" dirty="0" err="1">
                <a:latin typeface="Times New Roman" panose="02020603050405020304" pitchFamily="18" charset="0"/>
                <a:cs typeface="Times New Roman" panose="02020603050405020304" pitchFamily="18" charset="0"/>
              </a:rPr>
              <a:t>Kremer</a:t>
            </a:r>
            <a:r>
              <a:rPr lang="fr-FR" sz="2400" dirty="0">
                <a:latin typeface="Times New Roman" panose="02020603050405020304" pitchFamily="18" charset="0"/>
                <a:cs typeface="Times New Roman" panose="02020603050405020304" pitchFamily="18" charset="0"/>
              </a:rPr>
              <a:t> - </a:t>
            </a:r>
            <a:r>
              <a:rPr lang="fr-FR" sz="2400" b="1" dirty="0">
                <a:latin typeface="Times New Roman" panose="02020603050405020304" pitchFamily="18" charset="0"/>
                <a:cs typeface="Times New Roman" panose="02020603050405020304" pitchFamily="18" charset="0"/>
              </a:rPr>
              <a:t>Gérard Mercator </a:t>
            </a:r>
            <a:r>
              <a:rPr lang="fr-FR" sz="2400" dirty="0">
                <a:latin typeface="Times New Roman" panose="02020603050405020304" pitchFamily="18" charset="0"/>
                <a:cs typeface="Times New Roman" panose="02020603050405020304" pitchFamily="18" charset="0"/>
              </a:rPr>
              <a:t>(1512-1594). En 1569, il publie les 18 feuilles de la nouvelle projection qui fournit aux navigateurs une description plus précise des contours des continents. Originalité : projection de la surface terrestre sur un cylindre tangent à l’équateur (pas de déformation des angles). </a:t>
            </a:r>
          </a:p>
          <a:p>
            <a:pPr marL="0" indent="0">
              <a:lnSpc>
                <a:spcPct val="40000"/>
              </a:lnSpc>
              <a:buNone/>
            </a:pPr>
            <a:endParaRPr lang="fr-FR" sz="2400" dirty="0">
              <a:latin typeface="Times New Roman" panose="02020603050405020304" pitchFamily="18" charset="0"/>
              <a:cs typeface="Times New Roman" panose="02020603050405020304" pitchFamily="18" charset="0"/>
            </a:endParaRPr>
          </a:p>
          <a:p>
            <a:pPr marL="0" indent="0">
              <a:lnSpc>
                <a:spcPct val="40000"/>
              </a:lnSpc>
              <a:buNone/>
            </a:pPr>
            <a:endParaRPr lang="fr-FR" sz="2400" dirty="0">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D8D86690-F00F-B44F-AE28-2F1DF6C0D1BB}"/>
              </a:ext>
            </a:extLst>
          </p:cNvPr>
          <p:cNvPicPr>
            <a:picLocks noChangeAspect="1"/>
          </p:cNvPicPr>
          <p:nvPr/>
        </p:nvPicPr>
        <p:blipFill>
          <a:blip r:embed="rId2"/>
          <a:stretch>
            <a:fillRect/>
          </a:stretch>
        </p:blipFill>
        <p:spPr>
          <a:xfrm>
            <a:off x="8376189" y="4499404"/>
            <a:ext cx="2243401" cy="2126354"/>
          </a:xfrm>
          <a:prstGeom prst="rect">
            <a:avLst/>
          </a:prstGeom>
        </p:spPr>
      </p:pic>
    </p:spTree>
    <p:extLst>
      <p:ext uri="{BB962C8B-B14F-4D97-AF65-F5344CB8AC3E}">
        <p14:creationId xmlns:p14="http://schemas.microsoft.com/office/powerpoint/2010/main" val="3331756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F41813-2F32-F949-8D50-9EE5E0F7A7BB}"/>
              </a:ext>
            </a:extLst>
          </p:cNvPr>
          <p:cNvSpPr>
            <a:spLocks noGrp="1"/>
          </p:cNvSpPr>
          <p:nvPr>
            <p:ph type="title"/>
          </p:nvPr>
        </p:nvSpPr>
        <p:spPr/>
        <p:txBody>
          <a:bodyPr>
            <a:normAutofit/>
          </a:bodyPr>
          <a:lstStyle/>
          <a:p>
            <a:r>
              <a:rPr lang="fr-FR" sz="2800" b="1" cap="none" dirty="0">
                <a:latin typeface="Times New Roman" panose="02020603050405020304" pitchFamily="18" charset="0"/>
                <a:cs typeface="Times New Roman" panose="02020603050405020304" pitchFamily="18" charset="0"/>
              </a:rPr>
              <a:t>3. Stratégies d’auteur</a:t>
            </a:r>
            <a:endParaRPr lang="fr-FR" sz="2800" dirty="0"/>
          </a:p>
        </p:txBody>
      </p:sp>
      <p:sp>
        <p:nvSpPr>
          <p:cNvPr id="3" name="Espace réservé du contenu 2">
            <a:extLst>
              <a:ext uri="{FF2B5EF4-FFF2-40B4-BE49-F238E27FC236}">
                <a16:creationId xmlns:a16="http://schemas.microsoft.com/office/drawing/2014/main" id="{1D65A69A-B867-BA49-AD41-1C108CCC589C}"/>
              </a:ext>
            </a:extLst>
          </p:cNvPr>
          <p:cNvSpPr>
            <a:spLocks noGrp="1"/>
          </p:cNvSpPr>
          <p:nvPr>
            <p:ph idx="1"/>
          </p:nvPr>
        </p:nvSpPr>
        <p:spPr/>
        <p:txBody>
          <a:bodyPr>
            <a:normAutofit/>
          </a:bodyPr>
          <a:lstStyle/>
          <a:p>
            <a:pPr marL="0" indent="0">
              <a:buNone/>
            </a:pPr>
            <a:r>
              <a:rPr lang="fr-FR" sz="2800" dirty="0">
                <a:latin typeface="Times New Roman" panose="02020603050405020304" pitchFamily="18" charset="0"/>
                <a:cs typeface="Times New Roman" panose="02020603050405020304" pitchFamily="18" charset="0"/>
              </a:rPr>
              <a:t>Publier pour… se publier.</a:t>
            </a:r>
          </a:p>
        </p:txBody>
      </p:sp>
      <p:pic>
        <p:nvPicPr>
          <p:cNvPr id="4" name="Image 3">
            <a:extLst>
              <a:ext uri="{FF2B5EF4-FFF2-40B4-BE49-F238E27FC236}">
                <a16:creationId xmlns:a16="http://schemas.microsoft.com/office/drawing/2014/main" id="{DD49464D-0A8E-C343-B696-DC2F098405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63168" y="950953"/>
            <a:ext cx="2865080" cy="3978413"/>
          </a:xfrm>
          <a:prstGeom prst="rect">
            <a:avLst/>
          </a:prstGeom>
        </p:spPr>
      </p:pic>
      <p:sp>
        <p:nvSpPr>
          <p:cNvPr id="5" name="ZoneTexte 4">
            <a:extLst>
              <a:ext uri="{FF2B5EF4-FFF2-40B4-BE49-F238E27FC236}">
                <a16:creationId xmlns:a16="http://schemas.microsoft.com/office/drawing/2014/main" id="{05216975-7C56-9B42-A815-ACB208C7B96E}"/>
              </a:ext>
            </a:extLst>
          </p:cNvPr>
          <p:cNvSpPr txBox="1"/>
          <p:nvPr/>
        </p:nvSpPr>
        <p:spPr>
          <a:xfrm>
            <a:off x="8263168" y="5044440"/>
            <a:ext cx="4023993" cy="707886"/>
          </a:xfrm>
          <a:prstGeom prst="rect">
            <a:avLst/>
          </a:prstGeom>
          <a:noFill/>
        </p:spPr>
        <p:txBody>
          <a:bodyPr wrap="square" rtlCol="0">
            <a:spAutoFit/>
          </a:bodyPr>
          <a:lstStyle/>
          <a:p>
            <a:r>
              <a:rPr lang="fr-FR" sz="2000" dirty="0">
                <a:latin typeface="Garamond" panose="02020404030301010803" pitchFamily="18" charset="0"/>
              </a:rPr>
              <a:t>Andreas </a:t>
            </a:r>
            <a:r>
              <a:rPr lang="fr-FR" sz="2000" dirty="0" err="1">
                <a:latin typeface="Garamond" panose="02020404030301010803" pitchFamily="18" charset="0"/>
              </a:rPr>
              <a:t>Wytinck</a:t>
            </a:r>
            <a:r>
              <a:rPr lang="fr-FR" sz="2000" dirty="0">
                <a:latin typeface="Garamond" panose="02020404030301010803" pitchFamily="18" charset="0"/>
              </a:rPr>
              <a:t> van Wesel/André </a:t>
            </a:r>
            <a:r>
              <a:rPr lang="fr-FR" sz="2000" dirty="0" err="1">
                <a:latin typeface="Garamond" panose="02020404030301010803" pitchFamily="18" charset="0"/>
              </a:rPr>
              <a:t>Vesale</a:t>
            </a:r>
            <a:r>
              <a:rPr lang="fr-FR" sz="2000" dirty="0">
                <a:latin typeface="Garamond" panose="02020404030301010803" pitchFamily="18" charset="0"/>
              </a:rPr>
              <a:t> (1514-1564) </a:t>
            </a:r>
          </a:p>
        </p:txBody>
      </p:sp>
    </p:spTree>
    <p:extLst>
      <p:ext uri="{BB962C8B-B14F-4D97-AF65-F5344CB8AC3E}">
        <p14:creationId xmlns:p14="http://schemas.microsoft.com/office/powerpoint/2010/main" val="4161265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4C9CA5-E5AB-E346-983C-C94C15BDC349}"/>
              </a:ext>
            </a:extLst>
          </p:cNvPr>
          <p:cNvSpPr>
            <a:spLocks noGrp="1"/>
          </p:cNvSpPr>
          <p:nvPr>
            <p:ph type="title"/>
          </p:nvPr>
        </p:nvSpPr>
        <p:spPr>
          <a:xfrm>
            <a:off x="552893" y="484632"/>
            <a:ext cx="10575355" cy="578624"/>
          </a:xfrm>
        </p:spPr>
        <p:txBody>
          <a:bodyPr>
            <a:normAutofit/>
          </a:bodyPr>
          <a:lstStyle/>
          <a:p>
            <a:endParaRPr lang="fr-FR" sz="2800" b="1" cap="none"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F4E288E2-1273-5644-A62C-A95589812B1D}"/>
              </a:ext>
            </a:extLst>
          </p:cNvPr>
          <p:cNvSpPr>
            <a:spLocks noGrp="1"/>
          </p:cNvSpPr>
          <p:nvPr>
            <p:ph idx="1"/>
          </p:nvPr>
        </p:nvSpPr>
        <p:spPr>
          <a:xfrm>
            <a:off x="670560" y="484633"/>
            <a:ext cx="11322966" cy="6043758"/>
          </a:xfrm>
        </p:spPr>
        <p:txBody>
          <a:bodyPr>
            <a:normAutofit lnSpcReduction="10000"/>
          </a:bodyPr>
          <a:lstStyle/>
          <a:p>
            <a:pPr marL="0" indent="0">
              <a:buNone/>
            </a:pPr>
            <a:r>
              <a:rPr lang="fr-FR" sz="2400" b="1" dirty="0">
                <a:latin typeface="Times New Roman" panose="02020603050405020304" pitchFamily="18" charset="0"/>
                <a:cs typeface="Times New Roman" panose="02020603050405020304" pitchFamily="18" charset="0"/>
              </a:rPr>
              <a:t>Privilèges des éditions d’Ambroise Paré   </a:t>
            </a:r>
          </a:p>
          <a:p>
            <a:pPr marL="0" indent="0">
              <a:buNone/>
            </a:pPr>
            <a:r>
              <a:rPr lang="fr-FR" sz="2400"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Méthode de traiter les plaies</a:t>
            </a:r>
            <a:r>
              <a:rPr lang="fr-FR" sz="2400" dirty="0">
                <a:latin typeface="Times New Roman" panose="02020603050405020304" pitchFamily="18" charset="0"/>
                <a:cs typeface="Times New Roman" panose="02020603050405020304" pitchFamily="18" charset="0"/>
              </a:rPr>
              <a:t>, </a:t>
            </a:r>
            <a:r>
              <a:rPr lang="fr-FR" sz="2400" dirty="0">
                <a:solidFill>
                  <a:srgbClr val="FF0000"/>
                </a:solidFill>
                <a:latin typeface="Times New Roman" panose="02020603050405020304" pitchFamily="18" charset="0"/>
                <a:cs typeface="Times New Roman" panose="02020603050405020304" pitchFamily="18" charset="0"/>
              </a:rPr>
              <a:t>V. </a:t>
            </a:r>
            <a:r>
              <a:rPr lang="fr-FR" sz="2400" dirty="0" err="1">
                <a:solidFill>
                  <a:srgbClr val="FF0000"/>
                </a:solidFill>
                <a:latin typeface="Times New Roman" panose="02020603050405020304" pitchFamily="18" charset="0"/>
                <a:cs typeface="Times New Roman" panose="02020603050405020304" pitchFamily="18" charset="0"/>
              </a:rPr>
              <a:t>Gautherot</a:t>
            </a:r>
            <a:r>
              <a:rPr lang="fr-FR" sz="2400" dirty="0">
                <a:latin typeface="Times New Roman" panose="02020603050405020304" pitchFamily="18" charset="0"/>
                <a:cs typeface="Times New Roman" panose="02020603050405020304" pitchFamily="18" charset="0"/>
              </a:rPr>
              <a:t>, 1545. (5 ans à </a:t>
            </a:r>
            <a:r>
              <a:rPr lang="fr-FR" sz="2400" dirty="0" err="1">
                <a:latin typeface="Times New Roman" panose="02020603050405020304" pitchFamily="18" charset="0"/>
                <a:cs typeface="Times New Roman" panose="02020603050405020304" pitchFamily="18" charset="0"/>
              </a:rPr>
              <a:t>Gautherot</a:t>
            </a:r>
            <a:r>
              <a:rPr lang="fr-FR" sz="2400" dirty="0">
                <a:latin typeface="Times New Roman" panose="02020603050405020304" pitchFamily="18" charset="0"/>
                <a:cs typeface="Times New Roman" panose="02020603050405020304" pitchFamily="18" charset="0"/>
              </a:rPr>
              <a:t>)</a:t>
            </a:r>
          </a:p>
          <a:p>
            <a:pPr>
              <a:lnSpc>
                <a:spcPct val="40000"/>
              </a:lnSpc>
              <a:buFontTx/>
              <a:buChar char="-"/>
            </a:pPr>
            <a:r>
              <a:rPr lang="fr-FR" sz="2400" i="1" dirty="0">
                <a:latin typeface="Times New Roman" panose="02020603050405020304" pitchFamily="18" charset="0"/>
                <a:cs typeface="Times New Roman" panose="02020603050405020304" pitchFamily="18" charset="0"/>
              </a:rPr>
              <a:t>La Manière de traiter les plaies</a:t>
            </a:r>
            <a:r>
              <a:rPr lang="fr-FR" sz="2400" dirty="0">
                <a:latin typeface="Times New Roman" panose="02020603050405020304" pitchFamily="18" charset="0"/>
                <a:cs typeface="Times New Roman" panose="02020603050405020304" pitchFamily="18" charset="0"/>
              </a:rPr>
              <a:t>, V</a:t>
            </a:r>
            <a:r>
              <a:rPr lang="fr-FR" sz="2400" baseline="30000" dirty="0">
                <a:latin typeface="Times New Roman" panose="02020603050405020304" pitchFamily="18" charset="0"/>
                <a:cs typeface="Times New Roman" panose="02020603050405020304" pitchFamily="18" charset="0"/>
              </a:rPr>
              <a:t>ve</a:t>
            </a:r>
            <a:r>
              <a:rPr lang="fr-FR" sz="2400" dirty="0">
                <a:latin typeface="Times New Roman" panose="02020603050405020304" pitchFamily="18" charset="0"/>
                <a:cs typeface="Times New Roman" panose="02020603050405020304" pitchFamily="18" charset="0"/>
              </a:rPr>
              <a:t> </a:t>
            </a:r>
            <a:r>
              <a:rPr lang="fr-FR" sz="2400" dirty="0">
                <a:solidFill>
                  <a:srgbClr val="FF0000"/>
                </a:solidFill>
                <a:latin typeface="Times New Roman" panose="02020603050405020304" pitchFamily="18" charset="0"/>
                <a:cs typeface="Times New Roman" panose="02020603050405020304" pitchFamily="18" charset="0"/>
              </a:rPr>
              <a:t>Jean de Brie</a:t>
            </a:r>
            <a:r>
              <a:rPr lang="fr-FR" sz="2400" dirty="0">
                <a:latin typeface="Times New Roman" panose="02020603050405020304" pitchFamily="18" charset="0"/>
                <a:cs typeface="Times New Roman" panose="02020603050405020304" pitchFamily="18" charset="0"/>
              </a:rPr>
              <a:t>, 1551 (10 ans, privilège</a:t>
            </a:r>
          </a:p>
          <a:p>
            <a:pPr marL="0" indent="0">
              <a:lnSpc>
                <a:spcPct val="40000"/>
              </a:lnSpc>
              <a:buNone/>
            </a:pPr>
            <a:r>
              <a:rPr lang="fr-FR" sz="2400" dirty="0">
                <a:latin typeface="Times New Roman" panose="02020603050405020304" pitchFamily="18" charset="0"/>
                <a:cs typeface="Times New Roman" panose="02020603050405020304" pitchFamily="18" charset="0"/>
              </a:rPr>
              <a:t>royal à Paré).</a:t>
            </a:r>
          </a:p>
          <a:p>
            <a:pPr marL="0" indent="0">
              <a:lnSpc>
                <a:spcPct val="40000"/>
              </a:lnSpc>
              <a:buNone/>
            </a:pPr>
            <a:r>
              <a:rPr lang="fr-FR" sz="2400" dirty="0">
                <a:latin typeface="Times New Roman" panose="02020603050405020304" pitchFamily="18" charset="0"/>
                <a:cs typeface="Times New Roman" panose="02020603050405020304" pitchFamily="18" charset="0"/>
              </a:rPr>
              <a:t>- </a:t>
            </a:r>
            <a:r>
              <a:rPr lang="fr-FR" sz="2400" i="1" dirty="0">
                <a:latin typeface="Times New Roman" panose="02020603050405020304" pitchFamily="18" charset="0"/>
                <a:cs typeface="Times New Roman" panose="02020603050405020304" pitchFamily="18" charset="0"/>
              </a:rPr>
              <a:t>L’Anatomie universelle</a:t>
            </a:r>
            <a:r>
              <a:rPr lang="fr-FR" sz="2400" dirty="0">
                <a:latin typeface="Times New Roman" panose="02020603050405020304" pitchFamily="18" charset="0"/>
                <a:cs typeface="Times New Roman" panose="02020603050405020304" pitchFamily="18" charset="0"/>
              </a:rPr>
              <a:t>, Jean Le Royer, 1561 (privilège royal de 9 ans à </a:t>
            </a:r>
          </a:p>
          <a:p>
            <a:pPr marL="0" indent="0" algn="just">
              <a:lnSpc>
                <a:spcPct val="40000"/>
              </a:lnSpc>
              <a:buNone/>
            </a:pPr>
            <a:r>
              <a:rPr lang="fr-FR" sz="2400" dirty="0">
                <a:latin typeface="Times New Roman" panose="02020603050405020304" pitchFamily="18" charset="0"/>
                <a:cs typeface="Times New Roman" panose="02020603050405020304" pitchFamily="18" charset="0"/>
              </a:rPr>
              <a:t>Paré pour les « livres, traités, portraits et figures tant de l’anatomie que des</a:t>
            </a:r>
          </a:p>
          <a:p>
            <a:pPr marL="0" indent="0">
              <a:lnSpc>
                <a:spcPct val="40000"/>
              </a:lnSpc>
              <a:buNone/>
            </a:pPr>
            <a:r>
              <a:rPr lang="fr-FR" sz="2400" dirty="0">
                <a:latin typeface="Times New Roman" panose="02020603050405020304" pitchFamily="18" charset="0"/>
                <a:cs typeface="Times New Roman" panose="02020603050405020304" pitchFamily="18" charset="0"/>
              </a:rPr>
              <a:t> instruments de chirurgie »).</a:t>
            </a:r>
          </a:p>
          <a:p>
            <a:pPr>
              <a:lnSpc>
                <a:spcPct val="40000"/>
              </a:lnSpc>
              <a:buFontTx/>
              <a:buChar char="-"/>
            </a:pPr>
            <a:r>
              <a:rPr lang="fr-FR" sz="2400" i="1" dirty="0">
                <a:latin typeface="Times New Roman" panose="02020603050405020304" pitchFamily="18" charset="0"/>
                <a:cs typeface="Times New Roman" panose="02020603050405020304" pitchFamily="18" charset="0"/>
              </a:rPr>
              <a:t>La méthode curative des plaies de la tête</a:t>
            </a:r>
            <a:r>
              <a:rPr lang="fr-FR" sz="2400" dirty="0">
                <a:latin typeface="Times New Roman" panose="02020603050405020304" pitchFamily="18" charset="0"/>
                <a:cs typeface="Times New Roman" panose="02020603050405020304" pitchFamily="18" charset="0"/>
              </a:rPr>
              <a:t>, </a:t>
            </a:r>
            <a:r>
              <a:rPr lang="fr-FR" sz="2400" dirty="0">
                <a:solidFill>
                  <a:srgbClr val="FF0000"/>
                </a:solidFill>
                <a:latin typeface="Times New Roman" panose="02020603050405020304" pitchFamily="18" charset="0"/>
                <a:cs typeface="Times New Roman" panose="02020603050405020304" pitchFamily="18" charset="0"/>
              </a:rPr>
              <a:t>Jean Le Royer</a:t>
            </a:r>
            <a:r>
              <a:rPr lang="fr-FR" sz="2400" dirty="0">
                <a:latin typeface="Times New Roman" panose="02020603050405020304" pitchFamily="18" charset="0"/>
                <a:cs typeface="Times New Roman" panose="02020603050405020304" pitchFamily="18" charset="0"/>
              </a:rPr>
              <a:t>, 1561.</a:t>
            </a:r>
          </a:p>
          <a:p>
            <a:pPr>
              <a:lnSpc>
                <a:spcPct val="40000"/>
              </a:lnSpc>
              <a:buFontTx/>
              <a:buChar char="-"/>
            </a:pPr>
            <a:r>
              <a:rPr lang="fr-FR" sz="2400" i="1" dirty="0">
                <a:latin typeface="Times New Roman" panose="02020603050405020304" pitchFamily="18" charset="0"/>
                <a:cs typeface="Times New Roman" panose="02020603050405020304" pitchFamily="18" charset="0"/>
              </a:rPr>
              <a:t>Dix livres de chirurgie</a:t>
            </a:r>
            <a:r>
              <a:rPr lang="fr-FR" sz="2400" dirty="0">
                <a:latin typeface="Times New Roman" panose="02020603050405020304" pitchFamily="18" charset="0"/>
                <a:cs typeface="Times New Roman" panose="02020603050405020304" pitchFamily="18" charset="0"/>
              </a:rPr>
              <a:t>, Jean Le Royer, 1564.</a:t>
            </a:r>
          </a:p>
          <a:p>
            <a:pPr>
              <a:lnSpc>
                <a:spcPct val="40000"/>
              </a:lnSpc>
              <a:buFontTx/>
              <a:buChar char="-"/>
            </a:pPr>
            <a:r>
              <a:rPr lang="fr-FR" sz="2400" i="1" dirty="0">
                <a:latin typeface="Times New Roman" panose="02020603050405020304" pitchFamily="18" charset="0"/>
                <a:cs typeface="Times New Roman" panose="02020603050405020304" pitchFamily="18" charset="0"/>
              </a:rPr>
              <a:t>Traité de la peste</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Wechel</a:t>
            </a:r>
            <a:r>
              <a:rPr lang="fr-FR" sz="2400" dirty="0">
                <a:latin typeface="Times New Roman" panose="02020603050405020304" pitchFamily="18" charset="0"/>
                <a:cs typeface="Times New Roman" panose="02020603050405020304" pitchFamily="18" charset="0"/>
              </a:rPr>
              <a:t>, 1568 (</a:t>
            </a:r>
            <a:r>
              <a:rPr lang="fr-FR" sz="2400" dirty="0" err="1">
                <a:latin typeface="Times New Roman" panose="02020603050405020304" pitchFamily="18" charset="0"/>
                <a:cs typeface="Times New Roman" panose="02020603050405020304" pitchFamily="18" charset="0"/>
              </a:rPr>
              <a:t>priv</a:t>
            </a:r>
            <a:r>
              <a:rPr lang="fr-FR" sz="2400" dirty="0">
                <a:latin typeface="Times New Roman" panose="02020603050405020304" pitchFamily="18" charset="0"/>
                <a:cs typeface="Times New Roman" panose="02020603050405020304" pitchFamily="18" charset="0"/>
              </a:rPr>
              <a:t>. royal de 9 ans) </a:t>
            </a:r>
          </a:p>
          <a:p>
            <a:pPr>
              <a:lnSpc>
                <a:spcPct val="40000"/>
              </a:lnSpc>
              <a:buFontTx/>
              <a:buChar char="-"/>
            </a:pPr>
            <a:r>
              <a:rPr lang="fr-FR" sz="2400" i="1" dirty="0">
                <a:latin typeface="Times New Roman" panose="02020603050405020304" pitchFamily="18" charset="0"/>
                <a:cs typeface="Times New Roman" panose="02020603050405020304" pitchFamily="18" charset="0"/>
              </a:rPr>
              <a:t>Cinq livres de chirurgie</a:t>
            </a:r>
            <a:r>
              <a:rPr lang="fr-FR" sz="2400" dirty="0">
                <a:latin typeface="Times New Roman" panose="02020603050405020304" pitchFamily="18" charset="0"/>
                <a:cs typeface="Times New Roman" panose="02020603050405020304" pitchFamily="18" charset="0"/>
              </a:rPr>
              <a:t>, A. </a:t>
            </a:r>
            <a:r>
              <a:rPr lang="fr-FR" sz="2400" dirty="0" err="1">
                <a:latin typeface="Times New Roman" panose="02020603050405020304" pitchFamily="18" charset="0"/>
                <a:cs typeface="Times New Roman" panose="02020603050405020304" pitchFamily="18" charset="0"/>
              </a:rPr>
              <a:t>Wechel</a:t>
            </a:r>
            <a:r>
              <a:rPr lang="fr-FR" sz="2400" dirty="0">
                <a:latin typeface="Times New Roman" panose="02020603050405020304" pitchFamily="18" charset="0"/>
                <a:cs typeface="Times New Roman" panose="02020603050405020304" pitchFamily="18" charset="0"/>
              </a:rPr>
              <a:t>, 1572.</a:t>
            </a:r>
          </a:p>
          <a:p>
            <a:pPr>
              <a:lnSpc>
                <a:spcPct val="40000"/>
              </a:lnSpc>
              <a:buFontTx/>
              <a:buChar char="-"/>
            </a:pPr>
            <a:r>
              <a:rPr lang="fr-FR" sz="2400" dirty="0">
                <a:latin typeface="Times New Roman" panose="02020603050405020304" pitchFamily="18" charset="0"/>
                <a:cs typeface="Times New Roman" panose="02020603050405020304" pitchFamily="18" charset="0"/>
              </a:rPr>
              <a:t>Deux livres de chirurgie, A. </a:t>
            </a:r>
            <a:r>
              <a:rPr lang="fr-FR" sz="2400" dirty="0" err="1">
                <a:latin typeface="Times New Roman" panose="02020603050405020304" pitchFamily="18" charset="0"/>
                <a:cs typeface="Times New Roman" panose="02020603050405020304" pitchFamily="18" charset="0"/>
              </a:rPr>
              <a:t>Wechel</a:t>
            </a:r>
            <a:r>
              <a:rPr lang="fr-FR" sz="2400" dirty="0">
                <a:latin typeface="Times New Roman" panose="02020603050405020304" pitchFamily="18" charset="0"/>
                <a:cs typeface="Times New Roman" panose="02020603050405020304" pitchFamily="18" charset="0"/>
              </a:rPr>
              <a:t>, 1573 (</a:t>
            </a:r>
            <a:r>
              <a:rPr lang="fr-FR" sz="2400" dirty="0" err="1">
                <a:latin typeface="Times New Roman" panose="02020603050405020304" pitchFamily="18" charset="0"/>
                <a:cs typeface="Times New Roman" panose="02020603050405020304" pitchFamily="18" charset="0"/>
              </a:rPr>
              <a:t>priv</a:t>
            </a:r>
            <a:r>
              <a:rPr lang="fr-FR" sz="2400" dirty="0">
                <a:latin typeface="Times New Roman" panose="02020603050405020304" pitchFamily="18" charset="0"/>
                <a:cs typeface="Times New Roman" panose="02020603050405020304" pitchFamily="18" charset="0"/>
              </a:rPr>
              <a:t>. royal de 10 ans).</a:t>
            </a:r>
          </a:p>
          <a:p>
            <a:pPr>
              <a:lnSpc>
                <a:spcPct val="40000"/>
              </a:lnSpc>
              <a:buFontTx/>
              <a:buChar char="-"/>
            </a:pPr>
            <a:r>
              <a:rPr lang="fr-FR" sz="2400" i="1" dirty="0">
                <a:latin typeface="Times New Roman" panose="02020603050405020304" pitchFamily="18" charset="0"/>
                <a:cs typeface="Times New Roman" panose="02020603050405020304" pitchFamily="18" charset="0"/>
              </a:rPr>
              <a:t>Les Œuvres</a:t>
            </a:r>
            <a:r>
              <a:rPr lang="fr-FR" sz="2400" dirty="0">
                <a:latin typeface="Times New Roman" panose="02020603050405020304" pitchFamily="18" charset="0"/>
                <a:cs typeface="Times New Roman" panose="02020603050405020304" pitchFamily="18" charset="0"/>
              </a:rPr>
              <a:t>, G. Buon, 1575 (</a:t>
            </a:r>
            <a:r>
              <a:rPr lang="fr-FR" sz="2400" dirty="0" err="1">
                <a:latin typeface="Times New Roman" panose="02020603050405020304" pitchFamily="18" charset="0"/>
                <a:cs typeface="Times New Roman" panose="02020603050405020304" pitchFamily="18" charset="0"/>
              </a:rPr>
              <a:t>priv</a:t>
            </a:r>
            <a:r>
              <a:rPr lang="fr-FR" sz="2400" dirty="0">
                <a:latin typeface="Times New Roman" panose="02020603050405020304" pitchFamily="18" charset="0"/>
                <a:cs typeface="Times New Roman" panose="02020603050405020304" pitchFamily="18" charset="0"/>
              </a:rPr>
              <a:t>. royal de 9 ans)</a:t>
            </a:r>
          </a:p>
          <a:p>
            <a:pPr>
              <a:lnSpc>
                <a:spcPct val="40000"/>
              </a:lnSpc>
              <a:buFontTx/>
              <a:buChar char="-"/>
            </a:pPr>
            <a:r>
              <a:rPr lang="fr-FR" sz="2400" i="1" dirty="0">
                <a:latin typeface="Times New Roman" panose="02020603050405020304" pitchFamily="18" charset="0"/>
                <a:cs typeface="Times New Roman" panose="02020603050405020304" pitchFamily="18" charset="0"/>
              </a:rPr>
              <a:t>Traité de la peste</a:t>
            </a:r>
            <a:r>
              <a:rPr lang="fr-FR" sz="2400" dirty="0">
                <a:latin typeface="Times New Roman" panose="02020603050405020304" pitchFamily="18" charset="0"/>
                <a:cs typeface="Times New Roman" panose="02020603050405020304" pitchFamily="18" charset="0"/>
              </a:rPr>
              <a:t>, G. Buon, 1580 (</a:t>
            </a:r>
            <a:r>
              <a:rPr lang="fr-FR" sz="2400" dirty="0" err="1">
                <a:latin typeface="Times New Roman" panose="02020603050405020304" pitchFamily="18" charset="0"/>
                <a:cs typeface="Times New Roman" panose="02020603050405020304" pitchFamily="18" charset="0"/>
              </a:rPr>
              <a:t>priv</a:t>
            </a:r>
            <a:r>
              <a:rPr lang="fr-FR" sz="2400" dirty="0">
                <a:latin typeface="Times New Roman" panose="02020603050405020304" pitchFamily="18" charset="0"/>
                <a:cs typeface="Times New Roman" panose="02020603050405020304" pitchFamily="18" charset="0"/>
              </a:rPr>
              <a:t>. royal pour 6 ans).</a:t>
            </a:r>
          </a:p>
          <a:p>
            <a:pPr>
              <a:lnSpc>
                <a:spcPct val="40000"/>
              </a:lnSpc>
              <a:buFontTx/>
              <a:buChar char="-"/>
            </a:pPr>
            <a:r>
              <a:rPr lang="fr-FR" sz="2400" i="1" dirty="0">
                <a:latin typeface="Times New Roman" panose="02020603050405020304" pitchFamily="18" charset="0"/>
                <a:cs typeface="Times New Roman" panose="02020603050405020304" pitchFamily="18" charset="0"/>
              </a:rPr>
              <a:t>Discours de la </a:t>
            </a:r>
            <a:r>
              <a:rPr lang="fr-FR" sz="2400" i="1" dirty="0" err="1">
                <a:latin typeface="Times New Roman" panose="02020603050405020304" pitchFamily="18" charset="0"/>
                <a:cs typeface="Times New Roman" panose="02020603050405020304" pitchFamily="18" charset="0"/>
              </a:rPr>
              <a:t>Mumie</a:t>
            </a:r>
            <a:r>
              <a:rPr lang="fr-FR" sz="2400" dirty="0">
                <a:latin typeface="Times New Roman" panose="02020603050405020304" pitchFamily="18" charset="0"/>
                <a:cs typeface="Times New Roman" panose="02020603050405020304" pitchFamily="18" charset="0"/>
              </a:rPr>
              <a:t>, G. Buon, 1582.</a:t>
            </a:r>
            <a:endParaRPr lang="fr-FR" sz="2400" i="1" dirty="0">
              <a:latin typeface="Times New Roman" panose="02020603050405020304" pitchFamily="18" charset="0"/>
              <a:cs typeface="Times New Roman" panose="02020603050405020304" pitchFamily="18" charset="0"/>
            </a:endParaRPr>
          </a:p>
          <a:p>
            <a:pPr>
              <a:lnSpc>
                <a:spcPct val="100000"/>
              </a:lnSpc>
              <a:spcAft>
                <a:spcPts val="800"/>
              </a:spcAft>
              <a:buFontTx/>
              <a:buChar char="-"/>
            </a:pPr>
            <a:r>
              <a:rPr lang="fr-FR" sz="2400" i="1" dirty="0">
                <a:latin typeface="Times New Roman" panose="02020603050405020304" pitchFamily="18" charset="0"/>
                <a:cs typeface="Times New Roman" panose="02020603050405020304" pitchFamily="18" charset="0"/>
              </a:rPr>
              <a:t>Les Œuvres</a:t>
            </a:r>
            <a:r>
              <a:rPr lang="fr-FR" sz="2400" dirty="0">
                <a:latin typeface="Times New Roman" panose="02020603050405020304" pitchFamily="18" charset="0"/>
                <a:cs typeface="Times New Roman" panose="02020603050405020304" pitchFamily="18" charset="0"/>
              </a:rPr>
              <a:t>, G. Buon, 1585 (</a:t>
            </a:r>
            <a:r>
              <a:rPr lang="fr-FR" sz="2400" dirty="0" err="1">
                <a:latin typeface="Times New Roman" panose="02020603050405020304" pitchFamily="18" charset="0"/>
                <a:cs typeface="Times New Roman" panose="02020603050405020304" pitchFamily="18" charset="0"/>
              </a:rPr>
              <a:t>priv</a:t>
            </a:r>
            <a:r>
              <a:rPr lang="fr-FR" sz="2400" dirty="0">
                <a:latin typeface="Times New Roman" panose="02020603050405020304" pitchFamily="18" charset="0"/>
                <a:cs typeface="Times New Roman" panose="02020603050405020304" pitchFamily="18" charset="0"/>
              </a:rPr>
              <a:t>. royal de 9 ans)…. </a:t>
            </a:r>
            <a:r>
              <a:rPr lang="fr-FR" sz="2400" dirty="0">
                <a:solidFill>
                  <a:srgbClr val="FF0000"/>
                </a:solidFill>
                <a:latin typeface="Times New Roman" panose="02020603050405020304" pitchFamily="18" charset="0"/>
                <a:cs typeface="Times New Roman" panose="02020603050405020304" pitchFamily="18" charset="0"/>
              </a:rPr>
              <a:t>Chapitre XXV : « Des monstres et des prodiges »: sirènes, tritons, monstres, poissons volants… l’étrange ne disparaît </a:t>
            </a:r>
            <a:r>
              <a:rPr lang="fr-FR" sz="2400" dirty="0">
                <a:latin typeface="Times New Roman" panose="02020603050405020304" pitchFamily="18" charset="0"/>
                <a:cs typeface="Times New Roman" panose="02020603050405020304" pitchFamily="18" charset="0"/>
              </a:rPr>
              <a:t>pas…</a:t>
            </a:r>
            <a:endParaRPr lang="fr-FR" sz="2400" i="1" dirty="0">
              <a:latin typeface="Times New Roman" panose="02020603050405020304" pitchFamily="18" charset="0"/>
              <a:cs typeface="Times New Roman" panose="02020603050405020304" pitchFamily="18" charset="0"/>
            </a:endParaRPr>
          </a:p>
          <a:p>
            <a:pPr>
              <a:lnSpc>
                <a:spcPct val="40000"/>
              </a:lnSpc>
              <a:buFontTx/>
              <a:buChar char="-"/>
            </a:pPr>
            <a:endParaRPr lang="fr-FR" sz="2400" i="1" dirty="0">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8CE603D2-F8D6-8941-9DFE-D6A218718958}"/>
              </a:ext>
            </a:extLst>
          </p:cNvPr>
          <p:cNvPicPr>
            <a:picLocks noChangeAspect="1"/>
          </p:cNvPicPr>
          <p:nvPr/>
        </p:nvPicPr>
        <p:blipFill>
          <a:blip r:embed="rId2"/>
          <a:stretch>
            <a:fillRect/>
          </a:stretch>
        </p:blipFill>
        <p:spPr>
          <a:xfrm>
            <a:off x="10255091" y="289561"/>
            <a:ext cx="1936909" cy="2529840"/>
          </a:xfrm>
          <a:prstGeom prst="rect">
            <a:avLst/>
          </a:prstGeom>
        </p:spPr>
      </p:pic>
      <p:sp>
        <p:nvSpPr>
          <p:cNvPr id="5" name="ZoneTexte 4">
            <a:extLst>
              <a:ext uri="{FF2B5EF4-FFF2-40B4-BE49-F238E27FC236}">
                <a16:creationId xmlns:a16="http://schemas.microsoft.com/office/drawing/2014/main" id="{D5395B67-6638-C34E-928D-A96567799A81}"/>
              </a:ext>
            </a:extLst>
          </p:cNvPr>
          <p:cNvSpPr txBox="1"/>
          <p:nvPr/>
        </p:nvSpPr>
        <p:spPr>
          <a:xfrm>
            <a:off x="10591800" y="3147237"/>
            <a:ext cx="1401726" cy="646331"/>
          </a:xfrm>
          <a:prstGeom prst="rect">
            <a:avLst/>
          </a:prstGeom>
          <a:noFill/>
        </p:spPr>
        <p:txBody>
          <a:bodyPr wrap="square" rtlCol="0">
            <a:spAutoFit/>
          </a:bodyPr>
          <a:lstStyle/>
          <a:p>
            <a:r>
              <a:rPr lang="fr-FR" dirty="0"/>
              <a:t>Portrait de 1685</a:t>
            </a:r>
          </a:p>
        </p:txBody>
      </p:sp>
    </p:spTree>
    <p:extLst>
      <p:ext uri="{BB962C8B-B14F-4D97-AF65-F5344CB8AC3E}">
        <p14:creationId xmlns:p14="http://schemas.microsoft.com/office/powerpoint/2010/main" val="1811592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D4FE48-857D-9F46-8702-1163D0C82CBE}"/>
              </a:ext>
            </a:extLst>
          </p:cNvPr>
          <p:cNvSpPr>
            <a:spLocks noGrp="1"/>
          </p:cNvSpPr>
          <p:nvPr>
            <p:ph type="title"/>
          </p:nvPr>
        </p:nvSpPr>
        <p:spPr>
          <a:xfrm>
            <a:off x="1069848" y="484632"/>
            <a:ext cx="10058400" cy="594360"/>
          </a:xfrm>
        </p:spPr>
        <p:txBody>
          <a:bodyPr>
            <a:noAutofit/>
          </a:bodyPr>
          <a:lstStyle/>
          <a:p>
            <a:pPr algn="ctr"/>
            <a:r>
              <a:rPr lang="fr-FR" sz="2400" b="1" cap="none" dirty="0">
                <a:latin typeface="Times New Roman" panose="02020603050405020304" pitchFamily="18" charset="0"/>
                <a:cs typeface="Times New Roman" panose="02020603050405020304" pitchFamily="18" charset="0"/>
              </a:rPr>
              <a:t>Transition : Question sur les effets de l’imprimé : l’émergence de l’alchimie.</a:t>
            </a:r>
          </a:p>
        </p:txBody>
      </p:sp>
      <p:sp>
        <p:nvSpPr>
          <p:cNvPr id="3" name="Espace réservé du contenu 2">
            <a:extLst>
              <a:ext uri="{FF2B5EF4-FFF2-40B4-BE49-F238E27FC236}">
                <a16:creationId xmlns:a16="http://schemas.microsoft.com/office/drawing/2014/main" id="{B00F6524-5DF9-7D4E-B405-9D16430FA3F1}"/>
              </a:ext>
            </a:extLst>
          </p:cNvPr>
          <p:cNvSpPr>
            <a:spLocks noGrp="1"/>
          </p:cNvSpPr>
          <p:nvPr>
            <p:ph idx="1"/>
          </p:nvPr>
        </p:nvSpPr>
        <p:spPr>
          <a:xfrm>
            <a:off x="1069848" y="1509822"/>
            <a:ext cx="10725912" cy="5188690"/>
          </a:xfrm>
        </p:spPr>
        <p:txBody>
          <a:bodyPr>
            <a:normAutofit lnSpcReduction="10000"/>
          </a:bodyPr>
          <a:lstStyle/>
          <a:p>
            <a:pPr marL="0" indent="0">
              <a:buNone/>
            </a:pPr>
            <a:r>
              <a:rPr lang="fr-FR" sz="2400" b="1" dirty="0">
                <a:latin typeface="Times New Roman" panose="02020603050405020304" pitchFamily="18" charset="0"/>
                <a:cs typeface="Times New Roman" panose="02020603050405020304" pitchFamily="18" charset="0"/>
              </a:rPr>
              <a:t>Paracelse : </a:t>
            </a:r>
            <a:r>
              <a:rPr lang="fr-FR" sz="2400" dirty="0" err="1">
                <a:latin typeface="Times New Roman" panose="02020603050405020304" pitchFamily="18" charset="0"/>
                <a:cs typeface="Times New Roman" panose="02020603050405020304" pitchFamily="18" charset="0"/>
              </a:rPr>
              <a:t>Philippus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Theophrastus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Aureolus</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Bombast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von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Hohenheim</a:t>
            </a:r>
            <a:r>
              <a:rPr lang="fr-FR" sz="2400" dirty="0">
                <a:latin typeface="Times New Roman" panose="02020603050405020304" pitchFamily="18" charset="0"/>
                <a:cs typeface="Times New Roman" panose="02020603050405020304" pitchFamily="18" charset="0"/>
              </a:rPr>
              <a:t> (1493-1541) : environ 140 manuscrits (copies, autographes…).</a:t>
            </a:r>
          </a:p>
          <a:p>
            <a:pPr marL="0" indent="0">
              <a:buNone/>
            </a:pPr>
            <a:r>
              <a:rPr lang="fr-FR" sz="2400" b="1" dirty="0">
                <a:latin typeface="Times New Roman" panose="02020603050405020304" pitchFamily="18" charset="0"/>
                <a:cs typeface="Times New Roman" panose="02020603050405020304" pitchFamily="18" charset="0"/>
              </a:rPr>
              <a:t>1560</a:t>
            </a:r>
            <a:r>
              <a:rPr lang="fr-FR" sz="2400" dirty="0">
                <a:latin typeface="Times New Roman" panose="02020603050405020304" pitchFamily="18" charset="0"/>
                <a:cs typeface="Times New Roman" panose="02020603050405020304" pitchFamily="18" charset="0"/>
              </a:rPr>
              <a:t> : irruption du « </a:t>
            </a:r>
            <a:r>
              <a:rPr lang="fr-FR" sz="2400" dirty="0" err="1">
                <a:latin typeface="Times New Roman" panose="02020603050405020304" pitchFamily="18" charset="0"/>
                <a:cs typeface="Times New Roman" panose="02020603050405020304" pitchFamily="18" charset="0"/>
              </a:rPr>
              <a:t>paracelsisme</a:t>
            </a:r>
            <a:r>
              <a:rPr lang="fr-FR" sz="2400" dirty="0">
                <a:latin typeface="Times New Roman" panose="02020603050405020304" pitchFamily="18" charset="0"/>
                <a:cs typeface="Times New Roman" panose="02020603050405020304" pitchFamily="18" charset="0"/>
              </a:rPr>
              <a:t> » sur le marché du livre dans les états allemands et les cantons suisses :  </a:t>
            </a:r>
          </a:p>
          <a:p>
            <a:pPr>
              <a:buFontTx/>
              <a:buChar char="-"/>
            </a:pPr>
            <a:r>
              <a:rPr lang="fr-FR" sz="2400" dirty="0">
                <a:latin typeface="Times New Roman" panose="02020603050405020304" pitchFamily="18" charset="0"/>
                <a:cs typeface="Times New Roman" panose="02020603050405020304" pitchFamily="18" charset="0"/>
              </a:rPr>
              <a:t>1560 : </a:t>
            </a:r>
            <a:r>
              <a:rPr lang="fr-FR" sz="2400" i="1" dirty="0">
                <a:latin typeface="Times New Roman" panose="02020603050405020304" pitchFamily="18" charset="0"/>
                <a:cs typeface="Times New Roman" panose="02020603050405020304" pitchFamily="18" charset="0"/>
              </a:rPr>
              <a:t>De </a:t>
            </a:r>
            <a:r>
              <a:rPr lang="fr-FR" sz="2400" i="1" dirty="0" err="1">
                <a:latin typeface="Times New Roman" panose="02020603050405020304" pitchFamily="18" charset="0"/>
                <a:cs typeface="Times New Roman" panose="02020603050405020304" pitchFamily="18" charset="0"/>
              </a:rPr>
              <a:t>vita</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longa</a:t>
            </a:r>
            <a:r>
              <a:rPr lang="fr-FR" sz="2400"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par Adam </a:t>
            </a:r>
            <a:r>
              <a:rPr lang="fr-FR" sz="2400" dirty="0" err="1">
                <a:latin typeface="Times New Roman" panose="02020603050405020304" pitchFamily="18" charset="0"/>
                <a:cs typeface="Times New Roman" panose="02020603050405020304" pitchFamily="18" charset="0"/>
              </a:rPr>
              <a:t>von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Bodenstein</a:t>
            </a:r>
            <a:r>
              <a:rPr lang="fr-FR" sz="2400" dirty="0">
                <a:latin typeface="Times New Roman" panose="02020603050405020304" pitchFamily="18" charset="0"/>
                <a:cs typeface="Times New Roman" panose="02020603050405020304" pitchFamily="18" charset="0"/>
              </a:rPr>
              <a:t> (Bâle, latin).</a:t>
            </a:r>
          </a:p>
          <a:p>
            <a:pPr>
              <a:buFontTx/>
              <a:buChar char="-"/>
            </a:pPr>
            <a:r>
              <a:rPr lang="fr-FR" sz="2400" dirty="0">
                <a:latin typeface="Times New Roman" panose="02020603050405020304" pitchFamily="18" charset="0"/>
                <a:cs typeface="Times New Roman" panose="02020603050405020304" pitchFamily="18" charset="0"/>
              </a:rPr>
              <a:t>1575 : </a:t>
            </a:r>
            <a:r>
              <a:rPr lang="fr-FR" sz="2400" i="1" dirty="0" err="1">
                <a:latin typeface="Times New Roman" panose="02020603050405020304" pitchFamily="18" charset="0"/>
                <a:cs typeface="Times New Roman" panose="02020603050405020304" pitchFamily="18" charset="0"/>
              </a:rPr>
              <a:t>Operum</a:t>
            </a:r>
            <a:r>
              <a:rPr lang="fr-FR" sz="2400" i="1" dirty="0">
                <a:latin typeface="Times New Roman" panose="02020603050405020304" pitchFamily="18" charset="0"/>
                <a:cs typeface="Times New Roman" panose="02020603050405020304" pitchFamily="18" charset="0"/>
              </a:rPr>
              <a:t> latine </a:t>
            </a:r>
            <a:r>
              <a:rPr lang="fr-FR" sz="2400" i="1" dirty="0" err="1">
                <a:latin typeface="Times New Roman" panose="02020603050405020304" pitchFamily="18" charset="0"/>
                <a:cs typeface="Times New Roman" panose="02020603050405020304" pitchFamily="18" charset="0"/>
              </a:rPr>
              <a:t>redditorum</a:t>
            </a:r>
            <a:r>
              <a:rPr lang="fr-FR" sz="2400" dirty="0">
                <a:latin typeface="Times New Roman" panose="02020603050405020304" pitchFamily="18" charset="0"/>
                <a:cs typeface="Times New Roman" panose="02020603050405020304" pitchFamily="18" charset="0"/>
              </a:rPr>
              <a:t> (2 </a:t>
            </a:r>
            <a:r>
              <a:rPr lang="fr-FR" sz="2400" dirty="0" err="1">
                <a:latin typeface="Times New Roman" panose="02020603050405020304" pitchFamily="18" charset="0"/>
                <a:cs typeface="Times New Roman" panose="02020603050405020304" pitchFamily="18" charset="0"/>
              </a:rPr>
              <a:t>t</a:t>
            </a:r>
            <a:r>
              <a:rPr lang="fr-FR" sz="2400" dirty="0">
                <a:latin typeface="Times New Roman" panose="02020603050405020304" pitchFamily="18" charset="0"/>
                <a:cs typeface="Times New Roman" panose="02020603050405020304" pitchFamily="18" charset="0"/>
              </a:rPr>
              <a:t>.).</a:t>
            </a:r>
          </a:p>
          <a:p>
            <a:pPr>
              <a:buFontTx/>
              <a:buChar char="-"/>
            </a:pPr>
            <a:r>
              <a:rPr lang="fr-FR" sz="2400" dirty="0">
                <a:latin typeface="Times New Roman" panose="02020603050405020304" pitchFamily="18" charset="0"/>
                <a:cs typeface="Times New Roman" panose="02020603050405020304" pitchFamily="18" charset="0"/>
              </a:rPr>
              <a:t>1589-1591 : John </a:t>
            </a:r>
            <a:r>
              <a:rPr lang="fr-FR" sz="2400" dirty="0" err="1">
                <a:latin typeface="Times New Roman" panose="02020603050405020304" pitchFamily="18" charset="0"/>
                <a:cs typeface="Times New Roman" panose="02020603050405020304" pitchFamily="18" charset="0"/>
              </a:rPr>
              <a:t>Huser</a:t>
            </a:r>
            <a:r>
              <a:rPr lang="fr-FR" sz="2400"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Bücher</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und</a:t>
            </a:r>
            <a:r>
              <a:rPr lang="fr-FR" sz="2400" i="1" dirty="0">
                <a:latin typeface="Times New Roman" panose="02020603050405020304" pitchFamily="18" charset="0"/>
                <a:cs typeface="Times New Roman" panose="02020603050405020304" pitchFamily="18" charset="0"/>
              </a:rPr>
              <a:t> </a:t>
            </a:r>
            <a:r>
              <a:rPr lang="fr-FR" sz="2400" i="1" dirty="0" err="1">
                <a:latin typeface="Times New Roman" panose="02020603050405020304" pitchFamily="18" charset="0"/>
                <a:cs typeface="Times New Roman" panose="02020603050405020304" pitchFamily="18" charset="0"/>
              </a:rPr>
              <a:t>Schrifften</a:t>
            </a:r>
            <a:r>
              <a:rPr lang="fr-FR" sz="2400" i="1" dirty="0">
                <a:latin typeface="Times New Roman" panose="02020603050405020304" pitchFamily="18" charset="0"/>
                <a:cs typeface="Times New Roman" panose="02020603050405020304" pitchFamily="18" charset="0"/>
              </a:rPr>
              <a:t> </a:t>
            </a:r>
            <a:r>
              <a:rPr lang="fr-FR" sz="2400" dirty="0">
                <a:latin typeface="Times New Roman" panose="02020603050405020304" pitchFamily="18" charset="0"/>
                <a:cs typeface="Times New Roman" panose="02020603050405020304" pitchFamily="18" charset="0"/>
              </a:rPr>
              <a:t>(in-4°, 10 vol.).</a:t>
            </a:r>
          </a:p>
          <a:p>
            <a:pPr marL="0" indent="0">
              <a:buNone/>
            </a:pPr>
            <a:r>
              <a:rPr lang="fr-FR" sz="2400" b="1" dirty="0">
                <a:latin typeface="Times New Roman" panose="02020603050405020304" pitchFamily="18" charset="0"/>
                <a:cs typeface="Times New Roman" panose="02020603050405020304" pitchFamily="18" charset="0"/>
              </a:rPr>
              <a:t>Succès éditorial        </a:t>
            </a:r>
            <a:r>
              <a:rPr lang="fr-FR" sz="2400" dirty="0">
                <a:latin typeface="Times New Roman" panose="02020603050405020304" pitchFamily="18" charset="0"/>
                <a:cs typeface="Times New Roman" panose="02020603050405020304" pitchFamily="18" charset="0"/>
              </a:rPr>
              <a:t>émergence d’un violent mouvement anti-paracelsien en Europe.</a:t>
            </a:r>
          </a:p>
          <a:p>
            <a:pPr marL="0" indent="0">
              <a:buNone/>
            </a:pPr>
            <a:r>
              <a:rPr lang="fr-FR" sz="2400" dirty="0">
                <a:latin typeface="Times New Roman" panose="02020603050405020304" pitchFamily="18" charset="0"/>
                <a:cs typeface="Times New Roman" panose="02020603050405020304" pitchFamily="18" charset="0"/>
              </a:rPr>
              <a:t>Médecin et théologien, Thomas </a:t>
            </a:r>
            <a:r>
              <a:rPr lang="fr-FR" sz="2400" dirty="0" err="1">
                <a:latin typeface="Times New Roman" panose="02020603050405020304" pitchFamily="18" charset="0"/>
                <a:cs typeface="Times New Roman" panose="02020603050405020304" pitchFamily="18" charset="0"/>
              </a:rPr>
              <a:t>Erastus</a:t>
            </a:r>
            <a:r>
              <a:rPr lang="fr-FR" sz="2400" dirty="0">
                <a:latin typeface="Times New Roman" panose="02020603050405020304" pitchFamily="18" charset="0"/>
                <a:cs typeface="Times New Roman" panose="02020603050405020304" pitchFamily="18" charset="0"/>
              </a:rPr>
              <a:t> (1524-1583), </a:t>
            </a:r>
            <a:r>
              <a:rPr lang="fr-FR" sz="2400" i="1" dirty="0" err="1">
                <a:latin typeface="Times New Roman" panose="02020603050405020304" pitchFamily="18" charset="0"/>
                <a:cs typeface="Times New Roman" panose="02020603050405020304" pitchFamily="18" charset="0"/>
              </a:rPr>
              <a:t>Disputationes</a:t>
            </a:r>
            <a:r>
              <a:rPr lang="fr-FR" sz="2400" i="1" dirty="0">
                <a:latin typeface="Times New Roman" panose="02020603050405020304" pitchFamily="18" charset="0"/>
                <a:cs typeface="Times New Roman" panose="02020603050405020304" pitchFamily="18" charset="0"/>
              </a:rPr>
              <a:t> de </a:t>
            </a:r>
            <a:r>
              <a:rPr lang="fr-FR" sz="2400" i="1" dirty="0" err="1">
                <a:latin typeface="Times New Roman" panose="02020603050405020304" pitchFamily="18" charset="0"/>
                <a:cs typeface="Times New Roman" panose="02020603050405020304" pitchFamily="18" charset="0"/>
              </a:rPr>
              <a:t>medicina</a:t>
            </a:r>
            <a:r>
              <a:rPr lang="fr-FR" sz="2400" i="1" dirty="0">
                <a:latin typeface="Times New Roman" panose="02020603050405020304" pitchFamily="18" charset="0"/>
                <a:cs typeface="Times New Roman" panose="02020603050405020304" pitchFamily="18" charset="0"/>
              </a:rPr>
              <a:t> nova Philippi </a:t>
            </a:r>
            <a:r>
              <a:rPr lang="fr-FR" sz="2400" i="1" dirty="0" err="1">
                <a:latin typeface="Times New Roman" panose="02020603050405020304" pitchFamily="18" charset="0"/>
                <a:cs typeface="Times New Roman" panose="02020603050405020304" pitchFamily="18" charset="0"/>
              </a:rPr>
              <a:t>Paracelsi</a:t>
            </a:r>
            <a:r>
              <a:rPr lang="fr-FR" sz="2400" dirty="0">
                <a:latin typeface="Times New Roman" panose="02020603050405020304" pitchFamily="18" charset="0"/>
                <a:cs typeface="Times New Roman" panose="02020603050405020304" pitchFamily="18" charset="0"/>
              </a:rPr>
              <a:t> (1571-1573, 4 vol.)</a:t>
            </a:r>
          </a:p>
          <a:p>
            <a:pPr marL="0" indent="0">
              <a:buNone/>
            </a:pPr>
            <a:r>
              <a:rPr lang="fr-FR" sz="2400" dirty="0">
                <a:latin typeface="Times New Roman" panose="02020603050405020304" pitchFamily="18" charset="0"/>
                <a:cs typeface="Times New Roman" panose="02020603050405020304" pitchFamily="18" charset="0"/>
              </a:rPr>
              <a:t>Professeur à Iéna (1588), Andreas </a:t>
            </a:r>
            <a:r>
              <a:rPr lang="fr-FR" sz="2400" dirty="0" err="1">
                <a:latin typeface="Times New Roman" panose="02020603050405020304" pitchFamily="18" charset="0"/>
                <a:cs typeface="Times New Roman" panose="02020603050405020304" pitchFamily="18" charset="0"/>
              </a:rPr>
              <a:t>Libavius</a:t>
            </a:r>
            <a:r>
              <a:rPr lang="fr-FR" sz="2400" dirty="0">
                <a:latin typeface="Times New Roman" panose="02020603050405020304" pitchFamily="18" charset="0"/>
                <a:cs typeface="Times New Roman" panose="02020603050405020304" pitchFamily="18" charset="0"/>
              </a:rPr>
              <a:t> (1555-1616), </a:t>
            </a:r>
            <a:r>
              <a:rPr lang="fr-FR" sz="2400" i="1" dirty="0" err="1">
                <a:latin typeface="Times New Roman" panose="02020603050405020304" pitchFamily="18" charset="0"/>
                <a:cs typeface="Times New Roman" panose="02020603050405020304" pitchFamily="18" charset="0"/>
              </a:rPr>
              <a:t>Alchemia</a:t>
            </a:r>
            <a:r>
              <a:rPr lang="fr-FR" sz="2400" dirty="0">
                <a:latin typeface="Times New Roman" panose="02020603050405020304" pitchFamily="18" charset="0"/>
                <a:cs typeface="Times New Roman" panose="02020603050405020304" pitchFamily="18" charset="0"/>
              </a:rPr>
              <a:t> (1597) – apparition des rubriques et diagrammes.</a:t>
            </a:r>
          </a:p>
          <a:p>
            <a:pPr marL="0" indent="0">
              <a:buNone/>
            </a:pPr>
            <a:endParaRPr lang="fr-FR" sz="2400" dirty="0">
              <a:latin typeface="Times New Roman" panose="02020603050405020304" pitchFamily="18" charset="0"/>
              <a:cs typeface="Times New Roman" panose="02020603050405020304" pitchFamily="18" charset="0"/>
            </a:endParaRPr>
          </a:p>
        </p:txBody>
      </p:sp>
      <p:sp>
        <p:nvSpPr>
          <p:cNvPr id="5" name="Flèche vers la droite 4">
            <a:extLst>
              <a:ext uri="{FF2B5EF4-FFF2-40B4-BE49-F238E27FC236}">
                <a16:creationId xmlns:a16="http://schemas.microsoft.com/office/drawing/2014/main" id="{54363CAC-50C3-8C43-B5CE-BBCBF3D0E0A8}"/>
              </a:ext>
            </a:extLst>
          </p:cNvPr>
          <p:cNvSpPr/>
          <p:nvPr/>
        </p:nvSpPr>
        <p:spPr>
          <a:xfrm>
            <a:off x="3252287" y="4528618"/>
            <a:ext cx="47548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4092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E81FC3-D974-9645-ACFF-512D29E56FE1}"/>
              </a:ext>
            </a:extLst>
          </p:cNvPr>
          <p:cNvSpPr>
            <a:spLocks noGrp="1"/>
          </p:cNvSpPr>
          <p:nvPr>
            <p:ph type="title"/>
          </p:nvPr>
        </p:nvSpPr>
        <p:spPr>
          <a:xfrm>
            <a:off x="777240" y="213360"/>
            <a:ext cx="8214360" cy="1485900"/>
          </a:xfrm>
        </p:spPr>
        <p:txBody>
          <a:bodyPr/>
          <a:lstStyle/>
          <a:p>
            <a:endParaRPr lang="fr-FR"/>
          </a:p>
        </p:txBody>
      </p:sp>
      <p:sp>
        <p:nvSpPr>
          <p:cNvPr id="3" name="Espace réservé du contenu 2">
            <a:extLst>
              <a:ext uri="{FF2B5EF4-FFF2-40B4-BE49-F238E27FC236}">
                <a16:creationId xmlns:a16="http://schemas.microsoft.com/office/drawing/2014/main" id="{D546A482-4C89-054C-A032-5D82585F1208}"/>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6207CFE7-CDD2-1547-802A-312BCD1C9DE9}"/>
              </a:ext>
            </a:extLst>
          </p:cNvPr>
          <p:cNvPicPr>
            <a:picLocks noChangeAspect="1"/>
          </p:cNvPicPr>
          <p:nvPr/>
        </p:nvPicPr>
        <p:blipFill>
          <a:blip r:embed="rId2"/>
          <a:stretch>
            <a:fillRect/>
          </a:stretch>
        </p:blipFill>
        <p:spPr>
          <a:xfrm>
            <a:off x="7678169" y="314623"/>
            <a:ext cx="4005580" cy="6008370"/>
          </a:xfrm>
          <a:prstGeom prst="rect">
            <a:avLst/>
          </a:prstGeom>
        </p:spPr>
      </p:pic>
      <p:sp>
        <p:nvSpPr>
          <p:cNvPr id="5" name="ZoneTexte 4">
            <a:extLst>
              <a:ext uri="{FF2B5EF4-FFF2-40B4-BE49-F238E27FC236}">
                <a16:creationId xmlns:a16="http://schemas.microsoft.com/office/drawing/2014/main" id="{9CC04836-5835-014E-BE35-6896CF8F2F70}"/>
              </a:ext>
            </a:extLst>
          </p:cNvPr>
          <p:cNvSpPr txBox="1"/>
          <p:nvPr/>
        </p:nvSpPr>
        <p:spPr>
          <a:xfrm>
            <a:off x="1036320" y="2148840"/>
            <a:ext cx="5821680" cy="2862322"/>
          </a:xfrm>
          <a:prstGeom prst="rect">
            <a:avLst/>
          </a:prstGeom>
          <a:noFill/>
        </p:spPr>
        <p:txBody>
          <a:bodyPr wrap="square" rtlCol="0">
            <a:spAutoFit/>
          </a:bodyPr>
          <a:lstStyle/>
          <a:p>
            <a:pPr algn="just"/>
            <a:r>
              <a:rPr lang="fr-FR" sz="2000" dirty="0">
                <a:latin typeface="Garamond" panose="02020404030301010803" pitchFamily="18" charset="0"/>
              </a:rPr>
              <a:t>Anonyme (« L.C.S.) </a:t>
            </a:r>
            <a:r>
              <a:rPr lang="fr-FR" sz="2000" i="1" dirty="0" err="1">
                <a:latin typeface="Garamond" panose="02020404030301010803" pitchFamily="18" charset="0"/>
              </a:rPr>
              <a:t>Hermaphroditisches</a:t>
            </a:r>
            <a:r>
              <a:rPr lang="fr-FR" sz="2000" i="1" dirty="0">
                <a:latin typeface="Garamond" panose="02020404030301010803" pitchFamily="18" charset="0"/>
              </a:rPr>
              <a:t> </a:t>
            </a:r>
            <a:r>
              <a:rPr lang="fr-FR" sz="2000" i="1" dirty="0" err="1">
                <a:latin typeface="Garamond" panose="02020404030301010803" pitchFamily="18" charset="0"/>
              </a:rPr>
              <a:t>Sonn</a:t>
            </a:r>
            <a:r>
              <a:rPr lang="fr-FR" sz="2000" i="1" dirty="0">
                <a:latin typeface="Garamond" panose="02020404030301010803" pitchFamily="18" charset="0"/>
              </a:rPr>
              <a:t> – </a:t>
            </a:r>
            <a:r>
              <a:rPr lang="fr-FR" sz="2000" i="1" dirty="0" err="1">
                <a:latin typeface="Garamond" panose="02020404030301010803" pitchFamily="18" charset="0"/>
              </a:rPr>
              <a:t>und</a:t>
            </a:r>
            <a:r>
              <a:rPr lang="fr-FR" sz="2000" i="1" dirty="0">
                <a:latin typeface="Garamond" panose="02020404030301010803" pitchFamily="18" charset="0"/>
              </a:rPr>
              <a:t> </a:t>
            </a:r>
            <a:r>
              <a:rPr lang="fr-FR" sz="2000" i="1" dirty="0" err="1">
                <a:latin typeface="Garamond" panose="02020404030301010803" pitchFamily="18" charset="0"/>
              </a:rPr>
              <a:t>Mondskind</a:t>
            </a:r>
            <a:r>
              <a:rPr lang="fr-FR" sz="2000" i="1" dirty="0">
                <a:latin typeface="Garamond" panose="02020404030301010803" pitchFamily="18" charset="0"/>
              </a:rPr>
              <a:t> </a:t>
            </a:r>
            <a:r>
              <a:rPr lang="fr-FR" sz="2000" dirty="0">
                <a:latin typeface="Garamond" panose="02020404030301010803" pitchFamily="18" charset="0"/>
              </a:rPr>
              <a:t>(« L’enfant du Soleil et de la lune, Mayence, J.F. </a:t>
            </a:r>
            <a:r>
              <a:rPr lang="fr-FR" sz="2000" dirty="0" err="1">
                <a:latin typeface="Garamond" panose="02020404030301010803" pitchFamily="18" charset="0"/>
              </a:rPr>
              <a:t>Kreps</a:t>
            </a:r>
            <a:r>
              <a:rPr lang="fr-FR" sz="2000" dirty="0">
                <a:latin typeface="Garamond" panose="02020404030301010803" pitchFamily="18" charset="0"/>
              </a:rPr>
              <a:t>, 1752).</a:t>
            </a:r>
          </a:p>
          <a:p>
            <a:pPr algn="just"/>
            <a:endParaRPr lang="fr-FR" sz="2000" dirty="0">
              <a:latin typeface="Garamond" panose="02020404030301010803" pitchFamily="18" charset="0"/>
            </a:endParaRPr>
          </a:p>
          <a:p>
            <a:pPr algn="just"/>
            <a:r>
              <a:rPr lang="fr-FR" sz="2000" dirty="0">
                <a:latin typeface="Garamond" panose="02020404030301010803" pitchFamily="18" charset="0"/>
              </a:rPr>
              <a:t>Les libertins du XVII</a:t>
            </a:r>
            <a:r>
              <a:rPr lang="fr-FR" sz="2000" baseline="30000" dirty="0">
                <a:latin typeface="Garamond" panose="02020404030301010803" pitchFamily="18" charset="0"/>
              </a:rPr>
              <a:t>e</a:t>
            </a:r>
            <a:r>
              <a:rPr lang="fr-FR" sz="2000" dirty="0">
                <a:latin typeface="Garamond" panose="02020404030301010803" pitchFamily="18" charset="0"/>
              </a:rPr>
              <a:t> siècle : </a:t>
            </a:r>
          </a:p>
          <a:p>
            <a:pPr algn="just"/>
            <a:r>
              <a:rPr lang="fr-FR" sz="2000" dirty="0">
                <a:latin typeface="Garamond" panose="02020404030301010803" pitchFamily="18" charset="0"/>
              </a:rPr>
              <a:t>Francis Godwin, </a:t>
            </a:r>
            <a:r>
              <a:rPr lang="fr-FR" sz="2000" i="1" dirty="0">
                <a:latin typeface="Garamond" panose="02020404030301010803" pitchFamily="18" charset="0"/>
              </a:rPr>
              <a:t>The Man in the Moon</a:t>
            </a:r>
            <a:r>
              <a:rPr lang="fr-FR" sz="2000" dirty="0">
                <a:latin typeface="Garamond" panose="02020404030301010803" pitchFamily="18" charset="0"/>
              </a:rPr>
              <a:t>, 1637.</a:t>
            </a:r>
          </a:p>
          <a:p>
            <a:pPr algn="just"/>
            <a:r>
              <a:rPr lang="fr-FR" sz="2000" dirty="0">
                <a:latin typeface="Garamond" panose="02020404030301010803" pitchFamily="18" charset="0"/>
              </a:rPr>
              <a:t>Cyrano de Bergerac, </a:t>
            </a:r>
            <a:r>
              <a:rPr lang="fr-FR" sz="2000" i="1" dirty="0">
                <a:latin typeface="Garamond" panose="02020404030301010803" pitchFamily="18" charset="0"/>
              </a:rPr>
              <a:t>Histoire comique des Etats et Empires de la lune </a:t>
            </a:r>
            <a:r>
              <a:rPr lang="fr-FR" sz="2000" dirty="0">
                <a:latin typeface="Garamond" panose="02020404030301010803" pitchFamily="18" charset="0"/>
              </a:rPr>
              <a:t>(vers 1650).</a:t>
            </a:r>
          </a:p>
          <a:p>
            <a:pPr algn="just"/>
            <a:endParaRPr lang="fr-FR" sz="2000" dirty="0">
              <a:latin typeface="Garamond" panose="02020404030301010803" pitchFamily="18" charset="0"/>
            </a:endParaRPr>
          </a:p>
        </p:txBody>
      </p:sp>
    </p:spTree>
    <p:extLst>
      <p:ext uri="{BB962C8B-B14F-4D97-AF65-F5344CB8AC3E}">
        <p14:creationId xmlns:p14="http://schemas.microsoft.com/office/powerpoint/2010/main" val="21721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4D15C1-6721-904E-B122-4DD55FD3E1FB}"/>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6A2B56DE-5917-8747-890B-356BCB690E91}"/>
              </a:ext>
            </a:extLst>
          </p:cNvPr>
          <p:cNvSpPr>
            <a:spLocks noGrp="1"/>
          </p:cNvSpPr>
          <p:nvPr>
            <p:ph idx="1"/>
          </p:nvPr>
        </p:nvSpPr>
        <p:spPr/>
        <p:txBody>
          <a:bodyPr>
            <a:normAutofit/>
          </a:bodyPr>
          <a:lstStyle/>
          <a:p>
            <a:pPr marL="0" indent="0" algn="just">
              <a:buNone/>
            </a:pPr>
            <a:r>
              <a:rPr lang="fr-FR" sz="2400" b="1" dirty="0">
                <a:latin typeface="Garamond" panose="02020404030301010803" pitchFamily="18" charset="0"/>
              </a:rPr>
              <a:t>Bibliographie sommaire :</a:t>
            </a:r>
          </a:p>
          <a:p>
            <a:pPr marL="0" indent="0" algn="just">
              <a:buNone/>
            </a:pPr>
            <a:r>
              <a:rPr lang="fr-FR" dirty="0">
                <a:latin typeface="Garamond" panose="02020404030301010803" pitchFamily="18" charset="0"/>
              </a:rPr>
              <a:t>Jean-Marc Besse, « Cartographie et grandeurs de la Terre. Aspects de la géographie (XVI</a:t>
            </a:r>
            <a:r>
              <a:rPr lang="fr-FR" baseline="30000" dirty="0">
                <a:latin typeface="Garamond" panose="02020404030301010803" pitchFamily="18" charset="0"/>
              </a:rPr>
              <a:t>e</a:t>
            </a:r>
            <a:r>
              <a:rPr lang="fr-FR" dirty="0">
                <a:latin typeface="Garamond" panose="02020404030301010803" pitchFamily="18" charset="0"/>
              </a:rPr>
              <a:t>-XVIII</a:t>
            </a:r>
            <a:r>
              <a:rPr lang="fr-FR" baseline="30000" dirty="0">
                <a:latin typeface="Garamond" panose="02020404030301010803" pitchFamily="18" charset="0"/>
              </a:rPr>
              <a:t>e</a:t>
            </a:r>
            <a:r>
              <a:rPr lang="fr-FR" dirty="0">
                <a:latin typeface="Garamond" panose="02020404030301010803" pitchFamily="18" charset="0"/>
              </a:rPr>
              <a:t> siècle), S. Van Damme, </a:t>
            </a:r>
            <a:r>
              <a:rPr lang="fr-FR" i="1" dirty="0">
                <a:latin typeface="Garamond" panose="02020404030301010803" pitchFamily="18" charset="0"/>
              </a:rPr>
              <a:t>Histoire des sciences et des savoirs. V. 1 : De la Renaissance aux Lumières</a:t>
            </a:r>
            <a:r>
              <a:rPr lang="fr-FR" dirty="0">
                <a:latin typeface="Garamond" panose="02020404030301010803" pitchFamily="18" charset="0"/>
              </a:rPr>
              <a:t>, Paris, Seuil, 2015, p. 157-175.</a:t>
            </a:r>
          </a:p>
          <a:p>
            <a:pPr marL="0" indent="0" algn="just">
              <a:buNone/>
            </a:pPr>
            <a:r>
              <a:rPr lang="fr-FR" dirty="0">
                <a:latin typeface="Garamond" panose="02020404030301010803" pitchFamily="18" charset="0"/>
              </a:rPr>
              <a:t>Michel </a:t>
            </a:r>
            <a:r>
              <a:rPr lang="fr-FR" dirty="0" err="1">
                <a:latin typeface="Garamond" panose="02020404030301010803" pitchFamily="18" charset="0"/>
              </a:rPr>
              <a:t>Blay</a:t>
            </a:r>
            <a:r>
              <a:rPr lang="fr-FR" dirty="0">
                <a:latin typeface="Garamond" panose="02020404030301010803" pitchFamily="18" charset="0"/>
              </a:rPr>
              <a:t>, </a:t>
            </a:r>
            <a:r>
              <a:rPr lang="fr-FR" i="1" dirty="0">
                <a:latin typeface="Garamond" panose="02020404030301010803" pitchFamily="18" charset="0"/>
              </a:rPr>
              <a:t>La naissance de la science classique au XVII</a:t>
            </a:r>
            <a:r>
              <a:rPr lang="fr-FR" i="1" baseline="30000" dirty="0">
                <a:latin typeface="Garamond" panose="02020404030301010803" pitchFamily="18" charset="0"/>
              </a:rPr>
              <a:t>e</a:t>
            </a:r>
            <a:r>
              <a:rPr lang="fr-FR" i="1" dirty="0">
                <a:latin typeface="Garamond" panose="02020404030301010803" pitchFamily="18" charset="0"/>
              </a:rPr>
              <a:t> siècle</a:t>
            </a:r>
            <a:r>
              <a:rPr lang="fr-FR" dirty="0">
                <a:latin typeface="Garamond" panose="02020404030301010803" pitchFamily="18" charset="0"/>
              </a:rPr>
              <a:t>, Nathan Université, 1999.</a:t>
            </a:r>
          </a:p>
          <a:p>
            <a:pPr marL="0" indent="0" algn="just">
              <a:buNone/>
            </a:pPr>
            <a:r>
              <a:rPr lang="fr-FR" dirty="0">
                <a:latin typeface="Garamond" panose="02020404030301010803" pitchFamily="18" charset="0"/>
              </a:rPr>
              <a:t>Violaine </a:t>
            </a:r>
            <a:r>
              <a:rPr lang="fr-FR" dirty="0" err="1">
                <a:latin typeface="Garamond" panose="02020404030301010803" pitchFamily="18" charset="0"/>
              </a:rPr>
              <a:t>Giacomotto-Charra</a:t>
            </a:r>
            <a:r>
              <a:rPr lang="fr-FR" dirty="0">
                <a:latin typeface="Garamond" panose="02020404030301010803" pitchFamily="18" charset="0"/>
              </a:rPr>
              <a:t> &amp; Sylvie </a:t>
            </a:r>
            <a:r>
              <a:rPr lang="fr-FR" dirty="0" err="1">
                <a:latin typeface="Garamond" panose="02020404030301010803" pitchFamily="18" charset="0"/>
              </a:rPr>
              <a:t>Nony</a:t>
            </a:r>
            <a:r>
              <a:rPr lang="fr-FR" dirty="0">
                <a:latin typeface="Garamond" panose="02020404030301010803" pitchFamily="18" charset="0"/>
              </a:rPr>
              <a:t>, </a:t>
            </a:r>
            <a:r>
              <a:rPr lang="fr-FR" i="1" dirty="0">
                <a:latin typeface="Garamond" panose="02020404030301010803" pitchFamily="18" charset="0"/>
              </a:rPr>
              <a:t>La Terre plate. </a:t>
            </a:r>
            <a:r>
              <a:rPr lang="fr-FR" i="1" dirty="0" err="1">
                <a:latin typeface="Garamond" panose="02020404030301010803" pitchFamily="18" charset="0"/>
              </a:rPr>
              <a:t>Généologie</a:t>
            </a:r>
            <a:r>
              <a:rPr lang="fr-FR" i="1" dirty="0">
                <a:latin typeface="Garamond" panose="02020404030301010803" pitchFamily="18" charset="0"/>
              </a:rPr>
              <a:t> d’une idée fausse,</a:t>
            </a:r>
            <a:r>
              <a:rPr lang="fr-FR" dirty="0">
                <a:latin typeface="Garamond" panose="02020404030301010803" pitchFamily="18" charset="0"/>
              </a:rPr>
              <a:t> Les Belles Lettres, 2021 </a:t>
            </a:r>
          </a:p>
          <a:p>
            <a:pPr marL="0" indent="0" algn="just">
              <a:buNone/>
            </a:pPr>
            <a:r>
              <a:rPr lang="fr-FR" dirty="0">
                <a:latin typeface="Garamond" panose="02020404030301010803" pitchFamily="18" charset="0"/>
              </a:rPr>
              <a:t>Oury Goldman, </a:t>
            </a:r>
            <a:r>
              <a:rPr lang="fr-FR" i="1" dirty="0">
                <a:latin typeface="Garamond" panose="02020404030301010803" pitchFamily="18" charset="0"/>
              </a:rPr>
              <a:t>L’empreinte des lointains. Traduire les savoirs sur le monde en France au XVI</a:t>
            </a:r>
            <a:r>
              <a:rPr lang="fr-FR" i="1" baseline="30000" dirty="0">
                <a:latin typeface="Garamond" panose="02020404030301010803" pitchFamily="18" charset="0"/>
              </a:rPr>
              <a:t>e </a:t>
            </a:r>
            <a:r>
              <a:rPr lang="fr-FR" i="1" dirty="0">
                <a:latin typeface="Garamond" panose="02020404030301010803" pitchFamily="18" charset="0"/>
              </a:rPr>
              <a:t>siècle</a:t>
            </a:r>
            <a:r>
              <a:rPr lang="fr-FR" dirty="0">
                <a:latin typeface="Garamond" panose="02020404030301010803" pitchFamily="18" charset="0"/>
              </a:rPr>
              <a:t>, Genève, Droz, 2024.</a:t>
            </a:r>
          </a:p>
          <a:p>
            <a:pPr marL="0" indent="0" algn="just">
              <a:buNone/>
            </a:pPr>
            <a:endParaRPr lang="fr-FR" sz="2200" dirty="0">
              <a:latin typeface="Garamond" panose="02020404030301010803" pitchFamily="18" charset="0"/>
            </a:endParaRPr>
          </a:p>
        </p:txBody>
      </p:sp>
    </p:spTree>
    <p:extLst>
      <p:ext uri="{BB962C8B-B14F-4D97-AF65-F5344CB8AC3E}">
        <p14:creationId xmlns:p14="http://schemas.microsoft.com/office/powerpoint/2010/main" val="3011920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0B6CD0-D107-5846-AC40-76A3CC6626B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55014CFA-6BF7-1F46-972F-7114B23B1C77}"/>
              </a:ext>
            </a:extLst>
          </p:cNvPr>
          <p:cNvSpPr>
            <a:spLocks noGrp="1"/>
          </p:cNvSpPr>
          <p:nvPr>
            <p:ph idx="1"/>
          </p:nvPr>
        </p:nvSpPr>
        <p:spPr>
          <a:xfrm>
            <a:off x="838200" y="685800"/>
            <a:ext cx="10942320" cy="5715000"/>
          </a:xfrm>
        </p:spPr>
        <p:txBody>
          <a:bodyPr>
            <a:normAutofit/>
          </a:bodyPr>
          <a:lstStyle/>
          <a:p>
            <a:pPr marL="0" indent="0">
              <a:buNone/>
            </a:pPr>
            <a:r>
              <a:rPr lang="fr-FR" sz="2800" b="1" dirty="0">
                <a:solidFill>
                  <a:srgbClr val="FF0000"/>
                </a:solidFill>
                <a:latin typeface="Garamond" panose="02020404030301010803" pitchFamily="18" charset="0"/>
              </a:rPr>
              <a:t>Partie 3. La pensée analogique et la paradigme </a:t>
            </a:r>
            <a:r>
              <a:rPr lang="fr-FR" sz="2800" b="1" dirty="0" err="1">
                <a:solidFill>
                  <a:srgbClr val="FF0000"/>
                </a:solidFill>
                <a:latin typeface="Garamond" panose="02020404030301010803" pitchFamily="18" charset="0"/>
              </a:rPr>
              <a:t>hippocrato-gallénique</a:t>
            </a:r>
            <a:endParaRPr lang="fr-FR" sz="2800" b="1" dirty="0">
              <a:solidFill>
                <a:srgbClr val="FF0000"/>
              </a:solidFill>
              <a:latin typeface="Garamond" panose="02020404030301010803" pitchFamily="18" charset="0"/>
            </a:endParaRPr>
          </a:p>
          <a:p>
            <a:pPr marL="0" indent="0">
              <a:buNone/>
            </a:pPr>
            <a:r>
              <a:rPr lang="fr-FR" b="1" dirty="0">
                <a:latin typeface="Garamond" panose="02020404030301010803" pitchFamily="18" charset="0"/>
              </a:rPr>
              <a:t> </a:t>
            </a:r>
            <a:r>
              <a:rPr lang="fr-FR" b="1" dirty="0">
                <a:solidFill>
                  <a:schemeClr val="tx1"/>
                </a:solidFill>
                <a:latin typeface="Garamond" panose="02020404030301010803" pitchFamily="18" charset="0"/>
              </a:rPr>
              <a:t>1. Héritages</a:t>
            </a:r>
          </a:p>
          <a:p>
            <a:pPr marL="0" indent="0" algn="just">
              <a:buNone/>
            </a:pPr>
            <a:r>
              <a:rPr lang="fr-FR" dirty="0">
                <a:solidFill>
                  <a:schemeClr val="tx1"/>
                </a:solidFill>
                <a:latin typeface="Garamond" panose="02020404030301010803" pitchFamily="18" charset="0"/>
              </a:rPr>
              <a:t>Corpus de textes : Hippocrate (Ve s. </a:t>
            </a:r>
            <a:r>
              <a:rPr lang="fr-FR" dirty="0" err="1">
                <a:solidFill>
                  <a:schemeClr val="tx1"/>
                </a:solidFill>
                <a:latin typeface="Garamond" panose="02020404030301010803" pitchFamily="18" charset="0"/>
              </a:rPr>
              <a:t>avt</a:t>
            </a:r>
            <a:r>
              <a:rPr lang="fr-FR" dirty="0">
                <a:solidFill>
                  <a:schemeClr val="tx1"/>
                </a:solidFill>
                <a:latin typeface="Garamond" panose="02020404030301010803" pitchFamily="18" charset="0"/>
              </a:rPr>
              <a:t>) ;  Galien de Pergame (II</a:t>
            </a:r>
            <a:r>
              <a:rPr lang="fr-FR" baseline="30000" dirty="0">
                <a:solidFill>
                  <a:schemeClr val="tx1"/>
                </a:solidFill>
                <a:latin typeface="Garamond" panose="02020404030301010803" pitchFamily="18" charset="0"/>
              </a:rPr>
              <a:t>e</a:t>
            </a:r>
            <a:r>
              <a:rPr lang="fr-FR" dirty="0">
                <a:solidFill>
                  <a:schemeClr val="tx1"/>
                </a:solidFill>
                <a:latin typeface="Garamond" panose="02020404030301010803" pitchFamily="18" charset="0"/>
              </a:rPr>
              <a:t>-III</a:t>
            </a:r>
            <a:r>
              <a:rPr lang="fr-FR" baseline="30000" dirty="0">
                <a:solidFill>
                  <a:schemeClr val="tx1"/>
                </a:solidFill>
                <a:latin typeface="Garamond" panose="02020404030301010803" pitchFamily="18" charset="0"/>
              </a:rPr>
              <a:t>e</a:t>
            </a:r>
            <a:r>
              <a:rPr lang="fr-FR" dirty="0">
                <a:solidFill>
                  <a:schemeClr val="tx1"/>
                </a:solidFill>
                <a:latin typeface="Garamond" panose="02020404030301010803" pitchFamily="18" charset="0"/>
              </a:rPr>
              <a:t> siècles) redécouvert au XI dans espaces catholiques et musulmans.</a:t>
            </a:r>
          </a:p>
          <a:p>
            <a:pPr marL="0" indent="0" algn="just">
              <a:buNone/>
            </a:pPr>
            <a:r>
              <a:rPr lang="fr-FR" dirty="0">
                <a:solidFill>
                  <a:schemeClr val="tx1"/>
                </a:solidFill>
                <a:latin typeface="Garamond" panose="02020404030301010803" pitchFamily="18" charset="0"/>
              </a:rPr>
              <a:t>Théorie des </a:t>
            </a:r>
            <a:r>
              <a:rPr lang="fr-FR" dirty="0">
                <a:solidFill>
                  <a:srgbClr val="FF0000"/>
                </a:solidFill>
                <a:latin typeface="Garamond" panose="02020404030301010803" pitchFamily="18" charset="0"/>
              </a:rPr>
              <a:t>4 éléments </a:t>
            </a:r>
            <a:r>
              <a:rPr lang="fr-FR" dirty="0">
                <a:solidFill>
                  <a:schemeClr val="tx1"/>
                </a:solidFill>
                <a:latin typeface="Garamond" panose="02020404030301010803" pitchFamily="18" charset="0"/>
              </a:rPr>
              <a:t>(eau, feu, terre, air) qui composent les corps en proportions variables selon les individus. En fonction de la répartition, </a:t>
            </a:r>
            <a:r>
              <a:rPr lang="fr-FR" dirty="0">
                <a:solidFill>
                  <a:srgbClr val="FF0000"/>
                </a:solidFill>
                <a:latin typeface="Garamond" panose="02020404030301010803" pitchFamily="18" charset="0"/>
              </a:rPr>
              <a:t>théorie des « humeurs » </a:t>
            </a:r>
            <a:r>
              <a:rPr lang="fr-FR" dirty="0">
                <a:solidFill>
                  <a:schemeClr val="tx1"/>
                </a:solidFill>
                <a:latin typeface="Garamond" panose="02020404030301010803" pitchFamily="18" charset="0"/>
              </a:rPr>
              <a:t>(tempérament, caractère… : sanguin, colérique, mélancolique). Soigner, c’est agir sur les corps pour rétablir une sorte d’</a:t>
            </a:r>
            <a:r>
              <a:rPr lang="fr-FR" dirty="0">
                <a:solidFill>
                  <a:srgbClr val="FF0000"/>
                </a:solidFill>
                <a:latin typeface="Garamond" panose="02020404030301010803" pitchFamily="18" charset="0"/>
              </a:rPr>
              <a:t>harmonie</a:t>
            </a:r>
            <a:r>
              <a:rPr lang="fr-FR" dirty="0">
                <a:solidFill>
                  <a:schemeClr val="tx1"/>
                </a:solidFill>
                <a:latin typeface="Garamond" panose="02020404030301010803" pitchFamily="18" charset="0"/>
              </a:rPr>
              <a:t> entre les éléments « naturels » qui composent les corps : aérer, inciser, boire, se reposer… il s’agit de rétablir une harmonie avec le monde (microcosme/macrocosme). Méfiance contre les « vertus » de l’eau (pas de bains…).</a:t>
            </a:r>
          </a:p>
          <a:p>
            <a:pPr marL="0" indent="0" algn="just">
              <a:buNone/>
            </a:pPr>
            <a:r>
              <a:rPr lang="fr-FR" dirty="0">
                <a:solidFill>
                  <a:schemeClr val="tx1"/>
                </a:solidFill>
                <a:latin typeface="Garamond" panose="02020404030301010803" pitchFamily="18" charset="0"/>
              </a:rPr>
              <a:t>Les médecins se distinguent progressivement des « guérisseurs » et des « magiciens » (plantes, objets – comme les amulettes - gestes…). La religion catholique fait la chasse à ces croyances « païennes ». De la même manière, on distingue progressivement les médicaments, des « remèdes secrets » et des « poisons ». Création de </a:t>
            </a:r>
            <a:r>
              <a:rPr lang="fr-FR" dirty="0">
                <a:solidFill>
                  <a:srgbClr val="FF0000"/>
                </a:solidFill>
                <a:latin typeface="Garamond" panose="02020404030301010803" pitchFamily="18" charset="0"/>
              </a:rPr>
              <a:t>jardins botaniques </a:t>
            </a:r>
            <a:r>
              <a:rPr lang="fr-FR" dirty="0">
                <a:solidFill>
                  <a:schemeClr val="tx1"/>
                </a:solidFill>
                <a:latin typeface="Garamond" panose="02020404030301010803" pitchFamily="18" charset="0"/>
              </a:rPr>
              <a:t>(plantes médicinales).</a:t>
            </a:r>
          </a:p>
          <a:p>
            <a:pPr marL="0" indent="0">
              <a:buNone/>
            </a:pPr>
            <a:endParaRPr lang="fr-FR" dirty="0">
              <a:solidFill>
                <a:schemeClr val="tx1"/>
              </a:solidFill>
              <a:latin typeface="Garamond" panose="02020404030301010803" pitchFamily="18" charset="0"/>
            </a:endParaRPr>
          </a:p>
        </p:txBody>
      </p:sp>
    </p:spTree>
    <p:extLst>
      <p:ext uri="{BB962C8B-B14F-4D97-AF65-F5344CB8AC3E}">
        <p14:creationId xmlns:p14="http://schemas.microsoft.com/office/powerpoint/2010/main" val="877946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B3C9D8-6543-0047-9D02-4CA6E2847BA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7D44ED4-2D3B-6040-A727-AAD3970A1F63}"/>
              </a:ext>
            </a:extLst>
          </p:cNvPr>
          <p:cNvSpPr>
            <a:spLocks noGrp="1"/>
          </p:cNvSpPr>
          <p:nvPr>
            <p:ph idx="1"/>
          </p:nvPr>
        </p:nvSpPr>
        <p:spPr>
          <a:xfrm>
            <a:off x="883920" y="247650"/>
            <a:ext cx="8001000" cy="5619750"/>
          </a:xfrm>
        </p:spPr>
        <p:txBody>
          <a:bodyPr>
            <a:normAutofit/>
          </a:bodyPr>
          <a:lstStyle/>
          <a:p>
            <a:pPr marL="0" indent="0">
              <a:buNone/>
            </a:pPr>
            <a:r>
              <a:rPr lang="fr-FR" sz="2400" b="1" dirty="0">
                <a:solidFill>
                  <a:schemeClr val="tx1"/>
                </a:solidFill>
                <a:latin typeface="Garamond" panose="02020404030301010803" pitchFamily="18" charset="0"/>
              </a:rPr>
              <a:t>2. Médecine et anatomie : </a:t>
            </a:r>
            <a:r>
              <a:rPr lang="fr-FR" sz="2400" b="1" dirty="0" err="1">
                <a:solidFill>
                  <a:schemeClr val="tx1"/>
                </a:solidFill>
                <a:latin typeface="Garamond" panose="02020404030301010803" pitchFamily="18" charset="0"/>
              </a:rPr>
              <a:t>Vesale</a:t>
            </a:r>
            <a:endParaRPr lang="fr-FR" sz="2400" b="1" dirty="0">
              <a:solidFill>
                <a:schemeClr val="tx1"/>
              </a:solidFill>
              <a:latin typeface="Garamond" panose="02020404030301010803" pitchFamily="18" charset="0"/>
            </a:endParaRPr>
          </a:p>
          <a:p>
            <a:pPr marL="0" indent="0" algn="just">
              <a:buNone/>
            </a:pPr>
            <a:r>
              <a:rPr lang="fr-FR" sz="2400" dirty="0">
                <a:solidFill>
                  <a:schemeClr val="tx1"/>
                </a:solidFill>
                <a:latin typeface="Garamond" panose="02020404030301010803" pitchFamily="18" charset="0"/>
              </a:rPr>
              <a:t>Les nouveaux lieux d’enseignement et de recherche de la médecine : les théâtres d’anatomie dans les universités italiennes (Padoue) ou à Leyde. Pratique de la dissection des corps (autorisée en 1472 par le pape Sixte IV comme une pratique « utile »). Les dissections publiques se multiplient (la main supplante l’œil dans les pratiques médicales).</a:t>
            </a:r>
          </a:p>
          <a:p>
            <a:pPr marL="0" indent="0" algn="just">
              <a:buNone/>
            </a:pPr>
            <a:r>
              <a:rPr lang="fr-FR" sz="2400" dirty="0">
                <a:solidFill>
                  <a:schemeClr val="tx1"/>
                </a:solidFill>
                <a:latin typeface="Garamond" panose="02020404030301010803" pitchFamily="18" charset="0"/>
              </a:rPr>
              <a:t>André Vésale : études à Louvain, Paris, puis professeur d’anatomie à Padoue (1537) ; publication en 1543 de </a:t>
            </a:r>
            <a:r>
              <a:rPr lang="fr-FR" sz="2400" i="1" dirty="0">
                <a:solidFill>
                  <a:schemeClr val="tx1"/>
                </a:solidFill>
                <a:latin typeface="Garamond" panose="02020404030301010803" pitchFamily="18" charset="0"/>
              </a:rPr>
              <a:t>de </a:t>
            </a:r>
            <a:r>
              <a:rPr lang="fr-FR" sz="2400" i="1" dirty="0" err="1">
                <a:solidFill>
                  <a:schemeClr val="tx1"/>
                </a:solidFill>
                <a:latin typeface="Garamond" panose="02020404030301010803" pitchFamily="18" charset="0"/>
              </a:rPr>
              <a:t>Humani</a:t>
            </a:r>
            <a:r>
              <a:rPr lang="fr-FR" sz="2400" i="1" dirty="0">
                <a:solidFill>
                  <a:schemeClr val="tx1"/>
                </a:solidFill>
                <a:latin typeface="Garamond" panose="02020404030301010803" pitchFamily="18" charset="0"/>
              </a:rPr>
              <a:t> </a:t>
            </a:r>
            <a:r>
              <a:rPr lang="fr-FR" sz="2400" i="1" dirty="0" err="1">
                <a:solidFill>
                  <a:schemeClr val="tx1"/>
                </a:solidFill>
                <a:latin typeface="Garamond" panose="02020404030301010803" pitchFamily="18" charset="0"/>
              </a:rPr>
              <a:t>corporis</a:t>
            </a:r>
            <a:r>
              <a:rPr lang="fr-FR" sz="2400" i="1" dirty="0">
                <a:solidFill>
                  <a:schemeClr val="tx1"/>
                </a:solidFill>
                <a:latin typeface="Garamond" panose="02020404030301010803" pitchFamily="18" charset="0"/>
              </a:rPr>
              <a:t> </a:t>
            </a:r>
            <a:r>
              <a:rPr lang="fr-FR" sz="2400" i="1" dirty="0" err="1">
                <a:solidFill>
                  <a:schemeClr val="tx1"/>
                </a:solidFill>
                <a:latin typeface="Garamond" panose="02020404030301010803" pitchFamily="18" charset="0"/>
              </a:rPr>
              <a:t>fabrica</a:t>
            </a:r>
            <a:r>
              <a:rPr lang="fr-FR" sz="2400" i="1" dirty="0">
                <a:solidFill>
                  <a:schemeClr val="tx1"/>
                </a:solidFill>
                <a:latin typeface="Garamond" panose="02020404030301010803" pitchFamily="18" charset="0"/>
              </a:rPr>
              <a:t> – </a:t>
            </a:r>
            <a:r>
              <a:rPr lang="fr-FR" sz="2400" dirty="0">
                <a:solidFill>
                  <a:schemeClr val="tx1"/>
                </a:solidFill>
                <a:latin typeface="Garamond" panose="02020404030301010803" pitchFamily="18" charset="0"/>
              </a:rPr>
              <a:t>devient médecin de Charles Quint à Bruxelles </a:t>
            </a:r>
          </a:p>
          <a:p>
            <a:pPr marL="0" indent="0">
              <a:buNone/>
            </a:pPr>
            <a:endParaRPr lang="fr-FR" sz="2400" dirty="0">
              <a:solidFill>
                <a:schemeClr val="tx1"/>
              </a:solidFill>
              <a:latin typeface="Garamond" panose="02020404030301010803" pitchFamily="18" charset="0"/>
            </a:endParaRPr>
          </a:p>
          <a:p>
            <a:pPr marL="0" indent="0">
              <a:buNone/>
            </a:pPr>
            <a:r>
              <a:rPr lang="fr-FR" sz="2400" dirty="0">
                <a:solidFill>
                  <a:schemeClr val="tx1"/>
                </a:solidFill>
                <a:latin typeface="Garamond" panose="02020404030301010803" pitchFamily="18" charset="0"/>
              </a:rPr>
              <a:t> </a:t>
            </a:r>
          </a:p>
          <a:p>
            <a:pPr marL="0" indent="0">
              <a:buNone/>
            </a:pPr>
            <a:endParaRPr lang="fr-FR" sz="2400" dirty="0"/>
          </a:p>
        </p:txBody>
      </p:sp>
      <p:pic>
        <p:nvPicPr>
          <p:cNvPr id="4" name="Image 3">
            <a:extLst>
              <a:ext uri="{FF2B5EF4-FFF2-40B4-BE49-F238E27FC236}">
                <a16:creationId xmlns:a16="http://schemas.microsoft.com/office/drawing/2014/main" id="{379CDED9-80AD-1743-B8D1-26DD03F1EB10}"/>
              </a:ext>
            </a:extLst>
          </p:cNvPr>
          <p:cNvPicPr>
            <a:picLocks noChangeAspect="1"/>
          </p:cNvPicPr>
          <p:nvPr/>
        </p:nvPicPr>
        <p:blipFill>
          <a:blip r:embed="rId2"/>
          <a:stretch>
            <a:fillRect/>
          </a:stretch>
        </p:blipFill>
        <p:spPr>
          <a:xfrm>
            <a:off x="9022080" y="247650"/>
            <a:ext cx="2719070" cy="2337052"/>
          </a:xfrm>
          <a:prstGeom prst="rect">
            <a:avLst/>
          </a:prstGeom>
        </p:spPr>
      </p:pic>
    </p:spTree>
    <p:extLst>
      <p:ext uri="{BB962C8B-B14F-4D97-AF65-F5344CB8AC3E}">
        <p14:creationId xmlns:p14="http://schemas.microsoft.com/office/powerpoint/2010/main" val="2833881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DB3A8D-272C-2141-83F6-84ED4E91D05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5D6BFD8-F5F5-0446-916E-49912E471FB9}"/>
              </a:ext>
            </a:extLst>
          </p:cNvPr>
          <p:cNvSpPr>
            <a:spLocks noGrp="1"/>
          </p:cNvSpPr>
          <p:nvPr>
            <p:ph idx="1"/>
          </p:nvPr>
        </p:nvSpPr>
        <p:spPr>
          <a:xfrm>
            <a:off x="1143000" y="457200"/>
            <a:ext cx="9829800" cy="5410200"/>
          </a:xfrm>
        </p:spPr>
        <p:txBody>
          <a:bodyPr>
            <a:noAutofit/>
          </a:bodyPr>
          <a:lstStyle/>
          <a:p>
            <a:pPr marL="0" indent="0">
              <a:buNone/>
            </a:pPr>
            <a:r>
              <a:rPr lang="fr-FR" sz="2400" b="1" dirty="0">
                <a:solidFill>
                  <a:schemeClr val="tx1"/>
                </a:solidFill>
                <a:latin typeface="Garamond" panose="02020404030301010803" pitchFamily="18" charset="0"/>
              </a:rPr>
              <a:t>3. Alchimie</a:t>
            </a:r>
          </a:p>
          <a:p>
            <a:pPr marL="0" indent="0">
              <a:buNone/>
            </a:pPr>
            <a:r>
              <a:rPr lang="fr-FR" sz="2400" dirty="0">
                <a:solidFill>
                  <a:schemeClr val="tx1"/>
                </a:solidFill>
                <a:latin typeface="Garamond" panose="02020404030301010803" pitchFamily="18" charset="0"/>
              </a:rPr>
              <a:t>Paracelse : synthétise de nombreux écrits de nature différente (traités médicaux, traités artisanaux, mystiques…). L’univers est composé de plusieurs éléments (mercure, soufre et sel) d’où découlent toutes les propriétés (fluidité, inflammabilité, solidité). L’alchimiste est celui qui transforme ces éléments pour transformer le monde et trouver la panacée (ou pierre philosophale) universelle. </a:t>
            </a:r>
          </a:p>
          <a:p>
            <a:pPr marL="0" indent="0">
              <a:buNone/>
            </a:pPr>
            <a:r>
              <a:rPr lang="fr-FR" sz="2400" dirty="0">
                <a:solidFill>
                  <a:schemeClr val="tx1"/>
                </a:solidFill>
                <a:latin typeface="Garamond" panose="02020404030301010803" pitchFamily="18" charset="0"/>
              </a:rPr>
              <a:t>La pierre philosophale : substance hypothétique à laquelle étaient attribuées des propriétés comme la vie éternelle ou le traitement universel contre les maladies. </a:t>
            </a:r>
          </a:p>
          <a:p>
            <a:pPr marL="0" indent="0">
              <a:buNone/>
            </a:pPr>
            <a:r>
              <a:rPr lang="fr-FR" sz="2400" dirty="0">
                <a:solidFill>
                  <a:schemeClr val="tx1"/>
                </a:solidFill>
                <a:latin typeface="Garamond" panose="02020404030301010803" pitchFamily="18" charset="0"/>
              </a:rPr>
              <a:t>Soigner revient à recréer une harmonie : la pharmacopée de Paracelse (travail sur les métaux).</a:t>
            </a:r>
          </a:p>
          <a:p>
            <a:pPr marL="0" indent="0">
              <a:buNone/>
            </a:pPr>
            <a:r>
              <a:rPr lang="fr-FR" sz="2400" dirty="0">
                <a:solidFill>
                  <a:schemeClr val="tx1"/>
                </a:solidFill>
                <a:latin typeface="Garamond" panose="02020404030301010803" pitchFamily="18" charset="0"/>
              </a:rPr>
              <a:t>Laboratoires (artisans) : transformation des produits</a:t>
            </a:r>
          </a:p>
          <a:p>
            <a:pPr marL="0" indent="0">
              <a:buNone/>
            </a:pPr>
            <a:endParaRPr lang="fr-FR" sz="2400" dirty="0"/>
          </a:p>
        </p:txBody>
      </p:sp>
    </p:spTree>
    <p:extLst>
      <p:ext uri="{BB962C8B-B14F-4D97-AF65-F5344CB8AC3E}">
        <p14:creationId xmlns:p14="http://schemas.microsoft.com/office/powerpoint/2010/main" val="3673574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2E90AD-B65A-B54F-A361-02497DE9EDE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119A015-7B08-D843-9B53-34F62FFCD1BA}"/>
              </a:ext>
            </a:extLst>
          </p:cNvPr>
          <p:cNvSpPr>
            <a:spLocks noGrp="1"/>
          </p:cNvSpPr>
          <p:nvPr>
            <p:ph idx="1"/>
          </p:nvPr>
        </p:nvSpPr>
        <p:spPr/>
        <p:txBody>
          <a:bodyPr>
            <a:normAutofit/>
          </a:bodyPr>
          <a:lstStyle/>
          <a:p>
            <a:pPr marL="0" indent="0" algn="just">
              <a:buNone/>
            </a:pPr>
            <a:r>
              <a:rPr lang="fr-FR" sz="2400" dirty="0">
                <a:solidFill>
                  <a:srgbClr val="FF0000"/>
                </a:solidFill>
                <a:latin typeface="Garamond" panose="02020404030301010803" pitchFamily="18" charset="0"/>
              </a:rPr>
              <a:t>Carolyn Merchant</a:t>
            </a:r>
            <a:r>
              <a:rPr lang="fr-FR" sz="2400" dirty="0">
                <a:latin typeface="Garamond" panose="02020404030301010803" pitchFamily="18" charset="0"/>
              </a:rPr>
              <a:t>, </a:t>
            </a:r>
            <a:r>
              <a:rPr lang="fr-FR" sz="2400" i="1" dirty="0">
                <a:latin typeface="Garamond" panose="02020404030301010803" pitchFamily="18" charset="0"/>
              </a:rPr>
              <a:t>La mort de la nature. Les femmes, l’écologie et la révolution scientifique (</a:t>
            </a:r>
            <a:r>
              <a:rPr lang="fr-FR" sz="2400" dirty="0">
                <a:latin typeface="Garamond" panose="02020404030301010803" pitchFamily="18" charset="0"/>
              </a:rPr>
              <a:t>1980), Paris, Édition </a:t>
            </a:r>
            <a:r>
              <a:rPr lang="fr-FR" sz="2400" dirty="0" err="1">
                <a:latin typeface="Garamond" panose="02020404030301010803" pitchFamily="18" charset="0"/>
              </a:rPr>
              <a:t>Wildproject</a:t>
            </a:r>
            <a:r>
              <a:rPr lang="fr-FR" sz="2400" dirty="0">
                <a:latin typeface="Garamond" panose="02020404030301010803" pitchFamily="18" charset="0"/>
              </a:rPr>
              <a:t>, 2021 (Postface de Catherine </a:t>
            </a:r>
            <a:r>
              <a:rPr lang="fr-FR" sz="2400" dirty="0" err="1">
                <a:latin typeface="Garamond" panose="02020404030301010803" pitchFamily="18" charset="0"/>
              </a:rPr>
              <a:t>Larrère</a:t>
            </a:r>
            <a:r>
              <a:rPr lang="fr-FR" sz="2400" dirty="0">
                <a:latin typeface="Garamond" panose="02020404030301010803" pitchFamily="18" charset="0"/>
              </a:rPr>
              <a:t>) : la nouvelle vision mécaniste du monde participe à l’émergence d’un nouveau mode de domination des hommes sur la nature et, conjointement, sur les femmes à laquelle elle est associée.</a:t>
            </a:r>
          </a:p>
          <a:p>
            <a:pPr marL="0" indent="0" algn="just">
              <a:buNone/>
            </a:pPr>
            <a:r>
              <a:rPr lang="fr-FR" sz="2400" dirty="0">
                <a:latin typeface="Garamond" panose="02020404030301010803" pitchFamily="18" charset="0"/>
              </a:rPr>
              <a:t>Mais il y a une juxtaposition des cosmologies et donc toujours de la « magie » ou du « surnaturel » dans la modernité.</a:t>
            </a:r>
          </a:p>
        </p:txBody>
      </p:sp>
    </p:spTree>
    <p:extLst>
      <p:ext uri="{BB962C8B-B14F-4D97-AF65-F5344CB8AC3E}">
        <p14:creationId xmlns:p14="http://schemas.microsoft.com/office/powerpoint/2010/main" val="1535596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D94256-B03F-624C-BC21-B3B613C8CBB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124B629-F670-554A-B1A3-DFC4EC0AC948}"/>
              </a:ext>
            </a:extLst>
          </p:cNvPr>
          <p:cNvSpPr>
            <a:spLocks noGrp="1"/>
          </p:cNvSpPr>
          <p:nvPr>
            <p:ph idx="1"/>
          </p:nvPr>
        </p:nvSpPr>
        <p:spPr>
          <a:xfrm>
            <a:off x="1036320" y="365124"/>
            <a:ext cx="10774680" cy="6355715"/>
          </a:xfrm>
        </p:spPr>
        <p:txBody>
          <a:bodyPr>
            <a:normAutofit/>
          </a:bodyPr>
          <a:lstStyle/>
          <a:p>
            <a:pPr marL="0" indent="0" algn="just">
              <a:buNone/>
            </a:pPr>
            <a:r>
              <a:rPr lang="fr-FR" sz="2800" b="1" dirty="0">
                <a:solidFill>
                  <a:srgbClr val="FF0000"/>
                </a:solidFill>
                <a:latin typeface="Garamond" panose="02020404030301010803" pitchFamily="18" charset="0"/>
              </a:rPr>
              <a:t>Partie 1. Les limites de la cosmologie aristo-ptolémaïque </a:t>
            </a:r>
          </a:p>
          <a:p>
            <a:pPr marL="0" indent="0" algn="just">
              <a:buNone/>
            </a:pPr>
            <a:r>
              <a:rPr lang="fr-FR" sz="2200" b="1" dirty="0">
                <a:latin typeface="Garamond" panose="02020404030301010803" pitchFamily="18" charset="0"/>
              </a:rPr>
              <a:t>1. Le paradigme </a:t>
            </a:r>
          </a:p>
          <a:p>
            <a:pPr marL="0" indent="0" algn="just">
              <a:buNone/>
            </a:pPr>
            <a:r>
              <a:rPr lang="fr-FR" sz="2200" b="1" dirty="0">
                <a:latin typeface="Garamond" panose="02020404030301010803" pitchFamily="18" charset="0"/>
              </a:rPr>
              <a:t>Aristote</a:t>
            </a:r>
            <a:r>
              <a:rPr lang="fr-FR" sz="2200" dirty="0">
                <a:latin typeface="Garamond" panose="02020404030301010803" pitchFamily="18" charset="0"/>
              </a:rPr>
              <a:t> (</a:t>
            </a:r>
            <a:r>
              <a:rPr lang="fr-FR" sz="2200" i="1" dirty="0">
                <a:latin typeface="Garamond" panose="02020404030301010803" pitchFamily="18" charset="0"/>
              </a:rPr>
              <a:t>Traité du ciel</a:t>
            </a:r>
            <a:r>
              <a:rPr lang="fr-FR" sz="2200" dirty="0">
                <a:latin typeface="Garamond" panose="02020404030301010803" pitchFamily="18" charset="0"/>
              </a:rPr>
              <a:t>, 4 livres) : monde clos ; cosmos divisé en deux zones : </a:t>
            </a:r>
          </a:p>
          <a:p>
            <a:pPr marL="0" indent="0" algn="just">
              <a:buNone/>
            </a:pPr>
            <a:r>
              <a:rPr lang="fr-FR" sz="2200" dirty="0">
                <a:latin typeface="Garamond" panose="02020404030301010803" pitchFamily="18" charset="0"/>
              </a:rPr>
              <a:t>Astronomie de </a:t>
            </a:r>
            <a:r>
              <a:rPr lang="fr-FR" sz="2200" b="1" dirty="0">
                <a:latin typeface="Garamond" panose="02020404030301010803" pitchFamily="18" charset="0"/>
              </a:rPr>
              <a:t>Ptolémée</a:t>
            </a:r>
            <a:r>
              <a:rPr lang="fr-FR" sz="2200" dirty="0">
                <a:latin typeface="Garamond" panose="02020404030301010803" pitchFamily="18" charset="0"/>
              </a:rPr>
              <a:t> (</a:t>
            </a:r>
            <a:r>
              <a:rPr lang="fr-FR" sz="2200" i="1" dirty="0">
                <a:latin typeface="Garamond" panose="02020404030301010803" pitchFamily="18" charset="0"/>
              </a:rPr>
              <a:t>La Grande Syntaxe </a:t>
            </a:r>
            <a:r>
              <a:rPr lang="fr-FR" sz="2200" dirty="0">
                <a:latin typeface="Garamond" panose="02020404030301010803" pitchFamily="18" charset="0"/>
              </a:rPr>
              <a:t>traduite en arabe et diffusée sous le nom d’</a:t>
            </a:r>
            <a:r>
              <a:rPr lang="fr-FR" sz="2200" i="1" dirty="0">
                <a:latin typeface="Garamond" panose="02020404030301010803" pitchFamily="18" charset="0"/>
              </a:rPr>
              <a:t>Almageste</a:t>
            </a:r>
            <a:r>
              <a:rPr lang="fr-FR" sz="2200" dirty="0">
                <a:latin typeface="Garamond" panose="02020404030301010803" pitchFamily="18" charset="0"/>
              </a:rPr>
              <a:t>, II</a:t>
            </a:r>
            <a:r>
              <a:rPr lang="fr-FR" sz="2200" baseline="30000" dirty="0">
                <a:latin typeface="Garamond" panose="02020404030301010803" pitchFamily="18" charset="0"/>
              </a:rPr>
              <a:t>e</a:t>
            </a:r>
            <a:r>
              <a:rPr lang="fr-FR" sz="2200" dirty="0">
                <a:latin typeface="Garamond" panose="02020404030301010803" pitchFamily="18" charset="0"/>
              </a:rPr>
              <a:t> siècle traduit au XII</a:t>
            </a:r>
            <a:r>
              <a:rPr lang="fr-FR" sz="2200" baseline="30000" dirty="0">
                <a:latin typeface="Garamond" panose="02020404030301010803" pitchFamily="18" charset="0"/>
              </a:rPr>
              <a:t>e</a:t>
            </a:r>
            <a:r>
              <a:rPr lang="fr-FR" sz="2200" dirty="0">
                <a:latin typeface="Garamond" panose="02020404030301010803" pitchFamily="18" charset="0"/>
              </a:rPr>
              <a:t>) enseignée dans les universités. </a:t>
            </a:r>
          </a:p>
          <a:p>
            <a:pPr marL="0" indent="0" algn="just">
              <a:buNone/>
            </a:pPr>
            <a:r>
              <a:rPr lang="fr-FR" sz="2200" b="1" dirty="0">
                <a:latin typeface="Garamond" panose="02020404030301010803" pitchFamily="18" charset="0"/>
              </a:rPr>
              <a:t>Géocentrisme</a:t>
            </a:r>
            <a:r>
              <a:rPr lang="fr-FR" sz="2200" dirty="0">
                <a:latin typeface="Garamond" panose="02020404030301010803" pitchFamily="18" charset="0"/>
              </a:rPr>
              <a:t> (terre au centre de l’Univers) </a:t>
            </a:r>
            <a:r>
              <a:rPr lang="fr-FR" sz="2200" i="1" dirty="0">
                <a:latin typeface="Garamond" panose="02020404030301010803" pitchFamily="18" charset="0"/>
              </a:rPr>
              <a:t>vs </a:t>
            </a:r>
            <a:r>
              <a:rPr lang="fr-FR" sz="2200" dirty="0">
                <a:latin typeface="Garamond" panose="02020404030301010803" pitchFamily="18" charset="0"/>
              </a:rPr>
              <a:t>héliocentrisme : du « monde clos » à « l’univers infini » :</a:t>
            </a:r>
          </a:p>
          <a:p>
            <a:pPr marL="0" indent="0" algn="just">
              <a:buNone/>
            </a:pPr>
            <a:r>
              <a:rPr lang="fr-FR" sz="2200" dirty="0">
                <a:latin typeface="Garamond" panose="02020404030301010803" pitchFamily="18" charset="0"/>
              </a:rPr>
              <a:t>	/ le monde </a:t>
            </a:r>
            <a:r>
              <a:rPr lang="fr-FR" sz="2200" dirty="0">
                <a:solidFill>
                  <a:srgbClr val="FF0000"/>
                </a:solidFill>
                <a:latin typeface="Garamond" panose="02020404030301010803" pitchFamily="18" charset="0"/>
              </a:rPr>
              <a:t>céleste ou </a:t>
            </a:r>
            <a:r>
              <a:rPr lang="fr-FR" sz="2200" dirty="0" err="1">
                <a:solidFill>
                  <a:srgbClr val="FF0000"/>
                </a:solidFill>
                <a:latin typeface="Garamond" panose="02020404030301010803" pitchFamily="18" charset="0"/>
              </a:rPr>
              <a:t>supralunaire</a:t>
            </a:r>
            <a:r>
              <a:rPr lang="fr-FR" sz="2200" dirty="0">
                <a:solidFill>
                  <a:srgbClr val="FF0000"/>
                </a:solidFill>
                <a:latin typeface="Garamond" panose="02020404030301010803" pitchFamily="18" charset="0"/>
              </a:rPr>
              <a:t> </a:t>
            </a:r>
            <a:r>
              <a:rPr lang="fr-FR" sz="2200" dirty="0">
                <a:latin typeface="Garamond" panose="02020404030301010803" pitchFamily="18" charset="0"/>
              </a:rPr>
              <a:t>: harmonie et perfection (sphères qui tournent autour de la terre) : il existe des éléments </a:t>
            </a:r>
            <a:r>
              <a:rPr lang="fr-FR" sz="2200" u="sng" dirty="0">
                <a:latin typeface="Garamond" panose="02020404030301010803" pitchFamily="18" charset="0"/>
              </a:rPr>
              <a:t>fixes</a:t>
            </a:r>
            <a:r>
              <a:rPr lang="fr-FR" sz="2200" dirty="0">
                <a:latin typeface="Garamond" panose="02020404030301010803" pitchFamily="18" charset="0"/>
              </a:rPr>
              <a:t> (étoiles), éléments les plus parfaits, à l’origine de tous les mouvements.</a:t>
            </a:r>
          </a:p>
          <a:p>
            <a:pPr marL="0" indent="0" algn="just">
              <a:buNone/>
            </a:pPr>
            <a:r>
              <a:rPr lang="fr-FR" sz="2200" dirty="0">
                <a:latin typeface="Garamond" panose="02020404030301010803" pitchFamily="18" charset="0"/>
              </a:rPr>
              <a:t>	/ le monde </a:t>
            </a:r>
            <a:r>
              <a:rPr lang="fr-FR" sz="2200" dirty="0">
                <a:solidFill>
                  <a:srgbClr val="FF0000"/>
                </a:solidFill>
                <a:latin typeface="Garamond" panose="02020404030301010803" pitchFamily="18" charset="0"/>
              </a:rPr>
              <a:t>terrestre ou sublunaire </a:t>
            </a:r>
            <a:r>
              <a:rPr lang="fr-FR" sz="2200" dirty="0">
                <a:latin typeface="Garamond" panose="02020404030301010803" pitchFamily="18" charset="0"/>
              </a:rPr>
              <a:t>: désordres ; 4 éléments (feu, air, eau, terre) ; mouvements désordonnés ; absence de loi.</a:t>
            </a:r>
          </a:p>
          <a:p>
            <a:pPr marL="0" indent="0" algn="just">
              <a:buNone/>
            </a:pPr>
            <a:endParaRPr lang="fr-FR" sz="2200" dirty="0">
              <a:latin typeface="Garamond" panose="02020404030301010803" pitchFamily="18" charset="0"/>
            </a:endParaRPr>
          </a:p>
          <a:p>
            <a:pPr algn="just">
              <a:buFontTx/>
              <a:buChar char="-"/>
            </a:pPr>
            <a:endParaRPr lang="fr-FR" sz="2200" dirty="0">
              <a:latin typeface="Garamond" panose="02020404030301010803" pitchFamily="18" charset="0"/>
            </a:endParaRPr>
          </a:p>
        </p:txBody>
      </p:sp>
    </p:spTree>
    <p:extLst>
      <p:ext uri="{BB962C8B-B14F-4D97-AF65-F5344CB8AC3E}">
        <p14:creationId xmlns:p14="http://schemas.microsoft.com/office/powerpoint/2010/main" val="1361480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5C8FCE-A13F-7A4F-AD9E-A07D90ED000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995C078-1E1C-4942-BCDB-51BF90AA3191}"/>
              </a:ext>
            </a:extLst>
          </p:cNvPr>
          <p:cNvSpPr>
            <a:spLocks noGrp="1"/>
          </p:cNvSpPr>
          <p:nvPr>
            <p:ph idx="1"/>
          </p:nvPr>
        </p:nvSpPr>
        <p:spPr>
          <a:xfrm>
            <a:off x="1249680" y="213360"/>
            <a:ext cx="9723120" cy="5654040"/>
          </a:xfrm>
        </p:spPr>
        <p:txBody>
          <a:bodyPr>
            <a:noAutofit/>
          </a:bodyPr>
          <a:lstStyle/>
          <a:p>
            <a:pPr algn="just"/>
            <a:r>
              <a:rPr lang="fr-FR" sz="2400" dirty="0">
                <a:latin typeface="Garamond" panose="02020404030301010803" pitchFamily="18" charset="0"/>
              </a:rPr>
              <a:t>la Terre est immobile de lieu (par an) et de position (par jour) : les changements des saisons et de jour et nuit se font donc par mouvements extérieurs à la Terre ;</a:t>
            </a:r>
          </a:p>
          <a:p>
            <a:pPr algn="just"/>
            <a:r>
              <a:rPr lang="fr-FR" sz="2400" dirty="0">
                <a:latin typeface="Garamond" panose="02020404030301010803" pitchFamily="18" charset="0"/>
              </a:rPr>
              <a:t>les mouvements des planètes (le mot planète inclut le Soleil et la Lune, mais pas la Terre) doivent être parfaits, donc seul le cercle est autorisé, les mouvements angulaires ou rectilinéaires étant considérés comme brusquement abrupts, forcés.</a:t>
            </a:r>
          </a:p>
          <a:p>
            <a:pPr marL="0" indent="0" algn="just">
              <a:buNone/>
            </a:pPr>
            <a:r>
              <a:rPr lang="fr-FR" sz="2400" dirty="0">
                <a:latin typeface="Garamond" panose="02020404030301010803" pitchFamily="18" charset="0"/>
              </a:rPr>
              <a:t>Georg </a:t>
            </a:r>
            <a:r>
              <a:rPr lang="fr-FR" sz="2400" dirty="0" err="1">
                <a:latin typeface="Garamond" panose="02020404030301010803" pitchFamily="18" charset="0"/>
              </a:rPr>
              <a:t>Peurbach</a:t>
            </a:r>
            <a:r>
              <a:rPr lang="fr-FR" sz="2400" dirty="0">
                <a:latin typeface="Garamond" panose="02020404030301010803" pitchFamily="18" charset="0"/>
              </a:rPr>
              <a:t> (astronome), </a:t>
            </a:r>
            <a:r>
              <a:rPr lang="fr-FR" sz="2400" i="1" dirty="0" err="1">
                <a:latin typeface="Garamond" panose="02020404030301010803" pitchFamily="18" charset="0"/>
              </a:rPr>
              <a:t>Theoricae</a:t>
            </a:r>
            <a:r>
              <a:rPr lang="fr-FR" sz="2400" i="1" dirty="0">
                <a:latin typeface="Garamond" panose="02020404030301010803" pitchFamily="18" charset="0"/>
              </a:rPr>
              <a:t> </a:t>
            </a:r>
            <a:r>
              <a:rPr lang="fr-FR" sz="2400" i="1" dirty="0" err="1">
                <a:latin typeface="Garamond" panose="02020404030301010803" pitchFamily="18" charset="0"/>
              </a:rPr>
              <a:t>Novae</a:t>
            </a:r>
            <a:r>
              <a:rPr lang="fr-FR" sz="2400" i="1" dirty="0">
                <a:latin typeface="Garamond" panose="02020404030301010803" pitchFamily="18" charset="0"/>
              </a:rPr>
              <a:t> </a:t>
            </a:r>
            <a:r>
              <a:rPr lang="fr-FR" sz="2400" i="1" dirty="0" err="1">
                <a:latin typeface="Garamond" panose="02020404030301010803" pitchFamily="18" charset="0"/>
              </a:rPr>
              <a:t>planeterim</a:t>
            </a:r>
            <a:r>
              <a:rPr lang="fr-FR" sz="2400" i="1" dirty="0">
                <a:latin typeface="Garamond" panose="02020404030301010803" pitchFamily="18" charset="0"/>
              </a:rPr>
              <a:t> </a:t>
            </a:r>
            <a:r>
              <a:rPr lang="fr-FR" sz="2400" dirty="0">
                <a:latin typeface="Garamond" panose="02020404030301010803" pitchFamily="18" charset="0"/>
              </a:rPr>
              <a:t>(Vienne, 1472) : mouvement circulaire des planètes autour de la Terre (globe terrestre composé d’eau et d’espaces de terre découverts).</a:t>
            </a:r>
          </a:p>
          <a:p>
            <a:pPr marL="0" indent="0" algn="just">
              <a:buNone/>
            </a:pPr>
            <a:r>
              <a:rPr lang="fr-FR" sz="2400" dirty="0" err="1">
                <a:latin typeface="Garamond" panose="02020404030301010803" pitchFamily="18" charset="0"/>
              </a:rPr>
              <a:t>Oronce</a:t>
            </a:r>
            <a:r>
              <a:rPr lang="fr-FR" sz="2400" dirty="0">
                <a:latin typeface="Garamond" panose="02020404030301010803" pitchFamily="18" charset="0"/>
              </a:rPr>
              <a:t> </a:t>
            </a:r>
            <a:r>
              <a:rPr lang="fr-FR" sz="2400" dirty="0" err="1">
                <a:latin typeface="Garamond" panose="02020404030301010803" pitchFamily="18" charset="0"/>
              </a:rPr>
              <a:t>Finé</a:t>
            </a:r>
            <a:r>
              <a:rPr lang="fr-FR" sz="2400" dirty="0">
                <a:latin typeface="Garamond" panose="02020404030301010803" pitchFamily="18" charset="0"/>
              </a:rPr>
              <a:t> (mathématicien, Collège royal), </a:t>
            </a:r>
            <a:r>
              <a:rPr lang="fr-FR" sz="2400" i="1" dirty="0">
                <a:latin typeface="Garamond" panose="02020404030301010803" pitchFamily="18" charset="0"/>
              </a:rPr>
              <a:t>La Théorique des ciels, mouvements et termes pratiques des sept planètes, nouvellement et </a:t>
            </a:r>
            <a:r>
              <a:rPr lang="fr-FR" sz="2400" i="1" dirty="0" err="1">
                <a:latin typeface="Garamond" panose="02020404030301010803" pitchFamily="18" charset="0"/>
              </a:rPr>
              <a:t>tresclerement</a:t>
            </a:r>
            <a:r>
              <a:rPr lang="fr-FR" sz="2400" i="1" dirty="0">
                <a:latin typeface="Garamond" panose="02020404030301010803" pitchFamily="18" charset="0"/>
              </a:rPr>
              <a:t> rédigée en langage française</a:t>
            </a:r>
            <a:r>
              <a:rPr lang="fr-FR" sz="2400" dirty="0">
                <a:latin typeface="Garamond" panose="02020404030301010803" pitchFamily="18" charset="0"/>
              </a:rPr>
              <a:t>, Paris, 1528</a:t>
            </a:r>
          </a:p>
        </p:txBody>
      </p:sp>
    </p:spTree>
    <p:extLst>
      <p:ext uri="{BB962C8B-B14F-4D97-AF65-F5344CB8AC3E}">
        <p14:creationId xmlns:p14="http://schemas.microsoft.com/office/powerpoint/2010/main" val="527503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C0401A-F209-1D4F-B363-90492ADCF4CF}"/>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760450CE-85B8-BE4B-A472-DE0FD2E2CAE2}"/>
              </a:ext>
            </a:extLst>
          </p:cNvPr>
          <p:cNvSpPr>
            <a:spLocks noGrp="1"/>
          </p:cNvSpPr>
          <p:nvPr>
            <p:ph idx="1"/>
          </p:nvPr>
        </p:nvSpPr>
        <p:spPr>
          <a:xfrm>
            <a:off x="1371600" y="685800"/>
            <a:ext cx="8351520" cy="5181600"/>
          </a:xfrm>
        </p:spPr>
        <p:txBody>
          <a:bodyPr>
            <a:normAutofit/>
          </a:bodyPr>
          <a:lstStyle/>
          <a:p>
            <a:pPr marL="0" indent="0">
              <a:buNone/>
            </a:pPr>
            <a:r>
              <a:rPr lang="fr-FR" sz="2400" b="1" dirty="0">
                <a:latin typeface="Garamond" panose="02020404030301010803" pitchFamily="18" charset="0"/>
              </a:rPr>
              <a:t>2. Questions, critiques et controverses : </a:t>
            </a:r>
          </a:p>
          <a:p>
            <a:pPr marL="0" indent="0">
              <a:buNone/>
            </a:pPr>
            <a:endParaRPr lang="fr-FR" sz="2400" dirty="0">
              <a:latin typeface="Garamond" panose="02020404030301010803" pitchFamily="18" charset="0"/>
            </a:endParaRPr>
          </a:p>
          <a:p>
            <a:pPr marL="0" indent="0" algn="just">
              <a:buNone/>
            </a:pPr>
            <a:r>
              <a:rPr lang="fr-FR" i="1" dirty="0">
                <a:latin typeface="Garamond" panose="02020404030301010803" pitchFamily="18" charset="0"/>
              </a:rPr>
              <a:t>La Géographie ou Manuel de géographie</a:t>
            </a:r>
            <a:r>
              <a:rPr lang="fr-FR" dirty="0">
                <a:latin typeface="Garamond" panose="02020404030301010803" pitchFamily="18" charset="0"/>
              </a:rPr>
              <a:t> est un traité rédigé par Ptolémée </a:t>
            </a:r>
            <a:r>
              <a:rPr lang="fr-FR">
                <a:latin typeface="Garamond" panose="02020404030301010803" pitchFamily="18" charset="0"/>
              </a:rPr>
              <a:t>vers 150. </a:t>
            </a:r>
            <a:r>
              <a:rPr lang="fr-FR" dirty="0">
                <a:latin typeface="Garamond" panose="02020404030301010803" pitchFamily="18" charset="0"/>
              </a:rPr>
              <a:t>Ce modèle, inspiré d’Hérodote, et de Strabon, conçoit le monde comme constitué de trois zones, l’Asie, l’Europe et l’Afrique, réparties autour d’un « </a:t>
            </a:r>
            <a:r>
              <a:rPr lang="fr-FR" dirty="0" err="1">
                <a:latin typeface="Garamond" panose="02020404030301010803" pitchFamily="18" charset="0"/>
              </a:rPr>
              <a:t>T</a:t>
            </a:r>
            <a:r>
              <a:rPr lang="fr-FR" dirty="0">
                <a:latin typeface="Garamond" panose="02020404030301010803" pitchFamily="18" charset="0"/>
              </a:rPr>
              <a:t> » formés par des fleuves comme le Nil ou le Don. Les trois régions se trouveraient par ailleurs encerclées par un océan. Afrique et Asie sont encore peu distinctes. Les « blancs de la carte » peuplés de monstres, de géants et d’animaux merveilleux. </a:t>
            </a:r>
            <a:endParaRPr lang="fr-FR" sz="2400" dirty="0">
              <a:latin typeface="Garamond" panose="02020404030301010803" pitchFamily="18" charset="0"/>
            </a:endParaRPr>
          </a:p>
          <a:p>
            <a:pPr marL="0" indent="0">
              <a:buNone/>
            </a:pPr>
            <a:r>
              <a:rPr lang="fr-FR" sz="2400" dirty="0">
                <a:latin typeface="Garamond" panose="02020404030301010803" pitchFamily="18" charset="0"/>
              </a:rPr>
              <a:t>Les récits des voyageurs : </a:t>
            </a:r>
          </a:p>
          <a:p>
            <a:pPr marL="0" indent="0" algn="just">
              <a:buNone/>
            </a:pPr>
            <a:r>
              <a:rPr lang="fr-FR" sz="2400" dirty="0">
                <a:latin typeface="Garamond" panose="02020404030301010803" pitchFamily="18" charset="0"/>
              </a:rPr>
              <a:t>- </a:t>
            </a:r>
            <a:r>
              <a:rPr lang="fr-FR" sz="2400" dirty="0">
                <a:solidFill>
                  <a:srgbClr val="FF0000"/>
                </a:solidFill>
                <a:latin typeface="Garamond" panose="02020404030301010803" pitchFamily="18" charset="0"/>
              </a:rPr>
              <a:t>Jean de Mandeville </a:t>
            </a:r>
            <a:r>
              <a:rPr lang="fr-FR" sz="2400" dirty="0">
                <a:latin typeface="Garamond" panose="02020404030301010803" pitchFamily="18" charset="0"/>
              </a:rPr>
              <a:t>(-Liège, 1372) : </a:t>
            </a:r>
            <a:r>
              <a:rPr lang="fr-FR" sz="2400" i="1" dirty="0">
                <a:latin typeface="Garamond" panose="02020404030301010803" pitchFamily="18" charset="0"/>
              </a:rPr>
              <a:t>Le livres des Merveilles du Monde</a:t>
            </a:r>
            <a:r>
              <a:rPr lang="fr-FR" sz="2400" dirty="0">
                <a:latin typeface="Garamond" panose="02020404030301010803" pitchFamily="18" charset="0"/>
              </a:rPr>
              <a:t> (Liège, 1355-1357), récit de voyage en extrême Orient (1322-1356) et compilation d’auteurs franciscains et dominicains.</a:t>
            </a:r>
          </a:p>
        </p:txBody>
      </p:sp>
      <p:pic>
        <p:nvPicPr>
          <p:cNvPr id="4" name="Image 3">
            <a:extLst>
              <a:ext uri="{FF2B5EF4-FFF2-40B4-BE49-F238E27FC236}">
                <a16:creationId xmlns:a16="http://schemas.microsoft.com/office/drawing/2014/main" id="{1D6DC22A-4E71-B447-9379-36F3426D470C}"/>
              </a:ext>
            </a:extLst>
          </p:cNvPr>
          <p:cNvPicPr>
            <a:picLocks noChangeAspect="1"/>
          </p:cNvPicPr>
          <p:nvPr/>
        </p:nvPicPr>
        <p:blipFill>
          <a:blip r:embed="rId2"/>
          <a:stretch>
            <a:fillRect/>
          </a:stretch>
        </p:blipFill>
        <p:spPr>
          <a:xfrm>
            <a:off x="10141519" y="255258"/>
            <a:ext cx="1662562" cy="2438424"/>
          </a:xfrm>
          <a:prstGeom prst="rect">
            <a:avLst/>
          </a:prstGeom>
        </p:spPr>
      </p:pic>
    </p:spTree>
    <p:extLst>
      <p:ext uri="{BB962C8B-B14F-4D97-AF65-F5344CB8AC3E}">
        <p14:creationId xmlns:p14="http://schemas.microsoft.com/office/powerpoint/2010/main" val="1407438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F417DB-1CDF-C547-BE1A-DE5C6A4AA2F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74A5535-8414-2244-9F13-8B06F3F9E26C}"/>
              </a:ext>
            </a:extLst>
          </p:cNvPr>
          <p:cNvSpPr>
            <a:spLocks noGrp="1"/>
          </p:cNvSpPr>
          <p:nvPr>
            <p:ph idx="1"/>
          </p:nvPr>
        </p:nvSpPr>
        <p:spPr>
          <a:xfrm>
            <a:off x="1112520" y="685800"/>
            <a:ext cx="9860280" cy="5181600"/>
          </a:xfrm>
        </p:spPr>
        <p:txBody>
          <a:bodyPr>
            <a:normAutofit/>
          </a:bodyPr>
          <a:lstStyle/>
          <a:p>
            <a:pPr marL="0" indent="0">
              <a:buNone/>
            </a:pPr>
            <a:r>
              <a:rPr lang="fr-FR" b="1" dirty="0">
                <a:latin typeface="Garamond" panose="02020404030301010803" pitchFamily="18" charset="0"/>
              </a:rPr>
              <a:t>3. La r »évolution » </a:t>
            </a:r>
            <a:r>
              <a:rPr lang="fr-FR" b="1" dirty="0" err="1">
                <a:latin typeface="Garamond" panose="02020404030301010803" pitchFamily="18" charset="0"/>
              </a:rPr>
              <a:t>corpernicienne</a:t>
            </a:r>
            <a:endParaRPr lang="fr-FR" b="1" dirty="0">
              <a:latin typeface="Garamond" panose="02020404030301010803" pitchFamily="18" charset="0"/>
            </a:endParaRPr>
          </a:p>
          <a:p>
            <a:pPr marL="0" indent="0">
              <a:buNone/>
            </a:pPr>
            <a:endParaRPr lang="fr-FR" b="1" dirty="0">
              <a:latin typeface="Garamond" panose="02020404030301010803" pitchFamily="18" charset="0"/>
            </a:endParaRPr>
          </a:p>
          <a:p>
            <a:pPr marL="0" indent="0">
              <a:buNone/>
            </a:pPr>
            <a:r>
              <a:rPr lang="fr-FR" b="1" dirty="0">
                <a:latin typeface="Garamond" panose="02020404030301010803" pitchFamily="18" charset="0"/>
              </a:rPr>
              <a:t>Nicolas Copernic </a:t>
            </a:r>
            <a:r>
              <a:rPr lang="fr-FR" dirty="0">
                <a:latin typeface="Garamond" panose="02020404030301010803" pitchFamily="18" charset="0"/>
              </a:rPr>
              <a:t>(Torun-1473, 1543), </a:t>
            </a:r>
            <a:r>
              <a:rPr lang="fr-FR" i="1" dirty="0">
                <a:latin typeface="Garamond" panose="02020404030301010803" pitchFamily="18" charset="0"/>
              </a:rPr>
              <a:t>De </a:t>
            </a:r>
            <a:r>
              <a:rPr lang="fr-FR" i="1" dirty="0" err="1">
                <a:latin typeface="Garamond" panose="02020404030301010803" pitchFamily="18" charset="0"/>
              </a:rPr>
              <a:t>revolutionibus</a:t>
            </a:r>
            <a:r>
              <a:rPr lang="fr-FR" i="1" dirty="0">
                <a:latin typeface="Garamond" panose="02020404030301010803" pitchFamily="18" charset="0"/>
              </a:rPr>
              <a:t> </a:t>
            </a:r>
            <a:r>
              <a:rPr lang="fr-FR" i="1" dirty="0" err="1">
                <a:latin typeface="Garamond" panose="02020404030301010803" pitchFamily="18" charset="0"/>
              </a:rPr>
              <a:t>orbium</a:t>
            </a:r>
            <a:r>
              <a:rPr lang="fr-FR" i="1" dirty="0">
                <a:latin typeface="Garamond" panose="02020404030301010803" pitchFamily="18" charset="0"/>
              </a:rPr>
              <a:t> </a:t>
            </a:r>
            <a:r>
              <a:rPr lang="fr-FR" i="1" dirty="0" err="1">
                <a:latin typeface="Garamond" panose="02020404030301010803" pitchFamily="18" charset="0"/>
              </a:rPr>
              <a:t>celestium</a:t>
            </a:r>
            <a:r>
              <a:rPr lang="fr-FR" i="1" dirty="0">
                <a:latin typeface="Garamond" panose="02020404030301010803" pitchFamily="18" charset="0"/>
              </a:rPr>
              <a:t> </a:t>
            </a:r>
            <a:r>
              <a:rPr lang="fr-FR" dirty="0">
                <a:latin typeface="Garamond" panose="02020404030301010803" pitchFamily="18" charset="0"/>
              </a:rPr>
              <a:t>(« Des révolutions du globe terrestre », Nuremberg, 1543).</a:t>
            </a:r>
          </a:p>
          <a:p>
            <a:pPr marL="0" indent="0" algn="just">
              <a:buNone/>
            </a:pPr>
            <a:r>
              <a:rPr lang="fr-FR" dirty="0">
                <a:latin typeface="Garamond" panose="02020404030301010803" pitchFamily="18" charset="0"/>
              </a:rPr>
              <a:t>6 livres : 1 (système générale du monde) ; 2 (catalogue d’étoiles) ; 3 (mouvement du soleil) ; 4 (mouvement de la lune) ; 5 &amp; 6 (mouvement des planètes). </a:t>
            </a:r>
          </a:p>
          <a:p>
            <a:pPr marL="0" indent="0" algn="just">
              <a:buNone/>
            </a:pPr>
            <a:r>
              <a:rPr lang="fr-FR" dirty="0">
                <a:latin typeface="Garamond" panose="02020404030301010803" pitchFamily="18" charset="0"/>
              </a:rPr>
              <a:t>1 – </a:t>
            </a:r>
            <a:r>
              <a:rPr lang="fr-FR" dirty="0">
                <a:solidFill>
                  <a:srgbClr val="FF0000"/>
                </a:solidFill>
                <a:latin typeface="Garamond" panose="02020404030301010803" pitchFamily="18" charset="0"/>
              </a:rPr>
              <a:t>sphéricité de la terre </a:t>
            </a:r>
            <a:r>
              <a:rPr lang="fr-FR" dirty="0">
                <a:latin typeface="Garamond" panose="02020404030301010803" pitchFamily="18" charset="0"/>
              </a:rPr>
              <a:t>(V. </a:t>
            </a:r>
            <a:r>
              <a:rPr lang="fr-FR" dirty="0" err="1">
                <a:latin typeface="Garamond" panose="02020404030301010803" pitchFamily="18" charset="0"/>
              </a:rPr>
              <a:t>Giacomotto-Charra</a:t>
            </a:r>
            <a:r>
              <a:rPr lang="fr-FR" dirty="0">
                <a:latin typeface="Garamond" panose="02020404030301010803" pitchFamily="18" charset="0"/>
              </a:rPr>
              <a:t> &amp; Silvie </a:t>
            </a:r>
            <a:r>
              <a:rPr lang="fr-FR" dirty="0" err="1">
                <a:latin typeface="Garamond" panose="02020404030301010803" pitchFamily="18" charset="0"/>
              </a:rPr>
              <a:t>Nony</a:t>
            </a:r>
            <a:r>
              <a:rPr lang="fr-FR" dirty="0">
                <a:latin typeface="Garamond" panose="02020404030301010803" pitchFamily="18" charset="0"/>
              </a:rPr>
              <a:t>, </a:t>
            </a:r>
            <a:r>
              <a:rPr lang="fr-FR" i="1" dirty="0">
                <a:latin typeface="Garamond" panose="02020404030301010803" pitchFamily="18" charset="0"/>
              </a:rPr>
              <a:t>La Terre plate. Généalogie d’une idée fausse</a:t>
            </a:r>
            <a:r>
              <a:rPr lang="fr-FR" dirty="0">
                <a:latin typeface="Garamond" panose="02020404030301010803" pitchFamily="18" charset="0"/>
              </a:rPr>
              <a:t>, Histoire Folio, 2023 : les partisans de la « terre plate » (</a:t>
            </a:r>
            <a:r>
              <a:rPr lang="fr-FR" dirty="0" err="1">
                <a:latin typeface="Garamond" panose="02020404030301010803" pitchFamily="18" charset="0"/>
              </a:rPr>
              <a:t>platisme</a:t>
            </a:r>
            <a:r>
              <a:rPr lang="fr-FR" dirty="0">
                <a:latin typeface="Garamond" panose="02020404030301010803" pitchFamily="18" charset="0"/>
              </a:rPr>
              <a:t>) ont toujours été minoritaires.</a:t>
            </a:r>
          </a:p>
          <a:p>
            <a:pPr marL="0" indent="0" algn="just">
              <a:buNone/>
            </a:pPr>
            <a:r>
              <a:rPr lang="fr-FR" dirty="0">
                <a:latin typeface="Garamond" panose="02020404030301010803" pitchFamily="18" charset="0"/>
              </a:rPr>
              <a:t>2 – mouvement circulaire de l’univers et de ses éléments</a:t>
            </a:r>
          </a:p>
          <a:p>
            <a:pPr marL="0" indent="0" algn="just">
              <a:buNone/>
            </a:pPr>
            <a:r>
              <a:rPr lang="fr-FR" dirty="0">
                <a:latin typeface="Garamond" panose="02020404030301010803" pitchFamily="18" charset="0"/>
              </a:rPr>
              <a:t>3 –l’univers reste « clos » dans une sphère composée d’étoiles fixes.</a:t>
            </a:r>
          </a:p>
        </p:txBody>
      </p:sp>
    </p:spTree>
    <p:extLst>
      <p:ext uri="{BB962C8B-B14F-4D97-AF65-F5344CB8AC3E}">
        <p14:creationId xmlns:p14="http://schemas.microsoft.com/office/powerpoint/2010/main" val="1355271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624C77-838D-464B-AD2E-752FD8A6BF3E}"/>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B781935B-5809-C14D-ABA7-EC983EA220A7}"/>
              </a:ext>
            </a:extLst>
          </p:cNvPr>
          <p:cNvPicPr>
            <a:picLocks noGrp="1" noChangeAspect="1"/>
          </p:cNvPicPr>
          <p:nvPr>
            <p:ph idx="1"/>
          </p:nvPr>
        </p:nvPicPr>
        <p:blipFill>
          <a:blip r:embed="rId2"/>
          <a:stretch>
            <a:fillRect/>
          </a:stretch>
        </p:blipFill>
        <p:spPr>
          <a:xfrm>
            <a:off x="782805" y="1240971"/>
            <a:ext cx="4899538" cy="4351338"/>
          </a:xfrm>
        </p:spPr>
      </p:pic>
      <p:sp>
        <p:nvSpPr>
          <p:cNvPr id="6" name="ZoneTexte 5">
            <a:extLst>
              <a:ext uri="{FF2B5EF4-FFF2-40B4-BE49-F238E27FC236}">
                <a16:creationId xmlns:a16="http://schemas.microsoft.com/office/drawing/2014/main" id="{C40F3563-2DA0-8142-BFC8-2EB5B91631D3}"/>
              </a:ext>
            </a:extLst>
          </p:cNvPr>
          <p:cNvSpPr txBox="1"/>
          <p:nvPr/>
        </p:nvSpPr>
        <p:spPr>
          <a:xfrm>
            <a:off x="5682343" y="1240971"/>
            <a:ext cx="5671457" cy="1323439"/>
          </a:xfrm>
          <a:prstGeom prst="rect">
            <a:avLst/>
          </a:prstGeom>
          <a:noFill/>
        </p:spPr>
        <p:txBody>
          <a:bodyPr wrap="square" rtlCol="0">
            <a:spAutoFit/>
          </a:bodyPr>
          <a:lstStyle/>
          <a:p>
            <a:r>
              <a:rPr lang="fr-FR" sz="2000" dirty="0">
                <a:latin typeface="Garamond" panose="02020404030301010803" pitchFamily="18" charset="0"/>
              </a:rPr>
              <a:t>Centralité du soleil.</a:t>
            </a:r>
          </a:p>
          <a:p>
            <a:r>
              <a:rPr lang="fr-FR" sz="2000" dirty="0">
                <a:latin typeface="Garamond" panose="02020404030301010803" pitchFamily="18" charset="0"/>
              </a:rPr>
              <a:t>La Terre est une planète qui 1/ tourne autour du soleil 2/ tourne quotidiennement autour d’elle-même.</a:t>
            </a:r>
          </a:p>
          <a:p>
            <a:r>
              <a:rPr lang="fr-FR" sz="2000" dirty="0">
                <a:latin typeface="Garamond" panose="02020404030301010803" pitchFamily="18" charset="0"/>
              </a:rPr>
              <a:t>La lune est un satellite de la Terre.</a:t>
            </a:r>
          </a:p>
        </p:txBody>
      </p:sp>
    </p:spTree>
    <p:extLst>
      <p:ext uri="{BB962C8B-B14F-4D97-AF65-F5344CB8AC3E}">
        <p14:creationId xmlns:p14="http://schemas.microsoft.com/office/powerpoint/2010/main" val="3303548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74FB0D-0406-C047-AB3D-B9EF847C911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A550E73-5264-A242-811C-13031420C5E2}"/>
              </a:ext>
            </a:extLst>
          </p:cNvPr>
          <p:cNvSpPr>
            <a:spLocks noGrp="1"/>
          </p:cNvSpPr>
          <p:nvPr>
            <p:ph idx="1"/>
          </p:nvPr>
        </p:nvSpPr>
        <p:spPr>
          <a:xfrm>
            <a:off x="1264920" y="685800"/>
            <a:ext cx="6934200" cy="5181600"/>
          </a:xfrm>
        </p:spPr>
        <p:txBody>
          <a:bodyPr>
            <a:normAutofit/>
          </a:bodyPr>
          <a:lstStyle/>
          <a:p>
            <a:pPr marL="0" indent="0" algn="just">
              <a:buNone/>
            </a:pPr>
            <a:r>
              <a:rPr lang="fr-FR" sz="2400" dirty="0" err="1">
                <a:latin typeface="Garamond" panose="02020404030301010803" pitchFamily="18" charset="0"/>
              </a:rPr>
              <a:t>Tycho</a:t>
            </a:r>
            <a:r>
              <a:rPr lang="fr-FR" sz="2400" dirty="0">
                <a:latin typeface="Garamond" panose="02020404030301010803" pitchFamily="18" charset="0"/>
              </a:rPr>
              <a:t> </a:t>
            </a:r>
            <a:r>
              <a:rPr lang="fr-FR" sz="2400" dirty="0" err="1">
                <a:latin typeface="Garamond" panose="02020404030301010803" pitchFamily="18" charset="0"/>
              </a:rPr>
              <a:t>Brahé</a:t>
            </a:r>
            <a:r>
              <a:rPr lang="fr-FR" sz="2400" dirty="0">
                <a:latin typeface="Garamond" panose="02020404030301010803" pitchFamily="18" charset="0"/>
              </a:rPr>
              <a:t> - (1546-1601) : observatoire (palais d’</a:t>
            </a:r>
            <a:r>
              <a:rPr lang="fr-FR" sz="2400" u="sng" dirty="0" err="1">
                <a:latin typeface="Garamond" panose="02020404030301010803" pitchFamily="18" charset="0"/>
              </a:rPr>
              <a:t>Uraniborg</a:t>
            </a:r>
            <a:r>
              <a:rPr lang="fr-FR" sz="2400" dirty="0">
                <a:latin typeface="Garamond" panose="02020404030301010803" pitchFamily="18" charset="0"/>
              </a:rPr>
              <a:t> -1576- sur l’île de </a:t>
            </a:r>
            <a:r>
              <a:rPr lang="fr-FR" sz="2400" dirty="0" err="1">
                <a:latin typeface="Garamond" panose="02020404030301010803" pitchFamily="18" charset="0"/>
              </a:rPr>
              <a:t>Ven</a:t>
            </a:r>
            <a:r>
              <a:rPr lang="fr-FR" sz="2400" dirty="0">
                <a:latin typeface="Garamond" panose="02020404030301010803" pitchFamily="18" charset="0"/>
              </a:rPr>
              <a:t>) et instruments (protection de Frédéric II de Danemark)</a:t>
            </a:r>
          </a:p>
          <a:p>
            <a:pPr marL="0" indent="0" algn="just">
              <a:buNone/>
            </a:pPr>
            <a:endParaRPr lang="fr-FR" sz="2400" dirty="0">
              <a:latin typeface="Garamond" panose="02020404030301010803" pitchFamily="18" charset="0"/>
            </a:endParaRPr>
          </a:p>
          <a:p>
            <a:pPr marL="0" indent="0" algn="just">
              <a:buNone/>
            </a:pPr>
            <a:r>
              <a:rPr lang="fr-FR" sz="2400" dirty="0">
                <a:latin typeface="Garamond" panose="02020404030301010803" pitchFamily="18" charset="0"/>
              </a:rPr>
              <a:t>Jean Kepler, </a:t>
            </a:r>
            <a:r>
              <a:rPr lang="fr-FR" sz="2400" i="1" dirty="0" err="1">
                <a:latin typeface="Garamond" panose="02020404030301010803" pitchFamily="18" charset="0"/>
              </a:rPr>
              <a:t>Mysterium</a:t>
            </a:r>
            <a:r>
              <a:rPr lang="fr-FR" sz="2400" i="1" dirty="0">
                <a:latin typeface="Garamond" panose="02020404030301010803" pitchFamily="18" charset="0"/>
              </a:rPr>
              <a:t> </a:t>
            </a:r>
            <a:r>
              <a:rPr lang="fr-FR" sz="2400" i="1" dirty="0" err="1">
                <a:latin typeface="Garamond" panose="02020404030301010803" pitchFamily="18" charset="0"/>
              </a:rPr>
              <a:t>cosmographicum</a:t>
            </a:r>
            <a:r>
              <a:rPr lang="fr-FR" sz="2400" i="1" dirty="0">
                <a:latin typeface="Garamond" panose="02020404030301010803" pitchFamily="18" charset="0"/>
              </a:rPr>
              <a:t> </a:t>
            </a:r>
            <a:r>
              <a:rPr lang="fr-FR" sz="2400" dirty="0">
                <a:latin typeface="Garamond" panose="02020404030301010803" pitchFamily="18" charset="0"/>
              </a:rPr>
              <a:t>(« Le secret du monde », Tübingen, 1596).</a:t>
            </a:r>
          </a:p>
          <a:p>
            <a:pPr marL="0" indent="0" algn="just">
              <a:buNone/>
            </a:pPr>
            <a:r>
              <a:rPr lang="fr-FR" sz="2400" dirty="0">
                <a:latin typeface="Garamond" panose="02020404030301010803" pitchFamily="18" charset="0"/>
              </a:rPr>
              <a:t>Galilée, </a:t>
            </a:r>
            <a:r>
              <a:rPr lang="fr-FR" sz="2400" i="1" dirty="0" err="1">
                <a:latin typeface="Garamond" panose="02020404030301010803" pitchFamily="18" charset="0"/>
              </a:rPr>
              <a:t>Sidereus</a:t>
            </a:r>
            <a:r>
              <a:rPr lang="fr-FR" sz="2400" i="1" dirty="0">
                <a:latin typeface="Garamond" panose="02020404030301010803" pitchFamily="18" charset="0"/>
              </a:rPr>
              <a:t> </a:t>
            </a:r>
            <a:r>
              <a:rPr lang="fr-FR" sz="2400" i="1" dirty="0" err="1">
                <a:latin typeface="Garamond" panose="02020404030301010803" pitchFamily="18" charset="0"/>
              </a:rPr>
              <a:t>nuncius</a:t>
            </a:r>
            <a:r>
              <a:rPr lang="fr-FR" sz="2400" dirty="0">
                <a:latin typeface="Garamond" panose="02020404030301010803" pitchFamily="18" charset="0"/>
              </a:rPr>
              <a:t> (« Le Messager céleste », Venise, 1610).</a:t>
            </a:r>
          </a:p>
          <a:p>
            <a:pPr marL="0" indent="0" algn="just">
              <a:buNone/>
            </a:pPr>
            <a:r>
              <a:rPr lang="fr-FR" sz="2400" dirty="0">
                <a:latin typeface="Garamond" panose="02020404030301010803" pitchFamily="18" charset="0"/>
              </a:rPr>
              <a:t>René Descartes, </a:t>
            </a:r>
            <a:r>
              <a:rPr lang="fr-FR" sz="2400" i="1" dirty="0">
                <a:latin typeface="Garamond" panose="02020404030301010803" pitchFamily="18" charset="0"/>
              </a:rPr>
              <a:t>Le Monde ou Traité de la lumière</a:t>
            </a:r>
            <a:r>
              <a:rPr lang="fr-FR" sz="2400" dirty="0">
                <a:latin typeface="Garamond" panose="02020404030301010803" pitchFamily="18" charset="0"/>
              </a:rPr>
              <a:t>, Paris, 1664. </a:t>
            </a:r>
          </a:p>
          <a:p>
            <a:pPr marL="0" indent="0" algn="just">
              <a:buNone/>
            </a:pPr>
            <a:endParaRPr lang="fr-FR" sz="2400" dirty="0">
              <a:latin typeface="Garamond" panose="02020404030301010803" pitchFamily="18" charset="0"/>
            </a:endParaRPr>
          </a:p>
        </p:txBody>
      </p:sp>
      <p:pic>
        <p:nvPicPr>
          <p:cNvPr id="4" name="Image 3">
            <a:extLst>
              <a:ext uri="{FF2B5EF4-FFF2-40B4-BE49-F238E27FC236}">
                <a16:creationId xmlns:a16="http://schemas.microsoft.com/office/drawing/2014/main" id="{12AA6438-F134-A740-95A2-4C7BEA04A2E5}"/>
              </a:ext>
            </a:extLst>
          </p:cNvPr>
          <p:cNvPicPr>
            <a:picLocks noChangeAspect="1"/>
          </p:cNvPicPr>
          <p:nvPr/>
        </p:nvPicPr>
        <p:blipFill>
          <a:blip r:embed="rId2"/>
          <a:stretch>
            <a:fillRect/>
          </a:stretch>
        </p:blipFill>
        <p:spPr>
          <a:xfrm>
            <a:off x="8519159" y="685800"/>
            <a:ext cx="3368971" cy="2765364"/>
          </a:xfrm>
          <a:prstGeom prst="rect">
            <a:avLst/>
          </a:prstGeom>
        </p:spPr>
      </p:pic>
      <p:pic>
        <p:nvPicPr>
          <p:cNvPr id="5" name="Image 4">
            <a:extLst>
              <a:ext uri="{FF2B5EF4-FFF2-40B4-BE49-F238E27FC236}">
                <a16:creationId xmlns:a16="http://schemas.microsoft.com/office/drawing/2014/main" id="{B7A0DE99-9FBF-4249-AAB7-E87418CBBD20}"/>
              </a:ext>
            </a:extLst>
          </p:cNvPr>
          <p:cNvPicPr>
            <a:picLocks noChangeAspect="1"/>
          </p:cNvPicPr>
          <p:nvPr/>
        </p:nvPicPr>
        <p:blipFill>
          <a:blip r:embed="rId3"/>
          <a:stretch>
            <a:fillRect/>
          </a:stretch>
        </p:blipFill>
        <p:spPr>
          <a:xfrm>
            <a:off x="8405346" y="3569328"/>
            <a:ext cx="3642337" cy="2938152"/>
          </a:xfrm>
          <a:prstGeom prst="rect">
            <a:avLst/>
          </a:prstGeom>
        </p:spPr>
      </p:pic>
    </p:spTree>
    <p:extLst>
      <p:ext uri="{BB962C8B-B14F-4D97-AF65-F5344CB8AC3E}">
        <p14:creationId xmlns:p14="http://schemas.microsoft.com/office/powerpoint/2010/main" val="3928077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AD4E78-C763-FC44-816F-84FD0235981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8A24BB2-A921-9542-8CB4-759721B5B775}"/>
              </a:ext>
            </a:extLst>
          </p:cNvPr>
          <p:cNvSpPr>
            <a:spLocks noGrp="1"/>
          </p:cNvSpPr>
          <p:nvPr>
            <p:ph idx="1"/>
          </p:nvPr>
        </p:nvSpPr>
        <p:spPr>
          <a:xfrm>
            <a:off x="838200" y="365125"/>
            <a:ext cx="7946571" cy="5811838"/>
          </a:xfrm>
        </p:spPr>
        <p:txBody>
          <a:bodyPr>
            <a:normAutofit/>
          </a:bodyPr>
          <a:lstStyle/>
          <a:p>
            <a:pPr marL="0" indent="0" algn="just">
              <a:buNone/>
            </a:pPr>
            <a:r>
              <a:rPr lang="fr-FR" b="1" dirty="0">
                <a:latin typeface="Garamond" panose="02020404030301010803" pitchFamily="18" charset="0"/>
              </a:rPr>
              <a:t>4. Le mythe de la « révolution copernicienne »</a:t>
            </a:r>
          </a:p>
          <a:p>
            <a:pPr marL="0" indent="0" algn="just">
              <a:buNone/>
            </a:pPr>
            <a:r>
              <a:rPr lang="fr-FR" dirty="0">
                <a:latin typeface="Garamond" panose="02020404030301010803" pitchFamily="18" charset="0"/>
              </a:rPr>
              <a:t>James </a:t>
            </a:r>
            <a:r>
              <a:rPr lang="fr-FR" dirty="0" err="1">
                <a:latin typeface="Garamond" panose="02020404030301010803" pitchFamily="18" charset="0"/>
              </a:rPr>
              <a:t>Poskett</a:t>
            </a:r>
            <a:r>
              <a:rPr lang="fr-FR" i="1" dirty="0">
                <a:latin typeface="Garamond" panose="02020404030301010803" pitchFamily="18" charset="0"/>
              </a:rPr>
              <a:t>, Copernic et Newton n’étaient pas seuls. Ce que la science moderne doit aussi aux sociétés non européennes</a:t>
            </a:r>
            <a:r>
              <a:rPr lang="fr-FR" dirty="0">
                <a:latin typeface="Garamond" panose="02020404030301010803" pitchFamily="18" charset="0"/>
              </a:rPr>
              <a:t>, Seuil, 2022 : échanges et collaborations (parfois contraints) entre espaces catholiques et musulmans (traductions arabes de Ptolémée).</a:t>
            </a:r>
          </a:p>
          <a:p>
            <a:pPr marL="0" indent="0" algn="just">
              <a:buNone/>
            </a:pPr>
            <a:r>
              <a:rPr lang="fr-FR" dirty="0">
                <a:latin typeface="Garamond" panose="02020404030301010803" pitchFamily="18" charset="0"/>
              </a:rPr>
              <a:t>1577 : construction par Mourad III d’un nouvel observatoire à Istanbul (astronome : </a:t>
            </a:r>
            <a:r>
              <a:rPr lang="fr-FR" dirty="0" err="1">
                <a:latin typeface="Garamond" panose="02020404030301010803" pitchFamily="18" charset="0"/>
              </a:rPr>
              <a:t>Taqi</a:t>
            </a:r>
            <a:r>
              <a:rPr lang="fr-FR" dirty="0">
                <a:latin typeface="Garamond" panose="02020404030301010803" pitchFamily="18" charset="0"/>
              </a:rPr>
              <a:t> al-Din).</a:t>
            </a:r>
          </a:p>
          <a:p>
            <a:pPr marL="0" indent="0" algn="just">
              <a:buNone/>
            </a:pPr>
            <a:r>
              <a:rPr lang="fr-FR" dirty="0">
                <a:latin typeface="Garamond" panose="02020404030301010803" pitchFamily="18" charset="0"/>
              </a:rPr>
              <a:t>Afrique Subsaharienne : astronomes de la cour d’Askia Muhammad (sultanat islamique).</a:t>
            </a:r>
          </a:p>
        </p:txBody>
      </p:sp>
      <p:pic>
        <p:nvPicPr>
          <p:cNvPr id="4" name="Image 3">
            <a:extLst>
              <a:ext uri="{FF2B5EF4-FFF2-40B4-BE49-F238E27FC236}">
                <a16:creationId xmlns:a16="http://schemas.microsoft.com/office/drawing/2014/main" id="{8CFC393D-6309-0045-A3D3-5D403A638408}"/>
              </a:ext>
            </a:extLst>
          </p:cNvPr>
          <p:cNvPicPr>
            <a:picLocks noChangeAspect="1"/>
          </p:cNvPicPr>
          <p:nvPr/>
        </p:nvPicPr>
        <p:blipFill>
          <a:blip r:embed="rId2"/>
          <a:stretch>
            <a:fillRect/>
          </a:stretch>
        </p:blipFill>
        <p:spPr>
          <a:xfrm>
            <a:off x="9157715" y="365125"/>
            <a:ext cx="2642399" cy="3847993"/>
          </a:xfrm>
          <a:prstGeom prst="rect">
            <a:avLst/>
          </a:prstGeom>
        </p:spPr>
      </p:pic>
      <p:pic>
        <p:nvPicPr>
          <p:cNvPr id="5" name="Image 4">
            <a:extLst>
              <a:ext uri="{FF2B5EF4-FFF2-40B4-BE49-F238E27FC236}">
                <a16:creationId xmlns:a16="http://schemas.microsoft.com/office/drawing/2014/main" id="{BD663529-5F6B-6D4B-96F7-F1EF83D09290}"/>
              </a:ext>
            </a:extLst>
          </p:cNvPr>
          <p:cNvPicPr>
            <a:picLocks noChangeAspect="1"/>
          </p:cNvPicPr>
          <p:nvPr/>
        </p:nvPicPr>
        <p:blipFill>
          <a:blip r:embed="rId3"/>
          <a:stretch>
            <a:fillRect/>
          </a:stretch>
        </p:blipFill>
        <p:spPr>
          <a:xfrm>
            <a:off x="5812878" y="4566058"/>
            <a:ext cx="2971893" cy="1476601"/>
          </a:xfrm>
          <a:prstGeom prst="rect">
            <a:avLst/>
          </a:prstGeom>
        </p:spPr>
      </p:pic>
    </p:spTree>
    <p:extLst>
      <p:ext uri="{BB962C8B-B14F-4D97-AF65-F5344CB8AC3E}">
        <p14:creationId xmlns:p14="http://schemas.microsoft.com/office/powerpoint/2010/main" val="1221648100"/>
      </p:ext>
    </p:extLst>
  </p:cSld>
  <p:clrMapOvr>
    <a:masterClrMapping/>
  </p:clrMapOvr>
</p:sld>
</file>

<file path=ppt/theme/theme1.xml><?xml version="1.0" encoding="utf-8"?>
<a:theme xmlns:a="http://schemas.openxmlformats.org/drawingml/2006/main" name="Rognage">
  <a:themeElements>
    <a:clrScheme name="Rognage">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Rognag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ogna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{832DD1C2-571D-DC48-8EF6-9CA2BCFED827}tf10001072</Template>
  <TotalTime>5279</TotalTime>
  <Words>2537</Words>
  <Application>Microsoft Macintosh PowerPoint</Application>
  <PresentationFormat>Grand écran</PresentationFormat>
  <Paragraphs>135</Paragraphs>
  <Slides>23</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23</vt:i4>
      </vt:variant>
    </vt:vector>
  </HeadingPairs>
  <TitlesOfParts>
    <vt:vector size="27" baseType="lpstr">
      <vt:lpstr>Franklin Gothic Book</vt:lpstr>
      <vt:lpstr>Garamond</vt:lpstr>
      <vt:lpstr>Times New Roman</vt:lpstr>
      <vt:lpstr>Rognage</vt:lpstr>
      <vt:lpstr>Sciences modernes et nouvelles cosmologies. Quelle révolution scientifique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Classer, représenter</vt:lpstr>
      <vt:lpstr>Présentation PowerPoint</vt:lpstr>
      <vt:lpstr>Présentation PowerPoint</vt:lpstr>
      <vt:lpstr>3. Stratégies d’auteur</vt:lpstr>
      <vt:lpstr>Présentation PowerPoint</vt:lpstr>
      <vt:lpstr>Transition : Question sur les effets de l’imprimé : l’émergence de l’alchimie.</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32</cp:revision>
  <dcterms:created xsi:type="dcterms:W3CDTF">2025-07-04T06:45:31Z</dcterms:created>
  <dcterms:modified xsi:type="dcterms:W3CDTF">2025-09-16T11:17:16Z</dcterms:modified>
</cp:coreProperties>
</file>