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74" r:id="rId3"/>
    <p:sldId id="258" r:id="rId4"/>
    <p:sldId id="28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74"/>
    <p:restoredTop sz="94867"/>
  </p:normalViewPr>
  <p:slideViewPr>
    <p:cSldViewPr snapToGrid="0" snapToObjects="1">
      <p:cViewPr varScale="1">
        <p:scale>
          <a:sx n="102" d="100"/>
          <a:sy n="102" d="100"/>
        </p:scale>
        <p:origin x="20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64765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32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15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81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03450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94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22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69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170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5736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E62148-009F-1047-8BFF-BFE710C6B406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B99DE5C-1329-5B46-B6AB-F6F187A5C49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726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tiff"/><Relationship Id="rId4" Type="http://schemas.openxmlformats.org/officeDocument/2006/relationships/image" Target="../media/image6.tif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50" y="354909"/>
            <a:ext cx="7486650" cy="1470025"/>
          </a:xfrm>
        </p:spPr>
        <p:txBody>
          <a:bodyPr>
            <a:normAutofit/>
          </a:bodyPr>
          <a:lstStyle/>
          <a:p>
            <a:pPr algn="ctr"/>
            <a:b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savoirs au XIX</a:t>
            </a:r>
            <a:r>
              <a:rPr lang="fr-FR" sz="1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siècle</a:t>
            </a:r>
            <a:b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(1800-1900)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86744" y="2000250"/>
            <a:ext cx="19050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62450" y="2344142"/>
            <a:ext cx="2095500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0136" y="3573017"/>
            <a:ext cx="2095500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919536" y="432823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Georges Cuvier (1769-1832)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511824" y="558924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Darwin (1809-1882)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464152" y="2798472"/>
            <a:ext cx="2784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 Pasteur 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(1822-1895)</a:t>
            </a:r>
          </a:p>
        </p:txBody>
      </p:sp>
    </p:spTree>
    <p:extLst>
      <p:ext uri="{BB962C8B-B14F-4D97-AF65-F5344CB8AC3E}">
        <p14:creationId xmlns:p14="http://schemas.microsoft.com/office/powerpoint/2010/main" val="10264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47018-C423-5F4D-ADD7-63D586B6B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59DE3A-08B2-F64B-AB0A-B6E094DC0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867" y="304800"/>
            <a:ext cx="6366933" cy="5562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100" b="1" dirty="0">
                <a:latin typeface="Garamond" panose="02020404030301010803" pitchFamily="18" charset="0"/>
              </a:rPr>
              <a:t>Introduction générale du Semestre 2</a:t>
            </a:r>
          </a:p>
          <a:p>
            <a:pPr marL="0" indent="0" algn="just">
              <a:buNone/>
            </a:pPr>
            <a:r>
              <a:rPr lang="fr-FR" sz="2100" dirty="0">
                <a:solidFill>
                  <a:srgbClr val="FF0000"/>
                </a:solidFill>
                <a:latin typeface="Garamond" panose="02020404030301010803" pitchFamily="18" charset="0"/>
              </a:rPr>
              <a:t>Le caractère massif de la présence des savants et des sciences dans la France du XIX</a:t>
            </a:r>
            <a:r>
              <a:rPr lang="fr-FR" sz="2100" baseline="30000" dirty="0">
                <a:solidFill>
                  <a:srgbClr val="FF0000"/>
                </a:solidFill>
                <a:latin typeface="Garamond" panose="02020404030301010803" pitchFamily="18" charset="0"/>
              </a:rPr>
              <a:t>e</a:t>
            </a:r>
            <a:r>
              <a:rPr lang="fr-FR" sz="2100" dirty="0">
                <a:solidFill>
                  <a:srgbClr val="FF0000"/>
                </a:solidFill>
                <a:latin typeface="Garamond" panose="02020404030301010803" pitchFamily="18" charset="0"/>
              </a:rPr>
              <a:t> siècle </a:t>
            </a:r>
            <a:r>
              <a:rPr lang="fr-FR" sz="2100" dirty="0">
                <a:latin typeface="Garamond" panose="02020404030301010803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fr-FR" sz="2100" dirty="0">
                <a:latin typeface="Garamond" panose="02020404030301010803" pitchFamily="18" charset="0"/>
              </a:rPr>
              <a:t>/ les grandes institutions scientifiques et pédagogique : les universités et les grandes écoles (Polytechnique, École normale supérieure), les institutions scientifiques (Muséum national d’histoire naturelle, Observatoire de Paris, Institut Pasteur…) et les académies (sciences et médecine)</a:t>
            </a:r>
          </a:p>
          <a:p>
            <a:pPr marL="0" indent="0" algn="just">
              <a:buNone/>
            </a:pPr>
            <a:r>
              <a:rPr lang="fr-FR" sz="2100" dirty="0">
                <a:latin typeface="Garamond" panose="02020404030301010803" pitchFamily="18" charset="0"/>
              </a:rPr>
              <a:t>/ les grandes figures : Jean-Antoine Chaptal, Georges Cuvier, François Arago, Louis Pasteur</a:t>
            </a:r>
          </a:p>
          <a:p>
            <a:pPr marL="0" indent="0" algn="just">
              <a:buNone/>
            </a:pPr>
            <a:r>
              <a:rPr lang="fr-FR" sz="2100" dirty="0">
                <a:latin typeface="Garamond" panose="02020404030301010803" pitchFamily="18" charset="0"/>
              </a:rPr>
              <a:t>/ Imaginaire et culture : expositions universelles, presse et imprimé (dinosaures, darwinisme…)</a:t>
            </a:r>
          </a:p>
          <a:p>
            <a:pPr marL="0" indent="0" algn="r">
              <a:buNone/>
            </a:pPr>
            <a:r>
              <a:rPr lang="fr-FR" sz="2100" dirty="0">
                <a:solidFill>
                  <a:srgbClr val="FF0000"/>
                </a:solidFill>
                <a:latin typeface="Garamond" panose="02020404030301010803" pitchFamily="18" charset="0"/>
              </a:rPr>
              <a:t>La science comme « nouvelle religion » ?</a:t>
            </a:r>
          </a:p>
          <a:p>
            <a:pPr marL="0" indent="0" algn="just">
              <a:lnSpc>
                <a:spcPct val="43000"/>
              </a:lnSpc>
              <a:buNone/>
            </a:pPr>
            <a:endParaRPr lang="fr-FR" sz="21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fr-FR" sz="21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fr-FR" sz="2100" dirty="0">
              <a:latin typeface="Garamond" panose="02020404030301010803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3349AD-5458-9745-B1C4-D658943F014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11653" y="3539971"/>
            <a:ext cx="1759726" cy="276396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A1499F1-E6F3-F946-811E-4E3B7724FC4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8204" y="23941"/>
            <a:ext cx="3968382" cy="17695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2847E6-C0AF-F84C-83C4-41BA7F8DC7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68096">
            <a:off x="8116589" y="1550036"/>
            <a:ext cx="3070090" cy="2039257"/>
          </a:xfrm>
          <a:prstGeom prst="rect">
            <a:avLst/>
          </a:prstGeom>
        </p:spPr>
      </p:pic>
      <p:sp>
        <p:nvSpPr>
          <p:cNvPr id="8" name="Flèche droite à entaille 7">
            <a:extLst>
              <a:ext uri="{FF2B5EF4-FFF2-40B4-BE49-F238E27FC236}">
                <a16:creationId xmlns:a16="http://schemas.microsoft.com/office/drawing/2014/main" id="{F7B5045F-DBC8-4D4A-BE73-AA16E7007110}"/>
              </a:ext>
            </a:extLst>
          </p:cNvPr>
          <p:cNvSpPr/>
          <p:nvPr/>
        </p:nvSpPr>
        <p:spPr>
          <a:xfrm>
            <a:off x="7453564" y="4854222"/>
            <a:ext cx="629280" cy="13546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Espace réservé du contenu 3">
            <a:extLst>
              <a:ext uri="{FF2B5EF4-FFF2-40B4-BE49-F238E27FC236}">
                <a16:creationId xmlns:a16="http://schemas.microsoft.com/office/drawing/2014/main" id="{CF01A951-12BD-EA4C-B71F-422F8F30E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56739" y="1083765"/>
            <a:ext cx="179590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08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FA2D9-09ED-A044-988C-AB798EF8C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395F6A8-E4B9-0444-9552-FF618A5B9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444" y="316089"/>
            <a:ext cx="8861778" cy="555131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fr-FR" sz="3200" dirty="0">
                <a:solidFill>
                  <a:srgbClr val="FF0000"/>
                </a:solidFill>
                <a:latin typeface="Garamond" panose="02020404030301010803" pitchFamily="18" charset="0"/>
              </a:rPr>
              <a:t>Les savants et les sciences accompagnent </a:t>
            </a:r>
            <a:r>
              <a:rPr lang="fr-FR" sz="32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Les innovations techniques et industrielles (nouvelle physique)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Les entreprises coloniales (anthropologie physique)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Les transformations des villes (hygiénisme)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3200" dirty="0">
                <a:solidFill>
                  <a:srgbClr val="FF0000"/>
                </a:solidFill>
                <a:latin typeface="Garamond" panose="02020404030301010803" pitchFamily="18" charset="0"/>
              </a:rPr>
              <a:t>Les sciences connaissent des transformations importantes </a:t>
            </a:r>
            <a:r>
              <a:rPr lang="fr-FR" sz="32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Organisation institutionnelle (spécialisation : les laboratoires)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Organisation financière (financements publics et privés)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Organisation médiatique (vulgarisation et communication scientifique : les congrès internationaux)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3200" dirty="0">
                <a:solidFill>
                  <a:srgbClr val="FF0000"/>
                </a:solidFill>
                <a:latin typeface="Garamond" panose="02020404030301010803" pitchFamily="18" charset="0"/>
              </a:rPr>
              <a:t>Entre le début et la fin du XIX</a:t>
            </a:r>
            <a:r>
              <a:rPr lang="fr-FR" sz="3200" baseline="30000" dirty="0">
                <a:solidFill>
                  <a:srgbClr val="FF0000"/>
                </a:solidFill>
                <a:latin typeface="Garamond" panose="02020404030301010803" pitchFamily="18" charset="0"/>
              </a:rPr>
              <a:t>e</a:t>
            </a:r>
            <a:r>
              <a:rPr lang="fr-FR" sz="3200" dirty="0">
                <a:solidFill>
                  <a:srgbClr val="FF0000"/>
                </a:solidFill>
                <a:latin typeface="Garamond" panose="02020404030301010803" pitchFamily="18" charset="0"/>
              </a:rPr>
              <a:t> siècle, les sciences apparaissent comme les outils au service des régimes successifs </a:t>
            </a:r>
            <a:r>
              <a:rPr lang="fr-FR" sz="32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Les savoirs d’État (les statistiques ; la météorologie)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L’idéologie scientiste et progressiste (valorisation des progrès des sciences)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fr-FR" sz="3200" dirty="0">
                <a:latin typeface="Garamond" panose="02020404030301010803" pitchFamily="18" charset="0"/>
              </a:rPr>
              <a:t>Mythologies scientifiques et politiques (de l’expédition d’Egypte à la vaccination de Pasteur)</a:t>
            </a:r>
          </a:p>
          <a:p>
            <a:pPr marL="0" indent="0" algn="just">
              <a:buNone/>
            </a:pPr>
            <a:endParaRPr lang="fr-FR" sz="2400" b="1" dirty="0">
              <a:latin typeface="Garamond" panose="02020404030301010803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AF453DA-01F4-0A47-ACC4-1395A388B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120" y="316089"/>
            <a:ext cx="3594508" cy="226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5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642194"/>
          </a:xfrm>
        </p:spPr>
        <p:txBody>
          <a:bodyPr>
            <a:normAutofit fontScale="90000"/>
          </a:bodyPr>
          <a:lstStyle/>
          <a:p>
            <a:br>
              <a:rPr lang="fr-FR" b="1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6667" y="692696"/>
            <a:ext cx="7642577" cy="5784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2400" b="1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fr-FR" sz="2400" b="1" dirty="0">
                <a:latin typeface="Garamond" panose="02020404030301010803" pitchFamily="18" charset="0"/>
                <a:cs typeface="Times New Roman" pitchFamily="18" charset="0"/>
              </a:rPr>
              <a:t>Bibliographie (très indicative) </a:t>
            </a:r>
          </a:p>
          <a:p>
            <a:pPr marL="0" indent="0" algn="just">
              <a:buNone/>
            </a:pP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Dominique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Pestre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 (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dir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.), </a:t>
            </a:r>
            <a:r>
              <a:rPr lang="fr-FR" sz="2400" i="1" dirty="0">
                <a:latin typeface="Garamond" panose="02020404030301010803" pitchFamily="18" charset="0"/>
                <a:cs typeface="Times New Roman" pitchFamily="18" charset="0"/>
              </a:rPr>
              <a:t>Histoire des sciences et des savoirs,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t</a:t>
            </a:r>
            <a:r>
              <a:rPr lang="fr-FR" sz="2400" dirty="0">
                <a:solidFill>
                  <a:schemeClr val="tx1"/>
                </a:solidFill>
                <a:latin typeface="Garamond" panose="02020404030301010803" pitchFamily="18" charset="0"/>
                <a:cs typeface="Times New Roman" pitchFamily="18" charset="0"/>
              </a:rPr>
              <a:t>. II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 :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Kapil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 Raj et Otto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Sibum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 (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dir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.), </a:t>
            </a:r>
            <a:r>
              <a:rPr lang="fr-FR" sz="2400" i="1" dirty="0">
                <a:latin typeface="Garamond" panose="02020404030301010803" pitchFamily="18" charset="0"/>
                <a:cs typeface="Times New Roman" pitchFamily="18" charset="0"/>
              </a:rPr>
              <a:t>Modernité et globalisation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, Paris, Seuil, 2015.</a:t>
            </a:r>
          </a:p>
          <a:p>
            <a:pPr marL="0" indent="0" algn="just">
              <a:buNone/>
            </a:pP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Christophe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Charle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 et Laurent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Jeanpierre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 (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dir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.) </a:t>
            </a:r>
            <a:r>
              <a:rPr lang="fr-FR" sz="2400" i="1" dirty="0">
                <a:latin typeface="Garamond" panose="02020404030301010803" pitchFamily="18" charset="0"/>
                <a:cs typeface="Times New Roman" pitchFamily="18" charset="0"/>
              </a:rPr>
              <a:t>La Vie intellectuelle en France,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 Paris, Seuil, 2016 – </a:t>
            </a:r>
            <a:r>
              <a:rPr lang="fr-FR" sz="2400" dirty="0" err="1">
                <a:latin typeface="Garamond" panose="02020404030301010803" pitchFamily="18" charset="0"/>
                <a:cs typeface="Times New Roman" pitchFamily="18" charset="0"/>
              </a:rPr>
              <a:t>t</a:t>
            </a: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. 1 : Des lendemains de la Révolution à 1914.</a:t>
            </a:r>
          </a:p>
          <a:p>
            <a:pPr marL="0" indent="0" algn="just">
              <a:buNone/>
            </a:pPr>
            <a:r>
              <a:rPr lang="fr-FR" sz="2400" dirty="0">
                <a:latin typeface="Garamond" panose="02020404030301010803" pitchFamily="18" charset="0"/>
                <a:cs typeface="Times New Roman" pitchFamily="18" charset="0"/>
              </a:rPr>
              <a:t>Robert Fox, </a:t>
            </a:r>
            <a:r>
              <a:rPr lang="fr-FR" sz="2400" i="1" dirty="0">
                <a:latin typeface="Garamond" panose="02020404030301010803" pitchFamily="18" charset="0"/>
                <a:cs typeface="Times New Roman" panose="02020603050405020304" pitchFamily="18" charset="0"/>
              </a:rPr>
              <a:t>The Savant and the State. Science and Cultural </a:t>
            </a:r>
            <a:r>
              <a:rPr lang="fr-FR" sz="2400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Politics</a:t>
            </a:r>
            <a:r>
              <a:rPr lang="fr-FR" sz="2400" i="1" dirty="0">
                <a:latin typeface="Garamond" panose="02020404030301010803" pitchFamily="18" charset="0"/>
                <a:cs typeface="Times New Roman" panose="02020603050405020304" pitchFamily="18" charset="0"/>
              </a:rPr>
              <a:t> in </a:t>
            </a:r>
            <a:r>
              <a:rPr lang="fr-FR" sz="2400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Nineteenth</a:t>
            </a:r>
            <a:r>
              <a:rPr lang="fr-FR" sz="2400" i="1" dirty="0">
                <a:latin typeface="Garamond" panose="02020404030301010803" pitchFamily="18" charset="0"/>
                <a:cs typeface="Times New Roman" panose="02020603050405020304" pitchFamily="18" charset="0"/>
              </a:rPr>
              <a:t> Century France</a:t>
            </a: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, Baltimore, The Johns Hopkins </a:t>
            </a:r>
            <a:r>
              <a:rPr lang="fr-FR" sz="24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University</a:t>
            </a: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Press</a:t>
            </a: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, 2012.</a:t>
            </a:r>
          </a:p>
          <a:p>
            <a:pPr>
              <a:buFontTx/>
              <a:buChar char="-"/>
            </a:pPr>
            <a:endParaRPr lang="fr-FR" sz="24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423E55B-4A29-AD42-BA14-EA72874D49C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7018" y="481548"/>
            <a:ext cx="1778000" cy="25273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ECA51D8-7622-BF4C-BCBC-4A77541E2A0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271652">
            <a:off x="9197622" y="1662320"/>
            <a:ext cx="1778000" cy="253459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C685DBE-EADE-4A4D-8E63-0B5D9DF4F0C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6436" y="3169697"/>
            <a:ext cx="1665564" cy="25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2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0" y="137786"/>
            <a:ext cx="8676456" cy="482902"/>
          </a:xfrm>
        </p:spPr>
        <p:txBody>
          <a:bodyPr>
            <a:normAutofit/>
          </a:bodyPr>
          <a:lstStyle/>
          <a:p>
            <a:pPr algn="ctr"/>
            <a:r>
              <a:rPr lang="fr-FR" sz="2800" dirty="0"/>
              <a:t>Programme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03512" y="620688"/>
            <a:ext cx="8795320" cy="60486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Séance 1 (28/01) : Introduction - L’empire des sciences et le </a:t>
            </a:r>
            <a:r>
              <a:rPr lang="fr-FR" sz="24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gvt</a:t>
            </a: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 de la nature.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Séance 2 (04/02) : Pierre-Simon Laplace et les nouveaux terrains de la physique.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Séance 3 (11/02) : Os, fossiles et outils.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Séance 4 (18/02) : Épidémies et politiques sanitaires.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5 (25/02) : A la conquête de l’espace.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i="1" dirty="0">
                <a:latin typeface="Garamond" panose="02020404030301010803" pitchFamily="18" charset="0"/>
                <a:cs typeface="Times New Roman" panose="02020603050405020304" pitchFamily="18" charset="0"/>
              </a:rPr>
              <a:t>Interruption des cours du 01/03 au 08/03. </a:t>
            </a:r>
            <a:endParaRPr lang="fr-FR" sz="2400" dirty="0">
              <a:latin typeface="Garamond" panose="02020404030301010803" pitchFamily="18" charset="0"/>
            </a:endParaRP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6 (11/03) : Sciences coloniales et raciales.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7 (18/03) :  </a:t>
            </a:r>
            <a:r>
              <a:rPr lang="fr-FR" sz="2400" u="sng" dirty="0">
                <a:latin typeface="Garamond" panose="02020404030301010803" pitchFamily="18" charset="0"/>
              </a:rPr>
              <a:t>Charles Darwin </a:t>
            </a:r>
            <a:r>
              <a:rPr lang="fr-FR" sz="2400" dirty="0">
                <a:latin typeface="Garamond" panose="02020404030301010803" pitchFamily="18" charset="0"/>
              </a:rPr>
              <a:t>et l’évolution.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8 : (25/03) : Darwinismes.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9 (1</a:t>
            </a:r>
            <a:r>
              <a:rPr lang="fr-FR" sz="2400" baseline="30000" dirty="0">
                <a:latin typeface="Garamond" panose="02020404030301010803" pitchFamily="18" charset="0"/>
              </a:rPr>
              <a:t>er</a:t>
            </a:r>
            <a:r>
              <a:rPr lang="fr-FR" sz="2400" dirty="0">
                <a:latin typeface="Garamond" panose="02020404030301010803" pitchFamily="18" charset="0"/>
              </a:rPr>
              <a:t>/04) : </a:t>
            </a:r>
            <a:r>
              <a:rPr lang="fr-FR" sz="2400" dirty="0">
                <a:solidFill>
                  <a:schemeClr val="tx1"/>
                </a:solidFill>
                <a:latin typeface="Garamond" panose="02020404030301010803" pitchFamily="18" charset="0"/>
              </a:rPr>
              <a:t>Paris, capitale scientifique.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tx1"/>
                </a:solidFill>
                <a:latin typeface="Garamond" panose="02020404030301010803" pitchFamily="18" charset="0"/>
              </a:rPr>
              <a:t>Séance 10 (08/04) : Economies politiques.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</a:rPr>
              <a:t>Séance 11 (15/04) : </a:t>
            </a:r>
            <a:r>
              <a:rPr lang="fr-FR" sz="2400" dirty="0">
                <a:solidFill>
                  <a:schemeClr val="tx1"/>
                </a:solidFill>
                <a:latin typeface="Garamond" panose="02020404030301010803" pitchFamily="18" charset="0"/>
              </a:rPr>
              <a:t>Romantismes et cosmologies.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Séance 12 (22/04) : </a:t>
            </a:r>
            <a:r>
              <a:rPr lang="fr-FR" sz="2400" u="sng" dirty="0">
                <a:latin typeface="Garamond" panose="02020404030301010803" pitchFamily="18" charset="0"/>
              </a:rPr>
              <a:t>Pasteur</a:t>
            </a:r>
            <a:r>
              <a:rPr lang="fr-FR" sz="2400" dirty="0">
                <a:latin typeface="Garamond" panose="02020404030301010803" pitchFamily="18" charset="0"/>
              </a:rPr>
              <a:t>, héros républicain ?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i="1" dirty="0"/>
              <a:t>Examens du 4 mai au 23 mai 2026.</a:t>
            </a:r>
            <a:endParaRPr lang="fr-FR" sz="2400" dirty="0">
              <a:latin typeface="Garamond" panose="02020404030301010803" pitchFamily="18" charset="0"/>
            </a:endParaRPr>
          </a:p>
          <a:p>
            <a:endParaRPr lang="fr-FR" sz="20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fr-FR" sz="20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69852"/>
      </p:ext>
    </p:extLst>
  </p:cSld>
  <p:clrMapOvr>
    <a:masterClrMapping/>
  </p:clrMapOvr>
</p:sld>
</file>

<file path=ppt/theme/theme1.xml><?xml version="1.0" encoding="utf-8"?>
<a:theme xmlns:a="http://schemas.openxmlformats.org/drawingml/2006/main" name="Rognage">
  <a:themeElements>
    <a:clrScheme name="Rogn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ogn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gn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{832DD1C2-571D-DC48-8EF6-9CA2BCFED827}tf10001072</Template>
  <TotalTime>457</TotalTime>
  <Words>537</Words>
  <Application>Microsoft Macintosh PowerPoint</Application>
  <PresentationFormat>Grand écran</PresentationFormat>
  <Paragraphs>45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Franklin Gothic Book</vt:lpstr>
      <vt:lpstr>Garamond</vt:lpstr>
      <vt:lpstr>Times New Roman</vt:lpstr>
      <vt:lpstr>Rognage</vt:lpstr>
      <vt:lpstr> Sciences et savoirs au XIXe  siècle (1800-1900)</vt:lpstr>
      <vt:lpstr>Présentation PowerPoint</vt:lpstr>
      <vt:lpstr>Présentation PowerPoint</vt:lpstr>
      <vt:lpstr>  </vt:lpstr>
      <vt:lpstr>Programme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Gouverner l’environnement. Sciences et savoirs au XIXe  siècle (1800-1900)</dc:title>
  <dc:creator>Microsoft Office User</dc:creator>
  <cp:lastModifiedBy>Microsoft Office User</cp:lastModifiedBy>
  <cp:revision>6</cp:revision>
  <dcterms:created xsi:type="dcterms:W3CDTF">2025-01-28T16:46:10Z</dcterms:created>
  <dcterms:modified xsi:type="dcterms:W3CDTF">2026-01-27T08:04:09Z</dcterms:modified>
</cp:coreProperties>
</file>