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75" r:id="rId7"/>
    <p:sldId id="260" r:id="rId8"/>
    <p:sldId id="261" r:id="rId9"/>
    <p:sldId id="262" r:id="rId10"/>
    <p:sldId id="274" r:id="rId11"/>
    <p:sldId id="273" r:id="rId12"/>
    <p:sldId id="26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/>
    <p:restoredTop sz="94709"/>
  </p:normalViewPr>
  <p:slideViewPr>
    <p:cSldViewPr snapToGrid="0" snapToObjects="1">
      <p:cViewPr varScale="1">
        <p:scale>
          <a:sx n="110" d="100"/>
          <a:sy n="110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Utilisateur\Desktop\Nouveau%20Feuille%20de%20calcul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Feuil1!$B$2</c:f>
              <c:strCache>
                <c:ptCount val="1"/>
                <c:pt idx="0">
                  <c:v>1801</c:v>
                </c:pt>
              </c:strCache>
            </c:strRef>
          </c:tx>
          <c:invertIfNegative val="0"/>
          <c:cat>
            <c:strRef>
              <c:f>Feuil1!$A$3:$A$9</c:f>
              <c:strCache>
                <c:ptCount val="7"/>
                <c:pt idx="0">
                  <c:v>Insitut</c:v>
                </c:pt>
                <c:pt idx="1">
                  <c:v>Polytehnique</c:v>
                </c:pt>
                <c:pt idx="2">
                  <c:v>Ecole de médecine</c:v>
                </c:pt>
                <c:pt idx="3">
                  <c:v>Langues O</c:v>
                </c:pt>
                <c:pt idx="4">
                  <c:v>Collège de France</c:v>
                </c:pt>
                <c:pt idx="5">
                  <c:v>Prytanée</c:v>
                </c:pt>
                <c:pt idx="6">
                  <c:v>Encouragements</c:v>
                </c:pt>
              </c:strCache>
            </c:strRef>
          </c:cat>
          <c:val>
            <c:numRef>
              <c:f>Feuil1!$B$3:$B$9</c:f>
              <c:numCache>
                <c:formatCode>General</c:formatCode>
                <c:ptCount val="7"/>
                <c:pt idx="0" formatCode="#,##0">
                  <c:v>266000</c:v>
                </c:pt>
                <c:pt idx="1">
                  <c:v>214000</c:v>
                </c:pt>
                <c:pt idx="2">
                  <c:v>215000</c:v>
                </c:pt>
                <c:pt idx="3">
                  <c:v>28000</c:v>
                </c:pt>
                <c:pt idx="4">
                  <c:v>108000</c:v>
                </c:pt>
                <c:pt idx="5">
                  <c:v>200000</c:v>
                </c:pt>
                <c:pt idx="6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0-374E-8CAA-871A12685940}"/>
            </c:ext>
          </c:extLst>
        </c:ser>
        <c:ser>
          <c:idx val="1"/>
          <c:order val="1"/>
          <c:tx>
            <c:strRef>
              <c:f>Feuil1!$C$2</c:f>
              <c:strCache>
                <c:ptCount val="1"/>
                <c:pt idx="0">
                  <c:v>1802</c:v>
                </c:pt>
              </c:strCache>
            </c:strRef>
          </c:tx>
          <c:invertIfNegative val="0"/>
          <c:cat>
            <c:strRef>
              <c:f>Feuil1!$A$3:$A$9</c:f>
              <c:strCache>
                <c:ptCount val="7"/>
                <c:pt idx="0">
                  <c:v>Insitut</c:v>
                </c:pt>
                <c:pt idx="1">
                  <c:v>Polytehnique</c:v>
                </c:pt>
                <c:pt idx="2">
                  <c:v>Ecole de médecine</c:v>
                </c:pt>
                <c:pt idx="3">
                  <c:v>Langues O</c:v>
                </c:pt>
                <c:pt idx="4">
                  <c:v>Collège de France</c:v>
                </c:pt>
                <c:pt idx="5">
                  <c:v>Prytanée</c:v>
                </c:pt>
                <c:pt idx="6">
                  <c:v>Encouragements</c:v>
                </c:pt>
              </c:strCache>
            </c:strRef>
          </c:cat>
          <c:val>
            <c:numRef>
              <c:f>Feuil1!$C$3:$C$9</c:f>
              <c:numCache>
                <c:formatCode>General</c:formatCode>
                <c:ptCount val="7"/>
                <c:pt idx="0" formatCode="#,##0">
                  <c:v>266000</c:v>
                </c:pt>
                <c:pt idx="1">
                  <c:v>214000</c:v>
                </c:pt>
                <c:pt idx="2">
                  <c:v>200000</c:v>
                </c:pt>
                <c:pt idx="3">
                  <c:v>28000</c:v>
                </c:pt>
                <c:pt idx="4">
                  <c:v>108000</c:v>
                </c:pt>
                <c:pt idx="5">
                  <c:v>314000</c:v>
                </c:pt>
                <c:pt idx="6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0-374E-8CAA-871A12685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80192"/>
        <c:axId val="66514880"/>
      </c:barChart>
      <c:catAx>
        <c:axId val="6228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514880"/>
        <c:crosses val="autoZero"/>
        <c:auto val="1"/>
        <c:lblAlgn val="ctr"/>
        <c:lblOffset val="100"/>
        <c:noMultiLvlLbl val="0"/>
      </c:catAx>
      <c:valAx>
        <c:axId val="665148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2280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34814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28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8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3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3839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7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9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24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79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97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65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39E60C0-9CEF-BA4A-BC4B-A4EBFD187DE9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1C45E0-9E8E-AB4C-9158-9B477A8D2C5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54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s://www.cairn.info/revue-annales-historiques-de-la-revolution-francaise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ADD4B-563D-AD42-8068-BBF231B8F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33363"/>
            <a:ext cx="10685960" cy="10620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CM1 : </a:t>
            </a:r>
            <a:b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Napoléon-Bonaparte et l’empire des sciences.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DA4A06-CBCD-4042-8CBE-5382B1F17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771900"/>
            <a:ext cx="8178594" cy="1270616"/>
          </a:xfrm>
        </p:spPr>
        <p:txBody>
          <a:bodyPr>
            <a:normAutofit fontScale="92500" lnSpcReduction="10000"/>
          </a:bodyPr>
          <a:lstStyle/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Mercredi 28 janvier 2026</a:t>
            </a:r>
          </a:p>
          <a:p>
            <a:pPr algn="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Licence 3 – Histoire </a:t>
            </a:r>
            <a:r>
              <a:rPr lang="fr-FR" sz="1200">
                <a:latin typeface="Times New Roman" panose="02020603050405020304" pitchFamily="18" charset="0"/>
                <a:cs typeface="Times New Roman" panose="02020603050405020304" pitchFamily="18" charset="0"/>
              </a:rPr>
              <a:t>des sciences</a:t>
            </a:r>
          </a:p>
          <a:p>
            <a:pPr algn="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Jean-Luc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Chappey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r-F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6EDCDF-EC94-3B41-9A95-50566870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80" y="1909248"/>
            <a:ext cx="4556534" cy="30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E4A0B-F64D-DE48-9897-5EA2D70D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Financements publics.</a:t>
            </a:r>
            <a:b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Mécénat 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87511A-A022-1043-A253-993F200D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832" y="285933"/>
            <a:ext cx="20679443" cy="7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05DC73D-202E-D04D-9E7F-3FAE094B0811}"/>
              </a:ext>
            </a:extLst>
          </p:cNvPr>
          <p:cNvGraphicFramePr/>
          <p:nvPr>
            <p:extLst/>
          </p:nvPr>
        </p:nvGraphicFramePr>
        <p:xfrm>
          <a:off x="1691014" y="1715594"/>
          <a:ext cx="8830849" cy="342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8D35CC5-054D-A341-B25F-1CCBA2D8435E}"/>
              </a:ext>
            </a:extLst>
          </p:cNvPr>
          <p:cNvSpPr txBox="1"/>
          <p:nvPr/>
        </p:nvSpPr>
        <p:spPr>
          <a:xfrm>
            <a:off x="1042416" y="5260932"/>
            <a:ext cx="10311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F4 1246.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Comptabilité des établissements nationaux d'agriculture, d'arts et manufactures, de sciences et arts.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VIII-1814. DOC : « 4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Division. Etat comparatif des dépenses pour l’an 9 et l’an 10 à la charge du gouvernement.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des dépenses  an 9 et an 10 » (1801-1802).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04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49ED5-8FEE-6141-BBEA-5D7D1085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79279-895E-A94C-86AB-1A7E65B47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950" y="1676400"/>
            <a:ext cx="946785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Financements privés 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: la Société d’Arcueil (1806) autour de Berthollet et Laplace.</a:t>
            </a:r>
          </a:p>
          <a:p>
            <a:pPr marL="0" indent="0">
              <a:buNone/>
            </a:pPr>
            <a:endParaRPr lang="fr-FR" sz="2800" dirty="0">
              <a:latin typeface="Garamond" panose="02020404030301010803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43D72A-0397-4541-9441-20CAF4A758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856" y="2381250"/>
            <a:ext cx="193783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42D27-1865-404A-8FED-8A431EC1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9" y="685800"/>
            <a:ext cx="10035251" cy="1485900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 3. Rayonnement et utilité de la science française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2C34E3-2B4A-8848-A26A-AC21D5A0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62150"/>
            <a:ext cx="10591800" cy="42291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1/ La science au service de la civilisation française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Pierre-Simon Laplace (le « Newton français ») et la nouvelle physique.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Georges Cuvier et les sciences naturelles.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Silvestre de </a:t>
            </a:r>
            <a:r>
              <a:rPr lang="fr-F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Sacy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et « l’orientalisme ».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Sicard, Itard et l’Institut impérial des sourds et muets.</a:t>
            </a:r>
          </a:p>
        </p:txBody>
      </p:sp>
    </p:spTree>
    <p:extLst>
      <p:ext uri="{BB962C8B-B14F-4D97-AF65-F5344CB8AC3E}">
        <p14:creationId xmlns:p14="http://schemas.microsoft.com/office/powerpoint/2010/main" val="206218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6CEE7-E017-D14F-847C-4056BCAD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63128-EF73-EF48-B51D-0BFE2FC4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B. Les sciences au service de la mise en ordre social et politique 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: la naturalisation des identités raciales, sexuelles et sociales.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/. Les mesures de l’homme et la science des races (rétablissement de l’esclavage, 1802).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/. Les </a:t>
            </a:r>
            <a:r>
              <a:rPr lang="fr-FR" sz="2800" i="1" dirty="0">
                <a:latin typeface="Garamond" panose="02020404030301010803" pitchFamily="18" charset="0"/>
                <a:cs typeface="Times New Roman" panose="02020603050405020304" pitchFamily="18" charset="0"/>
              </a:rPr>
              <a:t>maladies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féminines et le Code civil (1804).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/. Les enquêtes médicales sur les populations pauvres.</a:t>
            </a:r>
          </a:p>
          <a:p>
            <a:pPr marL="0" indent="0" algn="just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De l’idéal de régénération à l’impératif de catégorisation : retour sur l’histoire politique de l’enfant sauvage de l’Aveyron (J. Itard) et sur le récit officiel de l’expédition maritime du capitaine Baudin (F. </a:t>
            </a:r>
            <a:r>
              <a:rPr lang="fr-F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Péron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). Le temps des « désillusions ».</a:t>
            </a:r>
          </a:p>
        </p:txBody>
      </p:sp>
    </p:spTree>
    <p:extLst>
      <p:ext uri="{BB962C8B-B14F-4D97-AF65-F5344CB8AC3E}">
        <p14:creationId xmlns:p14="http://schemas.microsoft.com/office/powerpoint/2010/main" val="397768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D2E2-256C-3146-9D42-BC138DD5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9161E-8369-074D-8A25-92A36C06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C. Débats et affrontements 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C.1. </a:t>
            </a: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La phrénologie, 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science morale et physique.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Franz Joseph Gall.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C.2. </a:t>
            </a: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Le magnétisme animal et l’hypnose.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Amand Marie Jacques </a:t>
            </a:r>
            <a:r>
              <a:rPr lang="fr-F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Chastenet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de </a:t>
            </a:r>
            <a:r>
              <a:rPr lang="fr-F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Puységur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C.3. </a:t>
            </a: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Le « transformisme » 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de Jean-Baptiste Lamarck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… La question des « publics » de la science.</a:t>
            </a:r>
          </a:p>
          <a:p>
            <a:pPr marL="0" indent="0"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8DE33C-D4C5-604F-B209-3D4128945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231" y="362530"/>
            <a:ext cx="2962969" cy="21324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49F6E8-B407-E14F-9CE5-B9A0D3E8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641" y="3876756"/>
            <a:ext cx="2368148" cy="2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5EFD4-E155-6F40-835D-097D3D68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A8F1FE-4BB4-D346-B2B5-2B317C39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68" y="1400537"/>
            <a:ext cx="9815332" cy="4466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Paris, capitale impériale des sciences et objet d’étude : le temps des ingénieurs</a:t>
            </a:r>
          </a:p>
          <a:p>
            <a:pPr algn="just">
              <a:buFontTx/>
              <a:buChar char="-"/>
            </a:pP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La construction des ponts métalliques : passerelles des arts entre le Louvre et l’Institut (1803) ; Pont d’Austerlitz (1806).</a:t>
            </a:r>
          </a:p>
          <a:p>
            <a:pPr algn="just">
              <a:buFontTx/>
              <a:buChar char="-"/>
            </a:pP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« Paris à besoin d’eau » : Bassin de la Villette (1808) et aménagement du Canal de l’</a:t>
            </a:r>
            <a:r>
              <a:rPr lang="fr-F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Ourq</a:t>
            </a: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(1802-1826).</a:t>
            </a:r>
          </a:p>
          <a:p>
            <a:pPr marL="0" indent="0" algn="just">
              <a:buNone/>
            </a:pPr>
            <a:endParaRPr lang="fr-F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2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73C19-3274-DF48-B6D7-F40B877E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772617-84A2-9447-8D93-DDE874232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358900"/>
            <a:ext cx="8135620" cy="48180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6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Les sciences et la mythologie napoléonienne.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Le « savant au pouvoir » (entré en 1797 dans la section « mathématiques » de la première Classe de l’Institut national).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Le « héros » au service du progrès des sciences (l’expédition d’Egypte en 1798).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Le « restaurateur » des sciences et arts (fondateur des lycées et de l’Université entre 1802 et 1808).</a:t>
            </a: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P. Bret</a:t>
            </a:r>
            <a:r>
              <a:rPr lang="fr-FR" i="1" dirty="0">
                <a:latin typeface="Garamond" panose="02020404030301010803" pitchFamily="18" charset="0"/>
                <a:cs typeface="Times New Roman" panose="02020603050405020304" pitchFamily="18" charset="0"/>
              </a:rPr>
              <a:t> et </a:t>
            </a:r>
            <a:r>
              <a:rPr lang="fr-FR" i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alii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« Science et empire »,</a:t>
            </a:r>
            <a:r>
              <a:rPr lang="fr-FR" dirty="0">
                <a:latin typeface="Garamond" panose="02020404030301010803" pitchFamily="18" charset="0"/>
              </a:rPr>
              <a:t> </a:t>
            </a:r>
            <a:r>
              <a:rPr lang="fr-FR" b="1" i="1" dirty="0"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Annales historiques de la Révolution française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, 2019/2, n°396, p. 121-146.</a:t>
            </a: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A73E9A-BDEF-AC42-9257-0F10BF92B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40" y="4621231"/>
            <a:ext cx="2826048" cy="19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2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821E2-A6E2-0A4D-B186-F03E9869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 1. Réorganisation du monde des sciences.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EDF53B-86F3-D34F-9968-17FB2CA7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962150"/>
            <a:ext cx="9791700" cy="466725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savants et les « masses de granit » (1802).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Pierre-Simon Laplace – ministre de l’Intérieur (nov.-déc. 1799)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Jean-Antoine Chaptal – ministre de l’Intérieur (1800-mai 1804).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Antoine Fourcroy – directeur général de l’instruction publique (1802-1803) et sénateur.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Bernard de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Lacépède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grand maître de la Légion d’honneur (1803) et sénateur.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Gaspard Monge – président du Sénat (1806).</a:t>
            </a:r>
          </a:p>
          <a:p>
            <a:pPr marL="0" indent="0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44DFD4-1D2E-7544-B1E1-262AE491B1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4091435"/>
            <a:ext cx="2076450" cy="2766565"/>
          </a:xfrm>
          <a:prstGeom prst="rect">
            <a:avLst/>
          </a:prstGeom>
        </p:spPr>
      </p:pic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030E3F25-485C-C54C-A480-7BE006006E7D}"/>
              </a:ext>
            </a:extLst>
          </p:cNvPr>
          <p:cNvSpPr/>
          <p:nvPr/>
        </p:nvSpPr>
        <p:spPr>
          <a:xfrm>
            <a:off x="8565266" y="4722471"/>
            <a:ext cx="1365812" cy="3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3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F24BF-7B1A-5045-8F1A-0727858E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E0C51-D4F4-EC45-A634-0F62DA6E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300"/>
            <a:ext cx="10515600" cy="5300663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Réformes institutionnelles.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B.1.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temps des professeurs.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1802 (11 floréal an X) : loi sur les lycées (Fourcroy).</a:t>
            </a:r>
          </a:p>
          <a:p>
            <a:pPr marL="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1806-1808 : création de l’Université impériale, des facultés (théologie, droit, médecine, sciences et lettres) et des académies.</a:t>
            </a:r>
          </a:p>
        </p:txBody>
      </p:sp>
    </p:spTree>
    <p:extLst>
      <p:ext uri="{BB962C8B-B14F-4D97-AF65-F5344CB8AC3E}">
        <p14:creationId xmlns:p14="http://schemas.microsoft.com/office/powerpoint/2010/main" val="416085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86A8F-A2D1-0E41-B7B4-3EBC33E2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8C7453-65CE-594A-887E-2B681C51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/>
          <a:lstStyle/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consolidation des grands établissements pédagogiques et scientifiques parisiens  (les dépôts de savoirs) :</a:t>
            </a:r>
          </a:p>
          <a:p>
            <a:pPr algn="just"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polytechnique.</a:t>
            </a:r>
          </a:p>
          <a:p>
            <a:pPr algn="just"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des mines.</a:t>
            </a:r>
          </a:p>
          <a:p>
            <a:pPr algn="just"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Muséum national d’histoire naturelle.</a:t>
            </a:r>
          </a:p>
          <a:p>
            <a:pPr algn="just"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L’École spéciale des langues orientales.</a:t>
            </a:r>
          </a:p>
          <a:p>
            <a:pPr algn="just"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Collège de France.</a:t>
            </a:r>
          </a:p>
          <a:p>
            <a:pPr algn="just"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Bibliothèque impériale.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6F51FA18-25CB-304B-809C-1D95EEE51F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70" y="2717006"/>
            <a:ext cx="395463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4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B4750-91FC-AA4F-A505-DDB31359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Cumuls, dynasties et patronages (1817)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1CFCD67-D132-6740-BF07-6C85ADDB340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53436" y="1905810"/>
          <a:ext cx="8580329" cy="3170580"/>
        </p:xfrm>
        <a:graphic>
          <a:graphicData uri="http://schemas.openxmlformats.org/drawingml/2006/table">
            <a:tbl>
              <a:tblPr firstRow="1" firstCol="1" bandRow="1"/>
              <a:tblGrid>
                <a:gridCol w="3156559">
                  <a:extLst>
                    <a:ext uri="{9D8B030D-6E8A-4147-A177-3AD203B41FA5}">
                      <a16:colId xmlns:a16="http://schemas.microsoft.com/office/drawing/2014/main" val="3215165156"/>
                    </a:ext>
                  </a:extLst>
                </a:gridCol>
                <a:gridCol w="1152394">
                  <a:extLst>
                    <a:ext uri="{9D8B030D-6E8A-4147-A177-3AD203B41FA5}">
                      <a16:colId xmlns:a16="http://schemas.microsoft.com/office/drawing/2014/main" val="3859880293"/>
                    </a:ext>
                  </a:extLst>
                </a:gridCol>
                <a:gridCol w="1027134">
                  <a:extLst>
                    <a:ext uri="{9D8B030D-6E8A-4147-A177-3AD203B41FA5}">
                      <a16:colId xmlns:a16="http://schemas.microsoft.com/office/drawing/2014/main" val="3069930971"/>
                    </a:ext>
                  </a:extLst>
                </a:gridCol>
                <a:gridCol w="1002082">
                  <a:extLst>
                    <a:ext uri="{9D8B030D-6E8A-4147-A177-3AD203B41FA5}">
                      <a16:colId xmlns:a16="http://schemas.microsoft.com/office/drawing/2014/main" val="1415013537"/>
                    </a:ext>
                  </a:extLst>
                </a:gridCol>
                <a:gridCol w="1328988">
                  <a:extLst>
                    <a:ext uri="{9D8B030D-6E8A-4147-A177-3AD203B41FA5}">
                      <a16:colId xmlns:a16="http://schemas.microsoft.com/office/drawing/2014/main" val="4275238224"/>
                    </a:ext>
                  </a:extLst>
                </a:gridCol>
                <a:gridCol w="913172">
                  <a:extLst>
                    <a:ext uri="{9D8B030D-6E8A-4147-A177-3AD203B41FA5}">
                      <a16:colId xmlns:a16="http://schemas.microsoft.com/office/drawing/2014/main" val="450630885"/>
                    </a:ext>
                  </a:extLst>
                </a:gridCol>
              </a:tblGrid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Jussieu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Hallé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Millin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de </a:t>
                      </a:r>
                      <a:r>
                        <a:rPr lang="fr-FR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Sacy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Cuvier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720572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Institut/Académie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484604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Muséum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442250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Collège de France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370985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École de Médecine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129585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École des Langues Orientales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667844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Conservateur Bibliothèque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48377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Professeur d’antiquités (BNF)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521478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Commission des médailles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618485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Interprète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222720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Commission d’Instruction publique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99748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Conseil d’État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325248"/>
                  </a:ext>
                </a:extLst>
              </a:tr>
              <a:tr h="238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9 200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9 200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11 200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25 200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35 200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3477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CCBB536-D2B2-4147-A6E3-D38083B711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67627" y="1905810"/>
            <a:ext cx="12861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23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patrons sous la Restauration (1817).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3925" algn="l"/>
              </a:tabLst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2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55945-5375-3D43-B82D-CCEC1B66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8E190E-B245-BF46-AB2F-1E29D7D5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365124"/>
            <a:ext cx="10401300" cy="6226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 2. La nouvelle carte des savoirs.</a:t>
            </a:r>
          </a:p>
          <a:p>
            <a:pPr marL="0" indent="0" algn="just">
              <a:buNone/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Spécialisation </a:t>
            </a:r>
            <a:r>
              <a:rPr lang="fr-F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encyclopédisme</a:t>
            </a:r>
          </a:p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janvier 1803 : suppression de la </a:t>
            </a:r>
            <a:r>
              <a:rPr lang="fr-F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 des sciences morales et politiques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Une restauration ?</a:t>
            </a:r>
          </a:p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classes : Sciences physiques et mathématiques ; Langue et littérature française ; Histoire et littérature ancienne ; Beaux-arts.</a:t>
            </a:r>
          </a:p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défaite des « </a:t>
            </a:r>
            <a:r>
              <a:rPr lang="fr-F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Idéologues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(Cabanis,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Destutt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Tracy, Garat…).</a:t>
            </a:r>
          </a:p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1804 : l’Institut impérial des sciences, arts et lettres.</a:t>
            </a:r>
          </a:p>
          <a:p>
            <a:pPr marL="0" indent="0" algn="just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Septembre 1807 : suppression de la 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Revue philosophique, littéraire et politique.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948A98-0D87-FA4D-AA39-E7B8A53C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4824930"/>
            <a:ext cx="2895600" cy="19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1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75218-7DE0-C94D-939F-353C2ACD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5CC818-9B69-D847-8032-5477D882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22744"/>
            <a:ext cx="9601200" cy="474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2/ </a:t>
            </a:r>
            <a:r>
              <a:rPr lang="fr-F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Professionnalisation et remise en ordre (la lutte contre les charlatans)</a:t>
            </a:r>
            <a:endParaRPr lang="fr-F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Loi du 10 mars 1803 réorganisant les professions médicales : </a:t>
            </a:r>
            <a:r>
              <a:rPr lang="fr-FR" sz="2800" i="1" dirty="0">
                <a:latin typeface="Garamond" panose="02020404030301010803" pitchFamily="18" charset="0"/>
                <a:cs typeface="Times New Roman" panose="02020603050405020304" pitchFamily="18" charset="0"/>
              </a:rPr>
              <a:t>nul ne peut désormais exercer la médecine ou la chirurgie sans avoir été reçu docteur</a:t>
            </a: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Médecins </a:t>
            </a:r>
            <a:r>
              <a:rPr lang="fr-FR" sz="3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vs</a:t>
            </a: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« charlatans » Médicaments </a:t>
            </a:r>
            <a:r>
              <a:rPr lang="fr-FR" sz="3200" i="1" dirty="0">
                <a:latin typeface="Garamond" panose="02020404030301010803" pitchFamily="18" charset="0"/>
                <a:cs typeface="Times New Roman" panose="02020603050405020304" pitchFamily="18" charset="0"/>
              </a:rPr>
              <a:t>vs</a:t>
            </a: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 « remèdes secrets ».</a:t>
            </a:r>
          </a:p>
          <a:p>
            <a:pPr marL="0" indent="0">
              <a:buNone/>
            </a:pP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Médecine et Grande Armée : Dominique Larrey &amp; René-Nicolas </a:t>
            </a:r>
            <a:r>
              <a:rPr lang="fr-F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Desgnettes</a:t>
            </a:r>
            <a:r>
              <a:rPr lang="fr-F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1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B477D-8825-144F-82C9-2DB2EB8F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240506-A73D-D44B-ACBA-FA1DDDDD1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3/ Le rôle de l’Etat dans l’impulsion de la recherche.</a:t>
            </a:r>
          </a:p>
          <a:p>
            <a:pPr>
              <a:buFontTx/>
              <a:buChar char="-"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L’introduction de la vaccination d’Edward Jenner (1800).</a:t>
            </a:r>
          </a:p>
          <a:p>
            <a:pPr>
              <a:buFontTx/>
              <a:buChar char="-"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La protection d’Alessandro Volta contre Luigi Galvani. 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- Les sociétés d’agriculture à Paris (1802) et dans les départements.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- Les préfets et la statistiques départementales.</a:t>
            </a:r>
          </a:p>
          <a:p>
            <a:pPr marL="0" indent="0">
              <a:buNone/>
            </a:pPr>
            <a:r>
              <a:rPr lang="fr-F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- Notables et amateurs : l’essor des sociétés savantes.</a:t>
            </a:r>
          </a:p>
          <a:p>
            <a:pPr>
              <a:buFontTx/>
              <a:buChar char="-"/>
            </a:pPr>
            <a:endParaRPr lang="fr-F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29889"/>
      </p:ext>
    </p:extLst>
  </p:cSld>
  <p:clrMapOvr>
    <a:masterClrMapping/>
  </p:clrMapOvr>
</p:sld>
</file>

<file path=ppt/theme/theme1.xml><?xml version="1.0" encoding="utf-8"?>
<a:theme xmlns:a="http://schemas.openxmlformats.org/drawingml/2006/main" name="Rognage">
  <a:themeElements>
    <a:clrScheme name="Rognag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ogn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n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{832DD1C2-571D-DC48-8EF6-9CA2BCFED827}tf10001072</Template>
  <TotalTime>2349</TotalTime>
  <Words>1054</Words>
  <Application>Microsoft Macintosh PowerPoint</Application>
  <PresentationFormat>Grand écran</PresentationFormat>
  <Paragraphs>156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Garamond</vt:lpstr>
      <vt:lpstr>Times New Roman</vt:lpstr>
      <vt:lpstr>Rognage</vt:lpstr>
      <vt:lpstr>CM1 :  Napoléon-Bonaparte et l’empire des sciences.</vt:lpstr>
      <vt:lpstr>Introduction : </vt:lpstr>
      <vt:lpstr>Partie 1. Réorganisation du monde des sciences.</vt:lpstr>
      <vt:lpstr>Présentation PowerPoint</vt:lpstr>
      <vt:lpstr>Présentation PowerPoint</vt:lpstr>
      <vt:lpstr>Cumuls, dynasties et patronages (1817)</vt:lpstr>
      <vt:lpstr>Présentation PowerPoint</vt:lpstr>
      <vt:lpstr>Présentation PowerPoint</vt:lpstr>
      <vt:lpstr>Présentation PowerPoint</vt:lpstr>
      <vt:lpstr>Financements publics. Mécénat : </vt:lpstr>
      <vt:lpstr>Présentation PowerPoint</vt:lpstr>
      <vt:lpstr>Partie 3. Rayonnement et utilité de la science française</vt:lpstr>
      <vt:lpstr>Présentation PowerPoint</vt:lpstr>
      <vt:lpstr>Présentation PowerPoint</vt:lpstr>
      <vt:lpstr>Conclusion.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Napoléon-Bonaparte et l’empire des sciences.</dc:title>
  <dc:creator>Microsoft Office User</dc:creator>
  <cp:lastModifiedBy>Microsoft Office User</cp:lastModifiedBy>
  <cp:revision>39</cp:revision>
  <dcterms:created xsi:type="dcterms:W3CDTF">2021-11-04T14:02:11Z</dcterms:created>
  <dcterms:modified xsi:type="dcterms:W3CDTF">2026-01-27T08:03:53Z</dcterms:modified>
</cp:coreProperties>
</file>