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304" r:id="rId5"/>
    <p:sldId id="307" r:id="rId6"/>
    <p:sldId id="265" r:id="rId7"/>
    <p:sldId id="266" r:id="rId8"/>
    <p:sldId id="262" r:id="rId9"/>
    <p:sldId id="267" r:id="rId10"/>
    <p:sldId id="268" r:id="rId11"/>
    <p:sldId id="263" r:id="rId12"/>
    <p:sldId id="259" r:id="rId13"/>
    <p:sldId id="260" r:id="rId14"/>
    <p:sldId id="26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/>
    <p:restoredTop sz="94709"/>
  </p:normalViewPr>
  <p:slideViewPr>
    <p:cSldViewPr>
      <p:cViewPr varScale="1">
        <p:scale>
          <a:sx n="110" d="100"/>
          <a:sy n="110" d="100"/>
        </p:scale>
        <p:origin x="13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14/04/2026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3216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14/04/2026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122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14/04/2026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670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14/04/2026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0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14/04/2026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64130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14/04/2026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763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14/04/2026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475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14/04/2026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214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14/04/2026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862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14/04/2026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400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14/04/2026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556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14/04/2026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29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myimages.fr/le-bacille-de-koch-les-bacteries-dans-l-expectoration-d-un-patient-sous-le-microscope-1000-1-1885-image217771500.html?pv=1&amp;stamp=2&amp;imageid=30CBB980-54FC-4377-9E4A-30AFC5D8E277&amp;p=89666&amp;n=0&amp;orientation=0&amp;pn=1&amp;searchtype=0&amp;IsFromSearch=1&amp;srch=foo%3dbar%26st%3d0%26pn%3d1%26ps%3d100%26sortby%3d2%26resultview%3dsortbyPopular%26npgs%3d0%26qt%3dkoch%2520bacilli%26qt_raw%3dbacilles%2520de%2520koch%26lic%3d3%26mr%3d0%26pr%3d0%26ot%3d0%26creative%3d%26ag%3d0%26hc%3d0%26pc%3d%26blackwhite%3d%26cutout%3d%26tbar%3d1%26et%3d0x000000000000000000000%26vp%3d0%26loc%3d0%26imgt%3d0%26dtfr%3d%26dtto%3d%26size%3d0xFF%26archive%3d1%26groupid%3d%26pseudoid%3d%26a%3d%26cdid%3d%26cdsrt%3d%26name%3d%26qn%3d%26apalib%3d%26apalic%3d%26lightbox%3d%26gname%3d%26gtype%3d%26xstx%3d0%26simid%3d%26saveQry%3d%26editorial%3d1%26nu%3d%26t%3d%26edoptin%3d%26customgeoip%3d%26cap%3d1%26cbstore%3d1%26vd%3d0%26lb%3d%26fi%3d2%26edrf%3d%26ispremium%3d1%26flip%3d0%26pl%3d" TargetMode="External"/><Relationship Id="rId2" Type="http://schemas.openxmlformats.org/officeDocument/2006/relationships/hyperlink" Target="https://rutube.ru/video/d54c8b184ddbdfde3184a1666d2a31d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tif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08719"/>
            <a:ext cx="7772400" cy="156473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Louis Pasteur (1822-1895)</a:t>
            </a:r>
            <a:br>
              <a:rPr lang="fr-F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fr-F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et le scientisme fin de siècle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3956280"/>
            <a:ext cx="3888433" cy="1086237"/>
          </a:xfrm>
        </p:spPr>
        <p:txBody>
          <a:bodyPr>
            <a:normAutofit/>
          </a:bodyPr>
          <a:lstStyle/>
          <a:p>
            <a:pPr algn="just"/>
            <a:r>
              <a:rPr lang="fr-FR" sz="1600" b="1" dirty="0">
                <a:latin typeface="Garamond" panose="02020404030301010803" pitchFamily="18" charset="0"/>
              </a:rPr>
              <a:t>Portrait de Pasteur par Félix Nadar en 1878.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2632844" cy="310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10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C523F-6007-134E-9C9C-B7148D1BA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624445-4BB7-8841-AC46-586CB3933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685800"/>
            <a:ext cx="72009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3. Soigner les animaux : moutons, poules et lapins</a:t>
            </a:r>
          </a:p>
          <a:p>
            <a:pPr marL="0" indent="0" algn="just">
              <a:buNone/>
            </a:pPr>
            <a:r>
              <a:rPr lang="fr-FR" sz="24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1881 : expérience de Pouilly-le-Fort (vaccin anti-charbonneux pour les moutons).</a:t>
            </a:r>
          </a:p>
          <a:p>
            <a:pPr marL="0" indent="0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1882 : réception à l’Académie française.</a:t>
            </a:r>
          </a:p>
          <a:p>
            <a:pPr marL="0" indent="0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1883 : récompense nationale votée par l’Assemblée nationale.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EE91BB-2BD6-4242-A424-8727CAE02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3789039"/>
            <a:ext cx="3967956" cy="28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6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260648"/>
            <a:ext cx="7787208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4. </a:t>
            </a:r>
            <a:r>
              <a:rPr lang="fr-F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La rage du vaccin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1885 : vaccination par Alfred Vulpian et Jacques-Joseph Grancher de Joseph </a:t>
            </a:r>
            <a:r>
              <a:rPr lang="fr-F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Meister</a:t>
            </a: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 (1876-1940)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1886 : vaccination de Jules </a:t>
            </a:r>
            <a:r>
              <a:rPr lang="fr-F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Rouyer</a:t>
            </a: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 (décédé) 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Reconnaissance de l’efficacité du vaccin par les membres de la Royal Society (commission d’enquête)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1885-1886 : plus de 350 personnes sont vaccinées… médias et mythologie.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F57C28-860B-FA4F-8C7E-520E6D9AEF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3413713"/>
            <a:ext cx="1788970" cy="29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2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15200" cy="1296144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Partie C. Pasteur, le mythe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772816"/>
            <a:ext cx="7571184" cy="4353347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fr-F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La communauté pastorienne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Des collaborateurs efficaces : Émile Duclaux, Émile Roux, Jacques-Joseph Grancher.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1887 : création des </a:t>
            </a:r>
            <a:r>
              <a:rPr lang="fr-FR" sz="2400" i="1" dirty="0">
                <a:latin typeface="Garamond" panose="02020404030301010803" pitchFamily="18" charset="0"/>
                <a:cs typeface="Times New Roman" panose="02020603050405020304" pitchFamily="18" charset="0"/>
              </a:rPr>
              <a:t>Annales de l’Institut Pasteur. Journal de microbiologie.</a:t>
            </a:r>
            <a:endParaRPr lang="fr-F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1888 : création de </a:t>
            </a:r>
            <a:r>
              <a:rPr lang="fr-FR" sz="24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l’Institut Pasteur</a:t>
            </a: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 (fonds privés) : installation du laboratoire de Pasteur.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Un homme des médias : presse et congrès internationaux.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6DC81A-CA25-0C48-9CF9-44297ED6E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16632"/>
            <a:ext cx="3188690" cy="211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5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260648"/>
            <a:ext cx="7787208" cy="5865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2. Pasteur et la « science française »</a:t>
            </a:r>
          </a:p>
          <a:p>
            <a:pPr marL="0" indent="0" algn="just">
              <a:buNone/>
            </a:pPr>
            <a:r>
              <a:rPr lang="fr-FR" sz="24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Robert Koch </a:t>
            </a: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(1843-1910) : médecin de campagne ; chaire d’hygiène à l’Université de Berlin (1885).</a:t>
            </a:r>
          </a:p>
          <a:p>
            <a:pPr marL="0" indent="0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1873 : observations sur la maladie du charbon</a:t>
            </a:r>
          </a:p>
          <a:p>
            <a:pPr marL="0" indent="0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1882 : isolement de la bacille de la tuberculose (bacille de Koch)</a:t>
            </a:r>
          </a:p>
          <a:p>
            <a:pPr marL="0" indent="0">
              <a:buNone/>
            </a:pPr>
            <a:endParaRPr lang="fr-F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Doc. Arte (Pasteur et Koch. Un duel de géants dans la guerre des microbes) 2018 :</a:t>
            </a:r>
          </a:p>
          <a:p>
            <a:pPr marL="0" indent="0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  <a:hlinkClick r:id="rId2"/>
              </a:rPr>
              <a:t>https://rutube.ru/video/d54c8b184ddbdfde3184a1666d2a31da/</a:t>
            </a:r>
            <a:endParaRPr lang="fr-F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Le bacille de Koch les bactéries dans l'expectoration d'un patient sous le microscope (1000 : 1), 1885. Photo Stock">
            <a:hlinkClick r:id="rId3"/>
            <a:extLst>
              <a:ext uri="{FF2B5EF4-FFF2-40B4-BE49-F238E27FC236}">
                <a16:creationId xmlns:a16="http://schemas.microsoft.com/office/drawing/2014/main" id="{0BEE2390-C3F6-3B4B-8B8A-516870BE6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743809"/>
            <a:ext cx="1715275" cy="145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6A20DBA-91DD-2945-A140-80A2761F15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470874"/>
            <a:ext cx="1532632" cy="200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26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9B087A-78CE-9E42-B7B5-87C9F01F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b="1" dirty="0">
                <a:latin typeface="Garamond" panose="02020404030301010803" pitchFamily="18" charset="0"/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51449B-810A-FD4D-A831-83C6360F0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268760"/>
            <a:ext cx="7200900" cy="4598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Pasteur &amp; l’État républicain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1889 : Bicentenaire de la Révolution française.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1892 : Jubilé national pour son 70</a:t>
            </a:r>
            <a:r>
              <a:rPr lang="fr-FR" sz="2400" baseline="30000" dirty="0">
                <a:latin typeface="Garamond" panose="02020404030301010803" pitchFamily="18" charset="0"/>
                <a:cs typeface="Times New Roman" panose="02020603050405020304" pitchFamily="18" charset="0"/>
              </a:rPr>
              <a:t>e</a:t>
            </a: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 anniversaire.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</a:rPr>
              <a:t>Léon Bourgeois, </a:t>
            </a:r>
            <a:r>
              <a:rPr lang="fr-FR" sz="2400" i="1" dirty="0">
                <a:latin typeface="Garamond" panose="02020404030301010803" pitchFamily="18" charset="0"/>
              </a:rPr>
              <a:t>Solidarité</a:t>
            </a:r>
            <a:r>
              <a:rPr lang="fr-FR" sz="2400" dirty="0">
                <a:latin typeface="Garamond" panose="02020404030301010803" pitchFamily="18" charset="0"/>
              </a:rPr>
              <a:t>, Paris, A. Colin et C</a:t>
            </a:r>
            <a:r>
              <a:rPr lang="fr-FR" sz="2400" baseline="30000" dirty="0">
                <a:latin typeface="Garamond" panose="02020404030301010803" pitchFamily="18" charset="0"/>
              </a:rPr>
              <a:t>ie</a:t>
            </a:r>
            <a:r>
              <a:rPr lang="fr-FR" sz="2400" dirty="0">
                <a:latin typeface="Garamond" panose="02020404030301010803" pitchFamily="18" charset="0"/>
              </a:rPr>
              <a:t>, 1896 : les microbes et la République.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</a:rPr>
              <a:t>Octobre 1895 : </a:t>
            </a:r>
            <a:r>
              <a:rPr lang="fr-FR" sz="2400">
                <a:latin typeface="Garamond" panose="02020404030301010803" pitchFamily="18" charset="0"/>
              </a:rPr>
              <a:t>obsèques nationales</a:t>
            </a:r>
            <a:endParaRPr lang="fr-FR" sz="240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fr-FR" sz="240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fr-F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B5A1B3-7945-FA43-81B9-117D138253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069760"/>
            <a:ext cx="4075832" cy="278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74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01CE7-6FE9-494D-A8D9-0CCBD2F5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D73EA0-00B3-F347-8EA6-0CCF2035F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371600"/>
            <a:ext cx="7768829" cy="3886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Héros scientifique et gloire nationale…</a:t>
            </a:r>
            <a:endParaRPr lang="fr-FR" sz="2400" dirty="0">
              <a:latin typeface="Garamond" panose="02020404030301010803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644367-E206-254A-8C78-4F856A4624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938" y="2486026"/>
            <a:ext cx="1273026" cy="193052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EFE4A8-6D80-E240-A1ED-5AEB6E6EF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441" y="3768485"/>
            <a:ext cx="1317808" cy="19480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74270C4-964B-A14E-93AE-052B053955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710" y="2171164"/>
            <a:ext cx="1296410" cy="19305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6208D0C-A6CF-2B4C-8FF8-9209F8FE0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" y="4124504"/>
            <a:ext cx="1423312" cy="20507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0BA61A3-7395-414C-8577-3527FA4E28B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15" y="2171164"/>
            <a:ext cx="1169116" cy="198477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1DBAFF6-9942-5A41-BD7E-D554D5D9DC1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511" y="2171164"/>
            <a:ext cx="4354232" cy="280606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46A4B8D-6061-7B42-9157-C02B5BAB0D9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033" y="4515354"/>
            <a:ext cx="2913187" cy="194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9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5" y="404664"/>
            <a:ext cx="8241779" cy="1767036"/>
          </a:xfrm>
        </p:spPr>
        <p:txBody>
          <a:bodyPr>
            <a:normAutofit/>
          </a:bodyPr>
          <a:lstStyle/>
          <a:p>
            <a:endParaRPr lang="fr-FR" sz="28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5" y="1412776"/>
            <a:ext cx="7474025" cy="4454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dirty="0">
                <a:latin typeface="Garamond" panose="02020404030301010803" pitchFamily="18" charset="0"/>
                <a:cs typeface="Times New Roman" panose="02020603050405020304" pitchFamily="18" charset="0"/>
              </a:rPr>
              <a:t>Historiographie : </a:t>
            </a:r>
          </a:p>
          <a:p>
            <a:pPr marL="0" indent="0" algn="just">
              <a:buNone/>
            </a:pP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Bruno </a:t>
            </a:r>
            <a:r>
              <a:rPr lang="fr-F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Latour</a:t>
            </a: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>
                <a:latin typeface="Garamond" panose="02020404030301010803" pitchFamily="18" charset="0"/>
                <a:cs typeface="Times New Roman" panose="02020603050405020304" pitchFamily="18" charset="0"/>
              </a:rPr>
              <a:t>Pasteur : guerre et paix des microbes</a:t>
            </a: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, La Découverte, 2001.</a:t>
            </a:r>
          </a:p>
          <a:p>
            <a:pPr marL="0" indent="0" algn="just">
              <a:buNone/>
            </a:pP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Gabriel Galvez-</a:t>
            </a:r>
            <a:r>
              <a:rPr lang="fr-F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Behar</a:t>
            </a: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, « Louis Pasteur, entrepreneur. Pour une histoire économique des mondes savants », </a:t>
            </a:r>
            <a:r>
              <a:rPr lang="fr-FR" i="1" dirty="0">
                <a:latin typeface="Garamond" panose="02020404030301010803" pitchFamily="18" charset="0"/>
                <a:cs typeface="Times New Roman" panose="02020603050405020304" pitchFamily="18" charset="0"/>
              </a:rPr>
              <a:t>HAL, </a:t>
            </a: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2016.</a:t>
            </a:r>
          </a:p>
          <a:p>
            <a:pPr marL="0" indent="0" algn="just">
              <a:buNone/>
            </a:pP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Michel </a:t>
            </a:r>
            <a:r>
              <a:rPr lang="fr-F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Morange</a:t>
            </a: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>
                <a:latin typeface="Garamond" panose="02020404030301010803" pitchFamily="18" charset="0"/>
                <a:cs typeface="Times New Roman" panose="02020603050405020304" pitchFamily="18" charset="0"/>
              </a:rPr>
              <a:t>Pasteur</a:t>
            </a: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, Gallimard, 2022.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Le « mythe » Pasteur </a:t>
            </a: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: « Sans Pasteur, nous ne saurions rien. Pasteur nous a ouvert tout un monde », Charles Richet, </a:t>
            </a:r>
            <a:r>
              <a:rPr lang="fr-FR" i="1" dirty="0">
                <a:latin typeface="Garamond" panose="02020404030301010803" pitchFamily="18" charset="0"/>
                <a:cs typeface="Times New Roman" panose="02020603050405020304" pitchFamily="18" charset="0"/>
              </a:rPr>
              <a:t>L’œuvre de Pasteur</a:t>
            </a: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, Paris, Alcan, 1924.</a:t>
            </a:r>
          </a:p>
          <a:p>
            <a:pPr marL="0" indent="0" algn="just">
              <a:buNone/>
            </a:pPr>
            <a:endParaRPr lang="fr-FR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5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16824" cy="1765292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Partie A. Pasteur chimiste : des caves aux laboratoires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836712"/>
            <a:ext cx="7632848" cy="56886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100" b="1" dirty="0">
                <a:latin typeface="Garamond" panose="02020404030301010803" pitchFamily="18" charset="0"/>
                <a:cs typeface="Times New Roman" panose="02020603050405020304" pitchFamily="18" charset="0"/>
              </a:rPr>
              <a:t>1/ Formation 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Origines modestes </a:t>
            </a:r>
            <a:r>
              <a:rPr lang="fr-FR" sz="2100" b="1" dirty="0">
                <a:latin typeface="Garamond" panose="02020404030301010803" pitchFamily="18" charset="0"/>
                <a:cs typeface="Times New Roman" panose="02020603050405020304" pitchFamily="18" charset="0"/>
              </a:rPr>
              <a:t>: </a:t>
            </a:r>
            <a:r>
              <a:rPr lang="fr-FR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Naissance à Dôle (Jura) - père ouvrier tanneur (Arbois).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En passant par la province…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Formation à </a:t>
            </a:r>
            <a:r>
              <a:rPr lang="fr-FR" sz="21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Besançon</a:t>
            </a:r>
            <a:r>
              <a:rPr lang="fr-FR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 et Paris. Retour à Besançon (baccalauréat entre 1840-1842). Retour à Paris en 1842.</a:t>
            </a:r>
          </a:p>
          <a:p>
            <a:pPr marL="0" indent="0" algn="just">
              <a:lnSpc>
                <a:spcPct val="44000"/>
              </a:lnSpc>
              <a:buNone/>
            </a:pPr>
            <a:r>
              <a:rPr lang="fr-FR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1843 : Admis à l’École normale supérieure. </a:t>
            </a:r>
          </a:p>
          <a:p>
            <a:pPr marL="0" indent="0" algn="just">
              <a:lnSpc>
                <a:spcPct val="44000"/>
              </a:lnSpc>
              <a:buNone/>
            </a:pPr>
            <a:r>
              <a:rPr lang="fr-FR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Agrégé-répétiteur en chimie et physique.</a:t>
            </a:r>
          </a:p>
          <a:p>
            <a:pPr marL="0" indent="0" algn="just">
              <a:lnSpc>
                <a:spcPct val="44000"/>
              </a:lnSpc>
              <a:buNone/>
            </a:pPr>
            <a:r>
              <a:rPr lang="fr-FR" sz="2100" b="1" dirty="0">
                <a:latin typeface="Garamond" panose="02020404030301010803" pitchFamily="18" charset="0"/>
                <a:cs typeface="Times New Roman" panose="02020603050405020304" pitchFamily="18" charset="0"/>
              </a:rPr>
              <a:t>1846-1847</a:t>
            </a:r>
            <a:r>
              <a:rPr lang="fr-FR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 : Thèses de chimie – cristallographie ; acides.</a:t>
            </a:r>
          </a:p>
          <a:p>
            <a:pPr marL="0" indent="0" algn="just">
              <a:lnSpc>
                <a:spcPct val="44000"/>
              </a:lnSpc>
              <a:buNone/>
            </a:pPr>
            <a:r>
              <a:rPr lang="fr-FR" sz="2100" b="1" dirty="0">
                <a:latin typeface="Garamond" panose="02020404030301010803" pitchFamily="18" charset="0"/>
                <a:cs typeface="Times New Roman" panose="02020603050405020304" pitchFamily="18" charset="0"/>
              </a:rPr>
              <a:t>1848</a:t>
            </a:r>
            <a:r>
              <a:rPr lang="fr-FR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 : professeur à l’Université de </a:t>
            </a:r>
            <a:r>
              <a:rPr lang="fr-FR" sz="21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Dijon.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2100" b="1" dirty="0">
                <a:latin typeface="Garamond" panose="02020404030301010803" pitchFamily="18" charset="0"/>
                <a:cs typeface="Times New Roman" panose="02020603050405020304" pitchFamily="18" charset="0"/>
              </a:rPr>
              <a:t>1849</a:t>
            </a:r>
            <a:r>
              <a:rPr lang="fr-FR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 : professeur à l’Université de </a:t>
            </a:r>
            <a:r>
              <a:rPr lang="fr-FR" sz="21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Strasbourg</a:t>
            </a:r>
            <a:r>
              <a:rPr lang="fr-FR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. Mariage avec la fille du recteur (Marie-Anne Laurent).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2100" i="1" dirty="0">
                <a:latin typeface="Garamond" panose="02020404030301010803" pitchFamily="18" charset="0"/>
                <a:cs typeface="Times New Roman" panose="02020603050405020304" pitchFamily="18" charset="0"/>
              </a:rPr>
              <a:t>1851 </a:t>
            </a:r>
            <a:r>
              <a:rPr lang="fr-FR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: proclamation du Second Empire (Napoléon III).</a:t>
            </a:r>
            <a:endParaRPr lang="fr-FR" sz="2100" i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44000"/>
              </a:lnSpc>
              <a:buNone/>
            </a:pPr>
            <a:r>
              <a:rPr lang="fr-FR" sz="2100" b="1" dirty="0">
                <a:latin typeface="Garamond" panose="02020404030301010803" pitchFamily="18" charset="0"/>
                <a:cs typeface="Times New Roman" panose="02020603050405020304" pitchFamily="18" charset="0"/>
              </a:rPr>
              <a:t>1853</a:t>
            </a:r>
            <a:r>
              <a:rPr lang="fr-FR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 : Légion d’honneur.</a:t>
            </a:r>
          </a:p>
          <a:p>
            <a:pPr marL="0" indent="0" algn="just">
              <a:lnSpc>
                <a:spcPct val="44000"/>
              </a:lnSpc>
              <a:buNone/>
            </a:pPr>
            <a:r>
              <a:rPr lang="fr-FR" sz="2100" b="1" dirty="0">
                <a:latin typeface="Garamond" panose="02020404030301010803" pitchFamily="18" charset="0"/>
                <a:cs typeface="Times New Roman" panose="02020603050405020304" pitchFamily="18" charset="0"/>
              </a:rPr>
              <a:t>1854</a:t>
            </a:r>
            <a:r>
              <a:rPr lang="fr-FR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 : professeur et doyen de la Faculté de </a:t>
            </a:r>
            <a:r>
              <a:rPr lang="fr-FR" sz="21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Lille.</a:t>
            </a:r>
          </a:p>
          <a:p>
            <a:pPr marL="0" indent="0" algn="just">
              <a:lnSpc>
                <a:spcPct val="44000"/>
              </a:lnSpc>
              <a:buNone/>
            </a:pPr>
            <a:endParaRPr lang="fr-FR" sz="21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8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BC6C8-0E7F-244F-9C6B-5861B0556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D3679B-3409-C849-A441-EC7409B2A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3" y="685800"/>
            <a:ext cx="6047143" cy="4572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>
                <a:latin typeface="Garamond" panose="02020404030301010803" pitchFamily="18" charset="0"/>
              </a:rPr>
              <a:t>2/ Protégé par </a:t>
            </a:r>
            <a:r>
              <a:rPr lang="fr-FR" b="1" dirty="0">
                <a:latin typeface="Garamond" panose="02020404030301010803" pitchFamily="18" charset="0"/>
                <a:cs typeface="Times New Roman" panose="02020603050405020304" pitchFamily="18" charset="0"/>
              </a:rPr>
              <a:t>Jean-Baptiste Dumas </a:t>
            </a: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(1800-1884).</a:t>
            </a:r>
          </a:p>
          <a:p>
            <a:pPr marL="0" indent="0">
              <a:buNone/>
            </a:pP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Répétiteur à Polytechnique ; épouse la fille d’Alexandre Brongniart.</a:t>
            </a:r>
          </a:p>
          <a:p>
            <a:pPr marL="0" indent="0">
              <a:buNone/>
            </a:pP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Collaborateurs à des journaux et œuvres scientifiques collectives : partisan de la « science appliquée » (applications pour les arts et l’industrie).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1835</a:t>
            </a: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 : chaire de chimie à l’École polytechnique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1838</a:t>
            </a: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 : chaire de chimie organique à la Faculté de médecine (a Pasteur pour élève)</a:t>
            </a:r>
          </a:p>
          <a:p>
            <a:pPr marL="0" indent="0">
              <a:buNone/>
            </a:pP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Ministre de l’agriculture et du Commerce (1850-1851) puis Sénateur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1853</a:t>
            </a: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 : Inspecteur général de l’Enseignement supérieur pour les sciences puis membre du Conseil impérial de l’Instruction publique</a:t>
            </a:r>
          </a:p>
          <a:p>
            <a:pPr marL="0" indent="0">
              <a:buNone/>
            </a:pPr>
            <a:endParaRPr lang="fr-FR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26DCAD-4E7B-0747-8388-384E76ABA4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486" y="1210130"/>
            <a:ext cx="1692100" cy="208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0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2F426E-4213-594D-A8FD-3B2E0890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B1FD2B-3D6B-9947-AE59-D7D2891F2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74638"/>
            <a:ext cx="6192688" cy="5851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2. Le monde des caves</a:t>
            </a: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fr-F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1854</a:t>
            </a: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 : professeur et doyen de la Faculté de </a:t>
            </a:r>
            <a:r>
              <a:rPr lang="fr-FR" sz="24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Lille.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Moisissures et fermentation (levures ; bières, vinaigres…)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Collaboration avec des industriels (distilleries de betterave à sucre ; vers à soie et </a:t>
            </a:r>
            <a:r>
              <a:rPr lang="fr-F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sériculture</a:t>
            </a: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…)</a:t>
            </a:r>
          </a:p>
          <a:p>
            <a:pPr marL="0" indent="0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Un savant « officiel » du Second Empire :</a:t>
            </a:r>
          </a:p>
          <a:p>
            <a:pPr marL="0" indent="0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1856 : Médaille Rumford.</a:t>
            </a:r>
          </a:p>
          <a:p>
            <a:pPr marL="0" indent="0">
              <a:buNone/>
            </a:pPr>
            <a:r>
              <a:rPr lang="fr-F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1857</a:t>
            </a: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 : Directeur de l’ENS.</a:t>
            </a:r>
          </a:p>
          <a:p>
            <a:pPr marL="0" indent="0" algn="just">
              <a:buNone/>
            </a:pPr>
            <a:endParaRPr lang="fr-F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400" dirty="0">
              <a:latin typeface="Garamond" panose="02020404030301010803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C2DC81-CD3A-8842-A710-9D9442538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B03E7A3-C67D-1140-A8B0-2BAC01A20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299" y="2552700"/>
            <a:ext cx="2532879" cy="210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0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A100B1-6A02-EF4D-8D79-2DE27A13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74638"/>
            <a:ext cx="7658100" cy="850106"/>
          </a:xfrm>
        </p:spPr>
        <p:txBody>
          <a:bodyPr>
            <a:normAutofit fontScale="90000"/>
          </a:bodyPr>
          <a:lstStyle/>
          <a:p>
            <a:r>
              <a:rPr lang="fr-F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3. Un spécialiste du dépôt des brevets d’invention…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9A93ED-B9F1-7245-99DE-0F3820444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980728"/>
            <a:ext cx="7474024" cy="4886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1857 (</a:t>
            </a: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Lille</a:t>
            </a: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) : Procédé de fermentation alcoolique.</a:t>
            </a:r>
          </a:p>
          <a:p>
            <a:pPr marL="0" indent="0" algn="just">
              <a:buNone/>
            </a:pP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1861 (</a:t>
            </a: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Paris</a:t>
            </a: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) : Fabrication de l’acide acétique.</a:t>
            </a:r>
          </a:p>
          <a:p>
            <a:pPr marL="0" indent="0" algn="just">
              <a:buNone/>
            </a:pP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1865 (</a:t>
            </a: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Paris</a:t>
            </a: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) : Procédé relatif à la conservation des vins.</a:t>
            </a:r>
          </a:p>
          <a:p>
            <a:pPr marL="0" indent="0" algn="just">
              <a:buNone/>
            </a:pP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1871 (</a:t>
            </a:r>
            <a:r>
              <a:rPr lang="fr-FR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Clermont-Ferrand</a:t>
            </a: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/Paris) : Procédé de fabrication de la bière (2).</a:t>
            </a:r>
          </a:p>
          <a:p>
            <a:pPr marL="0" indent="0" algn="just">
              <a:buNone/>
            </a:pP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Réputation auprès des professionnels (industriels,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agronomes…)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Difficultés à la chute de l’Empire.</a:t>
            </a:r>
          </a:p>
          <a:p>
            <a:pPr marL="0" indent="0">
              <a:buNone/>
            </a:pPr>
            <a:endParaRPr lang="fr-FR" dirty="0">
              <a:latin typeface="Garamond" panose="02020404030301010803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77302F-CE4D-2446-B588-DA03E5AC54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780928"/>
            <a:ext cx="1684294" cy="273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9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778098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Partie B.  Des micro-organismes aux microbes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556792"/>
            <a:ext cx="8064896" cy="496855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F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Contre la génération spontanée</a:t>
            </a:r>
          </a:p>
          <a:p>
            <a:pPr marL="0" indent="0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Félix Archimède Pouchet (1800-1872)</a:t>
            </a:r>
          </a:p>
          <a:p>
            <a:pPr marL="0" indent="0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1862 : élection à l’Académie des sciences</a:t>
            </a:r>
          </a:p>
          <a:p>
            <a:pPr marL="0" indent="0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1865 : nomination par le baron Haussmann dans la commission chargée de lutter contre le choléra.</a:t>
            </a:r>
          </a:p>
          <a:p>
            <a:pPr marL="0" indent="0">
              <a:buNone/>
            </a:pPr>
            <a:endParaRPr lang="fr-F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4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CF1F7E-22D9-5641-B1E7-54584EE3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4A8E06-CAF9-9D47-8F9C-37799367F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74638"/>
            <a:ext cx="8003232" cy="5851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2. Conservation et pasteurisation (</a:t>
            </a:r>
            <a:r>
              <a:rPr lang="fr-FR" sz="2400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antiseptie</a:t>
            </a:r>
            <a:r>
              <a:rPr lang="fr-F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1866 : Mérite agricole 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1867 : Grand Prix de l’Exposition universelle ; chaire à la Sorbonne ; création du laboratoire de chimie à l’ENS.</a:t>
            </a:r>
          </a:p>
          <a:p>
            <a:pPr marL="0" indent="0" algn="just">
              <a:buNone/>
            </a:pPr>
            <a:r>
              <a:rPr lang="fr-FR" sz="24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1870 : défaite militaire française et fin du Second Empire. </a:t>
            </a:r>
            <a:r>
              <a:rPr lang="fr-FR" sz="2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Pasteur  et le déclin français.</a:t>
            </a:r>
          </a:p>
          <a:p>
            <a:pPr marL="0" indent="0" algn="just">
              <a:buNone/>
            </a:pPr>
            <a:r>
              <a:rPr lang="fr-FR" sz="2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Inflexion vers les maladies animales (vétérinaires)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1874 : récompense nationale votée par l’Assemblée nationale (bienfaiteur économique). Oppositions nombreuses.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1876 : échec aux élections sénatoriales.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1878 : introduction de la notion de « microbes » (</a:t>
            </a:r>
            <a:r>
              <a:rPr lang="fr-F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Sédillot</a:t>
            </a: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1 microbe – 1 maladie – 1 traitement (vaccin)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Opposition à la médecine hygiéniste (les miasmes).</a:t>
            </a:r>
          </a:p>
          <a:p>
            <a:pPr marL="0" indent="0" algn="just">
              <a:buNone/>
            </a:pPr>
            <a:endParaRPr lang="fr-F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71719"/>
      </p:ext>
    </p:extLst>
  </p:cSld>
  <p:clrMapOvr>
    <a:masterClrMapping/>
  </p:clrMapOvr>
</p:sld>
</file>

<file path=ppt/theme/theme1.xml><?xml version="1.0" encoding="utf-8"?>
<a:theme xmlns:a="http://schemas.openxmlformats.org/drawingml/2006/main" name="Rognage">
  <a:themeElements>
    <a:clrScheme name="Rognag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ognag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gna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{832DD1C2-571D-DC48-8EF6-9CA2BCFED827}tf10001072</Template>
  <TotalTime>1005</TotalTime>
  <Words>938</Words>
  <Application>Microsoft Macintosh PowerPoint</Application>
  <PresentationFormat>Affichage à l'écran 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Franklin Gothic Book</vt:lpstr>
      <vt:lpstr>Garamond</vt:lpstr>
      <vt:lpstr>Times New Roman</vt:lpstr>
      <vt:lpstr>Rognage</vt:lpstr>
      <vt:lpstr>Louis Pasteur (1822-1895) et le scientisme fin de siècle</vt:lpstr>
      <vt:lpstr>Présentation PowerPoint</vt:lpstr>
      <vt:lpstr>Présentation PowerPoint</vt:lpstr>
      <vt:lpstr>Partie A. Pasteur chimiste : des caves aux laboratoires</vt:lpstr>
      <vt:lpstr>Présentation PowerPoint</vt:lpstr>
      <vt:lpstr>Présentation PowerPoint</vt:lpstr>
      <vt:lpstr>3. Un spécialiste du dépôt des brevets d’invention…</vt:lpstr>
      <vt:lpstr>Partie B.  Des micro-organismes aux microbes</vt:lpstr>
      <vt:lpstr>Présentation PowerPoint</vt:lpstr>
      <vt:lpstr>Présentation PowerPoint</vt:lpstr>
      <vt:lpstr>Présentation PowerPoint</vt:lpstr>
      <vt:lpstr>Partie C. Pasteur, le mythe</vt:lpstr>
      <vt:lpstr>Présentation PowerPoint</vt:lpstr>
      <vt:lpstr>Conclusion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 Pasteur (1822-1895) et le scientisme fin de siècle</dc:title>
  <dc:creator>Utilisateur</dc:creator>
  <cp:lastModifiedBy>Microsoft Office User</cp:lastModifiedBy>
  <cp:revision>39</cp:revision>
  <dcterms:created xsi:type="dcterms:W3CDTF">2019-04-13T08:34:13Z</dcterms:created>
  <dcterms:modified xsi:type="dcterms:W3CDTF">2026-04-14T11:55:41Z</dcterms:modified>
</cp:coreProperties>
</file>