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85" r:id="rId4"/>
    <p:sldId id="282" r:id="rId5"/>
    <p:sldId id="283" r:id="rId6"/>
    <p:sldId id="284" r:id="rId7"/>
    <p:sldId id="259" r:id="rId8"/>
    <p:sldId id="263" r:id="rId9"/>
    <p:sldId id="264" r:id="rId10"/>
    <p:sldId id="280" r:id="rId11"/>
    <p:sldId id="266" r:id="rId12"/>
    <p:sldId id="267" r:id="rId13"/>
    <p:sldId id="268" r:id="rId14"/>
    <p:sldId id="269" r:id="rId15"/>
    <p:sldId id="270" r:id="rId16"/>
    <p:sldId id="289" r:id="rId17"/>
    <p:sldId id="291" r:id="rId18"/>
    <p:sldId id="300" r:id="rId19"/>
    <p:sldId id="261" r:id="rId20"/>
    <p:sldId id="301" r:id="rId21"/>
    <p:sldId id="292" r:id="rId22"/>
    <p:sldId id="302" r:id="rId23"/>
    <p:sldId id="304" r:id="rId24"/>
    <p:sldId id="305" r:id="rId25"/>
    <p:sldId id="275" r:id="rId26"/>
    <p:sldId id="276" r:id="rId27"/>
    <p:sldId id="271" r:id="rId28"/>
    <p:sldId id="260" r:id="rId29"/>
    <p:sldId id="279" r:id="rId30"/>
    <p:sldId id="273" r:id="rId31"/>
    <p:sldId id="277" r:id="rId32"/>
    <p:sldId id="278"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p:restoredTop sz="95976"/>
  </p:normalViewPr>
  <p:slideViewPr>
    <p:cSldViewPr snapToGrid="0" snapToObjects="1">
      <p:cViewPr varScale="1">
        <p:scale>
          <a:sx n="112" d="100"/>
          <a:sy n="112" d="100"/>
        </p:scale>
        <p:origin x="21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3BE913-C2CC-8143-823D-AF88BB5D49B3}" type="datetimeFigureOut">
              <a:rPr lang="fr-FR" smtClean="0"/>
              <a:t>15/04/2026</a:t>
            </a:fld>
            <a:endParaRPr lang="fr-F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BD3F100-5E4D-544A-80ED-7EE32B3C0D7B}" type="slidenum">
              <a:rPr lang="fr-FR" smtClean="0"/>
              <a:t>‹N°›</a:t>
            </a:fld>
            <a:endParaRPr lang="fr-F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693358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3BE913-C2CC-8143-823D-AF88BB5D49B3}" type="datetimeFigureOut">
              <a:rPr lang="fr-FR" smtClean="0"/>
              <a:t>15/04/2026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282338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3BE913-C2CC-8143-823D-AF88BB5D49B3}" type="datetimeFigureOut">
              <a:rPr lang="fr-FR" smtClean="0"/>
              <a:t>15/04/2026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108446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3BE913-C2CC-8143-823D-AF88BB5D49B3}" type="datetimeFigureOut">
              <a:rPr lang="fr-FR" smtClean="0"/>
              <a:t>15/04/2026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182172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3BE913-C2CC-8143-823D-AF88BB5D49B3}" type="datetimeFigureOut">
              <a:rPr lang="fr-FR" smtClean="0"/>
              <a:t>15/04/2026</a:t>
            </a:fld>
            <a:endParaRPr lang="fr-F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BD3F100-5E4D-544A-80ED-7EE32B3C0D7B}" type="slidenum">
              <a:rPr lang="fr-FR" smtClean="0"/>
              <a:t>‹N°›</a:t>
            </a:fld>
            <a:endParaRPr lang="fr-F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864104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3BE913-C2CC-8143-823D-AF88BB5D49B3}" type="datetimeFigureOut">
              <a:rPr lang="fr-FR" smtClean="0"/>
              <a:t>15/04/2026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68291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73BE913-C2CC-8143-823D-AF88BB5D49B3}" type="datetimeFigureOut">
              <a:rPr lang="fr-FR" smtClean="0"/>
              <a:t>15/04/2026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152901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3BE913-C2CC-8143-823D-AF88BB5D49B3}" type="datetimeFigureOut">
              <a:rPr lang="fr-FR" smtClean="0"/>
              <a:t>15/04/2026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275207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BE913-C2CC-8143-823D-AF88BB5D49B3}" type="datetimeFigureOut">
              <a:rPr lang="fr-FR" smtClean="0"/>
              <a:t>15/04/2026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BD3F100-5E4D-544A-80ED-7EE32B3C0D7B}" type="slidenum">
              <a:rPr lang="fr-FR" smtClean="0"/>
              <a:t>‹N°›</a:t>
            </a:fld>
            <a:endParaRPr lang="fr-FR"/>
          </a:p>
        </p:txBody>
      </p:sp>
    </p:spTree>
    <p:extLst>
      <p:ext uri="{BB962C8B-B14F-4D97-AF65-F5344CB8AC3E}">
        <p14:creationId xmlns:p14="http://schemas.microsoft.com/office/powerpoint/2010/main" val="420700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3BE913-C2CC-8143-823D-AF88BB5D49B3}" type="datetimeFigureOut">
              <a:rPr lang="fr-FR" smtClean="0"/>
              <a:t>15/04/2026</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BD3F100-5E4D-544A-80ED-7EE32B3C0D7B}"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118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3BE913-C2CC-8143-823D-AF88BB5D49B3}" type="datetimeFigureOut">
              <a:rPr lang="fr-FR" smtClean="0"/>
              <a:t>15/04/2026</a:t>
            </a:fld>
            <a:endParaRPr lang="fr-F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BD3F100-5E4D-544A-80ED-7EE32B3C0D7B}" type="slidenum">
              <a:rPr lang="fr-FR" smtClean="0"/>
              <a:t>‹N°›</a:t>
            </a:fld>
            <a:endParaRPr lang="fr-F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664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3BE913-C2CC-8143-823D-AF88BB5D49B3}" type="datetimeFigureOut">
              <a:rPr lang="fr-FR" smtClean="0"/>
              <a:t>15/04/2026</a:t>
            </a:fld>
            <a:endParaRPr lang="fr-F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r-F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BD3F100-5E4D-544A-80ED-7EE32B3C0D7B}" type="slidenum">
              <a:rPr lang="fr-FR" smtClean="0"/>
              <a:t>‹N°›</a:t>
            </a:fld>
            <a:endParaRPr lang="fr-F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436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ihmc.ens.fr/"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allica.bnf.fr/ark:/12148/bpt6k203837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88D8-64AA-514E-A63A-FBFDC4B6D441}"/>
              </a:ext>
            </a:extLst>
          </p:cNvPr>
          <p:cNvSpPr>
            <a:spLocks noGrp="1"/>
          </p:cNvSpPr>
          <p:nvPr>
            <p:ph type="ctrTitle"/>
          </p:nvPr>
        </p:nvSpPr>
        <p:spPr>
          <a:xfrm>
            <a:off x="1714502" y="1319514"/>
            <a:ext cx="9247656" cy="1115076"/>
          </a:xfrm>
        </p:spPr>
        <p:txBody>
          <a:bodyPr>
            <a:noAutofit/>
          </a:bodyPr>
          <a:lstStyle/>
          <a:p>
            <a:br>
              <a:rPr lang="fr-FR" sz="2400" b="1" dirty="0">
                <a:latin typeface="Garamond" panose="02020404030301010803" pitchFamily="18" charset="0"/>
              </a:rPr>
            </a:br>
            <a:br>
              <a:rPr lang="fr-FR" sz="2400" b="1" dirty="0">
                <a:latin typeface="Garamond" panose="02020404030301010803" pitchFamily="18" charset="0"/>
              </a:rPr>
            </a:br>
            <a:br>
              <a:rPr lang="fr-FR" sz="2400" b="1" dirty="0">
                <a:latin typeface="Garamond" panose="02020404030301010803" pitchFamily="18" charset="0"/>
              </a:rPr>
            </a:br>
            <a:r>
              <a:rPr lang="fr-FR" sz="2400" b="1" dirty="0">
                <a:latin typeface="Garamond" panose="02020404030301010803" pitchFamily="18" charset="0"/>
              </a:rPr>
              <a:t>Séance 11</a:t>
            </a:r>
            <a:br>
              <a:rPr lang="fr-FR" sz="2400" b="1" dirty="0">
                <a:latin typeface="Garamond" panose="02020404030301010803" pitchFamily="18" charset="0"/>
              </a:rPr>
            </a:br>
            <a:r>
              <a:rPr lang="fr-FR" sz="2400" dirty="0">
                <a:latin typeface="Garamond" panose="02020404030301010803" pitchFamily="18" charset="0"/>
              </a:rPr>
              <a:t>Science et défiance en France à la fin du XIX</a:t>
            </a:r>
            <a:r>
              <a:rPr lang="fr-FR" sz="2400" baseline="30000" dirty="0">
                <a:latin typeface="Garamond" panose="02020404030301010803" pitchFamily="18" charset="0"/>
              </a:rPr>
              <a:t>e</a:t>
            </a:r>
            <a:r>
              <a:rPr lang="fr-FR" sz="2400" dirty="0">
                <a:latin typeface="Garamond" panose="02020404030301010803" pitchFamily="18" charset="0"/>
              </a:rPr>
              <a:t> siècle</a:t>
            </a:r>
            <a:br>
              <a:rPr lang="fr-FR" sz="2400" dirty="0">
                <a:latin typeface="Garamond" panose="02020404030301010803" pitchFamily="18" charset="0"/>
              </a:rPr>
            </a:br>
            <a:r>
              <a:rPr lang="fr-FR" sz="2400" b="1" dirty="0">
                <a:latin typeface="Garamond" panose="02020404030301010803" pitchFamily="18" charset="0"/>
              </a:rPr>
              <a:t>Pasteur et les </a:t>
            </a:r>
            <a:r>
              <a:rPr lang="fr-FR" sz="2400" b="1" i="1" dirty="0" err="1">
                <a:latin typeface="Garamond" panose="02020404030301010803" pitchFamily="18" charset="0"/>
              </a:rPr>
              <a:t>antivax</a:t>
            </a:r>
            <a:endParaRPr lang="fr-FR" sz="2400" b="1" i="1" dirty="0">
              <a:latin typeface="Garamond" panose="02020404030301010803" pitchFamily="18" charset="0"/>
            </a:endParaRPr>
          </a:p>
        </p:txBody>
      </p:sp>
      <p:sp>
        <p:nvSpPr>
          <p:cNvPr id="3" name="Sous-titre 2">
            <a:extLst>
              <a:ext uri="{FF2B5EF4-FFF2-40B4-BE49-F238E27FC236}">
                <a16:creationId xmlns:a16="http://schemas.microsoft.com/office/drawing/2014/main" id="{3744EE5A-8ABA-724B-8AD2-E5384038CAB5}"/>
              </a:ext>
            </a:extLst>
          </p:cNvPr>
          <p:cNvSpPr>
            <a:spLocks noGrp="1"/>
          </p:cNvSpPr>
          <p:nvPr>
            <p:ph type="subTitle" idx="1"/>
          </p:nvPr>
        </p:nvSpPr>
        <p:spPr>
          <a:xfrm>
            <a:off x="1234090" y="2016082"/>
            <a:ext cx="9603726" cy="2855956"/>
          </a:xfrm>
        </p:spPr>
        <p:txBody>
          <a:bodyPr>
            <a:noAutofit/>
          </a:bodyPr>
          <a:lstStyle/>
          <a:p>
            <a:endParaRPr lang="fr-FR" sz="2400" i="1" dirty="0">
              <a:latin typeface="Garamond" panose="02020404030301010803" pitchFamily="18" charset="0"/>
            </a:endParaRPr>
          </a:p>
          <a:p>
            <a:endParaRPr lang="fr-FR" sz="2400" i="1" dirty="0">
              <a:latin typeface="Garamond" panose="02020404030301010803" pitchFamily="18" charset="0"/>
            </a:endParaRPr>
          </a:p>
          <a:p>
            <a:endParaRPr lang="fr-FR" sz="2400" dirty="0">
              <a:latin typeface="Garamond" panose="02020404030301010803" pitchFamily="18" charset="0"/>
            </a:endParaRPr>
          </a:p>
          <a:p>
            <a:endParaRPr lang="fr-FR" sz="2400" dirty="0">
              <a:latin typeface="Garamond" panose="02020404030301010803" pitchFamily="18" charset="0"/>
            </a:endParaRPr>
          </a:p>
        </p:txBody>
      </p:sp>
      <p:sp>
        <p:nvSpPr>
          <p:cNvPr id="5" name="Rectangle 4">
            <a:extLst>
              <a:ext uri="{FF2B5EF4-FFF2-40B4-BE49-F238E27FC236}">
                <a16:creationId xmlns:a16="http://schemas.microsoft.com/office/drawing/2014/main" id="{D70BB9FF-15FA-7243-8D7A-CA9170BCCF89}"/>
              </a:ext>
            </a:extLst>
          </p:cNvPr>
          <p:cNvSpPr/>
          <p:nvPr/>
        </p:nvSpPr>
        <p:spPr>
          <a:xfrm>
            <a:off x="10394413" y="5201722"/>
            <a:ext cx="242374" cy="369332"/>
          </a:xfrm>
          <a:prstGeom prst="rect">
            <a:avLst/>
          </a:prstGeom>
        </p:spPr>
        <p:txBody>
          <a:bodyPr wrap="none">
            <a:spAutoFit/>
          </a:bodyPr>
          <a:lstStyle/>
          <a:p>
            <a:r>
              <a:rPr lang="fr-FR" dirty="0">
                <a:hlinkClick r:id="rId2" tooltip="Accueil du site"/>
              </a:rPr>
              <a:t> </a:t>
            </a:r>
            <a:endParaRPr lang="fr-FR" dirty="0"/>
          </a:p>
        </p:txBody>
      </p:sp>
      <p:pic>
        <p:nvPicPr>
          <p:cNvPr id="8" name="Image 7">
            <a:extLst>
              <a:ext uri="{FF2B5EF4-FFF2-40B4-BE49-F238E27FC236}">
                <a16:creationId xmlns:a16="http://schemas.microsoft.com/office/drawing/2014/main" id="{F4A59683-DAB2-E845-97C1-16013E8B4333}"/>
              </a:ext>
            </a:extLst>
          </p:cNvPr>
          <p:cNvPicPr>
            <a:picLocks noChangeAspect="1"/>
          </p:cNvPicPr>
          <p:nvPr/>
        </p:nvPicPr>
        <p:blipFill>
          <a:blip r:embed="rId3"/>
          <a:stretch>
            <a:fillRect/>
          </a:stretch>
        </p:blipFill>
        <p:spPr>
          <a:xfrm>
            <a:off x="1714502" y="2558729"/>
            <a:ext cx="2500313" cy="3474119"/>
          </a:xfrm>
          <a:prstGeom prst="rect">
            <a:avLst/>
          </a:prstGeom>
        </p:spPr>
      </p:pic>
      <p:pic>
        <p:nvPicPr>
          <p:cNvPr id="4" name="Image 3">
            <a:extLst>
              <a:ext uri="{FF2B5EF4-FFF2-40B4-BE49-F238E27FC236}">
                <a16:creationId xmlns:a16="http://schemas.microsoft.com/office/drawing/2014/main" id="{C0A02B73-F453-B844-9FF5-59CC898F038F}"/>
              </a:ext>
            </a:extLst>
          </p:cNvPr>
          <p:cNvPicPr>
            <a:picLocks noChangeAspect="1"/>
          </p:cNvPicPr>
          <p:nvPr/>
        </p:nvPicPr>
        <p:blipFill>
          <a:blip r:embed="rId4"/>
          <a:stretch>
            <a:fillRect/>
          </a:stretch>
        </p:blipFill>
        <p:spPr>
          <a:xfrm>
            <a:off x="8021256" y="2823543"/>
            <a:ext cx="2300881" cy="3489248"/>
          </a:xfrm>
          <a:prstGeom prst="rect">
            <a:avLst/>
          </a:prstGeom>
        </p:spPr>
      </p:pic>
    </p:spTree>
    <p:extLst>
      <p:ext uri="{BB962C8B-B14F-4D97-AF65-F5344CB8AC3E}">
        <p14:creationId xmlns:p14="http://schemas.microsoft.com/office/powerpoint/2010/main" val="308663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4903D-2A0B-A342-B5A0-EA93655910C5}"/>
              </a:ext>
            </a:extLst>
          </p:cNvPr>
          <p:cNvSpPr>
            <a:spLocks noGrp="1"/>
          </p:cNvSpPr>
          <p:nvPr>
            <p:ph type="title"/>
          </p:nvPr>
        </p:nvSpPr>
        <p:spPr>
          <a:xfrm>
            <a:off x="1414462" y="685800"/>
            <a:ext cx="9601200" cy="1485900"/>
          </a:xfrm>
        </p:spPr>
        <p:txBody>
          <a:bodyPr/>
          <a:lstStyle/>
          <a:p>
            <a:endParaRPr lang="fr-FR" dirty="0"/>
          </a:p>
        </p:txBody>
      </p:sp>
      <p:sp>
        <p:nvSpPr>
          <p:cNvPr id="3" name="Espace réservé du contenu 2">
            <a:extLst>
              <a:ext uri="{FF2B5EF4-FFF2-40B4-BE49-F238E27FC236}">
                <a16:creationId xmlns:a16="http://schemas.microsoft.com/office/drawing/2014/main" id="{6C60AD4F-2760-7042-87EC-34DD8D009B87}"/>
              </a:ext>
            </a:extLst>
          </p:cNvPr>
          <p:cNvSpPr>
            <a:spLocks noGrp="1"/>
          </p:cNvSpPr>
          <p:nvPr>
            <p:ph idx="1"/>
          </p:nvPr>
        </p:nvSpPr>
        <p:spPr>
          <a:xfrm>
            <a:off x="1143000" y="685800"/>
            <a:ext cx="5029200" cy="5181600"/>
          </a:xfrm>
        </p:spPr>
        <p:txBody>
          <a:bodyPr>
            <a:normAutofit fontScale="92500" lnSpcReduction="10000"/>
          </a:bodyPr>
          <a:lstStyle/>
          <a:p>
            <a:pPr marL="0" indent="0">
              <a:buNone/>
            </a:pPr>
            <a:r>
              <a:rPr lang="fr-FR" sz="2600" b="1" dirty="0">
                <a:latin typeface="Garamond" panose="02020404030301010803" pitchFamily="18" charset="0"/>
              </a:rPr>
              <a:t>Audience de la Ligue ? Abandon de la loi Liouville (mars 1881)</a:t>
            </a:r>
          </a:p>
          <a:p>
            <a:pPr marL="0" indent="0">
              <a:buNone/>
            </a:pPr>
            <a:r>
              <a:rPr lang="fr-FR" sz="2600" dirty="0">
                <a:latin typeface="Garamond" panose="02020404030301010803" pitchFamily="18" charset="0"/>
              </a:rPr>
              <a:t>Presse, réunions publiques…</a:t>
            </a:r>
          </a:p>
          <a:p>
            <a:pPr marL="0" indent="0" algn="just">
              <a:buNone/>
            </a:pPr>
            <a:r>
              <a:rPr lang="fr-FR" sz="2800" dirty="0">
                <a:latin typeface="Garamond" panose="02020404030301010803" pitchFamily="18" charset="0"/>
              </a:rPr>
              <a:t>Pasteur fait l’objet de critiques. </a:t>
            </a:r>
            <a:r>
              <a:rPr lang="fr-FR" sz="2800" b="1" dirty="0">
                <a:latin typeface="Garamond" panose="02020404030301010803" pitchFamily="18" charset="0"/>
              </a:rPr>
              <a:t>1883</a:t>
            </a:r>
            <a:r>
              <a:rPr lang="fr-FR" sz="2800" dirty="0">
                <a:latin typeface="Garamond" panose="02020404030301010803" pitchFamily="18" charset="0"/>
              </a:rPr>
              <a:t> : débats autour de l’augmentation de la pension de Pasteur ; controverses et polémiques sur les modalités du travail et de « découverte » des vaccins.</a:t>
            </a:r>
          </a:p>
          <a:p>
            <a:pPr marL="0" indent="0" algn="just">
              <a:buNone/>
            </a:pPr>
            <a:r>
              <a:rPr lang="fr-FR" sz="2800" dirty="0">
                <a:latin typeface="Garamond" panose="02020404030301010803" pitchFamily="18" charset="0"/>
              </a:rPr>
              <a:t>Le « Convoi de la liberté » du </a:t>
            </a:r>
            <a:r>
              <a:rPr lang="fr-FR" sz="2800" dirty="0">
                <a:solidFill>
                  <a:srgbClr val="FF0000"/>
                </a:solidFill>
                <a:latin typeface="Garamond" panose="02020404030301010803" pitchFamily="18" charset="0"/>
              </a:rPr>
              <a:t>28 septembre 1885 : </a:t>
            </a:r>
            <a:r>
              <a:rPr lang="fr-FR" sz="2800" dirty="0">
                <a:latin typeface="Garamond" panose="02020404030301010803" pitchFamily="18" charset="0"/>
              </a:rPr>
              <a:t>émeute devant l'hôtel de ville de Montréal, contre la vaccination obligatoire contre la variole.</a:t>
            </a:r>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D6CC97E3-3846-D84C-9ADB-01BFC5D3C8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171700"/>
            <a:ext cx="5918200" cy="3695700"/>
          </a:xfrm>
          <a:prstGeom prst="rect">
            <a:avLst/>
          </a:prstGeom>
        </p:spPr>
      </p:pic>
    </p:spTree>
    <p:extLst>
      <p:ext uri="{BB962C8B-B14F-4D97-AF65-F5344CB8AC3E}">
        <p14:creationId xmlns:p14="http://schemas.microsoft.com/office/powerpoint/2010/main" val="102738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30963-B716-C34D-99CF-3846C8C008FC}"/>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9F06276-0B78-EF4B-B652-0F3091EF03A3}"/>
              </a:ext>
            </a:extLst>
          </p:cNvPr>
          <p:cNvSpPr>
            <a:spLocks noGrp="1"/>
          </p:cNvSpPr>
          <p:nvPr>
            <p:ph idx="1"/>
          </p:nvPr>
        </p:nvSpPr>
        <p:spPr>
          <a:xfrm>
            <a:off x="800100" y="157163"/>
            <a:ext cx="9639300" cy="6700837"/>
          </a:xfrm>
        </p:spPr>
        <p:txBody>
          <a:bodyPr>
            <a:normAutofit/>
          </a:bodyPr>
          <a:lstStyle/>
          <a:p>
            <a:pPr marL="0" indent="0" algn="just">
              <a:buNone/>
            </a:pPr>
            <a:r>
              <a:rPr lang="fr-FR" sz="2800" b="1" dirty="0">
                <a:latin typeface="Garamond" panose="02020404030301010803" pitchFamily="18" charset="0"/>
              </a:rPr>
              <a:t>II. Hubert </a:t>
            </a:r>
            <a:r>
              <a:rPr lang="fr-FR" sz="2800" b="1" dirty="0" err="1">
                <a:latin typeface="Garamond" panose="02020404030301010803" pitchFamily="18" charset="0"/>
              </a:rPr>
              <a:t>Boëns</a:t>
            </a:r>
            <a:r>
              <a:rPr lang="fr-FR" sz="2800" b="1" dirty="0">
                <a:latin typeface="Garamond" panose="02020404030301010803" pitchFamily="18" charset="0"/>
              </a:rPr>
              <a:t> (1825-1898) et Benjamin Raspail (1823-1899), les anti-Pasteur.</a:t>
            </a:r>
          </a:p>
          <a:p>
            <a:pPr marL="0" indent="0" algn="just">
              <a:buNone/>
            </a:pPr>
            <a:endParaRPr lang="fr-FR" sz="2800" dirty="0">
              <a:latin typeface="Garamond" panose="02020404030301010803" pitchFamily="18" charset="0"/>
            </a:endParaRPr>
          </a:p>
          <a:p>
            <a:pPr marL="0" indent="0" algn="just">
              <a:buNone/>
            </a:pPr>
            <a:r>
              <a:rPr lang="fr-FR" sz="2800" dirty="0">
                <a:latin typeface="Garamond" panose="02020404030301010803" pitchFamily="18" charset="0"/>
              </a:rPr>
              <a:t>« La vaccination est la plus abominable mystification qui ait été imaginée pour intéresser les médecins et les vétérinaires à exploiter la bonne foi et l’argent du peuple, au détriment de la santé » (H. </a:t>
            </a:r>
            <a:r>
              <a:rPr lang="fr-FR" sz="2800" dirty="0" err="1">
                <a:latin typeface="Garamond" panose="02020404030301010803" pitchFamily="18" charset="0"/>
              </a:rPr>
              <a:t>Boëns</a:t>
            </a:r>
            <a:r>
              <a:rPr lang="fr-FR" sz="2800" dirty="0">
                <a:latin typeface="Garamond" panose="02020404030301010803" pitchFamily="18" charset="0"/>
              </a:rPr>
              <a:t>, </a:t>
            </a:r>
            <a:r>
              <a:rPr lang="fr-FR" sz="2800" i="1" dirty="0">
                <a:latin typeface="Garamond" panose="02020404030301010803" pitchFamily="18" charset="0"/>
              </a:rPr>
              <a:t>Art de vivre. Traité complet d’hygiène et de médecine à l’usage des gens du monde</a:t>
            </a:r>
            <a:r>
              <a:rPr lang="fr-FR" sz="2800" dirty="0">
                <a:latin typeface="Garamond" panose="02020404030301010803" pitchFamily="18" charset="0"/>
              </a:rPr>
              <a:t>, </a:t>
            </a:r>
            <a:r>
              <a:rPr lang="fr-FR" sz="2800" dirty="0" err="1">
                <a:latin typeface="Garamond" panose="02020404030301010803" pitchFamily="18" charset="0"/>
              </a:rPr>
              <a:t>Bruxelle</a:t>
            </a:r>
            <a:r>
              <a:rPr lang="fr-FR" sz="2800" dirty="0">
                <a:latin typeface="Garamond" panose="02020404030301010803" pitchFamily="18" charset="0"/>
              </a:rPr>
              <a:t>, 1893, p. 271). </a:t>
            </a:r>
          </a:p>
          <a:p>
            <a:pPr marL="0" indent="0" algn="just">
              <a:buNone/>
            </a:pPr>
            <a:r>
              <a:rPr lang="fr-FR" sz="2800" dirty="0">
                <a:latin typeface="Garamond" panose="02020404030301010803" pitchFamily="18" charset="0"/>
              </a:rPr>
              <a:t>Présente Pasteur comme un « chimiste halluciné » et dénonce la doxa vaccinale, produite par la collusion entre une élite politique et médiatique pour asservir le peuple. </a:t>
            </a:r>
          </a:p>
          <a:p>
            <a:pPr marL="0" indent="0" algn="just">
              <a:buNone/>
            </a:pPr>
            <a:r>
              <a:rPr lang="fr-FR" sz="2800" dirty="0">
                <a:latin typeface="Garamond" panose="02020404030301010803" pitchFamily="18" charset="0"/>
              </a:rPr>
              <a:t>Fondateur et principal animateur de la Ligue universelle des </a:t>
            </a:r>
            <a:r>
              <a:rPr lang="fr-FR" sz="2800" dirty="0" err="1">
                <a:latin typeface="Garamond" panose="02020404030301010803" pitchFamily="18" charset="0"/>
              </a:rPr>
              <a:t>antivaccinateurs</a:t>
            </a:r>
            <a:r>
              <a:rPr lang="fr-FR" sz="2800" dirty="0">
                <a:latin typeface="Garamond" panose="02020404030301010803" pitchFamily="18" charset="0"/>
              </a:rPr>
              <a:t> ; principal porte-parole des </a:t>
            </a:r>
            <a:r>
              <a:rPr lang="fr-FR" sz="2800" dirty="0" err="1">
                <a:latin typeface="Garamond" panose="02020404030301010803" pitchFamily="18" charset="0"/>
              </a:rPr>
              <a:t>antivaccinateurs</a:t>
            </a:r>
            <a:r>
              <a:rPr lang="fr-FR" sz="2800" dirty="0">
                <a:latin typeface="Garamond" panose="02020404030301010803" pitchFamily="18" charset="0"/>
              </a:rPr>
              <a:t> dans les années 1880.</a:t>
            </a:r>
          </a:p>
        </p:txBody>
      </p:sp>
      <p:pic>
        <p:nvPicPr>
          <p:cNvPr id="4" name="Image 3">
            <a:extLst>
              <a:ext uri="{FF2B5EF4-FFF2-40B4-BE49-F238E27FC236}">
                <a16:creationId xmlns:a16="http://schemas.microsoft.com/office/drawing/2014/main" id="{65A121C7-A9CF-A94C-8CB4-F6C55CB731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9400" y="0"/>
            <a:ext cx="1752600" cy="1752600"/>
          </a:xfrm>
          <a:prstGeom prst="rect">
            <a:avLst/>
          </a:prstGeom>
        </p:spPr>
      </p:pic>
    </p:spTree>
    <p:extLst>
      <p:ext uri="{BB962C8B-B14F-4D97-AF65-F5344CB8AC3E}">
        <p14:creationId xmlns:p14="http://schemas.microsoft.com/office/powerpoint/2010/main" val="25798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55FE2E-08BA-B444-8950-2F91355FE70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24D0A2-E6B6-E442-A182-542233F0C3A5}"/>
              </a:ext>
            </a:extLst>
          </p:cNvPr>
          <p:cNvSpPr>
            <a:spLocks noGrp="1"/>
          </p:cNvSpPr>
          <p:nvPr>
            <p:ph idx="1"/>
          </p:nvPr>
        </p:nvSpPr>
        <p:spPr>
          <a:xfrm>
            <a:off x="914400" y="274320"/>
            <a:ext cx="10929938" cy="6583680"/>
          </a:xfrm>
        </p:spPr>
        <p:txBody>
          <a:bodyPr>
            <a:normAutofit fontScale="92500" lnSpcReduction="10000"/>
          </a:bodyPr>
          <a:lstStyle/>
          <a:p>
            <a:pPr marL="0" indent="0">
              <a:buNone/>
            </a:pPr>
            <a:r>
              <a:rPr lang="fr-FR" i="1" dirty="0">
                <a:latin typeface="Garamond" panose="02020404030301010803" pitchFamily="18" charset="0"/>
              </a:rPr>
              <a:t>- </a:t>
            </a:r>
            <a:r>
              <a:rPr lang="fr-FR" i="1" dirty="0">
                <a:solidFill>
                  <a:srgbClr val="FF0000"/>
                </a:solidFill>
                <a:latin typeface="Garamond" panose="02020404030301010803" pitchFamily="18" charset="0"/>
              </a:rPr>
              <a:t>Plus de vaccin, plus de vaccine, </a:t>
            </a:r>
            <a:r>
              <a:rPr lang="fr-FR" i="1" dirty="0">
                <a:latin typeface="Garamond" panose="02020404030301010803" pitchFamily="18" charset="0"/>
              </a:rPr>
              <a:t>ou moyen d’arriver à supprimer la méthode de Jenner</a:t>
            </a:r>
            <a:r>
              <a:rPr lang="fr-FR" dirty="0">
                <a:latin typeface="Garamond" panose="02020404030301010803" pitchFamily="18" charset="0"/>
              </a:rPr>
              <a:t>, Bruxelles, H. Manceaux, 1877, 92 p. (extrait du </a:t>
            </a:r>
            <a:r>
              <a:rPr lang="fr-FR" i="1" dirty="0">
                <a:latin typeface="Garamond" panose="02020404030301010803" pitchFamily="18" charset="0"/>
              </a:rPr>
              <a:t>Bulletin de l’Académie royale de médecine de Belgique</a:t>
            </a:r>
            <a:r>
              <a:rPr lang="fr-FR" dirty="0">
                <a:latin typeface="Garamond" panose="02020404030301010803" pitchFamily="18" charset="0"/>
              </a:rPr>
              <a:t>, tome XIII, n°9-10).</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Le vaccin jugé par ses partisans ou nouvelles remarques sur la pratique de la vaccine</a:t>
            </a:r>
            <a:r>
              <a:rPr lang="fr-FR" dirty="0">
                <a:latin typeface="Garamond" panose="02020404030301010803" pitchFamily="18" charset="0"/>
              </a:rPr>
              <a:t>, Bruxelles, H. Manceaux, 1880, 13 p. (extrait du </a:t>
            </a:r>
            <a:r>
              <a:rPr lang="fr-FR" i="1" dirty="0">
                <a:latin typeface="Garamond" panose="02020404030301010803" pitchFamily="18" charset="0"/>
              </a:rPr>
              <a:t>Bulletin de l’Académie royale de médecine de Belgique</a:t>
            </a:r>
            <a:r>
              <a:rPr lang="fr-FR" dirty="0">
                <a:latin typeface="Garamond" panose="02020404030301010803" pitchFamily="18" charset="0"/>
              </a:rPr>
              <a:t>, tome XIV, n°8).</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Protestation et preuves, extraites des travaux convent de Paris en 1880 et adressées aux gouvernements, aux législateurs et aux publicistes des diverses parties du globe, par les membres du Comité de la Ligue internationale des anti-vaccinateurs contre la routine des vaccinations et revaccinations</a:t>
            </a:r>
            <a:r>
              <a:rPr lang="fr-FR" dirty="0">
                <a:latin typeface="Garamond" panose="02020404030301010803" pitchFamily="18" charset="0"/>
              </a:rPr>
              <a:t>, s. l., s. n, [vers 1880]</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 vaccine. Discours prononcé à l’Académie royale de médecine de Belgique, le 26 mars 1881</a:t>
            </a:r>
            <a:r>
              <a:rPr lang="fr-FR" dirty="0">
                <a:latin typeface="Garamond" panose="02020404030301010803" pitchFamily="18" charset="0"/>
              </a:rPr>
              <a:t>, Bruxelles, H. Manceaux, 1881, 65 p. (extrait du Bulletin de l’Académie royale de médecine de Belgique, tome XV, n°3).</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 génération spontanée, la panspermie et l’évolution, à propos d’un cas de variole spontanée</a:t>
            </a:r>
            <a:r>
              <a:rPr lang="fr-FR" dirty="0">
                <a:latin typeface="Garamond" panose="02020404030301010803" pitchFamily="18" charset="0"/>
              </a:rPr>
              <a:t>, Bruxelles, A. Manceaux, 1882, 23 p.</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 vaccine au point de vue historique et scientifique. Travaux originaux du congrès de Cologne en octobre 1881. </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 dégringolade du vaccin et des vaccinateurs. Lettre adressée à M. le Dr </a:t>
            </a:r>
            <a:r>
              <a:rPr lang="fr-FR" i="1" dirty="0" err="1">
                <a:latin typeface="Garamond" panose="02020404030301010803" pitchFamily="18" charset="0"/>
              </a:rPr>
              <a:t>Alb</a:t>
            </a:r>
            <a:r>
              <a:rPr lang="fr-FR" i="1" dirty="0">
                <a:latin typeface="Garamond" panose="02020404030301010803" pitchFamily="18" charset="0"/>
              </a:rPr>
              <a:t>. </a:t>
            </a:r>
            <a:r>
              <a:rPr lang="fr-FR" i="1" dirty="0" err="1">
                <a:latin typeface="Garamond" panose="02020404030301010803" pitchFamily="18" charset="0"/>
              </a:rPr>
              <a:t>Cornilleau</a:t>
            </a:r>
            <a:r>
              <a:rPr lang="fr-FR" i="1" dirty="0">
                <a:latin typeface="Garamond" panose="02020404030301010803" pitchFamily="18" charset="0"/>
              </a:rPr>
              <a:t>, rédacteur en chef du Courrier des sciences, de Paris</a:t>
            </a:r>
            <a:r>
              <a:rPr lang="fr-FR" dirty="0">
                <a:latin typeface="Garamond" panose="02020404030301010803" pitchFamily="18" charset="0"/>
              </a:rPr>
              <a:t>, Charleroi, 1882.</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Ligue universelle des anti-vaccinateurs. 4e congrès international à Charleroi, les 26, 27 et 28 juillet 1885. Compte rendu</a:t>
            </a:r>
            <a:r>
              <a:rPr lang="fr-FR" dirty="0">
                <a:latin typeface="Garamond" panose="02020404030301010803" pitchFamily="18" charset="0"/>
              </a:rPr>
              <a:t> (avec Ph. Livet), Charleroi, H. Hubert, 1885, 216 p.</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 vie universelle et la rage. Conférence de Paris, 25 juillet 1886</a:t>
            </a:r>
            <a:r>
              <a:rPr lang="fr-FR" dirty="0">
                <a:latin typeface="Garamond" panose="02020404030301010803" pitchFamily="18" charset="0"/>
              </a:rPr>
              <a:t>, Charleroi, </a:t>
            </a:r>
            <a:r>
              <a:rPr lang="fr-FR" dirty="0" err="1">
                <a:latin typeface="Garamond" panose="02020404030301010803" pitchFamily="18" charset="0"/>
              </a:rPr>
              <a:t>Impr</a:t>
            </a:r>
            <a:r>
              <a:rPr lang="fr-FR" dirty="0">
                <a:latin typeface="Garamond" panose="02020404030301010803" pitchFamily="18" charset="0"/>
              </a:rPr>
              <a:t>. M. Hubert, 1886, 32 p.</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 variole, la vaccine et les vaccinides en 1884</a:t>
            </a:r>
            <a:r>
              <a:rPr lang="fr-FR" dirty="0">
                <a:latin typeface="Garamond" panose="02020404030301010803" pitchFamily="18" charset="0"/>
              </a:rPr>
              <a:t>, Bruxelles, </a:t>
            </a:r>
            <a:r>
              <a:rPr lang="fr-FR" dirty="0" err="1">
                <a:latin typeface="Garamond" panose="02020404030301010803" pitchFamily="18" charset="0"/>
              </a:rPr>
              <a:t>Impr</a:t>
            </a:r>
            <a:r>
              <a:rPr lang="fr-FR" dirty="0">
                <a:latin typeface="Garamond" panose="02020404030301010803" pitchFamily="18" charset="0"/>
              </a:rPr>
              <a:t>. et lib. A. Manceaux, 121 p. (extrait du </a:t>
            </a:r>
            <a:r>
              <a:rPr lang="fr-FR" i="1" dirty="0">
                <a:latin typeface="Garamond" panose="02020404030301010803" pitchFamily="18" charset="0"/>
              </a:rPr>
              <a:t>Bulletin de l’Académie royale de médecine de Belgique</a:t>
            </a:r>
            <a:r>
              <a:rPr lang="fr-FR" dirty="0">
                <a:latin typeface="Garamond" panose="02020404030301010803" pitchFamily="18" charset="0"/>
              </a:rPr>
              <a:t>, tome XVIII, n°1).</a:t>
            </a:r>
            <a:br>
              <a:rPr lang="fr-FR" sz="2800" dirty="0">
                <a:latin typeface="Garamond" panose="02020404030301010803" pitchFamily="18" charset="0"/>
              </a:rPr>
            </a:br>
            <a:r>
              <a:rPr lang="fr-FR" sz="2800" dirty="0">
                <a:latin typeface="Garamond" panose="02020404030301010803" pitchFamily="18" charset="0"/>
              </a:rPr>
              <a:t>- </a:t>
            </a:r>
            <a:r>
              <a:rPr lang="fr-FR" i="1" dirty="0">
                <a:latin typeface="Garamond" panose="02020404030301010803" pitchFamily="18" charset="0"/>
              </a:rPr>
              <a:t>L’Art de vivre. Traité complet d’hygiène et de médecine à l’usage des gens du monde, </a:t>
            </a:r>
            <a:r>
              <a:rPr lang="fr-FR" dirty="0">
                <a:latin typeface="Garamond" panose="02020404030301010803" pitchFamily="18" charset="0"/>
              </a:rPr>
              <a:t>Bruxelles, C. </a:t>
            </a:r>
            <a:r>
              <a:rPr lang="fr-FR" dirty="0" err="1">
                <a:latin typeface="Garamond" panose="02020404030301010803" pitchFamily="18" charset="0"/>
              </a:rPr>
              <a:t>Rozez</a:t>
            </a:r>
            <a:r>
              <a:rPr lang="fr-FR" dirty="0">
                <a:latin typeface="Garamond" panose="02020404030301010803" pitchFamily="18" charset="0"/>
              </a:rPr>
              <a:t>, 1878, 1893 (3</a:t>
            </a:r>
            <a:r>
              <a:rPr lang="fr-FR" baseline="30000" dirty="0">
                <a:latin typeface="Garamond" panose="02020404030301010803" pitchFamily="18" charset="0"/>
              </a:rPr>
              <a:t>e</a:t>
            </a:r>
            <a:r>
              <a:rPr lang="fr-FR" dirty="0">
                <a:latin typeface="Garamond" panose="02020404030301010803" pitchFamily="18" charset="0"/>
              </a:rPr>
              <a:t> édition), 503 p. (en ligne sur </a:t>
            </a:r>
            <a:r>
              <a:rPr lang="fr-FR" dirty="0">
                <a:latin typeface="Garamond" panose="02020404030301010803" pitchFamily="18" charset="0"/>
                <a:hlinkClick r:id="rId2"/>
              </a:rPr>
              <a:t>Gallica</a:t>
            </a:r>
            <a:r>
              <a:rPr lang="fr-FR" dirty="0">
                <a:latin typeface="Garamond" panose="02020404030301010803" pitchFamily="18" charset="0"/>
              </a:rPr>
              <a:t>) ; nouvelle édition, Bruxelles, </a:t>
            </a:r>
            <a:r>
              <a:rPr lang="fr-FR" dirty="0" err="1">
                <a:latin typeface="Garamond" panose="02020404030301010803" pitchFamily="18" charset="0"/>
              </a:rPr>
              <a:t>Impr</a:t>
            </a:r>
            <a:r>
              <a:rPr lang="fr-FR" dirty="0">
                <a:latin typeface="Garamond" panose="02020404030301010803" pitchFamily="18" charset="0"/>
              </a:rPr>
              <a:t>. F. </a:t>
            </a:r>
            <a:r>
              <a:rPr lang="fr-FR" dirty="0" err="1">
                <a:latin typeface="Garamond" panose="02020404030301010803" pitchFamily="18" charset="0"/>
              </a:rPr>
              <a:t>Hayez</a:t>
            </a:r>
            <a:r>
              <a:rPr lang="fr-FR" dirty="0">
                <a:latin typeface="Garamond" panose="02020404030301010803" pitchFamily="18" charset="0"/>
              </a:rPr>
              <a:t>, 1895, 503 p.</a:t>
            </a:r>
            <a:endParaRPr lang="fr-FR" dirty="0"/>
          </a:p>
        </p:txBody>
      </p:sp>
    </p:spTree>
    <p:extLst>
      <p:ext uri="{BB962C8B-B14F-4D97-AF65-F5344CB8AC3E}">
        <p14:creationId xmlns:p14="http://schemas.microsoft.com/office/powerpoint/2010/main" val="163069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DDF2FA-76FA-E74E-9A54-800A81949C5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240AB3-3385-9547-85E3-06CFFA87AF32}"/>
              </a:ext>
            </a:extLst>
          </p:cNvPr>
          <p:cNvSpPr>
            <a:spLocks noGrp="1"/>
          </p:cNvSpPr>
          <p:nvPr>
            <p:ph idx="1"/>
          </p:nvPr>
        </p:nvSpPr>
        <p:spPr>
          <a:xfrm>
            <a:off x="1158240" y="365760"/>
            <a:ext cx="8648700" cy="5501640"/>
          </a:xfrm>
        </p:spPr>
        <p:txBody>
          <a:bodyPr>
            <a:noAutofit/>
          </a:bodyPr>
          <a:lstStyle/>
          <a:p>
            <a:pPr marL="0" indent="0" algn="just">
              <a:buNone/>
            </a:pPr>
            <a:r>
              <a:rPr lang="fr-FR" dirty="0">
                <a:latin typeface="Garamond" panose="02020404030301010803" pitchFamily="18" charset="0"/>
              </a:rPr>
              <a:t>1825 : naissance à Charleroi, une des plus grandes cités de production du charbon en Europe, dans une famille aisée</a:t>
            </a:r>
          </a:p>
          <a:p>
            <a:pPr marL="0" indent="0" algn="just">
              <a:buNone/>
            </a:pPr>
            <a:r>
              <a:rPr lang="fr-FR" dirty="0">
                <a:latin typeface="Garamond" panose="02020404030301010803" pitchFamily="18" charset="0"/>
              </a:rPr>
              <a:t>1847 : Premier diplôme en médecine en 1846 et un doctorat en sciences naturelles délivré par </a:t>
            </a:r>
            <a:r>
              <a:rPr lang="fr-FR" dirty="0">
                <a:solidFill>
                  <a:srgbClr val="FF0000"/>
                </a:solidFill>
                <a:latin typeface="Garamond" panose="02020404030301010803" pitchFamily="18" charset="0"/>
              </a:rPr>
              <a:t>l’Université catholique de Louvain</a:t>
            </a:r>
            <a:r>
              <a:rPr lang="fr-FR" dirty="0">
                <a:latin typeface="Garamond" panose="02020404030301010803" pitchFamily="18" charset="0"/>
              </a:rPr>
              <a:t>. </a:t>
            </a:r>
          </a:p>
          <a:p>
            <a:pPr marL="0" indent="0" algn="just">
              <a:buNone/>
            </a:pPr>
            <a:r>
              <a:rPr lang="fr-FR" dirty="0">
                <a:latin typeface="Garamond" panose="02020404030301010803" pitchFamily="18" charset="0"/>
              </a:rPr>
              <a:t>1848 : membre d’un </a:t>
            </a:r>
            <a:r>
              <a:rPr lang="fr-FR" dirty="0">
                <a:solidFill>
                  <a:srgbClr val="FF0000"/>
                </a:solidFill>
                <a:latin typeface="Garamond" panose="02020404030301010803" pitchFamily="18" charset="0"/>
              </a:rPr>
              <a:t>groupe fouriériste</a:t>
            </a:r>
            <a:r>
              <a:rPr lang="fr-FR" dirty="0">
                <a:latin typeface="Garamond" panose="02020404030301010803" pitchFamily="18" charset="0"/>
              </a:rPr>
              <a:t>, signe une pétition en faveur des libertés et d’un nouveau règlement universitaire. Exclusion de l’université. </a:t>
            </a:r>
          </a:p>
          <a:p>
            <a:pPr marL="0" indent="0" algn="just">
              <a:buNone/>
            </a:pPr>
            <a:r>
              <a:rPr lang="fr-FR" dirty="0">
                <a:latin typeface="Garamond" panose="02020404030301010803" pitchFamily="18" charset="0"/>
              </a:rPr>
              <a:t>1851 : études à Liège où il accède au rang de docteur en médecine, chirurgie et accouchement. </a:t>
            </a:r>
            <a:r>
              <a:rPr lang="fr-FR" dirty="0" err="1">
                <a:latin typeface="Garamond" panose="02020404030301010803" pitchFamily="18" charset="0"/>
              </a:rPr>
              <a:t>Boëns</a:t>
            </a:r>
            <a:r>
              <a:rPr lang="fr-FR" dirty="0">
                <a:latin typeface="Garamond" panose="02020404030301010803" pitchFamily="18" charset="0"/>
              </a:rPr>
              <a:t> devient chargé de cours et chef de clinique à l’Institut ophtalmologique du docteur </a:t>
            </a:r>
            <a:r>
              <a:rPr lang="fr-FR" dirty="0" err="1">
                <a:latin typeface="Garamond" panose="02020404030301010803" pitchFamily="18" charset="0"/>
              </a:rPr>
              <a:t>Ansiaux</a:t>
            </a:r>
            <a:r>
              <a:rPr lang="fr-FR" dirty="0">
                <a:latin typeface="Garamond" panose="02020404030301010803" pitchFamily="18" charset="0"/>
              </a:rPr>
              <a:t>.</a:t>
            </a:r>
          </a:p>
          <a:p>
            <a:pPr marL="0" indent="0" algn="just">
              <a:buNone/>
            </a:pPr>
            <a:r>
              <a:rPr lang="fr-FR" dirty="0">
                <a:latin typeface="Garamond" panose="02020404030301010803" pitchFamily="18" charset="0"/>
              </a:rPr>
              <a:t>1853 : nommé </a:t>
            </a:r>
            <a:r>
              <a:rPr lang="fr-FR" dirty="0">
                <a:solidFill>
                  <a:srgbClr val="FF0000"/>
                </a:solidFill>
                <a:latin typeface="Garamond" panose="02020404030301010803" pitchFamily="18" charset="0"/>
              </a:rPr>
              <a:t>médecin à l’hôpital </a:t>
            </a:r>
            <a:r>
              <a:rPr lang="fr-FR" dirty="0">
                <a:latin typeface="Garamond" panose="02020404030301010803" pitchFamily="18" charset="0"/>
              </a:rPr>
              <a:t>des cholériques de l’hospice Saint-Thomas à Liège. </a:t>
            </a:r>
          </a:p>
          <a:p>
            <a:pPr marL="0" indent="0" algn="just">
              <a:buNone/>
            </a:pPr>
            <a:r>
              <a:rPr lang="fr-FR" dirty="0">
                <a:latin typeface="Garamond" panose="02020404030301010803" pitchFamily="18" charset="0"/>
              </a:rPr>
              <a:t>Collabore régulièrement à plusieurs périodiques médicaux.</a:t>
            </a:r>
          </a:p>
          <a:p>
            <a:pPr marL="0" indent="0" algn="just">
              <a:buNone/>
            </a:pPr>
            <a:r>
              <a:rPr lang="fr-FR" dirty="0">
                <a:latin typeface="Garamond" panose="02020404030301010803" pitchFamily="18" charset="0"/>
              </a:rPr>
              <a:t>1855 : s’installe à Charleroi comme </a:t>
            </a:r>
            <a:r>
              <a:rPr lang="fr-FR" dirty="0">
                <a:solidFill>
                  <a:srgbClr val="FF0000"/>
                </a:solidFill>
                <a:latin typeface="Garamond" panose="02020404030301010803" pitchFamily="18" charset="0"/>
              </a:rPr>
              <a:t>médecin attaché à la Société des charbonnages réunis</a:t>
            </a:r>
            <a:r>
              <a:rPr lang="fr-FR" dirty="0">
                <a:latin typeface="Garamond" panose="02020404030301010803" pitchFamily="18" charset="0"/>
              </a:rPr>
              <a:t>. Il se spécialise alors dans les questions de médecine du travail.</a:t>
            </a:r>
          </a:p>
          <a:p>
            <a:pPr marL="0" indent="0" algn="just">
              <a:buNone/>
            </a:pPr>
            <a:r>
              <a:rPr lang="fr-FR" dirty="0">
                <a:latin typeface="Garamond" panose="02020404030301010803" pitchFamily="18" charset="0"/>
              </a:rPr>
              <a:t>1862 : </a:t>
            </a:r>
            <a:r>
              <a:rPr lang="fr-FR" i="1" dirty="0">
                <a:latin typeface="Garamond" panose="02020404030301010803" pitchFamily="18" charset="0"/>
              </a:rPr>
              <a:t>Traité pratique des maladies, des accidents et des difformités des houilleurs, </a:t>
            </a:r>
            <a:r>
              <a:rPr lang="fr-FR" dirty="0">
                <a:latin typeface="Garamond" panose="02020404030301010803" pitchFamily="18" charset="0"/>
              </a:rPr>
              <a:t>ouvrage remarqué, dans lequel il dénonce le travail des femmes et des enfants, qui lui ouvre les portes de l’</a:t>
            </a:r>
            <a:r>
              <a:rPr lang="fr-FR" dirty="0">
                <a:solidFill>
                  <a:srgbClr val="FF0000"/>
                </a:solidFill>
                <a:latin typeface="Garamond" panose="02020404030301010803" pitchFamily="18" charset="0"/>
              </a:rPr>
              <a:t>Académie royale de médecine (Bruxelles) </a:t>
            </a:r>
            <a:r>
              <a:rPr lang="fr-FR" dirty="0">
                <a:latin typeface="Garamond" panose="02020404030301010803" pitchFamily="18" charset="0"/>
              </a:rPr>
              <a:t>dont il devient membre correspondant.</a:t>
            </a:r>
          </a:p>
        </p:txBody>
      </p:sp>
    </p:spTree>
    <p:extLst>
      <p:ext uri="{BB962C8B-B14F-4D97-AF65-F5344CB8AC3E}">
        <p14:creationId xmlns:p14="http://schemas.microsoft.com/office/powerpoint/2010/main" val="329935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33F7C-46DA-144C-BB71-0C398E53358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9BB4548-0236-074E-930C-52537279FF39}"/>
              </a:ext>
            </a:extLst>
          </p:cNvPr>
          <p:cNvSpPr>
            <a:spLocks noGrp="1"/>
          </p:cNvSpPr>
          <p:nvPr>
            <p:ph idx="1"/>
          </p:nvPr>
        </p:nvSpPr>
        <p:spPr>
          <a:xfrm>
            <a:off x="1371600" y="685799"/>
            <a:ext cx="10129838" cy="5972175"/>
          </a:xfrm>
        </p:spPr>
        <p:txBody>
          <a:bodyPr>
            <a:normAutofit/>
          </a:bodyPr>
          <a:lstStyle/>
          <a:p>
            <a:pPr marL="0" indent="0">
              <a:buNone/>
            </a:pPr>
            <a:r>
              <a:rPr lang="fr-FR" dirty="0">
                <a:latin typeface="Garamond" panose="02020404030301010803" pitchFamily="18" charset="0"/>
              </a:rPr>
              <a:t>Engagement politique en faveur des réformes : </a:t>
            </a:r>
            <a:r>
              <a:rPr lang="fr-FR" dirty="0">
                <a:solidFill>
                  <a:srgbClr val="FF0000"/>
                </a:solidFill>
                <a:latin typeface="Garamond" panose="02020404030301010803" pitchFamily="18" charset="0"/>
              </a:rPr>
              <a:t>libéral et hygiéniste</a:t>
            </a:r>
          </a:p>
          <a:p>
            <a:pPr marL="0" indent="0" algn="just">
              <a:buNone/>
            </a:pPr>
            <a:r>
              <a:rPr lang="fr-FR" dirty="0">
                <a:latin typeface="Garamond" panose="02020404030301010803" pitchFamily="18" charset="0"/>
              </a:rPr>
              <a:t>En 1869, il rejoint l’Association libérale de l’arrondissement de Charleroi. Création du </a:t>
            </a:r>
            <a:r>
              <a:rPr lang="fr-FR" i="1" dirty="0">
                <a:latin typeface="Garamond" panose="02020404030301010803" pitchFamily="18" charset="0"/>
              </a:rPr>
              <a:t>Progrès de Charleroi </a:t>
            </a:r>
            <a:r>
              <a:rPr lang="fr-FR" dirty="0">
                <a:latin typeface="Garamond" panose="02020404030301010803" pitchFamily="18" charset="0"/>
              </a:rPr>
              <a:t>programme du Congrès libéral de 1846 autour de </a:t>
            </a:r>
            <a:r>
              <a:rPr lang="fr-FR" dirty="0">
                <a:solidFill>
                  <a:srgbClr val="FF0000"/>
                </a:solidFill>
                <a:latin typeface="Garamond" panose="02020404030301010803" pitchFamily="18" charset="0"/>
              </a:rPr>
              <a:t>l’indépendance du pouvoir civil, l’extension du droit de suffrage, l’amélioration du sort des classes laborieuses ou l’instruction obligatoire</a:t>
            </a:r>
            <a:r>
              <a:rPr lang="fr-FR" dirty="0">
                <a:latin typeface="Garamond" panose="02020404030301010803" pitchFamily="18" charset="0"/>
              </a:rPr>
              <a:t>. Il milite pour la suppression du travail des femmes dans les mines et la réinsertion des anciens condamnés dans la société (il défend le principe de l’instauration d’un système de patronage pour favoriser la réinsertion des condamnés). Partisans de l’extension de la pratique de la </a:t>
            </a:r>
            <a:r>
              <a:rPr lang="fr-FR" dirty="0">
                <a:solidFill>
                  <a:srgbClr val="FF0000"/>
                </a:solidFill>
                <a:latin typeface="Garamond" panose="02020404030301010803" pitchFamily="18" charset="0"/>
              </a:rPr>
              <a:t>gymnastique</a:t>
            </a:r>
            <a:r>
              <a:rPr lang="fr-FR" dirty="0">
                <a:latin typeface="Garamond" panose="02020404030301010803" pitchFamily="18" charset="0"/>
              </a:rPr>
              <a:t> (particulièrement celle du capitaine d’infanterie </a:t>
            </a:r>
            <a:r>
              <a:rPr lang="fr-FR" dirty="0" err="1">
                <a:latin typeface="Garamond" panose="02020404030301010803" pitchFamily="18" charset="0"/>
              </a:rPr>
              <a:t>Docx</a:t>
            </a:r>
            <a:r>
              <a:rPr lang="fr-FR" dirty="0">
                <a:latin typeface="Garamond" panose="02020404030301010803" pitchFamily="18" charset="0"/>
              </a:rPr>
              <a:t>, auteur de plusieurs manuels) qui doit permettre le développement de tous les sens, nécessaire, selon lui, au progrès des civilisations. </a:t>
            </a:r>
          </a:p>
          <a:p>
            <a:pPr marL="0" indent="0" algn="just">
              <a:buNone/>
            </a:pPr>
            <a:r>
              <a:rPr lang="fr-FR" dirty="0">
                <a:latin typeface="Garamond" panose="02020404030301010803" pitchFamily="18" charset="0"/>
              </a:rPr>
              <a:t>Favorable à l’intervention de l’État et du gouvernement dans les affaires de santé. </a:t>
            </a:r>
          </a:p>
          <a:p>
            <a:pPr marL="0" indent="0" algn="just">
              <a:buNone/>
            </a:pPr>
            <a:r>
              <a:rPr lang="fr-FR" dirty="0" err="1">
                <a:latin typeface="Garamond" panose="02020404030301010803" pitchFamily="18" charset="0"/>
              </a:rPr>
              <a:t>Anti-clérical</a:t>
            </a:r>
            <a:r>
              <a:rPr lang="fr-FR" dirty="0">
                <a:latin typeface="Garamond" panose="02020404030301010803" pitchFamily="18" charset="0"/>
              </a:rPr>
              <a:t> : entre 1875-1876, il participe activement à la défense de Louise </a:t>
            </a:r>
            <a:r>
              <a:rPr lang="fr-FR" dirty="0" err="1">
                <a:latin typeface="Garamond" panose="02020404030301010803" pitchFamily="18" charset="0"/>
              </a:rPr>
              <a:t>Lateau</a:t>
            </a:r>
            <a:r>
              <a:rPr lang="fr-FR" dirty="0">
                <a:latin typeface="Garamond" panose="02020404030301010803" pitchFamily="18" charset="0"/>
              </a:rPr>
              <a:t>, dite la stigmatisée du Bois d’Haine, dont il entend montrer le statut de femme psychologiquement malade contre l’interprétation de l’Église qui veut y voir une figure de mysticisme en proie à des formes d’extase. À cette époque, il est membre de plusieurs commissions créées au sein de l’Académie royale des sciences de Belgique.</a:t>
            </a:r>
          </a:p>
          <a:p>
            <a:pPr marL="0" indent="0">
              <a:buNone/>
            </a:pPr>
            <a:endParaRPr lang="fr-FR" dirty="0"/>
          </a:p>
        </p:txBody>
      </p:sp>
    </p:spTree>
    <p:extLst>
      <p:ext uri="{BB962C8B-B14F-4D97-AF65-F5344CB8AC3E}">
        <p14:creationId xmlns:p14="http://schemas.microsoft.com/office/powerpoint/2010/main" val="1514744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4E734-DFA4-6246-9E88-C6C74D7FCF9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1F31DB7-5D9B-3047-948F-7CBF80A30673}"/>
              </a:ext>
            </a:extLst>
          </p:cNvPr>
          <p:cNvSpPr>
            <a:spLocks noGrp="1"/>
          </p:cNvSpPr>
          <p:nvPr>
            <p:ph idx="1"/>
          </p:nvPr>
        </p:nvSpPr>
        <p:spPr>
          <a:xfrm>
            <a:off x="1234439" y="685800"/>
            <a:ext cx="10452735" cy="6172200"/>
          </a:xfrm>
        </p:spPr>
        <p:txBody>
          <a:bodyPr>
            <a:normAutofit/>
          </a:bodyPr>
          <a:lstStyle/>
          <a:p>
            <a:pPr marL="0" indent="0" algn="just">
              <a:buNone/>
            </a:pPr>
            <a:r>
              <a:rPr lang="fr-FR" dirty="0">
                <a:latin typeface="Garamond" panose="02020404030301010803" pitchFamily="18" charset="0"/>
              </a:rPr>
              <a:t>Il prend alors la tête de la Société des rationalistes de Charleroi (créée en juillet 1875) et côtoie l’ouvrier, Albert </a:t>
            </a:r>
            <a:r>
              <a:rPr lang="fr-FR" dirty="0" err="1">
                <a:latin typeface="Garamond" panose="02020404030301010803" pitchFamily="18" charset="0"/>
              </a:rPr>
              <a:t>Delwarte</a:t>
            </a:r>
            <a:r>
              <a:rPr lang="fr-FR" dirty="0">
                <a:latin typeface="Garamond" panose="02020404030301010803" pitchFamily="18" charset="0"/>
              </a:rPr>
              <a:t> (1847-1913) et le journaliste, Jules </a:t>
            </a:r>
            <a:r>
              <a:rPr lang="fr-FR" dirty="0" err="1">
                <a:latin typeface="Garamond" panose="02020404030301010803" pitchFamily="18" charset="0"/>
              </a:rPr>
              <a:t>Bufquin</a:t>
            </a:r>
            <a:r>
              <a:rPr lang="fr-FR" dirty="0">
                <a:latin typeface="Garamond" panose="02020404030301010803" pitchFamily="18" charset="0"/>
              </a:rPr>
              <a:t> des Essarts (1849-1914), tous deux actifs dans la formalisation du mouvement socialiste dans la région. </a:t>
            </a:r>
          </a:p>
          <a:p>
            <a:pPr marL="0" indent="0" algn="just">
              <a:buNone/>
            </a:pPr>
            <a:r>
              <a:rPr lang="fr-FR" dirty="0">
                <a:latin typeface="Garamond" panose="02020404030301010803" pitchFamily="18" charset="0"/>
              </a:rPr>
              <a:t>Il collabore régulièrement à la revue d’Émile Littré, </a:t>
            </a:r>
            <a:r>
              <a:rPr lang="fr-FR" i="1" dirty="0">
                <a:latin typeface="Garamond" panose="02020404030301010803" pitchFamily="18" charset="0"/>
              </a:rPr>
              <a:t>La Philosophie positive. </a:t>
            </a:r>
          </a:p>
          <a:p>
            <a:pPr marL="0" indent="0" algn="just">
              <a:buNone/>
            </a:pPr>
            <a:r>
              <a:rPr lang="fr-FR" dirty="0">
                <a:latin typeface="Garamond" panose="02020404030301010803" pitchFamily="18" charset="0"/>
              </a:rPr>
              <a:t>En 1879, </a:t>
            </a:r>
            <a:r>
              <a:rPr lang="fr-FR" dirty="0" err="1">
                <a:latin typeface="Garamond" panose="02020404030301010803" pitchFamily="18" charset="0"/>
              </a:rPr>
              <a:t>Boëns</a:t>
            </a:r>
            <a:r>
              <a:rPr lang="fr-FR" dirty="0">
                <a:latin typeface="Garamond" panose="02020404030301010803" pitchFamily="18" charset="0"/>
              </a:rPr>
              <a:t> y publie un des premiers textes consacrés à la question de la criminalité. S’appuyant sur les « progrès » de la physiologie et de la biologie, il propose de substituer au droit individuel et au principe de responsabilité, le droit social et le principe de dangerosité : il défend la peine de mort et l’impossibilité de se reproduire, s’alignant sur des positions qu’on peut qualifier d’eugénistes. Il propose de mettre hors de l’humanité ceux qu’ils présentent comme des criminels incurables (art. de L. </a:t>
            </a:r>
            <a:r>
              <a:rPr lang="fr-FR" dirty="0" err="1">
                <a:latin typeface="Garamond" panose="02020404030301010803" pitchFamily="18" charset="0"/>
              </a:rPr>
              <a:t>Muchielli</a:t>
            </a:r>
            <a:r>
              <a:rPr lang="fr-FR" dirty="0">
                <a:latin typeface="Garamond" panose="02020404030301010803" pitchFamily="18" charset="0"/>
              </a:rPr>
              <a:t>, </a:t>
            </a:r>
            <a:r>
              <a:rPr lang="fr-FR" i="1" dirty="0">
                <a:latin typeface="Garamond" panose="02020404030301010803" pitchFamily="18" charset="0"/>
              </a:rPr>
              <a:t>RHSH</a:t>
            </a:r>
            <a:r>
              <a:rPr lang="fr-FR" dirty="0">
                <a:latin typeface="Garamond" panose="02020404030301010803" pitchFamily="18" charset="0"/>
              </a:rPr>
              <a:t>, 2000).</a:t>
            </a:r>
          </a:p>
          <a:p>
            <a:pPr marL="0" indent="0" algn="just">
              <a:buNone/>
            </a:pPr>
            <a:r>
              <a:rPr lang="fr-FR" dirty="0">
                <a:latin typeface="Garamond" panose="02020404030301010803" pitchFamily="18" charset="0"/>
              </a:rPr>
              <a:t>Au fil de ses productions, il manifeste un réel </a:t>
            </a:r>
            <a:r>
              <a:rPr lang="fr-FR" dirty="0">
                <a:solidFill>
                  <a:srgbClr val="FF0000"/>
                </a:solidFill>
                <a:latin typeface="Garamond" panose="02020404030301010803" pitchFamily="18" charset="0"/>
              </a:rPr>
              <a:t>idéal scientiste et rationaliste</a:t>
            </a:r>
            <a:r>
              <a:rPr lang="fr-FR" dirty="0">
                <a:latin typeface="Garamond" panose="02020404030301010803" pitchFamily="18" charset="0"/>
              </a:rPr>
              <a:t>, rejetant toutes les formes de superstitions ou de spiritualisme, affirmant que le triomphe de l’esprit positif sur l’état métaphysique et théologique amènera la constitution de la science suprême, celle des phénomènes sociaux qu’il définit sous la notion de la « physique sociale ». Matérialiste (« Pour nous, le corps et l’esprit, c’est tout un »), il présente le « moi » comme le produit exclusif du milieu social qui varie selon le temps et la position géographique.</a:t>
            </a:r>
          </a:p>
          <a:p>
            <a:pPr marL="0" indent="0" algn="just">
              <a:buNone/>
            </a:pPr>
            <a:r>
              <a:rPr lang="fr-FR" dirty="0">
                <a:latin typeface="Garamond" panose="02020404030301010803" pitchFamily="18" charset="0"/>
              </a:rPr>
              <a:t>Darwiniste, libre-penseur, matérialiste, darwiniste… </a:t>
            </a:r>
            <a:r>
              <a:rPr lang="fr-FR" dirty="0">
                <a:solidFill>
                  <a:srgbClr val="FF0000"/>
                </a:solidFill>
                <a:latin typeface="Garamond" panose="02020404030301010803" pitchFamily="18" charset="0"/>
              </a:rPr>
              <a:t>dénonce Pasteur comme fondateur d’une nouvelle religion</a:t>
            </a:r>
            <a:r>
              <a:rPr lang="fr-FR" dirty="0">
                <a:latin typeface="Garamond" panose="02020404030301010803" pitchFamily="18" charset="0"/>
              </a:rPr>
              <a:t>.</a:t>
            </a:r>
          </a:p>
          <a:p>
            <a:pPr marL="0" indent="0" algn="just">
              <a:buNone/>
            </a:pPr>
            <a:endParaRPr lang="fr-FR" dirty="0">
              <a:latin typeface="Garamond" panose="02020404030301010803" pitchFamily="18" charset="0"/>
            </a:endParaRPr>
          </a:p>
          <a:p>
            <a:pPr marL="0" indent="0">
              <a:buNone/>
            </a:pPr>
            <a:endParaRPr lang="fr-FR" dirty="0">
              <a:latin typeface="Garamond" panose="02020404030301010803" pitchFamily="18" charset="0"/>
            </a:endParaRPr>
          </a:p>
        </p:txBody>
      </p:sp>
    </p:spTree>
    <p:extLst>
      <p:ext uri="{BB962C8B-B14F-4D97-AF65-F5344CB8AC3E}">
        <p14:creationId xmlns:p14="http://schemas.microsoft.com/office/powerpoint/2010/main" val="138423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6C74F6-BDAA-2E4E-B3BB-5B1DA36BA60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01B6F43-B0BE-4E45-8E3D-F8465A726FA8}"/>
              </a:ext>
            </a:extLst>
          </p:cNvPr>
          <p:cNvSpPr>
            <a:spLocks noGrp="1"/>
          </p:cNvSpPr>
          <p:nvPr>
            <p:ph idx="1"/>
          </p:nvPr>
        </p:nvSpPr>
        <p:spPr>
          <a:xfrm>
            <a:off x="814389" y="185738"/>
            <a:ext cx="8867493" cy="6472238"/>
          </a:xfrm>
        </p:spPr>
        <p:txBody>
          <a:bodyPr>
            <a:normAutofit fontScale="92500"/>
          </a:bodyPr>
          <a:lstStyle/>
          <a:p>
            <a:pPr marL="0" indent="0" algn="just">
              <a:buNone/>
            </a:pPr>
            <a:r>
              <a:rPr lang="fr-FR" sz="2400" dirty="0">
                <a:latin typeface="Garamond" panose="02020404030301010803" pitchFamily="18" charset="0"/>
              </a:rPr>
              <a:t>Dès 1880 : </a:t>
            </a:r>
            <a:r>
              <a:rPr lang="fr-FR" sz="2400" dirty="0" err="1">
                <a:latin typeface="Garamond" panose="02020404030301010803" pitchFamily="18" charset="0"/>
              </a:rPr>
              <a:t>Boëns</a:t>
            </a:r>
            <a:r>
              <a:rPr lang="fr-FR" sz="2400" dirty="0">
                <a:latin typeface="Garamond" panose="02020404030301010803" pitchFamily="18" charset="0"/>
              </a:rPr>
              <a:t> est la cheville ouvrière de la Ligue. Rapprochement avec les antivivisectionnistes : </a:t>
            </a:r>
          </a:p>
          <a:p>
            <a:pPr marL="0" indent="0" algn="just">
              <a:buNone/>
            </a:pPr>
            <a:r>
              <a:rPr lang="fr-FR" sz="2400" b="1" dirty="0">
                <a:latin typeface="Garamond" panose="02020404030301010803" pitchFamily="18" charset="0"/>
              </a:rPr>
              <a:t>/ Une </a:t>
            </a:r>
            <a:r>
              <a:rPr lang="fr-FR" sz="2400" b="1" dirty="0" err="1">
                <a:latin typeface="Garamond" panose="02020404030301010803" pitchFamily="18" charset="0"/>
              </a:rPr>
              <a:t>intersectionnalité</a:t>
            </a:r>
            <a:r>
              <a:rPr lang="fr-FR" sz="2400" b="1" dirty="0">
                <a:latin typeface="Garamond" panose="02020404030301010803" pitchFamily="18" charset="0"/>
              </a:rPr>
              <a:t> contre Pasteur : anti-vaccinateurs et antivivisectionnistes</a:t>
            </a:r>
            <a:r>
              <a:rPr lang="fr-FR" sz="2400" dirty="0">
                <a:latin typeface="Garamond" panose="02020404030301010803" pitchFamily="18" charset="0"/>
              </a:rPr>
              <a:t>.</a:t>
            </a:r>
          </a:p>
          <a:p>
            <a:pPr marL="0" indent="0" algn="just">
              <a:buNone/>
            </a:pPr>
            <a:r>
              <a:rPr lang="fr-FR" sz="2400" dirty="0">
                <a:latin typeface="Garamond" panose="02020404030301010803" pitchFamily="18" charset="0"/>
              </a:rPr>
              <a:t>1846 : Société protectrice des animaux.</a:t>
            </a:r>
          </a:p>
          <a:p>
            <a:pPr marL="0" indent="0" algn="just">
              <a:buNone/>
            </a:pPr>
            <a:r>
              <a:rPr lang="fr-FR" sz="2400" dirty="0">
                <a:latin typeface="Garamond" panose="02020404030301010803" pitchFamily="18" charset="0"/>
              </a:rPr>
              <a:t>1881-1883 : expériences de Pasteur sur la rage (système nerveux des animaux).</a:t>
            </a:r>
          </a:p>
          <a:p>
            <a:pPr marL="0" indent="0" algn="just">
              <a:buNone/>
            </a:pPr>
            <a:r>
              <a:rPr lang="fr-FR" sz="2400" dirty="0">
                <a:solidFill>
                  <a:srgbClr val="FF0000"/>
                </a:solidFill>
                <a:latin typeface="Garamond" panose="02020404030301010803" pitchFamily="18" charset="0"/>
              </a:rPr>
              <a:t>1883</a:t>
            </a:r>
            <a:r>
              <a:rPr lang="fr-FR" sz="2400" dirty="0">
                <a:latin typeface="Garamond" panose="02020404030301010803" pitchFamily="18" charset="0"/>
              </a:rPr>
              <a:t> : Ligue populaire contre la vivisection dirigée par </a:t>
            </a:r>
            <a:r>
              <a:rPr lang="fr-FR" sz="2400" dirty="0">
                <a:solidFill>
                  <a:srgbClr val="FF0000"/>
                </a:solidFill>
                <a:latin typeface="Garamond" panose="02020404030301010803" pitchFamily="18" charset="0"/>
              </a:rPr>
              <a:t>Marie Huot </a:t>
            </a:r>
            <a:r>
              <a:rPr lang="fr-FR" sz="2400" dirty="0">
                <a:solidFill>
                  <a:schemeClr val="tx1"/>
                </a:solidFill>
                <a:latin typeface="Garamond" panose="02020404030301010803" pitchFamily="18" charset="0"/>
              </a:rPr>
              <a:t>; Société française contre la vivisection (</a:t>
            </a:r>
            <a:r>
              <a:rPr lang="fr-FR" sz="2400" dirty="0">
                <a:solidFill>
                  <a:srgbClr val="FF0000"/>
                </a:solidFill>
                <a:latin typeface="Garamond" panose="02020404030301010803" pitchFamily="18" charset="0"/>
              </a:rPr>
              <a:t>Maria </a:t>
            </a:r>
            <a:r>
              <a:rPr lang="fr-FR" sz="2400" dirty="0" err="1">
                <a:solidFill>
                  <a:srgbClr val="FF0000"/>
                </a:solidFill>
                <a:latin typeface="Garamond" panose="02020404030301010803" pitchFamily="18" charset="0"/>
              </a:rPr>
              <a:t>Deraisme</a:t>
            </a:r>
            <a:r>
              <a:rPr lang="fr-FR" sz="2400" dirty="0">
                <a:solidFill>
                  <a:srgbClr val="FF0000"/>
                </a:solidFill>
                <a:latin typeface="Garamond" panose="02020404030301010803" pitchFamily="18" charset="0"/>
              </a:rPr>
              <a:t> </a:t>
            </a:r>
            <a:r>
              <a:rPr lang="fr-FR" sz="2400" dirty="0">
                <a:solidFill>
                  <a:schemeClr val="tx1"/>
                </a:solidFill>
                <a:latin typeface="Garamond" panose="02020404030301010803" pitchFamily="18" charset="0"/>
              </a:rPr>
              <a:t>: « Il s’est commis et se commet, au nom de la science, des actes qui, récemment mis en lumière, ont soulevé l’opinion publique et ont provoqué sa légitime indignation », Théâtre de la Nation, 23 septembre 1883).</a:t>
            </a:r>
            <a:endParaRPr lang="fr-FR" sz="2400" dirty="0">
              <a:latin typeface="Garamond" panose="02020404030301010803" pitchFamily="18" charset="0"/>
            </a:endParaRPr>
          </a:p>
          <a:p>
            <a:pPr marL="0" indent="0" algn="just">
              <a:buNone/>
            </a:pPr>
            <a:r>
              <a:rPr lang="fr-FR" sz="2400" dirty="0">
                <a:solidFill>
                  <a:srgbClr val="FF0000"/>
                </a:solidFill>
                <a:latin typeface="Garamond" panose="02020404030301010803" pitchFamily="18" charset="0"/>
              </a:rPr>
              <a:t>27-29 septembre 1883 </a:t>
            </a:r>
            <a:r>
              <a:rPr lang="fr-FR" sz="2400" dirty="0">
                <a:latin typeface="Garamond" panose="02020404030301010803" pitchFamily="18" charset="0"/>
              </a:rPr>
              <a:t>: Congrès à Berne – dénonciation des expériences sur l’atténuation des vaccins menées par Pasteur sur les animaux (chiens, singes…). </a:t>
            </a:r>
          </a:p>
          <a:p>
            <a:pPr marL="0" indent="0" algn="just">
              <a:buNone/>
            </a:pPr>
            <a:r>
              <a:rPr lang="fr-FR" sz="2400" dirty="0">
                <a:latin typeface="Garamond" panose="02020404030301010803" pitchFamily="18" charset="0"/>
              </a:rPr>
              <a:t>Réunions publiques à Paris.</a:t>
            </a:r>
          </a:p>
          <a:p>
            <a:pPr marL="0" indent="0" algn="just">
              <a:buNone/>
            </a:pPr>
            <a:r>
              <a:rPr lang="fr-FR" sz="2400" dirty="0">
                <a:solidFill>
                  <a:srgbClr val="FF0000"/>
                </a:solidFill>
                <a:latin typeface="Garamond" panose="02020404030301010803" pitchFamily="18" charset="0"/>
              </a:rPr>
              <a:t>Publication en 1884 de </a:t>
            </a:r>
            <a:r>
              <a:rPr lang="fr-FR" sz="2400" i="1" dirty="0">
                <a:solidFill>
                  <a:srgbClr val="FF0000"/>
                </a:solidFill>
                <a:latin typeface="Garamond" panose="02020404030301010803" pitchFamily="18" charset="0"/>
              </a:rPr>
              <a:t>M. Pasteur. Histoire d’un savant par un ignorant </a:t>
            </a:r>
            <a:r>
              <a:rPr lang="fr-FR" sz="2400" dirty="0">
                <a:solidFill>
                  <a:srgbClr val="FF0000"/>
                </a:solidFill>
                <a:latin typeface="Garamond" panose="02020404030301010803" pitchFamily="18" charset="0"/>
              </a:rPr>
              <a:t>par René </a:t>
            </a:r>
            <a:r>
              <a:rPr lang="fr-FR" sz="2400" dirty="0" err="1">
                <a:solidFill>
                  <a:srgbClr val="FF0000"/>
                </a:solidFill>
                <a:latin typeface="Garamond" panose="02020404030301010803" pitchFamily="18" charset="0"/>
              </a:rPr>
              <a:t>Vallery-Radot</a:t>
            </a:r>
            <a:r>
              <a:rPr lang="fr-FR" sz="2400" dirty="0">
                <a:solidFill>
                  <a:srgbClr val="FF0000"/>
                </a:solidFill>
                <a:latin typeface="Garamond" panose="02020404030301010803" pitchFamily="18" charset="0"/>
              </a:rPr>
              <a:t>. </a:t>
            </a:r>
          </a:p>
        </p:txBody>
      </p:sp>
      <p:pic>
        <p:nvPicPr>
          <p:cNvPr id="4" name="Image 3">
            <a:extLst>
              <a:ext uri="{FF2B5EF4-FFF2-40B4-BE49-F238E27FC236}">
                <a16:creationId xmlns:a16="http://schemas.microsoft.com/office/drawing/2014/main" id="{3D9B9033-1125-3749-AC9D-E5D6F013EE27}"/>
              </a:ext>
            </a:extLst>
          </p:cNvPr>
          <p:cNvPicPr>
            <a:picLocks noChangeAspect="1"/>
          </p:cNvPicPr>
          <p:nvPr/>
        </p:nvPicPr>
        <p:blipFill>
          <a:blip r:embed="rId2"/>
          <a:stretch>
            <a:fillRect/>
          </a:stretch>
        </p:blipFill>
        <p:spPr>
          <a:xfrm>
            <a:off x="9860520" y="279866"/>
            <a:ext cx="1913195" cy="2954823"/>
          </a:xfrm>
          <a:prstGeom prst="rect">
            <a:avLst/>
          </a:prstGeom>
        </p:spPr>
      </p:pic>
    </p:spTree>
    <p:extLst>
      <p:ext uri="{BB962C8B-B14F-4D97-AF65-F5344CB8AC3E}">
        <p14:creationId xmlns:p14="http://schemas.microsoft.com/office/powerpoint/2010/main" val="311839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B659BC-A8FA-8545-81B8-817B886AFC3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D4C7F0C-F23F-A247-BD68-56A47ED7B23A}"/>
              </a:ext>
            </a:extLst>
          </p:cNvPr>
          <p:cNvSpPr>
            <a:spLocks noGrp="1"/>
          </p:cNvSpPr>
          <p:nvPr>
            <p:ph idx="1"/>
          </p:nvPr>
        </p:nvSpPr>
        <p:spPr>
          <a:xfrm>
            <a:off x="971550" y="262890"/>
            <a:ext cx="9852660" cy="6252210"/>
          </a:xfrm>
        </p:spPr>
        <p:txBody>
          <a:bodyPr>
            <a:normAutofit fontScale="92500" lnSpcReduction="20000"/>
          </a:bodyPr>
          <a:lstStyle/>
          <a:p>
            <a:pPr marL="0" indent="0">
              <a:buNone/>
            </a:pPr>
            <a:endParaRPr lang="fr-FR" b="1" dirty="0">
              <a:latin typeface="Garamond" panose="02020404030301010803" pitchFamily="18" charset="0"/>
            </a:endParaRPr>
          </a:p>
          <a:p>
            <a:pPr marL="0" indent="0">
              <a:buNone/>
            </a:pPr>
            <a:r>
              <a:rPr lang="fr-FR" sz="2800" b="1" dirty="0">
                <a:latin typeface="Garamond" panose="02020404030301010803" pitchFamily="18" charset="0"/>
              </a:rPr>
              <a:t>Les </a:t>
            </a:r>
            <a:r>
              <a:rPr lang="fr-FR" sz="2800" b="1" i="1" dirty="0">
                <a:latin typeface="Garamond" panose="02020404030301010803" pitchFamily="18" charset="0"/>
              </a:rPr>
              <a:t>Raspail &amp; </a:t>
            </a:r>
            <a:r>
              <a:rPr lang="fr-FR" sz="2800" b="1" dirty="0">
                <a:latin typeface="Garamond" panose="02020404030301010803" pitchFamily="18" charset="0"/>
              </a:rPr>
              <a:t>les </a:t>
            </a:r>
            <a:r>
              <a:rPr lang="fr-FR" sz="2800" b="1" dirty="0" err="1">
                <a:latin typeface="Garamond" panose="02020404030301010803" pitchFamily="18" charset="0"/>
              </a:rPr>
              <a:t>Antivaccinateurs</a:t>
            </a:r>
            <a:r>
              <a:rPr lang="fr-FR" sz="2800" b="1" dirty="0">
                <a:latin typeface="Garamond" panose="02020404030301010803" pitchFamily="18" charset="0"/>
              </a:rPr>
              <a:t> : </a:t>
            </a:r>
          </a:p>
          <a:p>
            <a:pPr marL="0" indent="0" algn="just">
              <a:buNone/>
            </a:pPr>
            <a:r>
              <a:rPr lang="fr-FR" dirty="0">
                <a:latin typeface="Garamond" panose="02020404030301010803" pitchFamily="18" charset="0"/>
              </a:rPr>
              <a:t>Émile (1831-1887), Camille (1827-1893), Benjamin (1823-1899) et Xavier Raspail (1840-1926)… une fratrie unie contre Pasteur et la vaccination (1880-1916).</a:t>
            </a:r>
          </a:p>
          <a:p>
            <a:pPr marL="0" indent="0">
              <a:buNone/>
            </a:pPr>
            <a:r>
              <a:rPr lang="fr-FR" dirty="0">
                <a:latin typeface="Garamond" panose="02020404030301010803" pitchFamily="18" charset="0"/>
              </a:rPr>
              <a:t>La construction du mythe de François-Xavier Raspail face à la légende de Pasteur.</a:t>
            </a:r>
          </a:p>
          <a:p>
            <a:pPr marL="0" indent="0" algn="just">
              <a:buNone/>
            </a:pPr>
            <a:r>
              <a:rPr lang="fr-FR" sz="2400" dirty="0">
                <a:solidFill>
                  <a:srgbClr val="FF0000"/>
                </a:solidFill>
                <a:latin typeface="Garamond" panose="02020404030301010803" pitchFamily="18" charset="0"/>
              </a:rPr>
              <a:t>Décembre 1880-mai 1881 </a:t>
            </a:r>
            <a:r>
              <a:rPr lang="fr-FR" sz="2400" dirty="0">
                <a:latin typeface="Garamond" panose="02020404030301010803" pitchFamily="18" charset="0"/>
              </a:rPr>
              <a:t>: débat parlementaire et mobilisation de l’opinion publique</a:t>
            </a:r>
          </a:p>
          <a:p>
            <a:pPr algn="just">
              <a:buFontTx/>
              <a:buChar char="-"/>
            </a:pPr>
            <a:r>
              <a:rPr lang="fr-FR" sz="2400" dirty="0">
                <a:latin typeface="Garamond" panose="02020404030301010803" pitchFamily="18" charset="0"/>
              </a:rPr>
              <a:t>Défense des libertés individuelles (le libre choix du père de famille, cf. Code Civil) contre l’intervention de l’État dans le domaine de la santé (</a:t>
            </a:r>
            <a:r>
              <a:rPr lang="fr-FR" sz="2400" dirty="0">
                <a:solidFill>
                  <a:srgbClr val="FF0000"/>
                </a:solidFill>
                <a:latin typeface="Garamond" panose="02020404030301010803" pitchFamily="18" charset="0"/>
              </a:rPr>
              <a:t>Benjamin Raspail</a:t>
            </a:r>
            <a:r>
              <a:rPr lang="fr-FR" sz="2400" dirty="0">
                <a:latin typeface="Garamond" panose="02020404030301010803" pitchFamily="18" charset="0"/>
              </a:rPr>
              <a:t>).</a:t>
            </a:r>
            <a:r>
              <a:rPr lang="fr-FR" b="1" dirty="0"/>
              <a:t> </a:t>
            </a:r>
          </a:p>
          <a:p>
            <a:pPr marL="0" indent="0" algn="just">
              <a:buNone/>
            </a:pPr>
            <a:r>
              <a:rPr lang="fr-FR" b="1" dirty="0">
                <a:latin typeface="Garamond" panose="02020404030301010803" pitchFamily="18" charset="0"/>
              </a:rPr>
              <a:t>AD du Val-de-Marne :  - 69J 533 – dossier Pasteur : </a:t>
            </a:r>
          </a:p>
          <a:p>
            <a:r>
              <a:rPr lang="fr-FR" dirty="0">
                <a:latin typeface="Garamond" panose="02020404030301010803" pitchFamily="18" charset="0"/>
              </a:rPr>
              <a:t>note sur le médecin Bayard : « a essayé pendant toute sa vie de démontrer les dangers de la vaccine en elle-même ; il prétendait que si elle pouvait bien préserver de la variole, on pouvait en même temps qu’on l’introduisait dans le sang, ouvrir la porte à une foule de maladies ».</a:t>
            </a:r>
          </a:p>
          <a:p>
            <a:r>
              <a:rPr lang="fr-FR" dirty="0">
                <a:latin typeface="Garamond" panose="02020404030301010803" pitchFamily="18" charset="0"/>
              </a:rPr>
              <a:t>notes sur des cas de maladies (syphilis) causées par la vaccination en Angleterre – « Le 4 février, John Harrison, de Liverpool, atteste avoir connu une famille de six enfants dont trois vaccinés et trois non-vaccinés. Ces trois derniers sont vivants et en bonne santé ; les trois autres dans la tombe ! »</a:t>
            </a:r>
          </a:p>
          <a:p>
            <a:r>
              <a:rPr lang="fr-FR" dirty="0">
                <a:latin typeface="Garamond" panose="02020404030301010803" pitchFamily="18" charset="0"/>
              </a:rPr>
              <a:t>B. Raspail est membre de la « Commission Pasteur » (11 membres) présidée par Paul Bert : réunion du 19 mai 1881 : « J’ai protesté et demandé acte au procès-verbal contre la présence aux séances de la Commission de M. Liouville qui n’est pas membre de ladite commission et discute néanmoins la confection du texte du projet ».</a:t>
            </a:r>
          </a:p>
          <a:p>
            <a:pPr marL="0" indent="0">
              <a:buNone/>
            </a:pPr>
            <a:endParaRPr lang="fr-FR" dirty="0">
              <a:latin typeface="Garamond" panose="02020404030301010803" pitchFamily="18" charset="0"/>
            </a:endParaRPr>
          </a:p>
          <a:p>
            <a:pPr marL="0" indent="0">
              <a:buNone/>
            </a:pPr>
            <a:endParaRPr lang="fr-FR" dirty="0"/>
          </a:p>
        </p:txBody>
      </p:sp>
      <p:pic>
        <p:nvPicPr>
          <p:cNvPr id="4" name="Image 3">
            <a:extLst>
              <a:ext uri="{FF2B5EF4-FFF2-40B4-BE49-F238E27FC236}">
                <a16:creationId xmlns:a16="http://schemas.microsoft.com/office/drawing/2014/main" id="{B4288316-1975-0F48-B464-9B2077A26D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24210" y="138873"/>
            <a:ext cx="1414510" cy="2271433"/>
          </a:xfrm>
          <a:prstGeom prst="rect">
            <a:avLst/>
          </a:prstGeom>
        </p:spPr>
      </p:pic>
    </p:spTree>
    <p:extLst>
      <p:ext uri="{BB962C8B-B14F-4D97-AF65-F5344CB8AC3E}">
        <p14:creationId xmlns:p14="http://schemas.microsoft.com/office/powerpoint/2010/main" val="50722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408E7-635A-4B48-8757-125241EC842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AA85AE5-D371-D447-9807-882F02713C12}"/>
              </a:ext>
            </a:extLst>
          </p:cNvPr>
          <p:cNvSpPr>
            <a:spLocks noGrp="1"/>
          </p:cNvSpPr>
          <p:nvPr>
            <p:ph idx="1"/>
          </p:nvPr>
        </p:nvSpPr>
        <p:spPr>
          <a:xfrm>
            <a:off x="925417" y="209320"/>
            <a:ext cx="10047383" cy="5658080"/>
          </a:xfrm>
        </p:spPr>
        <p:txBody>
          <a:bodyPr>
            <a:normAutofit/>
          </a:bodyPr>
          <a:lstStyle/>
          <a:p>
            <a:pPr marL="0" indent="0">
              <a:buNone/>
            </a:pPr>
            <a:r>
              <a:rPr lang="fr-FR" dirty="0">
                <a:latin typeface="Garamond" panose="02020404030301010803" pitchFamily="18" charset="0"/>
              </a:rPr>
              <a:t>Intervention de B. Raspail </a:t>
            </a:r>
            <a:r>
              <a:rPr lang="fr-FR" dirty="0">
                <a:solidFill>
                  <a:srgbClr val="FF0000"/>
                </a:solidFill>
                <a:latin typeface="Garamond" panose="02020404030301010803" pitchFamily="18" charset="0"/>
              </a:rPr>
              <a:t>le 9 mars 1881 </a:t>
            </a:r>
            <a:r>
              <a:rPr lang="fr-FR" dirty="0">
                <a:latin typeface="Garamond" panose="02020404030301010803" pitchFamily="18" charset="0"/>
              </a:rPr>
              <a:t>: « Chez les Anglais, dis-je, si soucieux, si fiers de toutes les découvertes qui se sont produites dans leurs pays, les bienfaits de la découverte faite par Jenner sont, depuis plusieurs années, l’objet de contestations. (…) ».</a:t>
            </a:r>
          </a:p>
          <a:p>
            <a:pPr marL="0" indent="0">
              <a:buNone/>
            </a:pPr>
            <a:r>
              <a:rPr lang="fr-FR" b="1" dirty="0">
                <a:latin typeface="Garamond" panose="02020404030301010803" pitchFamily="18" charset="0"/>
              </a:rPr>
              <a:t>Défenseur des libertés individuelles plus qu’</a:t>
            </a:r>
            <a:r>
              <a:rPr lang="fr-FR" b="1" i="1" dirty="0" err="1">
                <a:latin typeface="Garamond" panose="02020404030301010803" pitchFamily="18" charset="0"/>
              </a:rPr>
              <a:t>antivax</a:t>
            </a:r>
            <a:r>
              <a:rPr lang="fr-FR" b="1" dirty="0">
                <a:latin typeface="Garamond" panose="02020404030301010803" pitchFamily="18" charset="0"/>
              </a:rPr>
              <a:t> ?</a:t>
            </a:r>
          </a:p>
          <a:p>
            <a:pPr marL="0" indent="0">
              <a:buNone/>
            </a:pPr>
            <a:r>
              <a:rPr lang="fr-FR" dirty="0">
                <a:latin typeface="Garamond" panose="02020404030301010803" pitchFamily="18" charset="0"/>
              </a:rPr>
              <a:t>Il s’oppose au principe d’afficher les noms des individus qui refuseraient de se faire vacciner : « Ce serait une façon de désigner certains citoyens à l’animadversion publique : je signale ce danger à votre attention. Et maintenant, permettez-moi de vous dire que ces sortes de prescriptions ne sont aucunement en rapport avec les principes démocratiques, avec la liberté individuelle telle qu’elle soit être observée sous le régime républicain (…) Vous n’avez pas le droit d’imposer l’obligation par punition. Quant à moi, je ne pourrais vous suivre dans cette voie. […] Par les encouragements, vous pouviez arriver si c’était votre opinion, à inculquer cette idée de la vaccination, à la propager (Très bien ! Très bien ! Sur plusieurs bancs) ». </a:t>
            </a:r>
          </a:p>
          <a:p>
            <a:pPr marL="0" indent="0">
              <a:buNone/>
            </a:pPr>
            <a:r>
              <a:rPr lang="fr-FR" dirty="0">
                <a:latin typeface="Garamond" panose="02020404030301010803" pitchFamily="18" charset="0"/>
              </a:rPr>
              <a:t>« Encouragez, si vous soulez intéressez les médecins, donnez- leur une prime chaque fois qu’ils feront une opération </a:t>
            </a:r>
            <a:r>
              <a:rPr lang="fr-FR" dirty="0" err="1">
                <a:latin typeface="Garamond" panose="02020404030301010803" pitchFamily="18" charset="0"/>
              </a:rPr>
              <a:t>vaccinatoire</a:t>
            </a:r>
            <a:r>
              <a:rPr lang="fr-FR" dirty="0">
                <a:latin typeface="Garamond" panose="02020404030301010803" pitchFamily="18" charset="0"/>
              </a:rPr>
              <a:t> et qu’elle aura réussi. Croyez-moi, messieurs, vous réussirez mieux par la persuasion que par les pénalités ». Il finit par admettre qu’il pourrait changer d’avis s’il parvenait à être convaincu.</a:t>
            </a:r>
          </a:p>
          <a:p>
            <a:pPr marL="0" indent="0">
              <a:buNone/>
            </a:pPr>
            <a:endParaRPr lang="fr-FR" dirty="0">
              <a:latin typeface="Garamond" panose="02020404030301010803" pitchFamily="18" charset="0"/>
            </a:endParaRPr>
          </a:p>
        </p:txBody>
      </p:sp>
    </p:spTree>
    <p:extLst>
      <p:ext uri="{BB962C8B-B14F-4D97-AF65-F5344CB8AC3E}">
        <p14:creationId xmlns:p14="http://schemas.microsoft.com/office/powerpoint/2010/main" val="44092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AD3D7-3B3E-614D-812C-3E82D5C6E8B1}"/>
              </a:ext>
            </a:extLst>
          </p:cNvPr>
          <p:cNvSpPr>
            <a:spLocks noGrp="1"/>
          </p:cNvSpPr>
          <p:nvPr>
            <p:ph type="title"/>
          </p:nvPr>
        </p:nvSpPr>
        <p:spPr>
          <a:xfrm>
            <a:off x="900113" y="685800"/>
            <a:ext cx="7269526" cy="842964"/>
          </a:xfrm>
        </p:spPr>
        <p:txBody>
          <a:bodyPr>
            <a:noAutofit/>
          </a:bodyPr>
          <a:lstStyle/>
          <a:p>
            <a:r>
              <a:rPr lang="fr-FR" sz="2000" b="1" dirty="0">
                <a:latin typeface="Garamond" panose="02020404030301010803" pitchFamily="18" charset="0"/>
              </a:rPr>
              <a:t>Tableaux de M. le docteur </a:t>
            </a:r>
            <a:r>
              <a:rPr lang="fr-FR" sz="2000" b="1" dirty="0" err="1">
                <a:latin typeface="Garamond" panose="02020404030301010803" pitchFamily="18" charset="0"/>
              </a:rPr>
              <a:t>Boëns</a:t>
            </a:r>
            <a:r>
              <a:rPr lang="fr-FR" sz="2000" b="1" dirty="0">
                <a:latin typeface="Garamond" panose="02020404030301010803" pitchFamily="18" charset="0"/>
              </a:rPr>
              <a:t> sur la vaccination et la revaccination </a:t>
            </a:r>
            <a:r>
              <a:rPr lang="fr-FR" sz="2000" dirty="0">
                <a:latin typeface="Garamond" panose="02020404030301010803" pitchFamily="18" charset="0"/>
              </a:rPr>
              <a:t>(1881).</a:t>
            </a:r>
            <a:br>
              <a:rPr lang="fr-FR" sz="2000" dirty="0">
                <a:latin typeface="Garamond" panose="02020404030301010803" pitchFamily="18" charset="0"/>
              </a:rPr>
            </a:br>
            <a:r>
              <a:rPr lang="fr-FR" sz="2000" dirty="0">
                <a:latin typeface="Garamond" panose="02020404030301010803" pitchFamily="18" charset="0"/>
              </a:rPr>
              <a:t>AD94 69J 533. Fonds Raspail – dossier Pasteur</a:t>
            </a:r>
            <a:br>
              <a:rPr lang="fr-FR" sz="2000" dirty="0">
                <a:latin typeface="Garamond" panose="02020404030301010803" pitchFamily="18" charset="0"/>
              </a:rPr>
            </a:br>
            <a:br>
              <a:rPr lang="fr-FR" sz="2000" dirty="0">
                <a:latin typeface="Garamond" panose="02020404030301010803" pitchFamily="18" charset="0"/>
              </a:rPr>
            </a:br>
            <a:br>
              <a:rPr lang="fr-FR" sz="2000" dirty="0">
                <a:latin typeface="Garamond" panose="02020404030301010803" pitchFamily="18" charset="0"/>
              </a:rPr>
            </a:br>
            <a:r>
              <a:rPr lang="fr-FR" sz="2000" dirty="0">
                <a:latin typeface="Garamond" panose="02020404030301010803" pitchFamily="18" charset="0"/>
              </a:rPr>
              <a:t>Charleroi, 15 mars 1881 – « Monsieur le député, Vous avez eu l’heureuse inspiration de réclamer une enquête en France au sujet de la vaccine. </a:t>
            </a:r>
            <a:r>
              <a:rPr lang="fr-FR" sz="2000" dirty="0">
                <a:solidFill>
                  <a:srgbClr val="FF0000"/>
                </a:solidFill>
                <a:latin typeface="Garamond" panose="02020404030301010803" pitchFamily="18" charset="0"/>
              </a:rPr>
              <a:t>Un travail immense de statistique a été entrepris par une collection d’hommes sérieux qui ont scruté à nouveau les archives officielles de Suède, d’Angleterre, de Suisse, de France, d’Allemagne, etc. </a:t>
            </a:r>
            <a:r>
              <a:rPr lang="fr-FR" sz="2000" dirty="0">
                <a:latin typeface="Garamond" panose="02020404030301010803" pitchFamily="18" charset="0"/>
              </a:rPr>
              <a:t>Les recherches commencées depuis près de cinq années viennent d’être terminées. Je vais en communiquer les résultats réunis en 22 tableaux à l’Académie de Belgique le 26 mars courant. […] Je m’offre de me rendre à Paris quand vous le jugerez bon, pour vous remettre les documents que je possède et pour les faire connaître à vos collègues de la Chambre ou aux médecins de Paris dans telle réunion publique ou privée quoi me serait assignée avec droit de discussion de la part des assistants ». </a:t>
            </a:r>
            <a:r>
              <a:rPr lang="fr-FR" sz="2000" b="1" dirty="0">
                <a:latin typeface="Garamond" panose="02020404030301010803" pitchFamily="18" charset="0"/>
              </a:rPr>
              <a:t>Source : Lettre d’Hubert </a:t>
            </a:r>
            <a:r>
              <a:rPr lang="fr-FR" sz="2000" b="1" dirty="0" err="1">
                <a:latin typeface="Garamond" panose="02020404030301010803" pitchFamily="18" charset="0"/>
              </a:rPr>
              <a:t>Boëns</a:t>
            </a:r>
            <a:r>
              <a:rPr lang="fr-FR" sz="2000" b="1" dirty="0">
                <a:latin typeface="Garamond" panose="02020404030301010803" pitchFamily="18" charset="0"/>
              </a:rPr>
              <a:t> à Benjamin Raspail</a:t>
            </a:r>
            <a:br>
              <a:rPr lang="fr-FR" sz="2000" dirty="0">
                <a:latin typeface="Garamond" panose="02020404030301010803" pitchFamily="18" charset="0"/>
              </a:rPr>
            </a:br>
            <a:br>
              <a:rPr lang="fr-FR" sz="2000" dirty="0">
                <a:latin typeface="Garamond" panose="02020404030301010803" pitchFamily="18" charset="0"/>
              </a:rPr>
            </a:br>
            <a:br>
              <a:rPr lang="fr-FR" sz="2000" dirty="0">
                <a:latin typeface="Garamond" panose="02020404030301010803" pitchFamily="18" charset="0"/>
              </a:rPr>
            </a:br>
            <a:endParaRPr lang="fr-FR" sz="2000" dirty="0">
              <a:latin typeface="Garamond" panose="02020404030301010803" pitchFamily="18" charset="0"/>
            </a:endParaRPr>
          </a:p>
        </p:txBody>
      </p:sp>
      <p:pic>
        <p:nvPicPr>
          <p:cNvPr id="4" name="Espace réservé du contenu 3">
            <a:extLst>
              <a:ext uri="{FF2B5EF4-FFF2-40B4-BE49-F238E27FC236}">
                <a16:creationId xmlns:a16="http://schemas.microsoft.com/office/drawing/2014/main" id="{2005FD26-E69E-D449-AFB3-4CC0662E8DD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98702" y="281064"/>
            <a:ext cx="3690626" cy="5072063"/>
          </a:xfrm>
          <a:prstGeom prst="rect">
            <a:avLst/>
          </a:prstGeom>
        </p:spPr>
      </p:pic>
    </p:spTree>
    <p:extLst>
      <p:ext uri="{BB962C8B-B14F-4D97-AF65-F5344CB8AC3E}">
        <p14:creationId xmlns:p14="http://schemas.microsoft.com/office/powerpoint/2010/main" val="337370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5EEFA-C7AF-F245-8B57-8DCA568CAD1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43CBF46-D0DE-A24E-B6F4-EB90C4A91A1D}"/>
              </a:ext>
            </a:extLst>
          </p:cNvPr>
          <p:cNvSpPr>
            <a:spLocks noGrp="1"/>
          </p:cNvSpPr>
          <p:nvPr>
            <p:ph idx="1"/>
          </p:nvPr>
        </p:nvSpPr>
        <p:spPr>
          <a:xfrm>
            <a:off x="838200" y="365125"/>
            <a:ext cx="8044530" cy="5811838"/>
          </a:xfrm>
        </p:spPr>
        <p:txBody>
          <a:bodyPr>
            <a:normAutofit fontScale="92500" lnSpcReduction="20000"/>
          </a:bodyPr>
          <a:lstStyle/>
          <a:p>
            <a:pPr marL="571500" indent="-571500">
              <a:buAutoNum type="romanUcPeriod"/>
            </a:pPr>
            <a:r>
              <a:rPr lang="fr-FR" sz="2800" b="1" dirty="0">
                <a:latin typeface="Garamond" panose="02020404030301010803" pitchFamily="18" charset="0"/>
              </a:rPr>
              <a:t>La ligue universelle (ou internationale) des </a:t>
            </a:r>
            <a:r>
              <a:rPr lang="fr-FR" sz="2800" b="1" dirty="0" err="1">
                <a:latin typeface="Garamond" panose="02020404030301010803" pitchFamily="18" charset="0"/>
              </a:rPr>
              <a:t>antivaccinateurs</a:t>
            </a:r>
            <a:r>
              <a:rPr lang="fr-FR" sz="2800" b="1" dirty="0">
                <a:latin typeface="Garamond" panose="02020404030301010803" pitchFamily="18" charset="0"/>
              </a:rPr>
              <a:t> (1880-1885)</a:t>
            </a:r>
          </a:p>
          <a:p>
            <a:pPr marL="0" indent="0">
              <a:buNone/>
            </a:pPr>
            <a:r>
              <a:rPr lang="fr-FR" sz="2800" dirty="0">
                <a:latin typeface="Garamond" panose="02020404030301010803" pitchFamily="18" charset="0"/>
              </a:rPr>
              <a:t>Congrès &amp; lobbying :</a:t>
            </a:r>
          </a:p>
          <a:p>
            <a:pPr marL="0" indent="0">
              <a:buNone/>
            </a:pPr>
            <a:r>
              <a:rPr lang="fr-FR" sz="2800" dirty="0">
                <a:latin typeface="Garamond" panose="02020404030301010803" pitchFamily="18" charset="0"/>
              </a:rPr>
              <a:t>10-12 décembre 1880 : Congrès à Paris. </a:t>
            </a:r>
          </a:p>
          <a:p>
            <a:pPr marL="0" indent="0">
              <a:buNone/>
            </a:pPr>
            <a:r>
              <a:rPr lang="fr-FR" sz="2800" dirty="0">
                <a:latin typeface="Garamond" panose="02020404030301010803" pitchFamily="18" charset="0"/>
              </a:rPr>
              <a:t>10-13 octobre 1881 : Congrès à Cologne.</a:t>
            </a:r>
          </a:p>
          <a:p>
            <a:pPr marL="0" indent="0">
              <a:buNone/>
            </a:pPr>
            <a:r>
              <a:rPr lang="fr-FR" sz="2800" dirty="0">
                <a:latin typeface="Garamond" panose="02020404030301010803" pitchFamily="18" charset="0"/>
              </a:rPr>
              <a:t>27-29 septembre 1883 : Congrès à Berne.</a:t>
            </a:r>
          </a:p>
          <a:p>
            <a:pPr marL="0" indent="0">
              <a:buNone/>
            </a:pPr>
            <a:r>
              <a:rPr lang="fr-FR" sz="2800" dirty="0">
                <a:latin typeface="Garamond" panose="02020404030301010803" pitchFamily="18" charset="0"/>
              </a:rPr>
              <a:t>26-27 juillet 1885 : Congrès à Charleroi.</a:t>
            </a:r>
          </a:p>
          <a:p>
            <a:pPr marL="0" indent="0">
              <a:buNone/>
            </a:pPr>
            <a:endParaRPr lang="fr-FR" sz="2800" dirty="0">
              <a:latin typeface="Garamond" panose="02020404030301010803" pitchFamily="18" charset="0"/>
            </a:endParaRPr>
          </a:p>
          <a:p>
            <a:pPr marL="0" indent="0">
              <a:lnSpc>
                <a:spcPct val="100000"/>
              </a:lnSpc>
              <a:spcBef>
                <a:spcPts val="0"/>
              </a:spcBef>
              <a:spcAft>
                <a:spcPts val="0"/>
              </a:spcAft>
              <a:buNone/>
            </a:pPr>
            <a:r>
              <a:rPr lang="fr-FR" sz="2800" b="1" dirty="0">
                <a:latin typeface="Garamond" panose="02020404030301010803" pitchFamily="18" charset="0"/>
              </a:rPr>
              <a:t>1.</a:t>
            </a:r>
            <a:r>
              <a:rPr lang="fr-FR" sz="2800" dirty="0">
                <a:latin typeface="Garamond" panose="02020404030301010803" pitchFamily="18" charset="0"/>
              </a:rPr>
              <a:t> </a:t>
            </a:r>
            <a:r>
              <a:rPr lang="fr-FR" sz="2800" dirty="0">
                <a:solidFill>
                  <a:srgbClr val="FF0000"/>
                </a:solidFill>
                <a:latin typeface="Garamond" panose="02020404030301010803" pitchFamily="18" charset="0"/>
              </a:rPr>
              <a:t>Mot d’ordre et contexte :</a:t>
            </a:r>
            <a:endParaRPr lang="fr-FR" sz="2800" dirty="0">
              <a:latin typeface="Garamond" panose="02020404030301010803" pitchFamily="18" charset="0"/>
            </a:endParaRPr>
          </a:p>
          <a:p>
            <a:pPr marL="0" indent="0" algn="just">
              <a:lnSpc>
                <a:spcPct val="100000"/>
              </a:lnSpc>
              <a:spcBef>
                <a:spcPts val="0"/>
              </a:spcBef>
              <a:spcAft>
                <a:spcPts val="0"/>
              </a:spcAft>
              <a:buNone/>
            </a:pPr>
            <a:endParaRPr lang="fr-FR" sz="2800" dirty="0">
              <a:latin typeface="Garamond" panose="02020404030301010803" pitchFamily="18" charset="0"/>
            </a:endParaRPr>
          </a:p>
          <a:p>
            <a:pPr marL="0" indent="0" algn="just">
              <a:lnSpc>
                <a:spcPct val="100000"/>
              </a:lnSpc>
              <a:spcBef>
                <a:spcPts val="0"/>
              </a:spcBef>
              <a:spcAft>
                <a:spcPts val="0"/>
              </a:spcAft>
              <a:buNone/>
            </a:pPr>
            <a:r>
              <a:rPr lang="fr-FR" sz="2800" dirty="0">
                <a:latin typeface="Garamond" panose="02020404030301010803" pitchFamily="18" charset="0"/>
              </a:rPr>
              <a:t>opposition contre l’obligation des vaccins à destination des hommes (vaccin contre la variole) et des animaux  (choléra des poules, maladie du charbon des ovins et bovins) : en 1880, la Diète allemande revient sur  l’obligation vaccinale pour les ovins</a:t>
            </a:r>
          </a:p>
          <a:p>
            <a:pPr marL="0" indent="0">
              <a:lnSpc>
                <a:spcPct val="100000"/>
              </a:lnSpc>
              <a:spcBef>
                <a:spcPts val="0"/>
              </a:spcBef>
              <a:spcAft>
                <a:spcPts val="0"/>
              </a:spcAft>
              <a:buNone/>
            </a:pPr>
            <a:endParaRPr lang="fr-FR" sz="2800" dirty="0">
              <a:latin typeface="Garamond" panose="02020404030301010803" pitchFamily="18" charset="0"/>
            </a:endParaRPr>
          </a:p>
          <a:p>
            <a:pPr marL="0" indent="0">
              <a:buNone/>
            </a:pPr>
            <a:endParaRPr lang="fr-FR" sz="2800" dirty="0">
              <a:latin typeface="Garamond" panose="02020404030301010803" pitchFamily="18" charset="0"/>
            </a:endParaRPr>
          </a:p>
          <a:p>
            <a:pPr marL="0" indent="0">
              <a:buNone/>
            </a:pPr>
            <a:endParaRPr lang="fr-FR" sz="2800" dirty="0">
              <a:latin typeface="Garamond" panose="02020404030301010803" pitchFamily="18" charset="0"/>
            </a:endParaRPr>
          </a:p>
        </p:txBody>
      </p:sp>
      <p:pic>
        <p:nvPicPr>
          <p:cNvPr id="4" name="Image 3">
            <a:extLst>
              <a:ext uri="{FF2B5EF4-FFF2-40B4-BE49-F238E27FC236}">
                <a16:creationId xmlns:a16="http://schemas.microsoft.com/office/drawing/2014/main" id="{36D96701-46C4-5847-B094-2AA4D77C11B7}"/>
              </a:ext>
            </a:extLst>
          </p:cNvPr>
          <p:cNvPicPr>
            <a:picLocks noChangeAspect="1"/>
          </p:cNvPicPr>
          <p:nvPr/>
        </p:nvPicPr>
        <p:blipFill>
          <a:blip r:embed="rId2"/>
          <a:stretch>
            <a:fillRect/>
          </a:stretch>
        </p:blipFill>
        <p:spPr>
          <a:xfrm>
            <a:off x="8882730" y="222468"/>
            <a:ext cx="3118770" cy="3898463"/>
          </a:xfrm>
          <a:prstGeom prst="rect">
            <a:avLst/>
          </a:prstGeom>
        </p:spPr>
      </p:pic>
    </p:spTree>
    <p:extLst>
      <p:ext uri="{BB962C8B-B14F-4D97-AF65-F5344CB8AC3E}">
        <p14:creationId xmlns:p14="http://schemas.microsoft.com/office/powerpoint/2010/main" val="3277596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15FFD-94D8-3844-886E-579846505911}"/>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94989706-73B1-864D-AE06-FB19455E1B2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1600" y="685800"/>
            <a:ext cx="3286125" cy="5368348"/>
          </a:xfrm>
          <a:prstGeom prst="rect">
            <a:avLst/>
          </a:prstGeom>
        </p:spPr>
      </p:pic>
      <p:pic>
        <p:nvPicPr>
          <p:cNvPr id="5" name="Image 4">
            <a:extLst>
              <a:ext uri="{FF2B5EF4-FFF2-40B4-BE49-F238E27FC236}">
                <a16:creationId xmlns:a16="http://schemas.microsoft.com/office/drawing/2014/main" id="{B2EEE557-048C-EF45-B43E-0753F872D7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6147" y="114300"/>
            <a:ext cx="4397627" cy="6086475"/>
          </a:xfrm>
          <a:prstGeom prst="rect">
            <a:avLst/>
          </a:prstGeom>
        </p:spPr>
      </p:pic>
    </p:spTree>
    <p:extLst>
      <p:ext uri="{BB962C8B-B14F-4D97-AF65-F5344CB8AC3E}">
        <p14:creationId xmlns:p14="http://schemas.microsoft.com/office/powerpoint/2010/main" val="85252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2D23-1927-754F-A5F4-EAA5C36624E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1C8B68D-B1C9-C44F-974B-D1A0EEE07EB4}"/>
              </a:ext>
            </a:extLst>
          </p:cNvPr>
          <p:cNvSpPr>
            <a:spLocks noGrp="1"/>
          </p:cNvSpPr>
          <p:nvPr>
            <p:ph idx="1"/>
          </p:nvPr>
        </p:nvSpPr>
        <p:spPr>
          <a:xfrm>
            <a:off x="1169233" y="685799"/>
            <a:ext cx="5471409" cy="5834921"/>
          </a:xfrm>
        </p:spPr>
        <p:txBody>
          <a:bodyPr>
            <a:normAutofit/>
          </a:bodyPr>
          <a:lstStyle/>
          <a:p>
            <a:pPr marL="0" indent="0" algn="just">
              <a:buNone/>
            </a:pPr>
            <a:r>
              <a:rPr lang="fr-FR" sz="2400" b="1" dirty="0">
                <a:latin typeface="Garamond" panose="02020404030301010803" pitchFamily="18" charset="0"/>
              </a:rPr>
              <a:t>Le combat contre Pasteur (1883)</a:t>
            </a:r>
          </a:p>
          <a:p>
            <a:pPr marL="0" indent="0" algn="just">
              <a:buNone/>
            </a:pPr>
            <a:r>
              <a:rPr lang="fr-FR" sz="2400" dirty="0">
                <a:latin typeface="Garamond" panose="02020404030301010803" pitchFamily="18" charset="0"/>
              </a:rPr>
              <a:t>L’opposition de B. Raspail à l’augmentation de la pension nationale de 12 000 francs (1874) à 25 000 francs.</a:t>
            </a:r>
          </a:p>
          <a:p>
            <a:pPr marL="0" indent="0" algn="just">
              <a:buNone/>
            </a:pPr>
            <a:r>
              <a:rPr lang="fr-FR" sz="2400" dirty="0">
                <a:latin typeface="Garamond" panose="02020404030301010803" pitchFamily="18" charset="0"/>
              </a:rPr>
              <a:t>Rapport n° 2091 : Rapport au nom de la Commission chargée d’examiner le projet de loi relatif à l’augmentation de la récompense nationale accordée par la loi du 18 juillet 1874 à M. Pasteur, membre de l’Académie des sciences et de l’Académie française par </a:t>
            </a:r>
            <a:r>
              <a:rPr lang="fr-FR" sz="2400" dirty="0">
                <a:solidFill>
                  <a:srgbClr val="FF0000"/>
                </a:solidFill>
                <a:latin typeface="Garamond" panose="02020404030301010803" pitchFamily="18" charset="0"/>
              </a:rPr>
              <a:t>Paul BERT [note de Pasteur (photo) : « Fourbe et menteur »], </a:t>
            </a:r>
            <a:r>
              <a:rPr lang="fr-FR" sz="2400" dirty="0">
                <a:latin typeface="Garamond" panose="02020404030301010803" pitchFamily="18" charset="0"/>
              </a:rPr>
              <a:t>session de 1883, annexe au PV de la séance du 2 juillet 1883. </a:t>
            </a:r>
          </a:p>
          <a:p>
            <a:pPr marL="0" indent="0" algn="just">
              <a:buNone/>
            </a:pPr>
            <a:endParaRPr lang="fr-FR" sz="2400" dirty="0">
              <a:latin typeface="Garamond" panose="02020404030301010803" pitchFamily="18" charset="0"/>
            </a:endParaRPr>
          </a:p>
        </p:txBody>
      </p:sp>
      <p:pic>
        <p:nvPicPr>
          <p:cNvPr id="4" name="Image 3">
            <a:extLst>
              <a:ext uri="{FF2B5EF4-FFF2-40B4-BE49-F238E27FC236}">
                <a16:creationId xmlns:a16="http://schemas.microsoft.com/office/drawing/2014/main" id="{19B3CBC6-8381-0941-8A4A-B0F72FAFD3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0407" y="685800"/>
            <a:ext cx="4705038" cy="5261548"/>
          </a:xfrm>
          <a:prstGeom prst="rect">
            <a:avLst/>
          </a:prstGeom>
        </p:spPr>
      </p:pic>
    </p:spTree>
    <p:extLst>
      <p:ext uri="{BB962C8B-B14F-4D97-AF65-F5344CB8AC3E}">
        <p14:creationId xmlns:p14="http://schemas.microsoft.com/office/powerpoint/2010/main" val="298398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34DCE-D16F-0248-AA98-4E4C653FD81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79D00BE-BF35-124A-BA0D-CEF956F31CF6}"/>
              </a:ext>
            </a:extLst>
          </p:cNvPr>
          <p:cNvSpPr>
            <a:spLocks noGrp="1"/>
          </p:cNvSpPr>
          <p:nvPr>
            <p:ph idx="1"/>
          </p:nvPr>
        </p:nvSpPr>
        <p:spPr>
          <a:xfrm>
            <a:off x="804231" y="165253"/>
            <a:ext cx="10168569" cy="5702147"/>
          </a:xfrm>
        </p:spPr>
        <p:txBody>
          <a:bodyPr>
            <a:noAutofit/>
          </a:bodyPr>
          <a:lstStyle/>
          <a:p>
            <a:pPr marL="0" indent="0">
              <a:buNone/>
            </a:pPr>
            <a:r>
              <a:rPr lang="fr-FR" sz="2200" i="1" dirty="0">
                <a:latin typeface="Garamond" panose="02020404030301010803" pitchFamily="18" charset="0"/>
              </a:rPr>
              <a:t>Journal officiel de la République française</a:t>
            </a:r>
            <a:r>
              <a:rPr lang="fr-FR" sz="2200" dirty="0">
                <a:latin typeface="Garamond" panose="02020404030301010803" pitchFamily="18" charset="0"/>
              </a:rPr>
              <a:t>, 13 juillet 1883, p. 1709 : Benjamin Raspail fait état d’une lettre qui lui aurait rendu par un collègue : « J’avais confié cette lettre à un collègue qui vient de me la rendre. Voici ce qui peut vous éclairer sur le véritable état </a:t>
            </a:r>
            <a:r>
              <a:rPr lang="fr-FR" sz="2200" dirty="0">
                <a:solidFill>
                  <a:srgbClr val="FF0000"/>
                </a:solidFill>
                <a:latin typeface="Garamond" panose="02020404030301010803" pitchFamily="18" charset="0"/>
              </a:rPr>
              <a:t>de fortune de M. Pasteur</a:t>
            </a:r>
            <a:r>
              <a:rPr lang="fr-FR" sz="2200" dirty="0">
                <a:latin typeface="Garamond" panose="02020404030301010803" pitchFamily="18" charset="0"/>
              </a:rPr>
              <a:t>. Cette lettre émane d’une personne qui paraît être excessivement au courant de ce qui se passe dans le laboratoire de ce savant. M. Le rapporteur fait M. Pasteur très pauvre. Il y a là des chiffres qu’on ne peut guère inventer. Il faut que celui qui les donne ait approché de bien près le laboratoire de M. Pasteur ». </a:t>
            </a:r>
          </a:p>
          <a:p>
            <a:pPr marL="0" indent="0">
              <a:buNone/>
            </a:pPr>
            <a:r>
              <a:rPr lang="fr-FR" sz="2200" dirty="0">
                <a:latin typeface="Garamond" panose="02020404030301010803" pitchFamily="18" charset="0"/>
              </a:rPr>
              <a:t>Plusieurs arguments contre Pasteur : « à l’heure qu’il est, en Europe, de même qu’en France, il s’élève, de la part d’un grand nombre de savants, de très énergiques contestations à l’égard de certaines des découvertes de M. Pasteur. (…) en Angleterre, en Allemagne, en Belgique, en Italie, à l’académie de Turin ; ici, en France, récemment encore, au sein même de l’académie de médecine. ». </a:t>
            </a:r>
          </a:p>
          <a:p>
            <a:pPr marL="0" indent="0">
              <a:buNone/>
            </a:pPr>
            <a:r>
              <a:rPr lang="fr-FR" sz="2200" i="1" dirty="0">
                <a:latin typeface="Garamond" panose="02020404030301010803" pitchFamily="18" charset="0"/>
              </a:rPr>
              <a:t>L’opinion nationale</a:t>
            </a:r>
            <a:r>
              <a:rPr lang="fr-FR" sz="2200" dirty="0">
                <a:latin typeface="Garamond" panose="02020404030301010803" pitchFamily="18" charset="0"/>
              </a:rPr>
              <a:t>, 14 juillet 1883 : « M. Raspail trouve mauvais qu’on récompense M. Pasteur. Eh bien, nous ne conseillerons pas à M. Raspail d’aller soutenir sa thèse devant les éleveurs de l’Ouest ou du Midi ; pas même devant les propriétaires des Cévennes, qui doivent à M. Pasteur le peu qui leur reste de leurs récoltes de soie. Nous regrettons pour l’honneur de la Chambre que ce débat ce se soit produit ». </a:t>
            </a:r>
          </a:p>
          <a:p>
            <a:pPr marL="0" indent="0">
              <a:buNone/>
            </a:pPr>
            <a:r>
              <a:rPr lang="fr-FR" sz="2200" dirty="0">
                <a:solidFill>
                  <a:srgbClr val="FF0000"/>
                </a:solidFill>
                <a:latin typeface="Garamond" panose="02020404030301010803" pitchFamily="18" charset="0"/>
              </a:rPr>
              <a:t>1884 </a:t>
            </a:r>
            <a:r>
              <a:rPr lang="fr-FR" sz="2200" dirty="0">
                <a:latin typeface="Garamond" panose="02020404030301010803" pitchFamily="18" charset="0"/>
              </a:rPr>
              <a:t>: opposition à l’extension du domaine de </a:t>
            </a:r>
            <a:r>
              <a:rPr lang="fr-FR" sz="2200" dirty="0" err="1">
                <a:latin typeface="Garamond" panose="02020404030301010803" pitchFamily="18" charset="0"/>
              </a:rPr>
              <a:t>Villeneuve-l’Etang</a:t>
            </a:r>
            <a:endParaRPr lang="fr-FR" sz="2200" dirty="0">
              <a:latin typeface="Garamond" panose="02020404030301010803" pitchFamily="18" charset="0"/>
            </a:endParaRPr>
          </a:p>
          <a:p>
            <a:pPr marL="0" indent="0">
              <a:buNone/>
            </a:pPr>
            <a:endParaRPr lang="fr-FR" sz="2200" dirty="0">
              <a:latin typeface="Garamond" panose="02020404030301010803" pitchFamily="18" charset="0"/>
            </a:endParaRPr>
          </a:p>
        </p:txBody>
      </p:sp>
    </p:spTree>
    <p:extLst>
      <p:ext uri="{BB962C8B-B14F-4D97-AF65-F5344CB8AC3E}">
        <p14:creationId xmlns:p14="http://schemas.microsoft.com/office/powerpoint/2010/main" val="360319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C6AEE-3C19-2C45-A455-4D8A3148AB7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70F980-5930-374D-9DAD-FC03BD1CA168}"/>
              </a:ext>
            </a:extLst>
          </p:cNvPr>
          <p:cNvSpPr>
            <a:spLocks noGrp="1"/>
          </p:cNvSpPr>
          <p:nvPr>
            <p:ph idx="1"/>
          </p:nvPr>
        </p:nvSpPr>
        <p:spPr>
          <a:xfrm>
            <a:off x="875841" y="93644"/>
            <a:ext cx="10711556" cy="3581400"/>
          </a:xfrm>
        </p:spPr>
        <p:txBody>
          <a:bodyPr>
            <a:noAutofit/>
          </a:bodyPr>
          <a:lstStyle/>
          <a:p>
            <a:pPr marL="0" indent="0">
              <a:buNone/>
            </a:pPr>
            <a:r>
              <a:rPr lang="fr-FR" dirty="0">
                <a:latin typeface="Garamond" panose="02020404030301010803" pitchFamily="18" charset="0"/>
              </a:rPr>
              <a:t>Camille Raspail, Réédition en </a:t>
            </a:r>
            <a:r>
              <a:rPr lang="fr-FR" dirty="0">
                <a:solidFill>
                  <a:srgbClr val="FF0000"/>
                </a:solidFill>
                <a:latin typeface="Garamond" panose="02020404030301010803" pitchFamily="18" charset="0"/>
              </a:rPr>
              <a:t>1884</a:t>
            </a:r>
            <a:r>
              <a:rPr lang="fr-FR" dirty="0">
                <a:latin typeface="Garamond" panose="02020404030301010803" pitchFamily="18" charset="0"/>
              </a:rPr>
              <a:t> de l’ouvrage de François-Xavier Raspail, </a:t>
            </a:r>
            <a:r>
              <a:rPr lang="fr-FR" i="1" dirty="0">
                <a:latin typeface="Garamond" panose="02020404030301010803" pitchFamily="18" charset="0"/>
              </a:rPr>
              <a:t>Le choléra. Ses causes, ses effets, son traitement préventif et curatif basés sur la théorie parasitaire publiée en 1843 par F.-V. Raspail, avec préface, documents et notes par Camille Raspail fils, médecin</a:t>
            </a:r>
            <a:r>
              <a:rPr lang="fr-FR" dirty="0">
                <a:latin typeface="Garamond" panose="02020404030301010803" pitchFamily="18" charset="0"/>
              </a:rPr>
              <a:t>, Paris, [Chez l’éditeur des ouvrages de MM. Raspail] Vve P. Larousse en Cie, 1884.</a:t>
            </a:r>
          </a:p>
          <a:p>
            <a:pPr marL="0" indent="0" algn="just">
              <a:buNone/>
            </a:pPr>
            <a:r>
              <a:rPr lang="fr-FR" dirty="0">
                <a:latin typeface="Garamond" panose="02020404030301010803" pitchFamily="18" charset="0"/>
              </a:rPr>
              <a:t>p. 2 : « M. Peter, l’</a:t>
            </a:r>
            <a:r>
              <a:rPr lang="fr-FR" i="1" dirty="0">
                <a:latin typeface="Garamond" panose="02020404030301010803" pitchFamily="18" charset="0"/>
              </a:rPr>
              <a:t>Histoire naturelle de la santé et de la maladie </a:t>
            </a:r>
            <a:r>
              <a:rPr lang="fr-FR" dirty="0">
                <a:latin typeface="Garamond" panose="02020404030301010803" pitchFamily="18" charset="0"/>
              </a:rPr>
              <a:t>à la main, a prouvé que Raspail avait décrit, il y a quarante ans, tout ce que l’on a pu dire jusqu’à présent sur les maladies infectieuses et contagieuses. Le coup fut terrible pour M. Pasteur ; il chargea son collègue M. </a:t>
            </a:r>
            <a:r>
              <a:rPr lang="fr-FR" dirty="0" err="1">
                <a:latin typeface="Garamond" panose="02020404030301010803" pitchFamily="18" charset="0"/>
              </a:rPr>
              <a:t>Bouley</a:t>
            </a:r>
            <a:r>
              <a:rPr lang="fr-FR" dirty="0">
                <a:latin typeface="Garamond" panose="02020404030301010803" pitchFamily="18" charset="0"/>
              </a:rPr>
              <a:t>, vétérinaire, de répondre à M. Peter. Nous regrettons de ne pouvoir reproduire la réponse de M. </a:t>
            </a:r>
            <a:r>
              <a:rPr lang="fr-FR" dirty="0" err="1">
                <a:latin typeface="Garamond" panose="02020404030301010803" pitchFamily="18" charset="0"/>
              </a:rPr>
              <a:t>Bouley</a:t>
            </a:r>
            <a:r>
              <a:rPr lang="fr-FR" dirty="0">
                <a:latin typeface="Garamond" panose="02020404030301010803" pitchFamily="18" charset="0"/>
              </a:rPr>
              <a:t>, un autre protégé de Napoléon III ». </a:t>
            </a:r>
          </a:p>
          <a:p>
            <a:pPr marL="0" indent="0" algn="just">
              <a:buNone/>
            </a:pPr>
            <a:r>
              <a:rPr lang="fr-FR" dirty="0">
                <a:latin typeface="Garamond" panose="02020404030301010803" pitchFamily="18" charset="0"/>
              </a:rPr>
              <a:t>p. 7 : « Mettez-le donc en parallèle avec M. Pasteur, qui ne pouvant plus être subventionné par leurs majestés impériales, s’est fait allouer par la République 25 000 francs de rentre (et, chose plus révoltante, pension réversible pour ses descendants). Cependant M. pasteur accumule plusieurs places bien rétribuées, plus un laboratoire pour lequel, nous l’avons déjà dit, il touche de l’État 30 000 francs par an, et qui lui sert à faire un petit commerce très lucratif, en vendant ces petits tubes pour l’ensemencement de ces virus plus ou moins atténués. […] </a:t>
            </a:r>
            <a:r>
              <a:rPr lang="fr-FR" dirty="0">
                <a:solidFill>
                  <a:srgbClr val="FF0000"/>
                </a:solidFill>
                <a:latin typeface="Garamond" panose="02020404030301010803" pitchFamily="18" charset="0"/>
              </a:rPr>
              <a:t>O belle France, tu n’as pas seulement à te défendre contre les parasites microscopiques, tu as encore bien à lutter pour te débarrasser de ces vers rongeurs, scientifiques et politiques, qui vivent largement au détriment de ton budget</a:t>
            </a:r>
            <a:r>
              <a:rPr lang="fr-FR" dirty="0">
                <a:latin typeface="Garamond" panose="02020404030301010803" pitchFamily="18" charset="0"/>
              </a:rPr>
              <a:t> ». </a:t>
            </a:r>
          </a:p>
        </p:txBody>
      </p:sp>
    </p:spTree>
    <p:extLst>
      <p:ext uri="{BB962C8B-B14F-4D97-AF65-F5344CB8AC3E}">
        <p14:creationId xmlns:p14="http://schemas.microsoft.com/office/powerpoint/2010/main" val="2329344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59C5A-E3EA-3544-8A5B-777CE5EF06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965C6D-8AD6-8E4D-A7B8-910CBF652D6A}"/>
              </a:ext>
            </a:extLst>
          </p:cNvPr>
          <p:cNvSpPr>
            <a:spLocks noGrp="1"/>
          </p:cNvSpPr>
          <p:nvPr>
            <p:ph idx="1"/>
          </p:nvPr>
        </p:nvSpPr>
        <p:spPr/>
        <p:txBody>
          <a:bodyPr>
            <a:normAutofit/>
          </a:bodyPr>
          <a:lstStyle/>
          <a:p>
            <a:pPr marL="0" indent="0">
              <a:buNone/>
            </a:pPr>
            <a:r>
              <a:rPr lang="fr-FR" sz="2400" b="1" dirty="0">
                <a:latin typeface="Garamond" panose="02020404030301010803" pitchFamily="18" charset="0"/>
              </a:rPr>
              <a:t>Le tournant de 1885 : </a:t>
            </a:r>
          </a:p>
          <a:p>
            <a:pPr marL="0" indent="0">
              <a:buNone/>
            </a:pPr>
            <a:r>
              <a:rPr lang="fr-FR" sz="2400" dirty="0">
                <a:latin typeface="Garamond" panose="02020404030301010803" pitchFamily="18" charset="0"/>
              </a:rPr>
              <a:t>6 juillet 1885 : vaccination de Joseph </a:t>
            </a:r>
            <a:r>
              <a:rPr lang="fr-FR" sz="2400" dirty="0" err="1">
                <a:latin typeface="Garamond" panose="02020404030301010803" pitchFamily="18" charset="0"/>
              </a:rPr>
              <a:t>Meister</a:t>
            </a:r>
            <a:endParaRPr lang="fr-FR" sz="2400" dirty="0">
              <a:latin typeface="Garamond" panose="02020404030301010803" pitchFamily="18" charset="0"/>
            </a:endParaRPr>
          </a:p>
          <a:p>
            <a:pPr marL="0" indent="0">
              <a:buNone/>
            </a:pPr>
            <a:r>
              <a:rPr lang="fr-FR" sz="2400" dirty="0">
                <a:latin typeface="Garamond" panose="02020404030301010803" pitchFamily="18" charset="0"/>
              </a:rPr>
              <a:t>Septembre 1885 : vaccination de Jean-Baptiste </a:t>
            </a:r>
            <a:r>
              <a:rPr lang="fr-FR" sz="2400" dirty="0" err="1">
                <a:latin typeface="Garamond" panose="02020404030301010803" pitchFamily="18" charset="0"/>
              </a:rPr>
              <a:t>Jubille</a:t>
            </a:r>
            <a:endParaRPr lang="fr-FR" sz="2400" dirty="0">
              <a:latin typeface="Garamond" panose="02020404030301010803" pitchFamily="18" charset="0"/>
            </a:endParaRPr>
          </a:p>
          <a:p>
            <a:pPr marL="0" indent="0">
              <a:buNone/>
            </a:pPr>
            <a:r>
              <a:rPr lang="fr-FR" sz="2400" dirty="0">
                <a:latin typeface="Garamond" panose="02020404030301010803" pitchFamily="18" charset="0"/>
              </a:rPr>
              <a:t>26 octobre 1885 : présentation à l’Académie des sciences des observations de Pasteur sur la vaccination antirabique.</a:t>
            </a:r>
          </a:p>
          <a:p>
            <a:pPr marL="0" indent="0">
              <a:buNone/>
            </a:pPr>
            <a:r>
              <a:rPr lang="fr-FR" sz="2400" dirty="0">
                <a:latin typeface="Garamond" panose="02020404030301010803" pitchFamily="18" charset="0"/>
              </a:rPr>
              <a:t>Début du mythe… et de la compagne de souscription en faveur de la création de l’Institut Pasteur.</a:t>
            </a:r>
          </a:p>
        </p:txBody>
      </p:sp>
      <p:pic>
        <p:nvPicPr>
          <p:cNvPr id="4" name="Image 3">
            <a:extLst>
              <a:ext uri="{FF2B5EF4-FFF2-40B4-BE49-F238E27FC236}">
                <a16:creationId xmlns:a16="http://schemas.microsoft.com/office/drawing/2014/main" id="{838DAB91-5C87-B744-9B9A-BD604F1E0C66}"/>
              </a:ext>
            </a:extLst>
          </p:cNvPr>
          <p:cNvPicPr>
            <a:picLocks noChangeAspect="1"/>
          </p:cNvPicPr>
          <p:nvPr/>
        </p:nvPicPr>
        <p:blipFill>
          <a:blip r:embed="rId2"/>
          <a:stretch>
            <a:fillRect/>
          </a:stretch>
        </p:blipFill>
        <p:spPr>
          <a:xfrm>
            <a:off x="9015413" y="685799"/>
            <a:ext cx="2445083" cy="2445083"/>
          </a:xfrm>
          <a:prstGeom prst="rect">
            <a:avLst/>
          </a:prstGeom>
        </p:spPr>
      </p:pic>
    </p:spTree>
    <p:extLst>
      <p:ext uri="{BB962C8B-B14F-4D97-AF65-F5344CB8AC3E}">
        <p14:creationId xmlns:p14="http://schemas.microsoft.com/office/powerpoint/2010/main" val="9103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B0CF9-4B1F-E94E-9048-42835ACEA423}"/>
              </a:ext>
            </a:extLst>
          </p:cNvPr>
          <p:cNvSpPr>
            <a:spLocks noGrp="1"/>
          </p:cNvSpPr>
          <p:nvPr>
            <p:ph type="title"/>
          </p:nvPr>
        </p:nvSpPr>
        <p:spPr/>
        <p:txBody>
          <a:bodyPr>
            <a:normAutofit/>
          </a:bodyPr>
          <a:lstStyle/>
          <a:p>
            <a:r>
              <a:rPr lang="fr-FR" sz="2800" b="1" dirty="0">
                <a:latin typeface="Garamond" panose="02020404030301010803" pitchFamily="18" charset="0"/>
              </a:rPr>
              <a:t>III. Extension et radicalisation de l’opposition à Pasteur (1885-1889) : nouveaux acteurs et nouveaux supports</a:t>
            </a:r>
          </a:p>
        </p:txBody>
      </p:sp>
      <p:sp>
        <p:nvSpPr>
          <p:cNvPr id="3" name="Espace réservé du contenu 2">
            <a:extLst>
              <a:ext uri="{FF2B5EF4-FFF2-40B4-BE49-F238E27FC236}">
                <a16:creationId xmlns:a16="http://schemas.microsoft.com/office/drawing/2014/main" id="{73BA5419-A89D-7341-BC41-BA614A4614AE}"/>
              </a:ext>
            </a:extLst>
          </p:cNvPr>
          <p:cNvSpPr>
            <a:spLocks noGrp="1"/>
          </p:cNvSpPr>
          <p:nvPr>
            <p:ph idx="1"/>
          </p:nvPr>
        </p:nvSpPr>
        <p:spPr/>
        <p:txBody>
          <a:bodyPr>
            <a:normAutofit/>
          </a:bodyPr>
          <a:lstStyle/>
          <a:p>
            <a:pPr marL="0" indent="0" algn="just">
              <a:buNone/>
            </a:pPr>
            <a:r>
              <a:rPr lang="fr-FR" sz="2400" dirty="0">
                <a:latin typeface="Garamond" panose="02020404030301010803" pitchFamily="18" charset="0"/>
              </a:rPr>
              <a:t>Centenaire de la Révolution française et question vaccinale : </a:t>
            </a:r>
          </a:p>
          <a:p>
            <a:pPr marL="0" indent="0">
              <a:buNone/>
            </a:pPr>
            <a:r>
              <a:rPr lang="fr-FR" sz="2400" dirty="0">
                <a:solidFill>
                  <a:srgbClr val="FF0000"/>
                </a:solidFill>
                <a:latin typeface="Garamond" panose="02020404030301010803" pitchFamily="18" charset="0"/>
              </a:rPr>
              <a:t>1</a:t>
            </a:r>
            <a:r>
              <a:rPr lang="fr-FR" sz="2400" baseline="30000" dirty="0">
                <a:solidFill>
                  <a:srgbClr val="FF0000"/>
                </a:solidFill>
                <a:latin typeface="Garamond" panose="02020404030301010803" pitchFamily="18" charset="0"/>
              </a:rPr>
              <a:t>er</a:t>
            </a:r>
            <a:r>
              <a:rPr lang="fr-FR" sz="2400" dirty="0">
                <a:solidFill>
                  <a:srgbClr val="FF0000"/>
                </a:solidFill>
                <a:latin typeface="Garamond" panose="02020404030301010803" pitchFamily="18" charset="0"/>
              </a:rPr>
              <a:t> – 3 septembre 1889 </a:t>
            </a:r>
            <a:r>
              <a:rPr lang="fr-FR" sz="2400" dirty="0">
                <a:latin typeface="Garamond" panose="02020404030301010803" pitchFamily="18" charset="0"/>
              </a:rPr>
              <a:t>: congrès des vaccinateurs au Trocadéro.</a:t>
            </a:r>
          </a:p>
          <a:p>
            <a:pPr marL="0" indent="0" algn="just">
              <a:buNone/>
            </a:pPr>
            <a:r>
              <a:rPr lang="fr-FR" sz="2400" dirty="0">
                <a:latin typeface="Garamond" panose="02020404030301010803" pitchFamily="18" charset="0"/>
              </a:rPr>
              <a:t>« Sur l’estrade, autour de M. </a:t>
            </a:r>
            <a:r>
              <a:rPr lang="fr-FR" sz="2400" dirty="0" err="1">
                <a:latin typeface="Garamond" panose="02020404030301010803" pitchFamily="18" charset="0"/>
              </a:rPr>
              <a:t>Boëns</a:t>
            </a:r>
            <a:r>
              <a:rPr lang="fr-FR" sz="2400" dirty="0">
                <a:latin typeface="Garamond" panose="02020404030301010803" pitchFamily="18" charset="0"/>
              </a:rPr>
              <a:t>, ont pris place des savants anglais, américains, hollandais, belges, allemands, etc. M. </a:t>
            </a:r>
            <a:r>
              <a:rPr lang="fr-FR" sz="2400" dirty="0" err="1">
                <a:latin typeface="Garamond" panose="02020404030301010803" pitchFamily="18" charset="0"/>
              </a:rPr>
              <a:t>Boëns</a:t>
            </a:r>
            <a:r>
              <a:rPr lang="fr-FR" sz="2400" dirty="0">
                <a:latin typeface="Garamond" panose="02020404030301010803" pitchFamily="18" charset="0"/>
              </a:rPr>
              <a:t>, pendant une heure et demie, s’efforce de prouver que la vaccine ne préserve pas de la variole et communique une foule de maladies. Pour lui, la vaccine est appelée à disparaître devant les progrès de la science » (</a:t>
            </a:r>
            <a:r>
              <a:rPr lang="fr-FR" sz="2400" i="1" dirty="0">
                <a:latin typeface="Garamond" panose="02020404030301010803" pitchFamily="18" charset="0"/>
              </a:rPr>
              <a:t>Le Matin</a:t>
            </a:r>
            <a:r>
              <a:rPr lang="fr-FR" sz="2400" dirty="0">
                <a:latin typeface="Garamond" panose="02020404030301010803" pitchFamily="18" charset="0"/>
              </a:rPr>
              <a:t>, 2 septembre 1889).</a:t>
            </a:r>
          </a:p>
        </p:txBody>
      </p:sp>
    </p:spTree>
    <p:extLst>
      <p:ext uri="{BB962C8B-B14F-4D97-AF65-F5344CB8AC3E}">
        <p14:creationId xmlns:p14="http://schemas.microsoft.com/office/powerpoint/2010/main" val="135928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479FE-6E6B-424F-A6AE-80BE8D9CA2B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D413B75-43CD-3A4E-BA2B-8BDC63391A10}"/>
              </a:ext>
            </a:extLst>
          </p:cNvPr>
          <p:cNvSpPr>
            <a:spLocks noGrp="1"/>
          </p:cNvSpPr>
          <p:nvPr>
            <p:ph idx="1"/>
          </p:nvPr>
        </p:nvSpPr>
        <p:spPr>
          <a:xfrm>
            <a:off x="842963" y="171449"/>
            <a:ext cx="11144250" cy="6200775"/>
          </a:xfrm>
        </p:spPr>
        <p:txBody>
          <a:bodyPr>
            <a:normAutofit/>
          </a:bodyPr>
          <a:lstStyle/>
          <a:p>
            <a:pPr marL="0" indent="0">
              <a:buNone/>
            </a:pPr>
            <a:r>
              <a:rPr lang="fr-FR" sz="2400" b="1" dirty="0">
                <a:latin typeface="Garamond" panose="02020404030301010803" pitchFamily="18" charset="0"/>
              </a:rPr>
              <a:t>1/ La convergence des luttes contre Pasteur :</a:t>
            </a:r>
          </a:p>
          <a:p>
            <a:pPr marL="0" indent="0" algn="just">
              <a:buNone/>
            </a:pPr>
            <a:r>
              <a:rPr lang="fr-FR" sz="2400" dirty="0">
                <a:latin typeface="Garamond" panose="02020404030301010803" pitchFamily="18" charset="0"/>
              </a:rPr>
              <a:t>/ </a:t>
            </a:r>
            <a:r>
              <a:rPr lang="fr-FR" sz="2400" b="1" dirty="0">
                <a:latin typeface="Garamond" panose="02020404030301010803" pitchFamily="18" charset="0"/>
              </a:rPr>
              <a:t>Les oppositions scientifiques</a:t>
            </a:r>
            <a:r>
              <a:rPr lang="fr-FR" sz="2400" dirty="0">
                <a:latin typeface="Garamond" panose="02020404030301010803" pitchFamily="18" charset="0"/>
              </a:rPr>
              <a:t>, médicales et vétérinaires : débats à l’Académie des sciences et à l’Académie de médecine (avant et après 1885). Contre le « secret » de fabrication (le vaccin de laboratoire). Gustave </a:t>
            </a:r>
            <a:r>
              <a:rPr lang="fr-FR" sz="2400" dirty="0" err="1">
                <a:latin typeface="Garamond" panose="02020404030301010803" pitchFamily="18" charset="0"/>
              </a:rPr>
              <a:t>Lutaud</a:t>
            </a:r>
            <a:r>
              <a:rPr lang="fr-FR" sz="2400" dirty="0">
                <a:latin typeface="Garamond" panose="02020404030301010803" pitchFamily="18" charset="0"/>
              </a:rPr>
              <a:t> (1847-1925) et le vaccin qui tue.</a:t>
            </a:r>
          </a:p>
          <a:p>
            <a:pPr marL="0" indent="0" algn="just">
              <a:buNone/>
            </a:pPr>
            <a:r>
              <a:rPr lang="fr-FR" sz="2400" b="1" dirty="0">
                <a:latin typeface="Garamond" panose="02020404030301010803" pitchFamily="18" charset="0"/>
              </a:rPr>
              <a:t>/ La dénonciation de l’affairisme </a:t>
            </a:r>
            <a:r>
              <a:rPr lang="fr-FR" sz="2400" dirty="0">
                <a:latin typeface="Garamond" panose="02020404030301010803" pitchFamily="18" charset="0"/>
              </a:rPr>
              <a:t>: le vaccin et les profits financiers. Souscription (1886-1888) pour la création de l’Institut Pasteur inauguré le 14 novembre 1888 par le président Sadi-Carnot ; entre 1892-1893 au moment des « scandales » (Panama…). Dénonciation des subventions publiques.</a:t>
            </a:r>
          </a:p>
          <a:p>
            <a:pPr marL="0" indent="0" algn="just">
              <a:buNone/>
            </a:pPr>
            <a:r>
              <a:rPr lang="fr-FR" sz="2400" dirty="0">
                <a:latin typeface="Garamond" panose="02020404030301010803" pitchFamily="18" charset="0"/>
              </a:rPr>
              <a:t>« </a:t>
            </a:r>
            <a:r>
              <a:rPr lang="fr-FR" sz="2400" dirty="0">
                <a:solidFill>
                  <a:srgbClr val="FF0000"/>
                </a:solidFill>
                <a:latin typeface="Garamond" panose="02020404030301010803" pitchFamily="18" charset="0"/>
              </a:rPr>
              <a:t>Pasteur ne fait pas de la science, mais du commerce</a:t>
            </a:r>
            <a:r>
              <a:rPr lang="fr-FR" sz="2400" dirty="0">
                <a:latin typeface="Garamond" panose="02020404030301010803" pitchFamily="18" charset="0"/>
              </a:rPr>
              <a:t> » (Henri de Castelnau (docteur Lux), </a:t>
            </a:r>
            <a:r>
              <a:rPr lang="fr-FR" sz="2400" i="1" dirty="0">
                <a:latin typeface="Garamond" panose="02020404030301010803" pitchFamily="18" charset="0"/>
              </a:rPr>
              <a:t>Le Figaro</a:t>
            </a:r>
            <a:r>
              <a:rPr lang="fr-FR" sz="2400" dirty="0">
                <a:latin typeface="Garamond" panose="02020404030301010803" pitchFamily="18" charset="0"/>
              </a:rPr>
              <a:t>, 31 mars 1886 ; militant socialiste et blanquiste).</a:t>
            </a:r>
          </a:p>
          <a:p>
            <a:pPr marL="0" indent="0" algn="just">
              <a:buNone/>
            </a:pPr>
            <a:r>
              <a:rPr lang="fr-FR" sz="2400" dirty="0">
                <a:latin typeface="Garamond" panose="02020404030301010803" pitchFamily="18" charset="0"/>
              </a:rPr>
              <a:t>/ </a:t>
            </a:r>
            <a:r>
              <a:rPr lang="fr-FR" sz="2400" b="1" dirty="0">
                <a:latin typeface="Garamond" panose="02020404030301010803" pitchFamily="18" charset="0"/>
              </a:rPr>
              <a:t>Le municipalisme parisien contre l’Etat républicain </a:t>
            </a:r>
            <a:r>
              <a:rPr lang="fr-FR" sz="2400" dirty="0">
                <a:latin typeface="Garamond" panose="02020404030301010803" pitchFamily="18" charset="0"/>
              </a:rPr>
              <a:t>: refus d’une partie des élus parisiens d’autoriser l’installation de l’Institut Pasteur autour de la montagne Saint-Geneviève. Autorisation donnée pour une installation de l’Institut Pasteur dans les terrains marécageux du XV</a:t>
            </a:r>
            <a:r>
              <a:rPr lang="fr-FR" sz="2400" baseline="30000" dirty="0">
                <a:latin typeface="Garamond" panose="02020404030301010803" pitchFamily="18" charset="0"/>
              </a:rPr>
              <a:t>e</a:t>
            </a:r>
            <a:r>
              <a:rPr lang="fr-FR" sz="2400" dirty="0">
                <a:latin typeface="Garamond" panose="02020404030301010803" pitchFamily="18" charset="0"/>
              </a:rPr>
              <a:t> arrondissement (auj. M° Pasteur), Plaine de Grenelle, que Pasteur doit acheter.</a:t>
            </a:r>
          </a:p>
          <a:p>
            <a:pPr marL="0" indent="0" algn="just">
              <a:buNone/>
            </a:pPr>
            <a:endParaRPr lang="fr-FR" sz="2400" b="1" dirty="0">
              <a:latin typeface="Garamond" panose="02020404030301010803" pitchFamily="18" charset="0"/>
            </a:endParaRPr>
          </a:p>
        </p:txBody>
      </p:sp>
    </p:spTree>
    <p:extLst>
      <p:ext uri="{BB962C8B-B14F-4D97-AF65-F5344CB8AC3E}">
        <p14:creationId xmlns:p14="http://schemas.microsoft.com/office/powerpoint/2010/main" val="394611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4909B-18AA-E74F-B2ED-FB2F051F53C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828B017-3C58-7F43-BD41-7A0F81871BBF}"/>
              </a:ext>
            </a:extLst>
          </p:cNvPr>
          <p:cNvSpPr>
            <a:spLocks noGrp="1"/>
          </p:cNvSpPr>
          <p:nvPr>
            <p:ph idx="1"/>
          </p:nvPr>
        </p:nvSpPr>
        <p:spPr>
          <a:xfrm>
            <a:off x="1203960" y="685800"/>
            <a:ext cx="9768840" cy="5181600"/>
          </a:xfrm>
        </p:spPr>
        <p:txBody>
          <a:bodyPr>
            <a:normAutofit fontScale="92500"/>
          </a:bodyPr>
          <a:lstStyle/>
          <a:p>
            <a:pPr>
              <a:buFontTx/>
              <a:buChar char="-"/>
            </a:pPr>
            <a:r>
              <a:rPr lang="fr-FR" sz="2400" b="1" dirty="0">
                <a:latin typeface="Garamond" panose="02020404030301010803" pitchFamily="18" charset="0"/>
              </a:rPr>
              <a:t>Traitement non fiable</a:t>
            </a:r>
            <a:r>
              <a:rPr lang="fr-FR" sz="2400" dirty="0">
                <a:latin typeface="Garamond" panose="02020404030301010803" pitchFamily="18" charset="0"/>
              </a:rPr>
              <a:t>, cause de la « </a:t>
            </a:r>
            <a:r>
              <a:rPr lang="fr-FR" sz="2400" dirty="0" err="1">
                <a:latin typeface="Garamond" panose="02020404030301010803" pitchFamily="18" charset="0"/>
              </a:rPr>
              <a:t>dégénérsecence</a:t>
            </a:r>
            <a:r>
              <a:rPr lang="fr-FR" sz="2400" dirty="0">
                <a:latin typeface="Garamond" panose="02020404030301010803" pitchFamily="18" charset="0"/>
              </a:rPr>
              <a:t> » des populations : </a:t>
            </a:r>
          </a:p>
          <a:p>
            <a:pPr marL="0" indent="0" algn="just">
              <a:buNone/>
            </a:pPr>
            <a:r>
              <a:rPr lang="fr-FR" sz="2400" dirty="0">
                <a:latin typeface="Garamond" panose="02020404030301010803" pitchFamily="18" charset="0"/>
              </a:rPr>
              <a:t>« Que la vaccine, loin de prévenir le développement et d’empêcher les accidents ou les effets de la petite vérole, affaiblit la constitution, appauvrit le sang, et rend ainsi les vaccinés plus prédisposés que les non-vaccinés à être atteints des diverses maladies contagieuses aujourd’hui connues, depuis la simple rougeole, la scarlatine, la diphtérie, </a:t>
            </a:r>
            <a:r>
              <a:rPr lang="fr-FR" sz="2400">
                <a:latin typeface="Garamond" panose="02020404030301010803" pitchFamily="18" charset="0"/>
              </a:rPr>
              <a:t>la phtisie </a:t>
            </a:r>
            <a:r>
              <a:rPr lang="fr-FR" sz="2400" dirty="0">
                <a:latin typeface="Garamond" panose="02020404030301010803" pitchFamily="18" charset="0"/>
              </a:rPr>
              <a:t>pulmonaire jusqu’aux fièvres typhoïdes et aux varioles discrètes, confluentes ou hémorragiques (…) La vaccine doit donc être définitivement considérée comme une peste entretenue à l’état permanent dans la Société ».</a:t>
            </a:r>
          </a:p>
          <a:p>
            <a:pPr marL="0" indent="0" algn="just">
              <a:buNone/>
            </a:pPr>
            <a:r>
              <a:rPr lang="fr-FR" sz="2400" b="1" dirty="0">
                <a:latin typeface="Garamond" panose="02020404030301010803" pitchFamily="18" charset="0"/>
              </a:rPr>
              <a:t>- Les mensonges ou les dangers d’une « mauvaise » science </a:t>
            </a:r>
          </a:p>
          <a:p>
            <a:pPr marL="0" indent="0" algn="just">
              <a:buNone/>
            </a:pPr>
            <a:r>
              <a:rPr lang="fr-FR" sz="2400" dirty="0">
                <a:latin typeface="Garamond" panose="02020404030301010803" pitchFamily="18" charset="0"/>
              </a:rPr>
              <a:t>Victor Meunier (vulgarisateur, socialiste) : l’approche </a:t>
            </a:r>
            <a:r>
              <a:rPr lang="fr-FR" sz="2400" dirty="0">
                <a:solidFill>
                  <a:srgbClr val="FF0000"/>
                </a:solidFill>
                <a:latin typeface="Garamond" panose="02020404030301010803" pitchFamily="18" charset="0"/>
              </a:rPr>
              <a:t>holistique</a:t>
            </a:r>
          </a:p>
          <a:p>
            <a:pPr marL="0" indent="0" algn="just">
              <a:buNone/>
            </a:pPr>
            <a:r>
              <a:rPr lang="fr-FR" sz="2400" b="1" dirty="0">
                <a:latin typeface="Garamond" panose="02020404030301010803" pitchFamily="18" charset="0"/>
              </a:rPr>
              <a:t>Louise Michel, </a:t>
            </a:r>
            <a:r>
              <a:rPr lang="fr-FR" sz="2400" b="1" i="1" dirty="0">
                <a:latin typeface="Garamond" panose="02020404030301010803" pitchFamily="18" charset="0"/>
              </a:rPr>
              <a:t>Les microbes humains </a:t>
            </a:r>
            <a:r>
              <a:rPr lang="fr-FR" sz="2400" b="1" dirty="0">
                <a:latin typeface="Garamond" panose="02020404030301010803" pitchFamily="18" charset="0"/>
              </a:rPr>
              <a:t>(1886) et les dangers de la science</a:t>
            </a:r>
          </a:p>
          <a:p>
            <a:pPr marL="0" indent="0" algn="just">
              <a:buNone/>
            </a:pPr>
            <a:r>
              <a:rPr lang="fr-FR" sz="2400" dirty="0">
                <a:latin typeface="Garamond" panose="02020404030301010803" pitchFamily="18" charset="0"/>
              </a:rPr>
              <a:t>- </a:t>
            </a:r>
            <a:r>
              <a:rPr lang="fr-FR" sz="2400" b="1" dirty="0">
                <a:latin typeface="Garamond" panose="02020404030301010803" pitchFamily="18" charset="0"/>
              </a:rPr>
              <a:t>Coups d’éclat médiatiques </a:t>
            </a:r>
            <a:r>
              <a:rPr lang="fr-FR" sz="2400" dirty="0">
                <a:latin typeface="Garamond" panose="02020404030301010803" pitchFamily="18" charset="0"/>
              </a:rPr>
              <a:t>: Marie Huot : interruption violente du cours d’Emile Chautemps en Sorbonne; distribution de tracts : « La nécrologie de Pasteur ». </a:t>
            </a:r>
          </a:p>
        </p:txBody>
      </p:sp>
    </p:spTree>
    <p:extLst>
      <p:ext uri="{BB962C8B-B14F-4D97-AF65-F5344CB8AC3E}">
        <p14:creationId xmlns:p14="http://schemas.microsoft.com/office/powerpoint/2010/main" val="2390130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C0D60-1922-9C44-BC00-89828EDDF20C}"/>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01822040-16EA-6844-AF08-4F1EBC1E744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000560" y="214491"/>
            <a:ext cx="3986652" cy="6057721"/>
          </a:xfrm>
          <a:prstGeom prst="rect">
            <a:avLst/>
          </a:prstGeom>
          <a:ln>
            <a:solidFill>
              <a:srgbClr val="FF0000"/>
            </a:solidFill>
          </a:ln>
        </p:spPr>
        <p:style>
          <a:lnRef idx="3">
            <a:schemeClr val="lt1"/>
          </a:lnRef>
          <a:fillRef idx="1">
            <a:schemeClr val="accent6"/>
          </a:fillRef>
          <a:effectRef idx="1">
            <a:schemeClr val="accent6"/>
          </a:effectRef>
          <a:fontRef idx="minor">
            <a:schemeClr val="lt1"/>
          </a:fontRef>
        </p:style>
      </p:pic>
      <p:sp>
        <p:nvSpPr>
          <p:cNvPr id="5" name="ZoneTexte 4">
            <a:extLst>
              <a:ext uri="{FF2B5EF4-FFF2-40B4-BE49-F238E27FC236}">
                <a16:creationId xmlns:a16="http://schemas.microsoft.com/office/drawing/2014/main" id="{412069F4-D709-3646-9574-7F6B2642FD21}"/>
              </a:ext>
            </a:extLst>
          </p:cNvPr>
          <p:cNvSpPr txBox="1"/>
          <p:nvPr/>
        </p:nvSpPr>
        <p:spPr>
          <a:xfrm>
            <a:off x="1500188" y="1428750"/>
            <a:ext cx="5700712" cy="4801314"/>
          </a:xfrm>
          <a:prstGeom prst="rect">
            <a:avLst/>
          </a:prstGeom>
          <a:noFill/>
          <a:ln>
            <a:solidFill>
              <a:srgbClr val="FF0000"/>
            </a:solidFill>
          </a:ln>
        </p:spPr>
        <p:txBody>
          <a:bodyPr wrap="square" rtlCol="0">
            <a:spAutoFit/>
          </a:bodyPr>
          <a:lstStyle/>
          <a:p>
            <a:r>
              <a:rPr lang="fr-FR" dirty="0">
                <a:latin typeface="Garamond" panose="02020404030301010803" pitchFamily="18" charset="0"/>
              </a:rPr>
              <a:t>Conférences publiques : </a:t>
            </a:r>
          </a:p>
          <a:p>
            <a:r>
              <a:rPr lang="fr-FR" dirty="0">
                <a:latin typeface="Garamond" panose="02020404030301010803" pitchFamily="18" charset="0"/>
              </a:rPr>
              <a:t>« Une place sera réservée sur l’estrade à Monsieur Benjamin Raspail »</a:t>
            </a:r>
          </a:p>
          <a:p>
            <a:r>
              <a:rPr lang="fr-FR" dirty="0">
                <a:latin typeface="Garamond" panose="02020404030301010803" pitchFamily="18" charset="0"/>
              </a:rPr>
              <a:t>Grande Conférence publique, Paris, 20 juillet 1886</a:t>
            </a:r>
          </a:p>
          <a:p>
            <a:r>
              <a:rPr lang="fr-FR" dirty="0">
                <a:latin typeface="Garamond" panose="02020404030301010803" pitchFamily="18" charset="0"/>
              </a:rPr>
              <a:t>AD94 69J 533. Fonds Raspail – dossier Pasteur</a:t>
            </a:r>
          </a:p>
          <a:p>
            <a:endParaRPr lang="fr-FR" dirty="0">
              <a:latin typeface="Garamond" panose="02020404030301010803" pitchFamily="18" charset="0"/>
            </a:endParaRPr>
          </a:p>
          <a:p>
            <a:r>
              <a:rPr lang="fr-FR" b="1" i="1" dirty="0">
                <a:latin typeface="Garamond" panose="02020404030301010803" pitchFamily="18" charset="0"/>
              </a:rPr>
              <a:t>Le Temps</a:t>
            </a:r>
            <a:r>
              <a:rPr lang="fr-FR" b="1" dirty="0">
                <a:latin typeface="Garamond" panose="02020404030301010803" pitchFamily="18" charset="0"/>
              </a:rPr>
              <a:t> (27 juillet 1886)</a:t>
            </a:r>
            <a:r>
              <a:rPr lang="fr-FR" dirty="0">
                <a:latin typeface="Garamond" panose="02020404030301010803" pitchFamily="18" charset="0"/>
              </a:rPr>
              <a:t> : « Une conférence sur la rage, ou plutôt contre M. Pasteur, a eu lieu hier dans la salle des mariages de la mairie du 4</a:t>
            </a:r>
            <a:r>
              <a:rPr lang="fr-FR" baseline="30000" dirty="0">
                <a:latin typeface="Garamond" panose="02020404030301010803" pitchFamily="18" charset="0"/>
              </a:rPr>
              <a:t>e</a:t>
            </a:r>
            <a:r>
              <a:rPr lang="fr-FR" dirty="0">
                <a:latin typeface="Garamond" panose="02020404030301010803" pitchFamily="18" charset="0"/>
              </a:rPr>
              <a:t> arrondissement ; l’auditoire était assez nombreux. On devait commencer la séance à une heure et demie ; deux heures ayant sonné sans que le conférencier eût paru, les auditeurs s’impatientent et frappent des pieds. […] La conférence devait être présidée par le docteur </a:t>
            </a:r>
            <a:r>
              <a:rPr lang="fr-FR" dirty="0" err="1">
                <a:latin typeface="Garamond" panose="02020404030301010803" pitchFamily="18" charset="0"/>
              </a:rPr>
              <a:t>Chassaing</a:t>
            </a:r>
            <a:r>
              <a:rPr lang="fr-FR" dirty="0">
                <a:latin typeface="Garamond" panose="02020404030301010803" pitchFamily="18" charset="0"/>
              </a:rPr>
              <a:t>, conseiller municipal ; comme à deux heures, il n’a pas encore paru, le secrétaire lit des lettres de MM. Henry Maret, Paul Viguier, conseiller municipal, </a:t>
            </a:r>
            <a:r>
              <a:rPr lang="fr-FR" dirty="0">
                <a:solidFill>
                  <a:srgbClr val="FF0000"/>
                </a:solidFill>
                <a:latin typeface="Garamond" panose="02020404030301010803" pitchFamily="18" charset="0"/>
              </a:rPr>
              <a:t>Émile Raspail </a:t>
            </a:r>
            <a:r>
              <a:rPr lang="fr-FR" dirty="0">
                <a:latin typeface="Garamond" panose="02020404030301010803" pitchFamily="18" charset="0"/>
              </a:rPr>
              <a:t>[…] ».</a:t>
            </a:r>
          </a:p>
          <a:p>
            <a:endParaRPr lang="fr-FR" dirty="0">
              <a:latin typeface="Garamond" panose="02020404030301010803" pitchFamily="18" charset="0"/>
            </a:endParaRPr>
          </a:p>
        </p:txBody>
      </p:sp>
      <p:sp>
        <p:nvSpPr>
          <p:cNvPr id="6" name="Arc 5">
            <a:extLst>
              <a:ext uri="{FF2B5EF4-FFF2-40B4-BE49-F238E27FC236}">
                <a16:creationId xmlns:a16="http://schemas.microsoft.com/office/drawing/2014/main" id="{9B7C1E08-D979-C348-96E0-0DCE73FAE111}"/>
              </a:ext>
            </a:extLst>
          </p:cNvPr>
          <p:cNvSpPr/>
          <p:nvPr/>
        </p:nvSpPr>
        <p:spPr>
          <a:xfrm>
            <a:off x="9315450" y="4914900"/>
            <a:ext cx="510898"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24823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B416D-4662-264A-BA99-8A273114194C}"/>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FF9F475-CBBE-9D48-BAEB-7FA9F33874BC}"/>
              </a:ext>
            </a:extLst>
          </p:cNvPr>
          <p:cNvSpPr>
            <a:spLocks noGrp="1"/>
          </p:cNvSpPr>
          <p:nvPr>
            <p:ph idx="1"/>
          </p:nvPr>
        </p:nvSpPr>
        <p:spPr>
          <a:xfrm>
            <a:off x="1371600" y="1128713"/>
            <a:ext cx="8278377" cy="4738687"/>
          </a:xfrm>
        </p:spPr>
        <p:txBody>
          <a:bodyPr/>
          <a:lstStyle/>
          <a:p>
            <a:pPr marL="0" indent="0" algn="just">
              <a:buNone/>
            </a:pPr>
            <a:r>
              <a:rPr lang="fr-FR" sz="2400" b="1" dirty="0">
                <a:latin typeface="Garamond" panose="02020404030301010803" pitchFamily="18" charset="0"/>
              </a:rPr>
              <a:t>2/ Anti-</a:t>
            </a:r>
            <a:r>
              <a:rPr lang="fr-FR" sz="2400" b="1" dirty="0" err="1">
                <a:latin typeface="Garamond" panose="02020404030301010803" pitchFamily="18" charset="0"/>
              </a:rPr>
              <a:t>pastorisme</a:t>
            </a:r>
            <a:r>
              <a:rPr lang="fr-FR" sz="2400" b="1" dirty="0">
                <a:latin typeface="Garamond" panose="02020404030301010803" pitchFamily="18" charset="0"/>
              </a:rPr>
              <a:t>, </a:t>
            </a:r>
            <a:r>
              <a:rPr lang="fr-FR" sz="2400" b="1" dirty="0" err="1">
                <a:latin typeface="Garamond" panose="02020404030301010803" pitchFamily="18" charset="0"/>
              </a:rPr>
              <a:t>anti-parlementarisme</a:t>
            </a:r>
            <a:r>
              <a:rPr lang="fr-FR" sz="2400" b="1" dirty="0">
                <a:latin typeface="Garamond" panose="02020404030301010803" pitchFamily="18" charset="0"/>
              </a:rPr>
              <a:t> et boulangisme</a:t>
            </a:r>
          </a:p>
          <a:p>
            <a:pPr marL="0" indent="0" algn="just">
              <a:buNone/>
            </a:pPr>
            <a:r>
              <a:rPr lang="fr-FR" sz="2400" dirty="0">
                <a:latin typeface="Garamond" panose="02020404030301010803" pitchFamily="18" charset="0"/>
              </a:rPr>
              <a:t>Le combat contre les vaccins une composante du mouvement boulangiste (1887-1890) : rôle du publiciste </a:t>
            </a:r>
            <a:r>
              <a:rPr lang="fr-FR" sz="2400" dirty="0">
                <a:solidFill>
                  <a:srgbClr val="FF0000"/>
                </a:solidFill>
                <a:latin typeface="Garamond" panose="02020404030301010803" pitchFamily="18" charset="0"/>
              </a:rPr>
              <a:t>Henri Rochefort </a:t>
            </a:r>
            <a:r>
              <a:rPr lang="fr-FR" sz="2400" i="1" dirty="0">
                <a:latin typeface="Garamond" panose="02020404030301010803" pitchFamily="18" charset="0"/>
              </a:rPr>
              <a:t>(L’Intransigeant</a:t>
            </a:r>
            <a:r>
              <a:rPr lang="fr-FR" sz="2400" dirty="0">
                <a:latin typeface="Garamond" panose="02020404030301010803" pitchFamily="18" charset="0"/>
              </a:rPr>
              <a:t>) contre Pasteur (« </a:t>
            </a:r>
            <a:r>
              <a:rPr lang="fr-FR" sz="2400" dirty="0" err="1">
                <a:latin typeface="Garamond" panose="02020404030301010803" pitchFamily="18" charset="0"/>
              </a:rPr>
              <a:t>Diaforus</a:t>
            </a:r>
            <a:r>
              <a:rPr lang="fr-FR" sz="2400" dirty="0">
                <a:latin typeface="Garamond" panose="02020404030301010803" pitchFamily="18" charset="0"/>
              </a:rPr>
              <a:t> déchaîné ») : publication quasi quotidienne de listes de soi-disant morts de la vaccination (1887-1889). </a:t>
            </a:r>
          </a:p>
          <a:p>
            <a:pPr marL="0" indent="0" algn="just">
              <a:buNone/>
            </a:pPr>
            <a:r>
              <a:rPr lang="fr-FR" sz="2400" dirty="0">
                <a:latin typeface="Garamond" panose="02020404030301010803" pitchFamily="18" charset="0"/>
              </a:rPr>
              <a:t>Affaire du jeune Jules Royer (décès en oct. 1886 ; rapport de </a:t>
            </a:r>
            <a:r>
              <a:rPr lang="fr-FR" sz="2400" dirty="0" err="1">
                <a:latin typeface="Garamond" panose="02020404030301010803" pitchFamily="18" charset="0"/>
              </a:rPr>
              <a:t>Brouardel</a:t>
            </a:r>
            <a:r>
              <a:rPr lang="fr-FR" sz="2400" dirty="0">
                <a:latin typeface="Garamond" panose="02020404030301010803" pitchFamily="18" charset="0"/>
              </a:rPr>
              <a:t> </a:t>
            </a:r>
            <a:r>
              <a:rPr lang="fr-FR" sz="2400">
                <a:latin typeface="Garamond" panose="02020404030301010803" pitchFamily="18" charset="0"/>
              </a:rPr>
              <a:t>en janvier 1887)</a:t>
            </a:r>
            <a:endParaRPr lang="fr-FR" sz="2400" dirty="0">
              <a:latin typeface="Garamond" panose="02020404030301010803" pitchFamily="18" charset="0"/>
            </a:endParaRPr>
          </a:p>
          <a:p>
            <a:pPr marL="0" indent="0" algn="just">
              <a:buNone/>
            </a:pPr>
            <a:r>
              <a:rPr lang="fr-FR" sz="2400" dirty="0" err="1">
                <a:latin typeface="Garamond" panose="02020404030301010803" pitchFamily="18" charset="0"/>
              </a:rPr>
              <a:t>Complotisme</a:t>
            </a:r>
            <a:r>
              <a:rPr lang="fr-FR" sz="2400" dirty="0">
                <a:latin typeface="Garamond" panose="02020404030301010803" pitchFamily="18" charset="0"/>
              </a:rPr>
              <a:t> et pouvoir de la presse sur l’opinion publique. </a:t>
            </a:r>
          </a:p>
          <a:p>
            <a:pPr marL="0" indent="0" algn="just">
              <a:spcBef>
                <a:spcPts val="0"/>
              </a:spcBef>
              <a:spcAft>
                <a:spcPts val="0"/>
              </a:spcAft>
              <a:buNone/>
            </a:pPr>
            <a:r>
              <a:rPr lang="fr-FR" sz="2400" dirty="0">
                <a:latin typeface="Garamond" panose="02020404030301010803" pitchFamily="18" charset="0"/>
              </a:rPr>
              <a:t>Pasteur cristallise tous les opposants d’une République</a:t>
            </a:r>
          </a:p>
          <a:p>
            <a:pPr marL="0" indent="0" algn="just">
              <a:spcBef>
                <a:spcPts val="0"/>
              </a:spcBef>
              <a:spcAft>
                <a:spcPts val="0"/>
              </a:spcAft>
              <a:buNone/>
            </a:pPr>
            <a:r>
              <a:rPr lang="fr-FR" sz="2400" dirty="0">
                <a:latin typeface="Garamond" panose="02020404030301010803" pitchFamily="18" charset="0"/>
              </a:rPr>
              <a:t>« civilisatrice » et non-démocratique (nostalgiques de la</a:t>
            </a:r>
          </a:p>
          <a:p>
            <a:pPr marL="0" indent="0" algn="just">
              <a:lnSpc>
                <a:spcPct val="100000"/>
              </a:lnSpc>
              <a:spcBef>
                <a:spcPts val="0"/>
              </a:spcBef>
              <a:spcAft>
                <a:spcPts val="0"/>
              </a:spcAft>
              <a:buNone/>
            </a:pPr>
            <a:r>
              <a:rPr lang="fr-FR" sz="2400" dirty="0">
                <a:latin typeface="Garamond" panose="02020404030301010803" pitchFamily="18" charset="0"/>
              </a:rPr>
              <a:t>Commune, fouriéristes, blanquistes, socialistes, féministes…)</a:t>
            </a:r>
          </a:p>
          <a:p>
            <a:pPr marL="0" indent="0">
              <a:buNone/>
            </a:pPr>
            <a:endParaRPr lang="fr-FR" dirty="0"/>
          </a:p>
        </p:txBody>
      </p:sp>
      <p:pic>
        <p:nvPicPr>
          <p:cNvPr id="4" name="Image 3">
            <a:extLst>
              <a:ext uri="{FF2B5EF4-FFF2-40B4-BE49-F238E27FC236}">
                <a16:creationId xmlns:a16="http://schemas.microsoft.com/office/drawing/2014/main" id="{FF1B102F-E9CA-9543-85E3-C710236F9E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49977" y="3255478"/>
            <a:ext cx="2166054" cy="3312009"/>
          </a:xfrm>
          <a:prstGeom prst="rect">
            <a:avLst/>
          </a:prstGeom>
        </p:spPr>
      </p:pic>
    </p:spTree>
    <p:extLst>
      <p:ext uri="{BB962C8B-B14F-4D97-AF65-F5344CB8AC3E}">
        <p14:creationId xmlns:p14="http://schemas.microsoft.com/office/powerpoint/2010/main" val="332930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FFE2D-8343-6E45-B074-DF29B505090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C82317B-D754-0D45-9D77-148D2796F0EB}"/>
              </a:ext>
            </a:extLst>
          </p:cNvPr>
          <p:cNvSpPr>
            <a:spLocks noGrp="1"/>
          </p:cNvSpPr>
          <p:nvPr>
            <p:ph idx="1"/>
          </p:nvPr>
        </p:nvSpPr>
        <p:spPr>
          <a:xfrm>
            <a:off x="1257300" y="1514475"/>
            <a:ext cx="9715500" cy="4352925"/>
          </a:xfrm>
        </p:spPr>
        <p:txBody>
          <a:bodyPr>
            <a:normAutofit/>
          </a:bodyPr>
          <a:lstStyle/>
          <a:p>
            <a:pPr marL="0" indent="0" algn="just">
              <a:buNone/>
            </a:pPr>
            <a:r>
              <a:rPr lang="fr-FR" sz="2400" dirty="0">
                <a:latin typeface="Garamond" panose="02020404030301010803" pitchFamily="18" charset="0"/>
              </a:rPr>
              <a:t>Vaccin contre la variole humaine (Edward Jenner). </a:t>
            </a:r>
          </a:p>
          <a:p>
            <a:pPr marL="0" indent="0" algn="just">
              <a:buNone/>
            </a:pPr>
            <a:r>
              <a:rPr lang="fr-FR" sz="2400" dirty="0">
                <a:latin typeface="Garamond" panose="02020404030301010803" pitchFamily="18" charset="0"/>
              </a:rPr>
              <a:t>Législation européenne en faveur de l’obligation vaccinale contre la variole : Bavière (1807) et territoires de l’Empire français en Italie et en Allemagne, Suède (1816), Angleterre (1853), Écosse (1864), Allemagne (1874) (…).</a:t>
            </a:r>
          </a:p>
          <a:p>
            <a:pPr marL="0" indent="0" algn="just">
              <a:buNone/>
            </a:pPr>
            <a:r>
              <a:rPr lang="fr-FR" sz="2400" dirty="0">
                <a:latin typeface="Garamond" panose="02020404030301010803" pitchFamily="18" charset="0"/>
              </a:rPr>
              <a:t>Extension de la vaccination animale.</a:t>
            </a:r>
          </a:p>
          <a:p>
            <a:pPr marL="0" indent="0">
              <a:buNone/>
            </a:pPr>
            <a:endParaRPr lang="fr-FR" sz="2400" dirty="0"/>
          </a:p>
        </p:txBody>
      </p:sp>
    </p:spTree>
    <p:extLst>
      <p:ext uri="{BB962C8B-B14F-4D97-AF65-F5344CB8AC3E}">
        <p14:creationId xmlns:p14="http://schemas.microsoft.com/office/powerpoint/2010/main" val="3244984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AEA0D3-9077-2941-A65F-DB55E85E843E}"/>
              </a:ext>
            </a:extLst>
          </p:cNvPr>
          <p:cNvSpPr>
            <a:spLocks noGrp="1"/>
          </p:cNvSpPr>
          <p:nvPr>
            <p:ph type="title"/>
          </p:nvPr>
        </p:nvSpPr>
        <p:spPr>
          <a:xfrm>
            <a:off x="1200149" y="357188"/>
            <a:ext cx="10315575" cy="1814512"/>
          </a:xfrm>
        </p:spPr>
        <p:txBody>
          <a:bodyPr>
            <a:normAutofit/>
          </a:bodyPr>
          <a:lstStyle/>
          <a:p>
            <a:r>
              <a:rPr lang="fr-FR" sz="2400" b="1" dirty="0">
                <a:latin typeface="Garamond" panose="02020404030301010803" pitchFamily="18" charset="0"/>
              </a:rPr>
              <a:t>3/ La victoire médicale et politique de Pasteur ou comment sortir du boulangisme ?</a:t>
            </a:r>
            <a:br>
              <a:rPr lang="fr-FR" sz="2400" b="1" dirty="0">
                <a:latin typeface="Garamond" panose="02020404030301010803" pitchFamily="18" charset="0"/>
              </a:rPr>
            </a:br>
            <a:br>
              <a:rPr lang="fr-FR" sz="2400" b="1" dirty="0">
                <a:latin typeface="Garamond" panose="02020404030301010803" pitchFamily="18" charset="0"/>
              </a:rPr>
            </a:br>
            <a:br>
              <a:rPr lang="fr-FR" sz="2400" b="1" dirty="0">
                <a:latin typeface="Garamond" panose="02020404030301010803" pitchFamily="18" charset="0"/>
              </a:rPr>
            </a:br>
            <a:endParaRPr lang="fr-FR" sz="2400" b="1" dirty="0">
              <a:latin typeface="Garamond" panose="02020404030301010803" pitchFamily="18" charset="0"/>
            </a:endParaRPr>
          </a:p>
        </p:txBody>
      </p:sp>
      <p:sp>
        <p:nvSpPr>
          <p:cNvPr id="3" name="Espace réservé du contenu 2">
            <a:extLst>
              <a:ext uri="{FF2B5EF4-FFF2-40B4-BE49-F238E27FC236}">
                <a16:creationId xmlns:a16="http://schemas.microsoft.com/office/drawing/2014/main" id="{3AB94195-C341-F94E-855D-3DF3D201971D}"/>
              </a:ext>
            </a:extLst>
          </p:cNvPr>
          <p:cNvSpPr>
            <a:spLocks noGrp="1"/>
          </p:cNvSpPr>
          <p:nvPr>
            <p:ph idx="1"/>
          </p:nvPr>
        </p:nvSpPr>
        <p:spPr>
          <a:xfrm>
            <a:off x="1200150" y="1243013"/>
            <a:ext cx="10458450" cy="5329237"/>
          </a:xfrm>
        </p:spPr>
        <p:txBody>
          <a:bodyPr>
            <a:normAutofit fontScale="92500"/>
          </a:bodyPr>
          <a:lstStyle/>
          <a:p>
            <a:pPr algn="just">
              <a:buFontTx/>
              <a:buChar char="-"/>
            </a:pPr>
            <a:r>
              <a:rPr lang="fr-FR" sz="2400" dirty="0">
                <a:latin typeface="Garamond" panose="02020404030301010803" pitchFamily="18" charset="0"/>
              </a:rPr>
              <a:t>Pasteur et la stratégie internationale : reconnaissance de l’Angleterre (1886) ; congrès internationaux…</a:t>
            </a:r>
          </a:p>
          <a:p>
            <a:pPr algn="just">
              <a:buFontTx/>
              <a:buChar char="-"/>
            </a:pPr>
            <a:r>
              <a:rPr lang="fr-FR" sz="2400" dirty="0">
                <a:latin typeface="Garamond" panose="02020404030301010803" pitchFamily="18" charset="0"/>
              </a:rPr>
              <a:t>1889-1892 : victoire de la Troisième république contre le boulangisme et promotion de Pasteur comme figure du Grand homme. (Comment sortir du boulangisme ? Par Pasteur).</a:t>
            </a:r>
          </a:p>
          <a:p>
            <a:pPr algn="just">
              <a:buFontTx/>
              <a:buChar char="-"/>
            </a:pPr>
            <a:r>
              <a:rPr lang="fr-FR" sz="2400" dirty="0">
                <a:solidFill>
                  <a:srgbClr val="FF0000"/>
                </a:solidFill>
                <a:latin typeface="Garamond" panose="02020404030301010803" pitchFamily="18" charset="0"/>
              </a:rPr>
              <a:t>Loi du 30 novembre 1892 </a:t>
            </a:r>
            <a:r>
              <a:rPr lang="fr-FR" sz="2400" dirty="0">
                <a:latin typeface="Garamond" panose="02020404030301010803" pitchFamily="18" charset="0"/>
              </a:rPr>
              <a:t>sur la réorganisation des études et professions médicales : les premières années de formations ont lieu dans les Facultés des sciences et non plus seulement dans les Facultés de médecine.</a:t>
            </a:r>
          </a:p>
          <a:p>
            <a:pPr algn="just">
              <a:buFontTx/>
              <a:buChar char="-"/>
            </a:pPr>
            <a:r>
              <a:rPr lang="fr-FR" sz="2400" dirty="0">
                <a:latin typeface="Garamond" panose="02020404030301010803" pitchFamily="18" charset="0"/>
              </a:rPr>
              <a:t>27 décembre 1892 : jubilé de Pasteur à la Sorbonne</a:t>
            </a:r>
          </a:p>
          <a:p>
            <a:pPr algn="just">
              <a:buFontTx/>
              <a:buChar char="-"/>
            </a:pPr>
            <a:r>
              <a:rPr lang="fr-FR" sz="2400" dirty="0">
                <a:latin typeface="Garamond" panose="02020404030301010803" pitchFamily="18" charset="0"/>
              </a:rPr>
              <a:t>5 octobre 1895 : </a:t>
            </a:r>
            <a:r>
              <a:rPr lang="fr-FR" sz="2400" dirty="0">
                <a:solidFill>
                  <a:srgbClr val="FF0000"/>
                </a:solidFill>
                <a:latin typeface="Garamond" panose="02020404030301010803" pitchFamily="18" charset="0"/>
              </a:rPr>
              <a:t>funérailles nationales </a:t>
            </a:r>
            <a:r>
              <a:rPr lang="fr-FR" sz="2400" dirty="0">
                <a:latin typeface="Garamond" panose="02020404030301010803" pitchFamily="18" charset="0"/>
              </a:rPr>
              <a:t>de Pasteur (mort le 28/09).</a:t>
            </a:r>
          </a:p>
          <a:p>
            <a:pPr algn="just">
              <a:buFontTx/>
              <a:buChar char="-"/>
            </a:pPr>
            <a:r>
              <a:rPr lang="fr-FR" sz="2400" dirty="0">
                <a:latin typeface="Garamond" panose="02020404030301010803" pitchFamily="18" charset="0"/>
              </a:rPr>
              <a:t>1897 : loi de finance voté par le Parlement accorde un important financement à l’Institut Pasteur pour renforcer les recherches sur les « vaccins et les sérums ».</a:t>
            </a:r>
          </a:p>
          <a:p>
            <a:pPr algn="just">
              <a:buFontTx/>
              <a:buChar char="-"/>
            </a:pPr>
            <a:r>
              <a:rPr lang="fr-FR" sz="2400" dirty="0">
                <a:solidFill>
                  <a:srgbClr val="FF0000"/>
                </a:solidFill>
                <a:latin typeface="Garamond" panose="02020404030301010803" pitchFamily="18" charset="0"/>
              </a:rPr>
              <a:t>Loi du 15 février 1902 </a:t>
            </a:r>
            <a:r>
              <a:rPr lang="fr-FR" sz="2400" dirty="0">
                <a:latin typeface="Garamond" panose="02020404030301010803" pitchFamily="18" charset="0"/>
              </a:rPr>
              <a:t>: obligation vaccinale (contre la variole) – art. 6 – dès la première année puis revaccination (11</a:t>
            </a:r>
            <a:r>
              <a:rPr lang="fr-FR" sz="2400" baseline="30000" dirty="0">
                <a:latin typeface="Garamond" panose="02020404030301010803" pitchFamily="18" charset="0"/>
              </a:rPr>
              <a:t>e</a:t>
            </a:r>
            <a:r>
              <a:rPr lang="fr-FR" sz="2400" dirty="0">
                <a:latin typeface="Garamond" panose="02020404030301010803" pitchFamily="18" charset="0"/>
              </a:rPr>
              <a:t> et 21</a:t>
            </a:r>
            <a:r>
              <a:rPr lang="fr-FR" sz="2400" baseline="30000" dirty="0">
                <a:latin typeface="Garamond" panose="02020404030301010803" pitchFamily="18" charset="0"/>
              </a:rPr>
              <a:t>e</a:t>
            </a:r>
            <a:r>
              <a:rPr lang="fr-FR" sz="2400" dirty="0">
                <a:latin typeface="Garamond" panose="02020404030301010803" pitchFamily="18" charset="0"/>
              </a:rPr>
              <a:t>).</a:t>
            </a:r>
          </a:p>
          <a:p>
            <a:pPr marL="0" indent="0" algn="just">
              <a:buNone/>
            </a:pPr>
            <a:endParaRPr lang="fr-FR" sz="2400" dirty="0">
              <a:latin typeface="Garamond" panose="02020404030301010803" pitchFamily="18" charset="0"/>
            </a:endParaRPr>
          </a:p>
        </p:txBody>
      </p:sp>
    </p:spTree>
    <p:extLst>
      <p:ext uri="{BB962C8B-B14F-4D97-AF65-F5344CB8AC3E}">
        <p14:creationId xmlns:p14="http://schemas.microsoft.com/office/powerpoint/2010/main" val="3123808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1FEB1-C587-104A-9E6C-68318B7883C9}"/>
              </a:ext>
            </a:extLst>
          </p:cNvPr>
          <p:cNvSpPr>
            <a:spLocks noGrp="1"/>
          </p:cNvSpPr>
          <p:nvPr>
            <p:ph type="title"/>
          </p:nvPr>
        </p:nvSpPr>
        <p:spPr/>
        <p:txBody>
          <a:bodyPr>
            <a:normAutofit/>
          </a:bodyPr>
          <a:lstStyle/>
          <a:p>
            <a:r>
              <a:rPr lang="fr-FR" sz="2800" b="1" dirty="0">
                <a:latin typeface="Garamond" panose="02020404030301010803" pitchFamily="18" charset="0"/>
              </a:rPr>
              <a:t>IV. Expressions « fin de siècle » : </a:t>
            </a:r>
          </a:p>
        </p:txBody>
      </p:sp>
      <p:sp>
        <p:nvSpPr>
          <p:cNvPr id="3" name="Espace réservé du contenu 2">
            <a:extLst>
              <a:ext uri="{FF2B5EF4-FFF2-40B4-BE49-F238E27FC236}">
                <a16:creationId xmlns:a16="http://schemas.microsoft.com/office/drawing/2014/main" id="{05909880-FFB2-1648-ADDD-5C749E64994D}"/>
              </a:ext>
            </a:extLst>
          </p:cNvPr>
          <p:cNvSpPr>
            <a:spLocks noGrp="1"/>
          </p:cNvSpPr>
          <p:nvPr>
            <p:ph idx="1"/>
          </p:nvPr>
        </p:nvSpPr>
        <p:spPr>
          <a:xfrm>
            <a:off x="1371600" y="1328738"/>
            <a:ext cx="9601200" cy="4538662"/>
          </a:xfrm>
        </p:spPr>
        <p:txBody>
          <a:bodyPr>
            <a:normAutofit lnSpcReduction="10000"/>
          </a:bodyPr>
          <a:lstStyle/>
          <a:p>
            <a:pPr marL="0" indent="0" algn="just">
              <a:buNone/>
            </a:pPr>
            <a:endParaRPr lang="fr-FR" sz="2400" b="1" dirty="0">
              <a:latin typeface="Garamond" panose="02020404030301010803" pitchFamily="18" charset="0"/>
            </a:endParaRPr>
          </a:p>
          <a:p>
            <a:pPr marL="0" indent="0" algn="just">
              <a:buNone/>
            </a:pPr>
            <a:r>
              <a:rPr lang="fr-FR" sz="2400" b="1" dirty="0">
                <a:latin typeface="Garamond" panose="02020404030301010803" pitchFamily="18" charset="0"/>
              </a:rPr>
              <a:t> 1. Le mouvement anti-scientiste et la réaction contre le progrès et l’autorité médicale : </a:t>
            </a:r>
          </a:p>
          <a:p>
            <a:pPr marL="0" indent="0" algn="just">
              <a:buNone/>
            </a:pPr>
            <a:r>
              <a:rPr lang="fr-FR" sz="2400" dirty="0">
                <a:latin typeface="Garamond" panose="02020404030301010803" pitchFamily="18" charset="0"/>
              </a:rPr>
              <a:t>Ferdinand Brunetière et la « faillite de la science » (« Après une visite au Vatican », </a:t>
            </a:r>
            <a:r>
              <a:rPr lang="fr-FR" sz="2400" i="1" dirty="0">
                <a:latin typeface="Garamond" panose="02020404030301010803" pitchFamily="18" charset="0"/>
              </a:rPr>
              <a:t>Revue des deux mondes</a:t>
            </a:r>
            <a:r>
              <a:rPr lang="fr-FR" sz="2400" dirty="0">
                <a:latin typeface="Garamond" panose="02020404030301010803" pitchFamily="18" charset="0"/>
              </a:rPr>
              <a:t>, 1</a:t>
            </a:r>
            <a:r>
              <a:rPr lang="fr-FR" sz="2400" baseline="30000" dirty="0">
                <a:latin typeface="Garamond" panose="02020404030301010803" pitchFamily="18" charset="0"/>
              </a:rPr>
              <a:t>er</a:t>
            </a:r>
            <a:r>
              <a:rPr lang="fr-FR" sz="2400" dirty="0">
                <a:latin typeface="Garamond" panose="02020404030301010803" pitchFamily="18" charset="0"/>
              </a:rPr>
              <a:t> janvier 1895.</a:t>
            </a:r>
          </a:p>
          <a:p>
            <a:pPr marL="0" indent="0" algn="just">
              <a:buNone/>
            </a:pPr>
            <a:endParaRPr lang="fr-FR" sz="2400" dirty="0">
              <a:latin typeface="Garamond" panose="02020404030301010803" pitchFamily="18" charset="0"/>
            </a:endParaRPr>
          </a:p>
          <a:p>
            <a:pPr marL="0" indent="0" algn="just">
              <a:spcBef>
                <a:spcPts val="0"/>
              </a:spcBef>
              <a:spcAft>
                <a:spcPts val="0"/>
              </a:spcAft>
              <a:buNone/>
            </a:pPr>
            <a:r>
              <a:rPr lang="fr-FR" sz="2400" dirty="0">
                <a:latin typeface="Garamond" panose="02020404030301010803" pitchFamily="18" charset="0"/>
              </a:rPr>
              <a:t>Léon Daudet, </a:t>
            </a:r>
            <a:r>
              <a:rPr lang="fr-FR" sz="2400" i="1" dirty="0">
                <a:latin typeface="Garamond" panose="02020404030301010803" pitchFamily="18" charset="0"/>
              </a:rPr>
              <a:t>Les Morticoles</a:t>
            </a:r>
            <a:r>
              <a:rPr lang="fr-FR" sz="2400" dirty="0">
                <a:latin typeface="Garamond" panose="02020404030301010803" pitchFamily="18" charset="0"/>
              </a:rPr>
              <a:t>, Paris, Charpentier &amp; </a:t>
            </a:r>
            <a:r>
              <a:rPr lang="fr-FR" sz="2400" dirty="0" err="1">
                <a:latin typeface="Garamond" panose="02020404030301010803" pitchFamily="18" charset="0"/>
              </a:rPr>
              <a:t>Fasquelle</a:t>
            </a:r>
            <a:r>
              <a:rPr lang="fr-FR" sz="2400" dirty="0">
                <a:latin typeface="Garamond" panose="02020404030301010803" pitchFamily="18" charset="0"/>
              </a:rPr>
              <a:t>, 1894 :</a:t>
            </a:r>
          </a:p>
          <a:p>
            <a:pPr marL="0" indent="0" algn="just">
              <a:spcBef>
                <a:spcPts val="0"/>
              </a:spcBef>
              <a:spcAft>
                <a:spcPts val="0"/>
              </a:spcAft>
              <a:buNone/>
            </a:pPr>
            <a:r>
              <a:rPr lang="fr-FR" sz="2400" dirty="0">
                <a:latin typeface="Garamond" panose="02020404030301010803" pitchFamily="18" charset="0"/>
              </a:rPr>
              <a:t>un brulot contre le pouvoir médical.</a:t>
            </a:r>
          </a:p>
          <a:p>
            <a:pPr marL="0" indent="0" algn="just">
              <a:buNone/>
            </a:pPr>
            <a:endParaRPr lang="fr-FR" sz="2400" b="1" dirty="0">
              <a:latin typeface="Garamond" panose="02020404030301010803" pitchFamily="18" charset="0"/>
            </a:endParaRPr>
          </a:p>
          <a:p>
            <a:pPr marL="0" indent="0" algn="just">
              <a:buNone/>
            </a:pPr>
            <a:r>
              <a:rPr lang="fr-FR" sz="2400" b="1" dirty="0">
                <a:latin typeface="Garamond" panose="02020404030301010803" pitchFamily="18" charset="0"/>
              </a:rPr>
              <a:t>2. République, vaccination et solidarisme </a:t>
            </a:r>
            <a:r>
              <a:rPr lang="fr-FR" sz="2400" dirty="0">
                <a:latin typeface="Garamond" panose="02020404030301010803" pitchFamily="18" charset="0"/>
              </a:rPr>
              <a:t>: </a:t>
            </a:r>
          </a:p>
          <a:p>
            <a:pPr marL="0" indent="0" algn="just">
              <a:buNone/>
            </a:pPr>
            <a:r>
              <a:rPr lang="fr-FR" sz="2400" dirty="0">
                <a:latin typeface="Garamond" panose="02020404030301010803" pitchFamily="18" charset="0"/>
              </a:rPr>
              <a:t>Léon Bourgeois, </a:t>
            </a:r>
            <a:r>
              <a:rPr lang="fr-FR" sz="2400" i="1" dirty="0">
                <a:latin typeface="Garamond" panose="02020404030301010803" pitchFamily="18" charset="0"/>
              </a:rPr>
              <a:t>Solidarité</a:t>
            </a:r>
            <a:r>
              <a:rPr lang="fr-FR" sz="2400" dirty="0">
                <a:latin typeface="Garamond" panose="02020404030301010803" pitchFamily="18" charset="0"/>
              </a:rPr>
              <a:t>, Paris, A. Colin et C</a:t>
            </a:r>
            <a:r>
              <a:rPr lang="fr-FR" sz="2400" baseline="30000" dirty="0">
                <a:latin typeface="Garamond" panose="02020404030301010803" pitchFamily="18" charset="0"/>
              </a:rPr>
              <a:t>ie</a:t>
            </a:r>
            <a:r>
              <a:rPr lang="fr-FR" sz="2400" dirty="0">
                <a:latin typeface="Garamond" panose="02020404030301010803" pitchFamily="18" charset="0"/>
              </a:rPr>
              <a:t>, 1896.</a:t>
            </a:r>
          </a:p>
        </p:txBody>
      </p:sp>
      <p:pic>
        <p:nvPicPr>
          <p:cNvPr id="4" name="Image 3">
            <a:extLst>
              <a:ext uri="{FF2B5EF4-FFF2-40B4-BE49-F238E27FC236}">
                <a16:creationId xmlns:a16="http://schemas.microsoft.com/office/drawing/2014/main" id="{0354115E-F989-F341-B351-2C2093765DD0}"/>
              </a:ext>
            </a:extLst>
          </p:cNvPr>
          <p:cNvPicPr>
            <a:picLocks noChangeAspect="1"/>
          </p:cNvPicPr>
          <p:nvPr/>
        </p:nvPicPr>
        <p:blipFill>
          <a:blip r:embed="rId2"/>
          <a:stretch>
            <a:fillRect/>
          </a:stretch>
        </p:blipFill>
        <p:spPr>
          <a:xfrm>
            <a:off x="9877425" y="2687444"/>
            <a:ext cx="2190750" cy="3043989"/>
          </a:xfrm>
          <a:prstGeom prst="rect">
            <a:avLst/>
          </a:prstGeom>
        </p:spPr>
      </p:pic>
    </p:spTree>
    <p:extLst>
      <p:ext uri="{BB962C8B-B14F-4D97-AF65-F5344CB8AC3E}">
        <p14:creationId xmlns:p14="http://schemas.microsoft.com/office/powerpoint/2010/main" val="797078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0BD33-393C-E141-BC66-F360B9CF655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CAE3859-F587-C64A-BE48-7996BD1B8899}"/>
              </a:ext>
            </a:extLst>
          </p:cNvPr>
          <p:cNvSpPr>
            <a:spLocks noGrp="1"/>
          </p:cNvSpPr>
          <p:nvPr>
            <p:ph idx="1"/>
          </p:nvPr>
        </p:nvSpPr>
        <p:spPr>
          <a:xfrm>
            <a:off x="948690" y="480060"/>
            <a:ext cx="8149590" cy="5906453"/>
          </a:xfrm>
        </p:spPr>
        <p:txBody>
          <a:bodyPr>
            <a:normAutofit lnSpcReduction="10000"/>
          </a:bodyPr>
          <a:lstStyle/>
          <a:p>
            <a:pPr marL="0" indent="0">
              <a:buNone/>
            </a:pPr>
            <a:r>
              <a:rPr lang="fr-FR" sz="2400" b="1" dirty="0">
                <a:latin typeface="Garamond" panose="02020404030301010803" pitchFamily="18" charset="0"/>
              </a:rPr>
              <a:t>3. Anti-vaccinateurs et marchands </a:t>
            </a:r>
            <a:r>
              <a:rPr lang="fr-FR" sz="2400" b="1">
                <a:latin typeface="Garamond" panose="02020404030301010803" pitchFamily="18" charset="0"/>
              </a:rPr>
              <a:t>de remèdes</a:t>
            </a:r>
            <a:endParaRPr lang="fr-FR" sz="2400" b="1" dirty="0">
              <a:latin typeface="Garamond" panose="02020404030301010803" pitchFamily="18" charset="0"/>
            </a:endParaRPr>
          </a:p>
          <a:p>
            <a:pPr marL="0" indent="0">
              <a:buNone/>
            </a:pPr>
            <a:r>
              <a:rPr lang="fr-FR" sz="2400" dirty="0">
                <a:latin typeface="Garamond" panose="02020404030301010803" pitchFamily="18" charset="0"/>
              </a:rPr>
              <a:t>/ Hubert </a:t>
            </a:r>
            <a:r>
              <a:rPr lang="fr-FR" sz="2400" dirty="0" err="1">
                <a:latin typeface="Garamond" panose="02020404030301010803" pitchFamily="18" charset="0"/>
              </a:rPr>
              <a:t>Boëns</a:t>
            </a:r>
            <a:r>
              <a:rPr lang="fr-FR" sz="2400" dirty="0">
                <a:latin typeface="Garamond" panose="02020404030301010803" pitchFamily="18" charset="0"/>
              </a:rPr>
              <a:t> (</a:t>
            </a:r>
            <a:r>
              <a:rPr lang="fr-FR" sz="2400" dirty="0" err="1">
                <a:latin typeface="Garamond" panose="02020404030301010803" pitchFamily="18" charset="0"/>
              </a:rPr>
              <a:t>quie</a:t>
            </a:r>
            <a:r>
              <a:rPr lang="fr-FR" sz="2400" dirty="0">
                <a:latin typeface="Garamond" panose="02020404030301010803" pitchFamily="18" charset="0"/>
              </a:rPr>
              <a:t> se présente toujours comme le président de la Ligue universelle des </a:t>
            </a:r>
            <a:r>
              <a:rPr lang="fr-FR" sz="2400" dirty="0" err="1">
                <a:latin typeface="Garamond" panose="02020404030301010803" pitchFamily="18" charset="0"/>
              </a:rPr>
              <a:t>antivaccinateurs</a:t>
            </a:r>
            <a:r>
              <a:rPr lang="fr-FR" sz="2400" dirty="0">
                <a:latin typeface="Garamond" panose="02020404030301010803" pitchFamily="18" charset="0"/>
              </a:rPr>
              <a:t> en 1895) : néo-hippocratisme et médecine holistique de la fin du XIX</a:t>
            </a:r>
            <a:r>
              <a:rPr lang="fr-FR" sz="2400" baseline="30000" dirty="0">
                <a:latin typeface="Garamond" panose="02020404030301010803" pitchFamily="18" charset="0"/>
              </a:rPr>
              <a:t>e</a:t>
            </a:r>
            <a:r>
              <a:rPr lang="fr-FR" sz="2400" dirty="0">
                <a:latin typeface="Garamond" panose="02020404030301010803" pitchFamily="18" charset="0"/>
              </a:rPr>
              <a:t> siècle (</a:t>
            </a:r>
            <a:r>
              <a:rPr lang="fr-FR" sz="2400" i="1" dirty="0">
                <a:latin typeface="Garamond" panose="02020404030301010803" pitchFamily="18" charset="0"/>
              </a:rPr>
              <a:t>L'art de vivre: traite complet d'hygiène et de médecine a l'usage des gens du monde</a:t>
            </a:r>
            <a:r>
              <a:rPr lang="fr-FR" sz="2400" dirty="0">
                <a:latin typeface="Garamond" panose="02020404030301010803" pitchFamily="18" charset="0"/>
              </a:rPr>
              <a:t>, Paris, 1893).</a:t>
            </a:r>
          </a:p>
          <a:p>
            <a:pPr marL="0" indent="0" algn="just">
              <a:buNone/>
            </a:pPr>
            <a:r>
              <a:rPr lang="fr-FR" sz="2400" dirty="0">
                <a:latin typeface="Garamond" panose="02020404030301010803" pitchFamily="18" charset="0"/>
              </a:rPr>
              <a:t>/ Charles </a:t>
            </a:r>
            <a:r>
              <a:rPr lang="fr-FR" sz="2400" dirty="0" err="1">
                <a:latin typeface="Garamond" panose="02020404030301010803" pitchFamily="18" charset="0"/>
              </a:rPr>
              <a:t>Dürr</a:t>
            </a:r>
            <a:r>
              <a:rPr lang="fr-FR" sz="2400" dirty="0">
                <a:latin typeface="Garamond" panose="02020404030301010803" pitchFamily="18" charset="0"/>
              </a:rPr>
              <a:t>, valorisation d’</a:t>
            </a:r>
            <a:r>
              <a:rPr lang="fr-FR" sz="2400" dirty="0">
                <a:solidFill>
                  <a:srgbClr val="FF0000"/>
                </a:solidFill>
                <a:latin typeface="Garamond" panose="02020404030301010803" pitchFamily="18" charset="0"/>
              </a:rPr>
              <a:t>Antoine </a:t>
            </a:r>
            <a:r>
              <a:rPr lang="fr-FR" sz="2400" dirty="0" err="1">
                <a:solidFill>
                  <a:srgbClr val="FF0000"/>
                </a:solidFill>
                <a:latin typeface="Garamond" panose="02020404030301010803" pitchFamily="18" charset="0"/>
              </a:rPr>
              <a:t>Béchamp</a:t>
            </a:r>
            <a:r>
              <a:rPr lang="fr-FR" sz="2400" dirty="0">
                <a:solidFill>
                  <a:srgbClr val="FF0000"/>
                </a:solidFill>
                <a:latin typeface="Garamond" panose="02020404030301010803" pitchFamily="18" charset="0"/>
              </a:rPr>
              <a:t> </a:t>
            </a:r>
            <a:r>
              <a:rPr lang="fr-FR" sz="2400" dirty="0">
                <a:latin typeface="Garamond" panose="02020404030301010803" pitchFamily="18" charset="0"/>
              </a:rPr>
              <a:t>(les « </a:t>
            </a:r>
            <a:r>
              <a:rPr lang="fr-FR" sz="2400" dirty="0" err="1">
                <a:latin typeface="Garamond" panose="02020404030301010803" pitchFamily="18" charset="0"/>
              </a:rPr>
              <a:t>mycrosymas</a:t>
            </a:r>
            <a:r>
              <a:rPr lang="fr-FR" sz="2400" dirty="0">
                <a:latin typeface="Garamond" panose="02020404030301010803" pitchFamily="18" charset="0"/>
              </a:rPr>
              <a:t> », particules qui composent les cellule et mutent pour former des virus) ; thèse de la spécificité des corps « hôtes » : chaque corps humain développe des propriétés singulières face au virus (impossibilité de penser la cause unique). </a:t>
            </a:r>
            <a:r>
              <a:rPr lang="fr-FR" sz="2400" dirty="0">
                <a:solidFill>
                  <a:srgbClr val="FF0000"/>
                </a:solidFill>
                <a:latin typeface="Garamond" panose="02020404030301010803" pitchFamily="18" charset="0"/>
              </a:rPr>
              <a:t>Vendeur de « pastilles </a:t>
            </a:r>
            <a:r>
              <a:rPr lang="fr-FR" sz="2400" dirty="0" err="1">
                <a:solidFill>
                  <a:srgbClr val="FF0000"/>
                </a:solidFill>
                <a:latin typeface="Garamond" panose="02020404030301010803" pitchFamily="18" charset="0"/>
              </a:rPr>
              <a:t>antiphlegmasiques</a:t>
            </a:r>
            <a:r>
              <a:rPr lang="fr-FR" sz="2400" dirty="0">
                <a:solidFill>
                  <a:srgbClr val="FF0000"/>
                </a:solidFill>
                <a:latin typeface="Garamond" panose="02020404030301010803" pitchFamily="18" charset="0"/>
              </a:rPr>
              <a:t> mixtes contre la migraine, les névralgies, la goutte, les rhumatismes, etc.</a:t>
            </a:r>
            <a:r>
              <a:rPr lang="fr-FR" sz="2400" dirty="0">
                <a:latin typeface="Garamond" panose="02020404030301010803" pitchFamily="18" charset="0"/>
              </a:rPr>
              <a:t> ».</a:t>
            </a:r>
          </a:p>
          <a:p>
            <a:pPr marL="0" indent="0" algn="just">
              <a:buNone/>
            </a:pPr>
            <a:r>
              <a:rPr lang="fr-FR" sz="2400" dirty="0">
                <a:latin typeface="Garamond" panose="02020404030301010803" pitchFamily="18" charset="0"/>
              </a:rPr>
              <a:t>/ Xavier Raspail, </a:t>
            </a:r>
            <a:r>
              <a:rPr lang="fr-FR" sz="2400" i="1" dirty="0">
                <a:latin typeface="Garamond" panose="02020404030301010803" pitchFamily="18" charset="0"/>
              </a:rPr>
              <a:t>Raspail et Pasteur : trente ans de cliniques médicales et scientifiques 1884-1914</a:t>
            </a:r>
            <a:r>
              <a:rPr lang="fr-FR" sz="2400" dirty="0">
                <a:latin typeface="Garamond" panose="02020404030301010803" pitchFamily="18" charset="0"/>
              </a:rPr>
              <a:t>, Paris, </a:t>
            </a:r>
            <a:r>
              <a:rPr lang="fr-FR" sz="2400" dirty="0" err="1">
                <a:latin typeface="Garamond" panose="02020404030301010803" pitchFamily="18" charset="0"/>
              </a:rPr>
              <a:t>Vigot</a:t>
            </a:r>
            <a:r>
              <a:rPr lang="fr-FR" sz="2400" dirty="0">
                <a:latin typeface="Garamond" panose="02020404030301010803" pitchFamily="18" charset="0"/>
              </a:rPr>
              <a:t> </a:t>
            </a:r>
            <a:r>
              <a:rPr lang="fr-FR" sz="2400" dirty="0" err="1">
                <a:latin typeface="Garamond" panose="02020404030301010803" pitchFamily="18" charset="0"/>
              </a:rPr>
              <a:t>fr.</a:t>
            </a:r>
            <a:r>
              <a:rPr lang="fr-FR" sz="2400" dirty="0">
                <a:latin typeface="Garamond" panose="02020404030301010803" pitchFamily="18" charset="0"/>
              </a:rPr>
              <a:t>, 1916… promoteur de la « liqueur Raspail » (1847).</a:t>
            </a:r>
          </a:p>
          <a:p>
            <a:pPr marL="0" indent="0">
              <a:buNone/>
            </a:pPr>
            <a:endParaRPr lang="fr-FR" sz="2400" dirty="0">
              <a:latin typeface="Garamond" panose="02020404030301010803" pitchFamily="18" charset="0"/>
            </a:endParaRPr>
          </a:p>
        </p:txBody>
      </p:sp>
      <p:pic>
        <p:nvPicPr>
          <p:cNvPr id="4" name="Image 3">
            <a:extLst>
              <a:ext uri="{FF2B5EF4-FFF2-40B4-BE49-F238E27FC236}">
                <a16:creationId xmlns:a16="http://schemas.microsoft.com/office/drawing/2014/main" id="{9EF2E312-2E3F-C642-BAC1-3EF353598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9155" y="4309110"/>
            <a:ext cx="3022845" cy="1629335"/>
          </a:xfrm>
          <a:prstGeom prst="rect">
            <a:avLst/>
          </a:prstGeom>
        </p:spPr>
      </p:pic>
    </p:spTree>
    <p:extLst>
      <p:ext uri="{BB962C8B-B14F-4D97-AF65-F5344CB8AC3E}">
        <p14:creationId xmlns:p14="http://schemas.microsoft.com/office/powerpoint/2010/main" val="109114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91824B-87B3-1A4E-A196-1E754D897FA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ACF5021-83C0-6145-8010-EBAFC2DE4EEF}"/>
              </a:ext>
            </a:extLst>
          </p:cNvPr>
          <p:cNvSpPr>
            <a:spLocks noGrp="1"/>
          </p:cNvSpPr>
          <p:nvPr>
            <p:ph idx="1"/>
          </p:nvPr>
        </p:nvSpPr>
        <p:spPr>
          <a:xfrm>
            <a:off x="1042988" y="285751"/>
            <a:ext cx="9929812" cy="5581650"/>
          </a:xfrm>
        </p:spPr>
        <p:txBody>
          <a:bodyPr>
            <a:normAutofit/>
          </a:bodyPr>
          <a:lstStyle/>
          <a:p>
            <a:pPr marL="0" indent="0" algn="just">
              <a:buNone/>
            </a:pPr>
            <a:r>
              <a:rPr lang="fr-FR" sz="2400" dirty="0">
                <a:latin typeface="Garamond" panose="02020404030301010803" pitchFamily="18" charset="0"/>
              </a:rPr>
              <a:t>Congrès à Paris (</a:t>
            </a:r>
            <a:r>
              <a:rPr lang="fr-FR" sz="2400" dirty="0">
                <a:solidFill>
                  <a:srgbClr val="FF0000"/>
                </a:solidFill>
                <a:latin typeface="Garamond" panose="02020404030301010803" pitchFamily="18" charset="0"/>
              </a:rPr>
              <a:t>décembre 1880</a:t>
            </a:r>
            <a:r>
              <a:rPr lang="fr-FR" sz="2400" dirty="0">
                <a:latin typeface="Garamond" panose="02020404030301010803" pitchFamily="18" charset="0"/>
              </a:rPr>
              <a:t>) : contre le projet de loi porté (mars 1880) par le député républicain, proche de Gambetta, </a:t>
            </a:r>
            <a:r>
              <a:rPr lang="fr-FR" sz="2400" dirty="0">
                <a:solidFill>
                  <a:srgbClr val="FF0000"/>
                </a:solidFill>
                <a:latin typeface="Garamond" panose="02020404030301010803" pitchFamily="18" charset="0"/>
              </a:rPr>
              <a:t>Henri Liouville </a:t>
            </a:r>
            <a:r>
              <a:rPr lang="fr-FR" sz="2400" dirty="0">
                <a:latin typeface="Garamond" panose="02020404030301010803" pitchFamily="18" charset="0"/>
              </a:rPr>
              <a:t>(1837-1887), professeur de médecine à la Faculté de Paris.</a:t>
            </a:r>
          </a:p>
          <a:p>
            <a:pPr marL="0" indent="0" algn="just">
              <a:buNone/>
            </a:pPr>
            <a:r>
              <a:rPr lang="fr-FR" sz="2400" dirty="0">
                <a:solidFill>
                  <a:srgbClr val="FF0000"/>
                </a:solidFill>
                <a:latin typeface="Garamond" panose="02020404030301010803" pitchFamily="18" charset="0"/>
              </a:rPr>
              <a:t>Février 1880 </a:t>
            </a:r>
            <a:r>
              <a:rPr lang="fr-FR" sz="2400" dirty="0">
                <a:latin typeface="Garamond" panose="02020404030301010803" pitchFamily="18" charset="0"/>
              </a:rPr>
              <a:t>: nouvelle crise épidémique de variole à Paris. Contre les médecins hygiénistes qui mettent en cause les causes « environnementales » (détritus…), Liouville défend l’idée d’une contamination par un agent que l’on commence à nommer « microbes » en référence aux travaux de </a:t>
            </a:r>
            <a:r>
              <a:rPr lang="fr-FR" sz="2400" b="1" dirty="0">
                <a:latin typeface="Garamond" panose="02020404030301010803" pitchFamily="18" charset="0"/>
              </a:rPr>
              <a:t>Louis Pasteur</a:t>
            </a:r>
            <a:r>
              <a:rPr lang="fr-FR" sz="2400" dirty="0">
                <a:latin typeface="Garamond" panose="02020404030301010803" pitchFamily="18" charset="0"/>
              </a:rPr>
              <a:t>. Le terme est introduit en 1878 par Charles-Emmanuel </a:t>
            </a:r>
            <a:r>
              <a:rPr lang="fr-FR" sz="2400" dirty="0" err="1">
                <a:latin typeface="Garamond" panose="02020404030301010803" pitchFamily="18" charset="0"/>
              </a:rPr>
              <a:t>Sédillot</a:t>
            </a:r>
            <a:r>
              <a:rPr lang="fr-FR" sz="2400" dirty="0">
                <a:latin typeface="Garamond" panose="02020404030301010803" pitchFamily="18" charset="0"/>
              </a:rPr>
              <a:t> : </a:t>
            </a:r>
          </a:p>
          <a:p>
            <a:pPr marL="0" indent="0" algn="just">
              <a:buNone/>
            </a:pPr>
            <a:r>
              <a:rPr lang="fr-FR" sz="2400" dirty="0">
                <a:latin typeface="Garamond" panose="02020404030301010803" pitchFamily="18" charset="0"/>
              </a:rPr>
              <a:t>« </a:t>
            </a:r>
            <a:r>
              <a:rPr lang="fr-FR" sz="2400" i="1" dirty="0">
                <a:latin typeface="Garamond" panose="02020404030301010803" pitchFamily="18" charset="0"/>
              </a:rPr>
              <a:t>M. Pasteur a démontré que des </a:t>
            </a:r>
            <a:r>
              <a:rPr lang="fr-FR" sz="2400" i="1" dirty="0">
                <a:solidFill>
                  <a:srgbClr val="FF0000"/>
                </a:solidFill>
                <a:latin typeface="Garamond" panose="02020404030301010803" pitchFamily="18" charset="0"/>
              </a:rPr>
              <a:t>organismes microscopiques, </a:t>
            </a:r>
            <a:r>
              <a:rPr lang="fr-FR" sz="2400" i="1" dirty="0">
                <a:latin typeface="Garamond" panose="02020404030301010803" pitchFamily="18" charset="0"/>
              </a:rPr>
              <a:t>répandus dans l’atmosphère, sont la cause des fermentations attribuées à l’air, qui n’en est que le véhicule et ne possède aucune de leurs propriétés. Ces organismes forment tout un monde, composé d’espèces, de familles, de variétés, dont l’histoire, à peine commencée, est déjà féconde en prévisions et en résultats de la plus haute importance</a:t>
            </a:r>
            <a:r>
              <a:rPr lang="fr-FR" sz="2400" dirty="0">
                <a:latin typeface="Garamond" panose="02020404030301010803" pitchFamily="18" charset="0"/>
              </a:rPr>
              <a:t> » (PV de l’Académie des sciences). </a:t>
            </a:r>
          </a:p>
          <a:p>
            <a:pPr marL="0" indent="0" algn="just">
              <a:buNone/>
            </a:pPr>
            <a:endParaRPr lang="fr-FR" sz="2400" dirty="0">
              <a:latin typeface="Garamond" panose="02020404030301010803" pitchFamily="18" charset="0"/>
            </a:endParaRPr>
          </a:p>
        </p:txBody>
      </p:sp>
    </p:spTree>
    <p:extLst>
      <p:ext uri="{BB962C8B-B14F-4D97-AF65-F5344CB8AC3E}">
        <p14:creationId xmlns:p14="http://schemas.microsoft.com/office/powerpoint/2010/main" val="148648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058A6-5726-3C4F-B086-1E35B537F8E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655B4D5-2FE8-9E47-81F9-CBBF1C5641D2}"/>
              </a:ext>
            </a:extLst>
          </p:cNvPr>
          <p:cNvSpPr>
            <a:spLocks noGrp="1"/>
          </p:cNvSpPr>
          <p:nvPr>
            <p:ph idx="1"/>
          </p:nvPr>
        </p:nvSpPr>
        <p:spPr>
          <a:xfrm>
            <a:off x="1128713" y="500063"/>
            <a:ext cx="10858500" cy="6186487"/>
          </a:xfrm>
        </p:spPr>
        <p:txBody>
          <a:bodyPr>
            <a:normAutofit lnSpcReduction="10000"/>
          </a:bodyPr>
          <a:lstStyle/>
          <a:p>
            <a:pPr marL="0" indent="0" algn="just">
              <a:buNone/>
            </a:pPr>
            <a:r>
              <a:rPr lang="fr-FR" sz="2400" dirty="0">
                <a:latin typeface="Garamond" panose="02020404030301010803" pitchFamily="18" charset="0"/>
              </a:rPr>
              <a:t>Liouville propose de rendre obligatoire la vaccination des nourrissons puis la revaccination : prévoit de renforcer le contrôle administrative : instauration d’un « bulletin de vaccine » nécessaire pour inscrire les enfants dans les écoles publiques, se faire recruter dans l’armée ou entrer dans l’administration publique.</a:t>
            </a:r>
          </a:p>
          <a:p>
            <a:pPr marL="0" indent="0" algn="just">
              <a:buNone/>
            </a:pPr>
            <a:r>
              <a:rPr lang="fr-FR" sz="2400" dirty="0">
                <a:solidFill>
                  <a:srgbClr val="FF0000"/>
                </a:solidFill>
                <a:latin typeface="Garamond" panose="02020404030301010803" pitchFamily="18" charset="0"/>
              </a:rPr>
              <a:t>Décembre 1880-mai 1881 </a:t>
            </a:r>
            <a:r>
              <a:rPr lang="fr-FR" sz="2400" dirty="0">
                <a:latin typeface="Garamond" panose="02020404030301010803" pitchFamily="18" charset="0"/>
              </a:rPr>
              <a:t>: débat parlementaire et mobilisation de l’opinion publique (presse ; conférences publiques…)</a:t>
            </a:r>
          </a:p>
          <a:p>
            <a:pPr algn="just">
              <a:buFontTx/>
              <a:buChar char="-"/>
            </a:pPr>
            <a:r>
              <a:rPr lang="fr-FR" sz="2400" dirty="0">
                <a:latin typeface="Garamond" panose="02020404030301010803" pitchFamily="18" charset="0"/>
              </a:rPr>
              <a:t>Défense des libertés individuelles (le libre choix du père de famille, cf. Code Civil) contre l’intervention de l’État. Parallélisme entre projet de loi de Liouville et projet de loi porté par Ferry sur l’instruction publique (article « </a:t>
            </a:r>
            <a:r>
              <a:rPr lang="fr-FR" sz="2400" dirty="0">
                <a:solidFill>
                  <a:srgbClr val="FF0000"/>
                </a:solidFill>
                <a:latin typeface="Garamond" panose="02020404030301010803" pitchFamily="18" charset="0"/>
              </a:rPr>
              <a:t>L’État médecin</a:t>
            </a:r>
            <a:r>
              <a:rPr lang="fr-FR" sz="2400" dirty="0">
                <a:latin typeface="Garamond" panose="02020404030301010803" pitchFamily="18" charset="0"/>
              </a:rPr>
              <a:t> », </a:t>
            </a:r>
            <a:r>
              <a:rPr lang="fr-FR" sz="2400" i="1" dirty="0">
                <a:latin typeface="Garamond" panose="02020404030301010803" pitchFamily="18" charset="0"/>
              </a:rPr>
              <a:t>La Presse</a:t>
            </a:r>
            <a:r>
              <a:rPr lang="fr-FR" sz="2400" dirty="0">
                <a:latin typeface="Garamond" panose="02020404030301010803" pitchFamily="18" charset="0"/>
              </a:rPr>
              <a:t>, 27 mars 1881 : Après M. Ferry qui surveille la santé de l’âme, voici M. Liouville qui veut soigner la santé du corps »).</a:t>
            </a:r>
          </a:p>
          <a:p>
            <a:pPr marL="0" indent="0" algn="just">
              <a:buNone/>
            </a:pPr>
            <a:r>
              <a:rPr lang="fr-FR" sz="2400" dirty="0">
                <a:latin typeface="Garamond" panose="02020404030301010803" pitchFamily="18" charset="0"/>
              </a:rPr>
              <a:t>« Voilà l’État qui va devenir médecin; il aura une doctrine d’État, une théorie d’État sur la vaccine, il en aura bientôt pour la pratique de l’obstétrique, pour telle ou telle opération. Je trouve qu’il y a quelque chose d’excessif dans de telles immixtions officielles » (Paul-Antoine Bourgeois, député vendéen de l’Union des droites, 3 mars 1881)</a:t>
            </a:r>
            <a:r>
              <a:rPr lang="fr-FR" sz="2400" b="1" dirty="0">
                <a:latin typeface="Garamond" panose="02020404030301010803" pitchFamily="18" charset="0"/>
              </a:rPr>
              <a:t>.</a:t>
            </a:r>
            <a:endParaRPr lang="fr-FR" sz="2400" dirty="0">
              <a:latin typeface="Garamond" panose="02020404030301010803" pitchFamily="18" charset="0"/>
            </a:endParaRPr>
          </a:p>
          <a:p>
            <a:pPr algn="just">
              <a:buFontTx/>
              <a:buChar char="-"/>
            </a:pPr>
            <a:r>
              <a:rPr lang="fr-FR" sz="2400" dirty="0">
                <a:latin typeface="Garamond" panose="02020404030301010803" pitchFamily="18" charset="0"/>
              </a:rPr>
              <a:t>Nationalisme : contre « l’impérialisme anglais » (H.D. Dudgeon, </a:t>
            </a:r>
            <a:r>
              <a:rPr lang="fr-FR" sz="2400" i="1" dirty="0">
                <a:latin typeface="Garamond" panose="02020404030301010803" pitchFamily="18" charset="0"/>
              </a:rPr>
              <a:t>Essai historique sur l’origine et la propagation du dogme de la vaccine</a:t>
            </a:r>
            <a:r>
              <a:rPr lang="fr-FR" sz="2400" dirty="0">
                <a:latin typeface="Garamond" panose="02020404030301010803" pitchFamily="18" charset="0"/>
              </a:rPr>
              <a:t>, 1880).</a:t>
            </a:r>
          </a:p>
          <a:p>
            <a:pPr marL="0" indent="0" algn="just">
              <a:buNone/>
            </a:pPr>
            <a:endParaRPr lang="fr-FR" sz="2400" dirty="0">
              <a:latin typeface="Garamond" panose="02020404030301010803" pitchFamily="18" charset="0"/>
            </a:endParaRPr>
          </a:p>
          <a:p>
            <a:pPr marL="0" indent="0">
              <a:buNone/>
            </a:pPr>
            <a:endParaRPr lang="fr-FR" dirty="0"/>
          </a:p>
        </p:txBody>
      </p:sp>
    </p:spTree>
    <p:extLst>
      <p:ext uri="{BB962C8B-B14F-4D97-AF65-F5344CB8AC3E}">
        <p14:creationId xmlns:p14="http://schemas.microsoft.com/office/powerpoint/2010/main" val="171343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B36FA-3DEB-514B-9ADE-3F12E43A06B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ABBE5F6-CFD9-2C4C-8C4F-65CADAB04B0F}"/>
              </a:ext>
            </a:extLst>
          </p:cNvPr>
          <p:cNvSpPr>
            <a:spLocks noGrp="1"/>
          </p:cNvSpPr>
          <p:nvPr>
            <p:ph idx="1"/>
          </p:nvPr>
        </p:nvSpPr>
        <p:spPr>
          <a:xfrm>
            <a:off x="1042988" y="1228725"/>
            <a:ext cx="10744200" cy="5429250"/>
          </a:xfrm>
        </p:spPr>
        <p:txBody>
          <a:bodyPr>
            <a:normAutofit/>
          </a:bodyPr>
          <a:lstStyle/>
          <a:p>
            <a:pPr marL="0" indent="0" algn="just">
              <a:buNone/>
            </a:pPr>
            <a:r>
              <a:rPr lang="fr-FR" sz="2400" dirty="0">
                <a:latin typeface="Garamond" panose="02020404030301010803" pitchFamily="18" charset="0"/>
              </a:rPr>
              <a:t>Les membres de la Ligue internationale des </a:t>
            </a:r>
            <a:r>
              <a:rPr lang="fr-FR" sz="2400" dirty="0" err="1">
                <a:latin typeface="Garamond" panose="02020404030301010803" pitchFamily="18" charset="0"/>
              </a:rPr>
              <a:t>antivaccinateurs</a:t>
            </a:r>
            <a:r>
              <a:rPr lang="fr-FR" sz="2400" dirty="0">
                <a:latin typeface="Garamond" panose="02020404030301010803" pitchFamily="18" charset="0"/>
              </a:rPr>
              <a:t> sont reçus par le président de la République Grévy et par le ministre de l’Intérieur </a:t>
            </a:r>
            <a:r>
              <a:rPr lang="fr-FR" sz="2400" dirty="0">
                <a:solidFill>
                  <a:srgbClr val="FF0000"/>
                </a:solidFill>
                <a:latin typeface="Garamond" panose="02020404030301010803" pitchFamily="18" charset="0"/>
              </a:rPr>
              <a:t>Ernest Constans </a:t>
            </a:r>
            <a:r>
              <a:rPr lang="fr-FR" sz="2400" dirty="0">
                <a:solidFill>
                  <a:schemeClr val="tx1"/>
                </a:solidFill>
                <a:latin typeface="Garamond" panose="02020404030301010803" pitchFamily="18" charset="0"/>
              </a:rPr>
              <a:t>(e</a:t>
            </a:r>
            <a:r>
              <a:rPr lang="fr-FR" sz="2400" dirty="0">
                <a:latin typeface="Garamond" panose="02020404030301010803" pitchFamily="18" charset="0"/>
              </a:rPr>
              <a:t>n dépit du soutien de l’Académie de médecine ou du Conseil d’hygiène).</a:t>
            </a:r>
          </a:p>
          <a:p>
            <a:pPr marL="0" indent="0" algn="just">
              <a:buNone/>
            </a:pPr>
            <a:r>
              <a:rPr lang="fr-FR" sz="2400" dirty="0">
                <a:latin typeface="Garamond" panose="02020404030301010803" pitchFamily="18" charset="0"/>
              </a:rPr>
              <a:t>Lobby contre l’extension des lois en faveur de l’obligation vaccinale : « Nous pouvons donc prévoir le moment où les gouvernements et le public s’élèveront tous ensemble contre ces mesures odieuses qui imposent les vaccinations et les revaccinations à tout le monde sous peines d’amendes et de prison, aberrations législatives et administratives dignes des âges où la science médicale n’était qu’un vaste répertoire d’hypothèses et de fictions », </a:t>
            </a:r>
            <a:r>
              <a:rPr lang="fr-FR" sz="2400" dirty="0">
                <a:solidFill>
                  <a:srgbClr val="FF0000"/>
                </a:solidFill>
                <a:latin typeface="Garamond" panose="02020404030301010803" pitchFamily="18" charset="0"/>
              </a:rPr>
              <a:t>Hubert </a:t>
            </a:r>
            <a:r>
              <a:rPr lang="fr-FR" sz="2400" dirty="0" err="1">
                <a:solidFill>
                  <a:srgbClr val="FF0000"/>
                </a:solidFill>
                <a:latin typeface="Garamond" panose="02020404030301010803" pitchFamily="18" charset="0"/>
              </a:rPr>
              <a:t>Boëns</a:t>
            </a:r>
            <a:r>
              <a:rPr lang="fr-FR" sz="2400" dirty="0">
                <a:latin typeface="Garamond" panose="02020404030301010803" pitchFamily="18" charset="0"/>
              </a:rPr>
              <a:t>, </a:t>
            </a:r>
            <a:r>
              <a:rPr lang="fr-FR" sz="2400" i="1" dirty="0">
                <a:latin typeface="Garamond" panose="02020404030301010803" pitchFamily="18" charset="0"/>
              </a:rPr>
              <a:t>La vaccine au point de vue historique et scientifique</a:t>
            </a:r>
            <a:r>
              <a:rPr lang="fr-FR" sz="2400" dirty="0">
                <a:latin typeface="Garamond" panose="02020404030301010803" pitchFamily="18" charset="0"/>
              </a:rPr>
              <a:t>, Paris, 1882, p. 10.</a:t>
            </a:r>
          </a:p>
          <a:p>
            <a:pPr marL="0" indent="0" algn="just">
              <a:buNone/>
            </a:pPr>
            <a:endParaRPr lang="fr-FR" sz="2400" dirty="0">
              <a:latin typeface="Garamond" panose="02020404030301010803" pitchFamily="18" charset="0"/>
            </a:endParaRPr>
          </a:p>
        </p:txBody>
      </p:sp>
    </p:spTree>
    <p:extLst>
      <p:ext uri="{BB962C8B-B14F-4D97-AF65-F5344CB8AC3E}">
        <p14:creationId xmlns:p14="http://schemas.microsoft.com/office/powerpoint/2010/main" val="339209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EE14D-B63A-554D-BC33-90D0FD00FC0C}"/>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D297D8A-DFF7-3744-9222-0191C509CAE7}"/>
              </a:ext>
            </a:extLst>
          </p:cNvPr>
          <p:cNvSpPr>
            <a:spLocks noGrp="1"/>
          </p:cNvSpPr>
          <p:nvPr>
            <p:ph idx="1"/>
          </p:nvPr>
        </p:nvSpPr>
        <p:spPr>
          <a:xfrm>
            <a:off x="1112520" y="0"/>
            <a:ext cx="10942320" cy="5867400"/>
          </a:xfrm>
        </p:spPr>
        <p:txBody>
          <a:bodyPr>
            <a:noAutofit/>
          </a:bodyPr>
          <a:lstStyle/>
          <a:p>
            <a:pPr marL="0" indent="0">
              <a:buNone/>
            </a:pPr>
            <a:endParaRPr lang="fr-FR" sz="2400" b="1" dirty="0">
              <a:latin typeface="Garamond" panose="02020404030301010803" pitchFamily="18" charset="0"/>
            </a:endParaRPr>
          </a:p>
          <a:p>
            <a:pPr marL="0" indent="0">
              <a:buNone/>
            </a:pPr>
            <a:r>
              <a:rPr lang="fr-FR" sz="2400" b="1" dirty="0">
                <a:latin typeface="Garamond" panose="02020404030301010803" pitchFamily="18" charset="0"/>
              </a:rPr>
              <a:t>2. Membres : une nébuleuse internationale réformatrice et socialiste</a:t>
            </a:r>
          </a:p>
          <a:p>
            <a:pPr marL="0" indent="0">
              <a:buNone/>
            </a:pPr>
            <a:endParaRPr lang="fr-FR" sz="2400" b="1" dirty="0">
              <a:latin typeface="Garamond" panose="02020404030301010803" pitchFamily="18" charset="0"/>
            </a:endParaRPr>
          </a:p>
          <a:p>
            <a:pPr algn="just"/>
            <a:r>
              <a:rPr lang="fr-FR" sz="2400" dirty="0">
                <a:latin typeface="Garamond" panose="02020404030301010803" pitchFamily="18" charset="0"/>
              </a:rPr>
              <a:t>Élu député de Leicester en 1862, particulièrement actif dans la défense des droits des ouvriers, </a:t>
            </a:r>
            <a:r>
              <a:rPr lang="fr-FR" sz="2400" b="1" dirty="0">
                <a:latin typeface="Garamond" panose="02020404030301010803" pitchFamily="18" charset="0"/>
              </a:rPr>
              <a:t>Peter-Alfred Taylor </a:t>
            </a:r>
            <a:r>
              <a:rPr lang="fr-FR" sz="2400" dirty="0">
                <a:latin typeface="Garamond" panose="02020404030301010803" pitchFamily="18" charset="0"/>
              </a:rPr>
              <a:t>(1819-1891) préside la London Society for the Abolition of </a:t>
            </a:r>
            <a:r>
              <a:rPr lang="fr-FR" sz="2400" dirty="0" err="1">
                <a:latin typeface="Garamond" panose="02020404030301010803" pitchFamily="18" charset="0"/>
              </a:rPr>
              <a:t>Compulsory</a:t>
            </a:r>
            <a:r>
              <a:rPr lang="fr-FR" sz="2400" dirty="0">
                <a:latin typeface="Garamond" panose="02020404030301010803" pitchFamily="18" charset="0"/>
              </a:rPr>
              <a:t> Vaccination créée en 1880  avec </a:t>
            </a:r>
            <a:r>
              <a:rPr lang="fr-FR" sz="2400" b="1" dirty="0">
                <a:latin typeface="Garamond" panose="02020404030301010803" pitchFamily="18" charset="0"/>
              </a:rPr>
              <a:t>William </a:t>
            </a:r>
            <a:r>
              <a:rPr lang="fr-FR" sz="2400" b="1" dirty="0" err="1">
                <a:latin typeface="Garamond" panose="02020404030301010803" pitchFamily="18" charset="0"/>
              </a:rPr>
              <a:t>Tebb</a:t>
            </a:r>
            <a:r>
              <a:rPr lang="fr-FR" sz="2400" b="1" dirty="0">
                <a:latin typeface="Garamond" panose="02020404030301010803" pitchFamily="18" charset="0"/>
              </a:rPr>
              <a:t> </a:t>
            </a:r>
            <a:r>
              <a:rPr lang="fr-FR" sz="2400" dirty="0">
                <a:latin typeface="Garamond" panose="02020404030301010803" pitchFamily="18" charset="0"/>
              </a:rPr>
              <a:t>(1830-1917), homme d’affaires et réformateur social originaire de Manchester : promotion de l’homéopathie, du végétarisme ; lutte contre vivisection.</a:t>
            </a:r>
          </a:p>
          <a:p>
            <a:pPr algn="just"/>
            <a:r>
              <a:rPr lang="fr-FR" sz="2400" dirty="0">
                <a:latin typeface="Garamond" panose="02020404030301010803" pitchFamily="18" charset="0"/>
              </a:rPr>
              <a:t>Fondateur de la Ligue of </a:t>
            </a:r>
            <a:r>
              <a:rPr lang="fr-FR" sz="2400" dirty="0" err="1">
                <a:latin typeface="Garamond" panose="02020404030301010803" pitchFamily="18" charset="0"/>
              </a:rPr>
              <a:t>antivaccination</a:t>
            </a:r>
            <a:r>
              <a:rPr lang="fr-FR" sz="2400" dirty="0">
                <a:latin typeface="Garamond" panose="02020404030301010803" pitchFamily="18" charset="0"/>
              </a:rPr>
              <a:t> de Leicester (Angleterre), </a:t>
            </a:r>
            <a:r>
              <a:rPr lang="fr-FR" sz="2400" b="1" dirty="0">
                <a:latin typeface="Garamond" panose="02020404030301010803" pitchFamily="18" charset="0"/>
              </a:rPr>
              <a:t>John Thomas </a:t>
            </a:r>
            <a:r>
              <a:rPr lang="fr-FR" sz="2400" b="1" dirty="0" err="1">
                <a:latin typeface="Garamond" panose="02020404030301010803" pitchFamily="18" charset="0"/>
              </a:rPr>
              <a:t>Biggs</a:t>
            </a:r>
            <a:r>
              <a:rPr lang="fr-FR" sz="2400" b="1" dirty="0">
                <a:latin typeface="Garamond" panose="02020404030301010803" pitchFamily="18" charset="0"/>
              </a:rPr>
              <a:t> </a:t>
            </a:r>
            <a:r>
              <a:rPr lang="fr-FR" sz="2400" dirty="0">
                <a:latin typeface="Garamond" panose="02020404030301010803" pitchFamily="18" charset="0"/>
              </a:rPr>
              <a:t>(1847-1929) </a:t>
            </a:r>
          </a:p>
          <a:p>
            <a:pPr algn="just"/>
            <a:r>
              <a:rPr lang="fr-FR" sz="2400" dirty="0">
                <a:latin typeface="Garamond" panose="02020404030301010803" pitchFamily="18" charset="0"/>
              </a:rPr>
              <a:t>Fils d’un mineur, autodidacte, </a:t>
            </a:r>
            <a:r>
              <a:rPr lang="fr-FR" sz="2400" b="1" dirty="0">
                <a:latin typeface="Garamond" panose="02020404030301010803" pitchFamily="18" charset="0"/>
              </a:rPr>
              <a:t>Thomas Burt </a:t>
            </a:r>
            <a:r>
              <a:rPr lang="fr-FR" sz="2400" dirty="0">
                <a:latin typeface="Garamond" panose="02020404030301010803" pitchFamily="18" charset="0"/>
              </a:rPr>
              <a:t>(1837-1922) est élu en 1863 secrétaire de l’Association d’aide aux Mineurs du Northumberland, syndicat des travailleurs des mines du charbon. Député socialiste à la Chambre des Communes en 1874 (avec le soutien des Libéraux), il soutient l’extension des droits syndicats, l’introduction du suffrage universel masculin, autonomie pour l’Irlande. Il est par ailleurs membre de la Ligue internationale pour la paix. </a:t>
            </a:r>
          </a:p>
          <a:p>
            <a:pPr marL="0" indent="0">
              <a:buNone/>
            </a:pPr>
            <a:endParaRPr lang="fr-FR" sz="2400" dirty="0">
              <a:latin typeface="Garamond" panose="02020404030301010803" pitchFamily="18" charset="0"/>
            </a:endParaRPr>
          </a:p>
        </p:txBody>
      </p:sp>
    </p:spTree>
    <p:extLst>
      <p:ext uri="{BB962C8B-B14F-4D97-AF65-F5344CB8AC3E}">
        <p14:creationId xmlns:p14="http://schemas.microsoft.com/office/powerpoint/2010/main" val="84443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0F808-49CB-B04E-80FD-ADD92A8C82C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9D9EADF-555A-9245-A7B7-67D82E012DF6}"/>
              </a:ext>
            </a:extLst>
          </p:cNvPr>
          <p:cNvSpPr>
            <a:spLocks noGrp="1"/>
          </p:cNvSpPr>
          <p:nvPr>
            <p:ph idx="1"/>
          </p:nvPr>
        </p:nvSpPr>
        <p:spPr>
          <a:xfrm>
            <a:off x="1114425" y="114300"/>
            <a:ext cx="10844213" cy="5753100"/>
          </a:xfrm>
        </p:spPr>
        <p:txBody>
          <a:bodyPr>
            <a:noAutofit/>
          </a:bodyPr>
          <a:lstStyle/>
          <a:p>
            <a:pPr algn="just"/>
            <a:r>
              <a:rPr lang="fr-FR" sz="2400" dirty="0">
                <a:latin typeface="Garamond" panose="02020404030301010803" pitchFamily="18" charset="0"/>
              </a:rPr>
              <a:t>Chirurgien </a:t>
            </a:r>
            <a:r>
              <a:rPr lang="fr-FR" sz="2400" b="1" dirty="0">
                <a:latin typeface="Garamond" panose="02020404030301010803" pitchFamily="18" charset="0"/>
              </a:rPr>
              <a:t>Ernst </a:t>
            </a:r>
            <a:r>
              <a:rPr lang="fr-FR" sz="2400" b="1" dirty="0" err="1">
                <a:latin typeface="Garamond" panose="02020404030301010803" pitchFamily="18" charset="0"/>
              </a:rPr>
              <a:t>Grysanowski</a:t>
            </a:r>
            <a:r>
              <a:rPr lang="fr-FR" sz="2400" b="1" dirty="0">
                <a:latin typeface="Garamond" panose="02020404030301010803" pitchFamily="18" charset="0"/>
              </a:rPr>
              <a:t> </a:t>
            </a:r>
            <a:r>
              <a:rPr lang="fr-FR" sz="2400" dirty="0">
                <a:latin typeface="Garamond" panose="02020404030301010803" pitchFamily="18" charset="0"/>
              </a:rPr>
              <a:t>(1824-1888), engagé dans </a:t>
            </a:r>
            <a:r>
              <a:rPr lang="fr-FR" sz="2400" dirty="0">
                <a:solidFill>
                  <a:srgbClr val="FF0000"/>
                </a:solidFill>
                <a:latin typeface="Garamond" panose="02020404030301010803" pitchFamily="18" charset="0"/>
              </a:rPr>
              <a:t>le combat contre la vivisection</a:t>
            </a:r>
            <a:r>
              <a:rPr lang="fr-FR" sz="2400" dirty="0">
                <a:latin typeface="Garamond" panose="02020404030301010803" pitchFamily="18" charset="0"/>
              </a:rPr>
              <a:t> en Allemagne ; médecin et entrepreneur allemand (industrie du verre), </a:t>
            </a:r>
            <a:r>
              <a:rPr lang="fr-FR" sz="2400" b="1" dirty="0">
                <a:latin typeface="Garamond" panose="02020404030301010803" pitchFamily="18" charset="0"/>
              </a:rPr>
              <a:t>Heinrich </a:t>
            </a:r>
            <a:r>
              <a:rPr lang="fr-FR" sz="2400" b="1" dirty="0" err="1">
                <a:latin typeface="Garamond" panose="02020404030301010803" pitchFamily="18" charset="0"/>
              </a:rPr>
              <a:t>Oidtmann</a:t>
            </a:r>
            <a:r>
              <a:rPr lang="fr-FR" sz="2400" b="1" dirty="0">
                <a:latin typeface="Garamond" panose="02020404030301010803" pitchFamily="18" charset="0"/>
              </a:rPr>
              <a:t> </a:t>
            </a:r>
            <a:r>
              <a:rPr lang="fr-FR" sz="2400" dirty="0">
                <a:latin typeface="Garamond" panose="02020404030301010803" pitchFamily="18" charset="0"/>
              </a:rPr>
              <a:t>(1838-1890) de </a:t>
            </a:r>
            <a:r>
              <a:rPr lang="fr-FR" sz="2400" dirty="0" err="1">
                <a:latin typeface="Garamond" panose="02020404030301010803" pitchFamily="18" charset="0"/>
              </a:rPr>
              <a:t>Linnich</a:t>
            </a:r>
            <a:r>
              <a:rPr lang="fr-FR" sz="2400" dirty="0">
                <a:latin typeface="Garamond" panose="02020404030301010803" pitchFamily="18" charset="0"/>
              </a:rPr>
              <a:t>.</a:t>
            </a:r>
          </a:p>
          <a:p>
            <a:pPr algn="just"/>
            <a:r>
              <a:rPr lang="fr-FR" sz="2400" dirty="0">
                <a:latin typeface="Garamond" panose="02020404030301010803" pitchFamily="18" charset="0"/>
              </a:rPr>
              <a:t>Homme de lettres portoricain, co-auteur de la loi </a:t>
            </a:r>
            <a:r>
              <a:rPr lang="fr-FR" sz="2400" dirty="0">
                <a:solidFill>
                  <a:srgbClr val="FF0000"/>
                </a:solidFill>
                <a:latin typeface="Garamond" panose="02020404030301010803" pitchFamily="18" charset="0"/>
              </a:rPr>
              <a:t>qui abolit l’esclavage </a:t>
            </a:r>
            <a:r>
              <a:rPr lang="fr-FR" sz="2400" dirty="0">
                <a:latin typeface="Garamond" panose="02020404030301010803" pitchFamily="18" charset="0"/>
              </a:rPr>
              <a:t>dans les colonies espagnoles en 1873, </a:t>
            </a:r>
            <a:r>
              <a:rPr lang="fr-FR" sz="2400" b="1" dirty="0">
                <a:latin typeface="Garamond" panose="02020404030301010803" pitchFamily="18" charset="0"/>
              </a:rPr>
              <a:t>Julio </a:t>
            </a:r>
            <a:r>
              <a:rPr lang="fr-FR" sz="2400" b="1" dirty="0" err="1">
                <a:latin typeface="Garamond" panose="02020404030301010803" pitchFamily="18" charset="0"/>
              </a:rPr>
              <a:t>Vizcarrando</a:t>
            </a:r>
            <a:r>
              <a:rPr lang="fr-FR" sz="2400" b="1" dirty="0">
                <a:latin typeface="Garamond" panose="02020404030301010803" pitchFamily="18" charset="0"/>
              </a:rPr>
              <a:t> </a:t>
            </a:r>
            <a:r>
              <a:rPr lang="fr-FR" sz="2400" dirty="0">
                <a:latin typeface="Garamond" panose="02020404030301010803" pitchFamily="18" charset="0"/>
              </a:rPr>
              <a:t>(1829-1889)</a:t>
            </a:r>
          </a:p>
          <a:p>
            <a:pPr algn="just"/>
            <a:r>
              <a:rPr lang="fr-FR" sz="2400" dirty="0">
                <a:latin typeface="Garamond" panose="02020404030301010803" pitchFamily="18" charset="0"/>
              </a:rPr>
              <a:t>Docteur </a:t>
            </a:r>
            <a:r>
              <a:rPr lang="fr-FR" sz="2400" b="1" dirty="0">
                <a:latin typeface="Garamond" panose="02020404030301010803" pitchFamily="18" charset="0"/>
              </a:rPr>
              <a:t>Étienne </a:t>
            </a:r>
            <a:r>
              <a:rPr lang="fr-FR" sz="2400" b="1" dirty="0" err="1">
                <a:latin typeface="Garamond" panose="02020404030301010803" pitchFamily="18" charset="0"/>
              </a:rPr>
              <a:t>Ancelon</a:t>
            </a:r>
            <a:r>
              <a:rPr lang="fr-FR" sz="2400" b="1" dirty="0">
                <a:latin typeface="Garamond" panose="02020404030301010803" pitchFamily="18" charset="0"/>
              </a:rPr>
              <a:t> </a:t>
            </a:r>
            <a:r>
              <a:rPr lang="fr-FR" sz="2400" dirty="0">
                <a:latin typeface="Garamond" panose="02020404030301010803" pitchFamily="18" charset="0"/>
              </a:rPr>
              <a:t>(1806-1886), ancien </a:t>
            </a:r>
            <a:r>
              <a:rPr lang="fr-FR" sz="2400" dirty="0">
                <a:solidFill>
                  <a:srgbClr val="FF0000"/>
                </a:solidFill>
                <a:latin typeface="Garamond" panose="02020404030301010803" pitchFamily="18" charset="0"/>
              </a:rPr>
              <a:t>parlementaire exilé </a:t>
            </a:r>
            <a:r>
              <a:rPr lang="fr-FR" sz="2400" dirty="0">
                <a:latin typeface="Garamond" panose="02020404030301010803" pitchFamily="18" charset="0"/>
              </a:rPr>
              <a:t>en Belgique après le coup d’État de 1851 (membre de l’Académie royale de Belgique), élu député de la Meurthe en 1871. </a:t>
            </a:r>
          </a:p>
          <a:p>
            <a:pPr algn="just"/>
            <a:r>
              <a:rPr lang="fr-FR" sz="2400" b="1" dirty="0">
                <a:latin typeface="Garamond" panose="02020404030301010803" pitchFamily="18" charset="0"/>
              </a:rPr>
              <a:t>Joseph Emery-</a:t>
            </a:r>
            <a:r>
              <a:rPr lang="fr-FR" sz="2400" b="1" dirty="0" err="1">
                <a:latin typeface="Garamond" panose="02020404030301010803" pitchFamily="18" charset="0"/>
              </a:rPr>
              <a:t>Coderre</a:t>
            </a:r>
            <a:r>
              <a:rPr lang="fr-FR" sz="2400" dirty="0">
                <a:latin typeface="Garamond" panose="02020404030301010803" pitchFamily="18" charset="0"/>
              </a:rPr>
              <a:t>, membre fondateur de l’Association médicale du Canada (1867), Fondateur en 1885 de l’</a:t>
            </a:r>
            <a:r>
              <a:rPr lang="fr-FR" sz="2400" i="1" dirty="0" err="1">
                <a:latin typeface="Garamond" panose="02020404030301010803" pitchFamily="18" charset="0"/>
              </a:rPr>
              <a:t>Antivaccinateur</a:t>
            </a:r>
            <a:r>
              <a:rPr lang="fr-FR" sz="2400" i="1" dirty="0">
                <a:latin typeface="Garamond" panose="02020404030301010803" pitchFamily="18" charset="0"/>
              </a:rPr>
              <a:t> canadien français.</a:t>
            </a:r>
            <a:r>
              <a:rPr lang="fr-FR" sz="2400" dirty="0">
                <a:latin typeface="Garamond" panose="02020404030301010803" pitchFamily="18" charset="0"/>
              </a:rPr>
              <a:t> </a:t>
            </a:r>
          </a:p>
          <a:p>
            <a:pPr algn="just"/>
            <a:r>
              <a:rPr lang="fr-FR" sz="2400" dirty="0">
                <a:latin typeface="Garamond" panose="02020404030301010803" pitchFamily="18" charset="0"/>
              </a:rPr>
              <a:t>Avocat hollandais, </a:t>
            </a:r>
            <a:r>
              <a:rPr lang="fr-FR" sz="2400" dirty="0" err="1">
                <a:latin typeface="Garamond" panose="02020404030301010803" pitchFamily="18" charset="0"/>
              </a:rPr>
              <a:t>Levinus</a:t>
            </a:r>
            <a:r>
              <a:rPr lang="fr-FR" sz="2400" dirty="0">
                <a:latin typeface="Garamond" panose="02020404030301010803" pitchFamily="18" charset="0"/>
              </a:rPr>
              <a:t> </a:t>
            </a:r>
            <a:r>
              <a:rPr lang="fr-FR" sz="2400" dirty="0" err="1">
                <a:latin typeface="Garamond" panose="02020404030301010803" pitchFamily="18" charset="0"/>
              </a:rPr>
              <a:t>Wilhelmus</a:t>
            </a:r>
            <a:r>
              <a:rPr lang="fr-FR" sz="2400" dirty="0">
                <a:latin typeface="Garamond" panose="02020404030301010803" pitchFamily="18" charset="0"/>
              </a:rPr>
              <a:t> Christiaan </a:t>
            </a:r>
            <a:r>
              <a:rPr lang="fr-FR" sz="2400" dirty="0" err="1">
                <a:latin typeface="Garamond" panose="02020404030301010803" pitchFamily="18" charset="0"/>
              </a:rPr>
              <a:t>Keuchenius</a:t>
            </a:r>
            <a:r>
              <a:rPr lang="fr-FR" sz="2400" dirty="0">
                <a:latin typeface="Garamond" panose="02020404030301010803" pitchFamily="18" charset="0"/>
              </a:rPr>
              <a:t> (1822-1893), est le fondateur d’une Ligue </a:t>
            </a:r>
            <a:r>
              <a:rPr lang="fr-FR" sz="2400" dirty="0" err="1">
                <a:latin typeface="Garamond" panose="02020404030301010803" pitchFamily="18" charset="0"/>
              </a:rPr>
              <a:t>antivaccinale</a:t>
            </a:r>
            <a:r>
              <a:rPr lang="fr-FR" sz="2400" dirty="0">
                <a:latin typeface="Garamond" panose="02020404030301010803" pitchFamily="18" charset="0"/>
              </a:rPr>
              <a:t> en 1881 (</a:t>
            </a:r>
            <a:r>
              <a:rPr lang="fr-FR" sz="2400" i="1" dirty="0">
                <a:latin typeface="Garamond" panose="02020404030301010803" pitchFamily="18" charset="0"/>
              </a:rPr>
              <a:t>Bond </a:t>
            </a:r>
            <a:r>
              <a:rPr lang="fr-FR" sz="2400" i="1" dirty="0" err="1">
                <a:latin typeface="Garamond" panose="02020404030301010803" pitchFamily="18" charset="0"/>
              </a:rPr>
              <a:t>tegen</a:t>
            </a:r>
            <a:r>
              <a:rPr lang="fr-FR" sz="2400" i="1" dirty="0">
                <a:latin typeface="Garamond" panose="02020404030301010803" pitchFamily="18" charset="0"/>
              </a:rPr>
              <a:t> de </a:t>
            </a:r>
            <a:r>
              <a:rPr lang="fr-FR" sz="2400" i="1" dirty="0" err="1">
                <a:latin typeface="Garamond" panose="02020404030301010803" pitchFamily="18" charset="0"/>
              </a:rPr>
              <a:t>vaccinatidwang</a:t>
            </a:r>
            <a:r>
              <a:rPr lang="fr-FR" sz="2400" dirty="0">
                <a:latin typeface="Garamond" panose="02020404030301010803" pitchFamily="18" charset="0"/>
              </a:rPr>
              <a:t>). </a:t>
            </a:r>
          </a:p>
          <a:p>
            <a:pPr algn="just"/>
            <a:r>
              <a:rPr lang="fr-FR" sz="2400" dirty="0">
                <a:latin typeface="Garamond" panose="02020404030301010803" pitchFamily="18" charset="0"/>
              </a:rPr>
              <a:t>Député au Reichstag allemand en 1881 pour le </a:t>
            </a:r>
            <a:r>
              <a:rPr lang="fr-FR" sz="2400" dirty="0">
                <a:solidFill>
                  <a:srgbClr val="FF0000"/>
                </a:solidFill>
                <a:latin typeface="Garamond" panose="02020404030301010803" pitchFamily="18" charset="0"/>
              </a:rPr>
              <a:t>Parti populaire démocratique</a:t>
            </a:r>
            <a:r>
              <a:rPr lang="fr-FR" sz="2400" dirty="0">
                <a:latin typeface="Garamond" panose="02020404030301010803" pitchFamily="18" charset="0"/>
              </a:rPr>
              <a:t>, Gustav </a:t>
            </a:r>
            <a:r>
              <a:rPr lang="fr-FR" sz="2400" dirty="0" err="1">
                <a:latin typeface="Garamond" panose="02020404030301010803" pitchFamily="18" charset="0"/>
              </a:rPr>
              <a:t>von</a:t>
            </a:r>
            <a:r>
              <a:rPr lang="fr-FR" sz="2400" dirty="0">
                <a:latin typeface="Garamond" panose="02020404030301010803" pitchFamily="18" charset="0"/>
              </a:rPr>
              <a:t> </a:t>
            </a:r>
            <a:r>
              <a:rPr lang="fr-FR" sz="2400" dirty="0" err="1">
                <a:latin typeface="Garamond" panose="02020404030301010803" pitchFamily="18" charset="0"/>
              </a:rPr>
              <a:t>Bühler</a:t>
            </a:r>
            <a:r>
              <a:rPr lang="fr-FR" sz="2400" dirty="0">
                <a:latin typeface="Garamond" panose="02020404030301010803" pitchFamily="18" charset="0"/>
              </a:rPr>
              <a:t> (1817-1892)</a:t>
            </a:r>
          </a:p>
          <a:p>
            <a:pPr algn="just"/>
            <a:r>
              <a:rPr lang="fr-FR" sz="2400" b="1" dirty="0">
                <a:solidFill>
                  <a:schemeClr val="tx1"/>
                </a:solidFill>
                <a:latin typeface="Garamond" panose="02020404030301010803" pitchFamily="18" charset="0"/>
              </a:rPr>
              <a:t>Adolf Vogt </a:t>
            </a:r>
            <a:r>
              <a:rPr lang="fr-FR" sz="2400" dirty="0">
                <a:latin typeface="Garamond" panose="02020404030301010803" pitchFamily="18" charset="0"/>
              </a:rPr>
              <a:t>(1823-1907), professeur à l’Université de Berne, </a:t>
            </a:r>
            <a:r>
              <a:rPr lang="fr-FR" sz="2400" dirty="0">
                <a:solidFill>
                  <a:srgbClr val="FF0000"/>
                </a:solidFill>
                <a:latin typeface="Garamond" panose="02020404030301010803" pitchFamily="18" charset="0"/>
              </a:rPr>
              <a:t>proche de Bakounine</a:t>
            </a:r>
            <a:r>
              <a:rPr lang="fr-FR" sz="2400" dirty="0">
                <a:latin typeface="Garamond" panose="02020404030301010803" pitchFamily="18" charset="0"/>
              </a:rPr>
              <a:t>.</a:t>
            </a:r>
          </a:p>
        </p:txBody>
      </p:sp>
    </p:spTree>
    <p:extLst>
      <p:ext uri="{BB962C8B-B14F-4D97-AF65-F5344CB8AC3E}">
        <p14:creationId xmlns:p14="http://schemas.microsoft.com/office/powerpoint/2010/main" val="180137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48BAF-CA9C-1B46-AE28-44F44B88317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C3AF57-7ABD-D74B-8C56-69A2AAF9EC26}"/>
              </a:ext>
            </a:extLst>
          </p:cNvPr>
          <p:cNvSpPr>
            <a:spLocks noGrp="1"/>
          </p:cNvSpPr>
          <p:nvPr>
            <p:ph idx="1"/>
          </p:nvPr>
        </p:nvSpPr>
        <p:spPr>
          <a:xfrm>
            <a:off x="1371600" y="685800"/>
            <a:ext cx="9601200" cy="5181600"/>
          </a:xfrm>
        </p:spPr>
        <p:txBody>
          <a:bodyPr>
            <a:normAutofit fontScale="92500" lnSpcReduction="10000"/>
          </a:bodyPr>
          <a:lstStyle/>
          <a:p>
            <a:pPr marL="0" indent="0" algn="just">
              <a:buNone/>
            </a:pPr>
            <a:r>
              <a:rPr lang="fr-FR" sz="2400" dirty="0">
                <a:latin typeface="Garamond" panose="02020404030301010803" pitchFamily="18" charset="0"/>
              </a:rPr>
              <a:t>Membres français :</a:t>
            </a:r>
          </a:p>
          <a:p>
            <a:pPr algn="just">
              <a:buFontTx/>
              <a:buChar char="-"/>
            </a:pPr>
            <a:r>
              <a:rPr lang="fr-FR" sz="2400" dirty="0">
                <a:latin typeface="Garamond" panose="02020404030301010803" pitchFamily="18" charset="0"/>
              </a:rPr>
              <a:t>Membres de l’Académie nationale de médecine, </a:t>
            </a:r>
            <a:r>
              <a:rPr lang="fr-FR" sz="2400" b="1" dirty="0">
                <a:solidFill>
                  <a:schemeClr val="tx1"/>
                </a:solidFill>
                <a:latin typeface="Garamond" panose="02020404030301010803" pitchFamily="18" charset="0"/>
              </a:rPr>
              <a:t>Michel Peter</a:t>
            </a:r>
            <a:r>
              <a:rPr lang="fr-FR" sz="2400" dirty="0">
                <a:solidFill>
                  <a:srgbClr val="FF0000"/>
                </a:solidFill>
                <a:latin typeface="Garamond" panose="02020404030301010803" pitchFamily="18" charset="0"/>
              </a:rPr>
              <a:t>, </a:t>
            </a:r>
            <a:r>
              <a:rPr lang="fr-FR" sz="2400" dirty="0">
                <a:latin typeface="Garamond" panose="02020404030301010803" pitchFamily="18" charset="0"/>
              </a:rPr>
              <a:t>ou de l’Académie des sciences, </a:t>
            </a:r>
            <a:r>
              <a:rPr lang="fr-FR" sz="2400" b="1" dirty="0">
                <a:solidFill>
                  <a:schemeClr val="tx1"/>
                </a:solidFill>
                <a:latin typeface="Garamond" panose="02020404030301010803" pitchFamily="18" charset="0"/>
              </a:rPr>
              <a:t>Jules Guérin</a:t>
            </a:r>
            <a:r>
              <a:rPr lang="fr-FR" sz="2400" dirty="0">
                <a:solidFill>
                  <a:schemeClr val="tx1"/>
                </a:solidFill>
                <a:latin typeface="Garamond" panose="02020404030301010803" pitchFamily="18" charset="0"/>
              </a:rPr>
              <a:t>.</a:t>
            </a:r>
          </a:p>
          <a:p>
            <a:pPr marL="0" indent="0" algn="just">
              <a:buNone/>
            </a:pPr>
            <a:r>
              <a:rPr lang="fr-FR" sz="2400" dirty="0">
                <a:solidFill>
                  <a:schemeClr val="tx1"/>
                </a:solidFill>
                <a:latin typeface="Garamond" panose="02020404030301010803" pitchFamily="18" charset="0"/>
              </a:rPr>
              <a:t>// question de la causalité entre micro-organisme et maladie. Défense de l’hygiénisme.</a:t>
            </a:r>
          </a:p>
          <a:p>
            <a:pPr marL="0" indent="0" algn="just">
              <a:buNone/>
            </a:pPr>
            <a:r>
              <a:rPr lang="fr-FR" sz="2400" dirty="0">
                <a:solidFill>
                  <a:schemeClr val="tx1"/>
                </a:solidFill>
                <a:latin typeface="Garamond" panose="02020404030301010803" pitchFamily="18" charset="0"/>
              </a:rPr>
              <a:t>// question du protocole de fabrication du vaccin (secret sur le processus d’atténuation).</a:t>
            </a:r>
          </a:p>
          <a:p>
            <a:pPr marL="0" indent="0" algn="just">
              <a:buNone/>
            </a:pPr>
            <a:r>
              <a:rPr lang="fr-FR" sz="2400" dirty="0">
                <a:solidFill>
                  <a:schemeClr val="tx1"/>
                </a:solidFill>
                <a:latin typeface="Garamond" panose="02020404030301010803" pitchFamily="18" charset="0"/>
              </a:rPr>
              <a:t>// refus de reconnaître la légitimité de Pasteur comme vétérinaire.</a:t>
            </a:r>
          </a:p>
          <a:p>
            <a:pPr algn="just">
              <a:buFontTx/>
              <a:buChar char="-"/>
            </a:pPr>
            <a:r>
              <a:rPr lang="fr-FR" sz="2400" dirty="0">
                <a:latin typeface="Garamond" panose="02020404030301010803" pitchFamily="18" charset="0"/>
              </a:rPr>
              <a:t>Des médecins : spécialisés dans les maladies professionnels, défenseurs des ouvriers (</a:t>
            </a:r>
            <a:r>
              <a:rPr lang="fr-FR" sz="2400" b="1" dirty="0">
                <a:solidFill>
                  <a:schemeClr val="tx1"/>
                </a:solidFill>
                <a:latin typeface="Garamond" panose="02020404030301010803" pitchFamily="18" charset="0"/>
              </a:rPr>
              <a:t>Charles Pigeon</a:t>
            </a:r>
            <a:r>
              <a:rPr lang="fr-FR" sz="2400" dirty="0">
                <a:latin typeface="Garamond" panose="02020404030301010803" pitchFamily="18" charset="0"/>
              </a:rPr>
              <a:t>, médecin des mines de Fourchambault) ; </a:t>
            </a:r>
            <a:r>
              <a:rPr lang="fr-FR" sz="2400" b="1" dirty="0">
                <a:latin typeface="Garamond" panose="02020404030301010803" pitchFamily="18" charset="0"/>
              </a:rPr>
              <a:t>Gabriel Colin</a:t>
            </a:r>
            <a:r>
              <a:rPr lang="fr-FR" sz="2400" dirty="0">
                <a:latin typeface="Garamond" panose="02020404030301010803" pitchFamily="18" charset="0"/>
              </a:rPr>
              <a:t>, vétérinaire, professeur à Alfort.</a:t>
            </a:r>
          </a:p>
          <a:p>
            <a:pPr algn="just">
              <a:buFontTx/>
              <a:buChar char="-"/>
            </a:pPr>
            <a:r>
              <a:rPr lang="fr-FR" sz="2400" dirty="0">
                <a:latin typeface="Garamond" panose="02020404030301010803" pitchFamily="18" charset="0"/>
              </a:rPr>
              <a:t>Des médecins partisans des méthodes thérapeutiques « naturelles » contre la variole (sels, bains de mer ; traitements électriques…).</a:t>
            </a:r>
          </a:p>
          <a:p>
            <a:pPr algn="just">
              <a:buFontTx/>
              <a:buChar char="-"/>
            </a:pPr>
            <a:r>
              <a:rPr lang="fr-FR" sz="2400" dirty="0">
                <a:latin typeface="Garamond" panose="02020404030301010803" pitchFamily="18" charset="0"/>
              </a:rPr>
              <a:t>Des personnalités politiques : </a:t>
            </a:r>
            <a:r>
              <a:rPr lang="fr-FR" sz="2400" b="1" dirty="0">
                <a:latin typeface="Garamond" panose="02020404030301010803" pitchFamily="18" charset="0"/>
              </a:rPr>
              <a:t>Benjamin Raspail </a:t>
            </a:r>
            <a:r>
              <a:rPr lang="fr-FR" sz="2400" dirty="0">
                <a:latin typeface="Garamond" panose="02020404030301010803" pitchFamily="18" charset="0"/>
              </a:rPr>
              <a:t>(député) en faveur des libertés et de la médecine « démocratique ».</a:t>
            </a:r>
          </a:p>
          <a:p>
            <a:pPr marL="0" indent="0" algn="just">
              <a:buNone/>
            </a:pPr>
            <a:endParaRPr lang="fr-FR" sz="2400" dirty="0">
              <a:latin typeface="Garamond" panose="02020404030301010803" pitchFamily="18" charset="0"/>
            </a:endParaRPr>
          </a:p>
        </p:txBody>
      </p:sp>
    </p:spTree>
    <p:extLst>
      <p:ext uri="{BB962C8B-B14F-4D97-AF65-F5344CB8AC3E}">
        <p14:creationId xmlns:p14="http://schemas.microsoft.com/office/powerpoint/2010/main" val="2242520149"/>
      </p:ext>
    </p:extLst>
  </p:cSld>
  <p:clrMapOvr>
    <a:masterClrMapping/>
  </p:clrMapOvr>
</p:sld>
</file>

<file path=ppt/theme/theme1.xml><?xml version="1.0" encoding="utf-8"?>
<a:theme xmlns:a="http://schemas.openxmlformats.org/drawingml/2006/main" name="Rognage">
  <a:themeElements>
    <a:clrScheme name="Rogn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{832DD1C2-571D-DC48-8EF6-9CA2BCFED827}tf10001072</Template>
  <TotalTime>14</TotalTime>
  <Words>5582</Words>
  <Application>Microsoft Macintosh PowerPoint</Application>
  <PresentationFormat>Grand écran</PresentationFormat>
  <Paragraphs>166</Paragraphs>
  <Slides>32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32</vt:i4>
      </vt:variant>
    </vt:vector>
  </HeadingPairs>
  <TitlesOfParts>
    <vt:vector size="35" baseType="lpstr">
      <vt:lpstr>Franklin Gothic Book</vt:lpstr>
      <vt:lpstr>Garamond</vt:lpstr>
      <vt:lpstr>Rognage</vt:lpstr>
      <vt:lpstr>   Séance 11 Science et défiance en France à la fin du XIXe siècle Pasteur et les antivax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Tableaux de M. le docteur Boëns sur la vaccination et la revaccination (1881). AD94 69J 533. Fonds Raspail – dossier Pasteur   Charleroi, 15 mars 1881 – « Monsieur le député, Vous avez eu l’heureuse inspiration de réclamer une enquête en France au sujet de la vaccine. Un travail immense de statistique a été entrepris par une collection d’hommes sérieux qui ont scruté à nouveau les archives officielles de Suède, d’Angleterre, de Suisse, de France, d’Allemagne, etc. Les recherches commencées depuis près de cinq années viennent d’être terminées. Je vais en communiquer les résultats réunis en 22 tableaux à l’Académie de Belgique le 26 mars courant. […] Je m’offre de me rendre à Paris quand vous le jugerez bon, pour vous remettre les documents que je possède et pour les faire connaître à vos collègues de la Chambre ou aux médecins de Paris dans telle réunion publique ou privée quoi me serait assignée avec droit de discussion de la part des assistants ». Source : Lettre d’Hubert Boëns à Benjamin Raspail   </vt:lpstr>
      <vt:lpstr>Présentation PowerPoint</vt:lpstr>
      <vt:lpstr>Présentation PowerPoint</vt:lpstr>
      <vt:lpstr>Présentation PowerPoint</vt:lpstr>
      <vt:lpstr>Présentation PowerPoint</vt:lpstr>
      <vt:lpstr>Présentation PowerPoint</vt:lpstr>
      <vt:lpstr>III. Extension et radicalisation de l’opposition à Pasteur (1885-1889) : nouveaux acteurs et nouveaux supports</vt:lpstr>
      <vt:lpstr>Présentation PowerPoint</vt:lpstr>
      <vt:lpstr>Présentation PowerPoint</vt:lpstr>
      <vt:lpstr>Présentation PowerPoint</vt:lpstr>
      <vt:lpstr>Présentation PowerPoint</vt:lpstr>
      <vt:lpstr>3/ La victoire médicale et politique de Pasteur ou comment sortir du boulangisme ?   </vt:lpstr>
      <vt:lpstr>IV. Expressions « fin de siècle » :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Séance 11 Science et défiance en France à la fin du XIXe siècle Pasteur et les antivax</dc:title>
  <dc:creator>Microsoft Office User</dc:creator>
  <cp:lastModifiedBy>Microsoft Office User</cp:lastModifiedBy>
  <cp:revision>3</cp:revision>
  <dcterms:created xsi:type="dcterms:W3CDTF">2026-04-14T11:58:56Z</dcterms:created>
  <dcterms:modified xsi:type="dcterms:W3CDTF">2026-04-15T06:27:24Z</dcterms:modified>
</cp:coreProperties>
</file>