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9" r:id="rId2"/>
    <p:sldId id="261" r:id="rId3"/>
    <p:sldId id="262" r:id="rId4"/>
    <p:sldId id="264" r:id="rId5"/>
    <p:sldId id="263" r:id="rId6"/>
    <p:sldId id="260" r:id="rId7"/>
    <p:sldId id="266" r:id="rId8"/>
    <p:sldId id="267" r:id="rId9"/>
    <p:sldId id="257" r:id="rId10"/>
    <p:sldId id="258" r:id="rId11"/>
    <p:sldId id="265" r:id="rId12"/>
    <p:sldId id="268"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3"/>
    <p:restoredTop sz="94643"/>
  </p:normalViewPr>
  <p:slideViewPr>
    <p:cSldViewPr snapToGrid="0" snapToObjects="1">
      <p:cViewPr varScale="1">
        <p:scale>
          <a:sx n="110" d="100"/>
          <a:sy n="110" d="100"/>
        </p:scale>
        <p:origin x="2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7AC48505-ADFE-6348-BAB1-75F711FBD016}" type="datetimeFigureOut">
              <a:rPr lang="fr-FR" smtClean="0"/>
              <a:t>18/04/2026</a:t>
            </a:fld>
            <a:endParaRPr lang="fr-F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5094895E-9500-3348-BCA0-135475444B34}" type="slidenum">
              <a:rPr lang="fr-FR" smtClean="0"/>
              <a:t>‹N°›</a:t>
            </a:fld>
            <a:endParaRPr lang="fr-F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63883749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7AC48505-ADFE-6348-BAB1-75F711FBD016}" type="datetimeFigureOut">
              <a:rPr lang="fr-FR" smtClean="0"/>
              <a:t>18/04/2026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94895E-9500-3348-BCA0-135475444B34}" type="slidenum">
              <a:rPr lang="fr-FR" smtClean="0"/>
              <a:t>‹N°›</a:t>
            </a:fld>
            <a:endParaRPr lang="fr-FR"/>
          </a:p>
        </p:txBody>
      </p:sp>
    </p:spTree>
    <p:extLst>
      <p:ext uri="{BB962C8B-B14F-4D97-AF65-F5344CB8AC3E}">
        <p14:creationId xmlns:p14="http://schemas.microsoft.com/office/powerpoint/2010/main" val="3370849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7AC48505-ADFE-6348-BAB1-75F711FBD016}" type="datetimeFigureOut">
              <a:rPr lang="fr-FR" smtClean="0"/>
              <a:t>18/04/2026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94895E-9500-3348-BCA0-135475444B34}" type="slidenum">
              <a:rPr lang="fr-FR" smtClean="0"/>
              <a:t>‹N°›</a:t>
            </a:fld>
            <a:endParaRPr lang="fr-FR"/>
          </a:p>
        </p:txBody>
      </p:sp>
    </p:spTree>
    <p:extLst>
      <p:ext uri="{BB962C8B-B14F-4D97-AF65-F5344CB8AC3E}">
        <p14:creationId xmlns:p14="http://schemas.microsoft.com/office/powerpoint/2010/main" val="3108400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7AC48505-ADFE-6348-BAB1-75F711FBD016}" type="datetimeFigureOut">
              <a:rPr lang="fr-FR" smtClean="0"/>
              <a:t>18/04/2026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94895E-9500-3348-BCA0-135475444B34}" type="slidenum">
              <a:rPr lang="fr-FR" smtClean="0"/>
              <a:t>‹N°›</a:t>
            </a:fld>
            <a:endParaRPr lang="fr-FR"/>
          </a:p>
        </p:txBody>
      </p:sp>
    </p:spTree>
    <p:extLst>
      <p:ext uri="{BB962C8B-B14F-4D97-AF65-F5344CB8AC3E}">
        <p14:creationId xmlns:p14="http://schemas.microsoft.com/office/powerpoint/2010/main" val="604509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7AC48505-ADFE-6348-BAB1-75F711FBD016}" type="datetimeFigureOut">
              <a:rPr lang="fr-FR" smtClean="0"/>
              <a:t>18/04/2026</a:t>
            </a:fld>
            <a:endParaRPr lang="fr-F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5094895E-9500-3348-BCA0-135475444B34}" type="slidenum">
              <a:rPr lang="fr-FR" smtClean="0"/>
              <a:t>‹N°›</a:t>
            </a:fld>
            <a:endParaRPr lang="fr-F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38985269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7AC48505-ADFE-6348-BAB1-75F711FBD016}" type="datetimeFigureOut">
              <a:rPr lang="fr-FR" smtClean="0"/>
              <a:t>18/04/2026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094895E-9500-3348-BCA0-135475444B34}" type="slidenum">
              <a:rPr lang="fr-FR" smtClean="0"/>
              <a:t>‹N°›</a:t>
            </a:fld>
            <a:endParaRPr lang="fr-FR"/>
          </a:p>
        </p:txBody>
      </p:sp>
    </p:spTree>
    <p:extLst>
      <p:ext uri="{BB962C8B-B14F-4D97-AF65-F5344CB8AC3E}">
        <p14:creationId xmlns:p14="http://schemas.microsoft.com/office/powerpoint/2010/main" val="3564872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7AC48505-ADFE-6348-BAB1-75F711FBD016}" type="datetimeFigureOut">
              <a:rPr lang="fr-FR" smtClean="0"/>
              <a:t>18/04/2026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094895E-9500-3348-BCA0-135475444B34}" type="slidenum">
              <a:rPr lang="fr-FR" smtClean="0"/>
              <a:t>‹N°›</a:t>
            </a:fld>
            <a:endParaRPr lang="fr-FR"/>
          </a:p>
        </p:txBody>
      </p:sp>
    </p:spTree>
    <p:extLst>
      <p:ext uri="{BB962C8B-B14F-4D97-AF65-F5344CB8AC3E}">
        <p14:creationId xmlns:p14="http://schemas.microsoft.com/office/powerpoint/2010/main" val="3495236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AC48505-ADFE-6348-BAB1-75F711FBD016}" type="datetimeFigureOut">
              <a:rPr lang="fr-FR" smtClean="0"/>
              <a:t>18/04/2026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094895E-9500-3348-BCA0-135475444B34}" type="slidenum">
              <a:rPr lang="fr-FR" smtClean="0"/>
              <a:t>‹N°›</a:t>
            </a:fld>
            <a:endParaRPr lang="fr-FR"/>
          </a:p>
        </p:txBody>
      </p:sp>
    </p:spTree>
    <p:extLst>
      <p:ext uri="{BB962C8B-B14F-4D97-AF65-F5344CB8AC3E}">
        <p14:creationId xmlns:p14="http://schemas.microsoft.com/office/powerpoint/2010/main" val="1190442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C48505-ADFE-6348-BAB1-75F711FBD016}" type="datetimeFigureOut">
              <a:rPr lang="fr-FR" smtClean="0"/>
              <a:t>18/04/2026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094895E-9500-3348-BCA0-135475444B34}" type="slidenum">
              <a:rPr lang="fr-FR" smtClean="0"/>
              <a:t>‹N°›</a:t>
            </a:fld>
            <a:endParaRPr lang="fr-FR"/>
          </a:p>
        </p:txBody>
      </p:sp>
    </p:spTree>
    <p:extLst>
      <p:ext uri="{BB962C8B-B14F-4D97-AF65-F5344CB8AC3E}">
        <p14:creationId xmlns:p14="http://schemas.microsoft.com/office/powerpoint/2010/main" val="708407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AC48505-ADFE-6348-BAB1-75F711FBD016}" type="datetimeFigureOut">
              <a:rPr lang="fr-FR" smtClean="0"/>
              <a:t>18/04/2026</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094895E-9500-3348-BCA0-135475444B34}"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8201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AC48505-ADFE-6348-BAB1-75F711FBD016}" type="datetimeFigureOut">
              <a:rPr lang="fr-FR" smtClean="0"/>
              <a:t>18/04/2026</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094895E-9500-3348-BCA0-135475444B34}"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526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7AC48505-ADFE-6348-BAB1-75F711FBD016}" type="datetimeFigureOut">
              <a:rPr lang="fr-FR" smtClean="0"/>
              <a:t>18/04/2026</a:t>
            </a:fld>
            <a:endParaRPr lang="fr-F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fr-F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5094895E-9500-3348-BCA0-135475444B34}" type="slidenum">
              <a:rPr lang="fr-FR" smtClean="0"/>
              <a:t>‹N°›</a:t>
            </a:fld>
            <a:endParaRPr lang="fr-F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21593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https://www.youtube.com/watch?v=oXeEosjpTgw"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2F4EC8-78F4-C943-BF62-DD5A4F4893DE}"/>
              </a:ext>
            </a:extLst>
          </p:cNvPr>
          <p:cNvSpPr>
            <a:spLocks noGrp="1"/>
          </p:cNvSpPr>
          <p:nvPr>
            <p:ph type="ctrTitle"/>
          </p:nvPr>
        </p:nvSpPr>
        <p:spPr/>
        <p:txBody>
          <a:bodyPr>
            <a:normAutofit/>
          </a:bodyPr>
          <a:lstStyle/>
          <a:p>
            <a:r>
              <a:rPr lang="fr-FR" sz="2800" b="1" dirty="0">
                <a:latin typeface="Garamond" panose="02020404030301010803" pitchFamily="18" charset="0"/>
              </a:rPr>
              <a:t>Paris, capitale scientifique et technique au XIX</a:t>
            </a:r>
            <a:r>
              <a:rPr lang="fr-FR" sz="2800" b="1" baseline="30000" dirty="0">
                <a:latin typeface="Garamond" panose="02020404030301010803" pitchFamily="18" charset="0"/>
              </a:rPr>
              <a:t>e</a:t>
            </a:r>
            <a:r>
              <a:rPr lang="fr-FR" sz="2800" b="1" dirty="0">
                <a:latin typeface="Garamond" panose="02020404030301010803" pitchFamily="18" charset="0"/>
              </a:rPr>
              <a:t> siècle</a:t>
            </a:r>
          </a:p>
        </p:txBody>
      </p:sp>
      <p:sp>
        <p:nvSpPr>
          <p:cNvPr id="3" name="Sous-titre 2">
            <a:extLst>
              <a:ext uri="{FF2B5EF4-FFF2-40B4-BE49-F238E27FC236}">
                <a16:creationId xmlns:a16="http://schemas.microsoft.com/office/drawing/2014/main" id="{B8319D95-2486-FE4D-867C-6F89C65E255E}"/>
              </a:ext>
            </a:extLst>
          </p:cNvPr>
          <p:cNvSpPr>
            <a:spLocks noGrp="1"/>
          </p:cNvSpPr>
          <p:nvPr>
            <p:ph type="subTitle" idx="1"/>
          </p:nvPr>
        </p:nvSpPr>
        <p:spPr/>
        <p:txBody>
          <a:bodyPr/>
          <a:lstStyle/>
          <a:p>
            <a:r>
              <a:rPr lang="fr-FR" dirty="0">
                <a:latin typeface="Garamond" panose="02020404030301010803" pitchFamily="18" charset="0"/>
              </a:rPr>
              <a:t>Séance 12</a:t>
            </a:r>
          </a:p>
        </p:txBody>
      </p:sp>
    </p:spTree>
    <p:extLst>
      <p:ext uri="{BB962C8B-B14F-4D97-AF65-F5344CB8AC3E}">
        <p14:creationId xmlns:p14="http://schemas.microsoft.com/office/powerpoint/2010/main" val="2260955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591373-DEC5-4A41-9243-859BFCCF5DC2}"/>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65AC7776-AD23-714B-BDA3-0B30AE6C30F1}"/>
              </a:ext>
            </a:extLst>
          </p:cNvPr>
          <p:cNvSpPr>
            <a:spLocks noGrp="1"/>
          </p:cNvSpPr>
          <p:nvPr>
            <p:ph idx="1"/>
          </p:nvPr>
        </p:nvSpPr>
        <p:spPr>
          <a:xfrm>
            <a:off x="1371600" y="685800"/>
            <a:ext cx="9601200" cy="5181600"/>
          </a:xfrm>
        </p:spPr>
        <p:txBody>
          <a:bodyPr>
            <a:normAutofit/>
          </a:bodyPr>
          <a:lstStyle/>
          <a:p>
            <a:pPr marL="0" indent="0">
              <a:buNone/>
            </a:pPr>
            <a:r>
              <a:rPr lang="fr-FR" dirty="0">
                <a:latin typeface="Garamond" panose="02020404030301010803" pitchFamily="18" charset="0"/>
              </a:rPr>
              <a:t>1867 : Champs de Mars (52 000 visiteurs).</a:t>
            </a:r>
          </a:p>
          <a:p>
            <a:pPr marL="0" indent="0">
              <a:buNone/>
            </a:pPr>
            <a:r>
              <a:rPr lang="fr-FR" dirty="0">
                <a:latin typeface="Garamond" panose="02020404030301010803" pitchFamily="18" charset="0"/>
              </a:rPr>
              <a:t>41 pays invités</a:t>
            </a:r>
          </a:p>
          <a:p>
            <a:pPr marL="0" indent="0">
              <a:buNone/>
            </a:pPr>
            <a:r>
              <a:rPr lang="fr-FR" dirty="0">
                <a:latin typeface="Garamond" panose="02020404030301010803" pitchFamily="18" charset="0"/>
              </a:rPr>
              <a:t>Les bateaux mouches</a:t>
            </a:r>
          </a:p>
          <a:p>
            <a:pPr marL="0" indent="0">
              <a:buNone/>
            </a:pPr>
            <a:endParaRPr lang="fr-FR" dirty="0">
              <a:latin typeface="Garamond" panose="02020404030301010803" pitchFamily="18" charset="0"/>
            </a:endParaRPr>
          </a:p>
          <a:p>
            <a:pPr marL="0" indent="0">
              <a:buNone/>
            </a:pPr>
            <a:r>
              <a:rPr lang="fr-FR" dirty="0">
                <a:latin typeface="Garamond" panose="02020404030301010803" pitchFamily="18" charset="0"/>
              </a:rPr>
              <a:t>1878 : Palais &amp; jardin du Trocadéro (15 M. de visiteurs).</a:t>
            </a:r>
          </a:p>
        </p:txBody>
      </p:sp>
      <p:pic>
        <p:nvPicPr>
          <p:cNvPr id="4" name="Image 3">
            <a:extLst>
              <a:ext uri="{FF2B5EF4-FFF2-40B4-BE49-F238E27FC236}">
                <a16:creationId xmlns:a16="http://schemas.microsoft.com/office/drawing/2014/main" id="{3BC84A52-C641-914C-B06F-C974233A191A}"/>
              </a:ext>
            </a:extLst>
          </p:cNvPr>
          <p:cNvPicPr>
            <a:picLocks noChangeAspect="1"/>
          </p:cNvPicPr>
          <p:nvPr/>
        </p:nvPicPr>
        <p:blipFill>
          <a:blip r:embed="rId2"/>
          <a:stretch>
            <a:fillRect/>
          </a:stretch>
        </p:blipFill>
        <p:spPr>
          <a:xfrm>
            <a:off x="1371600" y="3361276"/>
            <a:ext cx="3980391" cy="2620424"/>
          </a:xfrm>
          <a:prstGeom prst="rect">
            <a:avLst/>
          </a:prstGeom>
        </p:spPr>
      </p:pic>
      <p:sp>
        <p:nvSpPr>
          <p:cNvPr id="7" name="ZoneTexte 6">
            <a:extLst>
              <a:ext uri="{FF2B5EF4-FFF2-40B4-BE49-F238E27FC236}">
                <a16:creationId xmlns:a16="http://schemas.microsoft.com/office/drawing/2014/main" id="{A0711EEA-F727-9F4B-8E46-9280571CCC86}"/>
              </a:ext>
            </a:extLst>
          </p:cNvPr>
          <p:cNvSpPr txBox="1"/>
          <p:nvPr/>
        </p:nvSpPr>
        <p:spPr>
          <a:xfrm>
            <a:off x="1371600" y="6157732"/>
            <a:ext cx="3107646" cy="276999"/>
          </a:xfrm>
          <a:prstGeom prst="rect">
            <a:avLst/>
          </a:prstGeom>
          <a:noFill/>
        </p:spPr>
        <p:txBody>
          <a:bodyPr wrap="none" rtlCol="0">
            <a:spAutoFit/>
          </a:bodyPr>
          <a:lstStyle/>
          <a:p>
            <a:r>
              <a:rPr lang="fr-FR" sz="1200" dirty="0">
                <a:latin typeface="Garamond" panose="02020404030301010803" pitchFamily="18" charset="0"/>
              </a:rPr>
              <a:t>Isidore-Laurent </a:t>
            </a:r>
            <a:r>
              <a:rPr lang="fr-FR" sz="1200" dirty="0" err="1">
                <a:latin typeface="Garamond" panose="02020404030301010803" pitchFamily="18" charset="0"/>
              </a:rPr>
              <a:t>Deroy</a:t>
            </a:r>
            <a:r>
              <a:rPr lang="fr-FR" sz="1200" dirty="0">
                <a:latin typeface="Garamond" panose="02020404030301010803" pitchFamily="18" charset="0"/>
              </a:rPr>
              <a:t>, </a:t>
            </a:r>
            <a:r>
              <a:rPr lang="fr-FR" sz="1200" i="1" dirty="0">
                <a:latin typeface="Garamond" panose="02020404030301010803" pitchFamily="18" charset="0"/>
              </a:rPr>
              <a:t>Exposition universelle</a:t>
            </a:r>
            <a:r>
              <a:rPr lang="fr-FR" sz="1200" dirty="0">
                <a:latin typeface="Garamond" panose="02020404030301010803" pitchFamily="18" charset="0"/>
              </a:rPr>
              <a:t>, 1878.</a:t>
            </a:r>
          </a:p>
        </p:txBody>
      </p:sp>
      <p:pic>
        <p:nvPicPr>
          <p:cNvPr id="8" name="Image 7">
            <a:extLst>
              <a:ext uri="{FF2B5EF4-FFF2-40B4-BE49-F238E27FC236}">
                <a16:creationId xmlns:a16="http://schemas.microsoft.com/office/drawing/2014/main" id="{E7B4DEEB-9627-5A4B-94A7-59BCB556E0A5}"/>
              </a:ext>
            </a:extLst>
          </p:cNvPr>
          <p:cNvPicPr>
            <a:picLocks noChangeAspect="1"/>
          </p:cNvPicPr>
          <p:nvPr/>
        </p:nvPicPr>
        <p:blipFill>
          <a:blip r:embed="rId3"/>
          <a:stretch>
            <a:fillRect/>
          </a:stretch>
        </p:blipFill>
        <p:spPr>
          <a:xfrm>
            <a:off x="8272118" y="685800"/>
            <a:ext cx="2832100" cy="1206500"/>
          </a:xfrm>
          <a:prstGeom prst="rect">
            <a:avLst/>
          </a:prstGeom>
        </p:spPr>
      </p:pic>
      <p:sp>
        <p:nvSpPr>
          <p:cNvPr id="9" name="ZoneTexte 8">
            <a:extLst>
              <a:ext uri="{FF2B5EF4-FFF2-40B4-BE49-F238E27FC236}">
                <a16:creationId xmlns:a16="http://schemas.microsoft.com/office/drawing/2014/main" id="{EB7ECE1A-4F4F-8D49-A423-2180A4831199}"/>
              </a:ext>
            </a:extLst>
          </p:cNvPr>
          <p:cNvSpPr txBox="1"/>
          <p:nvPr/>
        </p:nvSpPr>
        <p:spPr>
          <a:xfrm>
            <a:off x="8272119" y="2002420"/>
            <a:ext cx="3661380" cy="276999"/>
          </a:xfrm>
          <a:prstGeom prst="rect">
            <a:avLst/>
          </a:prstGeom>
          <a:noFill/>
        </p:spPr>
        <p:txBody>
          <a:bodyPr wrap="square" rtlCol="0">
            <a:spAutoFit/>
          </a:bodyPr>
          <a:lstStyle/>
          <a:p>
            <a:r>
              <a:rPr lang="fr-FR" sz="1200" dirty="0">
                <a:latin typeface="Garamond" panose="02020404030301010803" pitchFamily="18" charset="0"/>
              </a:rPr>
              <a:t>Le Champ-de-Mars, photo de Frédéric Martens.</a:t>
            </a:r>
          </a:p>
        </p:txBody>
      </p:sp>
    </p:spTree>
    <p:extLst>
      <p:ext uri="{BB962C8B-B14F-4D97-AF65-F5344CB8AC3E}">
        <p14:creationId xmlns:p14="http://schemas.microsoft.com/office/powerpoint/2010/main" val="721360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1D8EB6-C402-DE4A-8735-D8A12BEFE2F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DF3BE4B-6235-3B4C-ADC5-5B0D4B1A4E25}"/>
              </a:ext>
            </a:extLst>
          </p:cNvPr>
          <p:cNvSpPr>
            <a:spLocks noGrp="1"/>
          </p:cNvSpPr>
          <p:nvPr>
            <p:ph idx="1"/>
          </p:nvPr>
        </p:nvSpPr>
        <p:spPr>
          <a:xfrm>
            <a:off x="891251" y="1192192"/>
            <a:ext cx="7778187" cy="4675208"/>
          </a:xfrm>
        </p:spPr>
        <p:txBody>
          <a:bodyPr>
            <a:normAutofit/>
          </a:bodyPr>
          <a:lstStyle/>
          <a:p>
            <a:pPr marL="0" indent="0" algn="just">
              <a:buNone/>
            </a:pPr>
            <a:r>
              <a:rPr lang="fr-FR" b="1" dirty="0">
                <a:latin typeface="Garamond" panose="02020404030301010803" pitchFamily="18" charset="0"/>
              </a:rPr>
              <a:t>1889</a:t>
            </a:r>
            <a:r>
              <a:rPr lang="fr-FR" dirty="0">
                <a:latin typeface="Garamond" panose="02020404030301010803" pitchFamily="18" charset="0"/>
              </a:rPr>
              <a:t> : </a:t>
            </a:r>
            <a:r>
              <a:rPr lang="fr-FR" dirty="0">
                <a:solidFill>
                  <a:srgbClr val="FF0000"/>
                </a:solidFill>
                <a:latin typeface="Garamond" panose="02020404030301010803" pitchFamily="18" charset="0"/>
              </a:rPr>
              <a:t>Tour Eiffel </a:t>
            </a:r>
            <a:r>
              <a:rPr lang="fr-FR" dirty="0">
                <a:latin typeface="Garamond" panose="02020404030301010803" pitchFamily="18" charset="0"/>
              </a:rPr>
              <a:t>et Centenaire de la Révolution française.  Boycott des monarchies (30 M. de visiteurs).</a:t>
            </a:r>
          </a:p>
          <a:p>
            <a:pPr marL="0" indent="0" algn="just">
              <a:buNone/>
            </a:pPr>
            <a:r>
              <a:rPr lang="fr-FR" dirty="0">
                <a:latin typeface="Garamond" panose="02020404030301010803" pitchFamily="18" charset="0"/>
              </a:rPr>
              <a:t>La Tour Eiffel est utilisée comme </a:t>
            </a:r>
            <a:r>
              <a:rPr lang="fr-FR" b="1" dirty="0">
                <a:latin typeface="Garamond" panose="02020404030301010803" pitchFamily="18" charset="0"/>
              </a:rPr>
              <a:t>un laboratoire de mesures et d’expériences scientifiques</a:t>
            </a:r>
            <a:r>
              <a:rPr lang="fr-FR" dirty="0">
                <a:latin typeface="Garamond" panose="02020404030301010803" pitchFamily="18" charset="0"/>
              </a:rPr>
              <a:t>. De nombreux appareils scientifiques y sont installés (baromètres, anémomètres, paratonnerres…). </a:t>
            </a:r>
          </a:p>
          <a:p>
            <a:pPr marL="0" indent="0" algn="just">
              <a:buNone/>
            </a:pPr>
            <a:r>
              <a:rPr lang="fr-FR" dirty="0">
                <a:latin typeface="Garamond" panose="02020404030301010803" pitchFamily="18" charset="0"/>
              </a:rPr>
              <a:t>72 noms de savants sur la Tour Eiffel (frise du premier étage) – </a:t>
            </a:r>
            <a:r>
              <a:rPr lang="fr-FR" dirty="0">
                <a:solidFill>
                  <a:srgbClr val="FF0000"/>
                </a:solidFill>
                <a:latin typeface="Garamond" panose="02020404030301010803" pitchFamily="18" charset="0"/>
              </a:rPr>
              <a:t>Gustave Eiffel </a:t>
            </a:r>
            <a:r>
              <a:rPr lang="fr-FR" dirty="0">
                <a:latin typeface="Garamond" panose="02020404030301010803" pitchFamily="18" charset="0"/>
              </a:rPr>
              <a:t>: « Pour exprimer d'une manière frappante que le monument que j'élève sera placé sous l'invocation de la Science, j'ai décidé d'inscrire en lettres d'or sur la grande frise du premier étage et à la place d'honneur, les noms des plus grands savants qui ont honoré la France depuis 1789 jusqu'à nos jours. » (2027 : 72 noms de femmes scientifiques seront rajoutés).</a:t>
            </a:r>
          </a:p>
          <a:p>
            <a:pPr marL="0" indent="0">
              <a:buNone/>
            </a:pPr>
            <a:r>
              <a:rPr lang="fr-FR" b="1" dirty="0">
                <a:latin typeface="Garamond" panose="02020404030301010803" pitchFamily="18" charset="0"/>
              </a:rPr>
              <a:t>1900</a:t>
            </a:r>
            <a:r>
              <a:rPr lang="fr-FR" dirty="0">
                <a:latin typeface="Garamond" panose="02020404030301010803" pitchFamily="18" charset="0"/>
              </a:rPr>
              <a:t> : La « fée électrique » &amp; le métro (Porte de Vincennes-Porte Maillot).</a:t>
            </a:r>
          </a:p>
          <a:p>
            <a:pPr marL="0" indent="0">
              <a:buNone/>
            </a:pPr>
            <a:endParaRPr lang="fr-FR" dirty="0"/>
          </a:p>
        </p:txBody>
      </p:sp>
      <p:pic>
        <p:nvPicPr>
          <p:cNvPr id="4" name="Image 3">
            <a:extLst>
              <a:ext uri="{FF2B5EF4-FFF2-40B4-BE49-F238E27FC236}">
                <a16:creationId xmlns:a16="http://schemas.microsoft.com/office/drawing/2014/main" id="{9E280741-7B00-1E45-B9B4-9851BCCA6200}"/>
              </a:ext>
            </a:extLst>
          </p:cNvPr>
          <p:cNvPicPr>
            <a:picLocks noChangeAspect="1"/>
          </p:cNvPicPr>
          <p:nvPr/>
        </p:nvPicPr>
        <p:blipFill>
          <a:blip r:embed="rId2"/>
          <a:stretch>
            <a:fillRect/>
          </a:stretch>
        </p:blipFill>
        <p:spPr>
          <a:xfrm>
            <a:off x="8943852" y="2847371"/>
            <a:ext cx="2601893" cy="1921398"/>
          </a:xfrm>
          <a:prstGeom prst="rect">
            <a:avLst/>
          </a:prstGeom>
        </p:spPr>
      </p:pic>
      <p:pic>
        <p:nvPicPr>
          <p:cNvPr id="5" name="Image 4">
            <a:extLst>
              <a:ext uri="{FF2B5EF4-FFF2-40B4-BE49-F238E27FC236}">
                <a16:creationId xmlns:a16="http://schemas.microsoft.com/office/drawing/2014/main" id="{BF3ED00B-FFAE-224D-9163-C69F3187FCAB}"/>
              </a:ext>
            </a:extLst>
          </p:cNvPr>
          <p:cNvPicPr>
            <a:picLocks noChangeAspect="1"/>
          </p:cNvPicPr>
          <p:nvPr/>
        </p:nvPicPr>
        <p:blipFill>
          <a:blip r:embed="rId3"/>
          <a:stretch>
            <a:fillRect/>
          </a:stretch>
        </p:blipFill>
        <p:spPr>
          <a:xfrm>
            <a:off x="8816048" y="685800"/>
            <a:ext cx="2857500" cy="1752600"/>
          </a:xfrm>
          <a:prstGeom prst="rect">
            <a:avLst/>
          </a:prstGeom>
        </p:spPr>
      </p:pic>
    </p:spTree>
    <p:extLst>
      <p:ext uri="{BB962C8B-B14F-4D97-AF65-F5344CB8AC3E}">
        <p14:creationId xmlns:p14="http://schemas.microsoft.com/office/powerpoint/2010/main" val="421519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29B276-EB8D-FA46-8A14-F63C34BF170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DB7AC0C-8C73-E74D-AF47-D60281534744}"/>
              </a:ext>
            </a:extLst>
          </p:cNvPr>
          <p:cNvSpPr>
            <a:spLocks noGrp="1"/>
          </p:cNvSpPr>
          <p:nvPr>
            <p:ph idx="1"/>
          </p:nvPr>
        </p:nvSpPr>
        <p:spPr>
          <a:xfrm>
            <a:off x="1371600" y="2286000"/>
            <a:ext cx="5812971" cy="3581400"/>
          </a:xfrm>
        </p:spPr>
        <p:txBody>
          <a:bodyPr/>
          <a:lstStyle/>
          <a:p>
            <a:pPr marL="0" indent="0" algn="ctr">
              <a:buNone/>
            </a:pPr>
            <a:r>
              <a:rPr lang="fr-FR" b="1" dirty="0">
                <a:latin typeface="Garamond" panose="02020404030301010803" pitchFamily="18" charset="0"/>
              </a:rPr>
              <a:t>Conclusion</a:t>
            </a:r>
          </a:p>
          <a:p>
            <a:pPr marL="0" indent="0">
              <a:buNone/>
            </a:pPr>
            <a:r>
              <a:rPr lang="fr-FR" dirty="0">
                <a:latin typeface="Garamond" panose="02020404030301010803" pitchFamily="18" charset="0"/>
              </a:rPr>
              <a:t>Les statues de savants à Paris… une nouvelle géographie parisienne.</a:t>
            </a:r>
          </a:p>
          <a:p>
            <a:pPr marL="0" indent="0">
              <a:buNone/>
            </a:pPr>
            <a:r>
              <a:rPr lang="fr-FR" dirty="0">
                <a:latin typeface="Garamond" panose="02020404030301010803" pitchFamily="18" charset="0"/>
              </a:rPr>
              <a:t>rendez-vous à 14 heures devant la statue d’Auguste Comte </a:t>
            </a:r>
            <a:r>
              <a:rPr lang="fr-FR">
                <a:latin typeface="Garamond" panose="02020404030301010803" pitchFamily="18" charset="0"/>
              </a:rPr>
              <a:t>(inauguré en 1902).</a:t>
            </a:r>
            <a:endParaRPr lang="fr-FR" dirty="0">
              <a:latin typeface="Garamond" panose="02020404030301010803" pitchFamily="18" charset="0"/>
            </a:endParaRPr>
          </a:p>
        </p:txBody>
      </p:sp>
      <p:pic>
        <p:nvPicPr>
          <p:cNvPr id="4" name="Image 3">
            <a:extLst>
              <a:ext uri="{FF2B5EF4-FFF2-40B4-BE49-F238E27FC236}">
                <a16:creationId xmlns:a16="http://schemas.microsoft.com/office/drawing/2014/main" id="{F6AF9FA4-573E-2646-BD1B-128E2D61F626}"/>
              </a:ext>
            </a:extLst>
          </p:cNvPr>
          <p:cNvPicPr>
            <a:picLocks noChangeAspect="1"/>
          </p:cNvPicPr>
          <p:nvPr/>
        </p:nvPicPr>
        <p:blipFill>
          <a:blip r:embed="rId2"/>
          <a:stretch>
            <a:fillRect/>
          </a:stretch>
        </p:blipFill>
        <p:spPr>
          <a:xfrm>
            <a:off x="7070134" y="3541997"/>
            <a:ext cx="3462828" cy="2325403"/>
          </a:xfrm>
          <a:prstGeom prst="rect">
            <a:avLst/>
          </a:prstGeom>
        </p:spPr>
      </p:pic>
    </p:spTree>
    <p:extLst>
      <p:ext uri="{BB962C8B-B14F-4D97-AF65-F5344CB8AC3E}">
        <p14:creationId xmlns:p14="http://schemas.microsoft.com/office/powerpoint/2010/main" val="3349425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90D2F9-E846-ED40-B607-96D7B65CFCE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7E4B7FE-2D92-F343-8C75-CBDD1580073B}"/>
              </a:ext>
            </a:extLst>
          </p:cNvPr>
          <p:cNvSpPr>
            <a:spLocks noGrp="1"/>
          </p:cNvSpPr>
          <p:nvPr>
            <p:ph idx="1"/>
          </p:nvPr>
        </p:nvSpPr>
        <p:spPr>
          <a:xfrm>
            <a:off x="1238491" y="544010"/>
            <a:ext cx="9734309" cy="5323390"/>
          </a:xfrm>
        </p:spPr>
        <p:txBody>
          <a:bodyPr>
            <a:normAutofit fontScale="92500" lnSpcReduction="10000"/>
          </a:bodyPr>
          <a:lstStyle/>
          <a:p>
            <a:pPr marL="0" indent="0" algn="ctr">
              <a:buNone/>
            </a:pPr>
            <a:r>
              <a:rPr lang="fr-FR" b="1" dirty="0">
                <a:latin typeface="Garamond" panose="02020404030301010803" pitchFamily="18" charset="0"/>
              </a:rPr>
              <a:t>Introduction </a:t>
            </a:r>
          </a:p>
          <a:p>
            <a:pPr marL="0" indent="0">
              <a:buNone/>
            </a:pPr>
            <a:r>
              <a:rPr lang="fr-FR" dirty="0">
                <a:latin typeface="Garamond" panose="02020404030301010803" pitchFamily="18" charset="0"/>
              </a:rPr>
              <a:t>Paris, « ville lumière » : métropole &amp; objet scientifique</a:t>
            </a:r>
          </a:p>
          <a:p>
            <a:pPr marL="0" indent="0">
              <a:buNone/>
            </a:pPr>
            <a:r>
              <a:rPr lang="fr-FR" dirty="0">
                <a:latin typeface="Garamond" panose="02020404030301010803" pitchFamily="18" charset="0"/>
              </a:rPr>
              <a:t>Population : 1,9 M. en 1876		2,5 M. en 1899</a:t>
            </a:r>
          </a:p>
          <a:p>
            <a:pPr marL="0" indent="0">
              <a:buNone/>
            </a:pPr>
            <a:r>
              <a:rPr lang="fr-FR" dirty="0">
                <a:solidFill>
                  <a:srgbClr val="FF0000"/>
                </a:solidFill>
                <a:latin typeface="Garamond" panose="02020404030301010803" pitchFamily="18" charset="0"/>
              </a:rPr>
              <a:t>Centralisation parisienne </a:t>
            </a:r>
            <a:r>
              <a:rPr lang="fr-FR" dirty="0">
                <a:latin typeface="Garamond" panose="02020404030301010803" pitchFamily="18" charset="0"/>
              </a:rPr>
              <a:t>: </a:t>
            </a:r>
          </a:p>
          <a:p>
            <a:pPr>
              <a:buFontTx/>
              <a:buChar char="-"/>
            </a:pPr>
            <a:r>
              <a:rPr lang="fr-FR" dirty="0">
                <a:latin typeface="Garamond" panose="02020404030301010803" pitchFamily="18" charset="0"/>
              </a:rPr>
              <a:t>rayonnement des institutions scientifiques et pédagogiques</a:t>
            </a:r>
          </a:p>
          <a:p>
            <a:pPr>
              <a:buFontTx/>
              <a:buChar char="-"/>
            </a:pPr>
            <a:r>
              <a:rPr lang="fr-FR" dirty="0">
                <a:latin typeface="Garamond" panose="02020404030301010803" pitchFamily="18" charset="0"/>
              </a:rPr>
              <a:t>direction des carrières et autorité académique et universitaire</a:t>
            </a:r>
          </a:p>
          <a:p>
            <a:pPr>
              <a:buFontTx/>
              <a:buChar char="-"/>
            </a:pPr>
            <a:r>
              <a:rPr lang="fr-FR" dirty="0">
                <a:latin typeface="Garamond" panose="02020404030301010803" pitchFamily="18" charset="0"/>
              </a:rPr>
              <a:t>poids des éditeurs et des revues scientifiques</a:t>
            </a:r>
          </a:p>
          <a:p>
            <a:pPr marL="0" indent="0" algn="just">
              <a:buNone/>
            </a:pPr>
            <a:r>
              <a:rPr lang="fr-FR" dirty="0">
                <a:latin typeface="Garamond" panose="02020404030301010803" pitchFamily="18" charset="0"/>
              </a:rPr>
              <a:t>Citation d’</a:t>
            </a:r>
            <a:r>
              <a:rPr lang="fr-FR" dirty="0">
                <a:solidFill>
                  <a:srgbClr val="FF0000"/>
                </a:solidFill>
                <a:latin typeface="Garamond" panose="02020404030301010803" pitchFamily="18" charset="0"/>
              </a:rPr>
              <a:t>Alphonse </a:t>
            </a:r>
            <a:r>
              <a:rPr lang="fr-FR" dirty="0" err="1">
                <a:solidFill>
                  <a:srgbClr val="FF0000"/>
                </a:solidFill>
                <a:latin typeface="Garamond" panose="02020404030301010803" pitchFamily="18" charset="0"/>
              </a:rPr>
              <a:t>Esquiros</a:t>
            </a:r>
            <a:r>
              <a:rPr lang="fr-FR" dirty="0">
                <a:latin typeface="Garamond" panose="02020404030301010803" pitchFamily="18" charset="0"/>
              </a:rPr>
              <a:t>, </a:t>
            </a:r>
            <a:r>
              <a:rPr lang="fr-FR" i="1" dirty="0">
                <a:latin typeface="Garamond" panose="02020404030301010803" pitchFamily="18" charset="0"/>
              </a:rPr>
              <a:t>Paris ou les sciences, les institutions et les mœurs</a:t>
            </a:r>
            <a:r>
              <a:rPr lang="fr-FR" dirty="0">
                <a:latin typeface="Garamond" panose="02020404030301010803" pitchFamily="18" charset="0"/>
              </a:rPr>
              <a:t>, Paris, Comptoir des imprimeurs, 1844, </a:t>
            </a:r>
            <a:r>
              <a:rPr lang="fr-FR" dirty="0" err="1">
                <a:latin typeface="Garamond" panose="02020404030301010803" pitchFamily="18" charset="0"/>
              </a:rPr>
              <a:t>t</a:t>
            </a:r>
            <a:r>
              <a:rPr lang="fr-FR" dirty="0">
                <a:latin typeface="Garamond" panose="02020404030301010803" pitchFamily="18" charset="0"/>
              </a:rPr>
              <a:t>. 1, p. 1 : </a:t>
            </a:r>
          </a:p>
          <a:p>
            <a:pPr marL="0" indent="0" algn="just">
              <a:buNone/>
            </a:pPr>
            <a:br>
              <a:rPr lang="fr-FR" dirty="0"/>
            </a:br>
            <a:r>
              <a:rPr lang="fr-FR" dirty="0">
                <a:latin typeface="Garamond" panose="02020404030301010803" pitchFamily="18" charset="0"/>
              </a:rPr>
              <a:t>« </a:t>
            </a:r>
            <a:r>
              <a:rPr lang="fr-FR" b="1" dirty="0">
                <a:latin typeface="Garamond" panose="02020404030301010803" pitchFamily="18" charset="0"/>
              </a:rPr>
              <a:t>R</a:t>
            </a:r>
            <a:r>
              <a:rPr lang="fr-FR" cap="small" dirty="0">
                <a:latin typeface="Garamond" panose="02020404030301010803" pitchFamily="18" charset="0"/>
              </a:rPr>
              <a:t>ome</a:t>
            </a:r>
            <a:r>
              <a:rPr lang="fr-FR" dirty="0">
                <a:latin typeface="Garamond" panose="02020404030301010803" pitchFamily="18" charset="0"/>
              </a:rPr>
              <a:t> est un souvenir ; Londres est une fabrique ; Paris est une idée dans un cadre de pierre. Cette ville encyclopédique conserve et accroît sans cesse dans ses murs le dépôt de toutes les connaissances humaines, de toutes les découvertes utiles. Un des caractères de cet être de raison auquel nous avons donné le nom de capitale, c’est en effet l’universalité. Paris résume dans ses établissements, dans ses mœurs, dans ses institutions, dans ses travaux, toute la science multiple du </a:t>
            </a:r>
            <a:r>
              <a:rPr lang="fr-FR" cap="small" dirty="0">
                <a:latin typeface="Garamond" panose="02020404030301010803" pitchFamily="18" charset="0"/>
              </a:rPr>
              <a:t>XIX</a:t>
            </a:r>
            <a:r>
              <a:rPr lang="fr-FR" baseline="30000" dirty="0">
                <a:latin typeface="Garamond" panose="02020404030301010803" pitchFamily="18" charset="0"/>
              </a:rPr>
              <a:t>e</a:t>
            </a:r>
            <a:r>
              <a:rPr lang="fr-FR" dirty="0">
                <a:latin typeface="Garamond" panose="02020404030301010803" pitchFamily="18" charset="0"/>
              </a:rPr>
              <a:t> siècle ». </a:t>
            </a:r>
          </a:p>
        </p:txBody>
      </p:sp>
    </p:spTree>
    <p:extLst>
      <p:ext uri="{BB962C8B-B14F-4D97-AF65-F5344CB8AC3E}">
        <p14:creationId xmlns:p14="http://schemas.microsoft.com/office/powerpoint/2010/main" val="829234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312FED-06DE-ED4A-AD35-FFFB3BFF933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D1F6CF6-9D91-8946-ABAF-1F900E061DB6}"/>
              </a:ext>
            </a:extLst>
          </p:cNvPr>
          <p:cNvSpPr>
            <a:spLocks noGrp="1"/>
          </p:cNvSpPr>
          <p:nvPr>
            <p:ph idx="1"/>
          </p:nvPr>
        </p:nvSpPr>
        <p:spPr>
          <a:xfrm>
            <a:off x="949124" y="370391"/>
            <a:ext cx="8646290" cy="5497010"/>
          </a:xfrm>
        </p:spPr>
        <p:txBody>
          <a:bodyPr>
            <a:normAutofit fontScale="92500" lnSpcReduction="10000"/>
          </a:bodyPr>
          <a:lstStyle/>
          <a:p>
            <a:pPr marL="457200" indent="-457200">
              <a:spcBef>
                <a:spcPts val="0"/>
              </a:spcBef>
              <a:spcAft>
                <a:spcPts val="0"/>
              </a:spcAft>
              <a:buAutoNum type="alphaUcPeriod"/>
            </a:pPr>
            <a:r>
              <a:rPr lang="fr-FR" b="1" dirty="0">
                <a:latin typeface="Garamond" panose="02020404030301010803" pitchFamily="18" charset="0"/>
              </a:rPr>
              <a:t>Paris, un cadre d’expérimentations scientifiques et techniques</a:t>
            </a:r>
          </a:p>
          <a:p>
            <a:pPr marL="0" indent="0" algn="just">
              <a:spcBef>
                <a:spcPts val="0"/>
              </a:spcBef>
              <a:spcAft>
                <a:spcPts val="0"/>
              </a:spcAft>
              <a:buNone/>
            </a:pPr>
            <a:r>
              <a:rPr lang="fr-FR" b="1" dirty="0">
                <a:latin typeface="Garamond" panose="02020404030301010803" pitchFamily="18" charset="0"/>
              </a:rPr>
              <a:t>1. Le temps des ingénieurs </a:t>
            </a:r>
          </a:p>
          <a:p>
            <a:pPr marL="0" indent="0" algn="just">
              <a:spcBef>
                <a:spcPts val="0"/>
              </a:spcBef>
              <a:spcAft>
                <a:spcPts val="0"/>
              </a:spcAft>
              <a:buNone/>
            </a:pPr>
            <a:r>
              <a:rPr lang="fr-FR" dirty="0">
                <a:latin typeface="Garamond" panose="02020404030301010803" pitchFamily="18" charset="0"/>
              </a:rPr>
              <a:t>La ville et la vie urbaine deviennent des terrains d’expérimentations scientifiques (gestion des fluides) : </a:t>
            </a:r>
          </a:p>
          <a:p>
            <a:pPr marL="0" indent="0">
              <a:lnSpc>
                <a:spcPct val="100000"/>
              </a:lnSpc>
              <a:spcBef>
                <a:spcPts val="0"/>
              </a:spcBef>
              <a:spcAft>
                <a:spcPts val="0"/>
              </a:spcAft>
              <a:buNone/>
            </a:pPr>
            <a:r>
              <a:rPr lang="fr-FR" b="1" i="1" dirty="0">
                <a:latin typeface="Garamond" panose="02020404030301010803" pitchFamily="18" charset="0"/>
              </a:rPr>
              <a:t>L’eau </a:t>
            </a:r>
          </a:p>
          <a:p>
            <a:pPr algn="just">
              <a:lnSpc>
                <a:spcPct val="100000"/>
              </a:lnSpc>
              <a:spcBef>
                <a:spcPts val="0"/>
              </a:spcBef>
              <a:spcAft>
                <a:spcPts val="0"/>
              </a:spcAft>
              <a:buFontTx/>
              <a:buChar char="-"/>
            </a:pPr>
            <a:r>
              <a:rPr lang="fr-FR" dirty="0">
                <a:latin typeface="Garamond" panose="02020404030301010803" pitchFamily="18" charset="0"/>
              </a:rPr>
              <a:t>sous le premier Empire, le temps des ingénieurs : </a:t>
            </a:r>
            <a:r>
              <a:rPr lang="fr-FR" dirty="0">
                <a:latin typeface="Garamond" panose="02020404030301010803" pitchFamily="18" charset="0"/>
                <a:cs typeface="Times New Roman" panose="02020603050405020304" pitchFamily="18" charset="0"/>
              </a:rPr>
              <a:t>construction des ponts métalliques : passerelle des arts entre le Louvre et l’Institut (1803) ; Pont d’Austerlitz (1806) ; « Paris à besoin d’eau » : Bassin de la Villette (1808) et aménagement du Canal de l’Ourcq (1802-1826).</a:t>
            </a:r>
          </a:p>
          <a:p>
            <a:pPr algn="just">
              <a:lnSpc>
                <a:spcPct val="100000"/>
              </a:lnSpc>
              <a:spcBef>
                <a:spcPts val="0"/>
              </a:spcBef>
              <a:spcAft>
                <a:spcPts val="0"/>
              </a:spcAft>
              <a:buFontTx/>
              <a:buChar char="-"/>
            </a:pPr>
            <a:r>
              <a:rPr lang="fr-FR" dirty="0">
                <a:latin typeface="Garamond" panose="02020404030301010803" pitchFamily="18" charset="0"/>
              </a:rPr>
              <a:t>les grands travaux hygiénistes du baron Haussmann : réseau d’adduction d’eau ; égouts </a:t>
            </a:r>
          </a:p>
          <a:p>
            <a:pPr algn="just">
              <a:lnSpc>
                <a:spcPct val="100000"/>
              </a:lnSpc>
              <a:spcBef>
                <a:spcPts val="0"/>
              </a:spcBef>
              <a:spcAft>
                <a:spcPts val="0"/>
              </a:spcAft>
              <a:buFontTx/>
              <a:buChar char="-"/>
            </a:pPr>
            <a:endParaRPr lang="fr-FR" dirty="0">
              <a:latin typeface="Garamond" panose="02020404030301010803" pitchFamily="18" charset="0"/>
            </a:endParaRPr>
          </a:p>
          <a:p>
            <a:pPr marL="0" indent="0">
              <a:lnSpc>
                <a:spcPct val="100000"/>
              </a:lnSpc>
              <a:spcBef>
                <a:spcPts val="0"/>
              </a:spcBef>
              <a:spcAft>
                <a:spcPts val="0"/>
              </a:spcAft>
              <a:buNone/>
            </a:pPr>
            <a:r>
              <a:rPr lang="fr-FR" b="1" i="1" dirty="0">
                <a:latin typeface="Garamond" panose="02020404030301010803" pitchFamily="18" charset="0"/>
              </a:rPr>
              <a:t>L’éclairage </a:t>
            </a:r>
            <a:r>
              <a:rPr lang="fr-FR" b="1" dirty="0">
                <a:latin typeface="Garamond" panose="02020404030301010803" pitchFamily="18" charset="0"/>
              </a:rPr>
              <a:t>: </a:t>
            </a:r>
            <a:r>
              <a:rPr lang="fr-FR" dirty="0">
                <a:latin typeface="Garamond" panose="02020404030301010803" pitchFamily="18" charset="0"/>
              </a:rPr>
              <a:t>Éclairage au gaz entre 1817-1820.</a:t>
            </a:r>
          </a:p>
          <a:p>
            <a:pPr marL="0" indent="0">
              <a:lnSpc>
                <a:spcPct val="100000"/>
              </a:lnSpc>
              <a:spcBef>
                <a:spcPts val="0"/>
              </a:spcBef>
              <a:spcAft>
                <a:spcPts val="0"/>
              </a:spcAft>
              <a:buNone/>
            </a:pPr>
            <a:r>
              <a:rPr lang="fr-FR" dirty="0">
                <a:latin typeface="Garamond" panose="02020404030301010803" pitchFamily="18" charset="0"/>
              </a:rPr>
              <a:t>1844 : premiers essais d’éclairage électrique</a:t>
            </a:r>
          </a:p>
          <a:p>
            <a:pPr marL="0" indent="0">
              <a:lnSpc>
                <a:spcPct val="110000"/>
              </a:lnSpc>
              <a:spcBef>
                <a:spcPts val="400"/>
              </a:spcBef>
              <a:spcAft>
                <a:spcPts val="0"/>
              </a:spcAft>
              <a:buNone/>
            </a:pPr>
            <a:r>
              <a:rPr lang="fr-FR" b="1" i="1" dirty="0">
                <a:latin typeface="Garamond" panose="02020404030301010803" pitchFamily="18" charset="0"/>
              </a:rPr>
              <a:t>Les transports </a:t>
            </a:r>
            <a:endParaRPr lang="fr-FR" b="1" dirty="0">
              <a:latin typeface="Garamond" panose="02020404030301010803" pitchFamily="18" charset="0"/>
            </a:endParaRPr>
          </a:p>
          <a:p>
            <a:pPr marL="0" indent="0">
              <a:lnSpc>
                <a:spcPct val="110000"/>
              </a:lnSpc>
              <a:spcBef>
                <a:spcPts val="400"/>
              </a:spcBef>
              <a:spcAft>
                <a:spcPts val="0"/>
              </a:spcAft>
              <a:buNone/>
            </a:pPr>
            <a:r>
              <a:rPr lang="fr-FR" dirty="0">
                <a:latin typeface="Garamond" panose="02020404030301010803" pitchFamily="18" charset="0"/>
              </a:rPr>
              <a:t>- Chemin de fer (gare Saint-Lazare, 1837 ; gare d’Orsay, 1900)</a:t>
            </a:r>
          </a:p>
          <a:p>
            <a:pPr>
              <a:lnSpc>
                <a:spcPct val="110000"/>
              </a:lnSpc>
              <a:spcBef>
                <a:spcPts val="400"/>
              </a:spcBef>
              <a:spcAft>
                <a:spcPts val="0"/>
              </a:spcAft>
              <a:buFontTx/>
              <a:buChar char="-"/>
            </a:pPr>
            <a:r>
              <a:rPr lang="fr-FR" dirty="0">
                <a:latin typeface="Garamond" panose="02020404030301010803" pitchFamily="18" charset="0"/>
              </a:rPr>
              <a:t>Métro (1900)</a:t>
            </a:r>
          </a:p>
          <a:p>
            <a:pPr marL="0" indent="0">
              <a:buNone/>
            </a:pPr>
            <a:r>
              <a:rPr lang="fr-FR" b="1" i="1" dirty="0">
                <a:latin typeface="Garamond" panose="02020404030301010803" pitchFamily="18" charset="0"/>
              </a:rPr>
              <a:t>Les rues </a:t>
            </a:r>
            <a:r>
              <a:rPr lang="fr-FR" dirty="0">
                <a:latin typeface="Garamond" panose="02020404030301010803" pitchFamily="18" charset="0"/>
              </a:rPr>
              <a:t>: 1807, percement de la rue par expropriation.</a:t>
            </a:r>
          </a:p>
          <a:p>
            <a:pPr marL="0" indent="0">
              <a:buNone/>
            </a:pPr>
            <a:r>
              <a:rPr lang="fr-FR" dirty="0">
                <a:latin typeface="Garamond" panose="02020404030301010803" pitchFamily="18" charset="0"/>
              </a:rPr>
              <a:t>Le préfet Rambuteau : il faut « donner aux Parisiens de l'eau, de l'air et de l'ombre ».</a:t>
            </a:r>
          </a:p>
          <a:p>
            <a:pPr marL="0" indent="0">
              <a:lnSpc>
                <a:spcPct val="100000"/>
              </a:lnSpc>
              <a:spcBef>
                <a:spcPts val="0"/>
              </a:spcBef>
              <a:spcAft>
                <a:spcPts val="0"/>
              </a:spcAft>
              <a:buNone/>
            </a:pPr>
            <a:endParaRPr lang="fr-FR" dirty="0">
              <a:latin typeface="Garamond" panose="02020404030301010803" pitchFamily="18" charset="0"/>
            </a:endParaRPr>
          </a:p>
          <a:p>
            <a:pPr marL="0" indent="0" algn="just">
              <a:spcBef>
                <a:spcPts val="0"/>
              </a:spcBef>
              <a:spcAft>
                <a:spcPts val="0"/>
              </a:spcAft>
              <a:buNone/>
            </a:pPr>
            <a:endParaRPr lang="fr-FR" dirty="0">
              <a:latin typeface="Garamond" panose="02020404030301010803" pitchFamily="18" charset="0"/>
            </a:endParaRPr>
          </a:p>
        </p:txBody>
      </p:sp>
    </p:spTree>
    <p:extLst>
      <p:ext uri="{BB962C8B-B14F-4D97-AF65-F5344CB8AC3E}">
        <p14:creationId xmlns:p14="http://schemas.microsoft.com/office/powerpoint/2010/main" val="1979903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7FBD48-E173-304A-85DA-54E67DE647A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6808BA8-F089-F649-80E1-2952236435A5}"/>
              </a:ext>
            </a:extLst>
          </p:cNvPr>
          <p:cNvSpPr>
            <a:spLocks noGrp="1"/>
          </p:cNvSpPr>
          <p:nvPr>
            <p:ph idx="1"/>
          </p:nvPr>
        </p:nvSpPr>
        <p:spPr/>
        <p:txBody>
          <a:bodyPr/>
          <a:lstStyle/>
          <a:p>
            <a:pPr marL="0" indent="0">
              <a:buNone/>
            </a:pPr>
            <a:r>
              <a:rPr lang="fr-FR" b="1" dirty="0">
                <a:latin typeface="Garamond" panose="02020404030301010803" pitchFamily="18" charset="0"/>
              </a:rPr>
              <a:t>2. Le temps des « utopies » (1840-1850)</a:t>
            </a:r>
          </a:p>
          <a:p>
            <a:pPr marL="0" indent="0">
              <a:buNone/>
            </a:pPr>
            <a:r>
              <a:rPr lang="fr-FR" dirty="0">
                <a:latin typeface="Garamond" panose="02020404030301010803" pitchFamily="18" charset="0"/>
              </a:rPr>
              <a:t>Phalanstères de Charles Fourier.</a:t>
            </a:r>
          </a:p>
          <a:p>
            <a:pPr marL="0" indent="0">
              <a:buNone/>
            </a:pPr>
            <a:r>
              <a:rPr lang="fr-FR" dirty="0">
                <a:latin typeface="Garamond" panose="02020404030301010803" pitchFamily="18" charset="0"/>
              </a:rPr>
              <a:t>Familistère de Guise (1859-1874) : ville à la campagne.</a:t>
            </a:r>
          </a:p>
          <a:p>
            <a:pPr marL="0" indent="0">
              <a:buNone/>
            </a:pPr>
            <a:endParaRPr lang="fr-FR" dirty="0">
              <a:latin typeface="Garamond" panose="02020404030301010803" pitchFamily="18" charset="0"/>
            </a:endParaRPr>
          </a:p>
          <a:p>
            <a:pPr marL="0" indent="0">
              <a:buNone/>
            </a:pPr>
            <a:endParaRPr lang="fr-FR" dirty="0"/>
          </a:p>
        </p:txBody>
      </p:sp>
      <p:pic>
        <p:nvPicPr>
          <p:cNvPr id="4" name="Image 3">
            <a:extLst>
              <a:ext uri="{FF2B5EF4-FFF2-40B4-BE49-F238E27FC236}">
                <a16:creationId xmlns:a16="http://schemas.microsoft.com/office/drawing/2014/main" id="{B287D6D9-130F-7745-8E76-41E118D26F55}"/>
              </a:ext>
            </a:extLst>
          </p:cNvPr>
          <p:cNvPicPr>
            <a:picLocks noChangeAspect="1"/>
          </p:cNvPicPr>
          <p:nvPr/>
        </p:nvPicPr>
        <p:blipFill>
          <a:blip r:embed="rId2"/>
          <a:stretch>
            <a:fillRect/>
          </a:stretch>
        </p:blipFill>
        <p:spPr>
          <a:xfrm>
            <a:off x="8322196" y="417170"/>
            <a:ext cx="3439043" cy="1612051"/>
          </a:xfrm>
          <a:prstGeom prst="rect">
            <a:avLst/>
          </a:prstGeom>
        </p:spPr>
      </p:pic>
      <p:pic>
        <p:nvPicPr>
          <p:cNvPr id="5" name="Image 4">
            <a:extLst>
              <a:ext uri="{FF2B5EF4-FFF2-40B4-BE49-F238E27FC236}">
                <a16:creationId xmlns:a16="http://schemas.microsoft.com/office/drawing/2014/main" id="{FCF61D14-1B41-C741-96D8-6E2419AF8D81}"/>
              </a:ext>
            </a:extLst>
          </p:cNvPr>
          <p:cNvPicPr>
            <a:picLocks noChangeAspect="1"/>
          </p:cNvPicPr>
          <p:nvPr/>
        </p:nvPicPr>
        <p:blipFill>
          <a:blip r:embed="rId3"/>
          <a:stretch>
            <a:fillRect/>
          </a:stretch>
        </p:blipFill>
        <p:spPr>
          <a:xfrm>
            <a:off x="7344137" y="3832822"/>
            <a:ext cx="2900356" cy="2034578"/>
          </a:xfrm>
          <a:prstGeom prst="rect">
            <a:avLst/>
          </a:prstGeom>
        </p:spPr>
      </p:pic>
    </p:spTree>
    <p:extLst>
      <p:ext uri="{BB962C8B-B14F-4D97-AF65-F5344CB8AC3E}">
        <p14:creationId xmlns:p14="http://schemas.microsoft.com/office/powerpoint/2010/main" val="2381322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4FFF33-B254-D84F-AD2B-69C37A988B1C}"/>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7ED82275-C8D0-8E4A-8B8F-3DDC25C6AAE8}"/>
              </a:ext>
            </a:extLst>
          </p:cNvPr>
          <p:cNvSpPr>
            <a:spLocks noGrp="1"/>
          </p:cNvSpPr>
          <p:nvPr>
            <p:ph idx="1"/>
          </p:nvPr>
        </p:nvSpPr>
        <p:spPr>
          <a:xfrm>
            <a:off x="775504" y="578735"/>
            <a:ext cx="7558268" cy="5288666"/>
          </a:xfrm>
        </p:spPr>
        <p:txBody>
          <a:bodyPr>
            <a:normAutofit fontScale="92500" lnSpcReduction="10000"/>
          </a:bodyPr>
          <a:lstStyle/>
          <a:p>
            <a:pPr marL="0" indent="0">
              <a:buNone/>
            </a:pPr>
            <a:r>
              <a:rPr lang="fr-FR" b="1" dirty="0">
                <a:latin typeface="Garamond" panose="02020404030301010803" pitchFamily="18" charset="0"/>
              </a:rPr>
              <a:t>3. Les temps des hygiénistes et des archéologues :</a:t>
            </a:r>
          </a:p>
          <a:p>
            <a:pPr marL="0" indent="0">
              <a:buNone/>
            </a:pPr>
            <a:r>
              <a:rPr lang="fr-FR" dirty="0">
                <a:latin typeface="Garamond" panose="02020404030301010803" pitchFamily="18" charset="0"/>
              </a:rPr>
              <a:t>Modèle anglais : Napoléon III a vécu à Londres (1848-1851)</a:t>
            </a:r>
          </a:p>
          <a:p>
            <a:pPr marL="0" indent="0">
              <a:buNone/>
            </a:pPr>
            <a:r>
              <a:rPr lang="fr-FR" dirty="0">
                <a:latin typeface="Garamond" panose="02020404030301010803" pitchFamily="18" charset="0"/>
              </a:rPr>
              <a:t>Le baron Georges Eugène Haussmann et l’urbanisme hygiéniste (1853-1870) : </a:t>
            </a:r>
          </a:p>
          <a:p>
            <a:pPr marL="0" indent="0">
              <a:buNone/>
            </a:pPr>
            <a:r>
              <a:rPr lang="fr-FR" dirty="0">
                <a:latin typeface="Garamond" panose="02020404030301010803" pitchFamily="18" charset="0"/>
              </a:rPr>
              <a:t>Aérer (l'étroitesse des rues et la hauteur des maisons empêchent la circulation de l'air et la dispersion des  « miasmes » porteurs de maladies et de mort).</a:t>
            </a:r>
          </a:p>
          <a:p>
            <a:pPr marL="0" indent="0">
              <a:buNone/>
            </a:pPr>
            <a:r>
              <a:rPr lang="fr-FR" dirty="0">
                <a:latin typeface="Garamond" panose="02020404030301010803" pitchFamily="18" charset="0"/>
              </a:rPr>
              <a:t>Grands travaux et archéologie urbaine : de Paris à Lutèce : fouilles du vieux Louvre ; île de la Cité; parvis de Notre-Dame (…).</a:t>
            </a:r>
          </a:p>
          <a:p>
            <a:pPr marL="0" indent="0">
              <a:buNone/>
            </a:pPr>
            <a:r>
              <a:rPr lang="fr-FR" dirty="0">
                <a:solidFill>
                  <a:srgbClr val="FF0000"/>
                </a:solidFill>
                <a:latin typeface="Garamond" panose="02020404030301010803" pitchFamily="18" charset="0"/>
              </a:rPr>
              <a:t>1847</a:t>
            </a:r>
            <a:r>
              <a:rPr lang="fr-FR" dirty="0">
                <a:latin typeface="Garamond" panose="02020404030301010803" pitchFamily="18" charset="0"/>
              </a:rPr>
              <a:t> : Service d’archéologie parisienne dirigé par Théodore </a:t>
            </a:r>
            <a:r>
              <a:rPr lang="fr-FR" dirty="0" err="1">
                <a:latin typeface="Garamond" panose="02020404030301010803" pitchFamily="18" charset="0"/>
              </a:rPr>
              <a:t>Vacquer</a:t>
            </a:r>
            <a:r>
              <a:rPr lang="fr-FR" dirty="0">
                <a:latin typeface="Garamond" panose="02020404030301010803" pitchFamily="18" charset="0"/>
              </a:rPr>
              <a:t>.</a:t>
            </a:r>
          </a:p>
          <a:p>
            <a:pPr marL="0" indent="0">
              <a:buNone/>
            </a:pPr>
            <a:r>
              <a:rPr lang="fr-FR" dirty="0">
                <a:solidFill>
                  <a:srgbClr val="FF0000"/>
                </a:solidFill>
                <a:latin typeface="Garamond" panose="02020404030301010803" pitchFamily="18" charset="0"/>
              </a:rPr>
              <a:t>1870 </a:t>
            </a:r>
            <a:r>
              <a:rPr lang="fr-FR" dirty="0">
                <a:latin typeface="Garamond" panose="02020404030301010803" pitchFamily="18" charset="0"/>
              </a:rPr>
              <a:t>: « découverte » des arènes de Lutèce (travaux de terrassement d’une compagnie d’omnibus).</a:t>
            </a:r>
          </a:p>
          <a:p>
            <a:pPr marL="0" indent="0">
              <a:buNone/>
            </a:pPr>
            <a:r>
              <a:rPr lang="fr-FR" sz="1900" dirty="0">
                <a:latin typeface="Garamond" panose="02020404030301010803" pitchFamily="18" charset="0"/>
              </a:rPr>
              <a:t>En </a:t>
            </a:r>
            <a:r>
              <a:rPr lang="fr-FR" sz="1900" dirty="0">
                <a:solidFill>
                  <a:srgbClr val="FF0000"/>
                </a:solidFill>
                <a:latin typeface="Garamond" panose="02020404030301010803" pitchFamily="18" charset="0"/>
              </a:rPr>
              <a:t>1897</a:t>
            </a:r>
            <a:r>
              <a:rPr lang="fr-FR" sz="1900" dirty="0">
                <a:latin typeface="Garamond" panose="02020404030301010803" pitchFamily="18" charset="0"/>
              </a:rPr>
              <a:t>, création au sein de la Préfecture de la Seine une </a:t>
            </a:r>
            <a:r>
              <a:rPr lang="fr-FR" sz="1900" b="1" dirty="0">
                <a:latin typeface="Garamond" panose="02020404030301010803" pitchFamily="18" charset="0"/>
              </a:rPr>
              <a:t>Commission du Vieux Paris</a:t>
            </a:r>
            <a:r>
              <a:rPr lang="fr-FR" sz="1900" dirty="0">
                <a:latin typeface="Garamond" panose="02020404030301010803" pitchFamily="18" charset="0"/>
              </a:rPr>
              <a:t> « chargée de rechercher les vestiges du vieux Paris, de constater leur état actuel, de veiller, dans la mesure du possible, à leur conservation, de suivre, au jour le jour, les fouilles qui pourront être entreprises et les transformations jugées indispensables, et d’en conserver des preuves authentiques » </a:t>
            </a:r>
            <a:r>
              <a:rPr lang="fr-FR" sz="1900" i="1" dirty="0">
                <a:latin typeface="Garamond" panose="02020404030301010803" pitchFamily="18" charset="0"/>
              </a:rPr>
              <a:t>Procès-verbaux de la Commission du Vieux Paris, </a:t>
            </a:r>
            <a:r>
              <a:rPr lang="fr-FR" sz="1900" dirty="0">
                <a:latin typeface="Garamond" panose="02020404030301010803" pitchFamily="18" charset="0"/>
              </a:rPr>
              <a:t>28 janvier 1898.</a:t>
            </a:r>
          </a:p>
        </p:txBody>
      </p:sp>
      <p:pic>
        <p:nvPicPr>
          <p:cNvPr id="4" name="Image 3">
            <a:extLst>
              <a:ext uri="{FF2B5EF4-FFF2-40B4-BE49-F238E27FC236}">
                <a16:creationId xmlns:a16="http://schemas.microsoft.com/office/drawing/2014/main" id="{86162D12-7A2C-6F42-BBFB-79CA743E5227}"/>
              </a:ext>
            </a:extLst>
          </p:cNvPr>
          <p:cNvPicPr>
            <a:picLocks noChangeAspect="1"/>
          </p:cNvPicPr>
          <p:nvPr/>
        </p:nvPicPr>
        <p:blipFill>
          <a:blip r:embed="rId2"/>
          <a:stretch>
            <a:fillRect/>
          </a:stretch>
        </p:blipFill>
        <p:spPr>
          <a:xfrm>
            <a:off x="8333772" y="1304731"/>
            <a:ext cx="2881686" cy="4562669"/>
          </a:xfrm>
          <a:prstGeom prst="rect">
            <a:avLst/>
          </a:prstGeom>
        </p:spPr>
      </p:pic>
      <p:sp>
        <p:nvSpPr>
          <p:cNvPr id="5" name="ZoneTexte 4">
            <a:extLst>
              <a:ext uri="{FF2B5EF4-FFF2-40B4-BE49-F238E27FC236}">
                <a16:creationId xmlns:a16="http://schemas.microsoft.com/office/drawing/2014/main" id="{AD57300D-F2A2-C24C-A2E7-C8186A1D617F}"/>
              </a:ext>
            </a:extLst>
          </p:cNvPr>
          <p:cNvSpPr txBox="1"/>
          <p:nvPr/>
        </p:nvSpPr>
        <p:spPr>
          <a:xfrm>
            <a:off x="8333772" y="925975"/>
            <a:ext cx="2111091" cy="276999"/>
          </a:xfrm>
          <a:prstGeom prst="rect">
            <a:avLst/>
          </a:prstGeom>
          <a:noFill/>
        </p:spPr>
        <p:txBody>
          <a:bodyPr wrap="none" rtlCol="0">
            <a:spAutoFit/>
          </a:bodyPr>
          <a:lstStyle/>
          <a:p>
            <a:r>
              <a:rPr lang="fr-FR" sz="1200" dirty="0">
                <a:latin typeface="Garamond" panose="02020404030301010803" pitchFamily="18" charset="0"/>
              </a:rPr>
              <a:t>Arènes de Lutèce, fouilles, 1870.</a:t>
            </a:r>
          </a:p>
        </p:txBody>
      </p:sp>
    </p:spTree>
    <p:extLst>
      <p:ext uri="{BB962C8B-B14F-4D97-AF65-F5344CB8AC3E}">
        <p14:creationId xmlns:p14="http://schemas.microsoft.com/office/powerpoint/2010/main" val="1455435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25763B-FA92-2B41-8CA3-4910C4D47E4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E413835-6EF7-8348-96F2-32B482240684}"/>
              </a:ext>
            </a:extLst>
          </p:cNvPr>
          <p:cNvSpPr>
            <a:spLocks noGrp="1"/>
          </p:cNvSpPr>
          <p:nvPr>
            <p:ph idx="1"/>
          </p:nvPr>
        </p:nvSpPr>
        <p:spPr>
          <a:xfrm>
            <a:off x="879676" y="381965"/>
            <a:ext cx="7801337" cy="5485435"/>
          </a:xfrm>
        </p:spPr>
        <p:txBody>
          <a:bodyPr>
            <a:normAutofit fontScale="92500" lnSpcReduction="10000"/>
          </a:bodyPr>
          <a:lstStyle/>
          <a:p>
            <a:pPr marL="0" indent="0" algn="just">
              <a:buNone/>
            </a:pPr>
            <a:r>
              <a:rPr lang="fr-FR" b="1" dirty="0">
                <a:latin typeface="Garamond" panose="02020404030301010803" pitchFamily="18" charset="0"/>
              </a:rPr>
              <a:t>II. Paris, objet et support de représentations scientifiques</a:t>
            </a:r>
          </a:p>
          <a:p>
            <a:pPr marL="0" indent="0" algn="just">
              <a:buNone/>
            </a:pPr>
            <a:r>
              <a:rPr lang="fr-FR" b="1" dirty="0">
                <a:latin typeface="Garamond" panose="02020404030301010803" pitchFamily="18" charset="0"/>
              </a:rPr>
              <a:t>1. Paris et le spectacle des </a:t>
            </a:r>
            <a:r>
              <a:rPr lang="fr-FR" b="1" dirty="0" err="1">
                <a:latin typeface="Garamond" panose="02020404030301010803" pitchFamily="18" charset="0"/>
              </a:rPr>
              <a:t>scdiences</a:t>
            </a:r>
            <a:endParaRPr lang="fr-FR" b="1" dirty="0">
              <a:latin typeface="Garamond" panose="02020404030301010803" pitchFamily="18" charset="0"/>
            </a:endParaRPr>
          </a:p>
          <a:p>
            <a:pPr marL="0" indent="0" algn="just">
              <a:buNone/>
            </a:pPr>
            <a:r>
              <a:rPr lang="fr-FR" dirty="0">
                <a:latin typeface="Garamond" panose="02020404030301010803" pitchFamily="18" charset="0"/>
              </a:rPr>
              <a:t>Rôle des conférences et spectacles scientifique : développement des salles de spectacle dans les années 1840</a:t>
            </a:r>
          </a:p>
          <a:p>
            <a:pPr marL="0" indent="0" algn="just">
              <a:buNone/>
            </a:pPr>
            <a:r>
              <a:rPr lang="fr-FR" dirty="0">
                <a:latin typeface="Garamond" panose="02020404030301010803" pitchFamily="18" charset="0"/>
              </a:rPr>
              <a:t>Spectacles visuels : les dioramas = salle où sont projetés des images sur des toiles éclairées.</a:t>
            </a:r>
          </a:p>
          <a:p>
            <a:pPr marL="0" indent="0" algn="just">
              <a:buNone/>
            </a:pPr>
            <a:r>
              <a:rPr lang="fr-FR" dirty="0">
                <a:latin typeface="Garamond" panose="02020404030301010803" pitchFamily="18" charset="0"/>
              </a:rPr>
              <a:t>1851 : Napoléon III autorise le physicien de l’Observatoire de Paris de fixer au dôme du Panthéon une corde de 67 m. à laquelle est accroche une sphère (plomb et laiton) de 28 km. : spectacle.</a:t>
            </a:r>
          </a:p>
          <a:p>
            <a:pPr marL="0" indent="0" algn="just">
              <a:buNone/>
            </a:pPr>
            <a:r>
              <a:rPr lang="fr-FR" dirty="0">
                <a:latin typeface="Garamond" panose="02020404030301010803" pitchFamily="18" charset="0"/>
              </a:rPr>
              <a:t>Louis Figuier : « Faire aimer la science, en répandre le goût, tel a été le but constant de ma vie. Après l’avoir enseignée dans des cours publics, comme professeur de l’Université, je l’ai vulgarisée dans des livres composés en vue de l’instruction de la jeunesse. Enfin, je me suis demandé si l’on pourrait songer à la populariser par une autre voie : par le théâtre » (Louis Figuier, </a:t>
            </a:r>
            <a:r>
              <a:rPr lang="fr-FR" i="1" dirty="0">
                <a:latin typeface="Garamond" panose="02020404030301010803" pitchFamily="18" charset="0"/>
              </a:rPr>
              <a:t>Théâtre scientifique </a:t>
            </a:r>
            <a:r>
              <a:rPr lang="fr-FR" dirty="0">
                <a:latin typeface="Garamond" panose="02020404030301010803" pitchFamily="18" charset="0"/>
              </a:rPr>
              <a:t>1879, p. 10).</a:t>
            </a:r>
          </a:p>
          <a:p>
            <a:pPr marL="0" indent="0" algn="just">
              <a:buNone/>
            </a:pPr>
            <a:r>
              <a:rPr lang="fr-FR" dirty="0">
                <a:latin typeface="Garamond" panose="02020404030301010803" pitchFamily="18" charset="0"/>
              </a:rPr>
              <a:t>Entre sciences et non-sciences, les frontières sont poreuses : le magicien et savant Eugène </a:t>
            </a:r>
            <a:r>
              <a:rPr lang="fr-FR" dirty="0" err="1">
                <a:latin typeface="Garamond" panose="02020404030301010803" pitchFamily="18" charset="0"/>
              </a:rPr>
              <a:t>Robert-Oudin</a:t>
            </a:r>
            <a:r>
              <a:rPr lang="fr-FR" dirty="0">
                <a:latin typeface="Garamond" panose="02020404030301010803" pitchFamily="18" charset="0"/>
              </a:rPr>
              <a:t> (horloger de Blois), magicien puis inventeur (automate) &amp; savant.</a:t>
            </a:r>
          </a:p>
          <a:p>
            <a:pPr marL="0" indent="0" algn="just">
              <a:buNone/>
            </a:pPr>
            <a:endParaRPr lang="fr-FR" dirty="0">
              <a:latin typeface="Garamond" panose="02020404030301010803" pitchFamily="18" charset="0"/>
            </a:endParaRPr>
          </a:p>
        </p:txBody>
      </p:sp>
      <p:pic>
        <p:nvPicPr>
          <p:cNvPr id="5" name="Image 4">
            <a:extLst>
              <a:ext uri="{FF2B5EF4-FFF2-40B4-BE49-F238E27FC236}">
                <a16:creationId xmlns:a16="http://schemas.microsoft.com/office/drawing/2014/main" id="{48038C10-A97C-874F-9BD3-E66C8D9943CA}"/>
              </a:ext>
            </a:extLst>
          </p:cNvPr>
          <p:cNvPicPr>
            <a:picLocks noChangeAspect="1"/>
          </p:cNvPicPr>
          <p:nvPr/>
        </p:nvPicPr>
        <p:blipFill>
          <a:blip r:embed="rId2"/>
          <a:stretch>
            <a:fillRect/>
          </a:stretch>
        </p:blipFill>
        <p:spPr>
          <a:xfrm>
            <a:off x="9931078" y="164940"/>
            <a:ext cx="1967698" cy="2767075"/>
          </a:xfrm>
          <a:prstGeom prst="rect">
            <a:avLst/>
          </a:prstGeom>
        </p:spPr>
      </p:pic>
      <p:pic>
        <p:nvPicPr>
          <p:cNvPr id="7" name="Image 6">
            <a:extLst>
              <a:ext uri="{FF2B5EF4-FFF2-40B4-BE49-F238E27FC236}">
                <a16:creationId xmlns:a16="http://schemas.microsoft.com/office/drawing/2014/main" id="{BE938869-33B7-4045-862B-E3BD02D3CA60}"/>
              </a:ext>
            </a:extLst>
          </p:cNvPr>
          <p:cNvPicPr>
            <a:picLocks noChangeAspect="1"/>
          </p:cNvPicPr>
          <p:nvPr/>
        </p:nvPicPr>
        <p:blipFill>
          <a:blip r:embed="rId3"/>
          <a:stretch>
            <a:fillRect/>
          </a:stretch>
        </p:blipFill>
        <p:spPr>
          <a:xfrm>
            <a:off x="9021552" y="4124204"/>
            <a:ext cx="2845875" cy="1593690"/>
          </a:xfrm>
          <a:prstGeom prst="rect">
            <a:avLst/>
          </a:prstGeom>
        </p:spPr>
      </p:pic>
    </p:spTree>
    <p:extLst>
      <p:ext uri="{BB962C8B-B14F-4D97-AF65-F5344CB8AC3E}">
        <p14:creationId xmlns:p14="http://schemas.microsoft.com/office/powerpoint/2010/main" val="2483416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9F04E2-BDB7-F748-9E4F-431D0966D50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DD79E63-A194-4146-B758-F98A57EE4274}"/>
              </a:ext>
            </a:extLst>
          </p:cNvPr>
          <p:cNvSpPr>
            <a:spLocks noGrp="1"/>
          </p:cNvSpPr>
          <p:nvPr>
            <p:ph idx="1"/>
          </p:nvPr>
        </p:nvSpPr>
        <p:spPr>
          <a:xfrm>
            <a:off x="1371600" y="1423686"/>
            <a:ext cx="8142790" cy="4443714"/>
          </a:xfrm>
        </p:spPr>
        <p:txBody>
          <a:bodyPr/>
          <a:lstStyle/>
          <a:p>
            <a:pPr marL="0" indent="0">
              <a:buNone/>
            </a:pPr>
            <a:r>
              <a:rPr lang="fr-FR" b="1" dirty="0">
                <a:latin typeface="Garamond" panose="02020404030301010803" pitchFamily="18" charset="0"/>
              </a:rPr>
              <a:t>2. La photographie et la fabrique du Paris savant</a:t>
            </a:r>
          </a:p>
          <a:p>
            <a:pPr marL="0" indent="0">
              <a:buNone/>
            </a:pPr>
            <a:r>
              <a:rPr lang="fr-FR" dirty="0">
                <a:latin typeface="Garamond" panose="02020404030301010803" pitchFamily="18" charset="0"/>
              </a:rPr>
              <a:t>1839 : François Arago légitime la découverte de Niepce et Daguerre ; le Parlement vote </a:t>
            </a:r>
          </a:p>
          <a:p>
            <a:pPr marL="0" indent="0">
              <a:buNone/>
            </a:pPr>
            <a:r>
              <a:rPr lang="fr-FR" dirty="0">
                <a:latin typeface="Garamond" panose="02020404030301010803" pitchFamily="18" charset="0"/>
              </a:rPr>
              <a:t>Essor de la photographie : Nadar et l’aérostation.</a:t>
            </a:r>
          </a:p>
          <a:p>
            <a:pPr marL="0" indent="0">
              <a:buNone/>
            </a:pPr>
            <a:r>
              <a:rPr lang="fr-FR" dirty="0">
                <a:latin typeface="Garamond" panose="02020404030301010803" pitchFamily="18" charset="0"/>
              </a:rPr>
              <a:t>Studios de photographie : 13 en 1848 ; 365 en 1868.</a:t>
            </a:r>
          </a:p>
          <a:p>
            <a:pPr marL="0" indent="0">
              <a:buNone/>
            </a:pPr>
            <a:r>
              <a:rPr lang="fr-FR" dirty="0">
                <a:latin typeface="Garamond" panose="02020404030301010803" pitchFamily="18" charset="0"/>
                <a:hlinkClick r:id="rId2"/>
              </a:rPr>
              <a:t>Conférence de Manuel Charpy</a:t>
            </a:r>
            <a:endParaRPr lang="fr-FR" dirty="0">
              <a:latin typeface="Garamond" panose="02020404030301010803" pitchFamily="18" charset="0"/>
            </a:endParaRPr>
          </a:p>
          <a:p>
            <a:pPr marL="0" indent="0">
              <a:buNone/>
            </a:pPr>
            <a:endParaRPr lang="fr-FR" dirty="0">
              <a:latin typeface="Garamond" panose="02020404030301010803" pitchFamily="18" charset="0"/>
            </a:endParaRPr>
          </a:p>
          <a:p>
            <a:pPr marL="0" indent="0">
              <a:buNone/>
            </a:pPr>
            <a:endParaRPr lang="fr-FR" dirty="0"/>
          </a:p>
        </p:txBody>
      </p:sp>
      <p:pic>
        <p:nvPicPr>
          <p:cNvPr id="4" name="Image 3">
            <a:extLst>
              <a:ext uri="{FF2B5EF4-FFF2-40B4-BE49-F238E27FC236}">
                <a16:creationId xmlns:a16="http://schemas.microsoft.com/office/drawing/2014/main" id="{78CCFE78-048B-4046-84A6-1BF78C38ABFA}"/>
              </a:ext>
            </a:extLst>
          </p:cNvPr>
          <p:cNvPicPr>
            <a:picLocks noChangeAspect="1"/>
          </p:cNvPicPr>
          <p:nvPr/>
        </p:nvPicPr>
        <p:blipFill>
          <a:blip r:embed="rId3"/>
          <a:stretch>
            <a:fillRect/>
          </a:stretch>
        </p:blipFill>
        <p:spPr>
          <a:xfrm>
            <a:off x="1371600" y="4274288"/>
            <a:ext cx="3218705" cy="2145803"/>
          </a:xfrm>
          <a:prstGeom prst="rect">
            <a:avLst/>
          </a:prstGeom>
        </p:spPr>
      </p:pic>
    </p:spTree>
    <p:extLst>
      <p:ext uri="{BB962C8B-B14F-4D97-AF65-F5344CB8AC3E}">
        <p14:creationId xmlns:p14="http://schemas.microsoft.com/office/powerpoint/2010/main" val="2896285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B353AE-708C-2B46-ADEB-5928D8A88805}"/>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61CA084E-18D1-D446-A4E6-90B173BE6E25}"/>
              </a:ext>
            </a:extLst>
          </p:cNvPr>
          <p:cNvSpPr>
            <a:spLocks noGrp="1"/>
          </p:cNvSpPr>
          <p:nvPr>
            <p:ph idx="1"/>
          </p:nvPr>
        </p:nvSpPr>
        <p:spPr>
          <a:xfrm>
            <a:off x="1284790" y="1412111"/>
            <a:ext cx="8206451" cy="4455289"/>
          </a:xfrm>
        </p:spPr>
        <p:txBody>
          <a:bodyPr/>
          <a:lstStyle/>
          <a:p>
            <a:pPr marL="0" indent="0">
              <a:lnSpc>
                <a:spcPct val="100000"/>
              </a:lnSpc>
              <a:spcBef>
                <a:spcPts val="400"/>
              </a:spcBef>
              <a:spcAft>
                <a:spcPts val="0"/>
              </a:spcAft>
              <a:buNone/>
            </a:pPr>
            <a:r>
              <a:rPr lang="fr-FR" b="1" dirty="0">
                <a:latin typeface="Garamond" panose="02020404030301010803" pitchFamily="18" charset="0"/>
              </a:rPr>
              <a:t>3. Le Jardin d’acclimatation : entre sciences et loisirs</a:t>
            </a:r>
          </a:p>
          <a:p>
            <a:pPr marL="0" indent="0">
              <a:lnSpc>
                <a:spcPct val="100000"/>
              </a:lnSpc>
              <a:spcBef>
                <a:spcPts val="400"/>
              </a:spcBef>
              <a:spcAft>
                <a:spcPts val="0"/>
              </a:spcAft>
              <a:buNone/>
            </a:pPr>
            <a:r>
              <a:rPr lang="fr-FR" dirty="0">
                <a:latin typeface="Garamond" panose="02020404030301010803" pitchFamily="18" charset="0"/>
              </a:rPr>
              <a:t>Octobre 1860 : Inauguration du Jardin d’acclimatation – Isidore Geoffroy Saint-Hilaire</a:t>
            </a:r>
          </a:p>
          <a:p>
            <a:pPr marL="0" indent="0">
              <a:lnSpc>
                <a:spcPct val="100000"/>
              </a:lnSpc>
              <a:spcBef>
                <a:spcPts val="400"/>
              </a:spcBef>
              <a:spcAft>
                <a:spcPts val="0"/>
              </a:spcAft>
              <a:buNone/>
            </a:pPr>
            <a:r>
              <a:rPr lang="fr-FR" dirty="0">
                <a:latin typeface="Garamond" panose="02020404030301010803" pitchFamily="18" charset="0"/>
              </a:rPr>
              <a:t>Animaux sauvages, flores exotiques, aquarium</a:t>
            </a:r>
          </a:p>
          <a:p>
            <a:pPr marL="0" indent="0">
              <a:lnSpc>
                <a:spcPct val="100000"/>
              </a:lnSpc>
              <a:spcBef>
                <a:spcPts val="400"/>
              </a:spcBef>
              <a:spcAft>
                <a:spcPts val="0"/>
              </a:spcAft>
              <a:buNone/>
            </a:pPr>
            <a:r>
              <a:rPr lang="fr-FR" dirty="0">
                <a:latin typeface="Garamond" panose="02020404030301010803" pitchFamily="18" charset="0"/>
              </a:rPr>
              <a:t>En 1866 : 110 000 animaux.</a:t>
            </a:r>
          </a:p>
          <a:p>
            <a:pPr marL="0" indent="0">
              <a:lnSpc>
                <a:spcPct val="100000"/>
              </a:lnSpc>
              <a:spcBef>
                <a:spcPts val="400"/>
              </a:spcBef>
              <a:spcAft>
                <a:spcPts val="0"/>
              </a:spcAft>
              <a:buNone/>
            </a:pPr>
            <a:r>
              <a:rPr lang="fr-FR" dirty="0">
                <a:latin typeface="Garamond" panose="02020404030301010803" pitchFamily="18" charset="0"/>
              </a:rPr>
              <a:t>Conférences, épreuves sportives…</a:t>
            </a:r>
          </a:p>
          <a:p>
            <a:pPr marL="0" indent="0">
              <a:lnSpc>
                <a:spcPct val="100000"/>
              </a:lnSpc>
              <a:spcBef>
                <a:spcPts val="400"/>
              </a:spcBef>
              <a:spcAft>
                <a:spcPts val="0"/>
              </a:spcAft>
              <a:buNone/>
            </a:pPr>
            <a:r>
              <a:rPr lang="fr-FR" dirty="0">
                <a:latin typeface="Garamond" panose="02020404030301010803" pitchFamily="18" charset="0"/>
              </a:rPr>
              <a:t>A partir de 1877, organisation d’exhibitions humaines (« zoos humains »)</a:t>
            </a:r>
          </a:p>
        </p:txBody>
      </p:sp>
      <p:pic>
        <p:nvPicPr>
          <p:cNvPr id="4" name="Image 3">
            <a:extLst>
              <a:ext uri="{FF2B5EF4-FFF2-40B4-BE49-F238E27FC236}">
                <a16:creationId xmlns:a16="http://schemas.microsoft.com/office/drawing/2014/main" id="{0701F95B-AEF6-B844-8F04-FACF324A5A94}"/>
              </a:ext>
            </a:extLst>
          </p:cNvPr>
          <p:cNvPicPr>
            <a:picLocks noChangeAspect="1"/>
          </p:cNvPicPr>
          <p:nvPr/>
        </p:nvPicPr>
        <p:blipFill>
          <a:blip r:embed="rId2"/>
          <a:stretch>
            <a:fillRect/>
          </a:stretch>
        </p:blipFill>
        <p:spPr>
          <a:xfrm>
            <a:off x="9618562" y="597758"/>
            <a:ext cx="2375762" cy="1573942"/>
          </a:xfrm>
          <a:prstGeom prst="rect">
            <a:avLst/>
          </a:prstGeom>
        </p:spPr>
      </p:pic>
      <p:pic>
        <p:nvPicPr>
          <p:cNvPr id="5" name="Image 4">
            <a:extLst>
              <a:ext uri="{FF2B5EF4-FFF2-40B4-BE49-F238E27FC236}">
                <a16:creationId xmlns:a16="http://schemas.microsoft.com/office/drawing/2014/main" id="{6AA866D8-DCD5-154C-8929-16D0A3F41141}"/>
              </a:ext>
            </a:extLst>
          </p:cNvPr>
          <p:cNvPicPr>
            <a:picLocks noChangeAspect="1"/>
          </p:cNvPicPr>
          <p:nvPr/>
        </p:nvPicPr>
        <p:blipFill>
          <a:blip r:embed="rId3"/>
          <a:stretch>
            <a:fillRect/>
          </a:stretch>
        </p:blipFill>
        <p:spPr>
          <a:xfrm>
            <a:off x="9491241" y="2514600"/>
            <a:ext cx="2438400" cy="3009900"/>
          </a:xfrm>
          <a:prstGeom prst="rect">
            <a:avLst/>
          </a:prstGeom>
        </p:spPr>
      </p:pic>
    </p:spTree>
    <p:extLst>
      <p:ext uri="{BB962C8B-B14F-4D97-AF65-F5344CB8AC3E}">
        <p14:creationId xmlns:p14="http://schemas.microsoft.com/office/powerpoint/2010/main" val="610182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A9986-DF19-5446-87DA-1E488D56E0B6}"/>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3C51BB99-9862-0B48-8860-E6B2FE5DF412}"/>
              </a:ext>
            </a:extLst>
          </p:cNvPr>
          <p:cNvSpPr>
            <a:spLocks noGrp="1"/>
          </p:cNvSpPr>
          <p:nvPr>
            <p:ph idx="1"/>
          </p:nvPr>
        </p:nvSpPr>
        <p:spPr>
          <a:xfrm>
            <a:off x="1041723" y="1307939"/>
            <a:ext cx="8229600" cy="4559461"/>
          </a:xfrm>
        </p:spPr>
        <p:txBody>
          <a:bodyPr>
            <a:normAutofit/>
          </a:bodyPr>
          <a:lstStyle/>
          <a:p>
            <a:pPr marL="0" indent="0">
              <a:buNone/>
            </a:pPr>
            <a:r>
              <a:rPr lang="fr-FR" dirty="0">
                <a:latin typeface="Garamond" panose="02020404030301010803" pitchFamily="18" charset="0"/>
              </a:rPr>
              <a:t>III. </a:t>
            </a:r>
            <a:r>
              <a:rPr lang="fr-FR" b="1" dirty="0">
                <a:latin typeface="Garamond" panose="02020404030301010803" pitchFamily="18" charset="0"/>
              </a:rPr>
              <a:t>Les expositions universelles du XIX</a:t>
            </a:r>
            <a:r>
              <a:rPr lang="fr-FR" b="1" baseline="30000" dirty="0">
                <a:latin typeface="Garamond" panose="02020404030301010803" pitchFamily="18" charset="0"/>
              </a:rPr>
              <a:t>e</a:t>
            </a:r>
            <a:r>
              <a:rPr lang="fr-FR" b="1" dirty="0">
                <a:latin typeface="Garamond" panose="02020404030301010803" pitchFamily="18" charset="0"/>
              </a:rPr>
              <a:t> siècle (</a:t>
            </a:r>
            <a:r>
              <a:rPr lang="fr-FR" dirty="0">
                <a:latin typeface="Garamond" panose="02020404030301010803" pitchFamily="18" charset="0"/>
              </a:rPr>
              <a:t>1855 – 1867 – 1878 – 1889 - 1900 – 1937)</a:t>
            </a:r>
          </a:p>
          <a:p>
            <a:pPr marL="0" indent="0">
              <a:buNone/>
            </a:pPr>
            <a:r>
              <a:rPr lang="fr-FR" dirty="0">
                <a:latin typeface="Garamond" panose="02020404030301010803" pitchFamily="18" charset="0"/>
              </a:rPr>
              <a:t>Cours et conférences publiques.</a:t>
            </a:r>
          </a:p>
          <a:p>
            <a:pPr marL="0" indent="0">
              <a:buNone/>
            </a:pPr>
            <a:r>
              <a:rPr lang="fr-FR" dirty="0">
                <a:latin typeface="Garamond" panose="02020404030301010803" pitchFamily="18" charset="0"/>
              </a:rPr>
              <a:t>Expositions nationales : 1798 – 1844 : 11 expositions à Paris des produits industriels et agricole de France (Champs Élysées)</a:t>
            </a:r>
          </a:p>
          <a:p>
            <a:pPr marL="0" indent="0">
              <a:buNone/>
            </a:pPr>
            <a:r>
              <a:rPr lang="fr-FR" dirty="0">
                <a:latin typeface="Garamond" panose="02020404030301010803" pitchFamily="18" charset="0"/>
              </a:rPr>
              <a:t>1851 : Exposition universelle de </a:t>
            </a:r>
            <a:r>
              <a:rPr lang="fr-FR" dirty="0">
                <a:solidFill>
                  <a:srgbClr val="FF0000"/>
                </a:solidFill>
                <a:latin typeface="Garamond" panose="02020404030301010803" pitchFamily="18" charset="0"/>
              </a:rPr>
              <a:t>Londres</a:t>
            </a:r>
            <a:r>
              <a:rPr lang="fr-FR" dirty="0">
                <a:latin typeface="Garamond" panose="02020404030301010803" pitchFamily="18" charset="0"/>
              </a:rPr>
              <a:t>.</a:t>
            </a:r>
          </a:p>
          <a:p>
            <a:pPr marL="0" indent="0">
              <a:buNone/>
            </a:pPr>
            <a:r>
              <a:rPr lang="fr-FR" dirty="0">
                <a:latin typeface="Garamond" panose="02020404030301010803" pitchFamily="18" charset="0"/>
              </a:rPr>
              <a:t>Les sciences et « l’œil capitaliste » : valorisation des progrès techniques et scientifiques, du développement commercial et colonial.</a:t>
            </a:r>
          </a:p>
          <a:p>
            <a:pPr marL="0" indent="0">
              <a:buNone/>
            </a:pPr>
            <a:r>
              <a:rPr lang="fr-FR" dirty="0">
                <a:latin typeface="Garamond" panose="02020404030301010803" pitchFamily="18" charset="0"/>
              </a:rPr>
              <a:t>Napoléon III – Exposition universelle de Paris (</a:t>
            </a:r>
            <a:r>
              <a:rPr lang="fr-FR" dirty="0" err="1">
                <a:latin typeface="Garamond" panose="02020404030301010803" pitchFamily="18" charset="0"/>
              </a:rPr>
              <a:t>mai-octobre</a:t>
            </a:r>
            <a:r>
              <a:rPr lang="fr-FR" dirty="0">
                <a:latin typeface="Garamond" panose="02020404030301010803" pitchFamily="18" charset="0"/>
              </a:rPr>
              <a:t> 1855) : 24 000 exposants.</a:t>
            </a:r>
          </a:p>
        </p:txBody>
      </p:sp>
      <p:pic>
        <p:nvPicPr>
          <p:cNvPr id="4" name="Image 3">
            <a:extLst>
              <a:ext uri="{FF2B5EF4-FFF2-40B4-BE49-F238E27FC236}">
                <a16:creationId xmlns:a16="http://schemas.microsoft.com/office/drawing/2014/main" id="{AA02E668-8997-EC40-A5A2-D681C89B9BE4}"/>
              </a:ext>
            </a:extLst>
          </p:cNvPr>
          <p:cNvPicPr>
            <a:picLocks noChangeAspect="1"/>
          </p:cNvPicPr>
          <p:nvPr/>
        </p:nvPicPr>
        <p:blipFill>
          <a:blip r:embed="rId2"/>
          <a:stretch>
            <a:fillRect/>
          </a:stretch>
        </p:blipFill>
        <p:spPr>
          <a:xfrm>
            <a:off x="9583837" y="199592"/>
            <a:ext cx="2292189" cy="1485830"/>
          </a:xfrm>
          <a:prstGeom prst="rect">
            <a:avLst/>
          </a:prstGeom>
        </p:spPr>
      </p:pic>
      <p:sp>
        <p:nvSpPr>
          <p:cNvPr id="5" name="ZoneTexte 4">
            <a:extLst>
              <a:ext uri="{FF2B5EF4-FFF2-40B4-BE49-F238E27FC236}">
                <a16:creationId xmlns:a16="http://schemas.microsoft.com/office/drawing/2014/main" id="{093423C2-220A-2C4C-AD07-5D834818B4B1}"/>
              </a:ext>
            </a:extLst>
          </p:cNvPr>
          <p:cNvSpPr txBox="1"/>
          <p:nvPr/>
        </p:nvSpPr>
        <p:spPr>
          <a:xfrm>
            <a:off x="9583837" y="1799722"/>
            <a:ext cx="1909823" cy="276999"/>
          </a:xfrm>
          <a:prstGeom prst="rect">
            <a:avLst/>
          </a:prstGeom>
          <a:noFill/>
        </p:spPr>
        <p:txBody>
          <a:bodyPr wrap="square" rtlCol="0">
            <a:spAutoFit/>
          </a:bodyPr>
          <a:lstStyle/>
          <a:p>
            <a:r>
              <a:rPr lang="fr-FR" sz="1200" dirty="0">
                <a:latin typeface="Garamond" panose="02020404030301010803" pitchFamily="18" charset="0"/>
              </a:rPr>
              <a:t>Exposition de 1849</a:t>
            </a:r>
          </a:p>
        </p:txBody>
      </p:sp>
    </p:spTree>
    <p:extLst>
      <p:ext uri="{BB962C8B-B14F-4D97-AF65-F5344CB8AC3E}">
        <p14:creationId xmlns:p14="http://schemas.microsoft.com/office/powerpoint/2010/main" val="3715050908"/>
      </p:ext>
    </p:extLst>
  </p:cSld>
  <p:clrMapOvr>
    <a:masterClrMapping/>
  </p:clrMapOvr>
</p:sld>
</file>

<file path=ppt/theme/theme1.xml><?xml version="1.0" encoding="utf-8"?>
<a:theme xmlns:a="http://schemas.openxmlformats.org/drawingml/2006/main" name="Rognage">
  <a:themeElements>
    <a:clrScheme name="Rognage">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Rognag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ogna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{832DD1C2-571D-DC48-8EF6-9CA2BCFED827}tf10001072</Template>
  <TotalTime>1708</TotalTime>
  <Words>1261</Words>
  <Application>Microsoft Macintosh PowerPoint</Application>
  <PresentationFormat>Grand écran</PresentationFormat>
  <Paragraphs>76</Paragraphs>
  <Slides>12</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12</vt:i4>
      </vt:variant>
    </vt:vector>
  </HeadingPairs>
  <TitlesOfParts>
    <vt:vector size="16" baseType="lpstr">
      <vt:lpstr>Franklin Gothic Book</vt:lpstr>
      <vt:lpstr>Garamond</vt:lpstr>
      <vt:lpstr>Times New Roman</vt:lpstr>
      <vt:lpstr>Rognage</vt:lpstr>
      <vt:lpstr>Paris, capitale scientifique et technique au XIXe siècle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Paris, capitale scientifique Les expositions universelles du XIXe siècle</dc:title>
  <dc:creator>Microsoft Office User</dc:creator>
  <cp:lastModifiedBy>Microsoft Office User</cp:lastModifiedBy>
  <cp:revision>29</cp:revision>
  <dcterms:created xsi:type="dcterms:W3CDTF">2026-03-30T15:12:35Z</dcterms:created>
  <dcterms:modified xsi:type="dcterms:W3CDTF">2026-04-18T16:51:32Z</dcterms:modified>
</cp:coreProperties>
</file>