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57" r:id="rId4"/>
    <p:sldId id="261" r:id="rId5"/>
    <p:sldId id="258" r:id="rId6"/>
    <p:sldId id="262" r:id="rId7"/>
    <p:sldId id="272" r:id="rId8"/>
    <p:sldId id="265" r:id="rId9"/>
    <p:sldId id="268" r:id="rId10"/>
    <p:sldId id="294" r:id="rId11"/>
    <p:sldId id="295" r:id="rId12"/>
    <p:sldId id="267"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6"/>
    <p:restoredTop sz="94709"/>
  </p:normalViewPr>
  <p:slideViewPr>
    <p:cSldViewPr>
      <p:cViewPr varScale="1">
        <p:scale>
          <a:sx n="110" d="100"/>
          <a:sy n="110" d="100"/>
        </p:scale>
        <p:origin x="1328"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AA309A6D-C09C-4548-B29A-6CF363A7E532}" type="datetimeFigureOut">
              <a:rPr lang="fr-FR" smtClean="0"/>
              <a:t>04/02/2026</a:t>
            </a:fld>
            <a:endParaRPr lang="fr-BE"/>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fr-BE"/>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CF4668DC-857F-487D-BFFA-8C0CA5037977}" type="slidenum">
              <a:rPr lang="fr-BE" smtClean="0"/>
              <a:t>‹N°›</a:t>
            </a:fld>
            <a:endParaRPr lang="fr-BE"/>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976240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04/02/2026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4132240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04/02/2026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33708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04/02/2026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393283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AA309A6D-C09C-4548-B29A-6CF363A7E532}" type="datetimeFigureOut">
              <a:rPr lang="fr-FR" smtClean="0"/>
              <a:t>04/02/2026</a:t>
            </a:fld>
            <a:endParaRPr lang="fr-BE"/>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fr-BE"/>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CF4668DC-857F-487D-BFFA-8C0CA5037977}" type="slidenum">
              <a:rPr lang="fr-BE" smtClean="0"/>
              <a:t>‹N°›</a:t>
            </a:fld>
            <a:endParaRPr lang="fr-BE"/>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10244341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AA309A6D-C09C-4548-B29A-6CF363A7E532}" type="datetimeFigureOut">
              <a:rPr lang="fr-FR" smtClean="0"/>
              <a:t>04/02/2026</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747403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AA309A6D-C09C-4548-B29A-6CF363A7E532}" type="datetimeFigureOut">
              <a:rPr lang="fr-FR" smtClean="0"/>
              <a:t>04/02/2026</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230844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A309A6D-C09C-4548-B29A-6CF363A7E532}" type="datetimeFigureOut">
              <a:rPr lang="fr-FR" smtClean="0"/>
              <a:t>04/02/2026</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995377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9A6D-C09C-4548-B29A-6CF363A7E532}" type="datetimeFigureOut">
              <a:rPr lang="fr-FR" smtClean="0"/>
              <a:t>04/02/2026</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081102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AA309A6D-C09C-4548-B29A-6CF363A7E532}" type="datetimeFigureOut">
              <a:rPr lang="fr-FR" smtClean="0"/>
              <a:t>04/02/2026</a:t>
            </a:fld>
            <a:endParaRPr lang="fr-BE"/>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fr-BE"/>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CF4668DC-857F-487D-BFFA-8C0CA5037977}" type="slidenum">
              <a:rPr lang="fr-BE" smtClean="0"/>
              <a:t>‹N°›</a:t>
            </a:fld>
            <a:endParaRPr lang="fr-BE"/>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86932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AA309A6D-C09C-4548-B29A-6CF363A7E532}" type="datetimeFigureOut">
              <a:rPr lang="fr-FR" smtClean="0"/>
              <a:t>04/02/2026</a:t>
            </a:fld>
            <a:endParaRPr lang="fr-BE"/>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fr-BE"/>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CF4668DC-857F-487D-BFFA-8C0CA5037977}" type="slidenum">
              <a:rPr lang="fr-BE" smtClean="0"/>
              <a:t>‹N°›</a:t>
            </a:fld>
            <a:endParaRPr lang="fr-BE"/>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25909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AA309A6D-C09C-4548-B29A-6CF363A7E532}" type="datetimeFigureOut">
              <a:rPr lang="fr-FR" smtClean="0"/>
              <a:t>04/02/2026</a:t>
            </a:fld>
            <a:endParaRPr lang="fr-BE"/>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fr-BE"/>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CF4668DC-857F-487D-BFFA-8C0CA5037977}" type="slidenum">
              <a:rPr lang="fr-BE" smtClean="0"/>
              <a:t>‹N°›</a:t>
            </a:fld>
            <a:endParaRPr lang="fr-BE"/>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47476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404664"/>
            <a:ext cx="4248472" cy="3168352"/>
          </a:xfrm>
        </p:spPr>
        <p:txBody>
          <a:bodyPr>
            <a:noAutofit/>
          </a:bodyPr>
          <a:lstStyle/>
          <a:p>
            <a:br>
              <a:rPr lang="fr-FR" sz="2800" b="1" dirty="0">
                <a:latin typeface="Garamond" panose="02020404030301010803" pitchFamily="18" charset="0"/>
                <a:cs typeface="Times New Roman" panose="02020603050405020304" pitchFamily="18" charset="0"/>
              </a:rPr>
            </a:br>
            <a:r>
              <a:rPr lang="fr-FR" sz="2800" b="1" dirty="0">
                <a:latin typeface="Garamond" panose="02020404030301010803" pitchFamily="18" charset="0"/>
                <a:cs typeface="Times New Roman" panose="02020603050405020304" pitchFamily="18" charset="0"/>
              </a:rPr>
              <a:t>Séance 2</a:t>
            </a:r>
            <a:br>
              <a:rPr lang="fr-FR" sz="2800" dirty="0">
                <a:latin typeface="Garamond" panose="02020404030301010803" pitchFamily="18" charset="0"/>
                <a:cs typeface="Times New Roman" panose="02020603050405020304" pitchFamily="18" charset="0"/>
              </a:rPr>
            </a:br>
            <a:r>
              <a:rPr lang="fr-FR" sz="2800" b="1" dirty="0">
                <a:latin typeface="Garamond" panose="02020404030301010803" pitchFamily="18" charset="0"/>
                <a:cs typeface="Times New Roman" panose="02020603050405020304" pitchFamily="18" charset="0"/>
              </a:rPr>
              <a:t>Les nouveaux terrains de la physique. </a:t>
            </a:r>
            <a:br>
              <a:rPr lang="fr-FR" sz="2800" b="1" dirty="0">
                <a:latin typeface="Garamond" panose="02020404030301010803" pitchFamily="18" charset="0"/>
                <a:cs typeface="Times New Roman" panose="02020603050405020304" pitchFamily="18" charset="0"/>
              </a:rPr>
            </a:br>
            <a:r>
              <a:rPr lang="fr-FR" sz="2800" b="1" dirty="0">
                <a:latin typeface="Garamond" panose="02020404030301010803" pitchFamily="18" charset="0"/>
                <a:cs typeface="Times New Roman" panose="02020603050405020304" pitchFamily="18" charset="0"/>
              </a:rPr>
              <a:t>Des fluides aux flux</a:t>
            </a:r>
          </a:p>
        </p:txBody>
      </p:sp>
      <p:sp>
        <p:nvSpPr>
          <p:cNvPr id="3" name="Sous-titre 2"/>
          <p:cNvSpPr>
            <a:spLocks noGrp="1"/>
          </p:cNvSpPr>
          <p:nvPr>
            <p:ph type="subTitle" idx="1"/>
          </p:nvPr>
        </p:nvSpPr>
        <p:spPr>
          <a:xfrm>
            <a:off x="827584" y="5260478"/>
            <a:ext cx="6944816" cy="1120849"/>
          </a:xfrm>
        </p:spPr>
        <p:txBody>
          <a:bodyPr/>
          <a:lstStyle/>
          <a:p>
            <a:pPr algn="l"/>
            <a:endParaRPr lang="fr-FR" dirty="0"/>
          </a:p>
        </p:txBody>
      </p:sp>
      <p:pic>
        <p:nvPicPr>
          <p:cNvPr id="4" name="Image 3">
            <a:extLst>
              <a:ext uri="{FF2B5EF4-FFF2-40B4-BE49-F238E27FC236}">
                <a16:creationId xmlns:a16="http://schemas.microsoft.com/office/drawing/2014/main" id="{AAE45A1F-AA86-6145-A5E4-021BCB73C9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76236" y="1355270"/>
            <a:ext cx="2906751" cy="3297866"/>
          </a:xfrm>
          <a:prstGeom prst="rect">
            <a:avLst/>
          </a:prstGeom>
        </p:spPr>
      </p:pic>
    </p:spTree>
    <p:extLst>
      <p:ext uri="{BB962C8B-B14F-4D97-AF65-F5344CB8AC3E}">
        <p14:creationId xmlns:p14="http://schemas.microsoft.com/office/powerpoint/2010/main" val="3090059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3F2B6D-EF61-804A-A049-8066C96E6A78}"/>
              </a:ext>
            </a:extLst>
          </p:cNvPr>
          <p:cNvSpPr>
            <a:spLocks noGrp="1"/>
          </p:cNvSpPr>
          <p:nvPr>
            <p:ph type="title"/>
          </p:nvPr>
        </p:nvSpPr>
        <p:spPr>
          <a:xfrm>
            <a:off x="1028700" y="188640"/>
            <a:ext cx="7200900" cy="1296144"/>
          </a:xfrm>
        </p:spPr>
        <p:txBody>
          <a:bodyPr>
            <a:normAutofit/>
          </a:bodyPr>
          <a:lstStyle/>
          <a:p>
            <a:r>
              <a:rPr lang="fr-FR" sz="3200" b="1" dirty="0">
                <a:latin typeface="Times New Roman" pitchFamily="18" charset="0"/>
                <a:cs typeface="Times New Roman" pitchFamily="18" charset="0"/>
              </a:rPr>
              <a:t>Partie III. Controverses</a:t>
            </a:r>
            <a:endParaRPr lang="fr-FR" sz="3200" dirty="0"/>
          </a:p>
        </p:txBody>
      </p:sp>
      <p:sp>
        <p:nvSpPr>
          <p:cNvPr id="3" name="Espace réservé du contenu 2">
            <a:extLst>
              <a:ext uri="{FF2B5EF4-FFF2-40B4-BE49-F238E27FC236}">
                <a16:creationId xmlns:a16="http://schemas.microsoft.com/office/drawing/2014/main" id="{2F5D6B95-C56C-9B4D-9865-85524B4E7961}"/>
              </a:ext>
            </a:extLst>
          </p:cNvPr>
          <p:cNvSpPr>
            <a:spLocks noGrp="1"/>
          </p:cNvSpPr>
          <p:nvPr>
            <p:ph idx="1"/>
          </p:nvPr>
        </p:nvSpPr>
        <p:spPr>
          <a:xfrm>
            <a:off x="702527" y="1066335"/>
            <a:ext cx="6255835" cy="4191465"/>
          </a:xfrm>
        </p:spPr>
        <p:txBody>
          <a:bodyPr>
            <a:normAutofit fontScale="85000" lnSpcReduction="10000"/>
          </a:bodyPr>
          <a:lstStyle/>
          <a:p>
            <a:pPr marL="0" indent="0">
              <a:buNone/>
            </a:pPr>
            <a:r>
              <a:rPr lang="fr-FR" b="1" dirty="0">
                <a:latin typeface="Times New Roman"/>
                <a:cs typeface="Times New Roman"/>
              </a:rPr>
              <a:t>Le rôle public du savant :  François Arago (1786-1753), </a:t>
            </a:r>
            <a:r>
              <a:rPr lang="fr-FR" b="1" dirty="0">
                <a:latin typeface="Garamond" panose="02020404030301010803" pitchFamily="18" charset="0"/>
              </a:rPr>
              <a:t>astronome et homme d’État</a:t>
            </a:r>
          </a:p>
          <a:p>
            <a:pPr marL="0" indent="0">
              <a:buNone/>
            </a:pPr>
            <a:r>
              <a:rPr lang="fr-FR" dirty="0">
                <a:latin typeface="Garamond" panose="02020404030301010803" pitchFamily="18" charset="0"/>
              </a:rPr>
              <a:t>1805 : bibliothécaire de l’Observatoire (protection de Monge)</a:t>
            </a:r>
          </a:p>
          <a:p>
            <a:pPr marL="0" indent="0">
              <a:buNone/>
            </a:pPr>
            <a:r>
              <a:rPr lang="fr-FR" dirty="0">
                <a:latin typeface="Garamond" panose="02020404030301010803" pitchFamily="18" charset="0"/>
              </a:rPr>
              <a:t>1806-1809 : mission en Espagne ; emprisonné, il revient à Paris en héros</a:t>
            </a:r>
          </a:p>
          <a:p>
            <a:pPr marL="0" indent="0">
              <a:buNone/>
            </a:pPr>
            <a:r>
              <a:rPr lang="fr-FR" dirty="0">
                <a:latin typeface="Garamond" panose="02020404030301010803" pitchFamily="18" charset="0"/>
              </a:rPr>
              <a:t>1809 : Académie des sciences (secrétaire perpétuel en 1830)</a:t>
            </a:r>
          </a:p>
          <a:p>
            <a:pPr marL="0" indent="0">
              <a:buNone/>
            </a:pPr>
            <a:r>
              <a:rPr lang="fr-FR" dirty="0">
                <a:latin typeface="Garamond" panose="02020404030301010803" pitchFamily="18" charset="0"/>
              </a:rPr>
              <a:t>Professeur à l’École polytechnique et membre de l’Observatoire au sein duquel il monte en grade.</a:t>
            </a:r>
          </a:p>
          <a:p>
            <a:pPr marL="0" indent="0">
              <a:buNone/>
            </a:pPr>
            <a:r>
              <a:rPr lang="fr-FR" dirty="0">
                <a:latin typeface="Garamond" panose="02020404030301010803" pitchFamily="18" charset="0"/>
              </a:rPr>
              <a:t>Carrière politique : député en 1831, il s’impose comme une des grandes figures républicaines sous la Monarchie de Juillet.</a:t>
            </a:r>
          </a:p>
          <a:p>
            <a:pPr marL="0" indent="0">
              <a:buNone/>
            </a:pPr>
            <a:r>
              <a:rPr lang="fr-FR" dirty="0">
                <a:latin typeface="Garamond" panose="02020404030301010803" pitchFamily="18" charset="0"/>
              </a:rPr>
              <a:t>1843 : directeur de l’Observatoire.</a:t>
            </a:r>
          </a:p>
          <a:p>
            <a:pPr marL="0" indent="0">
              <a:buNone/>
            </a:pPr>
            <a:r>
              <a:rPr lang="fr-FR" dirty="0">
                <a:latin typeface="Garamond" panose="02020404030301010803" pitchFamily="18" charset="0"/>
              </a:rPr>
              <a:t>1849 : ministre de la Guerre, de la Marine et des colonies dans le Gouvernement provisoire.</a:t>
            </a:r>
          </a:p>
          <a:p>
            <a:pPr marL="0" indent="0">
              <a:buNone/>
            </a:pPr>
            <a:r>
              <a:rPr lang="fr-FR" dirty="0">
                <a:latin typeface="Garamond" panose="02020404030301010803" pitchFamily="18" charset="0"/>
              </a:rPr>
              <a:t>1851 : refuse de prêter serment à Napoléon III qui ne l’inquiète pas.</a:t>
            </a:r>
          </a:p>
        </p:txBody>
      </p:sp>
      <p:pic>
        <p:nvPicPr>
          <p:cNvPr id="4" name="Image 3">
            <a:extLst>
              <a:ext uri="{FF2B5EF4-FFF2-40B4-BE49-F238E27FC236}">
                <a16:creationId xmlns:a16="http://schemas.microsoft.com/office/drawing/2014/main" id="{D24AB003-3DDD-4F4C-859E-3E42C99A8A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1768" y="984934"/>
            <a:ext cx="1767987" cy="2347886"/>
          </a:xfrm>
          <a:prstGeom prst="rect">
            <a:avLst/>
          </a:prstGeom>
        </p:spPr>
      </p:pic>
    </p:spTree>
    <p:extLst>
      <p:ext uri="{BB962C8B-B14F-4D97-AF65-F5344CB8AC3E}">
        <p14:creationId xmlns:p14="http://schemas.microsoft.com/office/powerpoint/2010/main" val="2367675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717EFF-02C2-E544-B1F7-9040556B037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B2FE136-D866-D84F-ADE0-970A3E2D9DC0}"/>
              </a:ext>
            </a:extLst>
          </p:cNvPr>
          <p:cNvSpPr>
            <a:spLocks noGrp="1"/>
          </p:cNvSpPr>
          <p:nvPr>
            <p:ph idx="1"/>
          </p:nvPr>
        </p:nvSpPr>
        <p:spPr>
          <a:xfrm>
            <a:off x="811251" y="1166697"/>
            <a:ext cx="7418349" cy="4091104"/>
          </a:xfrm>
        </p:spPr>
        <p:txBody>
          <a:bodyPr>
            <a:normAutofit/>
          </a:bodyPr>
          <a:lstStyle/>
          <a:p>
            <a:pPr marL="0" indent="0">
              <a:buNone/>
            </a:pPr>
            <a:r>
              <a:rPr lang="fr-FR" sz="1800" dirty="0">
                <a:latin typeface="Garamond" panose="02020404030301010803" pitchFamily="18" charset="0"/>
              </a:rPr>
              <a:t>Arago, promoteur de « l’astronomie populaire »</a:t>
            </a:r>
          </a:p>
          <a:p>
            <a:pPr>
              <a:buFontTx/>
              <a:buChar char="-"/>
            </a:pPr>
            <a:r>
              <a:rPr lang="fr-FR" sz="1800" dirty="0">
                <a:latin typeface="Garamond" panose="02020404030301010803" pitchFamily="18" charset="0"/>
              </a:rPr>
              <a:t>1813 à 1846, cours public d’« astronomie populaire ». </a:t>
            </a:r>
          </a:p>
          <a:p>
            <a:pPr>
              <a:buFontTx/>
              <a:buChar char="-"/>
            </a:pPr>
            <a:r>
              <a:rPr lang="fr-FR" sz="1800" dirty="0">
                <a:latin typeface="Garamond" panose="02020404030301010803" pitchFamily="18" charset="0"/>
              </a:rPr>
              <a:t>1854 : </a:t>
            </a:r>
            <a:r>
              <a:rPr lang="fr-FR" sz="1800" i="1" dirty="0">
                <a:latin typeface="Garamond" panose="02020404030301010803" pitchFamily="18" charset="0"/>
              </a:rPr>
              <a:t>Astronomie populaire</a:t>
            </a:r>
            <a:r>
              <a:rPr lang="fr-FR" sz="1800" dirty="0">
                <a:latin typeface="Garamond" panose="02020404030301010803" pitchFamily="18" charset="0"/>
              </a:rPr>
              <a:t> (4 </a:t>
            </a:r>
            <a:r>
              <a:rPr lang="fr-FR" sz="1800" dirty="0" err="1">
                <a:latin typeface="Garamond" panose="02020404030301010803" pitchFamily="18" charset="0"/>
              </a:rPr>
              <a:t>t</a:t>
            </a:r>
            <a:r>
              <a:rPr lang="fr-FR" sz="1800" dirty="0">
                <a:latin typeface="Garamond" panose="02020404030301010803" pitchFamily="18" charset="0"/>
              </a:rPr>
              <a:t>.) : « Je maintiens qu’il est possible d’exposer utilement l’astronomie, sans l’amoindrir, j’ai presque dit sans la dégrader, de manière à rendre ses plus hautes conceptions accessibles aux personnes presque étrangères aux mathématiques. » (Avertissement)</a:t>
            </a:r>
          </a:p>
          <a:p>
            <a:pPr marL="0" indent="0">
              <a:buNone/>
            </a:pPr>
            <a:r>
              <a:rPr lang="fr-FR" sz="1800" dirty="0">
                <a:latin typeface="Garamond" panose="02020404030301010803" pitchFamily="18" charset="0"/>
              </a:rPr>
              <a:t>Aménagement d’un grand amphithéâtre.</a:t>
            </a:r>
          </a:p>
          <a:p>
            <a:pPr>
              <a:buFontTx/>
              <a:buChar char="-"/>
            </a:pPr>
            <a:r>
              <a:rPr lang="fr-FR" dirty="0">
                <a:latin typeface="Garamond" panose="02020404030301010803" pitchFamily="18" charset="0"/>
              </a:rPr>
              <a:t>1835 les </a:t>
            </a:r>
            <a:r>
              <a:rPr lang="fr-FR" i="1" dirty="0">
                <a:latin typeface="Garamond" panose="02020404030301010803" pitchFamily="18" charset="0"/>
              </a:rPr>
              <a:t>Comptes rendus de l’Académie des sciences.</a:t>
            </a:r>
          </a:p>
          <a:p>
            <a:pPr marL="0" indent="0">
              <a:buNone/>
            </a:pPr>
            <a:r>
              <a:rPr lang="fr-FR" sz="1800" dirty="0">
                <a:latin typeface="Garamond" panose="02020404030301010803" pitchFamily="18" charset="0"/>
              </a:rPr>
              <a:t>Successeur : </a:t>
            </a:r>
            <a:r>
              <a:rPr lang="fr-FR" sz="1800" b="1" dirty="0">
                <a:latin typeface="Garamond" panose="02020404030301010803" pitchFamily="18" charset="0"/>
              </a:rPr>
              <a:t>Camille Flammarion </a:t>
            </a:r>
            <a:r>
              <a:rPr lang="fr-FR" sz="1800" dirty="0">
                <a:latin typeface="Garamond" panose="02020404030301010803" pitchFamily="18" charset="0"/>
              </a:rPr>
              <a:t>(1842-1925), amateur et vulgarisateur.</a:t>
            </a:r>
          </a:p>
        </p:txBody>
      </p:sp>
      <p:pic>
        <p:nvPicPr>
          <p:cNvPr id="5" name="Image 4">
            <a:extLst>
              <a:ext uri="{FF2B5EF4-FFF2-40B4-BE49-F238E27FC236}">
                <a16:creationId xmlns:a16="http://schemas.microsoft.com/office/drawing/2014/main" id="{73FBB5EC-6DEA-134D-A224-A8D95682E2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97592" y="3821036"/>
            <a:ext cx="1464016" cy="1881768"/>
          </a:xfrm>
          <a:prstGeom prst="rect">
            <a:avLst/>
          </a:prstGeom>
        </p:spPr>
      </p:pic>
    </p:spTree>
    <p:extLst>
      <p:ext uri="{BB962C8B-B14F-4D97-AF65-F5344CB8AC3E}">
        <p14:creationId xmlns:p14="http://schemas.microsoft.com/office/powerpoint/2010/main" val="4286065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686322-F192-4949-BEF1-19F94C130CBE}"/>
              </a:ext>
            </a:extLst>
          </p:cNvPr>
          <p:cNvSpPr>
            <a:spLocks noGrp="1"/>
          </p:cNvSpPr>
          <p:nvPr>
            <p:ph type="title"/>
          </p:nvPr>
        </p:nvSpPr>
        <p:spPr/>
        <p:txBody>
          <a:bodyPr/>
          <a:lstStyle/>
          <a:p>
            <a:r>
              <a:rPr lang="fr-FR" dirty="0">
                <a:latin typeface="Times New Roman" panose="02020603050405020304" pitchFamily="18" charset="0"/>
                <a:cs typeface="Times New Roman" panose="02020603050405020304" pitchFamily="18" charset="0"/>
              </a:rPr>
              <a:t>Conclusion</a:t>
            </a:r>
          </a:p>
        </p:txBody>
      </p:sp>
      <p:sp>
        <p:nvSpPr>
          <p:cNvPr id="3" name="Espace réservé du contenu 2">
            <a:extLst>
              <a:ext uri="{FF2B5EF4-FFF2-40B4-BE49-F238E27FC236}">
                <a16:creationId xmlns:a16="http://schemas.microsoft.com/office/drawing/2014/main" id="{D36CCF54-468D-C242-ADF0-D3976A723E1E}"/>
              </a:ext>
            </a:extLst>
          </p:cNvPr>
          <p:cNvSpPr>
            <a:spLocks noGrp="1"/>
          </p:cNvSpPr>
          <p:nvPr>
            <p:ph idx="1"/>
          </p:nvPr>
        </p:nvSpPr>
        <p:spPr/>
        <p:txBody>
          <a:bodyPr>
            <a:normAutofit/>
          </a:bodyPr>
          <a:lstStyle/>
          <a:p>
            <a:pPr marL="0" indent="0" algn="just">
              <a:buNone/>
            </a:pPr>
            <a:r>
              <a:rPr lang="fr-FR" sz="2400" dirty="0">
                <a:latin typeface="Garamond" panose="02020404030301010803" pitchFamily="18" charset="0"/>
                <a:cs typeface="Times New Roman" panose="02020603050405020304" pitchFamily="18" charset="0"/>
              </a:rPr>
              <a:t>Des merveilles de la science aux dénonciations d’un nouveau pouvoir.</a:t>
            </a:r>
          </a:p>
          <a:p>
            <a:pPr marL="0" indent="0">
              <a:buNone/>
            </a:pPr>
            <a:r>
              <a:rPr lang="fr-FR" sz="2400" dirty="0">
                <a:latin typeface="Garamond" panose="02020404030301010803" pitchFamily="18" charset="0"/>
                <a:cs typeface="Times New Roman" panose="02020603050405020304" pitchFamily="18" charset="0"/>
              </a:rPr>
              <a:t>1816 : </a:t>
            </a:r>
            <a:r>
              <a:rPr lang="fr-FR" sz="2400" i="1" dirty="0">
                <a:latin typeface="Garamond" panose="02020404030301010803" pitchFamily="18" charset="0"/>
                <a:cs typeface="Times New Roman" panose="02020603050405020304" pitchFamily="18" charset="0"/>
              </a:rPr>
              <a:t>Frankenstein</a:t>
            </a:r>
            <a:r>
              <a:rPr lang="fr-FR" sz="2400" dirty="0">
                <a:latin typeface="Garamond" panose="02020404030301010803" pitchFamily="18" charset="0"/>
                <a:cs typeface="Times New Roman" panose="02020603050405020304" pitchFamily="18" charset="0"/>
              </a:rPr>
              <a:t> de Mary Shelley. </a:t>
            </a:r>
          </a:p>
        </p:txBody>
      </p:sp>
      <p:pic>
        <p:nvPicPr>
          <p:cNvPr id="4" name="Image 3">
            <a:extLst>
              <a:ext uri="{FF2B5EF4-FFF2-40B4-BE49-F238E27FC236}">
                <a16:creationId xmlns:a16="http://schemas.microsoft.com/office/drawing/2014/main" id="{E395F594-B897-3043-AB66-A20628B2A6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00192" y="284681"/>
            <a:ext cx="2160914" cy="1597697"/>
          </a:xfrm>
          <a:prstGeom prst="rect">
            <a:avLst/>
          </a:prstGeom>
        </p:spPr>
      </p:pic>
      <p:pic>
        <p:nvPicPr>
          <p:cNvPr id="5" name="Image 4">
            <a:extLst>
              <a:ext uri="{FF2B5EF4-FFF2-40B4-BE49-F238E27FC236}">
                <a16:creationId xmlns:a16="http://schemas.microsoft.com/office/drawing/2014/main" id="{54F39618-F2A7-1442-B6D9-3D551029FE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294" y="3484204"/>
            <a:ext cx="4318000" cy="3352800"/>
          </a:xfrm>
          <a:prstGeom prst="rect">
            <a:avLst/>
          </a:prstGeom>
        </p:spPr>
      </p:pic>
      <p:pic>
        <p:nvPicPr>
          <p:cNvPr id="6" name="Image 5">
            <a:extLst>
              <a:ext uri="{FF2B5EF4-FFF2-40B4-BE49-F238E27FC236}">
                <a16:creationId xmlns:a16="http://schemas.microsoft.com/office/drawing/2014/main" id="{D3CD8C7D-D37A-AD49-A47F-D1CB562122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3076513"/>
            <a:ext cx="1849636" cy="2905187"/>
          </a:xfrm>
          <a:prstGeom prst="rect">
            <a:avLst/>
          </a:prstGeom>
        </p:spPr>
      </p:pic>
    </p:spTree>
    <p:extLst>
      <p:ext uri="{BB962C8B-B14F-4D97-AF65-F5344CB8AC3E}">
        <p14:creationId xmlns:p14="http://schemas.microsoft.com/office/powerpoint/2010/main" val="1466307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13F671-C126-B749-8ECD-1FA79099E5AE}"/>
              </a:ext>
            </a:extLst>
          </p:cNvPr>
          <p:cNvSpPr>
            <a:spLocks noGrp="1"/>
          </p:cNvSpPr>
          <p:nvPr>
            <p:ph type="title"/>
          </p:nvPr>
        </p:nvSpPr>
        <p:spPr>
          <a:xfrm>
            <a:off x="1028700" y="685800"/>
            <a:ext cx="7485856" cy="1485900"/>
          </a:xfrm>
        </p:spPr>
        <p:txBody>
          <a:bodyPr>
            <a:normAutofit/>
          </a:bodyPr>
          <a:lstStyle/>
          <a:p>
            <a:pPr algn="just"/>
            <a:r>
              <a:rPr lang="fr-FR" sz="2800" b="1" dirty="0">
                <a:latin typeface="Garamond" panose="02020404030301010803" pitchFamily="18" charset="0"/>
                <a:cs typeface="Times New Roman" panose="02020603050405020304" pitchFamily="18" charset="0"/>
              </a:rPr>
              <a:t>Partie I. Le savant-ingénieur. « X » ou Polytechnique.</a:t>
            </a:r>
          </a:p>
        </p:txBody>
      </p:sp>
      <p:sp>
        <p:nvSpPr>
          <p:cNvPr id="3" name="Espace réservé du contenu 2">
            <a:extLst>
              <a:ext uri="{FF2B5EF4-FFF2-40B4-BE49-F238E27FC236}">
                <a16:creationId xmlns:a16="http://schemas.microsoft.com/office/drawing/2014/main" id="{5AF62741-0E64-2844-857D-D6D1D4F4ED0F}"/>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7DA6BB5A-FBC4-F648-BEF3-111EC429FFCA}"/>
              </a:ext>
            </a:extLst>
          </p:cNvPr>
          <p:cNvPicPr>
            <a:picLocks noChangeAspect="1"/>
          </p:cNvPicPr>
          <p:nvPr/>
        </p:nvPicPr>
        <p:blipFill>
          <a:blip r:embed="rId2"/>
          <a:stretch>
            <a:fillRect/>
          </a:stretch>
        </p:blipFill>
        <p:spPr>
          <a:xfrm>
            <a:off x="743744" y="2563505"/>
            <a:ext cx="3594508" cy="2268874"/>
          </a:xfrm>
          <a:prstGeom prst="rect">
            <a:avLst/>
          </a:prstGeom>
        </p:spPr>
      </p:pic>
      <p:pic>
        <p:nvPicPr>
          <p:cNvPr id="5" name="Image 4">
            <a:extLst>
              <a:ext uri="{FF2B5EF4-FFF2-40B4-BE49-F238E27FC236}">
                <a16:creationId xmlns:a16="http://schemas.microsoft.com/office/drawing/2014/main" id="{971F99E7-1057-7442-BA0C-F8EDD65203D4}"/>
              </a:ext>
            </a:extLst>
          </p:cNvPr>
          <p:cNvPicPr>
            <a:picLocks noChangeAspect="1"/>
          </p:cNvPicPr>
          <p:nvPr/>
        </p:nvPicPr>
        <p:blipFill>
          <a:blip r:embed="rId3"/>
          <a:stretch>
            <a:fillRect/>
          </a:stretch>
        </p:blipFill>
        <p:spPr>
          <a:xfrm>
            <a:off x="4572000" y="3366868"/>
            <a:ext cx="3942556" cy="2964558"/>
          </a:xfrm>
          <a:prstGeom prst="rect">
            <a:avLst/>
          </a:prstGeom>
        </p:spPr>
      </p:pic>
    </p:spTree>
    <p:extLst>
      <p:ext uri="{BB962C8B-B14F-4D97-AF65-F5344CB8AC3E}">
        <p14:creationId xmlns:p14="http://schemas.microsoft.com/office/powerpoint/2010/main" val="4224479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274638"/>
            <a:ext cx="8316416" cy="1714202"/>
          </a:xfrm>
        </p:spPr>
        <p:txBody>
          <a:bodyPr>
            <a:noAutofit/>
          </a:bodyPr>
          <a:lstStyle/>
          <a:p>
            <a:br>
              <a:rPr lang="fr-FR" sz="2400" b="1" dirty="0">
                <a:latin typeface="Garamond" panose="02020404030301010803" pitchFamily="18" charset="0"/>
                <a:cs typeface="Times New Roman" pitchFamily="18" charset="0"/>
              </a:rPr>
            </a:br>
            <a:r>
              <a:rPr lang="fr-FR" sz="2400" b="1" dirty="0">
                <a:latin typeface="Garamond" panose="02020404030301010803" pitchFamily="18" charset="0"/>
                <a:cs typeface="Times New Roman" pitchFamily="18" charset="0"/>
              </a:rPr>
              <a:t>1. Pierre-Simon Laplace (1749-1827), un « patron » issu de l’Ancien Régime</a:t>
            </a:r>
            <a:br>
              <a:rPr lang="fr-FR" sz="2400" b="1" dirty="0">
                <a:latin typeface="Garamond" panose="02020404030301010803" pitchFamily="18" charset="0"/>
                <a:cs typeface="Times New Roman" pitchFamily="18" charset="0"/>
              </a:rPr>
            </a:br>
            <a:endParaRPr lang="fr-FR" sz="2400" b="1" dirty="0">
              <a:latin typeface="Garamond" panose="02020404030301010803" pitchFamily="18" charset="0"/>
              <a:cs typeface="Times New Roman" pitchFamily="18" charset="0"/>
            </a:endParaRPr>
          </a:p>
        </p:txBody>
      </p:sp>
      <p:sp>
        <p:nvSpPr>
          <p:cNvPr id="3" name="Espace réservé du contenu 2"/>
          <p:cNvSpPr>
            <a:spLocks noGrp="1"/>
          </p:cNvSpPr>
          <p:nvPr>
            <p:ph idx="1"/>
          </p:nvPr>
        </p:nvSpPr>
        <p:spPr>
          <a:xfrm>
            <a:off x="827584" y="1700808"/>
            <a:ext cx="7859216" cy="4896544"/>
          </a:xfrm>
        </p:spPr>
        <p:txBody>
          <a:bodyPr>
            <a:normAutofit fontScale="70000" lnSpcReduction="20000"/>
          </a:bodyPr>
          <a:lstStyle/>
          <a:p>
            <a:pPr marL="0" indent="0" algn="just">
              <a:buNone/>
            </a:pPr>
            <a:r>
              <a:rPr lang="fr-FR" sz="2400" dirty="0">
                <a:latin typeface="Times New Roman" pitchFamily="18" charset="0"/>
                <a:cs typeface="Times New Roman" pitchFamily="18" charset="0"/>
              </a:rPr>
              <a:t>1773 : Académie royale des sciences (adjoint, pensionnaire en 1785).</a:t>
            </a:r>
          </a:p>
          <a:p>
            <a:pPr marL="0" indent="0" algn="just">
              <a:buNone/>
            </a:pPr>
            <a:r>
              <a:rPr lang="fr-FR" sz="2400" dirty="0">
                <a:latin typeface="Times New Roman" pitchFamily="18" charset="0"/>
                <a:cs typeface="Times New Roman" pitchFamily="18" charset="0"/>
              </a:rPr>
              <a:t>Collaborateur de </a:t>
            </a:r>
            <a:r>
              <a:rPr lang="fr-FR" sz="2400" dirty="0">
                <a:solidFill>
                  <a:srgbClr val="FF0000"/>
                </a:solidFill>
                <a:latin typeface="Times New Roman" pitchFamily="18" charset="0"/>
                <a:cs typeface="Times New Roman" pitchFamily="18" charset="0"/>
              </a:rPr>
              <a:t>Lavoisier</a:t>
            </a:r>
            <a:r>
              <a:rPr lang="fr-FR" sz="2400" dirty="0">
                <a:latin typeface="Times New Roman" pitchFamily="18" charset="0"/>
                <a:cs typeface="Times New Roman" pitchFamily="18" charset="0"/>
              </a:rPr>
              <a:t>.</a:t>
            </a:r>
          </a:p>
          <a:p>
            <a:pPr marL="0" indent="0" algn="just">
              <a:buNone/>
            </a:pPr>
            <a:r>
              <a:rPr lang="fr-FR" sz="2400" dirty="0">
                <a:latin typeface="Times New Roman" pitchFamily="18" charset="0"/>
                <a:cs typeface="Times New Roman" pitchFamily="18" charset="0"/>
              </a:rPr>
              <a:t>1780-1788 : travaux en physique et mathématiques (astronomie, calcul intégral, </a:t>
            </a:r>
            <a:r>
              <a:rPr lang="fr-FR" sz="2400" dirty="0" err="1">
                <a:latin typeface="Times New Roman" pitchFamily="18" charset="0"/>
                <a:cs typeface="Times New Roman" pitchFamily="18" charset="0"/>
              </a:rPr>
              <a:t>équatio</a:t>
            </a:r>
            <a:r>
              <a:rPr lang="fr-FR" sz="2400">
                <a:latin typeface="Times New Roman" pitchFamily="18" charset="0"/>
                <a:cs typeface="Times New Roman" pitchFamily="18" charset="0"/>
              </a:rPr>
              <a:t> différentielle…).</a:t>
            </a:r>
            <a:endParaRPr lang="fr-FR" sz="2400" dirty="0">
              <a:latin typeface="Times New Roman" pitchFamily="18" charset="0"/>
              <a:cs typeface="Times New Roman" pitchFamily="18" charset="0"/>
            </a:endParaRPr>
          </a:p>
          <a:p>
            <a:pPr marL="0" indent="0" algn="just">
              <a:buNone/>
            </a:pPr>
            <a:r>
              <a:rPr lang="fr-FR" sz="2400" dirty="0">
                <a:latin typeface="Times New Roman" pitchFamily="18" charset="0"/>
                <a:cs typeface="Times New Roman" pitchFamily="18" charset="0"/>
              </a:rPr>
              <a:t>1788 : mariage avec Marie-Anne Charlotte </a:t>
            </a:r>
            <a:r>
              <a:rPr lang="fr-FR" sz="2400" dirty="0" err="1">
                <a:latin typeface="Times New Roman" pitchFamily="18" charset="0"/>
                <a:cs typeface="Times New Roman" pitchFamily="18" charset="0"/>
              </a:rPr>
              <a:t>Courty</a:t>
            </a:r>
            <a:r>
              <a:rPr lang="fr-FR" sz="2400" dirty="0">
                <a:latin typeface="Times New Roman" pitchFamily="18" charset="0"/>
                <a:cs typeface="Times New Roman" pitchFamily="18" charset="0"/>
              </a:rPr>
              <a:t> de </a:t>
            </a:r>
            <a:r>
              <a:rPr lang="fr-FR" sz="2400" dirty="0" err="1">
                <a:latin typeface="Times New Roman" pitchFamily="18" charset="0"/>
                <a:cs typeface="Times New Roman" pitchFamily="18" charset="0"/>
              </a:rPr>
              <a:t>Romange</a:t>
            </a:r>
            <a:r>
              <a:rPr lang="fr-FR" sz="2400" dirty="0">
                <a:latin typeface="Times New Roman" pitchFamily="18" charset="0"/>
                <a:cs typeface="Times New Roman" pitchFamily="18" charset="0"/>
              </a:rPr>
              <a:t>.</a:t>
            </a:r>
          </a:p>
          <a:p>
            <a:pPr marL="0" indent="0" algn="just">
              <a:buNone/>
            </a:pPr>
            <a:r>
              <a:rPr lang="fr-FR" sz="2400" dirty="0">
                <a:latin typeface="Times New Roman" pitchFamily="18" charset="0"/>
                <a:cs typeface="Times New Roman" pitchFamily="18" charset="0"/>
              </a:rPr>
              <a:t>1794 : membre du Comité des poids et mesures.</a:t>
            </a:r>
          </a:p>
          <a:p>
            <a:pPr marL="0" indent="0" algn="just">
              <a:buNone/>
            </a:pPr>
            <a:r>
              <a:rPr lang="fr-FR" sz="2400" dirty="0">
                <a:latin typeface="Times New Roman" pitchFamily="18" charset="0"/>
                <a:cs typeface="Times New Roman" pitchFamily="18" charset="0"/>
              </a:rPr>
              <a:t>1795 : membre de la 1</a:t>
            </a:r>
            <a:r>
              <a:rPr lang="fr-FR" sz="2400" baseline="30000" dirty="0">
                <a:latin typeface="Times New Roman" pitchFamily="18" charset="0"/>
                <a:cs typeface="Times New Roman" pitchFamily="18" charset="0"/>
              </a:rPr>
              <a:t>ère</a:t>
            </a:r>
            <a:r>
              <a:rPr lang="fr-FR" sz="2400" dirty="0">
                <a:latin typeface="Times New Roman" pitchFamily="18" charset="0"/>
                <a:cs typeface="Times New Roman" pitchFamily="18" charset="0"/>
              </a:rPr>
              <a:t> Classe de l’Institut national.</a:t>
            </a:r>
          </a:p>
          <a:p>
            <a:pPr marL="0" indent="0" algn="just">
              <a:buNone/>
            </a:pPr>
            <a:r>
              <a:rPr lang="fr-FR" sz="2400" dirty="0">
                <a:latin typeface="Times New Roman" pitchFamily="18" charset="0"/>
                <a:cs typeface="Times New Roman" pitchFamily="18" charset="0"/>
              </a:rPr>
              <a:t>1795 : fondateur et président du Bureau des Longitudes (Observatoire).</a:t>
            </a:r>
          </a:p>
          <a:p>
            <a:pPr marL="0" indent="0" algn="just">
              <a:buNone/>
            </a:pPr>
            <a:r>
              <a:rPr lang="fr-FR" sz="2800" dirty="0">
                <a:solidFill>
                  <a:srgbClr val="FF0000"/>
                </a:solidFill>
                <a:latin typeface="Times New Roman" pitchFamily="18" charset="0"/>
                <a:cs typeface="Times New Roman" pitchFamily="18" charset="0"/>
              </a:rPr>
              <a:t>1799-1805 : </a:t>
            </a:r>
            <a:r>
              <a:rPr lang="fr-FR" sz="2800" i="1" dirty="0">
                <a:solidFill>
                  <a:srgbClr val="FF0000"/>
                </a:solidFill>
                <a:latin typeface="Times New Roman" pitchFamily="18" charset="0"/>
                <a:cs typeface="Times New Roman" pitchFamily="18" charset="0"/>
              </a:rPr>
              <a:t>La Mécanique céleste </a:t>
            </a:r>
            <a:r>
              <a:rPr lang="fr-FR" sz="2800" dirty="0">
                <a:solidFill>
                  <a:srgbClr val="FF0000"/>
                </a:solidFill>
                <a:latin typeface="Times New Roman" pitchFamily="18" charset="0"/>
                <a:cs typeface="Times New Roman" pitchFamily="18" charset="0"/>
              </a:rPr>
              <a:t>(5 vol.).</a:t>
            </a:r>
          </a:p>
          <a:p>
            <a:pPr marL="0" indent="0" algn="just">
              <a:buNone/>
            </a:pPr>
            <a:r>
              <a:rPr lang="fr-FR" sz="2400" dirty="0">
                <a:latin typeface="Times New Roman" pitchFamily="18" charset="0"/>
                <a:cs typeface="Times New Roman" pitchFamily="18" charset="0"/>
              </a:rPr>
              <a:t>1799 (6 semaines) : Ministre de l’Intérieur. Sénateur. Membre de la Légion d’honneur.</a:t>
            </a:r>
          </a:p>
          <a:p>
            <a:pPr marL="0" indent="0" algn="just">
              <a:buNone/>
            </a:pPr>
            <a:r>
              <a:rPr lang="fr-FR" sz="2400" dirty="0">
                <a:latin typeface="Times New Roman" pitchFamily="18" charset="0"/>
                <a:cs typeface="Times New Roman" pitchFamily="18" charset="0"/>
              </a:rPr>
              <a:t>1808 : Comte d’Empire.</a:t>
            </a:r>
          </a:p>
          <a:p>
            <a:pPr marL="0" indent="0" algn="just">
              <a:buNone/>
            </a:pPr>
            <a:r>
              <a:rPr lang="fr-FR" sz="2400" dirty="0">
                <a:latin typeface="Times New Roman" pitchFamily="18" charset="0"/>
                <a:cs typeface="Times New Roman" pitchFamily="18" charset="0"/>
              </a:rPr>
              <a:t>1816 : membre de l’Académie française.</a:t>
            </a:r>
          </a:p>
          <a:p>
            <a:pPr marL="0" indent="0" algn="just">
              <a:buNone/>
            </a:pPr>
            <a:r>
              <a:rPr lang="fr-FR" sz="2400" dirty="0">
                <a:latin typeface="Times New Roman" pitchFamily="18" charset="0"/>
                <a:cs typeface="Times New Roman" pitchFamily="18" charset="0"/>
              </a:rPr>
              <a:t>1817 : marquis (Louis XVIII).</a:t>
            </a:r>
          </a:p>
          <a:p>
            <a:pPr marL="0" indent="0" algn="just">
              <a:buNone/>
            </a:pPr>
            <a:r>
              <a:rPr lang="fr-FR" sz="2400" dirty="0">
                <a:latin typeface="Times New Roman" pitchFamily="18" charset="0"/>
                <a:cs typeface="Times New Roman" pitchFamily="18" charset="0"/>
              </a:rPr>
              <a:t>1821 : membre de la Société de Géographie.</a:t>
            </a:r>
          </a:p>
        </p:txBody>
      </p:sp>
      <p:pic>
        <p:nvPicPr>
          <p:cNvPr id="4" name="Picture 2">
            <a:extLst>
              <a:ext uri="{FF2B5EF4-FFF2-40B4-BE49-F238E27FC236}">
                <a16:creationId xmlns:a16="http://schemas.microsoft.com/office/drawing/2014/main" id="{3B736548-5B66-384F-9808-E68897403AD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03856" y="4707858"/>
            <a:ext cx="1475656" cy="1898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62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755576" y="188640"/>
            <a:ext cx="7474024" cy="5678760"/>
          </a:xfrm>
        </p:spPr>
        <p:txBody>
          <a:bodyPr>
            <a:normAutofit fontScale="85000" lnSpcReduction="20000"/>
          </a:bodyPr>
          <a:lstStyle/>
          <a:p>
            <a:pPr marL="0" indent="0">
              <a:buNone/>
            </a:pPr>
            <a:r>
              <a:rPr lang="fr-FR" sz="2400" b="1" dirty="0">
                <a:latin typeface="Garamond" panose="02020404030301010803" pitchFamily="18" charset="0"/>
                <a:cs typeface="Times New Roman" pitchFamily="18" charset="0"/>
              </a:rPr>
              <a:t>2. Un « clan » :  </a:t>
            </a:r>
          </a:p>
          <a:p>
            <a:pPr marL="0" indent="0">
              <a:buNone/>
            </a:pPr>
            <a:r>
              <a:rPr lang="fr-FR" sz="2400" b="1" dirty="0">
                <a:latin typeface="Garamond" panose="02020404030301010803" pitchFamily="18" charset="0"/>
                <a:cs typeface="Times New Roman" pitchFamily="18" charset="0"/>
              </a:rPr>
              <a:t>Polytechniciens : </a:t>
            </a:r>
          </a:p>
          <a:p>
            <a:pPr marL="0" indent="0">
              <a:lnSpc>
                <a:spcPct val="100000"/>
              </a:lnSpc>
              <a:spcBef>
                <a:spcPts val="400"/>
              </a:spcBef>
              <a:spcAft>
                <a:spcPts val="0"/>
              </a:spcAft>
              <a:buNone/>
            </a:pPr>
            <a:r>
              <a:rPr lang="fr-FR" sz="2400" dirty="0">
                <a:latin typeface="Garamond" panose="02020404030301010803" pitchFamily="18" charset="0"/>
                <a:cs typeface="Times New Roman" pitchFamily="18" charset="0"/>
              </a:rPr>
              <a:t>Jean-Baptiste Biot (1774-1862) X1794</a:t>
            </a:r>
          </a:p>
          <a:p>
            <a:pPr marL="0" indent="0">
              <a:lnSpc>
                <a:spcPct val="100000"/>
              </a:lnSpc>
              <a:spcBef>
                <a:spcPts val="400"/>
              </a:spcBef>
              <a:spcAft>
                <a:spcPts val="0"/>
              </a:spcAft>
              <a:buNone/>
            </a:pPr>
            <a:r>
              <a:rPr lang="fr-FR" sz="2400" dirty="0">
                <a:latin typeface="Garamond" panose="02020404030301010803" pitchFamily="18" charset="0"/>
                <a:cs typeface="Times New Roman" pitchFamily="18" charset="0"/>
              </a:rPr>
              <a:t>Étienne-Louis Malus (1775-1812) X1794</a:t>
            </a:r>
          </a:p>
          <a:p>
            <a:pPr marL="0" indent="0">
              <a:lnSpc>
                <a:spcPct val="100000"/>
              </a:lnSpc>
              <a:spcBef>
                <a:spcPts val="400"/>
              </a:spcBef>
              <a:spcAft>
                <a:spcPts val="0"/>
              </a:spcAft>
              <a:buNone/>
            </a:pPr>
            <a:r>
              <a:rPr lang="fr-FR" sz="2400" dirty="0">
                <a:latin typeface="Garamond" panose="02020404030301010803" pitchFamily="18" charset="0"/>
                <a:cs typeface="Times New Roman" pitchFamily="18" charset="0"/>
              </a:rPr>
              <a:t>Siméon Denis Poisson (1781-1840) X1798</a:t>
            </a:r>
          </a:p>
          <a:p>
            <a:pPr marL="0" indent="0">
              <a:lnSpc>
                <a:spcPct val="100000"/>
              </a:lnSpc>
              <a:spcBef>
                <a:spcPts val="400"/>
              </a:spcBef>
              <a:spcAft>
                <a:spcPts val="0"/>
              </a:spcAft>
              <a:buNone/>
            </a:pPr>
            <a:r>
              <a:rPr lang="fr-FR" sz="2400" dirty="0">
                <a:latin typeface="Garamond" panose="02020404030301010803" pitchFamily="18" charset="0"/>
                <a:cs typeface="Times New Roman" pitchFamily="18" charset="0"/>
              </a:rPr>
              <a:t>François Arago (1786-1853) X1803</a:t>
            </a:r>
          </a:p>
          <a:p>
            <a:pPr marL="0" indent="0">
              <a:lnSpc>
                <a:spcPct val="100000"/>
              </a:lnSpc>
              <a:spcBef>
                <a:spcPts val="400"/>
              </a:spcBef>
              <a:spcAft>
                <a:spcPts val="0"/>
              </a:spcAft>
              <a:buNone/>
            </a:pPr>
            <a:r>
              <a:rPr lang="fr-FR" sz="2400" dirty="0">
                <a:latin typeface="Garamond" panose="02020404030301010803" pitchFamily="18" charset="0"/>
                <a:cs typeface="Times New Roman" pitchFamily="18" charset="0"/>
              </a:rPr>
              <a:t>Alexis Thérèse Petit (1791-1820) X1807</a:t>
            </a:r>
          </a:p>
          <a:p>
            <a:pPr marL="0" indent="0" algn="just">
              <a:buNone/>
            </a:pPr>
            <a:r>
              <a:rPr lang="fr-FR" sz="2400" b="1" dirty="0">
                <a:latin typeface="Garamond" panose="02020404030301010803" pitchFamily="18" charset="0"/>
                <a:cs typeface="Times New Roman" pitchFamily="18" charset="0"/>
              </a:rPr>
              <a:t>La Société d’Arcueil (1807-1816) – sciences et financements privés</a:t>
            </a:r>
          </a:p>
          <a:p>
            <a:pPr marL="0" indent="0" algn="just">
              <a:lnSpc>
                <a:spcPct val="100000"/>
              </a:lnSpc>
              <a:spcBef>
                <a:spcPts val="400"/>
              </a:spcBef>
              <a:spcAft>
                <a:spcPts val="0"/>
              </a:spcAft>
              <a:buNone/>
            </a:pPr>
            <a:r>
              <a:rPr lang="fr-FR" sz="2400" dirty="0">
                <a:latin typeface="Garamond" panose="02020404030301010803" pitchFamily="18" charset="0"/>
                <a:cs typeface="Times New Roman" pitchFamily="18" charset="0"/>
              </a:rPr>
              <a:t>Charles-Louis Berthollet (1748-1822).</a:t>
            </a:r>
          </a:p>
          <a:p>
            <a:pPr marL="0" indent="0" algn="just">
              <a:lnSpc>
                <a:spcPct val="100000"/>
              </a:lnSpc>
              <a:spcBef>
                <a:spcPts val="400"/>
              </a:spcBef>
              <a:spcAft>
                <a:spcPts val="0"/>
              </a:spcAft>
              <a:buNone/>
            </a:pPr>
            <a:r>
              <a:rPr lang="fr-FR" sz="2400" dirty="0">
                <a:latin typeface="Garamond" panose="02020404030301010803" pitchFamily="18" charset="0"/>
                <a:cs typeface="Times New Roman" pitchFamily="18" charset="0"/>
              </a:rPr>
              <a:t>Amédée Barthélémy Berthollet (1780-1811) X1796</a:t>
            </a:r>
          </a:p>
          <a:p>
            <a:pPr marL="0" indent="0" algn="just">
              <a:lnSpc>
                <a:spcPct val="100000"/>
              </a:lnSpc>
              <a:spcBef>
                <a:spcPts val="400"/>
              </a:spcBef>
              <a:spcAft>
                <a:spcPts val="0"/>
              </a:spcAft>
              <a:buNone/>
            </a:pPr>
            <a:r>
              <a:rPr lang="fr-FR" sz="2400" dirty="0">
                <a:latin typeface="Garamond" panose="02020404030301010803" pitchFamily="18" charset="0"/>
                <a:cs typeface="Times New Roman" pitchFamily="18" charset="0"/>
              </a:rPr>
              <a:t>Joseph-Louis Gay-Lussac (1778-1850) X1797</a:t>
            </a:r>
          </a:p>
          <a:p>
            <a:pPr marL="0" indent="0" algn="just">
              <a:lnSpc>
                <a:spcPct val="100000"/>
              </a:lnSpc>
              <a:spcBef>
                <a:spcPts val="400"/>
              </a:spcBef>
              <a:spcAft>
                <a:spcPts val="0"/>
              </a:spcAft>
              <a:buNone/>
            </a:pPr>
            <a:r>
              <a:rPr lang="fr-FR" sz="2400" dirty="0">
                <a:latin typeface="Garamond" panose="02020404030301010803" pitchFamily="18" charset="0"/>
                <a:cs typeface="Times New Roman" pitchFamily="18" charset="0"/>
              </a:rPr>
              <a:t>Louis-Jacques </a:t>
            </a:r>
            <a:r>
              <a:rPr lang="fr-FR" sz="2400" dirty="0" err="1">
                <a:latin typeface="Garamond" panose="02020404030301010803" pitchFamily="18" charset="0"/>
                <a:cs typeface="Times New Roman" pitchFamily="18" charset="0"/>
              </a:rPr>
              <a:t>Thénard</a:t>
            </a:r>
            <a:r>
              <a:rPr lang="fr-FR" sz="2400" dirty="0">
                <a:latin typeface="Garamond" panose="02020404030301010803" pitchFamily="18" charset="0"/>
                <a:cs typeface="Times New Roman" pitchFamily="18" charset="0"/>
              </a:rPr>
              <a:t> (1777-1857) répétiteur à X en 1801</a:t>
            </a:r>
          </a:p>
          <a:p>
            <a:pPr marL="0" indent="0" algn="just">
              <a:lnSpc>
                <a:spcPct val="100000"/>
              </a:lnSpc>
              <a:spcBef>
                <a:spcPts val="400"/>
              </a:spcBef>
              <a:spcAft>
                <a:spcPts val="0"/>
              </a:spcAft>
              <a:buNone/>
            </a:pPr>
            <a:r>
              <a:rPr lang="fr-FR" sz="2400" dirty="0">
                <a:latin typeface="Garamond" panose="02020404030301010803" pitchFamily="18" charset="0"/>
                <a:cs typeface="Times New Roman" pitchFamily="18" charset="0"/>
              </a:rPr>
              <a:t>Augustin Pyrame de Candolle (1778-1841)</a:t>
            </a:r>
          </a:p>
          <a:p>
            <a:pPr marL="0" indent="0" algn="just">
              <a:lnSpc>
                <a:spcPct val="100000"/>
              </a:lnSpc>
              <a:spcBef>
                <a:spcPts val="400"/>
              </a:spcBef>
              <a:spcAft>
                <a:spcPts val="0"/>
              </a:spcAft>
              <a:buNone/>
            </a:pPr>
            <a:r>
              <a:rPr lang="fr-FR" sz="2400" dirty="0">
                <a:latin typeface="Garamond" panose="02020404030301010803" pitchFamily="18" charset="0"/>
                <a:cs typeface="Times New Roman" pitchFamily="18" charset="0"/>
              </a:rPr>
              <a:t>Alexander </a:t>
            </a:r>
            <a:r>
              <a:rPr lang="fr-FR" sz="2400" dirty="0" err="1">
                <a:latin typeface="Garamond" panose="02020404030301010803" pitchFamily="18" charset="0"/>
                <a:cs typeface="Times New Roman" pitchFamily="18" charset="0"/>
              </a:rPr>
              <a:t>von</a:t>
            </a:r>
            <a:r>
              <a:rPr lang="fr-FR" sz="2400" dirty="0">
                <a:latin typeface="Garamond" panose="02020404030301010803" pitchFamily="18" charset="0"/>
                <a:cs typeface="Times New Roman" pitchFamily="18" charset="0"/>
              </a:rPr>
              <a:t> Humboldt (1769-1859)</a:t>
            </a:r>
          </a:p>
          <a:p>
            <a:pPr marL="0" indent="0" algn="just">
              <a:lnSpc>
                <a:spcPct val="100000"/>
              </a:lnSpc>
              <a:spcBef>
                <a:spcPts val="400"/>
              </a:spcBef>
              <a:spcAft>
                <a:spcPts val="0"/>
              </a:spcAft>
              <a:buNone/>
            </a:pPr>
            <a:r>
              <a:rPr lang="fr-FR" sz="2400" dirty="0">
                <a:latin typeface="Garamond" panose="02020404030301010803" pitchFamily="18" charset="0"/>
                <a:cs typeface="Times New Roman" pitchFamily="18" charset="0"/>
              </a:rPr>
              <a:t>Hyppolite-Victor Collet-</a:t>
            </a:r>
            <a:r>
              <a:rPr lang="fr-FR" sz="2400" dirty="0" err="1">
                <a:latin typeface="Garamond" panose="02020404030301010803" pitchFamily="18" charset="0"/>
                <a:cs typeface="Times New Roman" pitchFamily="18" charset="0"/>
              </a:rPr>
              <a:t>Descotils</a:t>
            </a:r>
            <a:r>
              <a:rPr lang="fr-FR" sz="2400" dirty="0">
                <a:latin typeface="Garamond" panose="02020404030301010803" pitchFamily="18" charset="0"/>
                <a:cs typeface="Times New Roman" pitchFamily="18" charset="0"/>
              </a:rPr>
              <a:t> (1773-1815) « Egyptien »</a:t>
            </a:r>
          </a:p>
          <a:p>
            <a:pPr marL="0" indent="0">
              <a:lnSpc>
                <a:spcPct val="100000"/>
              </a:lnSpc>
              <a:spcBef>
                <a:spcPts val="400"/>
              </a:spcBef>
              <a:spcAft>
                <a:spcPts val="0"/>
              </a:spcAft>
              <a:buNone/>
            </a:pPr>
            <a:endParaRPr lang="fr-FR" sz="2400" dirty="0">
              <a:latin typeface="Garamond" panose="02020404030301010803" pitchFamily="18" charset="0"/>
              <a:cs typeface="Times New Roman" pitchFamily="18" charset="0"/>
            </a:endParaRPr>
          </a:p>
          <a:p>
            <a:pPr marL="0" indent="0" algn="just">
              <a:buNone/>
            </a:pPr>
            <a:r>
              <a:rPr lang="fr-FR" sz="2400" dirty="0">
                <a:latin typeface="Garamond" panose="02020404030301010803" pitchFamily="18" charset="0"/>
                <a:cs typeface="Times New Roman" pitchFamily="18" charset="0"/>
              </a:rPr>
              <a:t>Langage commun autour des mathématiques (probabilités…).</a:t>
            </a:r>
          </a:p>
        </p:txBody>
      </p:sp>
    </p:spTree>
    <p:extLst>
      <p:ext uri="{BB962C8B-B14F-4D97-AF65-F5344CB8AC3E}">
        <p14:creationId xmlns:p14="http://schemas.microsoft.com/office/powerpoint/2010/main" val="2247377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3933056"/>
            <a:ext cx="7776864" cy="2232248"/>
          </a:xfrm>
        </p:spPr>
        <p:txBody>
          <a:bodyPr>
            <a:normAutofit/>
          </a:bodyPr>
          <a:lstStyle/>
          <a:p>
            <a:pPr marL="0" indent="0"/>
            <a:r>
              <a:rPr lang="fr-FR" sz="2000" b="1" i="1" dirty="0">
                <a:latin typeface="Garamond" panose="02020404030301010803" pitchFamily="18" charset="0"/>
                <a:cs typeface="Times New Roman" panose="02020603050405020304" pitchFamily="18" charset="0"/>
              </a:rPr>
              <a:t>Un mouvement européen </a:t>
            </a:r>
            <a:r>
              <a:rPr lang="fr-FR" sz="2000" dirty="0">
                <a:latin typeface="Garamond" panose="02020404030301010803" pitchFamily="18" charset="0"/>
                <a:cs typeface="Times New Roman" panose="02020603050405020304" pitchFamily="18" charset="0"/>
              </a:rPr>
              <a:t>: </a:t>
            </a:r>
            <a:br>
              <a:rPr lang="fr-FR" sz="2000" dirty="0">
                <a:latin typeface="Garamond" panose="02020404030301010803" pitchFamily="18" charset="0"/>
                <a:cs typeface="Times New Roman" panose="02020603050405020304" pitchFamily="18" charset="0"/>
              </a:rPr>
            </a:br>
            <a:r>
              <a:rPr lang="fr-FR" sz="2000" dirty="0">
                <a:latin typeface="Garamond" panose="02020404030301010803" pitchFamily="18" charset="0"/>
                <a:cs typeface="Times New Roman" panose="02020603050405020304" pitchFamily="18" charset="0"/>
              </a:rPr>
              <a:t>Chimiste danois Hans Christian Oersted (1777-1851) (électromagnétisme, 1821)</a:t>
            </a:r>
            <a:br>
              <a:rPr lang="fr-FR" sz="2000" dirty="0">
                <a:latin typeface="Garamond" panose="02020404030301010803" pitchFamily="18" charset="0"/>
                <a:cs typeface="Times New Roman" panose="02020603050405020304" pitchFamily="18" charset="0"/>
              </a:rPr>
            </a:br>
            <a:r>
              <a:rPr lang="fr-FR" sz="2000" dirty="0">
                <a:latin typeface="Garamond" panose="02020404030301010803" pitchFamily="18" charset="0"/>
                <a:cs typeface="Times New Roman" panose="02020603050405020304" pitchFamily="18" charset="0"/>
              </a:rPr>
              <a:t>Physicien et chimiste anglais Michael Faraday (1791-1867).</a:t>
            </a:r>
            <a:br>
              <a:rPr lang="fr-FR" sz="2000" dirty="0">
                <a:latin typeface="Garamond" panose="02020404030301010803" pitchFamily="18" charset="0"/>
                <a:cs typeface="Times New Roman" panose="02020603050405020304" pitchFamily="18" charset="0"/>
              </a:rPr>
            </a:br>
            <a:endParaRPr lang="fr-FR" sz="2000" dirty="0">
              <a:latin typeface="Garamond" panose="02020404030301010803" pitchFamily="18" charset="0"/>
            </a:endParaRPr>
          </a:p>
        </p:txBody>
      </p:sp>
      <p:sp>
        <p:nvSpPr>
          <p:cNvPr id="7" name="Espace réservé du contenu 6"/>
          <p:cNvSpPr>
            <a:spLocks noGrp="1"/>
          </p:cNvSpPr>
          <p:nvPr>
            <p:ph idx="1"/>
          </p:nvPr>
        </p:nvSpPr>
        <p:spPr>
          <a:xfrm>
            <a:off x="1043608" y="264330"/>
            <a:ext cx="8579296" cy="6480720"/>
          </a:xfrm>
        </p:spPr>
        <p:txBody>
          <a:bodyPr/>
          <a:lstStyle/>
          <a:p>
            <a:pPr marL="0" indent="0">
              <a:buNone/>
            </a:pPr>
            <a:r>
              <a:rPr lang="fr-FR" sz="2400" b="1" dirty="0">
                <a:latin typeface="Garamond" panose="02020404030301010803" pitchFamily="18" charset="0"/>
                <a:cs typeface="Times New Roman" pitchFamily="18" charset="0"/>
              </a:rPr>
              <a:t>3. Stratégies de conquêtes : les « cumulards »</a:t>
            </a:r>
          </a:p>
          <a:p>
            <a:pPr marL="0" indent="0">
              <a:buNone/>
            </a:pPr>
            <a:endParaRPr lang="fr-FR" dirty="0">
              <a:latin typeface="Times New Roman" pitchFamily="18" charset="0"/>
              <a:cs typeface="Times New Roman" pitchFamily="18" charset="0"/>
            </a:endParaRPr>
          </a:p>
          <a:p>
            <a:pPr marL="0" indent="0">
              <a:buNone/>
            </a:pPr>
            <a:endParaRPr lang="fr-FR" dirty="0">
              <a:latin typeface="Times New Roman" pitchFamily="18" charset="0"/>
              <a:cs typeface="Times New Roman" pitchFamily="18" charset="0"/>
            </a:endParaRPr>
          </a:p>
          <a:p>
            <a:pPr marL="0" indent="0">
              <a:buNone/>
            </a:pPr>
            <a:endParaRPr lang="fr-FR" dirty="0">
              <a:latin typeface="Times New Roman" pitchFamily="18" charset="0"/>
              <a:cs typeface="Times New Roman" pitchFamily="18" charset="0"/>
            </a:endParaRPr>
          </a:p>
          <a:p>
            <a:pPr marL="0" indent="0">
              <a:buNone/>
            </a:pPr>
            <a:endParaRPr lang="fr-FR" dirty="0">
              <a:latin typeface="Times New Roman" pitchFamily="18" charset="0"/>
              <a:cs typeface="Times New Roman" pitchFamily="18" charset="0"/>
            </a:endParaRPr>
          </a:p>
          <a:p>
            <a:pPr marL="0" indent="0">
              <a:buNone/>
            </a:pPr>
            <a:endParaRPr lang="fr-FR" dirty="0">
              <a:latin typeface="Times New Roman" pitchFamily="18" charset="0"/>
              <a:cs typeface="Times New Roman" pitchFamily="18" charset="0"/>
            </a:endParaRPr>
          </a:p>
          <a:p>
            <a:pPr marL="0" indent="0">
              <a:buNone/>
            </a:pPr>
            <a:endParaRPr lang="fr-FR" sz="2400" dirty="0">
              <a:latin typeface="Times New Roman" pitchFamily="18" charset="0"/>
              <a:cs typeface="Times New Roman" pitchFamily="18" charset="0"/>
            </a:endParaRPr>
          </a:p>
        </p:txBody>
      </p:sp>
      <p:pic>
        <p:nvPicPr>
          <p:cNvPr id="5" name="Picture 5">
            <a:extLst>
              <a:ext uri="{FF2B5EF4-FFF2-40B4-BE49-F238E27FC236}">
                <a16:creationId xmlns:a16="http://schemas.microsoft.com/office/drawing/2014/main" id="{93DD2703-61A2-4E49-A4C2-A9489A35ADE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43608" y="1052736"/>
            <a:ext cx="7488832" cy="2520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98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16632"/>
            <a:ext cx="8229600" cy="1143000"/>
          </a:xfrm>
        </p:spPr>
        <p:txBody>
          <a:bodyPr>
            <a:normAutofit/>
          </a:bodyPr>
          <a:lstStyle/>
          <a:p>
            <a:r>
              <a:rPr lang="fr-FR" sz="2800" b="1" dirty="0">
                <a:latin typeface="Garamond" panose="02020404030301010803" pitchFamily="18" charset="0"/>
                <a:cs typeface="Times New Roman" pitchFamily="18" charset="0"/>
              </a:rPr>
              <a:t>Partie II. La physique </a:t>
            </a:r>
            <a:r>
              <a:rPr lang="fr-FR" sz="2800" b="1" dirty="0" err="1">
                <a:latin typeface="Garamond" panose="02020404030301010803" pitchFamily="18" charset="0"/>
                <a:cs typeface="Times New Roman" pitchFamily="18" charset="0"/>
              </a:rPr>
              <a:t>laplacienne</a:t>
            </a:r>
            <a:r>
              <a:rPr lang="fr-FR" sz="2800" b="1" dirty="0">
                <a:latin typeface="Garamond" panose="02020404030301010803" pitchFamily="18" charset="0"/>
                <a:cs typeface="Times New Roman" pitchFamily="18" charset="0"/>
              </a:rPr>
              <a:t>. Fondements théoriques et pratiques.</a:t>
            </a:r>
          </a:p>
        </p:txBody>
      </p:sp>
      <p:sp>
        <p:nvSpPr>
          <p:cNvPr id="3" name="Espace réservé du contenu 2"/>
          <p:cNvSpPr>
            <a:spLocks noGrp="1"/>
          </p:cNvSpPr>
          <p:nvPr>
            <p:ph idx="1"/>
          </p:nvPr>
        </p:nvSpPr>
        <p:spPr>
          <a:xfrm>
            <a:off x="611560" y="1052736"/>
            <a:ext cx="8352928" cy="5400600"/>
          </a:xfrm>
        </p:spPr>
        <p:txBody>
          <a:bodyPr>
            <a:normAutofit fontScale="92500" lnSpcReduction="20000"/>
          </a:bodyPr>
          <a:lstStyle/>
          <a:p>
            <a:pPr marL="0" indent="0" algn="just">
              <a:buNone/>
            </a:pPr>
            <a:r>
              <a:rPr lang="fr-FR" sz="2400" b="1" dirty="0">
                <a:latin typeface="Garamond" panose="02020404030301010803" pitchFamily="18" charset="0"/>
                <a:cs typeface="Times New Roman"/>
              </a:rPr>
              <a:t>1. Mécanique céleste et mathématisation du monde</a:t>
            </a:r>
          </a:p>
          <a:p>
            <a:pPr marL="0" indent="0" algn="just">
              <a:buNone/>
            </a:pPr>
            <a:r>
              <a:rPr lang="fr-FR" sz="2200" dirty="0">
                <a:latin typeface="Garamond" panose="02020404030301010803" pitchFamily="18" charset="0"/>
                <a:cs typeface="Times New Roman"/>
              </a:rPr>
              <a:t>Formation de l’univers - hypothèse de la nébuleuse solaire : </a:t>
            </a:r>
            <a:r>
              <a:rPr lang="fr-FR" sz="2200" dirty="0">
                <a:latin typeface="Garamond" panose="02020404030301010803" pitchFamily="18" charset="0"/>
              </a:rPr>
              <a:t>le Système solaire a commencé d'exister il y a un peu moins de 5 milliards d'années avec l’effondrement gravitationnel d'une petite partie d’un nuage ou nébuleuse moléculaire géant. La plus grande partie de la masse du nuage initial s'est effondrée au centre de cette zone, formant le Soleil, alors que ses restes épars ont formé le disque « protoplanétaire »  sur la base duquel se sont formés les planètes, lunes, astéroïdes…</a:t>
            </a:r>
            <a:endParaRPr lang="fr-FR" sz="2200" dirty="0">
              <a:latin typeface="Garamond" panose="02020404030301010803" pitchFamily="18" charset="0"/>
              <a:cs typeface="Times New Roman"/>
            </a:endParaRPr>
          </a:p>
          <a:p>
            <a:pPr marL="0" indent="0" algn="just">
              <a:buNone/>
            </a:pPr>
            <a:r>
              <a:rPr lang="fr-FR" sz="2200" dirty="0">
                <a:latin typeface="Garamond" panose="02020404030301010803" pitchFamily="18" charset="0"/>
                <a:cs typeface="Times New Roman"/>
              </a:rPr>
              <a:t>Gravitation et </a:t>
            </a:r>
            <a:r>
              <a:rPr lang="fr-FR" sz="2200" b="1" dirty="0">
                <a:latin typeface="Garamond" panose="02020404030301010803" pitchFamily="18" charset="0"/>
                <a:cs typeface="Times New Roman"/>
              </a:rPr>
              <a:t>attraction</a:t>
            </a:r>
            <a:r>
              <a:rPr lang="fr-FR" sz="2200" dirty="0">
                <a:latin typeface="Garamond" panose="02020404030301010803" pitchFamily="18" charset="0"/>
                <a:cs typeface="Times New Roman"/>
              </a:rPr>
              <a:t> : forces et rapports entre les différents corps (liquide, solide, gazeux…).</a:t>
            </a:r>
          </a:p>
          <a:p>
            <a:pPr marL="0" indent="0" algn="just">
              <a:buNone/>
            </a:pPr>
            <a:r>
              <a:rPr lang="fr-FR" sz="2200" u="sng" dirty="0">
                <a:latin typeface="Garamond" panose="02020404030301010803" pitchFamily="18" charset="0"/>
                <a:cs typeface="Times New Roman"/>
              </a:rPr>
              <a:t>Les nouveaux physiciens cherchent à faire concorder leur modèle mathématique au modèle physique des </a:t>
            </a:r>
            <a:r>
              <a:rPr lang="fr-FR" sz="2200" u="sng" dirty="0">
                <a:solidFill>
                  <a:srgbClr val="FF0000"/>
                </a:solidFill>
                <a:latin typeface="Garamond" panose="02020404030301010803" pitchFamily="18" charset="0"/>
                <a:cs typeface="Times New Roman"/>
              </a:rPr>
              <a:t>interactions moléculaires </a:t>
            </a:r>
            <a:r>
              <a:rPr lang="fr-FR" sz="2200" u="sng" dirty="0">
                <a:latin typeface="Garamond" panose="02020404030301010803" pitchFamily="18" charset="0"/>
                <a:cs typeface="Times New Roman"/>
              </a:rPr>
              <a:t>à </a:t>
            </a:r>
            <a:r>
              <a:rPr lang="fr-FR" sz="2200" u="sng" dirty="0">
                <a:solidFill>
                  <a:srgbClr val="FF0000"/>
                </a:solidFill>
                <a:latin typeface="Garamond" panose="02020404030301010803" pitchFamily="18" charset="0"/>
                <a:cs typeface="Times New Roman"/>
              </a:rPr>
              <a:t>distance</a:t>
            </a:r>
            <a:r>
              <a:rPr lang="fr-FR" sz="2200" u="sng" dirty="0">
                <a:latin typeface="Garamond" panose="02020404030301010803" pitchFamily="18" charset="0"/>
                <a:cs typeface="Times New Roman"/>
              </a:rPr>
              <a:t>.</a:t>
            </a:r>
            <a:r>
              <a:rPr lang="fr-FR" sz="2200" dirty="0">
                <a:latin typeface="Garamond" panose="02020404030301010803" pitchFamily="18" charset="0"/>
                <a:cs typeface="Times New Roman"/>
              </a:rPr>
              <a:t> </a:t>
            </a:r>
          </a:p>
          <a:p>
            <a:pPr marL="0" indent="0" algn="just">
              <a:buNone/>
            </a:pPr>
            <a:r>
              <a:rPr lang="fr-FR" sz="2200" dirty="0">
                <a:latin typeface="Garamond" panose="02020404030301010803" pitchFamily="18" charset="0"/>
                <a:cs typeface="Times New Roman" panose="02020603050405020304" pitchFamily="18" charset="0"/>
              </a:rPr>
              <a:t> « J’ai cherché à établir que les phénomènes de la nature se réduisent en dernière analyse à des actions </a:t>
            </a:r>
            <a:r>
              <a:rPr lang="fr-FR" sz="2200" i="1" dirty="0">
                <a:solidFill>
                  <a:srgbClr val="FF0000"/>
                </a:solidFill>
                <a:latin typeface="Garamond" panose="02020404030301010803" pitchFamily="18" charset="0"/>
                <a:cs typeface="Times New Roman" panose="02020603050405020304" pitchFamily="18" charset="0"/>
              </a:rPr>
              <a:t>ad </a:t>
            </a:r>
            <a:r>
              <a:rPr lang="fr-FR" sz="2200" i="1" dirty="0" err="1">
                <a:solidFill>
                  <a:srgbClr val="FF0000"/>
                </a:solidFill>
                <a:latin typeface="Garamond" panose="02020404030301010803" pitchFamily="18" charset="0"/>
                <a:cs typeface="Times New Roman" panose="02020603050405020304" pitchFamily="18" charset="0"/>
              </a:rPr>
              <a:t>distans</a:t>
            </a:r>
            <a:r>
              <a:rPr lang="fr-FR" sz="2200" dirty="0">
                <a:solidFill>
                  <a:srgbClr val="FF0000"/>
                </a:solidFill>
                <a:latin typeface="Garamond" panose="02020404030301010803" pitchFamily="18" charset="0"/>
                <a:cs typeface="Times New Roman" panose="02020603050405020304" pitchFamily="18" charset="0"/>
              </a:rPr>
              <a:t> </a:t>
            </a:r>
            <a:r>
              <a:rPr lang="fr-FR" sz="2200" dirty="0">
                <a:latin typeface="Garamond" panose="02020404030301010803" pitchFamily="18" charset="0"/>
                <a:cs typeface="Times New Roman" panose="02020603050405020304" pitchFamily="18" charset="0"/>
              </a:rPr>
              <a:t>de </a:t>
            </a:r>
            <a:r>
              <a:rPr lang="fr-FR" sz="2200" dirty="0">
                <a:solidFill>
                  <a:srgbClr val="FF0000"/>
                </a:solidFill>
                <a:latin typeface="Garamond" panose="02020404030301010803" pitchFamily="18" charset="0"/>
                <a:cs typeface="Times New Roman" panose="02020603050405020304" pitchFamily="18" charset="0"/>
              </a:rPr>
              <a:t>molécule à molécule</a:t>
            </a:r>
            <a:r>
              <a:rPr lang="fr-FR" sz="2200" dirty="0">
                <a:latin typeface="Garamond" panose="02020404030301010803" pitchFamily="18" charset="0"/>
                <a:cs typeface="Times New Roman" panose="02020603050405020304" pitchFamily="18" charset="0"/>
              </a:rPr>
              <a:t>, et que la considération de ces actions doit servir de base à la théorie mathématique de ces phénomènes. » dans </a:t>
            </a:r>
            <a:r>
              <a:rPr lang="fr-FR" sz="2200" i="1" dirty="0">
                <a:latin typeface="Garamond" panose="02020404030301010803" pitchFamily="18" charset="0"/>
                <a:cs typeface="Times New Roman" panose="02020603050405020304" pitchFamily="18" charset="0"/>
              </a:rPr>
              <a:t>Exposition du système du monde</a:t>
            </a:r>
            <a:r>
              <a:rPr lang="fr-FR" sz="2200" dirty="0">
                <a:latin typeface="Garamond" panose="02020404030301010803" pitchFamily="18" charset="0"/>
                <a:cs typeface="Times New Roman" pitchFamily="18" charset="0"/>
              </a:rPr>
              <a:t>, 1810. </a:t>
            </a:r>
          </a:p>
          <a:p>
            <a:pPr marL="0" indent="0" algn="just">
              <a:buNone/>
            </a:pPr>
            <a:r>
              <a:rPr lang="fr-FR" sz="2200" dirty="0">
                <a:latin typeface="Garamond" panose="02020404030301010803" pitchFamily="18" charset="0"/>
                <a:cs typeface="Times New Roman" pitchFamily="18" charset="0"/>
              </a:rPr>
              <a:t>Réfraction de la lumière, élasticité des corps, diffusion de la chaleur, capillarité, affinités chimiques…</a:t>
            </a:r>
          </a:p>
          <a:p>
            <a:pPr marL="0" indent="0" algn="just">
              <a:buNone/>
            </a:pPr>
            <a:endParaRPr lang="fr-FR" sz="2600" dirty="0">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2374608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7041D9-D4D9-5A42-8180-785E2AFEC72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C501F2E-7882-2B48-A8B3-322B1F86B082}"/>
              </a:ext>
            </a:extLst>
          </p:cNvPr>
          <p:cNvSpPr>
            <a:spLocks noGrp="1"/>
          </p:cNvSpPr>
          <p:nvPr>
            <p:ph idx="1"/>
          </p:nvPr>
        </p:nvSpPr>
        <p:spPr>
          <a:xfrm>
            <a:off x="683568" y="476672"/>
            <a:ext cx="6624736" cy="5390728"/>
          </a:xfrm>
        </p:spPr>
        <p:txBody>
          <a:bodyPr>
            <a:normAutofit/>
          </a:bodyPr>
          <a:lstStyle/>
          <a:p>
            <a:pPr marL="0" indent="0">
              <a:buNone/>
            </a:pPr>
            <a:r>
              <a:rPr lang="fr-FR" sz="1800" b="1" dirty="0">
                <a:latin typeface="Garamond" panose="02020404030301010803" pitchFamily="18" charset="0"/>
                <a:cs typeface="Times New Roman" pitchFamily="18" charset="0"/>
              </a:rPr>
              <a:t>2. Nouvelles notions, nouveaux regards : particules et molécules</a:t>
            </a:r>
          </a:p>
          <a:p>
            <a:pPr marL="0" indent="0" algn="just">
              <a:buNone/>
            </a:pPr>
            <a:r>
              <a:rPr lang="fr-FR" u="sng" dirty="0">
                <a:latin typeface="Garamond" panose="02020404030301010803" pitchFamily="18" charset="0"/>
                <a:cs typeface="Times New Roman" panose="02020603050405020304" pitchFamily="18" charset="0"/>
              </a:rPr>
              <a:t>Physique des forces à distance, à caractère à la fois mathématique et expérimentale</a:t>
            </a:r>
            <a:r>
              <a:rPr lang="fr-FR" dirty="0">
                <a:latin typeface="Garamond" panose="02020404030301010803" pitchFamily="18" charset="0"/>
                <a:cs typeface="Times New Roman" panose="02020603050405020304" pitchFamily="18" charset="0"/>
              </a:rPr>
              <a:t> : les corps et de fluides matériels ou immatériels (lumière, électricité, magnétisme, son ou chaleur)</a:t>
            </a:r>
            <a:r>
              <a:rPr lang="fr-FR" u="sng" dirty="0">
                <a:latin typeface="Garamond" panose="02020404030301010803" pitchFamily="18" charset="0"/>
                <a:cs typeface="Times New Roman" panose="02020603050405020304" pitchFamily="18" charset="0"/>
              </a:rPr>
              <a:t> sont tous composés de particules, ou molécules</a:t>
            </a:r>
            <a:r>
              <a:rPr lang="fr-FR" dirty="0">
                <a:latin typeface="Garamond" panose="02020404030301010803" pitchFamily="18" charset="0"/>
                <a:cs typeface="Times New Roman" panose="02020603050405020304" pitchFamily="18" charset="0"/>
              </a:rPr>
              <a:t>, qui </a:t>
            </a:r>
            <a:r>
              <a:rPr lang="fr-FR" u="sng" dirty="0">
                <a:latin typeface="Garamond" panose="02020404030301010803" pitchFamily="18" charset="0"/>
                <a:cs typeface="Times New Roman" panose="02020603050405020304" pitchFamily="18" charset="0"/>
              </a:rPr>
              <a:t>interagissent entre eux à distance selon des forces centrales attractives ou répulsives</a:t>
            </a:r>
            <a:r>
              <a:rPr lang="fr-FR" dirty="0">
                <a:latin typeface="Garamond" panose="02020404030301010803" pitchFamily="18" charset="0"/>
                <a:cs typeface="Times New Roman" panose="02020603050405020304" pitchFamily="18" charset="0"/>
              </a:rPr>
              <a:t>. </a:t>
            </a:r>
          </a:p>
          <a:p>
            <a:pPr marL="0" indent="0" algn="just">
              <a:buNone/>
            </a:pPr>
            <a:r>
              <a:rPr lang="fr-FR" dirty="0">
                <a:latin typeface="Garamond" panose="02020404030301010803" pitchFamily="18" charset="0"/>
                <a:cs typeface="Times New Roman" panose="02020603050405020304" pitchFamily="18" charset="0"/>
              </a:rPr>
              <a:t>Les phénomènes physiques sont la conséquence de ces </a:t>
            </a:r>
            <a:r>
              <a:rPr lang="fr-FR" dirty="0">
                <a:solidFill>
                  <a:srgbClr val="FF0000"/>
                </a:solidFill>
                <a:latin typeface="Garamond" panose="02020404030301010803" pitchFamily="18" charset="0"/>
                <a:cs typeface="Times New Roman" panose="02020603050405020304" pitchFamily="18" charset="0"/>
              </a:rPr>
              <a:t>interactions moléculaires (ou « attraction capillaire ») : </a:t>
            </a:r>
            <a:r>
              <a:rPr lang="fr-FR" dirty="0">
                <a:solidFill>
                  <a:schemeClr val="tx1"/>
                </a:solidFill>
                <a:latin typeface="Garamond" panose="02020404030301010803" pitchFamily="18" charset="0"/>
                <a:cs typeface="Times New Roman" panose="02020603050405020304" pitchFamily="18" charset="0"/>
              </a:rPr>
              <a:t>analyse des « affinités » entre les matières (solides, liquides…) qui agissent les unes sur les autres par la loi de la gravitation.</a:t>
            </a:r>
          </a:p>
          <a:p>
            <a:pPr marL="0" indent="0" algn="just">
              <a:buNone/>
            </a:pPr>
            <a:r>
              <a:rPr lang="fr-FR" dirty="0">
                <a:solidFill>
                  <a:schemeClr val="tx1"/>
                </a:solidFill>
                <a:latin typeface="Garamond" panose="02020404030301010803" pitchFamily="18" charset="0"/>
                <a:cs typeface="Times New Roman" panose="02020603050405020304" pitchFamily="18" charset="0"/>
              </a:rPr>
              <a:t>Travaux sur l’élasticité de l’air dont les propriétés changent selon le degré de compression : mouvement oscillatoire et vitesse de la lumière ou du son.</a:t>
            </a:r>
          </a:p>
          <a:p>
            <a:pPr marL="0" indent="0" algn="just">
              <a:buNone/>
            </a:pPr>
            <a:r>
              <a:rPr lang="fr-FR" dirty="0">
                <a:solidFill>
                  <a:schemeClr val="tx1"/>
                </a:solidFill>
                <a:latin typeface="Garamond" panose="02020404030301010803" pitchFamily="18" charset="0"/>
                <a:cs typeface="Times New Roman" panose="02020603050405020304" pitchFamily="18" charset="0"/>
              </a:rPr>
              <a:t>Nouvelles recherches en thermodynamique ; électromagnétisme (…).</a:t>
            </a:r>
          </a:p>
          <a:p>
            <a:pPr marL="0" indent="0">
              <a:buNone/>
            </a:pPr>
            <a:endParaRPr lang="fr-FR" dirty="0">
              <a:latin typeface="Garamond" panose="02020404030301010803" pitchFamily="18" charset="0"/>
            </a:endParaRPr>
          </a:p>
        </p:txBody>
      </p:sp>
    </p:spTree>
    <p:extLst>
      <p:ext uri="{BB962C8B-B14F-4D97-AF65-F5344CB8AC3E}">
        <p14:creationId xmlns:p14="http://schemas.microsoft.com/office/powerpoint/2010/main" val="3152425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755576" y="260648"/>
            <a:ext cx="7931224" cy="5865515"/>
          </a:xfrm>
        </p:spPr>
        <p:txBody>
          <a:bodyPr>
            <a:normAutofit/>
          </a:bodyPr>
          <a:lstStyle/>
          <a:p>
            <a:pPr marL="0" indent="0">
              <a:buNone/>
            </a:pPr>
            <a:r>
              <a:rPr lang="fr-FR" sz="2200" dirty="0">
                <a:latin typeface="Garamond" panose="02020404030301010803" pitchFamily="18" charset="0"/>
                <a:cs typeface="Times New Roman" panose="02020603050405020304" pitchFamily="18" charset="0"/>
              </a:rPr>
              <a:t>3. </a:t>
            </a:r>
            <a:r>
              <a:rPr lang="fr-FR" sz="2200" b="1" dirty="0">
                <a:latin typeface="Garamond" panose="02020404030301010803" pitchFamily="18" charset="0"/>
                <a:cs typeface="Times New Roman" panose="02020603050405020304" pitchFamily="18" charset="0"/>
              </a:rPr>
              <a:t>Expériences et techniques.</a:t>
            </a:r>
          </a:p>
          <a:p>
            <a:pPr marL="0" indent="0" algn="just">
              <a:buNone/>
            </a:pPr>
            <a:r>
              <a:rPr lang="fr-FR" sz="2200" dirty="0">
                <a:latin typeface="Garamond" panose="02020404030301010803" pitchFamily="18" charset="0"/>
                <a:cs typeface="Times New Roman" panose="02020603050405020304" pitchFamily="18" charset="0"/>
              </a:rPr>
              <a:t>Biot mène des expériences sur la pile voltaïque (</a:t>
            </a:r>
            <a:r>
              <a:rPr lang="fr-FR" sz="2200" b="1" dirty="0">
                <a:latin typeface="Garamond" panose="02020404030301010803" pitchFamily="18" charset="0"/>
                <a:cs typeface="Times New Roman" panose="02020603050405020304" pitchFamily="18" charset="0"/>
              </a:rPr>
              <a:t>électricité</a:t>
            </a:r>
            <a:r>
              <a:rPr lang="fr-FR" sz="2200" dirty="0">
                <a:latin typeface="Garamond" panose="02020404030301010803" pitchFamily="18" charset="0"/>
                <a:cs typeface="Times New Roman" panose="02020603050405020304" pitchFamily="18" charset="0"/>
              </a:rPr>
              <a:t>), d’abord avec Cuvier, puis seul (1801-1803), sur la diffusion de la </a:t>
            </a:r>
            <a:r>
              <a:rPr lang="fr-FR" sz="2200" b="1" dirty="0">
                <a:latin typeface="Garamond" panose="02020404030301010803" pitchFamily="18" charset="0"/>
                <a:cs typeface="Times New Roman" panose="02020603050405020304" pitchFamily="18" charset="0"/>
              </a:rPr>
              <a:t>chaleur</a:t>
            </a:r>
            <a:r>
              <a:rPr lang="fr-FR" sz="2200" dirty="0">
                <a:latin typeface="Garamond" panose="02020404030301010803" pitchFamily="18" charset="0"/>
                <a:cs typeface="Times New Roman" panose="02020603050405020304" pitchFamily="18" charset="0"/>
              </a:rPr>
              <a:t> (1804), sur le </a:t>
            </a:r>
            <a:r>
              <a:rPr lang="fr-FR" sz="2200" b="1" dirty="0">
                <a:latin typeface="Garamond" panose="02020404030301010803" pitchFamily="18" charset="0"/>
                <a:cs typeface="Times New Roman" panose="02020603050405020304" pitchFamily="18" charset="0"/>
              </a:rPr>
              <a:t>magnétisme</a:t>
            </a:r>
            <a:r>
              <a:rPr lang="fr-FR" sz="2200" dirty="0">
                <a:latin typeface="Garamond" panose="02020404030301010803" pitchFamily="18" charset="0"/>
                <a:cs typeface="Times New Roman" panose="02020603050405020304" pitchFamily="18" charset="0"/>
              </a:rPr>
              <a:t> terrestre, avec Humboldt et Gay-Lussac (1804), sur la </a:t>
            </a:r>
            <a:r>
              <a:rPr lang="fr-FR" sz="2200" b="1" dirty="0">
                <a:latin typeface="Garamond" panose="02020404030301010803" pitchFamily="18" charset="0"/>
                <a:cs typeface="Times New Roman" panose="02020603050405020304" pitchFamily="18" charset="0"/>
              </a:rPr>
              <a:t>réfraction</a:t>
            </a:r>
            <a:r>
              <a:rPr lang="fr-FR" sz="2200" dirty="0">
                <a:latin typeface="Garamond" panose="02020404030301010803" pitchFamily="18" charset="0"/>
                <a:cs typeface="Times New Roman" panose="02020603050405020304" pitchFamily="18" charset="0"/>
              </a:rPr>
              <a:t> dans les gaz, avec Arago (1805-1806), et sur la propagation du </a:t>
            </a:r>
            <a:r>
              <a:rPr lang="fr-FR" sz="2200" b="1" dirty="0">
                <a:latin typeface="Garamond" panose="02020404030301010803" pitchFamily="18" charset="0"/>
                <a:cs typeface="Times New Roman" panose="02020603050405020304" pitchFamily="18" charset="0"/>
              </a:rPr>
              <a:t>son</a:t>
            </a:r>
            <a:r>
              <a:rPr lang="fr-FR" sz="2200" dirty="0">
                <a:latin typeface="Garamond" panose="02020404030301010803" pitchFamily="18" charset="0"/>
                <a:cs typeface="Times New Roman" panose="02020603050405020304" pitchFamily="18" charset="0"/>
              </a:rPr>
              <a:t> (1807). Gay-Lussac mène des expériences sur la dilatation des gaz (1802) et sur la capillarité (1806) ; sur la </a:t>
            </a:r>
            <a:r>
              <a:rPr lang="fr-FR" sz="2200" b="1" dirty="0">
                <a:latin typeface="Garamond" panose="02020404030301010803" pitchFamily="18" charset="0"/>
                <a:cs typeface="Times New Roman" panose="02020603050405020304" pitchFamily="18" charset="0"/>
              </a:rPr>
              <a:t>vitesse de la lumière</a:t>
            </a:r>
            <a:r>
              <a:rPr lang="fr-FR" sz="2200" dirty="0">
                <a:latin typeface="Garamond" panose="02020404030301010803" pitchFamily="18" charset="0"/>
                <a:cs typeface="Times New Roman" panose="02020603050405020304" pitchFamily="18" charset="0"/>
              </a:rPr>
              <a:t>, avec Malus, Arago et Biot (1807-1815) ; sur les </a:t>
            </a:r>
            <a:r>
              <a:rPr lang="fr-FR" sz="2200" b="1" dirty="0">
                <a:latin typeface="Garamond" panose="02020404030301010803" pitchFamily="18" charset="0"/>
                <a:cs typeface="Times New Roman" panose="02020603050405020304" pitchFamily="18" charset="0"/>
              </a:rPr>
              <a:t>chaleurs spécifiques des gaz</a:t>
            </a:r>
            <a:r>
              <a:rPr lang="fr-FR" sz="2200" dirty="0">
                <a:latin typeface="Garamond" panose="02020404030301010803" pitchFamily="18" charset="0"/>
                <a:cs typeface="Times New Roman" panose="02020603050405020304" pitchFamily="18" charset="0"/>
              </a:rPr>
              <a:t>, avec Delaroche et Bérard (1811-1812).</a:t>
            </a:r>
          </a:p>
          <a:p>
            <a:pPr marL="0" indent="0" algn="just">
              <a:buNone/>
            </a:pPr>
            <a:r>
              <a:rPr lang="fr-FR" sz="2200" dirty="0">
                <a:solidFill>
                  <a:schemeClr val="tx1"/>
                </a:solidFill>
                <a:latin typeface="Garamond" panose="02020404030301010803" pitchFamily="18" charset="0"/>
                <a:cs typeface="Times New Roman" panose="02020603050405020304" pitchFamily="18" charset="0"/>
              </a:rPr>
              <a:t>Jean-Baptiste </a:t>
            </a:r>
            <a:r>
              <a:rPr lang="fr-FR" sz="2200" b="1" dirty="0">
                <a:solidFill>
                  <a:schemeClr val="tx1"/>
                </a:solidFill>
                <a:latin typeface="Garamond" panose="02020404030301010803" pitchFamily="18" charset="0"/>
                <a:cs typeface="Times New Roman" panose="02020603050405020304" pitchFamily="18" charset="0"/>
              </a:rPr>
              <a:t>Biot</a:t>
            </a:r>
            <a:r>
              <a:rPr lang="fr-FR" sz="2200" dirty="0">
                <a:solidFill>
                  <a:schemeClr val="tx1"/>
                </a:solidFill>
                <a:latin typeface="Garamond" panose="02020404030301010803" pitchFamily="18" charset="0"/>
                <a:cs typeface="Times New Roman" panose="02020603050405020304" pitchFamily="18" charset="0"/>
              </a:rPr>
              <a:t> (1774-1862) : étude d’une météorite (1803) ; </a:t>
            </a:r>
            <a:r>
              <a:rPr lang="fr-FR" sz="2200" dirty="0">
                <a:latin typeface="Garamond" panose="02020404030301010803" pitchFamily="18" charset="0"/>
              </a:rPr>
              <a:t>ascension </a:t>
            </a:r>
            <a:r>
              <a:rPr lang="fr-FR" sz="2200" dirty="0" err="1">
                <a:latin typeface="Garamond" panose="02020404030301010803" pitchFamily="18" charset="0"/>
              </a:rPr>
              <a:t>aréostatique</a:t>
            </a:r>
            <a:r>
              <a:rPr lang="fr-FR" sz="2200" dirty="0">
                <a:latin typeface="Garamond" panose="02020404030301010803" pitchFamily="18" charset="0"/>
              </a:rPr>
              <a:t> avec Gay-Lussac, à l'altitude d’ environ 4 000 mètres, afin d'étudier les caractéristiques magnétiques, électriques et chimiques de l'atmosphère (1804) ; mesure du méridien terrestre (1806-1808).</a:t>
            </a:r>
            <a:endParaRPr lang="fr-FR" sz="2200" dirty="0">
              <a:latin typeface="Garamond" panose="02020404030301010803" pitchFamily="18" charset="0"/>
              <a:cs typeface="Times New Roman" panose="02020603050405020304" pitchFamily="18" charset="0"/>
            </a:endParaRPr>
          </a:p>
          <a:p>
            <a:pPr marL="0" indent="0" algn="just">
              <a:buNone/>
            </a:pPr>
            <a:endParaRPr lang="fr-FR" sz="2200" dirty="0">
              <a:latin typeface="Garamond" panose="02020404030301010803" pitchFamily="18" charset="0"/>
              <a:cs typeface="Times New Roman" panose="02020603050405020304" pitchFamily="18" charset="0"/>
            </a:endParaRPr>
          </a:p>
          <a:p>
            <a:pPr marL="0" indent="0" algn="just">
              <a:buNone/>
            </a:pPr>
            <a:endParaRPr lang="fr-F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0062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C36515-DC4B-D148-94EC-09A2E584349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04A5518-99CE-264A-B9C4-B1CC916FB133}"/>
              </a:ext>
            </a:extLst>
          </p:cNvPr>
          <p:cNvSpPr>
            <a:spLocks noGrp="1"/>
          </p:cNvSpPr>
          <p:nvPr>
            <p:ph idx="1"/>
          </p:nvPr>
        </p:nvSpPr>
        <p:spPr>
          <a:xfrm>
            <a:off x="539552" y="476672"/>
            <a:ext cx="6192688" cy="5390728"/>
          </a:xfrm>
        </p:spPr>
        <p:txBody>
          <a:bodyPr>
            <a:normAutofit/>
          </a:bodyPr>
          <a:lstStyle/>
          <a:p>
            <a:pPr marL="0" indent="0">
              <a:buNone/>
            </a:pPr>
            <a:r>
              <a:rPr lang="fr-FR" sz="2800" b="1" dirty="0">
                <a:latin typeface="Garamond" panose="02020404030301010803" pitchFamily="18" charset="0"/>
                <a:cs typeface="Times New Roman" panose="02020603050405020304" pitchFamily="18" charset="0"/>
              </a:rPr>
              <a:t>Le temps des laboratoires et des machines</a:t>
            </a:r>
            <a:endParaRPr lang="fr-FR" sz="2800" dirty="0">
              <a:latin typeface="Garamond" panose="02020404030301010803"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9A498E4E-A2D0-4640-87F9-D1D402E738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8264" y="274638"/>
            <a:ext cx="1949787" cy="1415644"/>
          </a:xfrm>
          <a:prstGeom prst="rect">
            <a:avLst/>
          </a:prstGeom>
        </p:spPr>
      </p:pic>
      <p:pic>
        <p:nvPicPr>
          <p:cNvPr id="6" name="Image 5">
            <a:extLst>
              <a:ext uri="{FF2B5EF4-FFF2-40B4-BE49-F238E27FC236}">
                <a16:creationId xmlns:a16="http://schemas.microsoft.com/office/drawing/2014/main" id="{BB8C180B-313D-244A-8AE4-78D1BD98C0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4717" y="1434344"/>
            <a:ext cx="2452649" cy="3475384"/>
          </a:xfrm>
          <a:prstGeom prst="rect">
            <a:avLst/>
          </a:prstGeom>
        </p:spPr>
      </p:pic>
      <p:pic>
        <p:nvPicPr>
          <p:cNvPr id="7" name="Image 6">
            <a:extLst>
              <a:ext uri="{FF2B5EF4-FFF2-40B4-BE49-F238E27FC236}">
                <a16:creationId xmlns:a16="http://schemas.microsoft.com/office/drawing/2014/main" id="{3921F78E-8299-8C48-A5C4-6F4A0E082F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9953" y="1556792"/>
            <a:ext cx="1727836" cy="2913212"/>
          </a:xfrm>
          <a:prstGeom prst="rect">
            <a:avLst/>
          </a:prstGeom>
        </p:spPr>
      </p:pic>
      <p:sp>
        <p:nvSpPr>
          <p:cNvPr id="5" name="Rectangle 4">
            <a:extLst>
              <a:ext uri="{FF2B5EF4-FFF2-40B4-BE49-F238E27FC236}">
                <a16:creationId xmlns:a16="http://schemas.microsoft.com/office/drawing/2014/main" id="{D69ACE23-8501-7644-9459-F5997D395C37}"/>
              </a:ext>
            </a:extLst>
          </p:cNvPr>
          <p:cNvSpPr/>
          <p:nvPr/>
        </p:nvSpPr>
        <p:spPr>
          <a:xfrm>
            <a:off x="5796135" y="2967334"/>
            <a:ext cx="2932121" cy="1200329"/>
          </a:xfrm>
          <a:prstGeom prst="rect">
            <a:avLst/>
          </a:prstGeom>
        </p:spPr>
        <p:txBody>
          <a:bodyPr wrap="square">
            <a:spAutoFit/>
          </a:bodyPr>
          <a:lstStyle/>
          <a:p>
            <a:r>
              <a:rPr lang="fr-FR" b="1" i="1" dirty="0">
                <a:latin typeface="Times New Roman" panose="02020603050405020304" pitchFamily="18" charset="0"/>
                <a:cs typeface="Times New Roman" panose="02020603050405020304" pitchFamily="18" charset="0"/>
              </a:rPr>
              <a:t>Applications </a:t>
            </a:r>
            <a:r>
              <a:rPr lang="fr-FR" b="1" dirty="0">
                <a:latin typeface="Times New Roman" panose="02020603050405020304" pitchFamily="18" charset="0"/>
                <a:cs typeface="Times New Roman" panose="02020603050405020304" pitchFamily="18" charset="0"/>
              </a:rPr>
              <a:t>:</a:t>
            </a:r>
          </a:p>
          <a:p>
            <a:pPr>
              <a:buFontTx/>
              <a:buChar char="-"/>
            </a:pPr>
            <a:r>
              <a:rPr lang="fr-FR" dirty="0">
                <a:latin typeface="Times New Roman" panose="02020603050405020304" pitchFamily="18" charset="0"/>
                <a:cs typeface="Times New Roman" panose="02020603050405020304" pitchFamily="18" charset="0"/>
              </a:rPr>
              <a:t>Industries : chlore, acides, électrise (métaux).</a:t>
            </a:r>
          </a:p>
          <a:p>
            <a:pPr>
              <a:buFontTx/>
              <a:buChar char="-"/>
            </a:pPr>
            <a:r>
              <a:rPr lang="fr-FR" dirty="0">
                <a:latin typeface="Times New Roman" panose="02020603050405020304" pitchFamily="18" charset="0"/>
                <a:cs typeface="Times New Roman" panose="02020603050405020304" pitchFamily="18" charset="0"/>
              </a:rPr>
              <a:t>Eclairage urbain : gaz.</a:t>
            </a:r>
          </a:p>
        </p:txBody>
      </p:sp>
    </p:spTree>
    <p:extLst>
      <p:ext uri="{BB962C8B-B14F-4D97-AF65-F5344CB8AC3E}">
        <p14:creationId xmlns:p14="http://schemas.microsoft.com/office/powerpoint/2010/main" val="643652422"/>
      </p:ext>
    </p:extLst>
  </p:cSld>
  <p:clrMapOvr>
    <a:masterClrMapping/>
  </p:clrMapOvr>
</p:sld>
</file>

<file path=ppt/theme/theme1.xml><?xml version="1.0" encoding="utf-8"?>
<a:theme xmlns:a="http://schemas.openxmlformats.org/drawingml/2006/main" name="Rognage">
  <a:themeElements>
    <a:clrScheme name="Rognag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Rognag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ogna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{832DD1C2-571D-DC48-8EF6-9CA2BCFED827}tf10001072</Template>
  <TotalTime>1292</TotalTime>
  <Words>1154</Words>
  <Application>Microsoft Macintosh PowerPoint</Application>
  <PresentationFormat>Affichage à l'écran (4:3)</PresentationFormat>
  <Paragraphs>77</Paragraphs>
  <Slides>12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12</vt:i4>
      </vt:variant>
    </vt:vector>
  </HeadingPairs>
  <TitlesOfParts>
    <vt:vector size="16" baseType="lpstr">
      <vt:lpstr>Franklin Gothic Book</vt:lpstr>
      <vt:lpstr>Garamond</vt:lpstr>
      <vt:lpstr>Times New Roman</vt:lpstr>
      <vt:lpstr>Rognage</vt:lpstr>
      <vt:lpstr> Séance 2 Les nouveaux terrains de la physique.  Des fluides aux flux</vt:lpstr>
      <vt:lpstr>Partie I. Le savant-ingénieur. « X » ou Polytechnique.</vt:lpstr>
      <vt:lpstr> 1. Pierre-Simon Laplace (1749-1827), un « patron » issu de l’Ancien Régime </vt:lpstr>
      <vt:lpstr>Présentation PowerPoint</vt:lpstr>
      <vt:lpstr>Un mouvement européen :  Chimiste danois Hans Christian Oersted (1777-1851) (électromagnétisme, 1821) Physicien et chimiste anglais Michael Faraday (1791-1867). </vt:lpstr>
      <vt:lpstr>Partie II. La physique laplacienne. Fondements théoriques et pratiques.</vt:lpstr>
      <vt:lpstr>Présentation PowerPoint</vt:lpstr>
      <vt:lpstr>Présentation PowerPoint</vt:lpstr>
      <vt:lpstr>Présentation PowerPoint</vt:lpstr>
      <vt:lpstr>Partie III. Controverses</vt:lpstr>
      <vt:lpstr>Présentation PowerPoint</vt:lpstr>
      <vt:lpstr>Conclusion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Séance 5 les nouveaux terrains de la physique</dc:title>
  <dc:creator>Utilisateur</dc:creator>
  <cp:lastModifiedBy>Microsoft Office User</cp:lastModifiedBy>
  <cp:revision>39</cp:revision>
  <dcterms:created xsi:type="dcterms:W3CDTF">2019-02-23T10:29:27Z</dcterms:created>
  <dcterms:modified xsi:type="dcterms:W3CDTF">2026-02-04T08:14:47Z</dcterms:modified>
</cp:coreProperties>
</file>