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9" r:id="rId4"/>
    <p:sldId id="257" r:id="rId5"/>
    <p:sldId id="282" r:id="rId6"/>
    <p:sldId id="267" r:id="rId7"/>
    <p:sldId id="264" r:id="rId8"/>
    <p:sldId id="258" r:id="rId9"/>
    <p:sldId id="261" r:id="rId10"/>
    <p:sldId id="285" r:id="rId11"/>
    <p:sldId id="260" r:id="rId12"/>
    <p:sldId id="286" r:id="rId13"/>
    <p:sldId id="268" r:id="rId14"/>
    <p:sldId id="259" r:id="rId15"/>
    <p:sldId id="262" r:id="rId16"/>
    <p:sldId id="265" r:id="rId17"/>
    <p:sldId id="263"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p:restoredTop sz="94709"/>
  </p:normalViewPr>
  <p:slideViewPr>
    <p:cSldViewPr>
      <p:cViewPr varScale="1">
        <p:scale>
          <a:sx n="110" d="100"/>
          <a:sy n="110" d="100"/>
        </p:scale>
        <p:origin x="1328"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394922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78760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AAAD-6957-4FC1-9062-164C2B87E77D}"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391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190829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AAAD-6957-4FC1-9062-164C2B87E77D}"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070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221895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356836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112675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109824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44080E29-EEE8-45BA-AD43-267167235505}"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116692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4039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44080E29-EEE8-45BA-AD43-267167235505}" type="datetimeFigureOut">
              <a:rPr lang="fr-FR" smtClean="0"/>
              <a:t>18/02/2026</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139584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4080E29-EEE8-45BA-AD43-267167235505}" type="datetimeFigureOut">
              <a:rPr lang="fr-FR" smtClean="0"/>
              <a:t>18/02/2026</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91580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80E29-EEE8-45BA-AD43-267167235505}" type="datetimeFigureOut">
              <a:rPr lang="fr-FR" smtClean="0"/>
              <a:t>18/02/2026</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239380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96788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4080E29-EEE8-45BA-AD43-267167235505}"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16AAAD-6957-4FC1-9062-164C2B87E77D}" type="slidenum">
              <a:rPr lang="fr-FR" smtClean="0"/>
              <a:t>‹N°›</a:t>
            </a:fld>
            <a:endParaRPr lang="fr-FR"/>
          </a:p>
        </p:txBody>
      </p:sp>
    </p:spTree>
    <p:extLst>
      <p:ext uri="{BB962C8B-B14F-4D97-AF65-F5344CB8AC3E}">
        <p14:creationId xmlns:p14="http://schemas.microsoft.com/office/powerpoint/2010/main" val="3541059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4080E29-EEE8-45BA-AD43-267167235505}" type="datetimeFigureOut">
              <a:rPr lang="fr-FR" smtClean="0"/>
              <a:t>18/02/2026</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216AAAD-6957-4FC1-9062-164C2B87E77D}" type="slidenum">
              <a:rPr lang="fr-FR" smtClean="0"/>
              <a:t>‹N°›</a:t>
            </a:fld>
            <a:endParaRPr lang="fr-FR"/>
          </a:p>
        </p:txBody>
      </p:sp>
    </p:spTree>
    <p:extLst>
      <p:ext uri="{BB962C8B-B14F-4D97-AF65-F5344CB8AC3E}">
        <p14:creationId xmlns:p14="http://schemas.microsoft.com/office/powerpoint/2010/main" val="677694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fr.wikipedia.org/wiki/Saartjie_Baartman"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2708920"/>
            <a:ext cx="7344816" cy="2088232"/>
          </a:xfrm>
        </p:spPr>
        <p:txBody>
          <a:bodyPr>
            <a:normAutofit/>
          </a:bodyPr>
          <a:lstStyle/>
          <a:p>
            <a:pPr algn="ctr"/>
            <a:r>
              <a:rPr lang="fr-FR" sz="4000" b="1" dirty="0">
                <a:latin typeface="Garamond" panose="02020404030301010803" pitchFamily="18" charset="0"/>
              </a:rPr>
              <a:t>Fossiles, outils et savoirs </a:t>
            </a:r>
            <a:br>
              <a:rPr lang="fr-FR" sz="4000" b="1" dirty="0">
                <a:latin typeface="Garamond" panose="02020404030301010803" pitchFamily="18" charset="0"/>
              </a:rPr>
            </a:br>
            <a:r>
              <a:rPr lang="fr-FR" sz="4000" b="1" dirty="0">
                <a:latin typeface="Garamond" panose="02020404030301010803" pitchFamily="18" charset="0"/>
              </a:rPr>
              <a:t>(1800 – 1862)</a:t>
            </a:r>
          </a:p>
        </p:txBody>
      </p:sp>
      <p:sp>
        <p:nvSpPr>
          <p:cNvPr id="3" name="Sous-titre 2"/>
          <p:cNvSpPr>
            <a:spLocks noGrp="1"/>
          </p:cNvSpPr>
          <p:nvPr>
            <p:ph type="subTitle" idx="1"/>
          </p:nvPr>
        </p:nvSpPr>
        <p:spPr>
          <a:xfrm>
            <a:off x="1187624" y="5157192"/>
            <a:ext cx="7128792" cy="1368152"/>
          </a:xfrm>
        </p:spPr>
        <p:txBody>
          <a:bodyPr>
            <a:normAutofit/>
          </a:bodyPr>
          <a:lstStyle/>
          <a:p>
            <a:pPr algn="ctr"/>
            <a:r>
              <a:rPr lang="fr-FR" sz="2400" dirty="0">
                <a:latin typeface="Garamond" panose="02020404030301010803" pitchFamily="18" charset="0"/>
              </a:rPr>
              <a:t>De l’âge de la Terre à l’histoire de l’homme</a:t>
            </a:r>
          </a:p>
        </p:txBody>
      </p:sp>
      <p:pic>
        <p:nvPicPr>
          <p:cNvPr id="4" name="Image 3" descr="09_04_paleontologie_reptiles_amphibien_1440x850_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4644008" cy="2741255"/>
          </a:xfrm>
          <a:prstGeom prst="rect">
            <a:avLst/>
          </a:prstGeom>
        </p:spPr>
      </p:pic>
    </p:spTree>
    <p:extLst>
      <p:ext uri="{BB962C8B-B14F-4D97-AF65-F5344CB8AC3E}">
        <p14:creationId xmlns:p14="http://schemas.microsoft.com/office/powerpoint/2010/main" val="87123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F333E-C99F-AE4F-96A1-A50A50A0541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536A18-4AC9-1746-9194-5BCF61811474}"/>
              </a:ext>
            </a:extLst>
          </p:cNvPr>
          <p:cNvSpPr>
            <a:spLocks noGrp="1"/>
          </p:cNvSpPr>
          <p:nvPr>
            <p:ph idx="1"/>
          </p:nvPr>
        </p:nvSpPr>
        <p:spPr>
          <a:xfrm>
            <a:off x="786162" y="1308874"/>
            <a:ext cx="5678759" cy="3948926"/>
          </a:xfrm>
        </p:spPr>
        <p:txBody>
          <a:bodyPr>
            <a:normAutofit fontScale="92500" lnSpcReduction="10000"/>
          </a:bodyPr>
          <a:lstStyle/>
          <a:p>
            <a:pPr marL="0" indent="0">
              <a:buNone/>
            </a:pPr>
            <a:r>
              <a:rPr lang="fr-FR" dirty="0">
                <a:latin typeface="Garamond" panose="02020404030301010803" pitchFamily="18" charset="0"/>
              </a:rPr>
              <a:t>Transformation/évolution possible des espèces : </a:t>
            </a:r>
          </a:p>
          <a:p>
            <a:pPr marL="0" indent="0">
              <a:buNone/>
            </a:pPr>
            <a:r>
              <a:rPr lang="fr-FR" dirty="0">
                <a:latin typeface="Garamond" panose="02020404030301010803" pitchFamily="18" charset="0"/>
              </a:rPr>
              <a:t>1/ transmission des caractères acquis</a:t>
            </a:r>
          </a:p>
          <a:p>
            <a:pPr marL="0" indent="0">
              <a:buNone/>
            </a:pPr>
            <a:r>
              <a:rPr lang="fr-FR" dirty="0">
                <a:latin typeface="Garamond" panose="02020404030301010803" pitchFamily="18" charset="0"/>
              </a:rPr>
              <a:t>2/ adaptation des êtres vivants à leurs milieux naturels</a:t>
            </a:r>
          </a:p>
          <a:p>
            <a:pPr marL="0" indent="0">
              <a:buNone/>
            </a:pPr>
            <a:r>
              <a:rPr lang="fr-FR" dirty="0">
                <a:latin typeface="Garamond" panose="02020404030301010803" pitchFamily="18" charset="0"/>
              </a:rPr>
              <a:t>3/ amélioration des espèces dans l’histoire naturelle</a:t>
            </a:r>
          </a:p>
          <a:p>
            <a:pPr marL="0" indent="0">
              <a:buNone/>
            </a:pPr>
            <a:r>
              <a:rPr lang="fr-FR" dirty="0">
                <a:latin typeface="Garamond" panose="02020404030301010803" pitchFamily="18" charset="0"/>
              </a:rPr>
              <a:t>Les espèces fossilisées que l’on croyait éteintes existaient encore ; elles avaient tout simplement changé dans de telles proportions qu’on ne les reconnaissait plus, sauf quand on pouvait suivre, en étudiant une série ininterrompue de fossiles, une évolution extrêmement lente.</a:t>
            </a:r>
          </a:p>
          <a:p>
            <a:pPr marL="0" indent="0" algn="just">
              <a:buNone/>
            </a:pPr>
            <a:r>
              <a:rPr lang="fr-FR" sz="1650" i="1" dirty="0">
                <a:latin typeface="Garamond" panose="02020404030301010803" pitchFamily="18" charset="0"/>
              </a:rPr>
              <a:t>« Ne </a:t>
            </a:r>
            <a:r>
              <a:rPr lang="fr-FR" sz="1650" i="1" dirty="0" err="1">
                <a:latin typeface="Garamond" panose="02020404030301010803" pitchFamily="18" charset="0"/>
              </a:rPr>
              <a:t>devois</a:t>
            </a:r>
            <a:r>
              <a:rPr lang="fr-FR" sz="1650" i="1" dirty="0">
                <a:latin typeface="Garamond" panose="02020404030301010803" pitchFamily="18" charset="0"/>
              </a:rPr>
              <a:t>-je pas penser que la nature </a:t>
            </a:r>
            <a:r>
              <a:rPr lang="fr-FR" sz="1650" i="1" dirty="0" err="1">
                <a:latin typeface="Garamond" panose="02020404030301010803" pitchFamily="18" charset="0"/>
              </a:rPr>
              <a:t>avoit</a:t>
            </a:r>
            <a:r>
              <a:rPr lang="fr-FR" sz="1650" i="1" dirty="0">
                <a:latin typeface="Garamond" panose="02020404030301010803" pitchFamily="18" charset="0"/>
              </a:rPr>
              <a:t> produit successivement les </a:t>
            </a:r>
            <a:r>
              <a:rPr lang="fr-FR" sz="1650" i="1" dirty="0" err="1">
                <a:latin typeface="Garamond" panose="02020404030301010803" pitchFamily="18" charset="0"/>
              </a:rPr>
              <a:t>différens</a:t>
            </a:r>
            <a:r>
              <a:rPr lang="fr-FR" sz="1650" i="1" dirty="0">
                <a:latin typeface="Garamond" panose="02020404030301010803" pitchFamily="18" charset="0"/>
              </a:rPr>
              <a:t> corps doués de la vie, en procédant du plus simple vers le plus composé ; puisqu’en remontant l’échelle animale depuis les animaux les plus imparfaits, jusqu’aux plus parfaits, l’organisation se compose et même se complique graduellement, dans sa composition, d’une manière extrêmement remarquable ? » (PZ, Avertissement)</a:t>
            </a:r>
          </a:p>
        </p:txBody>
      </p:sp>
      <p:pic>
        <p:nvPicPr>
          <p:cNvPr id="4" name="Image 3">
            <a:extLst>
              <a:ext uri="{FF2B5EF4-FFF2-40B4-BE49-F238E27FC236}">
                <a16:creationId xmlns:a16="http://schemas.microsoft.com/office/drawing/2014/main" id="{37496856-73EB-244A-B4B6-182CCB1EED4B}"/>
              </a:ext>
            </a:extLst>
          </p:cNvPr>
          <p:cNvPicPr>
            <a:picLocks noChangeAspect="1"/>
          </p:cNvPicPr>
          <p:nvPr/>
        </p:nvPicPr>
        <p:blipFill>
          <a:blip r:embed="rId2"/>
          <a:stretch>
            <a:fillRect/>
          </a:stretch>
        </p:blipFill>
        <p:spPr>
          <a:xfrm>
            <a:off x="6862516" y="1308874"/>
            <a:ext cx="1367084" cy="2165831"/>
          </a:xfrm>
          <a:prstGeom prst="rect">
            <a:avLst/>
          </a:prstGeom>
        </p:spPr>
      </p:pic>
      <p:pic>
        <p:nvPicPr>
          <p:cNvPr id="5" name="Image 4" descr="09_04_paleontologie_reptiles_amphibien_1440x850_0.jpg">
            <a:extLst>
              <a:ext uri="{FF2B5EF4-FFF2-40B4-BE49-F238E27FC236}">
                <a16:creationId xmlns:a16="http://schemas.microsoft.com/office/drawing/2014/main" id="{2CB939FB-0EC1-D242-B393-777266CFF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3299" y="4204065"/>
            <a:ext cx="2224471" cy="1313056"/>
          </a:xfrm>
          <a:prstGeom prst="rect">
            <a:avLst/>
          </a:prstGeom>
        </p:spPr>
      </p:pic>
    </p:spTree>
    <p:extLst>
      <p:ext uri="{BB962C8B-B14F-4D97-AF65-F5344CB8AC3E}">
        <p14:creationId xmlns:p14="http://schemas.microsoft.com/office/powerpoint/2010/main" val="3344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endParaRPr lang="fr-FR" sz="2400">
              <a:latin typeface="Times New Roman"/>
              <a:cs typeface="Times New Roman"/>
            </a:endParaRPr>
          </a:p>
        </p:txBody>
      </p:sp>
      <p:sp>
        <p:nvSpPr>
          <p:cNvPr id="3" name="Espace réservé du contenu 2"/>
          <p:cNvSpPr>
            <a:spLocks noGrp="1"/>
          </p:cNvSpPr>
          <p:nvPr>
            <p:ph idx="1"/>
          </p:nvPr>
        </p:nvSpPr>
        <p:spPr>
          <a:xfrm>
            <a:off x="457200" y="260648"/>
            <a:ext cx="8229600" cy="5865515"/>
          </a:xfrm>
        </p:spPr>
        <p:txBody>
          <a:bodyPr>
            <a:noAutofit/>
          </a:bodyPr>
          <a:lstStyle/>
          <a:p>
            <a:pPr marL="0" indent="0">
              <a:buNone/>
            </a:pPr>
            <a:r>
              <a:rPr lang="fr-FR" sz="2000" b="1" dirty="0">
                <a:latin typeface="Garamond" panose="02020404030301010803" pitchFamily="18" charset="0"/>
                <a:cs typeface="Times New Roman"/>
              </a:rPr>
              <a:t>2. Georges Cuvier (1769-1832) : catastrophisme et défense du fixisme</a:t>
            </a:r>
          </a:p>
          <a:p>
            <a:pPr marL="0" indent="0" algn="just">
              <a:buNone/>
            </a:pPr>
            <a:r>
              <a:rPr lang="fr-FR" sz="2000" i="1" dirty="0">
                <a:latin typeface="Garamond" panose="02020404030301010803" pitchFamily="18" charset="0"/>
              </a:rPr>
              <a:t>Recherches sur les ossements fossiles de quadrupèdes</a:t>
            </a:r>
            <a:r>
              <a:rPr lang="fr-FR" sz="2000" dirty="0">
                <a:latin typeface="Garamond" panose="02020404030301010803" pitchFamily="18" charset="0"/>
              </a:rPr>
              <a:t> (1812) : il existe des « révolutions » du globe (des </a:t>
            </a:r>
            <a:r>
              <a:rPr lang="fr-FR" sz="2000" dirty="0">
                <a:solidFill>
                  <a:srgbClr val="FF0000"/>
                </a:solidFill>
                <a:latin typeface="Garamond" panose="02020404030301010803" pitchFamily="18" charset="0"/>
              </a:rPr>
              <a:t>catastrophes</a:t>
            </a:r>
            <a:r>
              <a:rPr lang="fr-FR" sz="2000" dirty="0">
                <a:latin typeface="Garamond" panose="02020404030301010803" pitchFamily="18" charset="0"/>
              </a:rPr>
              <a:t> provoquant des extinctions majeures des espèces) qui expliquent la disparition des espèces naturelles et l’apparition de nouvelles espèces (la dernière catastrophe : le Déluge). Impossibilité de « coexistence » entre l’espèce humaine et quelques espèces d’animaux (mammouth) dont on découvre les fossiles. Il existe donc des discontinuités entre les espèces vivantes dans la nature.</a:t>
            </a:r>
          </a:p>
          <a:p>
            <a:pPr marL="0" indent="0" algn="just">
              <a:buNone/>
            </a:pPr>
            <a:r>
              <a:rPr lang="fr-FR" sz="2000" dirty="0">
                <a:latin typeface="Garamond" panose="02020404030301010803" pitchFamily="18" charset="0"/>
                <a:cs typeface="Times New Roman"/>
              </a:rPr>
              <a:t>Pour Cuvier, il y a des révolutions qui font émerger des époques successives au sein desquelles apparaissent des espèces de plus en plus parfaites : les terrains les plus anciens renferment des invertébrés ; viennent ensuite les quadrupèdes ovipares (reptiles) puis les mammifères. </a:t>
            </a:r>
          </a:p>
          <a:p>
            <a:pPr marL="0" indent="0" algn="just">
              <a:buNone/>
            </a:pPr>
            <a:r>
              <a:rPr lang="fr-FR" sz="2000" dirty="0">
                <a:latin typeface="Garamond" panose="02020404030301010803" pitchFamily="18" charset="0"/>
              </a:rPr>
              <a:t>Influence sur naturalistes et scientifiques du premier XIX</a:t>
            </a:r>
            <a:r>
              <a:rPr lang="fr-FR" sz="2000" baseline="30000" dirty="0">
                <a:latin typeface="Garamond" panose="02020404030301010803" pitchFamily="18" charset="0"/>
              </a:rPr>
              <a:t>e</a:t>
            </a:r>
            <a:r>
              <a:rPr lang="fr-FR" sz="2000" dirty="0">
                <a:latin typeface="Garamond" panose="02020404030301010803" pitchFamily="18" charset="0"/>
              </a:rPr>
              <a:t> siècle (1854 : création de la première chaire de paléontologie en France : Alcide d’Orbigny). </a:t>
            </a:r>
          </a:p>
          <a:p>
            <a:pPr marL="0" indent="0" algn="just">
              <a:buNone/>
            </a:pPr>
            <a:endParaRPr lang="fr-FR" sz="2000" dirty="0">
              <a:latin typeface="Garamond" panose="02020404030301010803" pitchFamily="18" charset="0"/>
              <a:cs typeface="Times New Roman"/>
            </a:endParaRPr>
          </a:p>
          <a:p>
            <a:pPr marL="0" indent="0" algn="just">
              <a:buNone/>
            </a:pPr>
            <a:r>
              <a:rPr lang="fr-FR" sz="2000" dirty="0">
                <a:latin typeface="Garamond" panose="02020404030301010803" pitchFamily="18" charset="0"/>
                <a:cs typeface="Times New Roman"/>
              </a:rPr>
              <a:t>Les </a:t>
            </a:r>
            <a:r>
              <a:rPr lang="fr-FR" sz="2000" i="1" dirty="0">
                <a:latin typeface="Garamond" panose="02020404030301010803" pitchFamily="18" charset="0"/>
                <a:cs typeface="Times New Roman"/>
              </a:rPr>
              <a:t>Ibis</a:t>
            </a:r>
            <a:r>
              <a:rPr lang="fr-FR" sz="2000" dirty="0">
                <a:latin typeface="Garamond" panose="02020404030301010803" pitchFamily="18" charset="0"/>
                <a:cs typeface="Times New Roman"/>
              </a:rPr>
              <a:t> retrouvés dans les tombes pendant l’expédition d’Egypte</a:t>
            </a:r>
          </a:p>
          <a:p>
            <a:pPr marL="0" indent="0" algn="just">
              <a:buNone/>
            </a:pPr>
            <a:endParaRPr lang="fr-FR" sz="2000" dirty="0">
              <a:latin typeface="Garamond" panose="02020404030301010803" pitchFamily="18" charset="0"/>
              <a:cs typeface="Times New Roman"/>
            </a:endParaRPr>
          </a:p>
          <a:p>
            <a:pPr marL="0" indent="0" algn="just">
              <a:buNone/>
            </a:pPr>
            <a:endParaRPr lang="fr-FR" sz="2000" dirty="0">
              <a:latin typeface="Garamond" panose="02020404030301010803" pitchFamily="18" charset="0"/>
              <a:cs typeface="Times New Roman"/>
            </a:endParaRPr>
          </a:p>
        </p:txBody>
      </p:sp>
      <p:pic>
        <p:nvPicPr>
          <p:cNvPr id="4" name="Image 3" descr="ibishieroglyph_la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24328" y="4725144"/>
            <a:ext cx="1311467" cy="1823564"/>
          </a:xfrm>
          <a:prstGeom prst="rect">
            <a:avLst/>
          </a:prstGeom>
        </p:spPr>
      </p:pic>
    </p:spTree>
    <p:extLst>
      <p:ext uri="{BB962C8B-B14F-4D97-AF65-F5344CB8AC3E}">
        <p14:creationId xmlns:p14="http://schemas.microsoft.com/office/powerpoint/2010/main" val="146841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18DD6-0B32-BE47-86B7-EA19FADF701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741552A-BF9B-3647-8B93-FDF8C968B96F}"/>
              </a:ext>
            </a:extLst>
          </p:cNvPr>
          <p:cNvSpPr>
            <a:spLocks noGrp="1"/>
          </p:cNvSpPr>
          <p:nvPr>
            <p:ph idx="1"/>
          </p:nvPr>
        </p:nvSpPr>
        <p:spPr>
          <a:xfrm>
            <a:off x="1403648" y="116632"/>
            <a:ext cx="7416824" cy="5591398"/>
          </a:xfrm>
        </p:spPr>
        <p:txBody>
          <a:bodyPr>
            <a:noAutofit/>
          </a:bodyPr>
          <a:lstStyle/>
          <a:p>
            <a:pPr marL="0" indent="0">
              <a:buNone/>
            </a:pPr>
            <a:r>
              <a:rPr lang="fr-FR" b="1" dirty="0">
                <a:latin typeface="Garamond" panose="02020404030301010803" pitchFamily="18" charset="0"/>
              </a:rPr>
              <a:t>3. Opposants et partisans : contre le mythe de la </a:t>
            </a:r>
            <a:r>
              <a:rPr lang="fr-FR" b="1" i="1" dirty="0">
                <a:latin typeface="Garamond" panose="02020404030301010803" pitchFamily="18" charset="0"/>
              </a:rPr>
              <a:t>solitude </a:t>
            </a:r>
            <a:r>
              <a:rPr lang="fr-FR" b="1" dirty="0">
                <a:latin typeface="Garamond" panose="02020404030301010803" pitchFamily="18" charset="0"/>
              </a:rPr>
              <a:t>de Lamarck.</a:t>
            </a:r>
          </a:p>
          <a:p>
            <a:pPr>
              <a:buFontTx/>
              <a:buChar char="-"/>
            </a:pPr>
            <a:r>
              <a:rPr lang="fr-FR" dirty="0">
                <a:latin typeface="Garamond" panose="02020404030301010803" pitchFamily="18" charset="0"/>
              </a:rPr>
              <a:t>Opposants : les partisans de Cuvier au Muséum et à l’Académie des sciences ; l’Église catholique</a:t>
            </a:r>
          </a:p>
          <a:p>
            <a:pPr>
              <a:buFontTx/>
              <a:buChar char="-"/>
            </a:pPr>
            <a:r>
              <a:rPr lang="fr-FR" dirty="0">
                <a:latin typeface="Garamond" panose="02020404030301010803" pitchFamily="18" charset="0"/>
              </a:rPr>
              <a:t>Partisans : naturalistes (Etienne &amp; Isidore Geoffroy Saint-Hilaire), philosophes et historiens</a:t>
            </a:r>
          </a:p>
          <a:p>
            <a:pPr marL="0" indent="0">
              <a:buNone/>
            </a:pPr>
            <a:r>
              <a:rPr lang="fr-FR" b="1" dirty="0">
                <a:solidFill>
                  <a:schemeClr val="tx1"/>
                </a:solidFill>
                <a:latin typeface="Garamond" panose="02020404030301010803" pitchFamily="18" charset="0"/>
              </a:rPr>
              <a:t>1830-1832 </a:t>
            </a:r>
            <a:r>
              <a:rPr lang="fr-FR" dirty="0">
                <a:latin typeface="Garamond" panose="02020404030301010803" pitchFamily="18" charset="0"/>
              </a:rPr>
              <a:t>: débat public (</a:t>
            </a:r>
            <a:r>
              <a:rPr lang="fr-FR" u="sng" dirty="0">
                <a:latin typeface="Garamond" panose="02020404030301010803" pitchFamily="18" charset="0"/>
              </a:rPr>
              <a:t>presse et science médiatique</a:t>
            </a:r>
            <a:r>
              <a:rPr lang="fr-FR" dirty="0">
                <a:latin typeface="Garamond" panose="02020404030301010803" pitchFamily="18" charset="0"/>
              </a:rPr>
              <a:t>) Cuvier/Étienne Geoffroy Saint-Hilaire sur l’unité du vivant (la forme des organes et le fait qu’ils se ressemblent au sein de chaque espèce)</a:t>
            </a:r>
          </a:p>
          <a:p>
            <a:pPr marL="0" indent="0" algn="just">
              <a:buNone/>
            </a:pPr>
            <a:r>
              <a:rPr lang="fr-FR" dirty="0">
                <a:latin typeface="Garamond" panose="02020404030301010803" pitchFamily="18" charset="0"/>
              </a:rPr>
              <a:t>Pour Cuvier, un organe dépend d’une fonction et, au sein de chaque espèce, c’est la fonction qui rendent compte de la forme des organes (entre des dents coupantes et des griffes). Quatre grands plans d’organisation (animaux vertébrés, articulés, rayonnés et mollusques).</a:t>
            </a:r>
          </a:p>
          <a:p>
            <a:pPr marL="0" indent="0" algn="just">
              <a:buNone/>
            </a:pPr>
            <a:r>
              <a:rPr lang="fr-FR" dirty="0">
                <a:latin typeface="Garamond" panose="02020404030301010803" pitchFamily="18" charset="0"/>
              </a:rPr>
              <a:t>Geoffroy Saint-Hilaire cherche l’unité fondamentale parmi tous les vivants pour démontrer une organisation du vivant selon un plan unique. Le sens à donner à un organe n’est pas dans sa fonction, mais dans ses connexions avec les organes voisins. Ce qui permet d’en tracer les origines par-delà les formes et les fonctions. Il appelle « analogues » des organes connectés à d’autres de la même manière chez deux espèces, même si leur forme et leur fonction diffèrent : le radius de chauve-souris long, tubulaire et fin, et celui du dauphin court, massif et plat.</a:t>
            </a:r>
          </a:p>
        </p:txBody>
      </p:sp>
    </p:spTree>
    <p:extLst>
      <p:ext uri="{BB962C8B-B14F-4D97-AF65-F5344CB8AC3E}">
        <p14:creationId xmlns:p14="http://schemas.microsoft.com/office/powerpoint/2010/main" val="374582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D832BD-04EB-A84E-B961-D659DD489B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771C482-3047-0B43-A114-ED84D3C4FE95}"/>
              </a:ext>
            </a:extLst>
          </p:cNvPr>
          <p:cNvSpPr>
            <a:spLocks noGrp="1"/>
          </p:cNvSpPr>
          <p:nvPr>
            <p:ph idx="1"/>
          </p:nvPr>
        </p:nvSpPr>
        <p:spPr/>
        <p:txBody>
          <a:bodyPr>
            <a:normAutofit/>
          </a:bodyPr>
          <a:lstStyle/>
          <a:p>
            <a:pPr marL="0" indent="0" algn="just">
              <a:buNone/>
            </a:pPr>
            <a:r>
              <a:rPr lang="fr-FR" sz="2400" dirty="0">
                <a:latin typeface="Garamond" panose="02020404030301010803" pitchFamily="18" charset="0"/>
                <a:cs typeface="Times New Roman" panose="02020603050405020304" pitchFamily="18" charset="0"/>
              </a:rPr>
              <a:t>En Angleterre, Charles Lyell (1797-1875), </a:t>
            </a:r>
            <a:r>
              <a:rPr lang="fr-FR" sz="2400" i="1" dirty="0">
                <a:latin typeface="Garamond" panose="02020404030301010803" pitchFamily="18" charset="0"/>
                <a:cs typeface="Times New Roman" panose="02020603050405020304" pitchFamily="18" charset="0"/>
              </a:rPr>
              <a:t>Principes de géologie</a:t>
            </a:r>
            <a:r>
              <a:rPr lang="fr-FR" sz="2400" dirty="0">
                <a:latin typeface="Garamond" panose="02020404030301010803" pitchFamily="18" charset="0"/>
                <a:cs typeface="Times New Roman" panose="02020603050405020304" pitchFamily="18" charset="0"/>
              </a:rPr>
              <a:t> (1830-1833) : « Une tentative d'expliquer les changements de la surface de la terre par des causes opérant actuellement »</a:t>
            </a:r>
          </a:p>
          <a:p>
            <a:pPr marL="0" indent="0" algn="just">
              <a:buNone/>
            </a:pPr>
            <a:endParaRPr lang="fr-FR" sz="24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3399424-485B-3F4A-A355-5AE731BE2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7540" y="4590422"/>
            <a:ext cx="1181100" cy="1549400"/>
          </a:xfrm>
          <a:prstGeom prst="rect">
            <a:avLst/>
          </a:prstGeom>
        </p:spPr>
      </p:pic>
    </p:spTree>
    <p:extLst>
      <p:ext uri="{BB962C8B-B14F-4D97-AF65-F5344CB8AC3E}">
        <p14:creationId xmlns:p14="http://schemas.microsoft.com/office/powerpoint/2010/main" val="118479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274638"/>
            <a:ext cx="6851104" cy="562074"/>
          </a:xfrm>
        </p:spPr>
        <p:txBody>
          <a:bodyPr>
            <a:normAutofit fontScale="90000"/>
          </a:bodyPr>
          <a:lstStyle/>
          <a:p>
            <a:r>
              <a:rPr lang="fr-FR" sz="3200" b="1" dirty="0">
                <a:latin typeface="Times New Roman"/>
                <a:cs typeface="Times New Roman"/>
              </a:rPr>
              <a:t>Partie III. Des fossiles à l’homme fossile. L’« invention de la préhistoire ».</a:t>
            </a:r>
          </a:p>
        </p:txBody>
      </p:sp>
      <p:sp>
        <p:nvSpPr>
          <p:cNvPr id="3" name="Espace réservé du contenu 2"/>
          <p:cNvSpPr>
            <a:spLocks noGrp="1"/>
          </p:cNvSpPr>
          <p:nvPr>
            <p:ph idx="1"/>
          </p:nvPr>
        </p:nvSpPr>
        <p:spPr>
          <a:xfrm>
            <a:off x="251520" y="1268760"/>
            <a:ext cx="4464496" cy="5472608"/>
          </a:xfrm>
        </p:spPr>
        <p:txBody>
          <a:bodyPr>
            <a:normAutofit/>
          </a:bodyPr>
          <a:lstStyle/>
          <a:p>
            <a:pPr marL="0" indent="0" algn="just">
              <a:lnSpc>
                <a:spcPct val="80000"/>
              </a:lnSpc>
              <a:buNone/>
            </a:pPr>
            <a:r>
              <a:rPr lang="fr-FR" sz="2400" dirty="0">
                <a:latin typeface="Garamond" panose="02020404030301010803" pitchFamily="18" charset="0"/>
                <a:cs typeface="Times New Roman"/>
              </a:rPr>
              <a:t>Jacques Boucher de </a:t>
            </a:r>
            <a:r>
              <a:rPr lang="fr-FR" sz="2400" dirty="0" err="1">
                <a:latin typeface="Garamond" panose="02020404030301010803" pitchFamily="18" charset="0"/>
                <a:cs typeface="Times New Roman"/>
              </a:rPr>
              <a:t>Crèvecoeur</a:t>
            </a:r>
            <a:r>
              <a:rPr lang="fr-FR" sz="2400" dirty="0">
                <a:latin typeface="Garamond" panose="02020404030301010803" pitchFamily="18" charset="0"/>
                <a:cs typeface="Times New Roman"/>
              </a:rPr>
              <a:t> de Perthes (1788-1868) </a:t>
            </a:r>
          </a:p>
          <a:p>
            <a:pPr marL="0" indent="0" algn="just">
              <a:lnSpc>
                <a:spcPct val="80000"/>
              </a:lnSpc>
              <a:buNone/>
            </a:pPr>
            <a:r>
              <a:rPr lang="fr-FR" sz="2400" dirty="0">
                <a:latin typeface="Garamond" panose="02020404030301010803" pitchFamily="18" charset="0"/>
                <a:cs typeface="Times New Roman"/>
              </a:rPr>
              <a:t>Douanier et fonctionnaire de province. Philanthrope.</a:t>
            </a:r>
          </a:p>
          <a:p>
            <a:pPr marL="0" indent="0" algn="just">
              <a:lnSpc>
                <a:spcPct val="80000"/>
              </a:lnSpc>
              <a:buNone/>
            </a:pPr>
            <a:r>
              <a:rPr lang="fr-FR" sz="2400" dirty="0">
                <a:latin typeface="Garamond" panose="02020404030301010803" pitchFamily="18" charset="0"/>
                <a:cs typeface="Times New Roman"/>
              </a:rPr>
              <a:t>Pdt de la Société d’émulation d’Abbeville : création d’un musée local (collections de fossiles) : en 1844, aux abords de la Somme, il découvre un site où coexiste des silex (outils) et des squelettes de grands mammifères qu’il date du Pléistocènes – entre 2,5M. et 12000 ans avant notre ère).</a:t>
            </a:r>
          </a:p>
          <a:p>
            <a:pPr marL="0" indent="0">
              <a:lnSpc>
                <a:spcPct val="80000"/>
              </a:lnSpc>
              <a:buNone/>
            </a:pPr>
            <a:endParaRPr lang="fr-FR" sz="2400" dirty="0">
              <a:latin typeface="Garamond" panose="02020404030301010803" pitchFamily="18" charset="0"/>
              <a:cs typeface="Times New Roman"/>
            </a:endParaRPr>
          </a:p>
          <a:p>
            <a:pPr marL="0" indent="0" algn="just">
              <a:lnSpc>
                <a:spcPct val="80000"/>
              </a:lnSpc>
              <a:buNone/>
            </a:pPr>
            <a:endParaRPr lang="fr-FR" sz="2400" dirty="0">
              <a:latin typeface="Garamond" panose="02020404030301010803" pitchFamily="18" charset="0"/>
              <a:cs typeface="Times New Roman"/>
            </a:endParaRPr>
          </a:p>
        </p:txBody>
      </p:sp>
      <p:pic>
        <p:nvPicPr>
          <p:cNvPr id="4" name="Image 3" descr="img-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6112" y="3645024"/>
            <a:ext cx="4277888" cy="3083455"/>
          </a:xfrm>
          <a:prstGeom prst="rect">
            <a:avLst/>
          </a:prstGeom>
        </p:spPr>
      </p:pic>
      <p:pic>
        <p:nvPicPr>
          <p:cNvPr id="5" name="Image 4" descr="img-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240" y="1199112"/>
            <a:ext cx="2016225" cy="2445912"/>
          </a:xfrm>
          <a:prstGeom prst="rect">
            <a:avLst/>
          </a:prstGeom>
        </p:spPr>
      </p:pic>
    </p:spTree>
    <p:extLst>
      <p:ext uri="{BB962C8B-B14F-4D97-AF65-F5344CB8AC3E}">
        <p14:creationId xmlns:p14="http://schemas.microsoft.com/office/powerpoint/2010/main" val="1888147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331640" y="476672"/>
            <a:ext cx="7427168" cy="5865515"/>
          </a:xfrm>
        </p:spPr>
        <p:txBody>
          <a:bodyPr>
            <a:normAutofit fontScale="92500" lnSpcReduction="20000"/>
          </a:bodyPr>
          <a:lstStyle/>
          <a:p>
            <a:pPr marL="0" indent="0" algn="just">
              <a:lnSpc>
                <a:spcPct val="80000"/>
              </a:lnSpc>
              <a:buNone/>
            </a:pPr>
            <a:r>
              <a:rPr lang="fr-FR" sz="2400" b="1" dirty="0">
                <a:latin typeface="Garamond" panose="02020404030301010803" pitchFamily="18" charset="0"/>
                <a:cs typeface="Times New Roman"/>
              </a:rPr>
              <a:t>2. Reconnaissance : la préhistoire française… par l’Angleterre</a:t>
            </a:r>
          </a:p>
          <a:p>
            <a:pPr marL="0" indent="0" algn="just">
              <a:lnSpc>
                <a:spcPct val="80000"/>
              </a:lnSpc>
              <a:buNone/>
            </a:pPr>
            <a:endParaRPr lang="fr-FR" sz="2400" b="1" dirty="0">
              <a:latin typeface="Garamond" panose="02020404030301010803" pitchFamily="18" charset="0"/>
              <a:cs typeface="Times New Roman"/>
            </a:endParaRPr>
          </a:p>
          <a:p>
            <a:pPr marL="0" indent="0" algn="just">
              <a:buNone/>
            </a:pPr>
            <a:r>
              <a:rPr lang="fr-FR" sz="2400" dirty="0">
                <a:latin typeface="Garamond" panose="02020404030301010803" pitchFamily="18" charset="0"/>
              </a:rPr>
              <a:t>L’hypothèse d’un homme antédiluvien (avant le déluge)…</a:t>
            </a:r>
          </a:p>
          <a:p>
            <a:pPr marL="0" indent="0" algn="just">
              <a:buNone/>
            </a:pPr>
            <a:r>
              <a:rPr lang="fr-FR" sz="2400" i="1" dirty="0">
                <a:latin typeface="Garamond" panose="02020404030301010803" pitchFamily="18" charset="0"/>
              </a:rPr>
              <a:t>Antiquités celtiques et antédiluviennes</a:t>
            </a:r>
            <a:r>
              <a:rPr lang="fr-FR" sz="2400" dirty="0">
                <a:latin typeface="Garamond" panose="02020404030301010803" pitchFamily="18" charset="0"/>
              </a:rPr>
              <a:t>, Paris, </a:t>
            </a:r>
            <a:r>
              <a:rPr lang="fr-FR" sz="2400" dirty="0" err="1">
                <a:latin typeface="Garamond" panose="02020404030301010803" pitchFamily="18" charset="0"/>
              </a:rPr>
              <a:t>Treuttel</a:t>
            </a:r>
            <a:r>
              <a:rPr lang="fr-FR" sz="2400" dirty="0">
                <a:latin typeface="Garamond" panose="02020404030301010803" pitchFamily="18" charset="0"/>
              </a:rPr>
              <a:t> et Wurtz, 1847-1864. </a:t>
            </a:r>
          </a:p>
          <a:p>
            <a:pPr marL="0" indent="0" algn="just">
              <a:buNone/>
            </a:pPr>
            <a:r>
              <a:rPr lang="fr-FR" sz="2400" dirty="0">
                <a:latin typeface="Times New Roman"/>
                <a:cs typeface="Times New Roman"/>
              </a:rPr>
              <a:t>En 1860, Boucher de Perthes prononce et publie un discours demeuré célèbre : </a:t>
            </a:r>
            <a:r>
              <a:rPr lang="fr-FR" sz="2400" i="1" dirty="0">
                <a:solidFill>
                  <a:srgbClr val="FF0000"/>
                </a:solidFill>
                <a:latin typeface="Times New Roman"/>
                <a:cs typeface="Times New Roman"/>
              </a:rPr>
              <a:t>De l'Homme antédiluvien et de ses œuvres</a:t>
            </a:r>
            <a:r>
              <a:rPr lang="fr-FR" sz="2400" dirty="0">
                <a:latin typeface="Times New Roman"/>
                <a:cs typeface="Times New Roman"/>
              </a:rPr>
              <a:t>, qui conclut que :</a:t>
            </a:r>
          </a:p>
          <a:p>
            <a:pPr algn="just"/>
            <a:r>
              <a:rPr lang="fr-FR" sz="2400" dirty="0">
                <a:latin typeface="Times New Roman"/>
                <a:cs typeface="Times New Roman"/>
              </a:rPr>
              <a:t>l’homme a bien été le contemporain de certains animaux disparus, à une époque antérieure au </a:t>
            </a:r>
            <a:r>
              <a:rPr lang="fr-FR" sz="2400" u="sng" dirty="0">
                <a:latin typeface="Times New Roman"/>
                <a:cs typeface="Times New Roman"/>
              </a:rPr>
              <a:t>Déluge</a:t>
            </a:r>
            <a:r>
              <a:rPr lang="fr-FR" sz="2400" dirty="0">
                <a:latin typeface="Times New Roman"/>
                <a:cs typeface="Times New Roman"/>
              </a:rPr>
              <a:t> ;</a:t>
            </a:r>
          </a:p>
          <a:p>
            <a:pPr algn="just"/>
            <a:r>
              <a:rPr lang="fr-FR" sz="2400" dirty="0">
                <a:latin typeface="Times New Roman"/>
                <a:cs typeface="Times New Roman"/>
              </a:rPr>
              <a:t>les climats ont changé puisqu'il y avait des éléphants et des hippopotames dans la vallée de la Somme.</a:t>
            </a:r>
          </a:p>
          <a:p>
            <a:pPr marL="0" indent="0" algn="just">
              <a:buNone/>
            </a:pPr>
            <a:r>
              <a:rPr lang="fr-FR" sz="2400" b="1" dirty="0">
                <a:latin typeface="Garamond" panose="02020404030301010803" pitchFamily="18" charset="0"/>
                <a:cs typeface="Times New Roman" panose="02020603050405020304" pitchFamily="18" charset="0"/>
              </a:rPr>
              <a:t>Indifférence et condamnations académiques</a:t>
            </a:r>
            <a:r>
              <a:rPr lang="fr-FR" sz="2400" dirty="0">
                <a:latin typeface="Garamond" panose="02020404030301010803" pitchFamily="18" charset="0"/>
                <a:cs typeface="Times New Roman" panose="02020603050405020304" pitchFamily="18" charset="0"/>
              </a:rPr>
              <a:t> par les partisans de Cuvier (Elie de Beaumont) et les catholiques.</a:t>
            </a:r>
          </a:p>
          <a:p>
            <a:pPr marL="0" indent="0" algn="just">
              <a:buNone/>
            </a:pPr>
            <a:r>
              <a:rPr lang="fr-FR" sz="2400" dirty="0">
                <a:latin typeface="Garamond" panose="02020404030301010803" pitchFamily="18" charset="0"/>
                <a:cs typeface="Times New Roman" panose="02020603050405020304" pitchFamily="18" charset="0"/>
              </a:rPr>
              <a:t>1853 : retraité, il voyage en France et en Europe.</a:t>
            </a:r>
          </a:p>
          <a:p>
            <a:pPr marL="0" indent="0" algn="just">
              <a:buNone/>
            </a:pPr>
            <a:r>
              <a:rPr lang="fr-FR" sz="2400" b="1" dirty="0">
                <a:latin typeface="Garamond" panose="02020404030301010803" pitchFamily="18" charset="0"/>
                <a:cs typeface="Times New Roman"/>
              </a:rPr>
              <a:t>1859</a:t>
            </a:r>
            <a:r>
              <a:rPr lang="fr-FR" sz="2400" dirty="0">
                <a:latin typeface="Garamond" panose="02020404030301010803" pitchFamily="18" charset="0"/>
                <a:cs typeface="Times New Roman"/>
              </a:rPr>
              <a:t> : reconnaissance par les archéologues anglais Hugh </a:t>
            </a:r>
            <a:r>
              <a:rPr lang="fr-FR" sz="2400" dirty="0" err="1">
                <a:latin typeface="Garamond" panose="02020404030301010803" pitchFamily="18" charset="0"/>
                <a:cs typeface="Times New Roman"/>
              </a:rPr>
              <a:t>Falconer</a:t>
            </a:r>
            <a:r>
              <a:rPr lang="fr-FR" sz="2400" dirty="0">
                <a:latin typeface="Garamond" panose="02020404030301010803" pitchFamily="18" charset="0"/>
                <a:cs typeface="Times New Roman"/>
              </a:rPr>
              <a:t> &amp; Joseph </a:t>
            </a:r>
            <a:r>
              <a:rPr lang="fr-FR" sz="2400" dirty="0" err="1">
                <a:latin typeface="Garamond" panose="02020404030301010803" pitchFamily="18" charset="0"/>
                <a:cs typeface="Times New Roman"/>
              </a:rPr>
              <a:t>Prestwich</a:t>
            </a:r>
            <a:r>
              <a:rPr lang="fr-FR" sz="2400" dirty="0">
                <a:latin typeface="Garamond" panose="02020404030301010803" pitchFamily="18" charset="0"/>
                <a:cs typeface="Times New Roman"/>
              </a:rPr>
              <a:t> des travaux de Perthes.</a:t>
            </a:r>
          </a:p>
          <a:p>
            <a:pPr marL="0" indent="0" algn="just">
              <a:lnSpc>
                <a:spcPct val="80000"/>
              </a:lnSpc>
              <a:buNone/>
            </a:pPr>
            <a:endParaRPr lang="fr-FR" sz="2400" dirty="0">
              <a:latin typeface="Garamond" panose="02020404030301010803" pitchFamily="18" charset="0"/>
              <a:cs typeface="Times New Roman"/>
            </a:endParaRPr>
          </a:p>
          <a:p>
            <a:pPr marL="0" indent="0" algn="just">
              <a:buNone/>
            </a:pPr>
            <a:endParaRPr lang="fr-FR" sz="2400" dirty="0">
              <a:latin typeface="Garamond" panose="02020404030301010803" pitchFamily="18" charset="0"/>
            </a:endParaRPr>
          </a:p>
        </p:txBody>
      </p:sp>
    </p:spTree>
    <p:extLst>
      <p:ext uri="{BB962C8B-B14F-4D97-AF65-F5344CB8AC3E}">
        <p14:creationId xmlns:p14="http://schemas.microsoft.com/office/powerpoint/2010/main" val="365126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8999FD-AE93-D54B-8532-2199F80A7D0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79F6433-3591-F942-BA4F-3CFC2EC75933}"/>
              </a:ext>
            </a:extLst>
          </p:cNvPr>
          <p:cNvSpPr>
            <a:spLocks noGrp="1"/>
          </p:cNvSpPr>
          <p:nvPr>
            <p:ph idx="1"/>
          </p:nvPr>
        </p:nvSpPr>
        <p:spPr>
          <a:xfrm>
            <a:off x="1043608" y="1340768"/>
            <a:ext cx="5544616" cy="5517232"/>
          </a:xfrm>
        </p:spPr>
        <p:txBody>
          <a:bodyPr>
            <a:normAutofit/>
          </a:bodyPr>
          <a:lstStyle/>
          <a:p>
            <a:pPr marL="0" indent="0">
              <a:buNone/>
            </a:pPr>
            <a:r>
              <a:rPr lang="fr-FR" b="1" dirty="0">
                <a:latin typeface="Times New Roman" panose="02020603050405020304" pitchFamily="18" charset="0"/>
                <a:cs typeface="Times New Roman" panose="02020603050405020304" pitchFamily="18" charset="0"/>
              </a:rPr>
              <a:t>3. Institutionnalisation</a:t>
            </a:r>
          </a:p>
          <a:p>
            <a:pPr marL="0" indent="0" algn="just">
              <a:buNone/>
            </a:pPr>
            <a:r>
              <a:rPr lang="fr-FR" dirty="0">
                <a:latin typeface="Times New Roman"/>
                <a:cs typeface="Times New Roman"/>
              </a:rPr>
              <a:t>1862 : création par Napoléon III du </a:t>
            </a:r>
            <a:r>
              <a:rPr lang="fr-FR" b="1" dirty="0">
                <a:latin typeface="Times New Roman"/>
                <a:cs typeface="Times New Roman"/>
              </a:rPr>
              <a:t>Musée des Antiquités nationales</a:t>
            </a:r>
            <a:r>
              <a:rPr lang="fr-FR" dirty="0">
                <a:latin typeface="Times New Roman"/>
                <a:cs typeface="Times New Roman"/>
              </a:rPr>
              <a:t> de Saint-Germain-en-Laye (Gabriel de Mortillet).</a:t>
            </a:r>
          </a:p>
          <a:p>
            <a:pPr marL="0" indent="0" algn="just">
              <a:buNone/>
            </a:pPr>
            <a:r>
              <a:rPr lang="fr-FR" dirty="0">
                <a:latin typeface="Times New Roman"/>
                <a:cs typeface="Times New Roman"/>
              </a:rPr>
              <a:t>1863 : découverte et polémique autour de la « mâchoire » de Moulin-Quignon (près d’Abbeville). Un « faux » qui permet la formalisation des fouilles et des procédures d’authentification des objets.</a:t>
            </a:r>
          </a:p>
          <a:p>
            <a:pPr marL="0" indent="0" algn="just">
              <a:buNone/>
            </a:pPr>
            <a:r>
              <a:rPr lang="fr-FR" i="1" dirty="0">
                <a:latin typeface="Times New Roman"/>
                <a:cs typeface="Times New Roman"/>
              </a:rPr>
              <a:t>Le temps des professeurs et des conservateurs :</a:t>
            </a:r>
          </a:p>
          <a:p>
            <a:pPr marL="0" indent="0" algn="just">
              <a:buNone/>
            </a:pPr>
            <a:r>
              <a:rPr lang="fr-FR" dirty="0">
                <a:solidFill>
                  <a:srgbClr val="FF0000"/>
                </a:solidFill>
                <a:latin typeface="Times New Roman"/>
                <a:cs typeface="Times New Roman"/>
              </a:rPr>
              <a:t>Edouard Lartet</a:t>
            </a:r>
            <a:r>
              <a:rPr lang="fr-FR" dirty="0">
                <a:latin typeface="Times New Roman"/>
                <a:cs typeface="Times New Roman"/>
              </a:rPr>
              <a:t> au Muséum d’histoire naturelle (périodisations de la préhistoire fondées sur les types d’outils : chelléen,  acheuléen, moustérien, solutréen…).</a:t>
            </a:r>
          </a:p>
          <a:p>
            <a:pPr marL="0" indent="0" algn="just">
              <a:buNone/>
            </a:pPr>
            <a:r>
              <a:rPr lang="fr-FR" dirty="0">
                <a:latin typeface="Times New Roman" panose="02020603050405020304" pitchFamily="18" charset="0"/>
                <a:cs typeface="Times New Roman" panose="02020603050405020304" pitchFamily="18" charset="0"/>
              </a:rPr>
              <a:t>1864 : </a:t>
            </a:r>
            <a:r>
              <a:rPr lang="fr-FR" i="1" dirty="0">
                <a:latin typeface="Times New Roman" panose="02020603050405020304" pitchFamily="18" charset="0"/>
                <a:cs typeface="Times New Roman" panose="02020603050405020304" pitchFamily="18" charset="0"/>
              </a:rPr>
              <a:t>Les Matériaux pour l’histoire positive et philosophique de l’homme</a:t>
            </a:r>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Gabriel de Mortillet </a:t>
            </a:r>
            <a:r>
              <a:rPr lang="fr-FR" dirty="0">
                <a:latin typeface="Times New Roman" panose="02020603050405020304" pitchFamily="18" charset="0"/>
                <a:cs typeface="Times New Roman" panose="02020603050405020304" pitchFamily="18" charset="0"/>
              </a:rPr>
              <a:t>(1821-1898). </a:t>
            </a:r>
          </a:p>
          <a:p>
            <a:pPr marL="0" indent="0" algn="just">
              <a:buNone/>
            </a:pPr>
            <a:r>
              <a:rPr lang="fr-FR" dirty="0">
                <a:latin typeface="Times New Roman" panose="02020603050405020304" pitchFamily="18" charset="0"/>
                <a:cs typeface="Times New Roman" panose="02020603050405020304" pitchFamily="18" charset="0"/>
              </a:rPr>
              <a:t>1865 : Congrès internationaux d’anthropologie et d’archéologie préhistoriques.</a:t>
            </a:r>
            <a:endParaRPr lang="fr-FR" dirty="0">
              <a:latin typeface="Times New Roman"/>
              <a:cs typeface="Times New Roman"/>
            </a:endParaRPr>
          </a:p>
          <a:p>
            <a:pPr marL="0" indent="0">
              <a:buNone/>
            </a:pPr>
            <a:endParaRPr lang="fr-FR" dirty="0"/>
          </a:p>
        </p:txBody>
      </p:sp>
      <p:pic>
        <p:nvPicPr>
          <p:cNvPr id="4" name="Image 3">
            <a:extLst>
              <a:ext uri="{FF2B5EF4-FFF2-40B4-BE49-F238E27FC236}">
                <a16:creationId xmlns:a16="http://schemas.microsoft.com/office/drawing/2014/main" id="{D7699A85-A2F4-524C-9346-648985FD5A20}"/>
              </a:ext>
            </a:extLst>
          </p:cNvPr>
          <p:cNvPicPr>
            <a:picLocks noChangeAspect="1"/>
          </p:cNvPicPr>
          <p:nvPr/>
        </p:nvPicPr>
        <p:blipFill>
          <a:blip r:embed="rId2"/>
          <a:stretch>
            <a:fillRect/>
          </a:stretch>
        </p:blipFill>
        <p:spPr>
          <a:xfrm>
            <a:off x="6804248" y="1905000"/>
            <a:ext cx="2092118" cy="1451992"/>
          </a:xfrm>
          <a:prstGeom prst="rect">
            <a:avLst/>
          </a:prstGeom>
        </p:spPr>
      </p:pic>
      <p:pic>
        <p:nvPicPr>
          <p:cNvPr id="5" name="Image 4">
            <a:extLst>
              <a:ext uri="{FF2B5EF4-FFF2-40B4-BE49-F238E27FC236}">
                <a16:creationId xmlns:a16="http://schemas.microsoft.com/office/drawing/2014/main" id="{A4306D9A-D0F1-5342-81FB-F666381ED062}"/>
              </a:ext>
            </a:extLst>
          </p:cNvPr>
          <p:cNvPicPr>
            <a:picLocks noChangeAspect="1"/>
          </p:cNvPicPr>
          <p:nvPr/>
        </p:nvPicPr>
        <p:blipFill>
          <a:blip r:embed="rId3"/>
          <a:stretch>
            <a:fillRect/>
          </a:stretch>
        </p:blipFill>
        <p:spPr>
          <a:xfrm>
            <a:off x="7308304" y="4005064"/>
            <a:ext cx="1456432" cy="2152986"/>
          </a:xfrm>
          <a:prstGeom prst="rect">
            <a:avLst/>
          </a:prstGeom>
        </p:spPr>
      </p:pic>
      <p:cxnSp>
        <p:nvCxnSpPr>
          <p:cNvPr id="7" name="Connecteur droit avec flèche 6">
            <a:extLst>
              <a:ext uri="{FF2B5EF4-FFF2-40B4-BE49-F238E27FC236}">
                <a16:creationId xmlns:a16="http://schemas.microsoft.com/office/drawing/2014/main" id="{160CB17D-3361-F048-88CF-C1B491FCC4E9}"/>
              </a:ext>
            </a:extLst>
          </p:cNvPr>
          <p:cNvCxnSpPr/>
          <p:nvPr/>
        </p:nvCxnSpPr>
        <p:spPr>
          <a:xfrm>
            <a:off x="5796136" y="5949280"/>
            <a:ext cx="13681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60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901D1-F7CB-4742-8B6A-34562206846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1B3A2EB-D710-A142-A47C-240A0233DA8E}"/>
              </a:ext>
            </a:extLst>
          </p:cNvPr>
          <p:cNvSpPr>
            <a:spLocks noGrp="1"/>
          </p:cNvSpPr>
          <p:nvPr>
            <p:ph idx="1"/>
          </p:nvPr>
        </p:nvSpPr>
        <p:spPr>
          <a:xfrm>
            <a:off x="1942415" y="1340768"/>
            <a:ext cx="6591985" cy="4570454"/>
          </a:xfrm>
        </p:spPr>
        <p:txBody>
          <a:bodyPr>
            <a:normAutofit/>
          </a:bodyPr>
          <a:lstStyle/>
          <a:p>
            <a:pPr marL="0" indent="0" algn="ctr">
              <a:buNone/>
            </a:pPr>
            <a:r>
              <a:rPr lang="fr-FR" sz="2400" b="1" dirty="0">
                <a:latin typeface="Garamond" panose="02020404030301010803" pitchFamily="18" charset="0"/>
                <a:cs typeface="Times New Roman" panose="02020603050405020304" pitchFamily="18" charset="0"/>
              </a:rPr>
              <a:t>Une science «</a:t>
            </a:r>
            <a:r>
              <a:rPr lang="fr-FR" sz="2400" b="1">
                <a:latin typeface="Garamond" panose="02020404030301010803" pitchFamily="18" charset="0"/>
                <a:cs typeface="Times New Roman" panose="02020603050405020304" pitchFamily="18" charset="0"/>
              </a:rPr>
              <a:t> populaire » : </a:t>
            </a:r>
          </a:p>
          <a:p>
            <a:pPr marL="0" indent="0" algn="ctr">
              <a:buNone/>
            </a:pPr>
            <a:r>
              <a:rPr lang="fr-FR" sz="2400" b="1" dirty="0">
                <a:latin typeface="Garamond" panose="02020404030301010803" pitchFamily="18" charset="0"/>
                <a:cs typeface="Times New Roman" panose="02020603050405020304" pitchFamily="18" charset="0"/>
              </a:rPr>
              <a:t>Imaginaires de l’homme préhistorique.</a:t>
            </a:r>
          </a:p>
          <a:p>
            <a:pPr marL="0" indent="0" algn="ctr">
              <a:buNone/>
            </a:pPr>
            <a:endParaRPr lang="fr-FR" sz="2400" b="1" dirty="0">
              <a:latin typeface="Garamond" panose="02020404030301010803"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E882F2E9-21D7-4548-9C62-EE112A7F38BA}"/>
              </a:ext>
            </a:extLst>
          </p:cNvPr>
          <p:cNvPicPr>
            <a:picLocks noChangeAspect="1"/>
          </p:cNvPicPr>
          <p:nvPr/>
        </p:nvPicPr>
        <p:blipFill>
          <a:blip r:embed="rId2"/>
          <a:stretch>
            <a:fillRect/>
          </a:stretch>
        </p:blipFill>
        <p:spPr>
          <a:xfrm>
            <a:off x="1043608" y="2422125"/>
            <a:ext cx="3603173" cy="2987997"/>
          </a:xfrm>
          <a:prstGeom prst="rect">
            <a:avLst/>
          </a:prstGeom>
        </p:spPr>
      </p:pic>
      <p:pic>
        <p:nvPicPr>
          <p:cNvPr id="5" name="Image 4">
            <a:extLst>
              <a:ext uri="{FF2B5EF4-FFF2-40B4-BE49-F238E27FC236}">
                <a16:creationId xmlns:a16="http://schemas.microsoft.com/office/drawing/2014/main" id="{6FC59761-E10B-2648-BD87-572A5E38168B}"/>
              </a:ext>
            </a:extLst>
          </p:cNvPr>
          <p:cNvPicPr>
            <a:picLocks noChangeAspect="1"/>
          </p:cNvPicPr>
          <p:nvPr/>
        </p:nvPicPr>
        <p:blipFill>
          <a:blip r:embed="rId3"/>
          <a:stretch>
            <a:fillRect/>
          </a:stretch>
        </p:blipFill>
        <p:spPr>
          <a:xfrm>
            <a:off x="5292080" y="2492896"/>
            <a:ext cx="3104108" cy="4128144"/>
          </a:xfrm>
          <a:prstGeom prst="rect">
            <a:avLst/>
          </a:prstGeom>
        </p:spPr>
      </p:pic>
    </p:spTree>
    <p:extLst>
      <p:ext uri="{BB962C8B-B14F-4D97-AF65-F5344CB8AC3E}">
        <p14:creationId xmlns:p14="http://schemas.microsoft.com/office/powerpoint/2010/main" val="10308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37206-1341-124A-9C8E-422FCCF4B2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7C2D52-048B-CD49-9298-353D12D09937}"/>
              </a:ext>
            </a:extLst>
          </p:cNvPr>
          <p:cNvSpPr>
            <a:spLocks noGrp="1"/>
          </p:cNvSpPr>
          <p:nvPr>
            <p:ph idx="1"/>
          </p:nvPr>
        </p:nvSpPr>
        <p:spPr>
          <a:xfrm>
            <a:off x="626533" y="1204383"/>
            <a:ext cx="6194153" cy="4888913"/>
          </a:xfrm>
        </p:spPr>
        <p:txBody>
          <a:bodyPr>
            <a:normAutofit/>
          </a:bodyPr>
          <a:lstStyle/>
          <a:p>
            <a:pPr marL="0" indent="0" algn="just">
              <a:buNone/>
            </a:pPr>
            <a:r>
              <a:rPr lang="fr-FR" sz="2100" b="1" dirty="0">
                <a:latin typeface="Garamond" panose="02020404030301010803" pitchFamily="18" charset="0"/>
              </a:rPr>
              <a:t>Le Muséum national/impérial/royal d’histoire naturelle Introduction : une institution attractive et rayonnante</a:t>
            </a:r>
          </a:p>
          <a:p>
            <a:pPr marL="0" indent="0" algn="just">
              <a:buNone/>
            </a:pPr>
            <a:r>
              <a:rPr lang="fr-FR" sz="2100" dirty="0">
                <a:latin typeface="Garamond" panose="02020404030301010803" pitchFamily="18" charset="0"/>
              </a:rPr>
              <a:t>10 juin 1793 : création du Muséum, institution scientifique et pédagogique (12 chaires), dirigée par une assemblée des professeurs.</a:t>
            </a:r>
          </a:p>
          <a:p>
            <a:pPr marL="0" indent="0" algn="just">
              <a:buNone/>
            </a:pPr>
            <a:r>
              <a:rPr lang="fr-FR" sz="2100" dirty="0">
                <a:latin typeface="Garamond" panose="02020404030301010803" pitchFamily="18" charset="0"/>
              </a:rPr>
              <a:t>1800 : grand dépôt européen d’objets et de collections botaniques, minéralogiques et anatomiques (squelettes et crânes).</a:t>
            </a:r>
          </a:p>
          <a:p>
            <a:pPr marL="0" indent="0" algn="just">
              <a:buNone/>
            </a:pPr>
            <a:r>
              <a:rPr lang="fr-FR" sz="2100" dirty="0">
                <a:latin typeface="Garamond" panose="02020404030301010803" pitchFamily="18" charset="0"/>
              </a:rPr>
              <a:t>Jardin et ménagerie (Jardin d’acclimatation en 1860 à l’ouest de Paris).</a:t>
            </a:r>
          </a:p>
          <a:p>
            <a:pPr marL="0" indent="0" algn="just">
              <a:buNone/>
            </a:pPr>
            <a:r>
              <a:rPr lang="fr-FR" sz="2100" dirty="0">
                <a:latin typeface="Garamond" panose="02020404030301010803" pitchFamily="18" charset="0"/>
              </a:rPr>
              <a:t>1815 : les professeurs décident de disséquer le corps de </a:t>
            </a:r>
            <a:r>
              <a:rPr lang="fr-FR" sz="2100" dirty="0" err="1">
                <a:latin typeface="Garamond" panose="02020404030301010803" pitchFamily="18" charset="0"/>
              </a:rPr>
              <a:t>Saartje</a:t>
            </a:r>
            <a:r>
              <a:rPr lang="fr-FR" sz="2100" dirty="0">
                <a:latin typeface="Garamond" panose="02020404030301010803" pitchFamily="18" charset="0"/>
              </a:rPr>
              <a:t> </a:t>
            </a:r>
            <a:r>
              <a:rPr lang="fr-FR" sz="2100" dirty="0" err="1">
                <a:latin typeface="Garamond" panose="02020404030301010803" pitchFamily="18" charset="0"/>
              </a:rPr>
              <a:t>Baartman</a:t>
            </a:r>
            <a:r>
              <a:rPr lang="fr-FR" sz="2100" dirty="0">
                <a:latin typeface="Garamond" panose="02020404030301010803" pitchFamily="18" charset="0"/>
              </a:rPr>
              <a:t> (la Vénus Hottentote).</a:t>
            </a:r>
            <a:endParaRPr lang="fr-FR" u="sng" dirty="0">
              <a:hlinkClick r:id="rId2"/>
            </a:endParaRPr>
          </a:p>
          <a:p>
            <a:pPr marL="0" indent="0" algn="just">
              <a:buNone/>
            </a:pPr>
            <a:endParaRPr lang="fr-FR" sz="2100" dirty="0">
              <a:latin typeface="Garamond" panose="02020404030301010803" pitchFamily="18" charset="0"/>
            </a:endParaRPr>
          </a:p>
        </p:txBody>
      </p:sp>
      <p:pic>
        <p:nvPicPr>
          <p:cNvPr id="4" name="Image 3">
            <a:extLst>
              <a:ext uri="{FF2B5EF4-FFF2-40B4-BE49-F238E27FC236}">
                <a16:creationId xmlns:a16="http://schemas.microsoft.com/office/drawing/2014/main" id="{7B0296DC-F338-904D-898B-51E2FB3615CF}"/>
              </a:ext>
            </a:extLst>
          </p:cNvPr>
          <p:cNvPicPr>
            <a:picLocks noChangeAspect="1"/>
          </p:cNvPicPr>
          <p:nvPr/>
        </p:nvPicPr>
        <p:blipFill>
          <a:blip r:embed="rId3"/>
          <a:stretch>
            <a:fillRect/>
          </a:stretch>
        </p:blipFill>
        <p:spPr>
          <a:xfrm>
            <a:off x="6918054" y="1013982"/>
            <a:ext cx="1713713" cy="2424721"/>
          </a:xfrm>
          <a:prstGeom prst="rect">
            <a:avLst/>
          </a:prstGeom>
        </p:spPr>
      </p:pic>
      <p:pic>
        <p:nvPicPr>
          <p:cNvPr id="5" name="Image 4">
            <a:extLst>
              <a:ext uri="{FF2B5EF4-FFF2-40B4-BE49-F238E27FC236}">
                <a16:creationId xmlns:a16="http://schemas.microsoft.com/office/drawing/2014/main" id="{881CF910-4FA3-F842-860F-FBE737A25D1B}"/>
              </a:ext>
            </a:extLst>
          </p:cNvPr>
          <p:cNvPicPr>
            <a:picLocks noChangeAspect="1"/>
          </p:cNvPicPr>
          <p:nvPr/>
        </p:nvPicPr>
        <p:blipFill>
          <a:blip r:embed="rId4"/>
          <a:stretch>
            <a:fillRect/>
          </a:stretch>
        </p:blipFill>
        <p:spPr>
          <a:xfrm>
            <a:off x="6918054" y="3605920"/>
            <a:ext cx="2089310" cy="2015948"/>
          </a:xfrm>
          <a:prstGeom prst="rect">
            <a:avLst/>
          </a:prstGeom>
        </p:spPr>
      </p:pic>
    </p:spTree>
    <p:extLst>
      <p:ext uri="{BB962C8B-B14F-4D97-AF65-F5344CB8AC3E}">
        <p14:creationId xmlns:p14="http://schemas.microsoft.com/office/powerpoint/2010/main" val="339189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75C94-3EDE-184B-B8C6-FDFE8AF0D264}"/>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AE92B46-272F-4442-8DBF-C4D4F5CB0F06}"/>
              </a:ext>
            </a:extLst>
          </p:cNvPr>
          <p:cNvSpPr>
            <a:spLocks noGrp="1"/>
          </p:cNvSpPr>
          <p:nvPr>
            <p:ph idx="1"/>
          </p:nvPr>
        </p:nvSpPr>
        <p:spPr>
          <a:xfrm>
            <a:off x="600075" y="955222"/>
            <a:ext cx="6123215" cy="4302578"/>
          </a:xfrm>
        </p:spPr>
        <p:txBody>
          <a:bodyPr>
            <a:normAutofit/>
          </a:bodyPr>
          <a:lstStyle/>
          <a:p>
            <a:pPr marL="0" indent="0" algn="just">
              <a:buNone/>
            </a:pPr>
            <a:r>
              <a:rPr lang="fr-FR" b="1" dirty="0">
                <a:latin typeface="Garamond" panose="02020404030301010803" pitchFamily="18" charset="0"/>
              </a:rPr>
              <a:t>Georges Cuvier (1769-1832) : </a:t>
            </a:r>
            <a:r>
              <a:rPr lang="fr-FR" i="1" dirty="0">
                <a:latin typeface="Garamond" panose="02020404030301010803" pitchFamily="18" charset="0"/>
                <a:cs typeface="Times New Roman"/>
              </a:rPr>
              <a:t>Carrière entre sciences et administration</a:t>
            </a:r>
          </a:p>
          <a:p>
            <a:pPr marL="0" indent="0" algn="just">
              <a:buNone/>
            </a:pPr>
            <a:r>
              <a:rPr lang="fr-FR" dirty="0">
                <a:latin typeface="Garamond" panose="02020404030301010803" pitchFamily="18" charset="0"/>
                <a:cs typeface="Times New Roman"/>
              </a:rPr>
              <a:t>Origines modestes (Montbéliard), famille protestante.</a:t>
            </a:r>
          </a:p>
          <a:p>
            <a:pPr marL="0" indent="0" algn="just">
              <a:buNone/>
            </a:pPr>
            <a:r>
              <a:rPr lang="fr-FR" dirty="0">
                <a:latin typeface="Garamond" panose="02020404030301010803" pitchFamily="18" charset="0"/>
                <a:cs typeface="Times New Roman"/>
              </a:rPr>
              <a:t>Professeur d’anatomie comparée (Muséum, suppléant en 1795, titulaire en 1803), Collège de France (1800)</a:t>
            </a:r>
          </a:p>
          <a:p>
            <a:pPr marL="0" indent="0">
              <a:buNone/>
            </a:pPr>
            <a:r>
              <a:rPr lang="fr-FR" dirty="0">
                <a:latin typeface="Garamond" panose="02020404030301010803" pitchFamily="18" charset="0"/>
                <a:cs typeface="Times New Roman"/>
              </a:rPr>
              <a:t>1802 – Inspecteur des études (Instruction publique-Lycée)</a:t>
            </a:r>
          </a:p>
          <a:p>
            <a:pPr marL="0" indent="0">
              <a:buNone/>
            </a:pPr>
            <a:r>
              <a:rPr lang="fr-FR" dirty="0">
                <a:latin typeface="Garamond" panose="02020404030301010803" pitchFamily="18" charset="0"/>
                <a:cs typeface="Times New Roman"/>
              </a:rPr>
              <a:t>Secrétaire perpétuel de l’Académie des sciences (1804)</a:t>
            </a:r>
          </a:p>
          <a:p>
            <a:pPr marL="0" indent="0">
              <a:buNone/>
            </a:pPr>
            <a:r>
              <a:rPr lang="fr-FR" dirty="0">
                <a:latin typeface="Garamond" panose="02020404030301010803" pitchFamily="18" charset="0"/>
                <a:cs typeface="Times New Roman"/>
              </a:rPr>
              <a:t>Grand Maître de l’Université (1808) - Conseiller d’Etat (1814)</a:t>
            </a:r>
          </a:p>
          <a:p>
            <a:pPr marL="0" indent="0">
              <a:buNone/>
            </a:pPr>
            <a:r>
              <a:rPr lang="fr-FR" dirty="0">
                <a:latin typeface="Garamond" panose="02020404030301010803" pitchFamily="18" charset="0"/>
                <a:cs typeface="Times New Roman"/>
              </a:rPr>
              <a:t>Grand Maître des Facultés de Théologie protestante (1822)</a:t>
            </a:r>
          </a:p>
          <a:p>
            <a:pPr marL="0" indent="0">
              <a:buNone/>
            </a:pPr>
            <a:r>
              <a:rPr lang="fr-FR" dirty="0">
                <a:latin typeface="Garamond" panose="02020404030301010803" pitchFamily="18" charset="0"/>
                <a:cs typeface="Times New Roman"/>
              </a:rPr>
              <a:t>Baron (1829)</a:t>
            </a:r>
          </a:p>
        </p:txBody>
      </p:sp>
      <p:pic>
        <p:nvPicPr>
          <p:cNvPr id="4" name="Image 3">
            <a:extLst>
              <a:ext uri="{FF2B5EF4-FFF2-40B4-BE49-F238E27FC236}">
                <a16:creationId xmlns:a16="http://schemas.microsoft.com/office/drawing/2014/main" id="{B02C8560-F87F-A643-9248-A8957694A6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327614">
            <a:off x="6962666" y="1800225"/>
            <a:ext cx="2000250" cy="1371600"/>
          </a:xfrm>
          <a:prstGeom prst="rect">
            <a:avLst/>
          </a:prstGeom>
        </p:spPr>
      </p:pic>
      <p:pic>
        <p:nvPicPr>
          <p:cNvPr id="5" name="Picture 2">
            <a:extLst>
              <a:ext uri="{FF2B5EF4-FFF2-40B4-BE49-F238E27FC236}">
                <a16:creationId xmlns:a16="http://schemas.microsoft.com/office/drawing/2014/main" id="{1D382E4A-37E9-BE42-8693-228FDC2B57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8907" y="2819741"/>
            <a:ext cx="1687769" cy="210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7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9" y="624110"/>
            <a:ext cx="7130752" cy="1280890"/>
          </a:xfrm>
        </p:spPr>
        <p:txBody>
          <a:bodyPr>
            <a:noAutofit/>
          </a:bodyPr>
          <a:lstStyle/>
          <a:p>
            <a:r>
              <a:rPr lang="fr-FR" sz="2800" b="1" dirty="0">
                <a:latin typeface="Garamond" panose="02020404030301010803" pitchFamily="18" charset="0"/>
                <a:cs typeface="Times New Roman" panose="02020603050405020304" pitchFamily="18" charset="0"/>
              </a:rPr>
              <a:t>Partie I. Les fossiles. De la minéralogie à la paléontologie (1834).</a:t>
            </a:r>
          </a:p>
        </p:txBody>
      </p:sp>
      <p:sp>
        <p:nvSpPr>
          <p:cNvPr id="3" name="Espace réservé du contenu 2"/>
          <p:cNvSpPr>
            <a:spLocks noGrp="1"/>
          </p:cNvSpPr>
          <p:nvPr>
            <p:ph idx="1"/>
          </p:nvPr>
        </p:nvSpPr>
        <p:spPr>
          <a:xfrm>
            <a:off x="395536" y="1556792"/>
            <a:ext cx="8291264" cy="5040560"/>
          </a:xfrm>
        </p:spPr>
        <p:txBody>
          <a:bodyPr>
            <a:noAutofit/>
          </a:bodyPr>
          <a:lstStyle/>
          <a:p>
            <a:pPr marL="514350" indent="-514350" algn="just">
              <a:buAutoNum type="arabicPeriod"/>
            </a:pPr>
            <a:r>
              <a:rPr lang="fr-FR" sz="2400" b="1" dirty="0">
                <a:latin typeface="Garamond" panose="02020404030301010803" pitchFamily="18" charset="0"/>
                <a:cs typeface="Times New Roman" pitchFamily="18" charset="0"/>
              </a:rPr>
              <a:t>Les fossiles et l’étude des roches (stratigraphie)</a:t>
            </a:r>
          </a:p>
          <a:p>
            <a:pPr marL="0" indent="0" algn="just">
              <a:buNone/>
            </a:pPr>
            <a:r>
              <a:rPr lang="fr-FR" sz="2400" dirty="0">
                <a:latin typeface="Garamond" panose="02020404030301010803" pitchFamily="18" charset="0"/>
                <a:cs typeface="Times New Roman" pitchFamily="18" charset="0"/>
              </a:rPr>
              <a:t>Naturaliste suisse : Jean-André </a:t>
            </a:r>
            <a:r>
              <a:rPr lang="fr-FR" sz="2400" dirty="0" err="1">
                <a:latin typeface="Garamond" panose="02020404030301010803" pitchFamily="18" charset="0"/>
                <a:cs typeface="Times New Roman" pitchFamily="18" charset="0"/>
              </a:rPr>
              <a:t>Deluc</a:t>
            </a:r>
            <a:r>
              <a:rPr lang="fr-FR" sz="2400" dirty="0">
                <a:latin typeface="Garamond" panose="02020404030301010803" pitchFamily="18" charset="0"/>
                <a:cs typeface="Times New Roman" pitchFamily="18" charset="0"/>
              </a:rPr>
              <a:t> (1727-1817), </a:t>
            </a:r>
            <a:r>
              <a:rPr lang="fr-FR" sz="2400" i="1" dirty="0">
                <a:latin typeface="Garamond" panose="02020404030301010803" pitchFamily="18" charset="0"/>
                <a:cs typeface="Times New Roman" pitchFamily="18" charset="0"/>
              </a:rPr>
              <a:t>Traité de géologie</a:t>
            </a:r>
            <a:r>
              <a:rPr lang="fr-FR" sz="2400" dirty="0">
                <a:latin typeface="Garamond" panose="02020404030301010803" pitchFamily="18" charset="0"/>
                <a:cs typeface="Times New Roman" pitchFamily="18" charset="0"/>
              </a:rPr>
              <a:t>, 1809.</a:t>
            </a:r>
          </a:p>
          <a:p>
            <a:pPr marL="0" indent="0" algn="just">
              <a:buNone/>
            </a:pPr>
            <a:r>
              <a:rPr lang="fr-FR" sz="2400" dirty="0">
                <a:latin typeface="Garamond" panose="02020404030301010803" pitchFamily="18" charset="0"/>
                <a:cs typeface="Times New Roman" pitchFamily="18" charset="0"/>
              </a:rPr>
              <a:t>De la lithologie (nature des roches) à l’intérêt pour les fossiles (huitres plates, coquillages…).</a:t>
            </a:r>
          </a:p>
          <a:p>
            <a:pPr marL="0" indent="0" algn="just">
              <a:buNone/>
            </a:pPr>
            <a:r>
              <a:rPr lang="fr-FR" sz="2400" dirty="0">
                <a:latin typeface="Garamond" panose="02020404030301010803" pitchFamily="18" charset="0"/>
                <a:cs typeface="Times New Roman" pitchFamily="18" charset="0"/>
              </a:rPr>
              <a:t>1811 : avec </a:t>
            </a:r>
            <a:r>
              <a:rPr lang="fr-FR" sz="2400" u="sng" dirty="0">
                <a:latin typeface="Garamond" panose="02020404030301010803" pitchFamily="18" charset="0"/>
              </a:rPr>
              <a:t>Alexandre Brongniart </a:t>
            </a:r>
            <a:r>
              <a:rPr lang="fr-FR" sz="2400" dirty="0">
                <a:latin typeface="Garamond" panose="02020404030301010803" pitchFamily="18" charset="0"/>
              </a:rPr>
              <a:t>(1800, directeur de la Manufacture de Sèvres), </a:t>
            </a:r>
            <a:r>
              <a:rPr lang="fr-FR" sz="2400" i="1" dirty="0">
                <a:latin typeface="Garamond" panose="02020404030301010803" pitchFamily="18" charset="0"/>
                <a:cs typeface="Times New Roman" pitchFamily="18" charset="0"/>
              </a:rPr>
              <a:t>Essai sur la géographie minéralogique des environs de Paris</a:t>
            </a:r>
            <a:r>
              <a:rPr lang="fr-FR" sz="2400" dirty="0">
                <a:latin typeface="Garamond" panose="02020404030301010803" pitchFamily="18" charset="0"/>
                <a:cs typeface="Times New Roman" pitchFamily="18" charset="0"/>
              </a:rPr>
              <a:t>.</a:t>
            </a:r>
          </a:p>
        </p:txBody>
      </p:sp>
    </p:spTree>
    <p:extLst>
      <p:ext uri="{BB962C8B-B14F-4D97-AF65-F5344CB8AC3E}">
        <p14:creationId xmlns:p14="http://schemas.microsoft.com/office/powerpoint/2010/main" val="76165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5B22D8-1496-DB46-B480-132FE9B2573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A546850-6DB8-674A-A8E8-F65A48A7CDC8}"/>
              </a:ext>
            </a:extLst>
          </p:cNvPr>
          <p:cNvSpPr>
            <a:spLocks noGrp="1"/>
          </p:cNvSpPr>
          <p:nvPr>
            <p:ph idx="1"/>
          </p:nvPr>
        </p:nvSpPr>
        <p:spPr>
          <a:xfrm>
            <a:off x="323528" y="1340768"/>
            <a:ext cx="5927919" cy="5328591"/>
          </a:xfrm>
        </p:spPr>
        <p:txBody>
          <a:bodyPr>
            <a:normAutofit/>
          </a:bodyPr>
          <a:lstStyle/>
          <a:p>
            <a:pPr marL="0" indent="0">
              <a:buNone/>
            </a:pPr>
            <a:r>
              <a:rPr lang="fr-FR" sz="2000" b="1" i="1" dirty="0">
                <a:latin typeface="Garamond" panose="02020404030301010803" pitchFamily="18" charset="0"/>
              </a:rPr>
              <a:t>Travaux : anatomie (os et squelettes) et paléontologie (fossiles)</a:t>
            </a:r>
            <a:endParaRPr lang="fr-FR" sz="2000" b="1" dirty="0">
              <a:latin typeface="Garamond" panose="02020404030301010803" pitchFamily="18" charset="0"/>
            </a:endParaRPr>
          </a:p>
          <a:p>
            <a:pPr marL="0" indent="0">
              <a:buNone/>
            </a:pPr>
            <a:r>
              <a:rPr lang="fr-FR" sz="2000" u="sng" dirty="0">
                <a:latin typeface="Garamond" panose="02020404030301010803" pitchFamily="18" charset="0"/>
              </a:rPr>
              <a:t>Cabinet d’anatomie comparée </a:t>
            </a:r>
            <a:r>
              <a:rPr lang="fr-FR" sz="2000" dirty="0">
                <a:latin typeface="Garamond" panose="02020404030301010803" pitchFamily="18" charset="0"/>
              </a:rPr>
              <a:t>: classification des êtres vivants (dont l’homme) en quatre « embranchements »  (articulés, vertébrés, mollusques, radiaires) en remettant en cause la chaine des êtres. Différences anatomiques entre les espèces rendent impossible toute possibilité de continuité (entre l’homme et le singe, il existe une barrière infranchissable).</a:t>
            </a:r>
          </a:p>
          <a:p>
            <a:pPr marL="0" indent="0" algn="just">
              <a:buNone/>
            </a:pPr>
            <a:r>
              <a:rPr lang="fr-FR" sz="2000" u="sng" dirty="0">
                <a:latin typeface="Garamond" panose="02020404030301010803" pitchFamily="18" charset="0"/>
              </a:rPr>
              <a:t>Paléontologie</a:t>
            </a:r>
            <a:r>
              <a:rPr lang="fr-FR" sz="2000" dirty="0">
                <a:latin typeface="Garamond" panose="02020404030301010803" pitchFamily="18" charset="0"/>
              </a:rPr>
              <a:t> : étude des fossiles (du Bassin parisien : Buttes Chaumont) et des couches géologiques. Datation plus précise de l’histoire géologique de la Terre : les fossiles permettent de dater les différences couches géologiques (morphologie).</a:t>
            </a:r>
          </a:p>
        </p:txBody>
      </p:sp>
      <p:pic>
        <p:nvPicPr>
          <p:cNvPr id="4" name="Image 3">
            <a:extLst>
              <a:ext uri="{FF2B5EF4-FFF2-40B4-BE49-F238E27FC236}">
                <a16:creationId xmlns:a16="http://schemas.microsoft.com/office/drawing/2014/main" id="{F33DF3F4-F66B-794F-90A0-8C9C8389307B}"/>
              </a:ext>
            </a:extLst>
          </p:cNvPr>
          <p:cNvPicPr>
            <a:picLocks noChangeAspect="1"/>
          </p:cNvPicPr>
          <p:nvPr/>
        </p:nvPicPr>
        <p:blipFill>
          <a:blip r:embed="rId2"/>
          <a:stretch>
            <a:fillRect/>
          </a:stretch>
        </p:blipFill>
        <p:spPr>
          <a:xfrm>
            <a:off x="6364033" y="1124880"/>
            <a:ext cx="2467850" cy="1639229"/>
          </a:xfrm>
          <a:prstGeom prst="rect">
            <a:avLst/>
          </a:prstGeom>
        </p:spPr>
      </p:pic>
      <p:pic>
        <p:nvPicPr>
          <p:cNvPr id="6" name="Image 5">
            <a:extLst>
              <a:ext uri="{FF2B5EF4-FFF2-40B4-BE49-F238E27FC236}">
                <a16:creationId xmlns:a16="http://schemas.microsoft.com/office/drawing/2014/main" id="{3864C0E0-3AD4-1D4E-AE89-7C4D38967B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1447" y="3874235"/>
            <a:ext cx="2580435" cy="846912"/>
          </a:xfrm>
          <a:prstGeom prst="rect">
            <a:avLst/>
          </a:prstGeom>
        </p:spPr>
      </p:pic>
    </p:spTree>
    <p:extLst>
      <p:ext uri="{BB962C8B-B14F-4D97-AF65-F5344CB8AC3E}">
        <p14:creationId xmlns:p14="http://schemas.microsoft.com/office/powerpoint/2010/main" val="28638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96B64-5E52-F24D-9C68-0DC63429ADC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2A3D54-85DE-2C4C-B827-0FE39C88F6C2}"/>
              </a:ext>
            </a:extLst>
          </p:cNvPr>
          <p:cNvSpPr>
            <a:spLocks noGrp="1"/>
          </p:cNvSpPr>
          <p:nvPr>
            <p:ph idx="1"/>
          </p:nvPr>
        </p:nvSpPr>
        <p:spPr>
          <a:xfrm>
            <a:off x="1403649" y="836712"/>
            <a:ext cx="7130752" cy="5074510"/>
          </a:xfrm>
        </p:spPr>
        <p:txBody>
          <a:bodyPr>
            <a:noAutofit/>
          </a:bodyPr>
          <a:lstStyle/>
          <a:p>
            <a:pPr marL="0" indent="0" algn="just">
              <a:buNone/>
            </a:pPr>
            <a:r>
              <a:rPr lang="fr-FR" sz="2800" b="1" dirty="0">
                <a:latin typeface="Garamond" panose="02020404030301010803" pitchFamily="18" charset="0"/>
                <a:cs typeface="Times New Roman" pitchFamily="18" charset="0"/>
              </a:rPr>
              <a:t>2. Géologie et industrie : l’exploitation des sols.</a:t>
            </a:r>
          </a:p>
          <a:p>
            <a:pPr marL="0" indent="0" algn="just">
              <a:buNone/>
            </a:pPr>
            <a:r>
              <a:rPr lang="fr-FR" sz="2800" dirty="0">
                <a:latin typeface="Garamond" panose="02020404030301010803" pitchFamily="18" charset="0"/>
                <a:cs typeface="Times New Roman" pitchFamily="18" charset="0"/>
              </a:rPr>
              <a:t>Jean-Étienne Guettard (1715-1786)</a:t>
            </a:r>
          </a:p>
          <a:p>
            <a:pPr marL="0" indent="0" algn="just">
              <a:buNone/>
            </a:pPr>
            <a:r>
              <a:rPr lang="fr-FR" sz="2800" dirty="0">
                <a:latin typeface="Garamond" panose="02020404030301010803" pitchFamily="18" charset="0"/>
                <a:cs typeface="Times New Roman" pitchFamily="18" charset="0"/>
              </a:rPr>
              <a:t>L’économie minérale et le nouveau regard porté sur la nature (« nature-moteur ») - le </a:t>
            </a:r>
            <a:r>
              <a:rPr lang="fr-FR" sz="2800" b="1" dirty="0">
                <a:latin typeface="Garamond" panose="02020404030301010803" pitchFamily="18" charset="0"/>
                <a:cs typeface="Times New Roman" pitchFamily="18" charset="0"/>
              </a:rPr>
              <a:t>charbon</a:t>
            </a:r>
            <a:r>
              <a:rPr lang="fr-FR" sz="2800" dirty="0">
                <a:latin typeface="Garamond" panose="02020404030301010803" pitchFamily="18" charset="0"/>
                <a:cs typeface="Times New Roman" pitchFamily="18" charset="0"/>
              </a:rPr>
              <a:t>, énergie fossile</a:t>
            </a:r>
          </a:p>
          <a:p>
            <a:pPr marL="0" indent="0" algn="just">
              <a:buNone/>
            </a:pPr>
            <a:r>
              <a:rPr lang="fr-FR" sz="2800" dirty="0">
                <a:latin typeface="Garamond" panose="02020404030301010803" pitchFamily="18" charset="0"/>
                <a:cs typeface="Times New Roman" pitchFamily="18" charset="0"/>
              </a:rPr>
              <a:t>Loi d’</a:t>
            </a:r>
            <a:r>
              <a:rPr lang="fr-FR" sz="2800" dirty="0">
                <a:solidFill>
                  <a:srgbClr val="FF0000"/>
                </a:solidFill>
                <a:latin typeface="Garamond" panose="02020404030301010803" pitchFamily="18" charset="0"/>
                <a:cs typeface="Times New Roman" pitchFamily="18" charset="0"/>
              </a:rPr>
              <a:t>avril 1810 </a:t>
            </a:r>
            <a:r>
              <a:rPr lang="fr-FR" sz="2800" dirty="0">
                <a:latin typeface="Garamond" panose="02020404030301010803" pitchFamily="18" charset="0"/>
                <a:cs typeface="Times New Roman" pitchFamily="18" charset="0"/>
              </a:rPr>
              <a:t>sur les concessions (du sous-sol)</a:t>
            </a:r>
          </a:p>
          <a:p>
            <a:pPr marL="0" indent="0" algn="just">
              <a:buNone/>
            </a:pPr>
            <a:r>
              <a:rPr lang="fr-FR" sz="2800" dirty="0">
                <a:solidFill>
                  <a:srgbClr val="FF0000"/>
                </a:solidFill>
                <a:latin typeface="Garamond" panose="02020404030301010803" pitchFamily="18" charset="0"/>
                <a:cs typeface="Times New Roman" pitchFamily="18" charset="0"/>
              </a:rPr>
              <a:t>École des Mines </a:t>
            </a:r>
            <a:r>
              <a:rPr lang="fr-FR" sz="2800" dirty="0">
                <a:latin typeface="Garamond" panose="02020404030301010803" pitchFamily="18" charset="0"/>
                <a:cs typeface="Times New Roman" pitchFamily="18" charset="0"/>
              </a:rPr>
              <a:t>: Armand Petit-</a:t>
            </a:r>
            <a:r>
              <a:rPr lang="fr-FR" sz="2800" dirty="0" err="1">
                <a:latin typeface="Garamond" panose="02020404030301010803" pitchFamily="18" charset="0"/>
                <a:cs typeface="Times New Roman" pitchFamily="18" charset="0"/>
              </a:rPr>
              <a:t>Dufrénoy</a:t>
            </a:r>
            <a:r>
              <a:rPr lang="fr-FR" sz="2800" dirty="0">
                <a:latin typeface="Garamond" panose="02020404030301010803" pitchFamily="18" charset="0"/>
                <a:cs typeface="Times New Roman" pitchFamily="18" charset="0"/>
              </a:rPr>
              <a:t> et Léonce Élie de Beaumont</a:t>
            </a:r>
          </a:p>
          <a:p>
            <a:pPr marL="0" indent="0" algn="just">
              <a:buNone/>
            </a:pPr>
            <a:r>
              <a:rPr lang="fr-FR" sz="2800" dirty="0">
                <a:latin typeface="Garamond" panose="02020404030301010803" pitchFamily="18" charset="0"/>
                <a:cs typeface="Times New Roman" pitchFamily="18" charset="0"/>
              </a:rPr>
              <a:t>William Smith (1769-1839), </a:t>
            </a:r>
            <a:r>
              <a:rPr lang="fr-FR" sz="2800" i="1" dirty="0">
                <a:latin typeface="Garamond" panose="02020404030301010803" pitchFamily="18" charset="0"/>
                <a:cs typeface="Times New Roman" pitchFamily="18" charset="0"/>
              </a:rPr>
              <a:t>Great </a:t>
            </a:r>
            <a:r>
              <a:rPr lang="fr-FR" sz="2800" i="1" dirty="0" err="1">
                <a:latin typeface="Garamond" panose="02020404030301010803" pitchFamily="18" charset="0"/>
                <a:cs typeface="Times New Roman" pitchFamily="18" charset="0"/>
              </a:rPr>
              <a:t>Map</a:t>
            </a:r>
            <a:r>
              <a:rPr lang="fr-FR" sz="2800" i="1" dirty="0">
                <a:latin typeface="Garamond" panose="02020404030301010803" pitchFamily="18" charset="0"/>
                <a:cs typeface="Times New Roman" pitchFamily="18" charset="0"/>
              </a:rPr>
              <a:t> of the </a:t>
            </a:r>
            <a:r>
              <a:rPr lang="fr-FR" sz="2800" i="1" dirty="0" err="1">
                <a:latin typeface="Garamond" panose="02020404030301010803" pitchFamily="18" charset="0"/>
                <a:cs typeface="Times New Roman" pitchFamily="18" charset="0"/>
              </a:rPr>
              <a:t>Strata</a:t>
            </a:r>
            <a:r>
              <a:rPr lang="fr-FR" sz="2800" i="1" dirty="0">
                <a:latin typeface="Garamond" panose="02020404030301010803" pitchFamily="18" charset="0"/>
                <a:cs typeface="Times New Roman" pitchFamily="18" charset="0"/>
              </a:rPr>
              <a:t> of </a:t>
            </a:r>
            <a:r>
              <a:rPr lang="fr-FR" sz="2800" i="1" dirty="0" err="1">
                <a:latin typeface="Garamond" panose="02020404030301010803" pitchFamily="18" charset="0"/>
                <a:cs typeface="Times New Roman" pitchFamily="18" charset="0"/>
              </a:rPr>
              <a:t>England</a:t>
            </a:r>
            <a:r>
              <a:rPr lang="fr-FR" sz="2800" i="1" dirty="0">
                <a:latin typeface="Garamond" panose="02020404030301010803" pitchFamily="18" charset="0"/>
                <a:cs typeface="Times New Roman" pitchFamily="18" charset="0"/>
              </a:rPr>
              <a:t> and Wales</a:t>
            </a:r>
            <a:r>
              <a:rPr lang="fr-FR" sz="2800" dirty="0">
                <a:latin typeface="Garamond" panose="02020404030301010803" pitchFamily="18" charset="0"/>
                <a:cs typeface="Times New Roman" pitchFamily="18" charset="0"/>
              </a:rPr>
              <a:t> (1815)</a:t>
            </a:r>
          </a:p>
          <a:p>
            <a:endParaRPr lang="fr-FR" sz="2800" dirty="0">
              <a:latin typeface="Garamond" panose="02020404030301010803" pitchFamily="18" charset="0"/>
            </a:endParaRPr>
          </a:p>
        </p:txBody>
      </p:sp>
    </p:spTree>
    <p:extLst>
      <p:ext uri="{BB962C8B-B14F-4D97-AF65-F5344CB8AC3E}">
        <p14:creationId xmlns:p14="http://schemas.microsoft.com/office/powerpoint/2010/main" val="117398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5C1EA-196C-AE48-949A-844D72AE81D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7B5AE6E-8BF6-6240-ADC2-65C216AE83D7}"/>
              </a:ext>
            </a:extLst>
          </p:cNvPr>
          <p:cNvSpPr>
            <a:spLocks noGrp="1"/>
          </p:cNvSpPr>
          <p:nvPr>
            <p:ph idx="1"/>
          </p:nvPr>
        </p:nvSpPr>
        <p:spPr>
          <a:xfrm>
            <a:off x="1547665" y="624110"/>
            <a:ext cx="6986736" cy="5287112"/>
          </a:xfrm>
        </p:spPr>
        <p:txBody>
          <a:bodyPr>
            <a:normAutofit/>
          </a:bodyPr>
          <a:lstStyle/>
          <a:p>
            <a:pPr marL="0" indent="0" algn="just">
              <a:buNone/>
            </a:pPr>
            <a:r>
              <a:rPr lang="fr-FR" sz="2800" b="1" dirty="0">
                <a:latin typeface="Garamond" panose="02020404030301010803" pitchFamily="18" charset="0"/>
                <a:cs typeface="Times New Roman" pitchFamily="18" charset="0"/>
              </a:rPr>
              <a:t>3. Regards et </a:t>
            </a:r>
            <a:r>
              <a:rPr lang="fr-FR" sz="2800" b="1" dirty="0" err="1">
                <a:latin typeface="Garamond" panose="02020404030301010803" pitchFamily="18" charset="0"/>
                <a:cs typeface="Times New Roman" pitchFamily="18" charset="0"/>
              </a:rPr>
              <a:t>mratiquesdes</a:t>
            </a:r>
            <a:r>
              <a:rPr lang="fr-FR" sz="2800" b="1" dirty="0">
                <a:latin typeface="Garamond" panose="02020404030301010803" pitchFamily="18" charset="0"/>
                <a:cs typeface="Times New Roman" pitchFamily="18" charset="0"/>
              </a:rPr>
              <a:t> amateurs </a:t>
            </a:r>
          </a:p>
          <a:p>
            <a:pPr marL="0" indent="0" algn="just">
              <a:buNone/>
            </a:pPr>
            <a:r>
              <a:rPr lang="fr-FR" sz="2800" dirty="0">
                <a:latin typeface="Garamond" panose="02020404030301010803" pitchFamily="18" charset="0"/>
                <a:cs typeface="Times New Roman" pitchFamily="18" charset="0"/>
              </a:rPr>
              <a:t>Les sociétés savantes en France (provinces)</a:t>
            </a:r>
          </a:p>
          <a:p>
            <a:pPr marL="0" indent="0" algn="just">
              <a:buNone/>
            </a:pPr>
            <a:r>
              <a:rPr lang="fr-FR" sz="2800" dirty="0">
                <a:latin typeface="Garamond" panose="02020404030301010803" pitchFamily="18" charset="0"/>
                <a:cs typeface="Times New Roman" pitchFamily="18" charset="0"/>
              </a:rPr>
              <a:t>1830 : Société géologique de France (Paris)</a:t>
            </a:r>
          </a:p>
          <a:p>
            <a:pPr marL="0" indent="0" algn="just">
              <a:buNone/>
            </a:pPr>
            <a:r>
              <a:rPr lang="fr-FR" sz="2800" dirty="0" err="1">
                <a:latin typeface="Garamond" panose="02020404030301010803" pitchFamily="18" charset="0"/>
                <a:cs typeface="Times New Roman" pitchFamily="18" charset="0"/>
              </a:rPr>
              <a:t>Geological</a:t>
            </a:r>
            <a:r>
              <a:rPr lang="fr-FR" sz="2800" dirty="0">
                <a:latin typeface="Garamond" panose="02020404030301010803" pitchFamily="18" charset="0"/>
                <a:cs typeface="Times New Roman" pitchFamily="18" charset="0"/>
              </a:rPr>
              <a:t> Society (1807) (Londres.)</a:t>
            </a:r>
          </a:p>
          <a:p>
            <a:pPr marL="0" indent="0" algn="just">
              <a:buNone/>
            </a:pPr>
            <a:r>
              <a:rPr lang="fr-FR" sz="2800" dirty="0">
                <a:latin typeface="Garamond" panose="02020404030301010803" pitchFamily="18" charset="0"/>
                <a:cs typeface="Times New Roman" pitchFamily="18" charset="0"/>
              </a:rPr>
              <a:t>Clergé anglican et géologie</a:t>
            </a:r>
          </a:p>
          <a:p>
            <a:endParaRPr lang="fr-FR" sz="2800" dirty="0">
              <a:latin typeface="Garamond" panose="02020404030301010803" pitchFamily="18" charset="0"/>
            </a:endParaRPr>
          </a:p>
        </p:txBody>
      </p:sp>
      <p:pic>
        <p:nvPicPr>
          <p:cNvPr id="4" name="Image 3">
            <a:extLst>
              <a:ext uri="{FF2B5EF4-FFF2-40B4-BE49-F238E27FC236}">
                <a16:creationId xmlns:a16="http://schemas.microsoft.com/office/drawing/2014/main" id="{86F6EEA8-FC5B-7B41-9CAF-D923FE949D77}"/>
              </a:ext>
            </a:extLst>
          </p:cNvPr>
          <p:cNvPicPr>
            <a:picLocks noChangeAspect="1"/>
          </p:cNvPicPr>
          <p:nvPr/>
        </p:nvPicPr>
        <p:blipFill>
          <a:blip r:embed="rId2"/>
          <a:stretch>
            <a:fillRect/>
          </a:stretch>
        </p:blipFill>
        <p:spPr>
          <a:xfrm>
            <a:off x="6876256" y="3573016"/>
            <a:ext cx="1886610" cy="2736304"/>
          </a:xfrm>
          <a:prstGeom prst="rect">
            <a:avLst/>
          </a:prstGeom>
        </p:spPr>
      </p:pic>
    </p:spTree>
    <p:extLst>
      <p:ext uri="{BB962C8B-B14F-4D97-AF65-F5344CB8AC3E}">
        <p14:creationId xmlns:p14="http://schemas.microsoft.com/office/powerpoint/2010/main" val="87319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3200" b="1" dirty="0">
                <a:latin typeface="Garamond" panose="02020404030301010803" pitchFamily="18" charset="0"/>
                <a:cs typeface="Times New Roman" pitchFamily="18" charset="0"/>
              </a:rPr>
              <a:t>Partie II. Fixistes et transformistes</a:t>
            </a:r>
          </a:p>
        </p:txBody>
      </p:sp>
      <p:sp>
        <p:nvSpPr>
          <p:cNvPr id="3" name="Espace réservé du contenu 2"/>
          <p:cNvSpPr>
            <a:spLocks noGrp="1"/>
          </p:cNvSpPr>
          <p:nvPr>
            <p:ph idx="1"/>
          </p:nvPr>
        </p:nvSpPr>
        <p:spPr>
          <a:xfrm>
            <a:off x="457200" y="980728"/>
            <a:ext cx="8229600" cy="5616624"/>
          </a:xfrm>
        </p:spPr>
        <p:txBody>
          <a:bodyPr>
            <a:normAutofit/>
          </a:bodyPr>
          <a:lstStyle/>
          <a:p>
            <a:pPr marL="0" indent="0" algn="just">
              <a:buNone/>
            </a:pPr>
            <a:r>
              <a:rPr lang="fr-FR" sz="2400" dirty="0">
                <a:latin typeface="Garamond" panose="02020404030301010803" pitchFamily="18" charset="0"/>
                <a:cs typeface="Times New Roman"/>
              </a:rPr>
              <a:t>1</a:t>
            </a:r>
            <a:r>
              <a:rPr lang="fr-FR" sz="2400" b="1" dirty="0">
                <a:latin typeface="Garamond" panose="02020404030301010803" pitchFamily="18" charset="0"/>
                <a:cs typeface="Times New Roman"/>
              </a:rPr>
              <a:t>Déplacements des questions</a:t>
            </a:r>
            <a:r>
              <a:rPr lang="fr-FR" sz="2400" dirty="0">
                <a:latin typeface="Garamond" panose="02020404030301010803" pitchFamily="18" charset="0"/>
                <a:cs typeface="Times New Roman"/>
              </a:rPr>
              <a:t> : des origines de la terre (neptunisme/</a:t>
            </a:r>
            <a:r>
              <a:rPr lang="fr-FR" sz="2400" dirty="0" err="1">
                <a:latin typeface="Garamond" panose="02020404030301010803" pitchFamily="18" charset="0"/>
                <a:cs typeface="Times New Roman"/>
              </a:rPr>
              <a:t>vulcanistes</a:t>
            </a:r>
            <a:r>
              <a:rPr lang="fr-FR" sz="2400" dirty="0">
                <a:latin typeface="Garamond" panose="02020404030301010803" pitchFamily="18" charset="0"/>
                <a:cs typeface="Times New Roman"/>
              </a:rPr>
              <a:t>) aux espèces disparues (le mammouth de Léna en Sibérie, 1803) : </a:t>
            </a:r>
            <a:r>
              <a:rPr lang="fr-FR" sz="2400" u="sng" dirty="0">
                <a:latin typeface="Garamond" panose="02020404030301010803" pitchFamily="18" charset="0"/>
                <a:cs typeface="Times New Roman"/>
              </a:rPr>
              <a:t>les espèces existantes descendent-elles des espèces disparues, ou bien les ont-elles remplacées </a:t>
            </a:r>
            <a:r>
              <a:rPr lang="fr-FR" sz="2400" dirty="0">
                <a:latin typeface="Garamond" panose="02020404030301010803" pitchFamily="18" charset="0"/>
                <a:cs typeface="Times New Roman"/>
              </a:rPr>
              <a:t> ?</a:t>
            </a:r>
          </a:p>
          <a:p>
            <a:pPr marL="0" indent="0">
              <a:buNone/>
            </a:pPr>
            <a:endParaRPr lang="fr-FR" sz="2400" dirty="0">
              <a:latin typeface="Times New Roman"/>
              <a:cs typeface="Times New Roman"/>
            </a:endParaRPr>
          </a:p>
        </p:txBody>
      </p:sp>
      <p:pic>
        <p:nvPicPr>
          <p:cNvPr id="4" name="Image 3" descr="mamouth_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3768968"/>
            <a:ext cx="5472608" cy="3089031"/>
          </a:xfrm>
          <a:prstGeom prst="rect">
            <a:avLst/>
          </a:prstGeom>
        </p:spPr>
      </p:pic>
    </p:spTree>
    <p:extLst>
      <p:ext uri="{BB962C8B-B14F-4D97-AF65-F5344CB8AC3E}">
        <p14:creationId xmlns:p14="http://schemas.microsoft.com/office/powerpoint/2010/main" val="348104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260648"/>
            <a:ext cx="5987008" cy="5865515"/>
          </a:xfrm>
        </p:spPr>
        <p:txBody>
          <a:bodyPr>
            <a:normAutofit/>
          </a:bodyPr>
          <a:lstStyle/>
          <a:p>
            <a:pPr marL="0" indent="0">
              <a:buNone/>
            </a:pPr>
            <a:r>
              <a:rPr lang="fr-FR" sz="2000" b="1" dirty="0">
                <a:latin typeface="Garamond" panose="02020404030301010803" pitchFamily="18" charset="0"/>
                <a:cs typeface="Times New Roman"/>
              </a:rPr>
              <a:t>1. Le transformisme de Jean-Baptiste Lamarck (1744-1829)</a:t>
            </a:r>
            <a:endParaRPr lang="fr-FR" sz="2000" dirty="0">
              <a:latin typeface="Garamond" panose="02020404030301010803" pitchFamily="18" charset="0"/>
              <a:cs typeface="Times New Roman"/>
            </a:endParaRPr>
          </a:p>
          <a:p>
            <a:pPr marL="0" indent="0">
              <a:buNone/>
            </a:pPr>
            <a:r>
              <a:rPr lang="fr-FR" sz="2000" dirty="0">
                <a:latin typeface="Garamond" panose="02020404030301010803" pitchFamily="18" charset="0"/>
                <a:cs typeface="Times New Roman"/>
              </a:rPr>
              <a:t>1779, </a:t>
            </a:r>
            <a:r>
              <a:rPr lang="fr-FR" sz="2000" i="1" dirty="0">
                <a:latin typeface="Garamond" panose="02020404030301010803" pitchFamily="18" charset="0"/>
                <a:cs typeface="Times New Roman"/>
              </a:rPr>
              <a:t>Flore française</a:t>
            </a:r>
            <a:endParaRPr lang="fr-FR" sz="2000" dirty="0">
              <a:latin typeface="Garamond" panose="02020404030301010803" pitchFamily="18" charset="0"/>
              <a:cs typeface="Times New Roman"/>
            </a:endParaRPr>
          </a:p>
          <a:p>
            <a:pPr marL="0" indent="0" algn="just">
              <a:buNone/>
            </a:pPr>
            <a:r>
              <a:rPr lang="fr-FR" sz="2000" dirty="0">
                <a:latin typeface="Garamond" panose="02020404030301010803" pitchFamily="18" charset="0"/>
                <a:cs typeface="Times New Roman"/>
              </a:rPr>
              <a:t>1780, Académie des sciences et professeur d’histoire naturelle des insectes et des vers » au Jardin du Roi</a:t>
            </a:r>
          </a:p>
          <a:p>
            <a:pPr marL="0" indent="0" algn="just">
              <a:buNone/>
            </a:pPr>
            <a:r>
              <a:rPr lang="fr-FR" sz="2000" dirty="0">
                <a:latin typeface="Garamond" panose="02020404030301010803" pitchFamily="18" charset="0"/>
                <a:cs typeface="Times New Roman"/>
              </a:rPr>
              <a:t>1793, professeur de zoologie (invertébrés) au Muséum</a:t>
            </a:r>
          </a:p>
          <a:p>
            <a:pPr marL="0" indent="0" algn="just">
              <a:buNone/>
            </a:pPr>
            <a:r>
              <a:rPr lang="fr-FR" sz="2000" dirty="0">
                <a:latin typeface="Garamond" panose="02020404030301010803" pitchFamily="18" charset="0"/>
              </a:rPr>
              <a:t>1799-1810 : </a:t>
            </a:r>
            <a:r>
              <a:rPr lang="fr-FR" sz="2000" i="1" dirty="0">
                <a:latin typeface="Garamond" panose="02020404030301010803" pitchFamily="18" charset="0"/>
              </a:rPr>
              <a:t>Annuaire météorologique </a:t>
            </a:r>
            <a:r>
              <a:rPr lang="fr-FR" sz="2000" dirty="0">
                <a:latin typeface="Garamond" panose="02020404030301010803" pitchFamily="18" charset="0"/>
              </a:rPr>
              <a:t>(calendrier des prévisions météorologiques) et classification des nuages.</a:t>
            </a:r>
            <a:endParaRPr lang="fr-FR" sz="2000" dirty="0">
              <a:latin typeface="Garamond" panose="02020404030301010803" pitchFamily="18" charset="0"/>
              <a:cs typeface="Times New Roman"/>
            </a:endParaRPr>
          </a:p>
          <a:p>
            <a:pPr marL="0" indent="0" algn="just">
              <a:buNone/>
            </a:pPr>
            <a:r>
              <a:rPr lang="fr-FR" sz="2000" dirty="0">
                <a:latin typeface="Garamond" panose="02020404030301010803" pitchFamily="18" charset="0"/>
                <a:cs typeface="Times New Roman"/>
              </a:rPr>
              <a:t>1802, « biologie » : « Tout ce qui est généralement commun aux végétaux et aux animaux, comme toutes les facultés qui sont propres à chacun de ces êtres sans exception, doit constituer l'unique et vaste objet d'une science particulière qui n'est pas encore fondée, qui n'a même pas de nom, et à laquelle je donnerai le nom de biologie ».</a:t>
            </a:r>
          </a:p>
          <a:p>
            <a:pPr marL="0" indent="0" algn="just">
              <a:buNone/>
            </a:pPr>
            <a:r>
              <a:rPr lang="fr-FR" sz="2000" dirty="0">
                <a:solidFill>
                  <a:srgbClr val="FF0000"/>
                </a:solidFill>
                <a:latin typeface="Garamond" panose="02020404030301010803" pitchFamily="18" charset="0"/>
                <a:cs typeface="Times New Roman"/>
              </a:rPr>
              <a:t>1809</a:t>
            </a:r>
            <a:r>
              <a:rPr lang="fr-FR" sz="2000" dirty="0">
                <a:latin typeface="Garamond" panose="02020404030301010803" pitchFamily="18" charset="0"/>
                <a:cs typeface="Times New Roman"/>
              </a:rPr>
              <a:t>, </a:t>
            </a:r>
            <a:r>
              <a:rPr lang="fr-FR" sz="2000" i="1" dirty="0">
                <a:latin typeface="Garamond" panose="02020404030301010803" pitchFamily="18" charset="0"/>
                <a:cs typeface="Times New Roman"/>
              </a:rPr>
              <a:t>Philosophie zoologique </a:t>
            </a:r>
            <a:r>
              <a:rPr lang="fr-FR" sz="2000" dirty="0">
                <a:latin typeface="Garamond" panose="02020404030301010803" pitchFamily="18" charset="0"/>
                <a:cs typeface="Times New Roman"/>
              </a:rPr>
              <a:t>(Paris) – adaptation des espèces à leur « milieu » et hérédité des caractères acquis.</a:t>
            </a:r>
          </a:p>
          <a:p>
            <a:pPr marL="0" indent="0">
              <a:buNone/>
            </a:pPr>
            <a:endParaRPr lang="fr-FR" sz="2000" dirty="0">
              <a:latin typeface="Garamond" panose="02020404030301010803" pitchFamily="18" charset="0"/>
            </a:endParaRPr>
          </a:p>
        </p:txBody>
      </p:sp>
      <p:pic>
        <p:nvPicPr>
          <p:cNvPr id="4" name="Image 3">
            <a:extLst>
              <a:ext uri="{FF2B5EF4-FFF2-40B4-BE49-F238E27FC236}">
                <a16:creationId xmlns:a16="http://schemas.microsoft.com/office/drawing/2014/main" id="{85A2F3A4-381C-7741-B3DF-8E32C4C55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4208" y="240723"/>
            <a:ext cx="2459484" cy="1778396"/>
          </a:xfrm>
          <a:prstGeom prst="rect">
            <a:avLst/>
          </a:prstGeom>
        </p:spPr>
      </p:pic>
      <p:pic>
        <p:nvPicPr>
          <p:cNvPr id="5" name="Image 4">
            <a:extLst>
              <a:ext uri="{FF2B5EF4-FFF2-40B4-BE49-F238E27FC236}">
                <a16:creationId xmlns:a16="http://schemas.microsoft.com/office/drawing/2014/main" id="{6E7A272E-71E6-B94D-9696-DACD0B0EC125}"/>
              </a:ext>
            </a:extLst>
          </p:cNvPr>
          <p:cNvPicPr>
            <a:picLocks noChangeAspect="1"/>
          </p:cNvPicPr>
          <p:nvPr/>
        </p:nvPicPr>
        <p:blipFill>
          <a:blip r:embed="rId3"/>
          <a:stretch>
            <a:fillRect/>
          </a:stretch>
        </p:blipFill>
        <p:spPr>
          <a:xfrm>
            <a:off x="7109410" y="2708920"/>
            <a:ext cx="1425663" cy="2316702"/>
          </a:xfrm>
          <a:prstGeom prst="rect">
            <a:avLst/>
          </a:prstGeom>
        </p:spPr>
      </p:pic>
    </p:spTree>
    <p:extLst>
      <p:ext uri="{BB962C8B-B14F-4D97-AF65-F5344CB8AC3E}">
        <p14:creationId xmlns:p14="http://schemas.microsoft.com/office/powerpoint/2010/main" val="2543862306"/>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{AE45843A-8C0F-134E-86BC-284654EFACD3}tf10001069</Template>
  <TotalTime>519</TotalTime>
  <Words>1679</Words>
  <Application>Microsoft Macintosh PowerPoint</Application>
  <PresentationFormat>Affichage à l'écran (4:3)</PresentationFormat>
  <Paragraphs>85</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Century Gothic</vt:lpstr>
      <vt:lpstr>Garamond</vt:lpstr>
      <vt:lpstr>Times New Roman</vt:lpstr>
      <vt:lpstr>Wingdings 3</vt:lpstr>
      <vt:lpstr>Brin</vt:lpstr>
      <vt:lpstr>Fossiles, outils et savoirs  (1800 – 1862)</vt:lpstr>
      <vt:lpstr>Présentation PowerPoint</vt:lpstr>
      <vt:lpstr>Présentation PowerPoint</vt:lpstr>
      <vt:lpstr>Partie I. Les fossiles. De la minéralogie à la paléontologie (1834).</vt:lpstr>
      <vt:lpstr>Présentation PowerPoint</vt:lpstr>
      <vt:lpstr>Présentation PowerPoint</vt:lpstr>
      <vt:lpstr>Présentation PowerPoint</vt:lpstr>
      <vt:lpstr>Partie II. Fixistes et transformistes</vt:lpstr>
      <vt:lpstr>Présentation PowerPoint</vt:lpstr>
      <vt:lpstr>Présentation PowerPoint</vt:lpstr>
      <vt:lpstr>Présentation PowerPoint</vt:lpstr>
      <vt:lpstr>Présentation PowerPoint</vt:lpstr>
      <vt:lpstr>Présentation PowerPoint</vt:lpstr>
      <vt:lpstr>Partie III. Des fossiles à l’homme fossile. L’« invention de la préhistoire ».</vt:lpstr>
      <vt:lpstr>Présentation PowerPoint</vt:lpstr>
      <vt:lpstr>Présentation PowerPoint</vt:lpstr>
      <vt:lpstr>Présentation PowerPoint</vt:lpstr>
    </vt:vector>
  </TitlesOfParts>
  <Company>Université Paris 1</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Fossiles et savoirs  (1800 – 1850)</dc:title>
  <dc:creator>CHAPPEY</dc:creator>
  <cp:lastModifiedBy>Microsoft Office User</cp:lastModifiedBy>
  <cp:revision>33</cp:revision>
  <dcterms:created xsi:type="dcterms:W3CDTF">2019-02-18T14:17:43Z</dcterms:created>
  <dcterms:modified xsi:type="dcterms:W3CDTF">2026-02-18T07:39:52Z</dcterms:modified>
</cp:coreProperties>
</file>