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62" r:id="rId4"/>
    <p:sldId id="264" r:id="rId5"/>
    <p:sldId id="274" r:id="rId6"/>
    <p:sldId id="272" r:id="rId7"/>
    <p:sldId id="257" r:id="rId8"/>
    <p:sldId id="267" r:id="rId9"/>
    <p:sldId id="258" r:id="rId10"/>
    <p:sldId id="259" r:id="rId11"/>
    <p:sldId id="260" r:id="rId12"/>
    <p:sldId id="263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87"/>
    <p:restoredTop sz="95952"/>
  </p:normalViewPr>
  <p:slideViewPr>
    <p:cSldViewPr snapToGrid="0" snapToObjects="1">
      <p:cViewPr varScale="1">
        <p:scale>
          <a:sx n="107" d="100"/>
          <a:sy n="107" d="100"/>
        </p:scale>
        <p:origin x="19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7993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89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28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22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1371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08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63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11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30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397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695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828C505-416D-7646-89CF-42F74A232FFC}" type="datetimeFigureOut">
              <a:rPr lang="fr-FR" smtClean="0"/>
              <a:t>18/02/2026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619CC3F-AEC7-404C-9E7E-6F840B9F1CD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47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doi.org/10.4000/hms.20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A347F-3E57-BB4D-A880-C38FB747E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5" y="843148"/>
            <a:ext cx="9725025" cy="914400"/>
          </a:xfrm>
        </p:spPr>
        <p:txBody>
          <a:bodyPr>
            <a:noAutofit/>
          </a:bodyPr>
          <a:lstStyle/>
          <a:p>
            <a:b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Séance 4. </a:t>
            </a:r>
            <a:b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Médecine et 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biopolitique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XIX</a:t>
            </a:r>
            <a:r>
              <a:rPr lang="fr-FR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siècle.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3BC0CB-210D-F349-A236-F7C7B94E7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6570" y="1843877"/>
            <a:ext cx="4568708" cy="3198639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>
                <a:latin typeface="Garamond" panose="02020404030301010803" pitchFamily="18" charset="0"/>
              </a:rPr>
              <a:t>Michel Foucault, </a:t>
            </a:r>
            <a:r>
              <a:rPr lang="fr-FR" i="1" dirty="0">
                <a:latin typeface="Garamond" panose="02020404030301010803" pitchFamily="18" charset="0"/>
              </a:rPr>
              <a:t>Naissance de la clinique. Une archéologie du regard médical</a:t>
            </a:r>
            <a:r>
              <a:rPr lang="fr-FR" dirty="0">
                <a:latin typeface="Garamond" panose="02020404030301010803" pitchFamily="18" charset="0"/>
              </a:rPr>
              <a:t>, paris, 1963. </a:t>
            </a:r>
          </a:p>
          <a:p>
            <a:pPr algn="just"/>
            <a:r>
              <a:rPr lang="fr-FR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La médecine, une science naturelle et sociale (la société comme organisme vivant) considérée comme un outil de pouvoir </a:t>
            </a:r>
            <a:r>
              <a:rPr lang="fr-FR" b="1" dirty="0">
                <a:latin typeface="Garamond" panose="02020404030301010803" pitchFamily="18" charset="0"/>
                <a:cs typeface="Times New Roman" panose="02020603050405020304" pitchFamily="18" charset="0"/>
              </a:rPr>
              <a:t>(savoirs et pouvoirs)</a:t>
            </a:r>
            <a:endParaRPr lang="fr-FR" b="1" i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Garamond" panose="02020404030301010803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6DB824-BEBC-BA44-A3D1-DBCC93808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88" y="1843877"/>
            <a:ext cx="3916582" cy="303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11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7073F8-9944-8E45-A8BF-E4CA9F02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6AEBB5-C0E9-7A4A-8BD2-20B93508A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614364"/>
            <a:ext cx="8188036" cy="5562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Enquêtes et hygiénistes : crise médicale, crise sociale</a:t>
            </a:r>
          </a:p>
          <a:p>
            <a:pPr marL="0" indent="0" algn="just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1816 :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création du Bureau des statistiques par le préfet de Paris, Chabrol de Volvic.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Alexandre Parent-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Duchâtelet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(1790-1836),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Prostitution dans la ville de Paris, considérée sous le rapport de l’hygiène publique, de la morale et de l’administration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(1836).</a:t>
            </a:r>
          </a:p>
          <a:p>
            <a:pPr marL="0" indent="0" algn="just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Louis-René Villermé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(1782-1863),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Tableau de l’état physique et moral des ouvriers employés dans les manufactures de coton, de laine et de soie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(1840).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Loi d’avril 1850 sur les logements insalubres.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Eugène Sue,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Mystères de Paris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(1842-1843).</a:t>
            </a:r>
          </a:p>
          <a:p>
            <a:pPr marL="0" indent="0" algn="just">
              <a:buNone/>
            </a:pPr>
            <a:r>
              <a: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Expériences anglaises : </a:t>
            </a:r>
          </a:p>
          <a:p>
            <a:pPr marL="0" indent="0" algn="just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Edwin Chadwick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(1800-1890), secrétaire de la Commission de la Poor Law. Vote  de la Poor Law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1834. 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1842, il publie un rapport très documenté, le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on the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Sanitary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 of the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Labouring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Population of Great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Britain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Vote du Public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1848 et à la création du bureau d’hygiène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dont il devient le commissaire.</a:t>
            </a:r>
          </a:p>
          <a:p>
            <a:pPr marL="0" indent="0" algn="just">
              <a:buNone/>
            </a:pP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3AC370-086D-6F42-9273-08F466F6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300" y="115863"/>
            <a:ext cx="1653765" cy="23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E4067-3B37-AE4A-94DD-C77829A73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2EA040-C1C3-0341-AAC9-2C4DA00A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7285512" cy="358140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Des « miasmes » aux bactéries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bactérie responsable du choléra (le 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Vibrio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Cholerae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est découverte en 1854 par l'anatomiste italien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Filippo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Pacini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isolée en 1884, par le médecin allemand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Koch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démontre le rôle de l'eau comme agent transmetteur de la maladie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(bacille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Koch)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44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489A0-F29B-1343-AD89-AE1638F39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763962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Partie III. </a:t>
            </a:r>
            <a:b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médecine « morale » au </a:t>
            </a:r>
            <a:r>
              <a:rPr lang="fr-F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 des folles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F65DA4-44F2-DD43-B0ED-C71FA2C3A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7276"/>
            <a:ext cx="10896600" cy="5119687"/>
          </a:xfrm>
        </p:spPr>
        <p:txBody>
          <a:bodyPr/>
          <a:lstStyle/>
          <a:p>
            <a:pPr marL="514350" indent="-514350">
              <a:buAutoNum type="arabicPeriod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E02A98-CBF4-A44C-860A-BA0DE02B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098" y="2009779"/>
            <a:ext cx="4826225" cy="25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7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5CBC22-4099-304E-8F2F-68B42050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995BA9-B9E6-1D43-BFE2-F3EE279BD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668" y="365125"/>
            <a:ext cx="9798132" cy="58118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traitement morale de la folie en question.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Philippe Pine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Jean-Etienne Esquirol (1772-1840).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 tournant anatomo-pathologique.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François Broussais (1772-1838).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La loi du 30 juin 1838.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« chaque département est tenu d’avoir un établissement public, spécialement destiné à recevoir et soigner les aliénés, ou de traiter, à cet effet, avec un établissement public ou privé, soit de ce département, soit d’un autre département ».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1968/1990.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A90D5B-1427-AE48-970F-70A812459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0" y="387721"/>
            <a:ext cx="1866900" cy="288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88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3FDCF-CA21-7D48-87AE-D46FF696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7708C0-BF1D-7049-A6E0-32BDDA6AF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7541"/>
            <a:ext cx="7510153" cy="56794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>
                <a:latin typeface="Garamond" panose="02020404030301010803" pitchFamily="18" charset="0"/>
                <a:cs typeface="Times New Roman" panose="02020603050405020304" pitchFamily="18" charset="0"/>
              </a:rPr>
              <a:t>4. L’hystérie et la domestication féminine.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Jean-Martin Charcot (1825-1893) à la Salpêtrière.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</a:rPr>
              <a:t>1876-1877 : </a:t>
            </a:r>
            <a:r>
              <a:rPr lang="fr-FR" i="1" dirty="0">
                <a:latin typeface="Garamond" panose="02020404030301010803" pitchFamily="18" charset="0"/>
              </a:rPr>
              <a:t>Iconographie photographique</a:t>
            </a:r>
            <a:r>
              <a:rPr lang="fr-FR" dirty="0">
                <a:latin typeface="Garamond" panose="02020404030301010803" pitchFamily="18" charset="0"/>
              </a:rPr>
              <a:t>.</a:t>
            </a:r>
          </a:p>
          <a:p>
            <a:pPr marL="0" indent="0">
              <a:buNone/>
            </a:pPr>
            <a:endParaRPr lang="fr-FR" dirty="0">
              <a:latin typeface="Garamond" panose="02020404030301010803" pitchFamily="18" charset="0"/>
            </a:endParaRPr>
          </a:p>
          <a:p>
            <a:r>
              <a:rPr lang="fr-FR" dirty="0">
                <a:latin typeface="Garamond" panose="02020404030301010803" pitchFamily="18" charset="0"/>
              </a:rPr>
              <a:t>Monique Sicard, « La femme hystérique, émergence d’une représentation », </a:t>
            </a:r>
            <a:r>
              <a:rPr lang="fr-FR" i="1" dirty="0">
                <a:latin typeface="Garamond" panose="02020404030301010803" pitchFamily="18" charset="0"/>
              </a:rPr>
              <a:t>Communication et langages</a:t>
            </a:r>
            <a:r>
              <a:rPr lang="fr-FR" dirty="0">
                <a:latin typeface="Garamond" panose="02020404030301010803" pitchFamily="18" charset="0"/>
              </a:rPr>
              <a:t>, 2001/127, p. 35-49 </a:t>
            </a:r>
            <a:r>
              <a:rPr lang="fr-FR" b="1" i="1" dirty="0">
                <a:latin typeface="Garamond" panose="02020404030301010803" pitchFamily="18" charset="0"/>
              </a:rPr>
              <a:t>https://</a:t>
            </a:r>
            <a:r>
              <a:rPr lang="fr-FR" b="1" i="1" dirty="0" err="1">
                <a:latin typeface="Garamond" panose="02020404030301010803" pitchFamily="18" charset="0"/>
              </a:rPr>
              <a:t>www.persee.fr</a:t>
            </a:r>
            <a:r>
              <a:rPr lang="fr-FR" b="1" i="1" dirty="0">
                <a:latin typeface="Garamond" panose="02020404030301010803" pitchFamily="18" charset="0"/>
              </a:rPr>
              <a:t>/doc/colan_0336-1500_2001_num_127_1_3059 </a:t>
            </a:r>
            <a:endParaRPr lang="fr-FR" dirty="0">
              <a:latin typeface="Garamond" panose="02020404030301010803" pitchFamily="18" charset="0"/>
            </a:endParaRPr>
          </a:p>
          <a:p>
            <a:r>
              <a:rPr lang="fr-FR" dirty="0">
                <a:latin typeface="Garamond" panose="02020404030301010803" pitchFamily="18" charset="0"/>
              </a:rPr>
              <a:t>Georges Didi-</a:t>
            </a:r>
            <a:r>
              <a:rPr lang="fr-FR" dirty="0" err="1">
                <a:latin typeface="Garamond" panose="02020404030301010803" pitchFamily="18" charset="0"/>
              </a:rPr>
              <a:t>Huberman</a:t>
            </a:r>
            <a:r>
              <a:rPr lang="fr-FR" i="1" dirty="0">
                <a:latin typeface="Garamond" panose="02020404030301010803" pitchFamily="18" charset="0"/>
              </a:rPr>
              <a:t>, Invention de l'hystérie : Charcot et l'iconographie photographique de la Salpêtrière, </a:t>
            </a:r>
            <a:r>
              <a:rPr lang="fr-FR" dirty="0">
                <a:latin typeface="Garamond" panose="02020404030301010803" pitchFamily="18" charset="0"/>
              </a:rPr>
              <a:t>Genève : Macula, [1982] 2014. </a:t>
            </a:r>
            <a:r>
              <a:rPr lang="fr-FR" b="1" i="1" dirty="0">
                <a:latin typeface="Garamond" panose="02020404030301010803" pitchFamily="18" charset="0"/>
              </a:rPr>
              <a:t>http://</a:t>
            </a:r>
            <a:r>
              <a:rPr lang="fr-FR" b="1" i="1" dirty="0" err="1">
                <a:latin typeface="Garamond" panose="02020404030301010803" pitchFamily="18" charset="0"/>
              </a:rPr>
              <a:t>www.editionsmacula.com</a:t>
            </a:r>
            <a:r>
              <a:rPr lang="fr-FR" b="1" i="1" dirty="0">
                <a:latin typeface="Garamond" panose="02020404030301010803" pitchFamily="18" charset="0"/>
              </a:rPr>
              <a:t>/livre/72.html </a:t>
            </a:r>
            <a:endParaRPr lang="fr-FR" dirty="0">
              <a:latin typeface="Garamond" panose="02020404030301010803" pitchFamily="18" charset="0"/>
            </a:endParaRPr>
          </a:p>
          <a:p>
            <a:r>
              <a:rPr lang="fr-FR" dirty="0" err="1">
                <a:latin typeface="Garamond" panose="02020404030301010803" pitchFamily="18" charset="0"/>
              </a:rPr>
              <a:t>Vour</a:t>
            </a:r>
            <a:r>
              <a:rPr lang="fr-FR" dirty="0">
                <a:latin typeface="Garamond" panose="02020404030301010803" pitchFamily="18" charset="0"/>
              </a:rPr>
              <a:t> pouvez encore écouter sur ce sujet </a:t>
            </a:r>
            <a:r>
              <a:rPr lang="fr-FR" b="1" i="1" dirty="0">
                <a:latin typeface="Garamond" panose="02020404030301010803" pitchFamily="18" charset="0"/>
              </a:rPr>
              <a:t>https://</a:t>
            </a:r>
            <a:r>
              <a:rPr lang="fr-FR" b="1" i="1" dirty="0" err="1">
                <a:latin typeface="Garamond" panose="02020404030301010803" pitchFamily="18" charset="0"/>
              </a:rPr>
              <a:t>www.franceculture.fr</a:t>
            </a:r>
            <a:r>
              <a:rPr lang="fr-FR" b="1" i="1" dirty="0">
                <a:latin typeface="Garamond" panose="02020404030301010803" pitchFamily="18" charset="0"/>
              </a:rPr>
              <a:t>/sciences/dans-</a:t>
            </a:r>
            <a:r>
              <a:rPr lang="fr-FR" b="1" i="1" dirty="0" err="1">
                <a:latin typeface="Garamond" panose="02020404030301010803" pitchFamily="18" charset="0"/>
              </a:rPr>
              <a:t>loeil</a:t>
            </a:r>
            <a:r>
              <a:rPr lang="fr-FR" b="1" i="1" dirty="0">
                <a:latin typeface="Garamond" panose="02020404030301010803" pitchFamily="18" charset="0"/>
              </a:rPr>
              <a:t>-de--martin-</a:t>
            </a:r>
            <a:r>
              <a:rPr lang="fr-FR" b="1" i="1" dirty="0" err="1">
                <a:latin typeface="Garamond" panose="02020404030301010803" pitchFamily="18" charset="0"/>
              </a:rPr>
              <a:t>charcot</a:t>
            </a:r>
            <a:r>
              <a:rPr lang="fr-FR" b="1" i="1" dirty="0">
                <a:latin typeface="Garamond" panose="02020404030301010803" pitchFamily="18" charset="0"/>
              </a:rPr>
              <a:t> </a:t>
            </a:r>
            <a:endParaRPr lang="fr-FR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FR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FR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Garamond" panose="02020404030301010803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7CB2C1-2D1E-A74C-A5BF-122740C85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950" y="113972"/>
            <a:ext cx="3264050" cy="18278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29E611-4C83-2D41-A370-9C6B8338A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1" y="2359959"/>
            <a:ext cx="2002484" cy="29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366DF-6770-3C43-984D-C087DECB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fr-FR" dirty="0"/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0D471D-D4D4-6540-B8BA-33C2A875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Médecins et guérisseurs du XIX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siècle : médecine et remèdes alternatifs (homéopathie et magnétisme animal)</a:t>
            </a:r>
          </a:p>
        </p:txBody>
      </p:sp>
    </p:spTree>
    <p:extLst>
      <p:ext uri="{BB962C8B-B14F-4D97-AF65-F5344CB8AC3E}">
        <p14:creationId xmlns:p14="http://schemas.microsoft.com/office/powerpoint/2010/main" val="280936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09941-F29A-4A46-8527-4C82E02D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9349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Introduction.</a:t>
            </a:r>
            <a:b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transformations du métier. Une professionnalisation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3CDC37-CF01-E04D-8EF9-89A4225A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063"/>
            <a:ext cx="10515600" cy="4533899"/>
          </a:xfrm>
        </p:spPr>
        <p:txBody>
          <a:bodyPr>
            <a:normAutofit/>
          </a:bodyPr>
          <a:lstStyle/>
          <a:p>
            <a:pPr algn="just"/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1795 : Création des Ecoles de médecine (Paris, Strasbourg, Montpellier).</a:t>
            </a:r>
          </a:p>
          <a:p>
            <a:pPr algn="just"/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Loi du </a:t>
            </a:r>
            <a:r>
              <a:rPr lang="fr-FR" b="1" dirty="0">
                <a:latin typeface="Garamond" panose="02020404030301010803" pitchFamily="18" charset="0"/>
                <a:cs typeface="Times New Roman" panose="02020603050405020304" pitchFamily="18" charset="0"/>
              </a:rPr>
              <a:t>10 mars 1803 </a:t>
            </a: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sur l’organisation de la profession médicale : médecins &amp; chirurgiens : doctorat ; officier de santé). </a:t>
            </a:r>
            <a:r>
              <a:rPr lang="fr-FR" i="1" dirty="0">
                <a:latin typeface="Garamond" panose="02020404030301010803" pitchFamily="18" charset="0"/>
                <a:cs typeface="Times New Roman" panose="02020603050405020304" pitchFamily="18" charset="0"/>
              </a:rPr>
              <a:t>Cursus </a:t>
            </a:r>
            <a:r>
              <a:rPr lang="fr-FR" i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honorum</a:t>
            </a:r>
            <a:r>
              <a:rPr lang="fr-FR" i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et réglementation (lutte contre les « charlatans »).</a:t>
            </a:r>
          </a:p>
          <a:p>
            <a:pPr algn="just"/>
            <a:r>
              <a:rPr lang="fr-FR" dirty="0">
                <a:latin typeface="Garamond" panose="02020404030301010803" pitchFamily="18" charset="0"/>
              </a:rPr>
              <a:t>Loi du 11 avril 1803 </a:t>
            </a: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contre les remèdes « miracles » et régulation de la production et commercialisation des médicaments.</a:t>
            </a:r>
          </a:p>
          <a:p>
            <a:pPr marL="0" indent="0" algn="just">
              <a:buNone/>
            </a:pP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Organisation de la médecine libérale : le notable de province (Charles Bovary)</a:t>
            </a:r>
          </a:p>
          <a:p>
            <a:pPr marL="0" indent="0" algn="just">
              <a:buNone/>
            </a:pP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Sociétés de médecine ; presse périodique spécialisée.</a:t>
            </a:r>
          </a:p>
          <a:p>
            <a:pPr marL="0" indent="0" algn="just">
              <a:buNone/>
            </a:pP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1845 : création de l’Association générale des médecins de France</a:t>
            </a:r>
          </a:p>
          <a:p>
            <a:pPr marL="0" indent="0" algn="just">
              <a:buNone/>
            </a:pPr>
            <a: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  <a:t>Organisation de la médecine hospitalière : hôpitaux (personnels religieux…)</a:t>
            </a:r>
          </a:p>
        </p:txBody>
      </p:sp>
    </p:spTree>
    <p:extLst>
      <p:ext uri="{BB962C8B-B14F-4D97-AF65-F5344CB8AC3E}">
        <p14:creationId xmlns:p14="http://schemas.microsoft.com/office/powerpoint/2010/main" val="399993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8FB0B-92A1-464C-AC54-63874084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35313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Partie I. </a:t>
            </a:r>
            <a:b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terrains de la médecine expérimentale.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53D66-54F3-4049-918F-945A5A088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314450"/>
            <a:ext cx="11115675" cy="4862513"/>
          </a:xfrm>
        </p:spPr>
        <p:txBody>
          <a:bodyPr/>
          <a:lstStyle/>
          <a:p>
            <a:pPr marL="0" indent="0" algn="ctr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E43F6E-D39F-0242-8940-DDE3A4604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154" y="2013165"/>
            <a:ext cx="4848225" cy="36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8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0396F-8865-1043-8BAC-CC0291A5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83F19F-A379-9448-AB87-E68436C53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0" y="365125"/>
            <a:ext cx="7956468" cy="58118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Corps et cadavres : la médecine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anatomo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-clinique.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L’autopsie. Cerveaux. Embaumements… 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Xavier Bichat (1771-1802) et l’étude des « tissus ».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médecine militaire &amp; hospitalière.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Dominique-Jean Larrey (1766-1842) ;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René-Nicolas Desgenettes (1767-1832) ;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François Broussais (1772-1838).</a:t>
            </a:r>
          </a:p>
          <a:p>
            <a:pPr marL="0" indent="0" algn="just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Claude Bernard (1813-1878), professeur au Collège de France (1855),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à l'étude de la Médecine expérimentale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(1865).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 Carol, « Pudeurs et manipulations médicales du cadavre (France, XIX</a:t>
            </a:r>
            <a:r>
              <a:rPr lang="fr-F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siècle) », 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Histoire, médecine et santé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[En ligne], 1 | printemps 2012, mis en ligne le 01 juillet 2013, consulté le 20 février 2021. URL : http://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journals.openedition.org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/203 ; DOI :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https://doi.org/10.4000/hms.203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446A45-1D2F-EE41-82C9-FAF8462F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161" y="365124"/>
            <a:ext cx="1729839" cy="23017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73E0BE-403E-3042-BD64-D638C9F33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038" y="1274285"/>
            <a:ext cx="2386940" cy="17948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90384D-B85C-A049-828E-1FCB863B7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758" y="4258727"/>
            <a:ext cx="2380384" cy="155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033992-8F2D-A644-A612-E1D89E048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28241-E4DB-6047-9477-EA7D388FE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278" y="320634"/>
            <a:ext cx="7403585" cy="55467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b="1" dirty="0">
                <a:latin typeface="Garamond" panose="02020404030301010803" pitchFamily="18" charset="0"/>
              </a:rPr>
              <a:t>B. L’État </a:t>
            </a:r>
            <a:r>
              <a:rPr lang="fr-FR" b="1" dirty="0" err="1">
                <a:latin typeface="Garamond" panose="02020404030301010803" pitchFamily="18" charset="0"/>
              </a:rPr>
              <a:t>médecal</a:t>
            </a:r>
            <a:endParaRPr lang="fr-FR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b="1" i="1" dirty="0">
                <a:latin typeface="Garamond" panose="02020404030301010803" pitchFamily="18" charset="0"/>
              </a:rPr>
              <a:t>L’inoculation contre la variole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</a:rPr>
              <a:t>Variole : environ 50 000 morts tous les ans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</a:rPr>
              <a:t>Edward Jenner (1749-1823) et le « </a:t>
            </a:r>
            <a:r>
              <a:rPr lang="fr-FR" dirty="0" err="1">
                <a:latin typeface="Garamond" panose="02020404030301010803" pitchFamily="18" charset="0"/>
              </a:rPr>
              <a:t>cowbox</a:t>
            </a:r>
            <a:r>
              <a:rPr lang="fr-FR" dirty="0">
                <a:latin typeface="Garamond" panose="02020404030301010803" pitchFamily="18" charset="0"/>
              </a:rPr>
              <a:t> » (variole de la vache)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</a:rPr>
              <a:t>1803 : Comité Central de vaccine 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</a:rPr>
              <a:t>Les hospices d’enfants abandonnés, « dépôts de vaccins » (les corps des enfants permettent d’entretenir la « chaine vaccinale »).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</a:rPr>
              <a:t>Rôle des préfets – 1811 : 2,5 M. de vaccinés</a:t>
            </a:r>
          </a:p>
          <a:p>
            <a:pPr marL="0" indent="0" algn="just">
              <a:buNone/>
            </a:pPr>
            <a:r>
              <a: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ateliers aux tribunaux : soigner la société. Le triomphe de l’hygiène publique</a:t>
            </a:r>
          </a:p>
          <a:p>
            <a:pPr marL="0" indent="0" algn="just">
              <a:buNone/>
            </a:pP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Annales d’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hygiène publique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de médecine légale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(1829-1903).</a:t>
            </a:r>
            <a:endParaRPr lang="fr-FR" dirty="0"/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1795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chaire de médecine légale à l’Université de Paris (expertise médicale)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Mathieu Orfila (1787-1853),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Leçons de médecine légale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(1823).</a:t>
            </a:r>
          </a:p>
          <a:p>
            <a:pPr marL="0" indent="0">
              <a:buNone/>
            </a:pPr>
            <a:endParaRPr lang="fr-FR" dirty="0">
              <a:latin typeface="Garamond" panose="02020404030301010803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D57F91-2506-4F4E-ABDD-E16128DD8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63" y="0"/>
            <a:ext cx="3657600" cy="2489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C9B66D-B5DD-BC4D-B3FB-EFE404CF6A1F}"/>
              </a:ext>
            </a:extLst>
          </p:cNvPr>
          <p:cNvSpPr txBox="1"/>
          <p:nvPr/>
        </p:nvSpPr>
        <p:spPr>
          <a:xfrm>
            <a:off x="8424863" y="261461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Constant </a:t>
            </a:r>
            <a:r>
              <a:rPr lang="fr-FR" dirty="0" err="1">
                <a:latin typeface="Garamond" panose="02020404030301010803" pitchFamily="18" charset="0"/>
              </a:rPr>
              <a:t>Desbordres</a:t>
            </a:r>
            <a:r>
              <a:rPr lang="fr-FR" dirty="0">
                <a:latin typeface="Garamond" panose="02020404030301010803" pitchFamily="18" charset="0"/>
              </a:rPr>
              <a:t>, </a:t>
            </a:r>
            <a:r>
              <a:rPr lang="fr-FR" i="1" dirty="0">
                <a:latin typeface="Garamond" panose="02020404030301010803" pitchFamily="18" charset="0"/>
              </a:rPr>
              <a:t>Les bienfaits de la vaccine</a:t>
            </a:r>
            <a:r>
              <a:rPr lang="fr-FR" dirty="0">
                <a:latin typeface="Garamond" panose="02020404030301010803" pitchFamily="18" charset="0"/>
              </a:rPr>
              <a:t> (1822)</a:t>
            </a:r>
          </a:p>
        </p:txBody>
      </p:sp>
    </p:spTree>
    <p:extLst>
      <p:ext uri="{BB962C8B-B14F-4D97-AF65-F5344CB8AC3E}">
        <p14:creationId xmlns:p14="http://schemas.microsoft.com/office/powerpoint/2010/main" val="338827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D35B0-A47D-DF4D-889B-25E4BD74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8449294" cy="14859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C74B62-1FD1-5E49-A037-C321CB61C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8982694" cy="5811838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Colonies et empire : les « maladies tropicales »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Médecine et « progrès de la civilisation ».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médecine comme savoir colonial (classification des races) en fonction de leurs maladies (nosographies raciales).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Colonies et épidémies : les conférences sanitaires internationales (1851-1885)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9C5660-3474-EC42-A322-B13C0DC0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656" y="218149"/>
            <a:ext cx="1782288" cy="26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5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5087F-A8F5-FB4D-8EBC-6FA85D7E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4" y="1900237"/>
            <a:ext cx="10067925" cy="22574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2E1623-B611-E544-B73D-74565B99B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74" y="846667"/>
            <a:ext cx="7822500" cy="5330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Partie II. </a:t>
            </a:r>
          </a:p>
          <a:p>
            <a:pPr marL="0" indent="0" algn="ctr">
              <a:buNone/>
            </a:pPr>
            <a:r>
              <a:rPr lang="fr-F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Les grandes pandémies du XIX</a:t>
            </a:r>
            <a:r>
              <a:rPr lang="fr-FR" sz="2400" b="1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e</a:t>
            </a:r>
            <a:r>
              <a:rPr lang="fr-F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siècle : </a:t>
            </a:r>
          </a:p>
          <a:p>
            <a:pPr marL="0" indent="0" algn="ctr">
              <a:buNone/>
            </a:pPr>
            <a:r>
              <a:rPr lang="fr-F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Le </a:t>
            </a:r>
            <a:r>
              <a:rPr lang="fr-FR" sz="24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Choléra morbus </a:t>
            </a:r>
            <a:r>
              <a:rPr lang="fr-F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buNone/>
            </a:pPr>
            <a:r>
              <a:rPr lang="fr-F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crises sanitaires et santé publique.</a:t>
            </a:r>
          </a:p>
          <a:p>
            <a:pPr marL="0" indent="0" algn="just">
              <a:buNone/>
            </a:pP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Patrice </a:t>
            </a:r>
            <a:r>
              <a:rPr lang="fr-F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Bourdelais</a:t>
            </a: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fr-F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dir</a:t>
            </a: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.), 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</a:rPr>
              <a:t>Les hygiénistes, enjeux, modèles et pratiques (XVIII</a:t>
            </a:r>
            <a:r>
              <a:rPr lang="fr-FR" sz="2400" i="1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e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</a:rPr>
              <a:t>-XX</a:t>
            </a:r>
            <a:r>
              <a:rPr lang="fr-FR" sz="2400" i="1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e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</a:rPr>
              <a:t> siècles),</a:t>
            </a: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Paris, Seuil, 1995.</a:t>
            </a:r>
          </a:p>
          <a:p>
            <a:pPr marL="0" indent="0" algn="just">
              <a:buNone/>
            </a:pP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Alain Corbin, 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</a:rPr>
              <a:t>Le miasme et la jonquille. L’odorat et l’imaginaire social aux XVIII</a:t>
            </a:r>
            <a:r>
              <a:rPr lang="fr-FR" sz="2400" i="1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e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</a:rPr>
              <a:t> et XIX</a:t>
            </a:r>
            <a:r>
              <a:rPr lang="fr-FR" sz="2400" i="1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e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</a:rPr>
              <a:t> siècle</a:t>
            </a: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Aubier-Montaigne, 1982.</a:t>
            </a:r>
          </a:p>
          <a:p>
            <a:pPr marL="0" indent="0" algn="ctr">
              <a:buNone/>
            </a:pPr>
            <a:endParaRPr lang="fr-F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9DCB87-AD66-8A42-971B-29208D5C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385" y="1079648"/>
            <a:ext cx="2692671" cy="4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7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767E7C-4B5F-EC49-AA70-B5C04510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76C623-9A50-BE43-8D54-A641D694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10639"/>
            <a:ext cx="9135091" cy="5356761"/>
          </a:xfrm>
        </p:spPr>
        <p:txBody>
          <a:bodyPr/>
          <a:lstStyle/>
          <a:p>
            <a:pPr marL="0" indent="0">
              <a:buNone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Crises politiques et surmortalités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Choléra : bactérie (bacille) transmissible à l’homme par ingestion d’eau ou d’aliments souillés (matières fécales). Villes, espaces mortifères.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Mars-septembre 1832 - : 100 000 morts dont environ 20 000 à Paris.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Novembre 1848 – octobre 1849 : 19 000 morts à Paris.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1854 : 10 000 morts (quartiers pauvres)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Conseil de salubrité (1802) 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Comité consultatif d’hygiène publique (1848)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CFC91D-63D6-9846-8C0D-8009221BF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013" y="3455719"/>
            <a:ext cx="2142509" cy="27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10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52DA4-6CF6-FA4A-A321-B4A02D8E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212" y="1302325"/>
            <a:ext cx="10515600" cy="132556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9E1F58-7B19-9B48-A5B2-F65F949AF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90" y="490654"/>
            <a:ext cx="9905010" cy="5686309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Infection ou contagion ? L’impossible consensus des médecins.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Contagion : « miasmes » circulant dans l’air ; mauvaises conditions d’hygiène ; taudis ; classes populaires.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statistiques.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Classe des sciences morales et politiques (François Guizot) en 1832.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L’urbanisation hygiéniste : aération</a:t>
            </a:r>
          </a:p>
        </p:txBody>
      </p:sp>
    </p:spTree>
    <p:extLst>
      <p:ext uri="{BB962C8B-B14F-4D97-AF65-F5344CB8AC3E}">
        <p14:creationId xmlns:p14="http://schemas.microsoft.com/office/powerpoint/2010/main" val="2995638332"/>
      </p:ext>
    </p:extLst>
  </p:cSld>
  <p:clrMapOvr>
    <a:masterClrMapping/>
  </p:clrMapOvr>
</p:sld>
</file>

<file path=ppt/theme/theme1.xml><?xml version="1.0" encoding="utf-8"?>
<a:theme xmlns:a="http://schemas.openxmlformats.org/drawingml/2006/main" name="Rognage">
  <a:themeElements>
    <a:clrScheme name="Rogn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ogn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n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{832DD1C2-571D-DC48-8EF6-9CA2BCFED827}tf10001072</Template>
  <TotalTime>1716</TotalTime>
  <Words>1231</Words>
  <Application>Microsoft Macintosh PowerPoint</Application>
  <PresentationFormat>Grand écran</PresentationFormat>
  <Paragraphs>92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Franklin Gothic Book</vt:lpstr>
      <vt:lpstr>Garamond</vt:lpstr>
      <vt:lpstr>Times New Roman</vt:lpstr>
      <vt:lpstr>Rognage</vt:lpstr>
      <vt:lpstr> Séance 4.  Médecine et biopolitique au XIXe siècle.</vt:lpstr>
      <vt:lpstr>Introduction. Les transformations du métier. Une professionnalisation ?</vt:lpstr>
      <vt:lpstr>Partie I.  Les terrains de la médecine expérimentale.</vt:lpstr>
      <vt:lpstr>Présentation PowerPoint</vt:lpstr>
      <vt:lpstr>Présentation PowerPoint</vt:lpstr>
      <vt:lpstr>Présentation PowerPoint</vt:lpstr>
      <vt:lpstr>Présentation PowerPoint</vt:lpstr>
      <vt:lpstr>  </vt:lpstr>
      <vt:lpstr>Présentation PowerPoint</vt:lpstr>
      <vt:lpstr>Présentation PowerPoint</vt:lpstr>
      <vt:lpstr>Présentation PowerPoint</vt:lpstr>
      <vt:lpstr>Partie III.  De la médecine « morale » au bal des folles.</vt:lpstr>
      <vt:lpstr>Présentation PowerPoint</vt:lpstr>
      <vt:lpstr>Présentation PowerPoint</vt:lpstr>
      <vt:lpstr>Conclusion.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36</cp:revision>
  <dcterms:created xsi:type="dcterms:W3CDTF">2021-02-20T16:33:42Z</dcterms:created>
  <dcterms:modified xsi:type="dcterms:W3CDTF">2026-02-18T07:59:06Z</dcterms:modified>
</cp:coreProperties>
</file>