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61" r:id="rId4"/>
    <p:sldId id="294" r:id="rId5"/>
    <p:sldId id="295" r:id="rId6"/>
    <p:sldId id="257" r:id="rId7"/>
    <p:sldId id="271" r:id="rId8"/>
    <p:sldId id="262" r:id="rId9"/>
    <p:sldId id="260" r:id="rId10"/>
    <p:sldId id="273" r:id="rId11"/>
    <p:sldId id="264" r:id="rId12"/>
    <p:sldId id="265" r:id="rId13"/>
    <p:sldId id="263" r:id="rId14"/>
    <p:sldId id="267" r:id="rId15"/>
    <p:sldId id="266" r:id="rId16"/>
    <p:sldId id="259" r:id="rId17"/>
    <p:sldId id="269" r:id="rId18"/>
    <p:sldId id="25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26"/>
    <p:restoredTop sz="95897"/>
  </p:normalViewPr>
  <p:slideViewPr>
    <p:cSldViewPr snapToGrid="0" snapToObjects="1">
      <p:cViewPr varScale="1">
        <p:scale>
          <a:sx n="107" d="100"/>
          <a:sy n="107" d="100"/>
        </p:scale>
        <p:origin x="168" y="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2/25/26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2/25/26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2/25/26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2/25/26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fr.wikipedia.org/wiki/Joseph_Henry" TargetMode="External"/><Relationship Id="rId2" Type="http://schemas.openxmlformats.org/officeDocument/2006/relationships/hyperlink" Target="https://fr.wikipedia.org/wiki/Smithsonian_Institut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fr.wikipedia.org/wiki/Organisation_m%C3%A9t%C3%A9orologique_international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hyperlink" Target="https://www.cairn.info/revue-romantisme-2014-4.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BBC26E-A702-B549-A08E-00D13EB3FCFB}"/>
              </a:ext>
            </a:extLst>
          </p:cNvPr>
          <p:cNvSpPr>
            <a:spLocks noGrp="1"/>
          </p:cNvSpPr>
          <p:nvPr>
            <p:ph type="ctrTitle"/>
          </p:nvPr>
        </p:nvSpPr>
        <p:spPr>
          <a:xfrm>
            <a:off x="950027" y="2514601"/>
            <a:ext cx="6365174" cy="838200"/>
          </a:xfrm>
        </p:spPr>
        <p:txBody>
          <a:bodyPr>
            <a:noAutofit/>
          </a:bodyPr>
          <a:lstStyle/>
          <a:p>
            <a:r>
              <a:rPr lang="fr-FR" sz="3600" b="1" dirty="0">
                <a:latin typeface="Garamond" panose="02020404030301010803" pitchFamily="18" charset="0"/>
                <a:cs typeface="Times New Roman" panose="02020603050405020304" pitchFamily="18" charset="0"/>
              </a:rPr>
              <a:t>Les conquêtes du ciel au XIX</a:t>
            </a:r>
            <a:r>
              <a:rPr lang="fr-FR" sz="3600" b="1" baseline="30000" dirty="0">
                <a:latin typeface="Garamond" panose="02020404030301010803" pitchFamily="18" charset="0"/>
                <a:cs typeface="Times New Roman" panose="02020603050405020304" pitchFamily="18" charset="0"/>
              </a:rPr>
              <a:t>e</a:t>
            </a:r>
            <a:r>
              <a:rPr lang="fr-FR" sz="3600" b="1" dirty="0">
                <a:latin typeface="Garamond" panose="02020404030301010803" pitchFamily="18" charset="0"/>
                <a:cs typeface="Times New Roman" panose="02020603050405020304" pitchFamily="18" charset="0"/>
              </a:rPr>
              <a:t> siècle : </a:t>
            </a:r>
            <a:br>
              <a:rPr lang="fr-FR" sz="3600" b="1" dirty="0">
                <a:latin typeface="Garamond" panose="02020404030301010803" pitchFamily="18" charset="0"/>
                <a:cs typeface="Times New Roman" panose="02020603050405020304" pitchFamily="18" charset="0"/>
              </a:rPr>
            </a:br>
            <a:r>
              <a:rPr lang="fr-FR" sz="3600" b="1" dirty="0">
                <a:latin typeface="Garamond" panose="02020404030301010803" pitchFamily="18" charset="0"/>
                <a:cs typeface="Times New Roman" panose="02020603050405020304" pitchFamily="18" charset="0"/>
              </a:rPr>
              <a:t>Astronomie et météorologie</a:t>
            </a:r>
          </a:p>
        </p:txBody>
      </p:sp>
      <p:sp>
        <p:nvSpPr>
          <p:cNvPr id="3" name="Sous-titre 2">
            <a:extLst>
              <a:ext uri="{FF2B5EF4-FFF2-40B4-BE49-F238E27FC236}">
                <a16:creationId xmlns:a16="http://schemas.microsoft.com/office/drawing/2014/main" id="{615919EB-6265-8A44-9EFF-502FCABC7DD2}"/>
              </a:ext>
            </a:extLst>
          </p:cNvPr>
          <p:cNvSpPr>
            <a:spLocks noGrp="1"/>
          </p:cNvSpPr>
          <p:nvPr>
            <p:ph type="subTitle" idx="1"/>
          </p:nvPr>
        </p:nvSpPr>
        <p:spPr/>
        <p:txBody>
          <a:bodyPr/>
          <a:lstStyle/>
          <a:p>
            <a:endParaRPr lang="fr-FR"/>
          </a:p>
        </p:txBody>
      </p:sp>
      <p:pic>
        <p:nvPicPr>
          <p:cNvPr id="4" name="Image 3">
            <a:extLst>
              <a:ext uri="{FF2B5EF4-FFF2-40B4-BE49-F238E27FC236}">
                <a16:creationId xmlns:a16="http://schemas.microsoft.com/office/drawing/2014/main" id="{2782B2C7-1871-8B44-B971-13AD019B44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21600" y="-1"/>
            <a:ext cx="4470400" cy="3352801"/>
          </a:xfrm>
          <a:prstGeom prst="rect">
            <a:avLst/>
          </a:prstGeom>
        </p:spPr>
      </p:pic>
      <p:pic>
        <p:nvPicPr>
          <p:cNvPr id="5" name="Image 4">
            <a:extLst>
              <a:ext uri="{FF2B5EF4-FFF2-40B4-BE49-F238E27FC236}">
                <a16:creationId xmlns:a16="http://schemas.microsoft.com/office/drawing/2014/main" id="{903109C9-933C-824B-B7F0-6854FF2B65CD}"/>
              </a:ext>
            </a:extLst>
          </p:cNvPr>
          <p:cNvPicPr>
            <a:picLocks noChangeAspect="1"/>
          </p:cNvPicPr>
          <p:nvPr/>
        </p:nvPicPr>
        <p:blipFill>
          <a:blip r:embed="rId3"/>
          <a:stretch>
            <a:fillRect/>
          </a:stretch>
        </p:blipFill>
        <p:spPr>
          <a:xfrm>
            <a:off x="4316263" y="3780063"/>
            <a:ext cx="4084265" cy="2644488"/>
          </a:xfrm>
          <a:prstGeom prst="rect">
            <a:avLst/>
          </a:prstGeom>
        </p:spPr>
      </p:pic>
    </p:spTree>
    <p:extLst>
      <p:ext uri="{BB962C8B-B14F-4D97-AF65-F5344CB8AC3E}">
        <p14:creationId xmlns:p14="http://schemas.microsoft.com/office/powerpoint/2010/main" val="1079411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6A59DF-DE07-3B45-9D6E-ABE11D00D27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3A5B601-6CE5-E840-B353-1E17E73AA763}"/>
              </a:ext>
            </a:extLst>
          </p:cNvPr>
          <p:cNvSpPr>
            <a:spLocks noGrp="1"/>
          </p:cNvSpPr>
          <p:nvPr>
            <p:ph idx="1"/>
          </p:nvPr>
        </p:nvSpPr>
        <p:spPr>
          <a:xfrm>
            <a:off x="1466193" y="510987"/>
            <a:ext cx="10038419" cy="6126295"/>
          </a:xfrm>
        </p:spPr>
        <p:txBody>
          <a:bodyPr>
            <a:normAutofit/>
          </a:bodyPr>
          <a:lstStyle/>
          <a:p>
            <a:pPr marL="0" indent="0" algn="just">
              <a:buNone/>
            </a:pPr>
            <a:r>
              <a:rPr lang="fr-FR" sz="2400" b="1" dirty="0">
                <a:latin typeface="Times New Roman" panose="02020603050405020304" pitchFamily="18" charset="0"/>
                <a:cs typeface="Times New Roman" panose="02020603050405020304" pitchFamily="18" charset="0"/>
              </a:rPr>
              <a:t>Balbutiements d’une science prospective :</a:t>
            </a:r>
          </a:p>
          <a:p>
            <a:pPr algn="just"/>
            <a:endParaRPr lang="fr-FR" sz="20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Jean-Baptiste Lamarck, </a:t>
            </a:r>
            <a:r>
              <a:rPr lang="fr-FR" sz="2400" i="1" dirty="0">
                <a:latin typeface="Times New Roman" panose="02020603050405020304" pitchFamily="18" charset="0"/>
                <a:cs typeface="Times New Roman" panose="02020603050405020304" pitchFamily="18" charset="0"/>
              </a:rPr>
              <a:t>Annuaires météorologiques</a:t>
            </a:r>
            <a:r>
              <a:rPr lang="fr-FR" sz="2400" dirty="0">
                <a:latin typeface="Times New Roman" panose="02020603050405020304" pitchFamily="18" charset="0"/>
                <a:cs typeface="Times New Roman" panose="02020603050405020304" pitchFamily="18" charset="0"/>
              </a:rPr>
              <a:t> (1800–1810) : « </a:t>
            </a:r>
            <a:r>
              <a:rPr lang="fr-FR" sz="2400" dirty="0">
                <a:solidFill>
                  <a:srgbClr val="000000"/>
                </a:solidFill>
                <a:latin typeface="Times New Roman" panose="02020603050405020304" pitchFamily="18" charset="0"/>
                <a:cs typeface="Times New Roman" panose="02020603050405020304" pitchFamily="18" charset="0"/>
              </a:rPr>
              <a:t>ANNONCER, plus d'une année d'avance, des probabilités sur le tems qu'il fera dans telle partie déterminée de chaque mois, pendant le cours de l’année, c'est assurément offrir au public un avantage extrêmement précieux, et jusqu'ici vainement désiré ; c'est en un mot lui présenter le moyen de déterminer, avec profit, le moment favorable pour une multitude d'entreprises ou d'opérations importantes dans lesquelles le tems ou l'état de l'atmosphère n'est point du tout indifférent ».	</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Luke Howard (</a:t>
            </a:r>
            <a:r>
              <a:rPr lang="fr-FR" sz="2400" i="1" dirty="0">
                <a:latin typeface="Times New Roman" panose="02020603050405020304" pitchFamily="18" charset="0"/>
                <a:cs typeface="Times New Roman" panose="02020603050405020304" pitchFamily="18" charset="0"/>
              </a:rPr>
              <a:t>On the Modification of </a:t>
            </a:r>
            <a:r>
              <a:rPr lang="fr-FR" sz="2400" i="1" dirty="0" err="1">
                <a:latin typeface="Times New Roman" panose="02020603050405020304" pitchFamily="18" charset="0"/>
                <a:cs typeface="Times New Roman" panose="02020603050405020304" pitchFamily="18" charset="0"/>
              </a:rPr>
              <a:t>Clouds</a:t>
            </a:r>
            <a:r>
              <a:rPr lang="fr-FR" sz="2400" dirty="0">
                <a:latin typeface="Times New Roman" panose="02020603050405020304" pitchFamily="18" charset="0"/>
                <a:cs typeface="Times New Roman" panose="02020603050405020304" pitchFamily="18" charset="0"/>
              </a:rPr>
              <a:t>, 1803</a:t>
            </a:r>
            <a:r>
              <a:rPr lang="fr-FR" sz="2400" i="1" dirty="0">
                <a:latin typeface="Times New Roman" panose="02020603050405020304" pitchFamily="18" charset="0"/>
                <a:cs typeface="Times New Roman" panose="02020603050405020304" pitchFamily="18" charset="0"/>
              </a:rPr>
              <a:t>)</a:t>
            </a:r>
            <a:r>
              <a:rPr lang="fr-FR" sz="2400" dirty="0">
                <a:latin typeface="Times New Roman" panose="02020603050405020304" pitchFamily="18" charset="0"/>
                <a:cs typeface="Times New Roman" panose="02020603050405020304" pitchFamily="18" charset="0"/>
              </a:rPr>
              <a:t> crée une classification des nuages (latin) : cumulus, stratus, cirrus (et leurs composés…).</a:t>
            </a:r>
          </a:p>
          <a:p>
            <a:pPr algn="just"/>
            <a:r>
              <a:rPr lang="fr-FR" sz="2400" dirty="0">
                <a:latin typeface="Times New Roman" panose="02020603050405020304" pitchFamily="18" charset="0"/>
                <a:cs typeface="Times New Roman" panose="02020603050405020304" pitchFamily="18" charset="0"/>
              </a:rPr>
              <a:t>Travaux sur les forces de vents (Coriolis)</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6095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652760-012D-EB42-B77D-91BB5FCA541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A67695E-51D3-014E-929E-61C18D77D630}"/>
              </a:ext>
            </a:extLst>
          </p:cNvPr>
          <p:cNvSpPr>
            <a:spLocks noGrp="1"/>
          </p:cNvSpPr>
          <p:nvPr>
            <p:ph idx="1"/>
          </p:nvPr>
        </p:nvSpPr>
        <p:spPr>
          <a:xfrm>
            <a:off x="1639614" y="745067"/>
            <a:ext cx="9864998" cy="5655733"/>
          </a:xfrm>
        </p:spPr>
        <p:txBody>
          <a:bodyPr>
            <a:normAutofit/>
          </a:bodyPr>
          <a:lstStyle/>
          <a:p>
            <a:pPr marL="0" indent="0" algn="just">
              <a:buNone/>
            </a:pPr>
            <a:r>
              <a:rPr lang="fr-FR" sz="2400" b="1" dirty="0">
                <a:latin typeface="Times New Roman" panose="02020603050405020304" pitchFamily="18" charset="0"/>
                <a:cs typeface="Times New Roman" panose="02020603050405020304" pitchFamily="18" charset="0"/>
              </a:rPr>
              <a:t>Observer, collecter, communique : </a:t>
            </a:r>
          </a:p>
          <a:p>
            <a:pPr marL="0" indent="0" algn="just">
              <a:buNone/>
            </a:pPr>
            <a:r>
              <a:rPr lang="fr-FR" sz="2400" dirty="0">
                <a:latin typeface="Times New Roman" panose="02020603050405020304" pitchFamily="18" charset="0"/>
                <a:cs typeface="Times New Roman" panose="02020603050405020304" pitchFamily="18" charset="0"/>
              </a:rPr>
              <a:t>Les observations seront disséminées rapidement grâce à l'invention en 1837 par Samuel Morse du télégraphe.</a:t>
            </a:r>
          </a:p>
          <a:p>
            <a:pPr marL="0" indent="0" algn="just">
              <a:buNone/>
            </a:pPr>
            <a:r>
              <a:rPr lang="fr-FR" sz="2400" dirty="0">
                <a:latin typeface="Times New Roman" panose="02020603050405020304" pitchFamily="18" charset="0"/>
                <a:cs typeface="Times New Roman" panose="02020603050405020304" pitchFamily="18" charset="0"/>
              </a:rPr>
              <a:t>En 1849, le </a:t>
            </a:r>
            <a:r>
              <a:rPr lang="fr-FR" sz="2400" i="1" dirty="0">
                <a:latin typeface="Times New Roman" panose="02020603050405020304" pitchFamily="18" charset="0"/>
                <a:cs typeface="Times New Roman" panose="02020603050405020304" pitchFamily="18" charset="0"/>
                <a:hlinkClick r:id="rId2" tooltip="Smithsonian Institution"/>
              </a:rPr>
              <a:t>Smithsonian Institution</a:t>
            </a:r>
            <a:r>
              <a:rPr lang="fr-FR" sz="2400" dirty="0">
                <a:latin typeface="Times New Roman" panose="02020603050405020304" pitchFamily="18" charset="0"/>
                <a:cs typeface="Times New Roman" panose="02020603050405020304" pitchFamily="18" charset="0"/>
              </a:rPr>
              <a:t>, sous la direction du physicien Joseph</a:t>
            </a:r>
            <a:r>
              <a:rPr lang="fr-FR" sz="2400" dirty="0">
                <a:latin typeface="Times New Roman" panose="02020603050405020304" pitchFamily="18" charset="0"/>
                <a:cs typeface="Times New Roman" panose="02020603050405020304" pitchFamily="18" charset="0"/>
                <a:hlinkClick r:id="rId3" tooltip="Joseph Henry"/>
              </a:rPr>
              <a:t> </a:t>
            </a:r>
            <a:r>
              <a:rPr lang="fr-FR" sz="2400" dirty="0">
                <a:latin typeface="Times New Roman" panose="02020603050405020304" pitchFamily="18" charset="0"/>
                <a:cs typeface="Times New Roman" panose="02020603050405020304" pitchFamily="18" charset="0"/>
              </a:rPr>
              <a:t>Henry commence à mettre sur pied un réseau de stations météorologiques d'observation aux Etats-Unis.</a:t>
            </a:r>
          </a:p>
          <a:p>
            <a:pPr marL="0" indent="0" algn="just">
              <a:buNone/>
            </a:pPr>
            <a:r>
              <a:rPr lang="fr-FR" sz="2400" b="1" dirty="0">
                <a:solidFill>
                  <a:srgbClr val="FF0000"/>
                </a:solidFill>
                <a:latin typeface="Times New Roman" panose="02020603050405020304" pitchFamily="18" charset="0"/>
                <a:cs typeface="Times New Roman" panose="02020603050405020304" pitchFamily="18" charset="0"/>
              </a:rPr>
              <a:t>1854</a:t>
            </a:r>
            <a:r>
              <a:rPr lang="fr-FR" sz="2400" dirty="0">
                <a:latin typeface="Times New Roman" panose="02020603050405020304" pitchFamily="18" charset="0"/>
                <a:cs typeface="Times New Roman" panose="02020603050405020304" pitchFamily="18" charset="0"/>
              </a:rPr>
              <a:t> : désastre maritime dans Mer noire (Guerre de Crimée).</a:t>
            </a:r>
          </a:p>
          <a:p>
            <a:pPr marL="0" indent="0" algn="just">
              <a:buNone/>
            </a:pPr>
            <a:r>
              <a:rPr lang="fr-FR" sz="2400" dirty="0">
                <a:latin typeface="Times New Roman" panose="02020603050405020304" pitchFamily="18" charset="0"/>
                <a:cs typeface="Times New Roman" panose="02020603050405020304" pitchFamily="18" charset="0"/>
              </a:rPr>
              <a:t>Réseau d’observatoires météorologiques (télégraphes) en France (1863) puis en Europe (1865).</a:t>
            </a:r>
          </a:p>
          <a:p>
            <a:pPr marL="0" indent="0" algn="just">
              <a:buNone/>
            </a:pPr>
            <a:r>
              <a:rPr lang="fr-FR" sz="2400" dirty="0">
                <a:latin typeface="Times New Roman" panose="02020603050405020304" pitchFamily="18" charset="0"/>
                <a:cs typeface="Times New Roman" panose="02020603050405020304" pitchFamily="18" charset="0"/>
              </a:rPr>
              <a:t>L'Observatoire de Paris entreprend de diffuser régulièrement des télégrammes d'avertissement aux ports. Cette même année, débute la publication quotidienne de cartes météorologiques dans le Bulletin de l'Observatoire.</a:t>
            </a:r>
          </a:p>
          <a:p>
            <a:pPr marL="0" indent="0" algn="just">
              <a:buNone/>
            </a:pP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4834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337C70-4022-F04E-9AE0-B88761B041A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6C584B1-AF21-E14D-99CD-304C6B28C574}"/>
              </a:ext>
            </a:extLst>
          </p:cNvPr>
          <p:cNvSpPr>
            <a:spLocks noGrp="1"/>
          </p:cNvSpPr>
          <p:nvPr>
            <p:ph idx="1"/>
          </p:nvPr>
        </p:nvSpPr>
        <p:spPr>
          <a:xfrm>
            <a:off x="2589212" y="1905000"/>
            <a:ext cx="5497513" cy="4006221"/>
          </a:xfrm>
        </p:spPr>
        <p:txBody>
          <a:bodyPr>
            <a:noAutofit/>
          </a:bodyPr>
          <a:lstStyle/>
          <a:p>
            <a:pPr algn="just"/>
            <a:r>
              <a:rPr lang="fr-FR" sz="2000" dirty="0">
                <a:latin typeface="Times New Roman" panose="02020603050405020304" pitchFamily="18" charset="0"/>
                <a:cs typeface="Times New Roman" panose="02020603050405020304" pitchFamily="18" charset="0"/>
              </a:rPr>
              <a:t>Le 2 novembre 1857, un tableau d’observations météorologiques est publié dans le </a:t>
            </a:r>
            <a:r>
              <a:rPr lang="fr-FR" sz="2000" i="1" dirty="0">
                <a:latin typeface="Times New Roman" panose="02020603050405020304" pitchFamily="18" charset="0"/>
                <a:cs typeface="Times New Roman" panose="02020603050405020304" pitchFamily="18" charset="0"/>
              </a:rPr>
              <a:t>Bulletin international de l’Observatoire </a:t>
            </a:r>
            <a:r>
              <a:rPr lang="fr-FR" sz="2000" dirty="0">
                <a:latin typeface="Times New Roman" panose="02020603050405020304" pitchFamily="18" charset="0"/>
                <a:cs typeface="Times New Roman" panose="02020603050405020304" pitchFamily="18" charset="0"/>
              </a:rPr>
              <a:t>de Paris.</a:t>
            </a:r>
          </a:p>
          <a:p>
            <a:pPr algn="just"/>
            <a:r>
              <a:rPr lang="fr-FR" sz="2000" dirty="0">
                <a:latin typeface="Times New Roman" panose="02020603050405020304" pitchFamily="18" charset="0"/>
                <a:cs typeface="Times New Roman" panose="02020603050405020304" pitchFamily="18" charset="0"/>
              </a:rPr>
              <a:t>Utilisation du baromètre, thermomètre.. (vents, précipitations…)</a:t>
            </a:r>
          </a:p>
          <a:p>
            <a:r>
              <a:rPr lang="fr-FR" sz="2000" dirty="0">
                <a:latin typeface="Times New Roman" panose="02020603050405020304" pitchFamily="18" charset="0"/>
                <a:cs typeface="Times New Roman" panose="02020603050405020304" pitchFamily="18" charset="0"/>
              </a:rPr>
              <a:t>La première carte météorologique (isobarique) publiée en France, situation du 7 septembre 1863 (carte de la veille), extraite du Bulletin international de l'Observatoire impérial. © Météo-France.</a:t>
            </a:r>
          </a:p>
        </p:txBody>
      </p:sp>
      <p:pic>
        <p:nvPicPr>
          <p:cNvPr id="4" name="Image 3">
            <a:extLst>
              <a:ext uri="{FF2B5EF4-FFF2-40B4-BE49-F238E27FC236}">
                <a16:creationId xmlns:a16="http://schemas.microsoft.com/office/drawing/2014/main" id="{E27AEF6F-39C6-784D-8BA1-E43A73B889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86696" y="0"/>
            <a:ext cx="3442446" cy="4876799"/>
          </a:xfrm>
          <a:prstGeom prst="rect">
            <a:avLst/>
          </a:prstGeom>
        </p:spPr>
      </p:pic>
    </p:spTree>
    <p:extLst>
      <p:ext uri="{BB962C8B-B14F-4D97-AF65-F5344CB8AC3E}">
        <p14:creationId xmlns:p14="http://schemas.microsoft.com/office/powerpoint/2010/main" val="303356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56668F-2971-084F-8DE4-91CA097BF88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F9BFDCD-3F1B-3D47-94F6-BDC9DB2C1A27}"/>
              </a:ext>
            </a:extLst>
          </p:cNvPr>
          <p:cNvSpPr>
            <a:spLocks noGrp="1"/>
          </p:cNvSpPr>
          <p:nvPr>
            <p:ph idx="1"/>
          </p:nvPr>
        </p:nvSpPr>
        <p:spPr>
          <a:xfrm>
            <a:off x="2592924" y="624110"/>
            <a:ext cx="8911687" cy="5287112"/>
          </a:xfrm>
        </p:spPr>
        <p:txBody>
          <a:bodyPr>
            <a:normAutofit/>
          </a:bodyPr>
          <a:lstStyle/>
          <a:p>
            <a:pPr marL="0" indent="0">
              <a:buNone/>
            </a:pPr>
            <a:r>
              <a:rPr lang="fr-FR" sz="2400" b="1" dirty="0">
                <a:latin typeface="Times New Roman" panose="02020603050405020304" pitchFamily="18" charset="0"/>
                <a:cs typeface="Times New Roman" panose="02020603050405020304" pitchFamily="18" charset="0"/>
              </a:rPr>
              <a:t>Cartes météorologiques</a:t>
            </a:r>
          </a:p>
          <a:p>
            <a:pPr marL="0" indent="0" algn="just">
              <a:buNone/>
            </a:pPr>
            <a:r>
              <a:rPr lang="fr-FR" sz="2400" dirty="0">
                <a:latin typeface="Times New Roman" panose="02020603050405020304" pitchFamily="18" charset="0"/>
                <a:cs typeface="Times New Roman" panose="02020603050405020304" pitchFamily="18" charset="0"/>
              </a:rPr>
              <a:t>Pour étudier le climat de la France, un service d'observations météorologiques est mis en place dans les Écoles normales primaires. Rôle des amateurs (bénévoles). Ce réseau est complété par l'organisation du recueil des observations d'orages dans chaque canton.</a:t>
            </a:r>
          </a:p>
          <a:p>
            <a:pPr marL="0" indent="0" algn="just">
              <a:buNone/>
            </a:pPr>
            <a:r>
              <a:rPr lang="fr-FR" sz="2400" dirty="0">
                <a:latin typeface="Times New Roman" panose="02020603050405020304" pitchFamily="18" charset="0"/>
                <a:cs typeface="Times New Roman" panose="02020603050405020304" pitchFamily="18" charset="0"/>
              </a:rPr>
              <a:t>En 1853, une première conférence des représentants de dix pays se réunit à Bruxelles pour formaliser une entente et normaliser le codage des données météorologiques. En 1873, l'</a:t>
            </a:r>
            <a:r>
              <a:rPr lang="fr-FR" sz="2400" dirty="0">
                <a:latin typeface="Times New Roman" panose="02020603050405020304" pitchFamily="18" charset="0"/>
                <a:cs typeface="Times New Roman" panose="02020603050405020304" pitchFamily="18" charset="0"/>
                <a:hlinkClick r:id="rId2" tooltip="Organisation météorologique internationale"/>
              </a:rPr>
              <a:t>Organisation météorologique internationale</a:t>
            </a:r>
            <a:r>
              <a:rPr lang="fr-FR" sz="2400" dirty="0">
                <a:latin typeface="Times New Roman" panose="02020603050405020304" pitchFamily="18" charset="0"/>
                <a:cs typeface="Times New Roman" panose="02020603050405020304" pitchFamily="18" charset="0"/>
              </a:rPr>
              <a:t> est fondée à Vienne par les pays ayant un service météorologique.</a:t>
            </a:r>
          </a:p>
          <a:p>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7397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D77B87-E6D9-364D-8A7B-1EA5B56A991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A2DA3E9-C25B-CC4C-B5B2-08EFF8D22A70}"/>
              </a:ext>
            </a:extLst>
          </p:cNvPr>
          <p:cNvSpPr>
            <a:spLocks noGrp="1"/>
          </p:cNvSpPr>
          <p:nvPr>
            <p:ph idx="1"/>
          </p:nvPr>
        </p:nvSpPr>
        <p:spPr/>
        <p:txBody>
          <a:bodyPr>
            <a:normAutofit/>
          </a:bodyPr>
          <a:lstStyle/>
          <a:p>
            <a:pPr algn="just"/>
            <a:r>
              <a:rPr lang="fr-FR" sz="2400" dirty="0">
                <a:latin typeface="Garamond" panose="02020404030301010803" pitchFamily="18" charset="0"/>
                <a:cs typeface="Times New Roman" panose="02020603050405020304" pitchFamily="18" charset="0"/>
              </a:rPr>
              <a:t>1878 : création du Bureau central météorologique (qui quitte l’Observatoire), rattaché au Ministère de l’Instruction publique.</a:t>
            </a:r>
          </a:p>
          <a:p>
            <a:r>
              <a:rPr lang="fr-FR" sz="2400" dirty="0">
                <a:latin typeface="Garamond" panose="02020404030301010803" pitchFamily="18" charset="0"/>
                <a:cs typeface="Times New Roman" panose="02020603050405020304" pitchFamily="18" charset="0"/>
              </a:rPr>
              <a:t>1892 : utilisation des ballon-sonde.</a:t>
            </a:r>
          </a:p>
        </p:txBody>
      </p:sp>
      <p:pic>
        <p:nvPicPr>
          <p:cNvPr id="4" name="Image 3">
            <a:extLst>
              <a:ext uri="{FF2B5EF4-FFF2-40B4-BE49-F238E27FC236}">
                <a16:creationId xmlns:a16="http://schemas.microsoft.com/office/drawing/2014/main" id="{8976F087-2947-5740-8D19-AA555D4DDEDB}"/>
              </a:ext>
            </a:extLst>
          </p:cNvPr>
          <p:cNvPicPr>
            <a:picLocks noChangeAspect="1"/>
          </p:cNvPicPr>
          <p:nvPr/>
        </p:nvPicPr>
        <p:blipFill>
          <a:blip r:embed="rId2"/>
          <a:stretch>
            <a:fillRect/>
          </a:stretch>
        </p:blipFill>
        <p:spPr>
          <a:xfrm>
            <a:off x="8724900" y="2831567"/>
            <a:ext cx="3467100" cy="3810000"/>
          </a:xfrm>
          <a:prstGeom prst="rect">
            <a:avLst/>
          </a:prstGeom>
        </p:spPr>
      </p:pic>
    </p:spTree>
    <p:extLst>
      <p:ext uri="{BB962C8B-B14F-4D97-AF65-F5344CB8AC3E}">
        <p14:creationId xmlns:p14="http://schemas.microsoft.com/office/powerpoint/2010/main" val="2159520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4EF0A2-B44A-5D41-ADDA-821E86F38E0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BAE9586-41A3-2F48-977B-E1CA3C795A39}"/>
              </a:ext>
            </a:extLst>
          </p:cNvPr>
          <p:cNvSpPr>
            <a:spLocks noGrp="1"/>
          </p:cNvSpPr>
          <p:nvPr>
            <p:ph idx="1"/>
          </p:nvPr>
        </p:nvSpPr>
        <p:spPr>
          <a:xfrm>
            <a:off x="4198777" y="624110"/>
            <a:ext cx="4404048" cy="4806306"/>
          </a:xfrm>
        </p:spPr>
        <p:txBody>
          <a:bodyPr>
            <a:noAutofit/>
          </a:bodyPr>
          <a:lstStyle/>
          <a:p>
            <a:r>
              <a:rPr lang="fr-FR" sz="2400" dirty="0">
                <a:latin typeface="Times New Roman" panose="02020603050405020304" pitchFamily="18" charset="0"/>
                <a:cs typeface="Times New Roman" panose="02020603050405020304" pitchFamily="18" charset="0"/>
              </a:rPr>
              <a:t>La  « météo » et la presse. Un objet de consommation.</a:t>
            </a:r>
          </a:p>
          <a:p>
            <a:pPr marL="0" indent="0" algn="just">
              <a:buNone/>
            </a:pPr>
            <a:r>
              <a:rPr lang="fr-FR" sz="2400" dirty="0">
                <a:latin typeface="Times New Roman" panose="02020603050405020304" pitchFamily="18" charset="0"/>
                <a:cs typeface="Times New Roman" panose="02020603050405020304" pitchFamily="18" charset="0"/>
              </a:rPr>
              <a:t>1876 : De nouveaux procédés d'impression permettent de reproduire des documents graphiques suffisamment rapidement pour les publier dans un quotidien. Ainsi, le journal L'Opinion nationale publie chaque jour une copie de la carte météorologique établie par l'Observatoire de Paris.</a:t>
            </a:r>
          </a:p>
        </p:txBody>
      </p:sp>
      <p:pic>
        <p:nvPicPr>
          <p:cNvPr id="4" name="Image 3">
            <a:extLst>
              <a:ext uri="{FF2B5EF4-FFF2-40B4-BE49-F238E27FC236}">
                <a16:creationId xmlns:a16="http://schemas.microsoft.com/office/drawing/2014/main" id="{220C797F-9835-9240-A83E-2D03BF45F9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951" y="1733921"/>
            <a:ext cx="3706386" cy="5124079"/>
          </a:xfrm>
          <a:prstGeom prst="rect">
            <a:avLst/>
          </a:prstGeom>
        </p:spPr>
      </p:pic>
      <p:pic>
        <p:nvPicPr>
          <p:cNvPr id="5" name="Image 4">
            <a:extLst>
              <a:ext uri="{FF2B5EF4-FFF2-40B4-BE49-F238E27FC236}">
                <a16:creationId xmlns:a16="http://schemas.microsoft.com/office/drawing/2014/main" id="{8C0A028A-6EBD-C646-891A-BCD74D693F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69355" y="624110"/>
            <a:ext cx="2162073" cy="5124112"/>
          </a:xfrm>
          <a:prstGeom prst="rect">
            <a:avLst/>
          </a:prstGeom>
        </p:spPr>
      </p:pic>
    </p:spTree>
    <p:extLst>
      <p:ext uri="{BB962C8B-B14F-4D97-AF65-F5344CB8AC3E}">
        <p14:creationId xmlns:p14="http://schemas.microsoft.com/office/powerpoint/2010/main" val="3196642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A77826-4A37-A449-82CD-7018DE1FCA8C}"/>
              </a:ext>
            </a:extLst>
          </p:cNvPr>
          <p:cNvSpPr>
            <a:spLocks noGrp="1"/>
          </p:cNvSpPr>
          <p:nvPr>
            <p:ph type="title"/>
          </p:nvPr>
        </p:nvSpPr>
        <p:spPr>
          <a:xfrm>
            <a:off x="2032001" y="624110"/>
            <a:ext cx="9472612" cy="679757"/>
          </a:xfrm>
        </p:spPr>
        <p:txBody>
          <a:bodyPr/>
          <a:lstStyle/>
          <a:p>
            <a:r>
              <a:rPr lang="fr-FR" sz="3200" b="1" dirty="0">
                <a:latin typeface="Times New Roman" panose="02020603050405020304" pitchFamily="18" charset="0"/>
                <a:cs typeface="Times New Roman" panose="02020603050405020304" pitchFamily="18" charset="0"/>
              </a:rPr>
              <a:t>III. Imaginaires </a:t>
            </a:r>
            <a:r>
              <a:rPr lang="fr-FR" sz="3200" b="1" dirty="0" err="1">
                <a:latin typeface="Times New Roman" panose="02020603050405020304" pitchFamily="18" charset="0"/>
                <a:cs typeface="Times New Roman" panose="02020603050405020304" pitchFamily="18" charset="0"/>
              </a:rPr>
              <a:t>spaciaux</a:t>
            </a:r>
            <a:r>
              <a:rPr lang="fr-FR" dirty="0"/>
              <a:t>.</a:t>
            </a:r>
          </a:p>
        </p:txBody>
      </p:sp>
      <p:sp>
        <p:nvSpPr>
          <p:cNvPr id="3" name="Espace réservé du contenu 2">
            <a:extLst>
              <a:ext uri="{FF2B5EF4-FFF2-40B4-BE49-F238E27FC236}">
                <a16:creationId xmlns:a16="http://schemas.microsoft.com/office/drawing/2014/main" id="{C9573F53-6AE8-4444-AC2A-683ABCDB0198}"/>
              </a:ext>
            </a:extLst>
          </p:cNvPr>
          <p:cNvSpPr>
            <a:spLocks noGrp="1"/>
          </p:cNvSpPr>
          <p:nvPr>
            <p:ph idx="1"/>
          </p:nvPr>
        </p:nvSpPr>
        <p:spPr>
          <a:xfrm>
            <a:off x="2032001" y="1303867"/>
            <a:ext cx="9472611" cy="4607355"/>
          </a:xfrm>
        </p:spPr>
        <p:txBody>
          <a:bodyPr>
            <a:normAutofit/>
          </a:bodyPr>
          <a:lstStyle/>
          <a:p>
            <a:r>
              <a:rPr lang="fr-FR" sz="2400" b="1" dirty="0">
                <a:latin typeface="Times New Roman" panose="02020603050405020304" pitchFamily="18" charset="0"/>
                <a:cs typeface="Times New Roman" panose="02020603050405020304" pitchFamily="18" charset="0"/>
              </a:rPr>
              <a:t>La vulgarisation de l’astronomie.</a:t>
            </a:r>
          </a:p>
          <a:p>
            <a:pPr marL="0" indent="0">
              <a:buNone/>
            </a:pPr>
            <a:r>
              <a:rPr lang="fr-FR" sz="2400" dirty="0">
                <a:latin typeface="Times New Roman" panose="02020603050405020304" pitchFamily="18" charset="0"/>
                <a:cs typeface="Times New Roman" panose="02020603050405020304" pitchFamily="18" charset="0"/>
              </a:rPr>
              <a:t>Joseph </a:t>
            </a:r>
            <a:r>
              <a:rPr lang="fr-FR" sz="2400" b="1" dirty="0">
                <a:latin typeface="Times New Roman" panose="02020603050405020304" pitchFamily="18" charset="0"/>
                <a:cs typeface="Times New Roman" panose="02020603050405020304" pitchFamily="18" charset="0"/>
              </a:rPr>
              <a:t>Bertrand</a:t>
            </a:r>
            <a:r>
              <a:rPr lang="fr-FR" sz="2400" dirty="0">
                <a:latin typeface="Times New Roman" panose="02020603050405020304" pitchFamily="18" charset="0"/>
                <a:cs typeface="Times New Roman" panose="02020603050405020304" pitchFamily="18" charset="0"/>
              </a:rPr>
              <a:t> (1822-1900) – polytechnicien, professeur à Polytechnique et au Collège de France (chaire de physique et mathématiques) ; membre de l’Académie des sciences.</a:t>
            </a:r>
          </a:p>
          <a:p>
            <a:pPr marL="0" indent="0">
              <a:buNone/>
            </a:pPr>
            <a:r>
              <a:rPr lang="fr-FR" sz="2400" dirty="0">
                <a:latin typeface="Times New Roman" panose="02020603050405020304" pitchFamily="18" charset="0"/>
                <a:cs typeface="Times New Roman" panose="02020603050405020304" pitchFamily="18" charset="0"/>
              </a:rPr>
              <a:t>1865 : </a:t>
            </a:r>
            <a:r>
              <a:rPr lang="fr-FR" sz="2400" i="1" dirty="0">
                <a:latin typeface="Times New Roman" panose="02020603050405020304" pitchFamily="18" charset="0"/>
                <a:cs typeface="Times New Roman" panose="02020603050405020304" pitchFamily="18" charset="0"/>
              </a:rPr>
              <a:t>Les fondateurs de l’astronomie moderne</a:t>
            </a:r>
            <a:r>
              <a:rPr lang="fr-FR" sz="2400" dirty="0">
                <a:latin typeface="Times New Roman" panose="02020603050405020304" pitchFamily="18" charset="0"/>
                <a:cs typeface="Times New Roman" panose="02020603050405020304" pitchFamily="18" charset="0"/>
              </a:rPr>
              <a:t>.</a:t>
            </a:r>
          </a:p>
          <a:p>
            <a:pPr marL="0" indent="0" algn="just">
              <a:buNone/>
            </a:pPr>
            <a:r>
              <a:rPr lang="fr-FR" sz="2400" dirty="0">
                <a:latin typeface="Times New Roman" panose="02020603050405020304" pitchFamily="18" charset="0"/>
                <a:cs typeface="Times New Roman" panose="02020603050405020304" pitchFamily="18" charset="0"/>
              </a:rPr>
              <a:t>Camille </a:t>
            </a:r>
            <a:r>
              <a:rPr lang="fr-FR" sz="2400" b="1" dirty="0">
                <a:latin typeface="Times New Roman" panose="02020603050405020304" pitchFamily="18" charset="0"/>
                <a:cs typeface="Times New Roman" panose="02020603050405020304" pitchFamily="18" charset="0"/>
              </a:rPr>
              <a:t>Flammarion</a:t>
            </a:r>
            <a:r>
              <a:rPr lang="fr-FR" sz="2400" dirty="0">
                <a:latin typeface="Times New Roman" panose="02020603050405020304" pitchFamily="18" charset="0"/>
                <a:cs typeface="Times New Roman" panose="02020603050405020304" pitchFamily="18" charset="0"/>
              </a:rPr>
              <a:t> (1842-1924) : </a:t>
            </a:r>
            <a:r>
              <a:rPr lang="fr-FR" sz="2400" i="1" dirty="0">
                <a:latin typeface="Times New Roman" panose="02020603050405020304" pitchFamily="18" charset="0"/>
                <a:cs typeface="Times New Roman" panose="02020603050405020304" pitchFamily="18" charset="0"/>
              </a:rPr>
              <a:t>La pluralité des mondes habités </a:t>
            </a:r>
            <a:r>
              <a:rPr lang="fr-FR" sz="2400" dirty="0">
                <a:latin typeface="Times New Roman" panose="02020603050405020304" pitchFamily="18" charset="0"/>
                <a:cs typeface="Times New Roman" panose="02020603050405020304" pitchFamily="18" charset="0"/>
              </a:rPr>
              <a:t>(1862) ; conférences sur l’astronomie populaire. </a:t>
            </a:r>
          </a:p>
        </p:txBody>
      </p:sp>
    </p:spTree>
    <p:extLst>
      <p:ext uri="{BB962C8B-B14F-4D97-AF65-F5344CB8AC3E}">
        <p14:creationId xmlns:p14="http://schemas.microsoft.com/office/powerpoint/2010/main" val="2896180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F55A72-636C-BA43-89AF-291B3DCF4E7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8951D8A-98B4-7641-AF6A-094C67EC3982}"/>
              </a:ext>
            </a:extLst>
          </p:cNvPr>
          <p:cNvSpPr>
            <a:spLocks noGrp="1"/>
          </p:cNvSpPr>
          <p:nvPr>
            <p:ph idx="1"/>
          </p:nvPr>
        </p:nvSpPr>
        <p:spPr>
          <a:xfrm>
            <a:off x="2127380" y="624110"/>
            <a:ext cx="9377232" cy="5287112"/>
          </a:xfrm>
        </p:spPr>
        <p:txBody>
          <a:bodyPr>
            <a:normAutofit/>
          </a:bodyPr>
          <a:lstStyle/>
          <a:p>
            <a:r>
              <a:rPr lang="fr-FR" sz="2400" b="1" dirty="0">
                <a:latin typeface="Times New Roman" panose="02020603050405020304" pitchFamily="18" charset="0"/>
                <a:cs typeface="Times New Roman" panose="02020603050405020304" pitchFamily="18" charset="0"/>
              </a:rPr>
              <a:t>Imaginaire et marché de l’astronomie</a:t>
            </a:r>
          </a:p>
          <a:p>
            <a:pPr marL="0" indent="0" algn="just">
              <a:buNone/>
            </a:pPr>
            <a:r>
              <a:rPr lang="fr-FR" sz="2400" dirty="0">
                <a:latin typeface="Times New Roman" panose="02020603050405020304" pitchFamily="18" charset="0"/>
                <a:cs typeface="Times New Roman" panose="02020603050405020304" pitchFamily="18" charset="0"/>
              </a:rPr>
              <a:t>Pierre-Jules </a:t>
            </a:r>
            <a:r>
              <a:rPr lang="fr-FR" sz="2400" b="1" dirty="0" err="1">
                <a:latin typeface="Times New Roman" panose="02020603050405020304" pitchFamily="18" charset="0"/>
                <a:cs typeface="Times New Roman" panose="02020603050405020304" pitchFamily="18" charset="0"/>
              </a:rPr>
              <a:t>Hetzel</a:t>
            </a:r>
            <a:r>
              <a:rPr lang="fr-FR" sz="2400" dirty="0">
                <a:latin typeface="Times New Roman" panose="02020603050405020304" pitchFamily="18" charset="0"/>
                <a:cs typeface="Times New Roman" panose="02020603050405020304" pitchFamily="18" charset="0"/>
              </a:rPr>
              <a:t> (1814-1886) – études classiques puis librairie (1835). Chef de cabinet de Lamartine (1848). Editeur (1840) – collaborations avec écrivains, savants et illustrateurs. Presse pédagogique (</a:t>
            </a:r>
            <a:r>
              <a:rPr lang="fr-FR" sz="2400" i="1" dirty="0">
                <a:latin typeface="Times New Roman" panose="02020603050405020304" pitchFamily="18" charset="0"/>
                <a:cs typeface="Times New Roman" panose="02020603050405020304" pitchFamily="18" charset="0"/>
              </a:rPr>
              <a:t>Magasin d’éducation et de récréation</a:t>
            </a:r>
            <a:r>
              <a:rPr lang="fr-FR" sz="2400" dirty="0">
                <a:latin typeface="Times New Roman" panose="02020603050405020304" pitchFamily="18" charset="0"/>
                <a:cs typeface="Times New Roman" panose="02020603050405020304" pitchFamily="18" charset="0"/>
              </a:rPr>
              <a:t> de 1864).</a:t>
            </a:r>
          </a:p>
          <a:p>
            <a:endParaRPr lang="fr-FR" sz="2400" dirty="0"/>
          </a:p>
        </p:txBody>
      </p:sp>
      <p:pic>
        <p:nvPicPr>
          <p:cNvPr id="4" name="Image 3">
            <a:extLst>
              <a:ext uri="{FF2B5EF4-FFF2-40B4-BE49-F238E27FC236}">
                <a16:creationId xmlns:a16="http://schemas.microsoft.com/office/drawing/2014/main" id="{8C392760-6CC6-A440-BFD1-F07BBBE9804B}"/>
              </a:ext>
            </a:extLst>
          </p:cNvPr>
          <p:cNvPicPr>
            <a:picLocks noChangeAspect="1"/>
          </p:cNvPicPr>
          <p:nvPr/>
        </p:nvPicPr>
        <p:blipFill>
          <a:blip r:embed="rId2"/>
          <a:stretch>
            <a:fillRect/>
          </a:stretch>
        </p:blipFill>
        <p:spPr>
          <a:xfrm>
            <a:off x="9643345" y="2382671"/>
            <a:ext cx="2171700" cy="3746500"/>
          </a:xfrm>
          <a:prstGeom prst="rect">
            <a:avLst/>
          </a:prstGeom>
        </p:spPr>
      </p:pic>
    </p:spTree>
    <p:extLst>
      <p:ext uri="{BB962C8B-B14F-4D97-AF65-F5344CB8AC3E}">
        <p14:creationId xmlns:p14="http://schemas.microsoft.com/office/powerpoint/2010/main" val="2825281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F71812-A6CE-4147-AB77-6CD399384C6C}"/>
              </a:ext>
            </a:extLst>
          </p:cNvPr>
          <p:cNvSpPr>
            <a:spLocks noGrp="1"/>
          </p:cNvSpPr>
          <p:nvPr>
            <p:ph type="title"/>
          </p:nvPr>
        </p:nvSpPr>
        <p:spPr>
          <a:xfrm>
            <a:off x="2319867" y="304800"/>
            <a:ext cx="9184745" cy="745067"/>
          </a:xfrm>
        </p:spPr>
        <p:txBody>
          <a:bodyPr>
            <a:normAutofit fontScale="90000"/>
          </a:bodyPr>
          <a:lstStyle/>
          <a:p>
            <a:br>
              <a:rPr lang="fr-FR" sz="2800" dirty="0">
                <a:latin typeface="Times New Roman" panose="02020603050405020304" pitchFamily="18" charset="0"/>
                <a:cs typeface="Times New Roman" panose="02020603050405020304" pitchFamily="18" charset="0"/>
              </a:rPr>
            </a:br>
            <a:endParaRPr lang="fr-FR" sz="2800" b="1"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A3908F88-886E-6C4C-A8B1-3262CF4783E0}"/>
              </a:ext>
            </a:extLst>
          </p:cNvPr>
          <p:cNvSpPr>
            <a:spLocks noGrp="1"/>
          </p:cNvSpPr>
          <p:nvPr>
            <p:ph idx="1"/>
          </p:nvPr>
        </p:nvSpPr>
        <p:spPr>
          <a:xfrm>
            <a:off x="2319867" y="1049867"/>
            <a:ext cx="9184745" cy="4861355"/>
          </a:xfrm>
        </p:spPr>
        <p:txBody>
          <a:bodyPr>
            <a:normAutofit/>
          </a:bodyPr>
          <a:lstStyle/>
          <a:p>
            <a:r>
              <a:rPr lang="fr-FR" sz="2400" b="1" dirty="0">
                <a:latin typeface="Times New Roman" panose="02020603050405020304" pitchFamily="18" charset="0"/>
                <a:cs typeface="Times New Roman" panose="02020603050405020304" pitchFamily="18" charset="0"/>
              </a:rPr>
              <a:t>Les têtes dans les étoiles. Astronomie et fiction. </a:t>
            </a:r>
            <a:r>
              <a:rPr lang="fr-FR" sz="2400" dirty="0">
                <a:latin typeface="Times New Roman" panose="02020603050405020304" pitchFamily="18" charset="0"/>
                <a:cs typeface="Times New Roman" panose="02020603050405020304" pitchFamily="18" charset="0"/>
              </a:rPr>
              <a:t>Jules Verne (1828-1905).</a:t>
            </a:r>
          </a:p>
          <a:p>
            <a:pPr marL="0" indent="0">
              <a:buNone/>
            </a:pPr>
            <a:r>
              <a:rPr lang="fr-FR" sz="2400" dirty="0">
                <a:latin typeface="Times New Roman" panose="02020603050405020304" pitchFamily="18" charset="0"/>
                <a:cs typeface="Times New Roman" panose="02020603050405020304" pitchFamily="18" charset="0"/>
              </a:rPr>
              <a:t>1863 : </a:t>
            </a:r>
            <a:r>
              <a:rPr lang="fr-FR" sz="2400" i="1" dirty="0">
                <a:latin typeface="Times New Roman" panose="02020603050405020304" pitchFamily="18" charset="0"/>
                <a:cs typeface="Times New Roman" panose="02020603050405020304" pitchFamily="18" charset="0"/>
              </a:rPr>
              <a:t>Cinq semaines en ballon</a:t>
            </a:r>
            <a:r>
              <a:rPr lang="fr-FR" sz="2400" dirty="0">
                <a:latin typeface="Times New Roman" panose="02020603050405020304" pitchFamily="18" charset="0"/>
                <a:cs typeface="Times New Roman" panose="02020603050405020304" pitchFamily="18" charset="0"/>
              </a:rPr>
              <a:t>.</a:t>
            </a:r>
          </a:p>
          <a:p>
            <a:pPr marL="0" indent="0">
              <a:buNone/>
            </a:pPr>
            <a:r>
              <a:rPr lang="fr-FR" sz="2400" dirty="0">
                <a:latin typeface="Times New Roman" panose="02020603050405020304" pitchFamily="18" charset="0"/>
                <a:cs typeface="Times New Roman" panose="02020603050405020304" pitchFamily="18" charset="0"/>
              </a:rPr>
              <a:t>1865 : </a:t>
            </a:r>
            <a:r>
              <a:rPr lang="fr-FR" sz="2400" i="1" dirty="0">
                <a:latin typeface="Times New Roman" panose="02020603050405020304" pitchFamily="18" charset="0"/>
                <a:cs typeface="Times New Roman" panose="02020603050405020304" pitchFamily="18" charset="0"/>
              </a:rPr>
              <a:t>De la terre à la lune</a:t>
            </a:r>
          </a:p>
          <a:p>
            <a:pPr marL="0" indent="0">
              <a:buNone/>
            </a:pPr>
            <a:r>
              <a:rPr lang="fr-FR" sz="2400" i="1" dirty="0">
                <a:latin typeface="Times New Roman" panose="02020603050405020304" pitchFamily="18" charset="0"/>
                <a:cs typeface="Times New Roman" panose="02020603050405020304" pitchFamily="18" charset="0"/>
              </a:rPr>
              <a:t>Voyages extraordinaires</a:t>
            </a:r>
            <a:r>
              <a:rPr lang="fr-FR" sz="2400" dirty="0">
                <a:latin typeface="Times New Roman" panose="02020603050405020304" pitchFamily="18" charset="0"/>
                <a:cs typeface="Times New Roman" panose="02020603050405020304" pitchFamily="18" charset="0"/>
              </a:rPr>
              <a:t> : 62 romans; 18 nouvelles.</a:t>
            </a:r>
            <a:endParaRPr lang="fr-FR" sz="2400" i="1" dirty="0">
              <a:latin typeface="Times New Roman" panose="02020603050405020304" pitchFamily="18" charset="0"/>
              <a:cs typeface="Times New Roman" panose="02020603050405020304" pitchFamily="18" charset="0"/>
            </a:endParaRPr>
          </a:p>
          <a:p>
            <a:pPr marL="0" indent="0">
              <a:buNone/>
            </a:pPr>
            <a:endParaRPr lang="fr-FR" sz="2400"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4334891E-7BC1-B84E-9574-25C5776BAE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49042" y="3802394"/>
            <a:ext cx="1405885" cy="2108828"/>
          </a:xfrm>
          <a:prstGeom prst="rect">
            <a:avLst/>
          </a:prstGeom>
        </p:spPr>
      </p:pic>
      <p:pic>
        <p:nvPicPr>
          <p:cNvPr id="5" name="Image 4">
            <a:extLst>
              <a:ext uri="{FF2B5EF4-FFF2-40B4-BE49-F238E27FC236}">
                <a16:creationId xmlns:a16="http://schemas.microsoft.com/office/drawing/2014/main" id="{DDA0C128-391B-4B42-99B9-EE293FEEC1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80750" y="3480544"/>
            <a:ext cx="1955800" cy="3162300"/>
          </a:xfrm>
          <a:prstGeom prst="rect">
            <a:avLst/>
          </a:prstGeom>
        </p:spPr>
      </p:pic>
      <p:pic>
        <p:nvPicPr>
          <p:cNvPr id="6" name="Image 5">
            <a:extLst>
              <a:ext uri="{FF2B5EF4-FFF2-40B4-BE49-F238E27FC236}">
                <a16:creationId xmlns:a16="http://schemas.microsoft.com/office/drawing/2014/main" id="{DA2A8899-F4DD-D347-B4F1-B911D8DCFF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41929" y="3802394"/>
            <a:ext cx="2182575" cy="3055606"/>
          </a:xfrm>
          <a:prstGeom prst="rect">
            <a:avLst/>
          </a:prstGeom>
        </p:spPr>
      </p:pic>
    </p:spTree>
    <p:extLst>
      <p:ext uri="{BB962C8B-B14F-4D97-AF65-F5344CB8AC3E}">
        <p14:creationId xmlns:p14="http://schemas.microsoft.com/office/powerpoint/2010/main" val="2822743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72C989-FDC8-904D-BEA9-C2414E609A9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F3226CA-DDBE-BB44-9930-9E1765BCD8A3}"/>
              </a:ext>
            </a:extLst>
          </p:cNvPr>
          <p:cNvSpPr>
            <a:spLocks noGrp="1"/>
          </p:cNvSpPr>
          <p:nvPr>
            <p:ph idx="1"/>
          </p:nvPr>
        </p:nvSpPr>
        <p:spPr>
          <a:xfrm>
            <a:off x="2592924" y="624110"/>
            <a:ext cx="8911687" cy="5287112"/>
          </a:xfrm>
        </p:spPr>
        <p:txBody>
          <a:bodyPr/>
          <a:lstStyle/>
          <a:p>
            <a:r>
              <a:rPr lang="fr-FR" b="1" dirty="0">
                <a:latin typeface="Garamond" panose="02020404030301010803" pitchFamily="18" charset="0"/>
              </a:rPr>
              <a:t>Bibliographie indicative : entre histoire des sciences et histoire environnementale : </a:t>
            </a:r>
          </a:p>
          <a:p>
            <a:pPr marL="0" indent="0" algn="just">
              <a:buNone/>
            </a:pPr>
            <a:r>
              <a:rPr lang="fr-FR" sz="2400" dirty="0">
                <a:solidFill>
                  <a:schemeClr val="tx1"/>
                </a:solidFill>
                <a:latin typeface="Garamond" panose="02020404030301010803" pitchFamily="18" charset="0"/>
                <a:cs typeface="Times New Roman" panose="02020603050405020304" pitchFamily="18" charset="0"/>
              </a:rPr>
              <a:t>Fabien Locher, </a:t>
            </a:r>
            <a:r>
              <a:rPr lang="fr-FR" sz="2400" i="1" dirty="0">
                <a:solidFill>
                  <a:schemeClr val="tx1"/>
                </a:solidFill>
                <a:latin typeface="Garamond" panose="02020404030301010803" pitchFamily="18" charset="0"/>
                <a:cs typeface="Times New Roman" panose="02020603050405020304" pitchFamily="18" charset="0"/>
              </a:rPr>
              <a:t>Le savant et la tempête. Etudier l’atmosphère et prévoir le temps au XIX</a:t>
            </a:r>
            <a:r>
              <a:rPr lang="fr-FR" sz="2400" i="1" baseline="30000" dirty="0">
                <a:solidFill>
                  <a:schemeClr val="tx1"/>
                </a:solidFill>
                <a:latin typeface="Garamond" panose="02020404030301010803" pitchFamily="18" charset="0"/>
                <a:cs typeface="Times New Roman" panose="02020603050405020304" pitchFamily="18" charset="0"/>
              </a:rPr>
              <a:t>e</a:t>
            </a:r>
            <a:r>
              <a:rPr lang="fr-FR" sz="2400" i="1" dirty="0">
                <a:solidFill>
                  <a:schemeClr val="tx1"/>
                </a:solidFill>
                <a:latin typeface="Garamond" panose="02020404030301010803" pitchFamily="18" charset="0"/>
                <a:cs typeface="Times New Roman" panose="02020603050405020304" pitchFamily="18" charset="0"/>
              </a:rPr>
              <a:t> siècle, </a:t>
            </a:r>
            <a:r>
              <a:rPr lang="fr-FR" sz="2400" dirty="0">
                <a:solidFill>
                  <a:schemeClr val="tx1"/>
                </a:solidFill>
                <a:latin typeface="Garamond" panose="02020404030301010803" pitchFamily="18" charset="0"/>
                <a:cs typeface="Times New Roman" panose="02020603050405020304" pitchFamily="18" charset="0"/>
              </a:rPr>
              <a:t>PUR, « Carnot », 2008.</a:t>
            </a:r>
          </a:p>
          <a:p>
            <a:pPr marL="0" indent="0" algn="just">
              <a:buNone/>
            </a:pPr>
            <a:r>
              <a:rPr lang="fr-FR" sz="2400" dirty="0">
                <a:solidFill>
                  <a:schemeClr val="tx1"/>
                </a:solidFill>
                <a:latin typeface="Garamond" panose="02020404030301010803" pitchFamily="18" charset="0"/>
                <a:cs typeface="Times New Roman" panose="02020603050405020304" pitchFamily="18" charset="0"/>
              </a:rPr>
              <a:t>« L’Astronomie », </a:t>
            </a:r>
            <a:r>
              <a:rPr lang="fr-FR" sz="2400" i="1" dirty="0">
                <a:solidFill>
                  <a:schemeClr val="tx1"/>
                </a:solidFill>
                <a:latin typeface="Garamond" panose="02020404030301010803" pitchFamily="18" charset="0"/>
                <a:cs typeface="Times New Roman" panose="02020603050405020304" pitchFamily="18" charset="0"/>
              </a:rPr>
              <a:t>Romantisme</a:t>
            </a:r>
            <a:r>
              <a:rPr lang="fr-FR" sz="2400" dirty="0">
                <a:solidFill>
                  <a:schemeClr val="tx1"/>
                </a:solidFill>
                <a:latin typeface="Garamond" panose="02020404030301010803" pitchFamily="18" charset="0"/>
                <a:cs typeface="Times New Roman" panose="02020603050405020304" pitchFamily="18" charset="0"/>
              </a:rPr>
              <a:t>, 2014/4, n°166 - </a:t>
            </a:r>
            <a:r>
              <a:rPr lang="fr-FR" sz="2400" dirty="0">
                <a:solidFill>
                  <a:schemeClr val="tx1"/>
                </a:solidFill>
                <a:latin typeface="Garamond" panose="02020404030301010803"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https://www.cairn.info/revue-romantisme-2014-4.htm</a:t>
            </a:r>
            <a:endParaRPr lang="fr-FR" sz="2400" dirty="0">
              <a:solidFill>
                <a:schemeClr val="tx1"/>
              </a:solidFill>
              <a:latin typeface="Garamond" panose="02020404030301010803" pitchFamily="18" charset="0"/>
              <a:cs typeface="Times New Roman" panose="02020603050405020304" pitchFamily="18" charset="0"/>
            </a:endParaRPr>
          </a:p>
          <a:p>
            <a:pPr marL="0" indent="0" algn="just">
              <a:buNone/>
            </a:pPr>
            <a:r>
              <a:rPr lang="fr-FR" sz="2400" dirty="0" err="1">
                <a:solidFill>
                  <a:schemeClr val="tx1"/>
                </a:solidFill>
                <a:latin typeface="Garamond" panose="02020404030301010803" pitchFamily="18" charset="0"/>
                <a:cs typeface="Times New Roman" panose="02020603050405020304" pitchFamily="18" charset="0"/>
              </a:rPr>
              <a:t>Volny</a:t>
            </a:r>
            <a:r>
              <a:rPr lang="fr-FR" sz="2400" dirty="0">
                <a:solidFill>
                  <a:schemeClr val="tx1"/>
                </a:solidFill>
                <a:latin typeface="Garamond" panose="02020404030301010803" pitchFamily="18" charset="0"/>
                <a:cs typeface="Times New Roman" panose="02020603050405020304" pitchFamily="18" charset="0"/>
              </a:rPr>
              <a:t> </a:t>
            </a:r>
            <a:r>
              <a:rPr lang="fr-FR" sz="2400" dirty="0" err="1">
                <a:solidFill>
                  <a:schemeClr val="tx1"/>
                </a:solidFill>
                <a:latin typeface="Garamond" panose="02020404030301010803" pitchFamily="18" charset="0"/>
                <a:cs typeface="Times New Roman" panose="02020603050405020304" pitchFamily="18" charset="0"/>
              </a:rPr>
              <a:t>Fages</a:t>
            </a:r>
            <a:r>
              <a:rPr lang="fr-FR" sz="2400" dirty="0">
                <a:solidFill>
                  <a:schemeClr val="tx1"/>
                </a:solidFill>
                <a:latin typeface="Garamond" panose="02020404030301010803" pitchFamily="18" charset="0"/>
                <a:cs typeface="Times New Roman" panose="02020603050405020304" pitchFamily="18" charset="0"/>
              </a:rPr>
              <a:t>, </a:t>
            </a:r>
            <a:r>
              <a:rPr lang="fr-FR" sz="2400" i="1" dirty="0">
                <a:solidFill>
                  <a:schemeClr val="tx1"/>
                </a:solidFill>
                <a:latin typeface="Garamond" panose="02020404030301010803" pitchFamily="18" charset="0"/>
                <a:cs typeface="Times New Roman" panose="02020603050405020304" pitchFamily="18" charset="0"/>
              </a:rPr>
              <a:t>Savantes nébuleuses.</a:t>
            </a:r>
            <a:r>
              <a:rPr lang="fr-FR" sz="2400" dirty="0">
                <a:solidFill>
                  <a:schemeClr val="tx1"/>
                </a:solidFill>
                <a:latin typeface="Garamond" panose="02020404030301010803" pitchFamily="18" charset="0"/>
                <a:cs typeface="Times New Roman" panose="02020603050405020304" pitchFamily="18" charset="0"/>
              </a:rPr>
              <a:t>, Paris, </a:t>
            </a:r>
            <a:r>
              <a:rPr lang="fr-FR" sz="2400" i="1" dirty="0">
                <a:solidFill>
                  <a:schemeClr val="tx1"/>
                </a:solidFill>
                <a:latin typeface="Garamond" panose="02020404030301010803" pitchFamily="18" charset="0"/>
                <a:cs typeface="Times New Roman" panose="02020603050405020304" pitchFamily="18" charset="0"/>
              </a:rPr>
              <a:t>L'origine du monde entre marginalité et autorité scientifique (1860-1920</a:t>
            </a:r>
            <a:r>
              <a:rPr lang="fr-FR" sz="2400" dirty="0">
                <a:solidFill>
                  <a:schemeClr val="tx1"/>
                </a:solidFill>
                <a:latin typeface="Garamond" panose="02020404030301010803" pitchFamily="18" charset="0"/>
                <a:cs typeface="Times New Roman" panose="02020603050405020304" pitchFamily="18" charset="0"/>
              </a:rPr>
              <a:t>), Ed. de l'EHESS,  2018.</a:t>
            </a:r>
          </a:p>
          <a:p>
            <a:pPr marL="0" indent="0" algn="just">
              <a:buNone/>
            </a:pPr>
            <a:r>
              <a:rPr lang="fr-FR" sz="2400" dirty="0">
                <a:solidFill>
                  <a:schemeClr val="tx1"/>
                </a:solidFill>
                <a:latin typeface="Garamond" panose="02020404030301010803" pitchFamily="18" charset="0"/>
                <a:cs typeface="Times New Roman" panose="02020603050405020304" pitchFamily="18" charset="0"/>
              </a:rPr>
              <a:t>Jean-Baptiste </a:t>
            </a:r>
            <a:r>
              <a:rPr lang="fr-FR" sz="2400" dirty="0" err="1">
                <a:solidFill>
                  <a:schemeClr val="tx1"/>
                </a:solidFill>
                <a:latin typeface="Garamond" panose="02020404030301010803" pitchFamily="18" charset="0"/>
                <a:cs typeface="Times New Roman" panose="02020603050405020304" pitchFamily="18" charset="0"/>
              </a:rPr>
              <a:t>Fressoz</a:t>
            </a:r>
            <a:r>
              <a:rPr lang="fr-FR" sz="2400" dirty="0">
                <a:solidFill>
                  <a:schemeClr val="tx1"/>
                </a:solidFill>
                <a:latin typeface="Garamond" panose="02020404030301010803" pitchFamily="18" charset="0"/>
                <a:cs typeface="Times New Roman" panose="02020603050405020304" pitchFamily="18" charset="0"/>
              </a:rPr>
              <a:t> &amp; Fabien Locher, </a:t>
            </a:r>
            <a:r>
              <a:rPr lang="fr-FR" sz="2400" i="1" dirty="0">
                <a:solidFill>
                  <a:schemeClr val="tx1"/>
                </a:solidFill>
                <a:latin typeface="Garamond" panose="02020404030301010803" pitchFamily="18" charset="0"/>
                <a:cs typeface="Times New Roman" panose="02020603050405020304" pitchFamily="18" charset="0"/>
              </a:rPr>
              <a:t>Les révoltes du ciel. Une histoire du changement climatique, XV</a:t>
            </a:r>
            <a:r>
              <a:rPr lang="fr-FR" sz="2400" i="1" baseline="30000" dirty="0">
                <a:solidFill>
                  <a:schemeClr val="tx1"/>
                </a:solidFill>
                <a:latin typeface="Garamond" panose="02020404030301010803" pitchFamily="18" charset="0"/>
                <a:cs typeface="Times New Roman" panose="02020603050405020304" pitchFamily="18" charset="0"/>
              </a:rPr>
              <a:t>e</a:t>
            </a:r>
            <a:r>
              <a:rPr lang="fr-FR" sz="2400" i="1" dirty="0">
                <a:solidFill>
                  <a:schemeClr val="tx1"/>
                </a:solidFill>
                <a:latin typeface="Garamond" panose="02020404030301010803" pitchFamily="18" charset="0"/>
                <a:cs typeface="Times New Roman" panose="02020603050405020304" pitchFamily="18" charset="0"/>
              </a:rPr>
              <a:t>-XX</a:t>
            </a:r>
            <a:r>
              <a:rPr lang="fr-FR" sz="2400" i="1" baseline="30000" dirty="0">
                <a:solidFill>
                  <a:schemeClr val="tx1"/>
                </a:solidFill>
                <a:latin typeface="Garamond" panose="02020404030301010803" pitchFamily="18" charset="0"/>
                <a:cs typeface="Times New Roman" panose="02020603050405020304" pitchFamily="18" charset="0"/>
              </a:rPr>
              <a:t>e</a:t>
            </a:r>
            <a:r>
              <a:rPr lang="fr-FR" sz="2400" i="1" dirty="0">
                <a:solidFill>
                  <a:schemeClr val="tx1"/>
                </a:solidFill>
                <a:latin typeface="Garamond" panose="02020404030301010803" pitchFamily="18" charset="0"/>
                <a:cs typeface="Times New Roman" panose="02020603050405020304" pitchFamily="18" charset="0"/>
              </a:rPr>
              <a:t> siècles</a:t>
            </a:r>
            <a:r>
              <a:rPr lang="fr-FR" sz="2400" dirty="0">
                <a:solidFill>
                  <a:schemeClr val="tx1"/>
                </a:solidFill>
                <a:latin typeface="Garamond" panose="02020404030301010803" pitchFamily="18" charset="0"/>
                <a:cs typeface="Times New Roman" panose="02020603050405020304" pitchFamily="18" charset="0"/>
              </a:rPr>
              <a:t>, Seuil, 2020.</a:t>
            </a:r>
          </a:p>
        </p:txBody>
      </p:sp>
    </p:spTree>
    <p:extLst>
      <p:ext uri="{BB962C8B-B14F-4D97-AF65-F5344CB8AC3E}">
        <p14:creationId xmlns:p14="http://schemas.microsoft.com/office/powerpoint/2010/main" val="962509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702FA-BA40-6A42-92FC-960EBC1DB4E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04E6DD8-0B40-6B4E-AA5C-06F654DFD55C}"/>
              </a:ext>
            </a:extLst>
          </p:cNvPr>
          <p:cNvSpPr>
            <a:spLocks noGrp="1"/>
          </p:cNvSpPr>
          <p:nvPr>
            <p:ph idx="1"/>
          </p:nvPr>
        </p:nvSpPr>
        <p:spPr>
          <a:xfrm>
            <a:off x="2592924" y="624110"/>
            <a:ext cx="8911687" cy="5287112"/>
          </a:xfrm>
        </p:spPr>
        <p:txBody>
          <a:bodyPr>
            <a:normAutofit/>
          </a:bodyPr>
          <a:lstStyle/>
          <a:p>
            <a:r>
              <a:rPr lang="fr-FR" sz="2400" b="1" dirty="0">
                <a:latin typeface="Times New Roman" panose="02020603050405020304" pitchFamily="18" charset="0"/>
                <a:cs typeface="Times New Roman" panose="02020603050405020304" pitchFamily="18" charset="0"/>
              </a:rPr>
              <a:t>I. Les nouveaux fondements de l’astronomie. Des observations aux calculs.</a:t>
            </a:r>
          </a:p>
          <a:p>
            <a:pPr marL="0" indent="0">
              <a:buNone/>
            </a:pPr>
            <a:endParaRPr lang="fr-FR" sz="2400" dirty="0">
              <a:latin typeface="Times New Roman" panose="02020603050405020304" pitchFamily="18" charset="0"/>
              <a:cs typeface="Times New Roman" panose="02020603050405020304" pitchFamily="18" charset="0"/>
            </a:endParaRPr>
          </a:p>
          <a:p>
            <a:pPr marL="0" indent="0">
              <a:buNone/>
            </a:pPr>
            <a:r>
              <a:rPr lang="fr-FR" sz="2400" dirty="0">
                <a:latin typeface="Times New Roman" panose="02020603050405020304" pitchFamily="18" charset="0"/>
                <a:cs typeface="Times New Roman" panose="02020603050405020304" pitchFamily="18" charset="0"/>
              </a:rPr>
              <a:t>Observatoire de Paris.</a:t>
            </a:r>
          </a:p>
          <a:p>
            <a:pPr marL="0" indent="0">
              <a:buNone/>
            </a:pPr>
            <a:r>
              <a:rPr lang="fr-FR" sz="2400" dirty="0">
                <a:latin typeface="Times New Roman" panose="02020603050405020304" pitchFamily="18" charset="0"/>
                <a:cs typeface="Times New Roman" panose="02020603050405020304" pitchFamily="18" charset="0"/>
              </a:rPr>
              <a:t>Bureau des Longitudes (1795)</a:t>
            </a:r>
          </a:p>
          <a:p>
            <a:pPr marL="0" indent="0">
              <a:buNone/>
            </a:pPr>
            <a:r>
              <a:rPr lang="fr-FR" sz="2400" dirty="0">
                <a:latin typeface="Times New Roman" panose="02020603050405020304" pitchFamily="18" charset="0"/>
                <a:cs typeface="Times New Roman" panose="02020603050405020304" pitchFamily="18" charset="0"/>
              </a:rPr>
              <a:t>Navigation</a:t>
            </a:r>
          </a:p>
          <a:p>
            <a:pPr marL="0" indent="0">
              <a:buNone/>
            </a:pPr>
            <a:r>
              <a:rPr lang="fr-FR" sz="2400">
                <a:latin typeface="Times New Roman" panose="02020603050405020304" pitchFamily="18" charset="0"/>
                <a:cs typeface="Times New Roman" panose="02020603050405020304" pitchFamily="18" charset="0"/>
              </a:rPr>
              <a:t>Cartographie</a:t>
            </a:r>
            <a:endParaRPr lang="fr-FR" sz="2400" dirty="0">
              <a:latin typeface="Times New Roman" panose="02020603050405020304" pitchFamily="18" charset="0"/>
              <a:cs typeface="Times New Roman" panose="02020603050405020304" pitchFamily="18" charset="0"/>
            </a:endParaRPr>
          </a:p>
          <a:p>
            <a:pPr marL="0" indent="0">
              <a:buNone/>
            </a:pPr>
            <a:r>
              <a:rPr lang="fr-FR" sz="2400" dirty="0">
                <a:latin typeface="Times New Roman" panose="02020603050405020304" pitchFamily="18" charset="0"/>
                <a:cs typeface="Times New Roman" panose="02020603050405020304" pitchFamily="18" charset="0"/>
              </a:rPr>
              <a:t>Fixer l’heure</a:t>
            </a:r>
          </a:p>
        </p:txBody>
      </p:sp>
      <p:pic>
        <p:nvPicPr>
          <p:cNvPr id="4" name="Image 3">
            <a:extLst>
              <a:ext uri="{FF2B5EF4-FFF2-40B4-BE49-F238E27FC236}">
                <a16:creationId xmlns:a16="http://schemas.microsoft.com/office/drawing/2014/main" id="{AA4F971F-0A00-DA4B-AB9A-3E319F21697B}"/>
              </a:ext>
            </a:extLst>
          </p:cNvPr>
          <p:cNvPicPr>
            <a:picLocks noChangeAspect="1"/>
          </p:cNvPicPr>
          <p:nvPr/>
        </p:nvPicPr>
        <p:blipFill>
          <a:blip r:embed="rId2"/>
          <a:stretch>
            <a:fillRect/>
          </a:stretch>
        </p:blipFill>
        <p:spPr>
          <a:xfrm>
            <a:off x="7051290" y="2389178"/>
            <a:ext cx="3777356" cy="2669710"/>
          </a:xfrm>
          <a:prstGeom prst="rect">
            <a:avLst/>
          </a:prstGeom>
        </p:spPr>
      </p:pic>
      <p:pic>
        <p:nvPicPr>
          <p:cNvPr id="5" name="Image 4">
            <a:extLst>
              <a:ext uri="{FF2B5EF4-FFF2-40B4-BE49-F238E27FC236}">
                <a16:creationId xmlns:a16="http://schemas.microsoft.com/office/drawing/2014/main" id="{97FD3FCC-47EF-3D48-9542-6C6E6177D11C}"/>
              </a:ext>
            </a:extLst>
          </p:cNvPr>
          <p:cNvPicPr>
            <a:picLocks noChangeAspect="1"/>
          </p:cNvPicPr>
          <p:nvPr/>
        </p:nvPicPr>
        <p:blipFill>
          <a:blip r:embed="rId3"/>
          <a:stretch>
            <a:fillRect/>
          </a:stretch>
        </p:blipFill>
        <p:spPr>
          <a:xfrm>
            <a:off x="205546" y="3267666"/>
            <a:ext cx="2387377" cy="3370640"/>
          </a:xfrm>
          <a:prstGeom prst="rect">
            <a:avLst/>
          </a:prstGeom>
        </p:spPr>
      </p:pic>
    </p:spTree>
    <p:extLst>
      <p:ext uri="{BB962C8B-B14F-4D97-AF65-F5344CB8AC3E}">
        <p14:creationId xmlns:p14="http://schemas.microsoft.com/office/powerpoint/2010/main" val="3092934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3F2B6D-EF61-804A-A049-8066C96E6A78}"/>
              </a:ext>
            </a:extLst>
          </p:cNvPr>
          <p:cNvSpPr>
            <a:spLocks noGrp="1"/>
          </p:cNvSpPr>
          <p:nvPr>
            <p:ph type="title"/>
          </p:nvPr>
        </p:nvSpPr>
        <p:spPr>
          <a:xfrm>
            <a:off x="2552700" y="188640"/>
            <a:ext cx="7200900" cy="1296144"/>
          </a:xfrm>
        </p:spPr>
        <p:txBody>
          <a:bodyPr>
            <a:normAutofit/>
          </a:bodyPr>
          <a:lstStyle/>
          <a:p>
            <a:endParaRPr lang="fr-FR" sz="3200" dirty="0"/>
          </a:p>
        </p:txBody>
      </p:sp>
      <p:sp>
        <p:nvSpPr>
          <p:cNvPr id="3" name="Espace réservé du contenu 2">
            <a:extLst>
              <a:ext uri="{FF2B5EF4-FFF2-40B4-BE49-F238E27FC236}">
                <a16:creationId xmlns:a16="http://schemas.microsoft.com/office/drawing/2014/main" id="{2F5D6B95-C56C-9B4D-9865-85524B4E7961}"/>
              </a:ext>
            </a:extLst>
          </p:cNvPr>
          <p:cNvSpPr>
            <a:spLocks noGrp="1"/>
          </p:cNvSpPr>
          <p:nvPr>
            <p:ph idx="1"/>
          </p:nvPr>
        </p:nvSpPr>
        <p:spPr>
          <a:xfrm>
            <a:off x="1733798" y="1066336"/>
            <a:ext cx="6748566" cy="4978204"/>
          </a:xfrm>
        </p:spPr>
        <p:txBody>
          <a:bodyPr>
            <a:normAutofit/>
          </a:bodyPr>
          <a:lstStyle/>
          <a:p>
            <a:pPr marL="0" indent="0">
              <a:buNone/>
            </a:pPr>
            <a:r>
              <a:rPr lang="fr-FR" b="1" dirty="0">
                <a:latin typeface="Times New Roman"/>
                <a:cs typeface="Times New Roman"/>
              </a:rPr>
              <a:t>François Arago (1786-1853), </a:t>
            </a:r>
            <a:r>
              <a:rPr lang="fr-FR" b="1" dirty="0">
                <a:latin typeface="Garamond" panose="02020404030301010803" pitchFamily="18" charset="0"/>
              </a:rPr>
              <a:t>astronomie et « science » publique</a:t>
            </a:r>
          </a:p>
          <a:p>
            <a:pPr marL="0" indent="0">
              <a:buNone/>
            </a:pPr>
            <a:r>
              <a:rPr lang="fr-FR" dirty="0">
                <a:latin typeface="Garamond" panose="02020404030301010803" pitchFamily="18" charset="0"/>
              </a:rPr>
              <a:t>1805 : bibliothécaire de l’Observatoire (protection de Monge)</a:t>
            </a:r>
          </a:p>
          <a:p>
            <a:pPr marL="0" indent="0">
              <a:buNone/>
            </a:pPr>
            <a:r>
              <a:rPr lang="fr-FR" dirty="0">
                <a:latin typeface="Garamond" panose="02020404030301010803" pitchFamily="18" charset="0"/>
              </a:rPr>
              <a:t>1806-1809 : mission en Espagne ; emprisonné, il revient à Paris en héros</a:t>
            </a:r>
          </a:p>
          <a:p>
            <a:pPr marL="0" indent="0">
              <a:buNone/>
            </a:pPr>
            <a:r>
              <a:rPr lang="fr-FR" dirty="0">
                <a:latin typeface="Garamond" panose="02020404030301010803" pitchFamily="18" charset="0"/>
              </a:rPr>
              <a:t>1809 : Académie des sciences (secrétaire perpétuel en 1830)</a:t>
            </a:r>
          </a:p>
          <a:p>
            <a:pPr marL="0" indent="0">
              <a:buNone/>
            </a:pPr>
            <a:r>
              <a:rPr lang="fr-FR" dirty="0">
                <a:latin typeface="Garamond" panose="02020404030301010803" pitchFamily="18" charset="0"/>
              </a:rPr>
              <a:t>Professeur à l’École polytechnique et membre de l’Observatoire au sein duquel il monte en grade.</a:t>
            </a:r>
          </a:p>
          <a:p>
            <a:pPr marL="0" indent="0">
              <a:buNone/>
            </a:pPr>
            <a:r>
              <a:rPr lang="fr-FR" dirty="0">
                <a:latin typeface="Garamond" panose="02020404030301010803" pitchFamily="18" charset="0"/>
              </a:rPr>
              <a:t>Carrière politique : député en 1831, il s’impose comme une des grandes figures républicaines sous la Monarchie de Juillet.</a:t>
            </a:r>
          </a:p>
          <a:p>
            <a:pPr marL="0" indent="0">
              <a:buNone/>
            </a:pPr>
            <a:r>
              <a:rPr lang="fr-FR" sz="2400" dirty="0">
                <a:solidFill>
                  <a:srgbClr val="FF0000"/>
                </a:solidFill>
                <a:latin typeface="Garamond" panose="02020404030301010803" pitchFamily="18" charset="0"/>
              </a:rPr>
              <a:t>1843 : directeur de l’Observatoire.</a:t>
            </a:r>
          </a:p>
          <a:p>
            <a:pPr marL="0" indent="0">
              <a:buNone/>
            </a:pPr>
            <a:r>
              <a:rPr lang="fr-FR" dirty="0">
                <a:latin typeface="Garamond" panose="02020404030301010803" pitchFamily="18" charset="0"/>
              </a:rPr>
              <a:t>1849 : ministre de la Guerre, de la Marine et des colonies dans le Gouvernement provisoire.</a:t>
            </a:r>
          </a:p>
          <a:p>
            <a:pPr marL="0" indent="0">
              <a:buNone/>
            </a:pPr>
            <a:r>
              <a:rPr lang="fr-FR" dirty="0">
                <a:latin typeface="Garamond" panose="02020404030301010803" pitchFamily="18" charset="0"/>
              </a:rPr>
              <a:t>1851 : refuse de prêter serment à Napoléon III qui ne l’inquiète pas.</a:t>
            </a:r>
          </a:p>
        </p:txBody>
      </p:sp>
      <p:pic>
        <p:nvPicPr>
          <p:cNvPr id="4" name="Image 3">
            <a:extLst>
              <a:ext uri="{FF2B5EF4-FFF2-40B4-BE49-F238E27FC236}">
                <a16:creationId xmlns:a16="http://schemas.microsoft.com/office/drawing/2014/main" id="{D24AB003-3DDD-4F4C-859E-3E42C99A8A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15769" y="984934"/>
            <a:ext cx="1767987" cy="2347886"/>
          </a:xfrm>
          <a:prstGeom prst="rect">
            <a:avLst/>
          </a:prstGeom>
        </p:spPr>
      </p:pic>
    </p:spTree>
    <p:extLst>
      <p:ext uri="{BB962C8B-B14F-4D97-AF65-F5344CB8AC3E}">
        <p14:creationId xmlns:p14="http://schemas.microsoft.com/office/powerpoint/2010/main" val="151509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717EFF-02C2-E544-B1F7-9040556B037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B2FE136-D866-D84F-ADE0-970A3E2D9DC0}"/>
              </a:ext>
            </a:extLst>
          </p:cNvPr>
          <p:cNvSpPr>
            <a:spLocks noGrp="1"/>
          </p:cNvSpPr>
          <p:nvPr>
            <p:ph idx="1"/>
          </p:nvPr>
        </p:nvSpPr>
        <p:spPr>
          <a:xfrm>
            <a:off x="2335252" y="1166697"/>
            <a:ext cx="7418349" cy="4091104"/>
          </a:xfrm>
        </p:spPr>
        <p:txBody>
          <a:bodyPr>
            <a:normAutofit/>
          </a:bodyPr>
          <a:lstStyle/>
          <a:p>
            <a:pPr marL="0" indent="0">
              <a:buNone/>
            </a:pPr>
            <a:r>
              <a:rPr lang="fr-FR" dirty="0">
                <a:latin typeface="Garamond" panose="02020404030301010803" pitchFamily="18" charset="0"/>
              </a:rPr>
              <a:t>Arago, promoteur de « l’astronomie populaire »</a:t>
            </a:r>
          </a:p>
          <a:p>
            <a:pPr>
              <a:buFontTx/>
              <a:buChar char="-"/>
            </a:pPr>
            <a:r>
              <a:rPr lang="fr-FR" dirty="0">
                <a:latin typeface="Garamond" panose="02020404030301010803" pitchFamily="18" charset="0"/>
              </a:rPr>
              <a:t>1813 à 1846, cours public d’« astronomie populaire ». </a:t>
            </a:r>
          </a:p>
          <a:p>
            <a:pPr>
              <a:buFontTx/>
              <a:buChar char="-"/>
            </a:pPr>
            <a:r>
              <a:rPr lang="fr-FR" dirty="0">
                <a:latin typeface="Garamond" panose="02020404030301010803" pitchFamily="18" charset="0"/>
              </a:rPr>
              <a:t>1854 : </a:t>
            </a:r>
            <a:r>
              <a:rPr lang="fr-FR" i="1" dirty="0">
                <a:latin typeface="Garamond" panose="02020404030301010803" pitchFamily="18" charset="0"/>
              </a:rPr>
              <a:t>Astronomie populaire</a:t>
            </a:r>
            <a:r>
              <a:rPr lang="fr-FR" dirty="0">
                <a:latin typeface="Garamond" panose="02020404030301010803" pitchFamily="18" charset="0"/>
              </a:rPr>
              <a:t> (4 </a:t>
            </a:r>
            <a:r>
              <a:rPr lang="fr-FR" dirty="0" err="1">
                <a:latin typeface="Garamond" panose="02020404030301010803" pitchFamily="18" charset="0"/>
              </a:rPr>
              <a:t>t</a:t>
            </a:r>
            <a:r>
              <a:rPr lang="fr-FR" dirty="0">
                <a:latin typeface="Garamond" panose="02020404030301010803" pitchFamily="18" charset="0"/>
              </a:rPr>
              <a:t>.) : « Je maintiens qu’il est possible d’exposer utilement l’astronomie, sans l’amoindrir, j’ai presque dit sans la dégrader, de manière à rendre ses plus hautes conceptions accessibles aux personnes presque étrangères aux mathématiques. » (Avertissement)</a:t>
            </a:r>
          </a:p>
          <a:p>
            <a:pPr marL="0" indent="0">
              <a:buNone/>
            </a:pPr>
            <a:r>
              <a:rPr lang="fr-FR" dirty="0">
                <a:solidFill>
                  <a:srgbClr val="FF0000"/>
                </a:solidFill>
                <a:latin typeface="Garamond" panose="02020404030301010803" pitchFamily="18" charset="0"/>
              </a:rPr>
              <a:t>Aménagement d’un grand amphithéâtre.</a:t>
            </a:r>
          </a:p>
          <a:p>
            <a:pPr>
              <a:buFontTx/>
              <a:buChar char="-"/>
            </a:pPr>
            <a:r>
              <a:rPr lang="fr-FR" dirty="0">
                <a:latin typeface="Garamond" panose="02020404030301010803" pitchFamily="18" charset="0"/>
              </a:rPr>
              <a:t>1835 les </a:t>
            </a:r>
            <a:r>
              <a:rPr lang="fr-FR" i="1" dirty="0">
                <a:latin typeface="Garamond" panose="02020404030301010803" pitchFamily="18" charset="0"/>
              </a:rPr>
              <a:t>Comptes rendus de l’Académie des sciences.</a:t>
            </a:r>
          </a:p>
          <a:p>
            <a:pPr marL="0" indent="0">
              <a:buNone/>
            </a:pPr>
            <a:r>
              <a:rPr lang="fr-FR" dirty="0">
                <a:latin typeface="Garamond" panose="02020404030301010803" pitchFamily="18" charset="0"/>
              </a:rPr>
              <a:t>Successeur : </a:t>
            </a:r>
            <a:r>
              <a:rPr lang="fr-FR" b="1" dirty="0">
                <a:latin typeface="Garamond" panose="02020404030301010803" pitchFamily="18" charset="0"/>
              </a:rPr>
              <a:t>Camille Flammarion </a:t>
            </a:r>
            <a:r>
              <a:rPr lang="fr-FR" dirty="0">
                <a:latin typeface="Garamond" panose="02020404030301010803" pitchFamily="18" charset="0"/>
              </a:rPr>
              <a:t>(1842-1925), amateur et vulgarisateur.</a:t>
            </a:r>
          </a:p>
        </p:txBody>
      </p:sp>
      <p:pic>
        <p:nvPicPr>
          <p:cNvPr id="5" name="Image 4">
            <a:extLst>
              <a:ext uri="{FF2B5EF4-FFF2-40B4-BE49-F238E27FC236}">
                <a16:creationId xmlns:a16="http://schemas.microsoft.com/office/drawing/2014/main" id="{73FBB5EC-6DEA-134D-A224-A8D95682E2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21592" y="3821036"/>
            <a:ext cx="1464016" cy="1881768"/>
          </a:xfrm>
          <a:prstGeom prst="rect">
            <a:avLst/>
          </a:prstGeom>
        </p:spPr>
      </p:pic>
    </p:spTree>
    <p:extLst>
      <p:ext uri="{BB962C8B-B14F-4D97-AF65-F5344CB8AC3E}">
        <p14:creationId xmlns:p14="http://schemas.microsoft.com/office/powerpoint/2010/main" val="4193325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DD41D1-5A31-F841-8793-3A1AB06C80A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F63B343-0AB0-EE49-AF3F-6F3AFCE352D7}"/>
              </a:ext>
            </a:extLst>
          </p:cNvPr>
          <p:cNvSpPr>
            <a:spLocks noGrp="1"/>
          </p:cNvSpPr>
          <p:nvPr>
            <p:ph idx="1"/>
          </p:nvPr>
        </p:nvSpPr>
        <p:spPr>
          <a:xfrm>
            <a:off x="1778000" y="736600"/>
            <a:ext cx="9726612" cy="5174622"/>
          </a:xfrm>
        </p:spPr>
        <p:txBody>
          <a:bodyPr>
            <a:normAutofit fontScale="92500" lnSpcReduction="10000"/>
          </a:bodyPr>
          <a:lstStyle/>
          <a:p>
            <a:r>
              <a:rPr lang="fr-FR" sz="2400" b="1" dirty="0">
                <a:latin typeface="Garamond" panose="02020404030301010803" pitchFamily="18" charset="0"/>
                <a:cs typeface="Times New Roman" panose="02020603050405020304" pitchFamily="18" charset="0"/>
              </a:rPr>
              <a:t>Urbain Le Verrier (1811-1877) – l’entrepreneur astronome</a:t>
            </a:r>
          </a:p>
          <a:p>
            <a:pPr marL="0" indent="0">
              <a:buNone/>
            </a:pPr>
            <a:r>
              <a:rPr lang="fr-FR" sz="2400" dirty="0">
                <a:latin typeface="Garamond" panose="02020404030301010803" pitchFamily="18" charset="0"/>
                <a:cs typeface="Times New Roman" panose="02020603050405020304" pitchFamily="18" charset="0"/>
              </a:rPr>
              <a:t>Famille de petits fonctionnaires normand</a:t>
            </a:r>
          </a:p>
          <a:p>
            <a:pPr marL="0" indent="0">
              <a:buNone/>
            </a:pPr>
            <a:r>
              <a:rPr lang="fr-FR" sz="2400" b="1" dirty="0">
                <a:latin typeface="Garamond" panose="02020404030301010803" pitchFamily="18" charset="0"/>
                <a:cs typeface="Times New Roman" panose="02020603050405020304" pitchFamily="18" charset="0"/>
              </a:rPr>
              <a:t>Polytechnicien</a:t>
            </a:r>
            <a:r>
              <a:rPr lang="fr-FR" sz="2400" dirty="0">
                <a:latin typeface="Garamond" panose="02020404030301010803" pitchFamily="18" charset="0"/>
                <a:cs typeface="Times New Roman" panose="02020603050405020304" pitchFamily="18" charset="0"/>
              </a:rPr>
              <a:t> (X31) – protégé et collaborateur de Gay-Lussac et d’Arago.</a:t>
            </a:r>
          </a:p>
          <a:p>
            <a:pPr marL="0" indent="0">
              <a:buNone/>
            </a:pPr>
            <a:r>
              <a:rPr lang="fr-FR" sz="2400" dirty="0">
                <a:latin typeface="Garamond" panose="02020404030301010803" pitchFamily="18" charset="0"/>
                <a:cs typeface="Times New Roman" panose="02020603050405020304" pitchFamily="18" charset="0"/>
              </a:rPr>
              <a:t>Répétiteur à Polytechnique en « géodésie, astronomie et machines » (1837).</a:t>
            </a:r>
          </a:p>
          <a:p>
            <a:pPr marL="0" indent="0">
              <a:buNone/>
            </a:pPr>
            <a:r>
              <a:rPr lang="fr-FR" sz="2400" dirty="0">
                <a:latin typeface="Garamond" panose="02020404030301010803" pitchFamily="18" charset="0"/>
                <a:cs typeface="Times New Roman" panose="02020603050405020304" pitchFamily="18" charset="0"/>
              </a:rPr>
              <a:t>Travaux sur les mouvements des planètes (calculs sur la masse, orbite d’Uranus…). </a:t>
            </a:r>
          </a:p>
          <a:p>
            <a:pPr marL="0" indent="0">
              <a:buNone/>
            </a:pPr>
            <a:r>
              <a:rPr lang="fr-FR" sz="2400" dirty="0">
                <a:latin typeface="Garamond" panose="02020404030301010803" pitchFamily="18" charset="0"/>
                <a:cs typeface="Times New Roman" panose="02020603050405020304" pitchFamily="18" charset="0"/>
              </a:rPr>
              <a:t>Hypothèse sur l’existence d’une nouvelle planète (cause des anomalies observées dans </a:t>
            </a:r>
            <a:r>
              <a:rPr lang="fr-FR" sz="2400" dirty="0">
                <a:solidFill>
                  <a:srgbClr val="FF0000"/>
                </a:solidFill>
                <a:latin typeface="Garamond" panose="02020404030301010803" pitchFamily="18" charset="0"/>
                <a:cs typeface="Times New Roman" panose="02020603050405020304" pitchFamily="18" charset="0"/>
              </a:rPr>
              <a:t>l’orbite d’Uranus</a:t>
            </a:r>
            <a:r>
              <a:rPr lang="fr-FR" sz="2400" dirty="0">
                <a:latin typeface="Garamond" panose="02020404030301010803" pitchFamily="18" charset="0"/>
                <a:cs typeface="Times New Roman" panose="02020603050405020304" pitchFamily="18" charset="0"/>
              </a:rPr>
              <a:t>).</a:t>
            </a:r>
          </a:p>
          <a:p>
            <a:pPr marL="0" indent="0">
              <a:buNone/>
            </a:pPr>
            <a:r>
              <a:rPr lang="fr-FR" sz="2400" dirty="0">
                <a:latin typeface="Garamond" panose="02020404030301010803" pitchFamily="18" charset="0"/>
                <a:cs typeface="Times New Roman" panose="02020603050405020304" pitchFamily="18" charset="0"/>
              </a:rPr>
              <a:t>Membre de l’Académie des sciences (section Astronomie en 1846) et du Bureau des Longitudes (1846). </a:t>
            </a:r>
          </a:p>
          <a:p>
            <a:pPr marL="0" indent="0">
              <a:buNone/>
            </a:pPr>
            <a:endParaRPr lang="fr-FR" sz="2400" dirty="0">
              <a:latin typeface="Garamond" panose="02020404030301010803" pitchFamily="18" charset="0"/>
              <a:cs typeface="Times New Roman" panose="02020603050405020304" pitchFamily="18" charset="0"/>
            </a:endParaRPr>
          </a:p>
          <a:p>
            <a:pPr marL="0" indent="0">
              <a:buNone/>
            </a:pPr>
            <a:endParaRPr lang="fr-FR" sz="2400" dirty="0">
              <a:latin typeface="Garamond" panose="02020404030301010803" pitchFamily="18" charset="0"/>
              <a:cs typeface="Times New Roman" panose="02020603050405020304" pitchFamily="18" charset="0"/>
            </a:endParaRPr>
          </a:p>
          <a:p>
            <a:pPr marL="0" indent="0">
              <a:buNone/>
            </a:pPr>
            <a:r>
              <a:rPr lang="fr-FR" sz="2000" dirty="0">
                <a:latin typeface="Garamond" panose="02020404030301010803" pitchFamily="18" charset="0"/>
                <a:cs typeface="Times New Roman" panose="02020603050405020304" pitchFamily="18" charset="0"/>
              </a:rPr>
              <a:t>Fabien Locher, « L’empire de l’astronomie. Urbain Le Verrier, l’ordre et le pouvoir », </a:t>
            </a:r>
            <a:r>
              <a:rPr lang="fr-FR" sz="2000" i="1" dirty="0">
                <a:latin typeface="Garamond" panose="02020404030301010803" pitchFamily="18" charset="0"/>
                <a:cs typeface="Times New Roman" panose="02020603050405020304" pitchFamily="18" charset="0"/>
              </a:rPr>
              <a:t>Cahiers d’histoire. Revue d’histoire critique</a:t>
            </a:r>
            <a:r>
              <a:rPr lang="fr-FR" sz="2000" dirty="0">
                <a:latin typeface="Garamond" panose="02020404030301010803" pitchFamily="18" charset="0"/>
                <a:cs typeface="Times New Roman" panose="02020603050405020304" pitchFamily="18" charset="0"/>
              </a:rPr>
              <a:t>, 20007/102 : https://</a:t>
            </a:r>
            <a:r>
              <a:rPr lang="fr-FR" sz="2000" dirty="0" err="1">
                <a:latin typeface="Garamond" panose="02020404030301010803" pitchFamily="18" charset="0"/>
                <a:cs typeface="Times New Roman" panose="02020603050405020304" pitchFamily="18" charset="0"/>
              </a:rPr>
              <a:t>journals.openedition.org</a:t>
            </a:r>
            <a:r>
              <a:rPr lang="fr-FR" sz="2000" dirty="0">
                <a:latin typeface="Garamond" panose="02020404030301010803" pitchFamily="18" charset="0"/>
                <a:cs typeface="Times New Roman" panose="02020603050405020304" pitchFamily="18" charset="0"/>
              </a:rPr>
              <a:t>/</a:t>
            </a:r>
            <a:r>
              <a:rPr lang="fr-FR" sz="2000" dirty="0" err="1">
                <a:latin typeface="Garamond" panose="02020404030301010803" pitchFamily="18" charset="0"/>
                <a:cs typeface="Times New Roman" panose="02020603050405020304" pitchFamily="18" charset="0"/>
              </a:rPr>
              <a:t>chrhc</a:t>
            </a:r>
            <a:r>
              <a:rPr lang="fr-FR" sz="2000" dirty="0">
                <a:latin typeface="Garamond" panose="02020404030301010803" pitchFamily="18" charset="0"/>
                <a:cs typeface="Times New Roman" panose="02020603050405020304" pitchFamily="18" charset="0"/>
              </a:rPr>
              <a:t>/248</a:t>
            </a:r>
          </a:p>
        </p:txBody>
      </p:sp>
    </p:spTree>
    <p:extLst>
      <p:ext uri="{BB962C8B-B14F-4D97-AF65-F5344CB8AC3E}">
        <p14:creationId xmlns:p14="http://schemas.microsoft.com/office/powerpoint/2010/main" val="2861346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E1F09C-650C-2F4D-8519-0424AE5CD7C2}"/>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F3D9C7A7-BBDD-F847-AD29-92FBF3818C0B}"/>
              </a:ext>
            </a:extLst>
          </p:cNvPr>
          <p:cNvSpPr>
            <a:spLocks noGrp="1"/>
          </p:cNvSpPr>
          <p:nvPr>
            <p:ph idx="1"/>
          </p:nvPr>
        </p:nvSpPr>
        <p:spPr/>
        <p:txBody>
          <a:bodyPr>
            <a:normAutofit/>
          </a:bodyPr>
          <a:lstStyle/>
          <a:p>
            <a:pPr marL="0" indent="0">
              <a:buNone/>
            </a:pPr>
            <a:r>
              <a:rPr lang="fr-FR" sz="2400" b="1" dirty="0">
                <a:latin typeface="Garamond" panose="02020404030301010803" pitchFamily="18" charset="0"/>
                <a:cs typeface="Times New Roman" panose="02020603050405020304" pitchFamily="18" charset="0"/>
              </a:rPr>
              <a:t>1846</a:t>
            </a:r>
            <a:r>
              <a:rPr lang="fr-FR" sz="2400" dirty="0">
                <a:latin typeface="Garamond" panose="02020404030301010803" pitchFamily="18" charset="0"/>
                <a:cs typeface="Times New Roman" panose="02020603050405020304" pitchFamily="18" charset="0"/>
              </a:rPr>
              <a:t> : observation de la planète </a:t>
            </a:r>
            <a:r>
              <a:rPr lang="fr-FR" sz="2400" b="1" dirty="0">
                <a:latin typeface="Garamond" panose="02020404030301010803" pitchFamily="18" charset="0"/>
                <a:cs typeface="Times New Roman" panose="02020603050405020304" pitchFamily="18" charset="0"/>
              </a:rPr>
              <a:t>Neptune</a:t>
            </a:r>
            <a:r>
              <a:rPr lang="fr-FR" sz="2400" dirty="0">
                <a:latin typeface="Garamond" panose="02020404030301010803" pitchFamily="18" charset="0"/>
                <a:cs typeface="Times New Roman" panose="02020603050405020304" pitchFamily="18" charset="0"/>
              </a:rPr>
              <a:t> (par un astronome de Berlin, Johann Galle).</a:t>
            </a:r>
          </a:p>
          <a:p>
            <a:pPr marL="0" indent="0">
              <a:buNone/>
            </a:pPr>
            <a:r>
              <a:rPr lang="fr-FR" sz="2400" dirty="0">
                <a:latin typeface="Garamond" panose="02020404030301010803" pitchFamily="18" charset="0"/>
                <a:cs typeface="Times New Roman" panose="02020603050405020304" pitchFamily="18" charset="0"/>
              </a:rPr>
              <a:t>Renommée internationale (médaille de la Royal Society) et création d’une chaire de mécanique céleste (1846).</a:t>
            </a:r>
          </a:p>
          <a:p>
            <a:pPr marL="0" indent="0">
              <a:buNone/>
            </a:pPr>
            <a:r>
              <a:rPr lang="fr-FR" sz="2400" b="1" dirty="0">
                <a:latin typeface="Garamond" panose="02020404030301010803" pitchFamily="18" charset="0"/>
                <a:cs typeface="Times New Roman" panose="02020603050405020304" pitchFamily="18" charset="0"/>
              </a:rPr>
              <a:t>1849</a:t>
            </a:r>
            <a:r>
              <a:rPr lang="fr-FR" sz="2400" dirty="0">
                <a:latin typeface="Garamond" panose="02020404030301010803" pitchFamily="18" charset="0"/>
                <a:cs typeface="Times New Roman" panose="02020603050405020304" pitchFamily="18" charset="0"/>
              </a:rPr>
              <a:t> : député du Parti de l’ordre puis bonapartiste (sénateur en 1852)</a:t>
            </a:r>
          </a:p>
          <a:p>
            <a:endParaRPr lang="fr-FR" sz="2400" dirty="0">
              <a:latin typeface="Garamond" panose="02020404030301010803" pitchFamily="18" charset="0"/>
            </a:endParaRPr>
          </a:p>
        </p:txBody>
      </p:sp>
    </p:spTree>
    <p:extLst>
      <p:ext uri="{BB962C8B-B14F-4D97-AF65-F5344CB8AC3E}">
        <p14:creationId xmlns:p14="http://schemas.microsoft.com/office/powerpoint/2010/main" val="1312138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AF4CBC-1D52-4645-945C-6D457B010BB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D58360B-91C0-3841-A1A5-D29CA61BCE88}"/>
              </a:ext>
            </a:extLst>
          </p:cNvPr>
          <p:cNvSpPr>
            <a:spLocks noGrp="1"/>
          </p:cNvSpPr>
          <p:nvPr>
            <p:ph idx="1"/>
          </p:nvPr>
        </p:nvSpPr>
        <p:spPr>
          <a:xfrm>
            <a:off x="2412124" y="1166648"/>
            <a:ext cx="9092488" cy="4744574"/>
          </a:xfrm>
        </p:spPr>
        <p:txBody>
          <a:bodyPr>
            <a:normAutofit/>
          </a:bodyPr>
          <a:lstStyle/>
          <a:p>
            <a:r>
              <a:rPr lang="fr-FR" sz="2400" b="1" dirty="0">
                <a:latin typeface="Times New Roman" panose="02020603050405020304" pitchFamily="18" charset="0"/>
                <a:cs typeface="Times New Roman" panose="02020603050405020304" pitchFamily="18" charset="0"/>
              </a:rPr>
              <a:t>L’Observatoire, nouvelle usine ?</a:t>
            </a:r>
          </a:p>
          <a:p>
            <a:pPr marL="0" indent="0">
              <a:buNone/>
            </a:pPr>
            <a:r>
              <a:rPr lang="fr-FR" sz="2400" dirty="0">
                <a:latin typeface="Times New Roman" panose="02020603050405020304" pitchFamily="18" charset="0"/>
                <a:cs typeface="Times New Roman" panose="02020603050405020304" pitchFamily="18" charset="0"/>
              </a:rPr>
              <a:t>1854 : directeur de l’Observatoire de Paris (succède à Arago).</a:t>
            </a:r>
          </a:p>
          <a:p>
            <a:pPr marL="0" indent="0">
              <a:buNone/>
            </a:pPr>
            <a:r>
              <a:rPr lang="fr-FR" sz="2400" dirty="0">
                <a:latin typeface="Times New Roman" panose="02020603050405020304" pitchFamily="18" charset="0"/>
                <a:cs typeface="Times New Roman" panose="02020603050405020304" pitchFamily="18" charset="0"/>
              </a:rPr>
              <a:t>Division du travail – surveillance des personnels – paiement à la tâche (prime à l’étoile découverte).</a:t>
            </a:r>
          </a:p>
          <a:p>
            <a:pPr marL="0" indent="0">
              <a:buNone/>
            </a:pPr>
            <a:r>
              <a:rPr lang="fr-FR" sz="2400" dirty="0">
                <a:latin typeface="Times New Roman" panose="02020603050405020304" pitchFamily="18" charset="0"/>
                <a:cs typeface="Times New Roman" panose="02020603050405020304" pitchFamily="18" charset="0"/>
              </a:rPr>
              <a:t>Catalogue de 306 étoiles.</a:t>
            </a:r>
          </a:p>
          <a:p>
            <a:pPr marL="0" indent="0">
              <a:buNone/>
            </a:pPr>
            <a:r>
              <a:rPr lang="fr-FR" sz="2400" dirty="0">
                <a:latin typeface="Times New Roman" panose="02020603050405020304" pitchFamily="18" charset="0"/>
                <a:cs typeface="Times New Roman" panose="02020603050405020304" pitchFamily="18" charset="0"/>
              </a:rPr>
              <a:t>Nombreux conflits (sociaux et politiques) au sein de l’Observatoire.</a:t>
            </a:r>
          </a:p>
          <a:p>
            <a:pPr marL="0" indent="0">
              <a:buNone/>
            </a:pPr>
            <a:r>
              <a:rPr lang="fr-FR" sz="2400" dirty="0">
                <a:latin typeface="Times New Roman" panose="02020603050405020304" pitchFamily="18" charset="0"/>
                <a:cs typeface="Times New Roman" panose="02020603050405020304" pitchFamily="18" charset="0"/>
              </a:rPr>
              <a:t>Démission en 1870 – carrière de journaliste scientifique.</a:t>
            </a:r>
          </a:p>
        </p:txBody>
      </p:sp>
    </p:spTree>
    <p:extLst>
      <p:ext uri="{BB962C8B-B14F-4D97-AF65-F5344CB8AC3E}">
        <p14:creationId xmlns:p14="http://schemas.microsoft.com/office/powerpoint/2010/main" val="3215488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473376-E807-3C4E-AFB3-658B2066EBF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D98F60F-4D83-3C4D-9383-8F43C3ABAB1C}"/>
              </a:ext>
            </a:extLst>
          </p:cNvPr>
          <p:cNvSpPr>
            <a:spLocks noGrp="1"/>
          </p:cNvSpPr>
          <p:nvPr>
            <p:ph idx="1"/>
          </p:nvPr>
        </p:nvSpPr>
        <p:spPr>
          <a:xfrm>
            <a:off x="2133600" y="624110"/>
            <a:ext cx="9371011" cy="5287112"/>
          </a:xfrm>
        </p:spPr>
        <p:txBody>
          <a:bodyPr>
            <a:normAutofit/>
          </a:bodyPr>
          <a:lstStyle/>
          <a:p>
            <a:r>
              <a:rPr lang="fr-FR" sz="2400" b="1" dirty="0">
                <a:latin typeface="Times New Roman" panose="02020603050405020304" pitchFamily="18" charset="0"/>
                <a:cs typeface="Times New Roman" panose="02020603050405020304" pitchFamily="18" charset="0"/>
              </a:rPr>
              <a:t>II. Météorologie et collaboration européenne.</a:t>
            </a:r>
          </a:p>
        </p:txBody>
      </p:sp>
      <p:pic>
        <p:nvPicPr>
          <p:cNvPr id="4" name="Image 3">
            <a:extLst>
              <a:ext uri="{FF2B5EF4-FFF2-40B4-BE49-F238E27FC236}">
                <a16:creationId xmlns:a16="http://schemas.microsoft.com/office/drawing/2014/main" id="{7CBE471B-4CEF-D24A-A15A-6936B27ED8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78800" y="1616666"/>
            <a:ext cx="2255461" cy="3054270"/>
          </a:xfrm>
          <a:prstGeom prst="rect">
            <a:avLst/>
          </a:prstGeom>
        </p:spPr>
      </p:pic>
      <p:sp>
        <p:nvSpPr>
          <p:cNvPr id="5" name="ZoneTexte 4">
            <a:extLst>
              <a:ext uri="{FF2B5EF4-FFF2-40B4-BE49-F238E27FC236}">
                <a16:creationId xmlns:a16="http://schemas.microsoft.com/office/drawing/2014/main" id="{4C6B18C8-383F-BA4C-8823-EEED71AE7046}"/>
              </a:ext>
            </a:extLst>
          </p:cNvPr>
          <p:cNvSpPr txBox="1"/>
          <p:nvPr/>
        </p:nvSpPr>
        <p:spPr>
          <a:xfrm>
            <a:off x="8054787" y="4639733"/>
            <a:ext cx="2501153" cy="1015663"/>
          </a:xfrm>
          <a:prstGeom prst="rect">
            <a:avLst/>
          </a:prstGeom>
          <a:noFill/>
        </p:spPr>
        <p:txBody>
          <a:bodyPr wrap="square" rtlCol="0">
            <a:spAutoFit/>
          </a:bodyPr>
          <a:lstStyle/>
          <a:p>
            <a:r>
              <a:rPr lang="fr-FR" sz="1200" dirty="0">
                <a:latin typeface="Times New Roman" panose="02020603050405020304" pitchFamily="18" charset="0"/>
                <a:cs typeface="Times New Roman" panose="02020603050405020304" pitchFamily="18" charset="0"/>
              </a:rPr>
              <a:t>Biot et Gay Lussac exécutant des expériences à l'altitude de 4 000 mètres le 20 septembre 1804. Extrait de La Nature 1874, p. 328. © Météo-France</a:t>
            </a:r>
          </a:p>
        </p:txBody>
      </p:sp>
    </p:spTree>
    <p:extLst>
      <p:ext uri="{BB962C8B-B14F-4D97-AF65-F5344CB8AC3E}">
        <p14:creationId xmlns:p14="http://schemas.microsoft.com/office/powerpoint/2010/main" val="2689437112"/>
      </p:ext>
    </p:extLst>
  </p:cSld>
  <p:clrMapOvr>
    <a:masterClrMapping/>
  </p:clrMapOvr>
</p:sld>
</file>

<file path=ppt/theme/theme1.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Brin</Template>
  <TotalTime>1727</TotalTime>
  <Words>1308</Words>
  <Application>Microsoft Macintosh PowerPoint</Application>
  <PresentationFormat>Grand écran</PresentationFormat>
  <Paragraphs>83</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Century Gothic</vt:lpstr>
      <vt:lpstr>Garamond</vt:lpstr>
      <vt:lpstr>Times New Roman</vt:lpstr>
      <vt:lpstr>Wingdings 3</vt:lpstr>
      <vt:lpstr>Brin</vt:lpstr>
      <vt:lpstr>Les conquêtes du ciel au XIXe siècle :  Astronomie et météorologie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III. Imaginaires spaciaux.</vt:lpstr>
      <vt:lpstr>Présentation PowerPoint</vt:lpstr>
      <vt:lpstr>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la conquête du ciel.</dc:title>
  <dc:creator>Microsoft Office User</dc:creator>
  <cp:lastModifiedBy>Microsoft Office User</cp:lastModifiedBy>
  <cp:revision>26</cp:revision>
  <dcterms:created xsi:type="dcterms:W3CDTF">2022-02-12T09:12:26Z</dcterms:created>
  <dcterms:modified xsi:type="dcterms:W3CDTF">2026-02-25T08:55:08Z</dcterms:modified>
</cp:coreProperties>
</file>