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58" r:id="rId4"/>
    <p:sldId id="270" r:id="rId5"/>
    <p:sldId id="263" r:id="rId6"/>
    <p:sldId id="260" r:id="rId7"/>
    <p:sldId id="268" r:id="rId8"/>
    <p:sldId id="257" r:id="rId9"/>
    <p:sldId id="271" r:id="rId10"/>
    <p:sldId id="269" r:id="rId11"/>
    <p:sldId id="266" r:id="rId12"/>
    <p:sldId id="267" r:id="rId13"/>
    <p:sldId id="261" r:id="rId14"/>
    <p:sldId id="272" r:id="rId15"/>
    <p:sldId id="264" r:id="rId16"/>
    <p:sldId id="265" r:id="rId17"/>
    <p:sldId id="262"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5"/>
    <p:restoredTop sz="94709"/>
  </p:normalViewPr>
  <p:slideViewPr>
    <p:cSldViewPr snapToGrid="0" snapToObjects="1">
      <p:cViewPr varScale="1">
        <p:scale>
          <a:sx n="110" d="100"/>
          <a:sy n="110" d="100"/>
        </p:scale>
        <p:origin x="4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A7BAFEF-183F-9641-AF08-6FB6972015A1}" type="datetimeFigureOut">
              <a:rPr lang="fr-FR" smtClean="0"/>
              <a:t>11/03/2026</a:t>
            </a:fld>
            <a:endParaRPr lang="fr-F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CA2D091-23FD-154F-BA7A-57715D471EC9}" type="slidenum">
              <a:rPr lang="fr-FR" smtClean="0"/>
              <a:t>‹N°›</a:t>
            </a:fld>
            <a:endParaRPr lang="fr-F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005155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A7BAFEF-183F-9641-AF08-6FB6972015A1}" type="datetimeFigureOut">
              <a:rPr lang="fr-FR" smtClean="0"/>
              <a:t>11/03/2026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A2D091-23FD-154F-BA7A-57715D471EC9}" type="slidenum">
              <a:rPr lang="fr-FR" smtClean="0"/>
              <a:t>‹N°›</a:t>
            </a:fld>
            <a:endParaRPr lang="fr-FR"/>
          </a:p>
        </p:txBody>
      </p:sp>
    </p:spTree>
    <p:extLst>
      <p:ext uri="{BB962C8B-B14F-4D97-AF65-F5344CB8AC3E}">
        <p14:creationId xmlns:p14="http://schemas.microsoft.com/office/powerpoint/2010/main" val="2118839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A7BAFEF-183F-9641-AF08-6FB6972015A1}" type="datetimeFigureOut">
              <a:rPr lang="fr-FR" smtClean="0"/>
              <a:t>11/03/2026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A2D091-23FD-154F-BA7A-57715D471EC9}" type="slidenum">
              <a:rPr lang="fr-FR" smtClean="0"/>
              <a:t>‹N°›</a:t>
            </a:fld>
            <a:endParaRPr lang="fr-FR"/>
          </a:p>
        </p:txBody>
      </p:sp>
    </p:spTree>
    <p:extLst>
      <p:ext uri="{BB962C8B-B14F-4D97-AF65-F5344CB8AC3E}">
        <p14:creationId xmlns:p14="http://schemas.microsoft.com/office/powerpoint/2010/main" val="96207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A7BAFEF-183F-9641-AF08-6FB6972015A1}" type="datetimeFigureOut">
              <a:rPr lang="fr-FR" smtClean="0"/>
              <a:t>11/03/2026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A2D091-23FD-154F-BA7A-57715D471EC9}" type="slidenum">
              <a:rPr lang="fr-FR" smtClean="0"/>
              <a:t>‹N°›</a:t>
            </a:fld>
            <a:endParaRPr lang="fr-FR"/>
          </a:p>
        </p:txBody>
      </p:sp>
    </p:spTree>
    <p:extLst>
      <p:ext uri="{BB962C8B-B14F-4D97-AF65-F5344CB8AC3E}">
        <p14:creationId xmlns:p14="http://schemas.microsoft.com/office/powerpoint/2010/main" val="210841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A7BAFEF-183F-9641-AF08-6FB6972015A1}" type="datetimeFigureOut">
              <a:rPr lang="fr-FR" smtClean="0"/>
              <a:t>11/03/2026</a:t>
            </a:fld>
            <a:endParaRPr lang="fr-F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CA2D091-23FD-154F-BA7A-57715D471EC9}" type="slidenum">
              <a:rPr lang="fr-FR" smtClean="0"/>
              <a:t>‹N°›</a:t>
            </a:fld>
            <a:endParaRPr lang="fr-F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80137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6A7BAFEF-183F-9641-AF08-6FB6972015A1}" type="datetimeFigureOut">
              <a:rPr lang="fr-FR" smtClean="0"/>
              <a:t>11/03/2026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A2D091-23FD-154F-BA7A-57715D471EC9}" type="slidenum">
              <a:rPr lang="fr-FR" smtClean="0"/>
              <a:t>‹N°›</a:t>
            </a:fld>
            <a:endParaRPr lang="fr-FR"/>
          </a:p>
        </p:txBody>
      </p:sp>
    </p:spTree>
    <p:extLst>
      <p:ext uri="{BB962C8B-B14F-4D97-AF65-F5344CB8AC3E}">
        <p14:creationId xmlns:p14="http://schemas.microsoft.com/office/powerpoint/2010/main" val="210301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6A7BAFEF-183F-9641-AF08-6FB6972015A1}" type="datetimeFigureOut">
              <a:rPr lang="fr-FR" smtClean="0"/>
              <a:t>11/03/2026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CA2D091-23FD-154F-BA7A-57715D471EC9}" type="slidenum">
              <a:rPr lang="fr-FR" smtClean="0"/>
              <a:t>‹N°›</a:t>
            </a:fld>
            <a:endParaRPr lang="fr-FR"/>
          </a:p>
        </p:txBody>
      </p:sp>
    </p:spTree>
    <p:extLst>
      <p:ext uri="{BB962C8B-B14F-4D97-AF65-F5344CB8AC3E}">
        <p14:creationId xmlns:p14="http://schemas.microsoft.com/office/powerpoint/2010/main" val="402553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A7BAFEF-183F-9641-AF08-6FB6972015A1}" type="datetimeFigureOut">
              <a:rPr lang="fr-FR" smtClean="0"/>
              <a:t>11/03/2026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CA2D091-23FD-154F-BA7A-57715D471EC9}" type="slidenum">
              <a:rPr lang="fr-FR" smtClean="0"/>
              <a:t>‹N°›</a:t>
            </a:fld>
            <a:endParaRPr lang="fr-FR"/>
          </a:p>
        </p:txBody>
      </p:sp>
    </p:spTree>
    <p:extLst>
      <p:ext uri="{BB962C8B-B14F-4D97-AF65-F5344CB8AC3E}">
        <p14:creationId xmlns:p14="http://schemas.microsoft.com/office/powerpoint/2010/main" val="88720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BAFEF-183F-9641-AF08-6FB6972015A1}" type="datetimeFigureOut">
              <a:rPr lang="fr-FR" smtClean="0"/>
              <a:t>11/03/2026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CA2D091-23FD-154F-BA7A-57715D471EC9}" type="slidenum">
              <a:rPr lang="fr-FR" smtClean="0"/>
              <a:t>‹N°›</a:t>
            </a:fld>
            <a:endParaRPr lang="fr-FR"/>
          </a:p>
        </p:txBody>
      </p:sp>
    </p:spTree>
    <p:extLst>
      <p:ext uri="{BB962C8B-B14F-4D97-AF65-F5344CB8AC3E}">
        <p14:creationId xmlns:p14="http://schemas.microsoft.com/office/powerpoint/2010/main" val="128655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A7BAFEF-183F-9641-AF08-6FB6972015A1}" type="datetimeFigureOut">
              <a:rPr lang="fr-FR" smtClean="0"/>
              <a:t>11/03/2026</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CA2D091-23FD-154F-BA7A-57715D471EC9}"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107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A7BAFEF-183F-9641-AF08-6FB6972015A1}" type="datetimeFigureOut">
              <a:rPr lang="fr-FR" smtClean="0"/>
              <a:t>11/03/2026</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CA2D091-23FD-154F-BA7A-57715D471EC9}"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522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A7BAFEF-183F-9641-AF08-6FB6972015A1}" type="datetimeFigureOut">
              <a:rPr lang="fr-FR" smtClean="0"/>
              <a:t>11/03/2026</a:t>
            </a:fld>
            <a:endParaRPr lang="fr-F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r-F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CA2D091-23FD-154F-BA7A-57715D471EC9}" type="slidenum">
              <a:rPr lang="fr-FR" smtClean="0"/>
              <a:t>‹N°›</a:t>
            </a:fld>
            <a:endParaRPr lang="fr-F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9016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CD5FC6-350B-5E42-8472-1F5CA715FB35}"/>
              </a:ext>
            </a:extLst>
          </p:cNvPr>
          <p:cNvSpPr>
            <a:spLocks noGrp="1"/>
          </p:cNvSpPr>
          <p:nvPr>
            <p:ph type="ctrTitle"/>
          </p:nvPr>
        </p:nvSpPr>
        <p:spPr>
          <a:xfrm>
            <a:off x="1524000" y="1122363"/>
            <a:ext cx="9144000" cy="1371455"/>
          </a:xfrm>
        </p:spPr>
        <p:txBody>
          <a:bodyPr>
            <a:normAutofit/>
          </a:bodyPr>
          <a:lstStyle/>
          <a:p>
            <a:r>
              <a:rPr lang="fr-FR" sz="4400" b="1" dirty="0">
                <a:latin typeface="Times New Roman" panose="02020603050405020304" pitchFamily="18" charset="0"/>
                <a:cs typeface="Times New Roman" panose="02020603050405020304" pitchFamily="18" charset="0"/>
              </a:rPr>
              <a:t>Les sciences coloniales et raciales au XIX</a:t>
            </a:r>
            <a:r>
              <a:rPr lang="fr-FR" sz="4400" b="1" baseline="30000" dirty="0">
                <a:latin typeface="Times New Roman" panose="02020603050405020304" pitchFamily="18" charset="0"/>
                <a:cs typeface="Times New Roman" panose="02020603050405020304" pitchFamily="18" charset="0"/>
              </a:rPr>
              <a:t>e</a:t>
            </a:r>
            <a:r>
              <a:rPr lang="fr-FR" sz="4400" b="1" dirty="0">
                <a:latin typeface="Times New Roman" panose="02020603050405020304" pitchFamily="18" charset="0"/>
                <a:cs typeface="Times New Roman" panose="02020603050405020304" pitchFamily="18" charset="0"/>
              </a:rPr>
              <a:t> siècle.</a:t>
            </a:r>
          </a:p>
        </p:txBody>
      </p:sp>
      <p:sp>
        <p:nvSpPr>
          <p:cNvPr id="3" name="Sous-titre 2">
            <a:extLst>
              <a:ext uri="{FF2B5EF4-FFF2-40B4-BE49-F238E27FC236}">
                <a16:creationId xmlns:a16="http://schemas.microsoft.com/office/drawing/2014/main" id="{3B6C5972-85B1-E245-A89F-8C420047B306}"/>
              </a:ext>
            </a:extLst>
          </p:cNvPr>
          <p:cNvSpPr>
            <a:spLocks noGrp="1"/>
          </p:cNvSpPr>
          <p:nvPr>
            <p:ph type="subTitle" idx="1"/>
          </p:nvPr>
        </p:nvSpPr>
        <p:spPr>
          <a:xfrm>
            <a:off x="762001" y="2743200"/>
            <a:ext cx="9906000" cy="2514600"/>
          </a:xfrm>
        </p:spPr>
        <p:txBody>
          <a:bodyPr>
            <a:normAutofit/>
          </a:bodyPr>
          <a:lstStyle/>
          <a:p>
            <a:endParaRPr lang="fr-FR" sz="3200" b="1"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560DCE1B-B102-E04D-B436-65E7C8ED51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9007" y="2944661"/>
            <a:ext cx="3862761" cy="2313139"/>
          </a:xfrm>
          <a:prstGeom prst="rect">
            <a:avLst/>
          </a:prstGeom>
        </p:spPr>
      </p:pic>
      <p:sp>
        <p:nvSpPr>
          <p:cNvPr id="6" name="Rectangle 5">
            <a:extLst>
              <a:ext uri="{FF2B5EF4-FFF2-40B4-BE49-F238E27FC236}">
                <a16:creationId xmlns:a16="http://schemas.microsoft.com/office/drawing/2014/main" id="{AA9E50AB-82B9-C142-91AF-76970AFEF0BA}"/>
              </a:ext>
            </a:extLst>
          </p:cNvPr>
          <p:cNvSpPr/>
          <p:nvPr/>
        </p:nvSpPr>
        <p:spPr>
          <a:xfrm>
            <a:off x="5031768" y="4259996"/>
            <a:ext cx="2757993" cy="923330"/>
          </a:xfrm>
          <a:prstGeom prst="rect">
            <a:avLst/>
          </a:prstGeom>
        </p:spPr>
        <p:txBody>
          <a:bodyPr wrap="square">
            <a:spAutoFit/>
          </a:bodyPr>
          <a:lstStyle/>
          <a:p>
            <a:r>
              <a:rPr lang="fr-FR" dirty="0">
                <a:solidFill>
                  <a:srgbClr val="6E6E6E"/>
                </a:solidFill>
                <a:latin typeface="Garamond" panose="02020404030301010803" pitchFamily="18" charset="0"/>
              </a:rPr>
              <a:t>A l’exposition coloniale e », dessin de G. Meunier, 1907 - source : </a:t>
            </a:r>
            <a:r>
              <a:rPr lang="fr-FR" dirty="0" err="1">
                <a:solidFill>
                  <a:srgbClr val="6E6E6E"/>
                </a:solidFill>
                <a:latin typeface="Garamond" panose="02020404030301010803" pitchFamily="18" charset="0"/>
              </a:rPr>
              <a:t>Gallica-BnF</a:t>
            </a:r>
            <a:endParaRPr lang="fr-FR" dirty="0">
              <a:latin typeface="Garamond" panose="02020404030301010803" pitchFamily="18" charset="0"/>
            </a:endParaRPr>
          </a:p>
        </p:txBody>
      </p:sp>
    </p:spTree>
    <p:extLst>
      <p:ext uri="{BB962C8B-B14F-4D97-AF65-F5344CB8AC3E}">
        <p14:creationId xmlns:p14="http://schemas.microsoft.com/office/powerpoint/2010/main" val="34391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188A36-2EB9-4E40-AFBD-816A516E77F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049C205-B3F1-CA4C-A052-39BC68689E22}"/>
              </a:ext>
            </a:extLst>
          </p:cNvPr>
          <p:cNvSpPr>
            <a:spLocks noGrp="1"/>
          </p:cNvSpPr>
          <p:nvPr>
            <p:ph idx="1"/>
          </p:nvPr>
        </p:nvSpPr>
        <p:spPr>
          <a:xfrm>
            <a:off x="838200" y="365125"/>
            <a:ext cx="10515600" cy="5811838"/>
          </a:xfrm>
        </p:spPr>
        <p:txBody>
          <a:bodyPr/>
          <a:lstStyle/>
          <a:p>
            <a:pPr marL="0" indent="0">
              <a:buNone/>
            </a:pPr>
            <a:r>
              <a:rPr lang="fr-FR" b="1" dirty="0">
                <a:latin typeface="Times New Roman" panose="02020603050405020304" pitchFamily="18" charset="0"/>
                <a:cs typeface="Times New Roman" panose="02020603050405020304" pitchFamily="18" charset="0"/>
              </a:rPr>
              <a:t>2. L’histoire et le récit national : la « guerre des races ».</a:t>
            </a:r>
          </a:p>
          <a:p>
            <a:pPr marL="0" indent="0">
              <a:buNone/>
            </a:pPr>
            <a:r>
              <a:rPr lang="fr-FR" dirty="0">
                <a:latin typeface="Times New Roman" panose="02020603050405020304" pitchFamily="18" charset="0"/>
                <a:cs typeface="Times New Roman" panose="02020603050405020304" pitchFamily="18" charset="0"/>
              </a:rPr>
              <a:t>Citoyens et « guerre des races ».</a:t>
            </a:r>
          </a:p>
          <a:p>
            <a:pPr marL="0" indent="0">
              <a:buNone/>
            </a:pPr>
            <a:r>
              <a:rPr lang="fr-FR" dirty="0">
                <a:latin typeface="Times New Roman" panose="02020603050405020304" pitchFamily="18" charset="0"/>
                <a:cs typeface="Times New Roman" panose="02020603050405020304" pitchFamily="18" charset="0"/>
              </a:rPr>
              <a:t>Les historiens « libéraux » et la mythologie nationale.</a:t>
            </a:r>
          </a:p>
          <a:p>
            <a:pPr marL="0" indent="0" algn="just">
              <a:buNone/>
            </a:pPr>
            <a:r>
              <a:rPr lang="fr-FR" dirty="0">
                <a:latin typeface="Times New Roman" panose="02020603050405020304" pitchFamily="18" charset="0"/>
                <a:cs typeface="Times New Roman" panose="02020603050405020304" pitchFamily="18" charset="0"/>
              </a:rPr>
              <a:t>La guerre des races (romains, gaulois, francs…) comme moteur de l’histoire.</a:t>
            </a:r>
          </a:p>
          <a:p>
            <a:pPr marL="0" indent="0" algn="just">
              <a:buNone/>
            </a:pPr>
            <a:r>
              <a:rPr lang="fr-FR" dirty="0">
                <a:latin typeface="Times New Roman" panose="02020603050405020304" pitchFamily="18" charset="0"/>
                <a:cs typeface="Times New Roman" panose="02020603050405020304" pitchFamily="18" charset="0"/>
              </a:rPr>
              <a:t>1828 : Pour Amédée Thierry, la famille humaine se divise en races et il retrace l'histoire de l'une d'entre elles, celle des Gaulois (race gallo-romains, ancêtres de la bourgeoisie), population identifiée par des caractères physiques et moraux permanents qui se transmettent par le sang…</a:t>
            </a:r>
          </a:p>
          <a:p>
            <a:pPr marL="0" indent="0">
              <a:buNone/>
            </a:pPr>
            <a:endParaRPr lang="fr-FR" dirty="0"/>
          </a:p>
        </p:txBody>
      </p:sp>
    </p:spTree>
    <p:extLst>
      <p:ext uri="{BB962C8B-B14F-4D97-AF65-F5344CB8AC3E}">
        <p14:creationId xmlns:p14="http://schemas.microsoft.com/office/powerpoint/2010/main" val="323971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77EC3-FDC0-2743-9834-BD951E9B58C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BFF5033-A6CC-954D-A231-A0C6FE37F0B1}"/>
              </a:ext>
            </a:extLst>
          </p:cNvPr>
          <p:cNvSpPr>
            <a:spLocks noGrp="1"/>
          </p:cNvSpPr>
          <p:nvPr>
            <p:ph idx="1"/>
          </p:nvPr>
        </p:nvSpPr>
        <p:spPr>
          <a:xfrm>
            <a:off x="838200" y="365125"/>
            <a:ext cx="10515600" cy="5811838"/>
          </a:xfrm>
        </p:spPr>
        <p:txBody>
          <a:bodyPr/>
          <a:lstStyle/>
          <a:p>
            <a:pPr marL="0" indent="0">
              <a:buNone/>
            </a:pPr>
            <a:r>
              <a:rPr lang="fr-FR" b="1" dirty="0">
                <a:latin typeface="Times New Roman" panose="02020603050405020304" pitchFamily="18" charset="0"/>
                <a:cs typeface="Times New Roman" panose="02020603050405020304" pitchFamily="18" charset="0"/>
              </a:rPr>
              <a:t>3. Unité nationale et diversités régionales. Patrimoine et folklores.</a:t>
            </a:r>
          </a:p>
          <a:p>
            <a:pPr marL="0" indent="0">
              <a:buNone/>
            </a:pPr>
            <a:r>
              <a:rPr lang="fr-FR" dirty="0">
                <a:latin typeface="Times New Roman" panose="02020603050405020304" pitchFamily="18" charset="0"/>
                <a:cs typeface="Times New Roman" panose="02020603050405020304" pitchFamily="18" charset="0"/>
              </a:rPr>
              <a:t>Les types régionaux. </a:t>
            </a:r>
          </a:p>
          <a:p>
            <a:pPr marL="0" indent="0">
              <a:buNone/>
            </a:pPr>
            <a:r>
              <a:rPr lang="fr-FR" dirty="0">
                <a:latin typeface="Times New Roman" panose="02020603050405020304" pitchFamily="18" charset="0"/>
                <a:cs typeface="Times New Roman" panose="02020603050405020304" pitchFamily="18" charset="0"/>
              </a:rPr>
              <a:t>Emergence des « petites patries ».</a:t>
            </a:r>
          </a:p>
          <a:p>
            <a:pPr marL="0" indent="0">
              <a:buNone/>
            </a:pPr>
            <a:r>
              <a:rPr lang="fr-FR" dirty="0">
                <a:latin typeface="Times New Roman" panose="02020603050405020304" pitchFamily="18" charset="0"/>
                <a:cs typeface="Times New Roman" panose="02020603050405020304" pitchFamily="18" charset="0"/>
              </a:rPr>
              <a:t>Le patrimoine national et les spécificités locales.</a:t>
            </a:r>
          </a:p>
          <a:p>
            <a:endParaRPr lang="fr-FR" dirty="0"/>
          </a:p>
        </p:txBody>
      </p:sp>
      <p:pic>
        <p:nvPicPr>
          <p:cNvPr id="5" name="Image 4">
            <a:extLst>
              <a:ext uri="{FF2B5EF4-FFF2-40B4-BE49-F238E27FC236}">
                <a16:creationId xmlns:a16="http://schemas.microsoft.com/office/drawing/2014/main" id="{CD97F314-F126-F64D-AAA0-6E96D0B3B8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0156" y="2489272"/>
            <a:ext cx="3653644" cy="2287743"/>
          </a:xfrm>
          <a:prstGeom prst="rect">
            <a:avLst/>
          </a:prstGeom>
        </p:spPr>
      </p:pic>
    </p:spTree>
    <p:extLst>
      <p:ext uri="{BB962C8B-B14F-4D97-AF65-F5344CB8AC3E}">
        <p14:creationId xmlns:p14="http://schemas.microsoft.com/office/powerpoint/2010/main" val="33123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71E7C8-5C5E-7E43-A5D1-D71D6492F43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946F48D-B393-1B4A-8D8E-E5A21A9A1AA4}"/>
              </a:ext>
            </a:extLst>
          </p:cNvPr>
          <p:cNvSpPr>
            <a:spLocks noGrp="1"/>
          </p:cNvSpPr>
          <p:nvPr>
            <p:ph idx="1"/>
          </p:nvPr>
        </p:nvSpPr>
        <p:spPr>
          <a:xfrm>
            <a:off x="838200" y="365125"/>
            <a:ext cx="7680767" cy="5811838"/>
          </a:xfrm>
        </p:spPr>
        <p:txBody>
          <a:bodyPr/>
          <a:lstStyle/>
          <a:p>
            <a:pPr marL="0" indent="0">
              <a:buNone/>
            </a:pPr>
            <a:r>
              <a:rPr lang="fr-FR" b="1" dirty="0">
                <a:latin typeface="Times New Roman" panose="02020603050405020304" pitchFamily="18" charset="0"/>
                <a:cs typeface="Times New Roman" panose="02020603050405020304" pitchFamily="18" charset="0"/>
              </a:rPr>
              <a:t>4. Décadence </a:t>
            </a:r>
            <a:r>
              <a:rPr lang="fr-FR" b="1">
                <a:latin typeface="Times New Roman" panose="02020603050405020304" pitchFamily="18" charset="0"/>
                <a:cs typeface="Times New Roman" panose="02020603050405020304" pitchFamily="18" charset="0"/>
              </a:rPr>
              <a:t>et dégénérescence</a:t>
            </a:r>
            <a:endParaRPr lang="fr-FR" b="1" dirty="0">
              <a:latin typeface="Times New Roman" panose="02020603050405020304" pitchFamily="18" charset="0"/>
              <a:cs typeface="Times New Roman" panose="02020603050405020304" pitchFamily="18" charset="0"/>
            </a:endParaRPr>
          </a:p>
          <a:p>
            <a:pPr marL="0" indent="0" algn="just">
              <a:buNone/>
            </a:pPr>
            <a:r>
              <a:rPr lang="fr-FR" dirty="0">
                <a:latin typeface="Times New Roman" panose="02020603050405020304" pitchFamily="18" charset="0"/>
                <a:cs typeface="Times New Roman" panose="02020603050405020304" pitchFamily="18" charset="0"/>
              </a:rPr>
              <a:t>Un monogénisme inégalitaire : hiérarchie naturelle entre les races (degrés de civilisation).</a:t>
            </a:r>
          </a:p>
          <a:p>
            <a:pPr marL="0" indent="0">
              <a:buNone/>
            </a:pPr>
            <a:r>
              <a:rPr lang="fr-FR" dirty="0">
                <a:latin typeface="Times New Roman" panose="02020603050405020304" pitchFamily="18" charset="0"/>
                <a:cs typeface="Times New Roman" panose="02020603050405020304" pitchFamily="18" charset="0"/>
              </a:rPr>
              <a:t>1853-1854 : Arthur de Gobineau (1816-1862), </a:t>
            </a:r>
            <a:r>
              <a:rPr lang="fr-FR" i="1" dirty="0">
                <a:latin typeface="Times New Roman" panose="02020603050405020304" pitchFamily="18" charset="0"/>
                <a:cs typeface="Times New Roman" panose="02020603050405020304" pitchFamily="18" charset="0"/>
              </a:rPr>
              <a:t>Essai sur l’inégalité des races humaines</a:t>
            </a:r>
            <a:r>
              <a:rPr lang="fr-FR" dirty="0">
                <a:latin typeface="Times New Roman" panose="02020603050405020304" pitchFamily="18" charset="0"/>
                <a:cs typeface="Times New Roman" panose="02020603050405020304" pitchFamily="18" charset="0"/>
              </a:rPr>
              <a:t>.</a:t>
            </a:r>
          </a:p>
          <a:p>
            <a:pPr marL="0" indent="0">
              <a:buNone/>
            </a:pPr>
            <a:r>
              <a:rPr lang="fr-FR" dirty="0">
                <a:latin typeface="Times New Roman" panose="02020603050405020304" pitchFamily="18" charset="0"/>
                <a:cs typeface="Times New Roman" panose="02020603050405020304" pitchFamily="18" charset="0"/>
              </a:rPr>
              <a:t>Les dangers du métissage et du déclin : en France, après la défaite militaire de 1870 (xénophobie et nationalisme).</a:t>
            </a:r>
          </a:p>
          <a:p>
            <a:pPr marL="0" indent="0">
              <a:buNone/>
            </a:pPr>
            <a:r>
              <a:rPr lang="fr-FR" dirty="0">
                <a:latin typeface="Times New Roman" panose="02020603050405020304" pitchFamily="18" charset="0"/>
                <a:cs typeface="Times New Roman" panose="02020603050405020304" pitchFamily="18" charset="0"/>
              </a:rPr>
              <a:t>Hygiène publique.</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558197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080D85-EBCE-364E-A83A-615A4594534B}"/>
              </a:ext>
            </a:extLst>
          </p:cNvPr>
          <p:cNvSpPr>
            <a:spLocks noGrp="1"/>
          </p:cNvSpPr>
          <p:nvPr>
            <p:ph type="title"/>
          </p:nvPr>
        </p:nvSpPr>
        <p:spPr>
          <a:xfrm>
            <a:off x="838200" y="365125"/>
            <a:ext cx="9356124" cy="1325563"/>
          </a:xfrm>
        </p:spPr>
        <p:txBody>
          <a:bodyPr>
            <a:normAutofit/>
          </a:bodyPr>
          <a:lstStyle/>
          <a:p>
            <a:pPr algn="just"/>
            <a:r>
              <a:rPr lang="fr-FR" sz="3200" b="1" dirty="0">
                <a:latin typeface="Times New Roman" panose="02020603050405020304" pitchFamily="18" charset="0"/>
                <a:cs typeface="Times New Roman" panose="02020603050405020304" pitchFamily="18" charset="0"/>
              </a:rPr>
              <a:t>III. Anthropologie physique et mission civilisatrice.</a:t>
            </a:r>
          </a:p>
        </p:txBody>
      </p:sp>
      <p:sp>
        <p:nvSpPr>
          <p:cNvPr id="3" name="Espace réservé du contenu 2">
            <a:extLst>
              <a:ext uri="{FF2B5EF4-FFF2-40B4-BE49-F238E27FC236}">
                <a16:creationId xmlns:a16="http://schemas.microsoft.com/office/drawing/2014/main" id="{FD79F1D8-90D2-9341-828E-0887D4E2FFB3}"/>
              </a:ext>
            </a:extLst>
          </p:cNvPr>
          <p:cNvSpPr>
            <a:spLocks noGrp="1"/>
          </p:cNvSpPr>
          <p:nvPr>
            <p:ph idx="1"/>
          </p:nvPr>
        </p:nvSpPr>
        <p:spPr>
          <a:xfrm>
            <a:off x="1076446" y="1386840"/>
            <a:ext cx="8819908" cy="5303519"/>
          </a:xfrm>
        </p:spPr>
        <p:txBody>
          <a:bodyPr>
            <a:normAutofit/>
          </a:bodyPr>
          <a:lstStyle/>
          <a:p>
            <a:pPr marL="514350" indent="-514350">
              <a:buAutoNum type="arabicPeriod"/>
            </a:pPr>
            <a:r>
              <a:rPr lang="fr-FR" b="1" dirty="0">
                <a:latin typeface="Times New Roman" panose="02020603050405020304" pitchFamily="18" charset="0"/>
                <a:cs typeface="Times New Roman" panose="02020603050405020304" pitchFamily="18" charset="0"/>
              </a:rPr>
              <a:t>L’institutionnalisation de la science des races.</a:t>
            </a:r>
          </a:p>
          <a:p>
            <a:pPr marL="0" indent="0" algn="just">
              <a:buNone/>
            </a:pPr>
            <a:r>
              <a:rPr lang="fr-FR" dirty="0">
                <a:latin typeface="Times New Roman" panose="02020603050405020304" pitchFamily="18" charset="0"/>
                <a:cs typeface="Times New Roman" panose="02020603050405020304" pitchFamily="18" charset="0"/>
              </a:rPr>
              <a:t>Anatomie comparée et phrénologie (étude des crânes).</a:t>
            </a:r>
          </a:p>
          <a:p>
            <a:pPr marL="0" indent="0" algn="just">
              <a:buNone/>
            </a:pPr>
            <a:r>
              <a:rPr lang="fr-FR" dirty="0">
                <a:solidFill>
                  <a:srgbClr val="FF0000"/>
                </a:solidFill>
                <a:latin typeface="Times New Roman" panose="02020603050405020304" pitchFamily="18" charset="0"/>
                <a:cs typeface="Times New Roman" panose="02020603050405020304" pitchFamily="18" charset="0"/>
              </a:rPr>
              <a:t>Paul Broca </a:t>
            </a:r>
            <a:r>
              <a:rPr lang="fr-FR" dirty="0">
                <a:latin typeface="Times New Roman" panose="02020603050405020304" pitchFamily="18" charset="0"/>
                <a:cs typeface="Times New Roman" panose="02020603050405020304" pitchFamily="18" charset="0"/>
              </a:rPr>
              <a:t>(1824-1880) et la craniométrie (ou anthropométrie </a:t>
            </a:r>
            <a:r>
              <a:rPr lang="fr-FR" dirty="0" err="1">
                <a:latin typeface="Times New Roman" panose="02020603050405020304" pitchFamily="18" charset="0"/>
                <a:cs typeface="Times New Roman" panose="02020603050405020304" pitchFamily="18" charset="0"/>
              </a:rPr>
              <a:t>craniale</a:t>
            </a:r>
            <a:r>
              <a:rPr lang="fr-FR" dirty="0">
                <a:latin typeface="Times New Roman" panose="02020603050405020304" pitchFamily="18" charset="0"/>
                <a:cs typeface="Times New Roman" panose="02020603050405020304" pitchFamily="18" charset="0"/>
              </a:rPr>
              <a:t> : volume du crâne et intelligence) comme fondement de la hiérarchie raciale. Médecin spécialiste du cerveau.</a:t>
            </a:r>
          </a:p>
          <a:p>
            <a:pPr algn="just"/>
            <a:r>
              <a:rPr lang="fr-FR" dirty="0">
                <a:latin typeface="Times New Roman" panose="02020603050405020304" pitchFamily="18" charset="0"/>
                <a:cs typeface="Times New Roman" panose="02020603050405020304" pitchFamily="18" charset="0"/>
              </a:rPr>
              <a:t>7 juillet </a:t>
            </a:r>
            <a:r>
              <a:rPr lang="fr-FR" dirty="0">
                <a:solidFill>
                  <a:srgbClr val="FF0000"/>
                </a:solidFill>
                <a:latin typeface="Times New Roman" panose="02020603050405020304" pitchFamily="18" charset="0"/>
                <a:cs typeface="Times New Roman" panose="02020603050405020304" pitchFamily="18" charset="0"/>
              </a:rPr>
              <a:t>1859</a:t>
            </a:r>
            <a:r>
              <a:rPr lang="fr-FR" dirty="0">
                <a:latin typeface="Times New Roman" panose="02020603050405020304" pitchFamily="18" charset="0"/>
                <a:cs typeface="Times New Roman" panose="02020603050405020304" pitchFamily="18" charset="0"/>
              </a:rPr>
              <a:t> : création de la Société d’anthropologie de Paris (médecins, naturalistes comme Isidore Geoffroy Saint-Hilaire, préhistoriens comme Boucher-de-Perthes, archéologues comme Mortillet).</a:t>
            </a:r>
          </a:p>
          <a:p>
            <a:pPr algn="just"/>
            <a:r>
              <a:rPr lang="fr-FR" i="1" dirty="0">
                <a:latin typeface="Times New Roman" panose="02020603050405020304" pitchFamily="18" charset="0"/>
                <a:cs typeface="Times New Roman" panose="02020603050405020304" pitchFamily="18" charset="0"/>
              </a:rPr>
              <a:t>Bulletins et mémoires </a:t>
            </a:r>
            <a:r>
              <a:rPr lang="fr-FR" dirty="0">
                <a:latin typeface="Times New Roman" panose="02020603050405020304" pitchFamily="18" charset="0"/>
                <a:cs typeface="Times New Roman" panose="02020603050405020304" pitchFamily="18" charset="0"/>
              </a:rPr>
              <a:t>puis </a:t>
            </a:r>
            <a:r>
              <a:rPr lang="fr-FR" i="1" dirty="0">
                <a:latin typeface="Times New Roman" panose="02020603050405020304" pitchFamily="18" charset="0"/>
                <a:cs typeface="Times New Roman" panose="02020603050405020304" pitchFamily="18" charset="0"/>
              </a:rPr>
              <a:t>Revue d’anthropologie </a:t>
            </a:r>
            <a:r>
              <a:rPr lang="fr-FR" dirty="0">
                <a:latin typeface="Times New Roman" panose="02020603050405020304" pitchFamily="18" charset="0"/>
                <a:cs typeface="Times New Roman" panose="02020603050405020304" pitchFamily="18" charset="0"/>
              </a:rPr>
              <a:t>(1872).</a:t>
            </a:r>
          </a:p>
          <a:p>
            <a:pPr marL="0" indent="0" algn="just">
              <a:buNone/>
            </a:pPr>
            <a:r>
              <a:rPr lang="fr-FR" dirty="0">
                <a:latin typeface="Times New Roman" panose="02020603050405020304" pitchFamily="18" charset="0"/>
                <a:cs typeface="Times New Roman" panose="02020603050405020304" pitchFamily="18" charset="0"/>
              </a:rPr>
              <a:t>Anthropologie : </a:t>
            </a:r>
            <a:r>
              <a:rPr lang="fr-FR" i="1" dirty="0">
                <a:latin typeface="Garamond" panose="02020404030301010803" pitchFamily="18" charset="0"/>
              </a:rPr>
              <a:t>l'étude du groupe humain dans son ensemble, dans ses détails, et dans ses rapports avec le reste de la nature</a:t>
            </a:r>
            <a:endParaRPr lang="fr-FR" i="1" dirty="0">
              <a:latin typeface="Garamond" panose="02020404030301010803"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1876 : Ecole d’anthropologie de Paris  soutenue par la Municipalité de Paris et le gouvernement (Jules Ferry) </a:t>
            </a:r>
          </a:p>
        </p:txBody>
      </p:sp>
      <p:pic>
        <p:nvPicPr>
          <p:cNvPr id="4" name="Image 3">
            <a:extLst>
              <a:ext uri="{FF2B5EF4-FFF2-40B4-BE49-F238E27FC236}">
                <a16:creationId xmlns:a16="http://schemas.microsoft.com/office/drawing/2014/main" id="{D36DE267-B32C-9443-B358-33BB9682E9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2478" y="0"/>
            <a:ext cx="1722644" cy="2292441"/>
          </a:xfrm>
          <a:prstGeom prst="rect">
            <a:avLst/>
          </a:prstGeom>
        </p:spPr>
      </p:pic>
    </p:spTree>
    <p:extLst>
      <p:ext uri="{BB962C8B-B14F-4D97-AF65-F5344CB8AC3E}">
        <p14:creationId xmlns:p14="http://schemas.microsoft.com/office/powerpoint/2010/main" val="116574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8609C-D2B4-8B4B-A2F9-5CE24BA8F5E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2C0F8FE-1973-6244-A87A-BCCE5A05897B}"/>
              </a:ext>
            </a:extLst>
          </p:cNvPr>
          <p:cNvSpPr>
            <a:spLocks noGrp="1"/>
          </p:cNvSpPr>
          <p:nvPr>
            <p:ph idx="1"/>
          </p:nvPr>
        </p:nvSpPr>
        <p:spPr/>
        <p:txBody>
          <a:bodyPr>
            <a:normAutofit/>
          </a:bodyPr>
          <a:lstStyle/>
          <a:p>
            <a:pPr marL="0" indent="0" algn="just">
              <a:buNone/>
            </a:pPr>
            <a:r>
              <a:rPr lang="fr-FR" dirty="0">
                <a:latin typeface="Garamond" panose="02020404030301010803" pitchFamily="18" charset="0"/>
              </a:rPr>
              <a:t>1870-1930 : Troisième République ; entreprise coloniale (missions scientifiques et collectes) : </a:t>
            </a:r>
            <a:r>
              <a:rPr lang="fr-FR" dirty="0">
                <a:solidFill>
                  <a:srgbClr val="FF0000"/>
                </a:solidFill>
                <a:latin typeface="Garamond" panose="02020404030301010803" pitchFamily="18" charset="0"/>
              </a:rPr>
              <a:t>1931-1933</a:t>
            </a:r>
            <a:r>
              <a:rPr lang="fr-FR" dirty="0">
                <a:latin typeface="Garamond" panose="02020404030301010803" pitchFamily="18" charset="0"/>
              </a:rPr>
              <a:t> : mission Dakar-Djibouti – Marcel Griaule -  (achats, pillages…).</a:t>
            </a:r>
          </a:p>
          <a:p>
            <a:pPr marL="0" indent="0" algn="just">
              <a:buNone/>
            </a:pPr>
            <a:endParaRPr lang="fr-FR" dirty="0">
              <a:solidFill>
                <a:srgbClr val="FF0000"/>
              </a:solidFill>
              <a:latin typeface="Garamond" panose="02020404030301010803" pitchFamily="18" charset="0"/>
            </a:endParaRPr>
          </a:p>
          <a:p>
            <a:pPr marL="0" indent="0" algn="just">
              <a:buNone/>
            </a:pPr>
            <a:r>
              <a:rPr lang="fr-FR" dirty="0">
                <a:solidFill>
                  <a:srgbClr val="FF0000"/>
                </a:solidFill>
                <a:latin typeface="Garamond" panose="02020404030301010803" pitchFamily="18" charset="0"/>
              </a:rPr>
              <a:t>1878</a:t>
            </a:r>
            <a:r>
              <a:rPr lang="fr-FR" dirty="0">
                <a:latin typeface="Garamond" panose="02020404030301010803" pitchFamily="18" charset="0"/>
              </a:rPr>
              <a:t> : Musée d’Ethnographie du Trocadéro (Ernest Hamy) au Palais du Trocadéro (Exposition universelle de 1878 ; démoli en 1935) : don de plus de 3 000 objets des Amériques et d’Océanie par l’explorateur Alphonse </a:t>
            </a:r>
            <a:r>
              <a:rPr lang="fr-FR" dirty="0" err="1">
                <a:latin typeface="Garamond" panose="02020404030301010803" pitchFamily="18" charset="0"/>
              </a:rPr>
              <a:t>Pinart</a:t>
            </a:r>
            <a:r>
              <a:rPr lang="fr-FR" dirty="0">
                <a:latin typeface="Garamond" panose="02020404030301010803" pitchFamily="18" charset="0"/>
              </a:rPr>
              <a:t>. Collections ethnographiques des cabinets de curiosité et collections royales et aristocratiques de l’Ancien Régime (tout ce qui n’entre pas dans les collections du Muséum d’histoire naturelle). </a:t>
            </a:r>
          </a:p>
          <a:p>
            <a:pPr marL="0" indent="0" algn="just">
              <a:buNone/>
            </a:pPr>
            <a:r>
              <a:rPr lang="fr-FR" dirty="0">
                <a:solidFill>
                  <a:srgbClr val="FF0000"/>
                </a:solidFill>
                <a:latin typeface="Garamond" panose="02020404030301010803" pitchFamily="18" charset="0"/>
              </a:rPr>
              <a:t>1889</a:t>
            </a:r>
            <a:r>
              <a:rPr lang="fr-FR" dirty="0">
                <a:latin typeface="Garamond" panose="02020404030301010803" pitchFamily="18" charset="0"/>
              </a:rPr>
              <a:t> : création du Musée des Religions puis Musée national des Arts </a:t>
            </a:r>
            <a:r>
              <a:rPr lang="fr-FR" dirty="0">
                <a:solidFill>
                  <a:srgbClr val="FF0000"/>
                </a:solidFill>
                <a:latin typeface="Garamond" panose="02020404030301010803" pitchFamily="18" charset="0"/>
              </a:rPr>
              <a:t>asiatiques</a:t>
            </a:r>
            <a:r>
              <a:rPr lang="fr-FR" dirty="0">
                <a:latin typeface="Garamond" panose="02020404030301010803" pitchFamily="18" charset="0"/>
              </a:rPr>
              <a:t> (Musée Guimet).</a:t>
            </a:r>
          </a:p>
          <a:p>
            <a:pPr marL="0" indent="0">
              <a:buNone/>
            </a:pPr>
            <a:endParaRPr lang="fr-FR" dirty="0"/>
          </a:p>
        </p:txBody>
      </p:sp>
    </p:spTree>
    <p:extLst>
      <p:ext uri="{BB962C8B-B14F-4D97-AF65-F5344CB8AC3E}">
        <p14:creationId xmlns:p14="http://schemas.microsoft.com/office/powerpoint/2010/main" val="374613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FA7CA8-7143-7F48-8323-0D359D8E0F6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A1A002D-2081-5240-90C8-36C31305BA33}"/>
              </a:ext>
            </a:extLst>
          </p:cNvPr>
          <p:cNvSpPr>
            <a:spLocks noGrp="1"/>
          </p:cNvSpPr>
          <p:nvPr>
            <p:ph idx="1"/>
          </p:nvPr>
        </p:nvSpPr>
        <p:spPr>
          <a:xfrm>
            <a:off x="838200" y="365125"/>
            <a:ext cx="10515600" cy="5811838"/>
          </a:xfrm>
        </p:spPr>
        <p:txBody>
          <a:bodyPr>
            <a:normAutofit/>
          </a:bodyPr>
          <a:lstStyle/>
          <a:p>
            <a:pPr marL="0" indent="0">
              <a:buNone/>
            </a:pPr>
            <a:r>
              <a:rPr lang="fr-FR" b="1" dirty="0">
                <a:latin typeface="Times New Roman" panose="02020603050405020304" pitchFamily="18" charset="0"/>
                <a:cs typeface="Times New Roman" panose="02020603050405020304" pitchFamily="18" charset="0"/>
              </a:rPr>
              <a:t>2. Perfectibilité, races et républicanisme.</a:t>
            </a:r>
          </a:p>
          <a:p>
            <a:pPr marL="0" indent="0">
              <a:buNone/>
            </a:pPr>
            <a:r>
              <a:rPr lang="fr-FR" dirty="0">
                <a:latin typeface="Times New Roman" panose="02020603050405020304" pitchFamily="18" charset="0"/>
                <a:cs typeface="Times New Roman" panose="02020603050405020304" pitchFamily="18" charset="0"/>
              </a:rPr>
              <a:t>1848 : abolition de l’esclavage.</a:t>
            </a:r>
          </a:p>
          <a:p>
            <a:pPr marL="0" indent="0" algn="just">
              <a:buNone/>
            </a:pPr>
            <a:r>
              <a:rPr lang="fr-FR" dirty="0">
                <a:latin typeface="Times New Roman" panose="02020603050405020304" pitchFamily="18" charset="0"/>
                <a:cs typeface="Times New Roman" panose="02020603050405020304" pitchFamily="18" charset="0"/>
              </a:rPr>
              <a:t>Troisième république (1875), « paradigme racial » et discours civilisateur. </a:t>
            </a:r>
          </a:p>
          <a:p>
            <a:pPr marL="0" indent="0" algn="just">
              <a:buNone/>
            </a:pPr>
            <a:r>
              <a:rPr lang="fr-FR" dirty="0">
                <a:latin typeface="Times New Roman" panose="02020603050405020304" pitchFamily="18" charset="0"/>
                <a:cs typeface="Times New Roman" panose="02020603050405020304" pitchFamily="18" charset="0"/>
              </a:rPr>
              <a:t>Carole Reynaud-</a:t>
            </a:r>
            <a:r>
              <a:rPr lang="fr-FR" dirty="0" err="1">
                <a:latin typeface="Times New Roman" panose="02020603050405020304" pitchFamily="18" charset="0"/>
                <a:cs typeface="Times New Roman" panose="02020603050405020304" pitchFamily="18" charset="0"/>
              </a:rPr>
              <a:t>Paligot</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La république raciale, 1860-1930</a:t>
            </a:r>
            <a:r>
              <a:rPr lang="fr-FR" dirty="0">
                <a:latin typeface="Times New Roman" panose="02020603050405020304" pitchFamily="18" charset="0"/>
                <a:cs typeface="Times New Roman" panose="02020603050405020304" pitchFamily="18" charset="0"/>
              </a:rPr>
              <a:t>, PUF, 2006 : « Osmose entre pensée raciale et idéologie républicaine ».</a:t>
            </a:r>
          </a:p>
          <a:p>
            <a:pPr marL="0" indent="0" algn="just">
              <a:buNone/>
            </a:pPr>
            <a:r>
              <a:rPr lang="fr-FR" dirty="0">
                <a:latin typeface="Times New Roman" panose="02020603050405020304" pitchFamily="18" charset="0"/>
                <a:cs typeface="Times New Roman" panose="02020603050405020304" pitchFamily="18" charset="0"/>
              </a:rPr>
              <a:t>1879, création de l’Association pour l’enseignement des sciences anthropologiques (soutenue par Clémenceau, Pelletan, Casimir Périer…).</a:t>
            </a:r>
          </a:p>
          <a:p>
            <a:pPr marL="0" indent="0">
              <a:buNone/>
            </a:pPr>
            <a:endParaRPr lang="fr-FR" dirty="0"/>
          </a:p>
        </p:txBody>
      </p:sp>
    </p:spTree>
    <p:extLst>
      <p:ext uri="{BB962C8B-B14F-4D97-AF65-F5344CB8AC3E}">
        <p14:creationId xmlns:p14="http://schemas.microsoft.com/office/powerpoint/2010/main" val="290207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4CD0D8-D0CF-7C42-8517-95C8121C047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4093413-C655-BD43-AD35-011E4A0B9FE9}"/>
              </a:ext>
            </a:extLst>
          </p:cNvPr>
          <p:cNvSpPr>
            <a:spLocks noGrp="1"/>
          </p:cNvSpPr>
          <p:nvPr>
            <p:ph idx="1"/>
          </p:nvPr>
        </p:nvSpPr>
        <p:spPr>
          <a:xfrm>
            <a:off x="838200" y="365125"/>
            <a:ext cx="10515600" cy="5811838"/>
          </a:xfrm>
        </p:spPr>
        <p:txBody>
          <a:bodyPr/>
          <a:lstStyle/>
          <a:p>
            <a:pPr marL="0" indent="0">
              <a:buNone/>
            </a:pPr>
            <a:r>
              <a:rPr lang="fr-FR" b="1" dirty="0">
                <a:latin typeface="Times New Roman" panose="02020603050405020304" pitchFamily="18" charset="0"/>
                <a:cs typeface="Times New Roman" panose="02020603050405020304" pitchFamily="18" charset="0"/>
              </a:rPr>
              <a:t>3. Spectacles humains et culture de la curiosité.</a:t>
            </a:r>
          </a:p>
          <a:p>
            <a:pPr marL="0" indent="0">
              <a:buNone/>
            </a:pPr>
            <a:r>
              <a:rPr lang="fr-FR" dirty="0">
                <a:latin typeface="Times New Roman" panose="02020603050405020304" pitchFamily="18" charset="0"/>
                <a:cs typeface="Times New Roman" panose="02020603050405020304" pitchFamily="18" charset="0"/>
              </a:rPr>
              <a:t>Littérature et industries du spectacle : « cannibales », « pygmées »</a:t>
            </a:r>
          </a:p>
          <a:p>
            <a:pPr marL="0" indent="0">
              <a:buNone/>
            </a:pPr>
            <a:r>
              <a:rPr lang="fr-FR" dirty="0">
                <a:latin typeface="Times New Roman" panose="02020603050405020304" pitchFamily="18" charset="0"/>
                <a:cs typeface="Times New Roman" panose="02020603050405020304" pitchFamily="18" charset="0"/>
              </a:rPr>
              <a:t>Expositions universelles (1878, 1889) et mise en scène des peuples colonisés.</a:t>
            </a:r>
          </a:p>
          <a:p>
            <a:pPr marL="0" indent="0">
              <a:buNone/>
            </a:pPr>
            <a:r>
              <a:rPr lang="fr-FR" dirty="0">
                <a:latin typeface="Times New Roman" panose="02020603050405020304" pitchFamily="18" charset="0"/>
                <a:cs typeface="Times New Roman" panose="02020603050405020304" pitchFamily="18" charset="0"/>
              </a:rPr>
              <a:t>Mais de nombreux </a:t>
            </a:r>
            <a:r>
              <a:rPr lang="fr-FR" dirty="0">
                <a:solidFill>
                  <a:srgbClr val="FF0000"/>
                </a:solidFill>
                <a:latin typeface="Times New Roman" panose="02020603050405020304" pitchFamily="18" charset="0"/>
                <a:cs typeface="Times New Roman" panose="02020603050405020304" pitchFamily="18" charset="0"/>
              </a:rPr>
              <a:t>regards critiques.</a:t>
            </a:r>
            <a:endParaRPr lang="fr-FR"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E3C0759A-896B-674E-B9BF-75C001587E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4618" y="2471016"/>
            <a:ext cx="2743200" cy="4154214"/>
          </a:xfrm>
          <a:prstGeom prst="rect">
            <a:avLst/>
          </a:prstGeom>
        </p:spPr>
      </p:pic>
    </p:spTree>
    <p:extLst>
      <p:ext uri="{BB962C8B-B14F-4D97-AF65-F5344CB8AC3E}">
        <p14:creationId xmlns:p14="http://schemas.microsoft.com/office/powerpoint/2010/main" val="759944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CC21A-8599-F745-9F7A-9FEF0EFFE8F8}"/>
              </a:ext>
            </a:extLst>
          </p:cNvPr>
          <p:cNvSpPr>
            <a:spLocks noGrp="1"/>
          </p:cNvSpPr>
          <p:nvPr>
            <p:ph type="title"/>
          </p:nvPr>
        </p:nvSpPr>
        <p:spPr/>
        <p:txBody>
          <a:bodyPr>
            <a:normAutofit/>
          </a:bodyPr>
          <a:lstStyle/>
          <a:p>
            <a:pPr algn="ctr"/>
            <a:r>
              <a:rPr lang="fr-FR" sz="3200" b="1" dirty="0">
                <a:latin typeface="Times New Roman" panose="02020603050405020304" pitchFamily="18" charset="0"/>
                <a:cs typeface="Times New Roman" panose="02020603050405020304" pitchFamily="18" charset="0"/>
              </a:rPr>
              <a:t>De l’histoire à la sociologie </a:t>
            </a:r>
            <a:r>
              <a:rPr lang="fr-FR" sz="3200" b="1">
                <a:latin typeface="Times New Roman" panose="02020603050405020304" pitchFamily="18" charset="0"/>
                <a:cs typeface="Times New Roman" panose="02020603050405020304" pitchFamily="18" charset="0"/>
              </a:rPr>
              <a:t>: </a:t>
            </a:r>
            <a:br>
              <a:rPr lang="fr-FR" sz="3200" b="1">
                <a:latin typeface="Times New Roman" panose="02020603050405020304" pitchFamily="18" charset="0"/>
                <a:cs typeface="Times New Roman" panose="02020603050405020304" pitchFamily="18" charset="0"/>
              </a:rPr>
            </a:br>
            <a:r>
              <a:rPr lang="fr-FR" sz="3200" b="1">
                <a:latin typeface="Times New Roman" panose="02020603050405020304" pitchFamily="18" charset="0"/>
                <a:cs typeface="Times New Roman" panose="02020603050405020304" pitchFamily="18" charset="0"/>
              </a:rPr>
              <a:t>prégnance </a:t>
            </a:r>
            <a:r>
              <a:rPr lang="fr-FR" sz="3200" b="1" dirty="0">
                <a:latin typeface="Times New Roman" panose="02020603050405020304" pitchFamily="18" charset="0"/>
                <a:cs typeface="Times New Roman" panose="02020603050405020304" pitchFamily="18" charset="0"/>
              </a:rPr>
              <a:t>et mise </a:t>
            </a:r>
            <a:r>
              <a:rPr lang="fr-FR" sz="3200" b="1">
                <a:latin typeface="Times New Roman" panose="02020603050405020304" pitchFamily="18" charset="0"/>
                <a:cs typeface="Times New Roman" panose="02020603050405020304" pitchFamily="18" charset="0"/>
              </a:rPr>
              <a:t>à distance de la race</a:t>
            </a:r>
            <a:endParaRPr lang="fr-FR" sz="3200"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31486E4-3092-DE4A-AA91-194F6E3DE07E}"/>
              </a:ext>
            </a:extLst>
          </p:cNvPr>
          <p:cNvSpPr>
            <a:spLocks noGrp="1"/>
          </p:cNvSpPr>
          <p:nvPr>
            <p:ph idx="1"/>
          </p:nvPr>
        </p:nvSpPr>
        <p:spPr/>
        <p:txBody>
          <a:bodyPr/>
          <a:lstStyle/>
          <a:p>
            <a:r>
              <a:rPr lang="fr-FR" dirty="0" err="1">
                <a:latin typeface="Times New Roman" panose="02020603050405020304" pitchFamily="18" charset="0"/>
                <a:cs typeface="Times New Roman" panose="02020603050405020304" pitchFamily="18" charset="0"/>
              </a:rPr>
              <a:t>Hypolite</a:t>
            </a:r>
            <a:r>
              <a:rPr lang="fr-FR" dirty="0">
                <a:latin typeface="Times New Roman" panose="02020603050405020304" pitchFamily="18" charset="0"/>
                <a:cs typeface="Times New Roman" panose="02020603050405020304" pitchFamily="18" charset="0"/>
              </a:rPr>
              <a:t> Taine (1828-1893) : la race (organisation physique) comme moteur de l’histoire (avec le milieu et le moment/état intellectuel).</a:t>
            </a:r>
          </a:p>
          <a:p>
            <a:r>
              <a:rPr lang="fr-FR" dirty="0">
                <a:latin typeface="Times New Roman" panose="02020603050405020304" pitchFamily="18" charset="0"/>
                <a:cs typeface="Times New Roman" panose="02020603050405020304" pitchFamily="18" charset="0"/>
              </a:rPr>
              <a:t>Emile Durkheim (1858-1917) : la sociologie contre les races.</a:t>
            </a: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15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B0FB39-5412-DC4D-85A7-C1B803890691}"/>
              </a:ext>
            </a:extLst>
          </p:cNvPr>
          <p:cNvSpPr>
            <a:spLocks noGrp="1"/>
          </p:cNvSpPr>
          <p:nvPr>
            <p:ph type="title"/>
          </p:nvPr>
        </p:nvSpPr>
        <p:spPr>
          <a:xfrm>
            <a:off x="1371600" y="685800"/>
            <a:ext cx="6464891" cy="1485900"/>
          </a:xfrm>
        </p:spPr>
        <p:txBody>
          <a:bodyPr>
            <a:normAutofit/>
          </a:bodyPr>
          <a:lstStyle/>
          <a:p>
            <a:pPr algn="just"/>
            <a:r>
              <a:rPr lang="fr-FR" sz="2400" b="1" dirty="0">
                <a:latin typeface="Garamond" panose="02020404030301010803" pitchFamily="18" charset="0"/>
                <a:cs typeface="Times New Roman" panose="02020603050405020304" pitchFamily="18" charset="0"/>
              </a:rPr>
              <a:t>Les sciences et le </a:t>
            </a:r>
            <a:r>
              <a:rPr lang="fr-FR" sz="2400" b="1" i="1" dirty="0">
                <a:latin typeface="Garamond" panose="02020404030301010803" pitchFamily="18" charset="0"/>
                <a:cs typeface="Times New Roman" panose="02020603050405020304" pitchFamily="18" charset="0"/>
              </a:rPr>
              <a:t>racisme scientifique </a:t>
            </a:r>
            <a:r>
              <a:rPr lang="fr-FR" sz="2400" b="1" dirty="0">
                <a:latin typeface="Garamond" panose="02020404030301010803" pitchFamily="18" charset="0"/>
                <a:cs typeface="Times New Roman" panose="02020603050405020304" pitchFamily="18" charset="0"/>
              </a:rPr>
              <a:t>au XIX</a:t>
            </a:r>
            <a:r>
              <a:rPr lang="fr-FR" sz="2400" b="1" baseline="30000" dirty="0">
                <a:latin typeface="Garamond" panose="02020404030301010803" pitchFamily="18" charset="0"/>
                <a:cs typeface="Times New Roman" panose="02020603050405020304" pitchFamily="18" charset="0"/>
              </a:rPr>
              <a:t>e </a:t>
            </a:r>
            <a:r>
              <a:rPr lang="fr-FR" sz="2400" b="1" dirty="0">
                <a:latin typeface="Garamond" panose="02020404030301010803" pitchFamily="18" charset="0"/>
                <a:cs typeface="Times New Roman" panose="02020603050405020304" pitchFamily="18" charset="0"/>
              </a:rPr>
              <a:t>siècle ?</a:t>
            </a:r>
          </a:p>
        </p:txBody>
      </p:sp>
      <p:sp>
        <p:nvSpPr>
          <p:cNvPr id="3" name="Espace réservé du contenu 2">
            <a:extLst>
              <a:ext uri="{FF2B5EF4-FFF2-40B4-BE49-F238E27FC236}">
                <a16:creationId xmlns:a16="http://schemas.microsoft.com/office/drawing/2014/main" id="{EBCF3D33-99FA-5D41-8F91-5E1A42ED0CB9}"/>
              </a:ext>
            </a:extLst>
          </p:cNvPr>
          <p:cNvSpPr>
            <a:spLocks noGrp="1"/>
          </p:cNvSpPr>
          <p:nvPr>
            <p:ph idx="1"/>
          </p:nvPr>
        </p:nvSpPr>
        <p:spPr>
          <a:xfrm>
            <a:off x="1371600" y="4854776"/>
            <a:ext cx="9601200" cy="1012624"/>
          </a:xfrm>
        </p:spPr>
        <p:txBody>
          <a:bodyPr/>
          <a:lstStyle/>
          <a:p>
            <a:pPr algn="just"/>
            <a:r>
              <a:rPr lang="fr-FR" dirty="0">
                <a:latin typeface="Times New Roman" panose="02020603050405020304" pitchFamily="18" charset="0"/>
                <a:cs typeface="Times New Roman" panose="02020603050405020304" pitchFamily="18" charset="0"/>
              </a:rPr>
              <a:t>La « Venus noire » ou la « Venus hottentote » (</a:t>
            </a:r>
            <a:r>
              <a:rPr lang="fr-FR" dirty="0" err="1">
                <a:latin typeface="Times New Roman" panose="02020603050405020304" pitchFamily="18" charset="0"/>
                <a:cs typeface="Times New Roman" panose="02020603050405020304" pitchFamily="18" charset="0"/>
              </a:rPr>
              <a:t>Sarrtjie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Baartman</a:t>
            </a:r>
            <a:r>
              <a:rPr lang="fr-FR" dirty="0">
                <a:latin typeface="Times New Roman" panose="02020603050405020304" pitchFamily="18" charset="0"/>
                <a:cs typeface="Times New Roman" panose="02020603050405020304" pitchFamily="18" charset="0"/>
              </a:rPr>
              <a:t>).</a:t>
            </a:r>
          </a:p>
          <a:p>
            <a:pPr algn="just"/>
            <a:r>
              <a:rPr lang="fr-FR" dirty="0">
                <a:latin typeface="Times New Roman" panose="02020603050405020304" pitchFamily="18" charset="0"/>
                <a:cs typeface="Times New Roman" panose="02020603050405020304" pitchFamily="18" charset="0"/>
              </a:rPr>
              <a:t>Les « zoos humains ».</a:t>
            </a:r>
          </a:p>
          <a:p>
            <a:pPr marL="0" indent="0" algn="just">
              <a:buNone/>
            </a:pPr>
            <a:endParaRPr lang="fr-FR"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3A540487-A08D-7F4C-8B82-3A9C24CF20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1241" y="2171700"/>
            <a:ext cx="2794000" cy="2120900"/>
          </a:xfrm>
          <a:prstGeom prst="rect">
            <a:avLst/>
          </a:prstGeom>
        </p:spPr>
      </p:pic>
      <p:pic>
        <p:nvPicPr>
          <p:cNvPr id="5" name="Image 4">
            <a:extLst>
              <a:ext uri="{FF2B5EF4-FFF2-40B4-BE49-F238E27FC236}">
                <a16:creationId xmlns:a16="http://schemas.microsoft.com/office/drawing/2014/main" id="{AB2B7040-5913-2440-AB6C-12EAF5A83D8F}"/>
              </a:ext>
            </a:extLst>
          </p:cNvPr>
          <p:cNvPicPr>
            <a:picLocks noChangeAspect="1"/>
          </p:cNvPicPr>
          <p:nvPr/>
        </p:nvPicPr>
        <p:blipFill>
          <a:blip r:embed="rId3"/>
          <a:stretch>
            <a:fillRect/>
          </a:stretch>
        </p:blipFill>
        <p:spPr>
          <a:xfrm>
            <a:off x="3082402" y="1274180"/>
            <a:ext cx="4165600" cy="3441700"/>
          </a:xfrm>
          <a:prstGeom prst="rect">
            <a:avLst/>
          </a:prstGeom>
        </p:spPr>
      </p:pic>
      <p:pic>
        <p:nvPicPr>
          <p:cNvPr id="6" name="Image 5">
            <a:extLst>
              <a:ext uri="{FF2B5EF4-FFF2-40B4-BE49-F238E27FC236}">
                <a16:creationId xmlns:a16="http://schemas.microsoft.com/office/drawing/2014/main" id="{E149A4A4-F214-AF42-B0C9-86A0DCA21257}"/>
              </a:ext>
            </a:extLst>
          </p:cNvPr>
          <p:cNvPicPr>
            <a:picLocks noChangeAspect="1"/>
          </p:cNvPicPr>
          <p:nvPr/>
        </p:nvPicPr>
        <p:blipFill>
          <a:blip r:embed="rId4"/>
          <a:stretch>
            <a:fillRect/>
          </a:stretch>
        </p:blipFill>
        <p:spPr>
          <a:xfrm>
            <a:off x="8731265" y="436188"/>
            <a:ext cx="1276940" cy="1675984"/>
          </a:xfrm>
          <a:prstGeom prst="rect">
            <a:avLst/>
          </a:prstGeom>
        </p:spPr>
      </p:pic>
      <p:pic>
        <p:nvPicPr>
          <p:cNvPr id="7" name="Image 6">
            <a:extLst>
              <a:ext uri="{FF2B5EF4-FFF2-40B4-BE49-F238E27FC236}">
                <a16:creationId xmlns:a16="http://schemas.microsoft.com/office/drawing/2014/main" id="{BE1336B0-FC63-F843-942B-EFAE11801865}"/>
              </a:ext>
            </a:extLst>
          </p:cNvPr>
          <p:cNvPicPr>
            <a:picLocks noChangeAspect="1"/>
          </p:cNvPicPr>
          <p:nvPr/>
        </p:nvPicPr>
        <p:blipFill>
          <a:blip r:embed="rId5"/>
          <a:stretch>
            <a:fillRect/>
          </a:stretch>
        </p:blipFill>
        <p:spPr>
          <a:xfrm>
            <a:off x="10116704" y="150150"/>
            <a:ext cx="1905000" cy="2679700"/>
          </a:xfrm>
          <a:prstGeom prst="rect">
            <a:avLst/>
          </a:prstGeom>
        </p:spPr>
      </p:pic>
      <p:pic>
        <p:nvPicPr>
          <p:cNvPr id="8" name="Image 7">
            <a:extLst>
              <a:ext uri="{FF2B5EF4-FFF2-40B4-BE49-F238E27FC236}">
                <a16:creationId xmlns:a16="http://schemas.microsoft.com/office/drawing/2014/main" id="{6D3B474A-2609-F44D-A8E3-E0F0007CA4A0}"/>
              </a:ext>
            </a:extLst>
          </p:cNvPr>
          <p:cNvPicPr>
            <a:picLocks noChangeAspect="1"/>
          </p:cNvPicPr>
          <p:nvPr/>
        </p:nvPicPr>
        <p:blipFill>
          <a:blip r:embed="rId6"/>
          <a:stretch>
            <a:fillRect/>
          </a:stretch>
        </p:blipFill>
        <p:spPr>
          <a:xfrm>
            <a:off x="10008205" y="3875750"/>
            <a:ext cx="1619667" cy="2438400"/>
          </a:xfrm>
          <a:prstGeom prst="rect">
            <a:avLst/>
          </a:prstGeom>
        </p:spPr>
      </p:pic>
    </p:spTree>
    <p:extLst>
      <p:ext uri="{BB962C8B-B14F-4D97-AF65-F5344CB8AC3E}">
        <p14:creationId xmlns:p14="http://schemas.microsoft.com/office/powerpoint/2010/main" val="60689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74664-5597-6B41-ACF8-3CB7666C0CCB}"/>
              </a:ext>
            </a:extLst>
          </p:cNvPr>
          <p:cNvSpPr>
            <a:spLocks noGrp="1"/>
          </p:cNvSpPr>
          <p:nvPr>
            <p:ph type="title"/>
          </p:nvPr>
        </p:nvSpPr>
        <p:spPr/>
        <p:txBody>
          <a:bodyPr>
            <a:normAutofit/>
          </a:bodyPr>
          <a:lstStyle/>
          <a:p>
            <a:r>
              <a:rPr lang="fr-FR" sz="3600" b="1" dirty="0">
                <a:latin typeface="Times New Roman" panose="02020603050405020304" pitchFamily="18" charset="0"/>
                <a:cs typeface="Times New Roman" panose="02020603050405020304" pitchFamily="18" charset="0"/>
              </a:rPr>
              <a:t>I. Conquêtes coloniales et mobilisation des savoirs</a:t>
            </a:r>
          </a:p>
        </p:txBody>
      </p:sp>
      <p:sp>
        <p:nvSpPr>
          <p:cNvPr id="3" name="Espace réservé du contenu 2">
            <a:extLst>
              <a:ext uri="{FF2B5EF4-FFF2-40B4-BE49-F238E27FC236}">
                <a16:creationId xmlns:a16="http://schemas.microsoft.com/office/drawing/2014/main" id="{9A4E3548-2410-234D-87A8-BF93726706D8}"/>
              </a:ext>
            </a:extLst>
          </p:cNvPr>
          <p:cNvSpPr>
            <a:spLocks noGrp="1"/>
          </p:cNvSpPr>
          <p:nvPr>
            <p:ph idx="1"/>
          </p:nvPr>
        </p:nvSpPr>
        <p:spPr>
          <a:xfrm>
            <a:off x="891250" y="1759351"/>
            <a:ext cx="10462549" cy="4417611"/>
          </a:xfrm>
        </p:spPr>
        <p:txBody>
          <a:bodyPr>
            <a:normAutofit/>
          </a:bodyPr>
          <a:lstStyle/>
          <a:p>
            <a:pPr marL="0" indent="0">
              <a:buNone/>
            </a:pPr>
            <a:r>
              <a:rPr lang="fr-FR" dirty="0">
                <a:solidFill>
                  <a:srgbClr val="FF0000"/>
                </a:solidFill>
                <a:latin typeface="Times New Roman" panose="02020603050405020304" pitchFamily="18" charset="0"/>
                <a:cs typeface="Times New Roman" panose="02020603050405020304" pitchFamily="18" charset="0"/>
              </a:rPr>
              <a:t>1798</a:t>
            </a:r>
            <a:r>
              <a:rPr lang="fr-FR" dirty="0">
                <a:latin typeface="Times New Roman" panose="02020603050405020304" pitchFamily="18" charset="0"/>
                <a:cs typeface="Times New Roman" panose="02020603050405020304" pitchFamily="18" charset="0"/>
              </a:rPr>
              <a:t> : conquête de l’Egypte (1810- : publication de la </a:t>
            </a:r>
            <a:r>
              <a:rPr lang="fr-FR" i="1" dirty="0">
                <a:latin typeface="Times New Roman" panose="02020603050405020304" pitchFamily="18" charset="0"/>
                <a:cs typeface="Times New Roman" panose="02020603050405020304" pitchFamily="18" charset="0"/>
              </a:rPr>
              <a:t>Description d’Egypte) </a:t>
            </a:r>
          </a:p>
          <a:p>
            <a:pPr marL="0" indent="0">
              <a:buNone/>
            </a:pPr>
            <a:r>
              <a:rPr lang="fr-FR" dirty="0">
                <a:latin typeface="Times New Roman" panose="02020603050405020304" pitchFamily="18" charset="0"/>
                <a:cs typeface="Times New Roman" panose="02020603050405020304" pitchFamily="18" charset="0"/>
              </a:rPr>
              <a:t>Edward Saïd,</a:t>
            </a:r>
            <a:r>
              <a:rPr lang="fr-FR" i="1" dirty="0">
                <a:latin typeface="Times New Roman" panose="02020603050405020304" pitchFamily="18" charset="0"/>
                <a:cs typeface="Times New Roman" panose="02020603050405020304" pitchFamily="18" charset="0"/>
              </a:rPr>
              <a:t> L’Orientalisme. L’Orient créé par l’Occident </a:t>
            </a:r>
            <a:r>
              <a:rPr lang="fr-FR" dirty="0">
                <a:latin typeface="Times New Roman" panose="02020603050405020304" pitchFamily="18" charset="0"/>
                <a:cs typeface="Times New Roman" panose="02020603050405020304" pitchFamily="18" charset="0"/>
              </a:rPr>
              <a:t>(1978).</a:t>
            </a:r>
          </a:p>
          <a:p>
            <a:pPr marL="0" indent="0">
              <a:buNone/>
            </a:pPr>
            <a:r>
              <a:rPr lang="fr-FR" dirty="0">
                <a:solidFill>
                  <a:srgbClr val="FF0000"/>
                </a:solidFill>
                <a:latin typeface="Times New Roman" panose="02020603050405020304" pitchFamily="18" charset="0"/>
                <a:cs typeface="Times New Roman" panose="02020603050405020304" pitchFamily="18" charset="0"/>
              </a:rPr>
              <a:t>1830</a:t>
            </a:r>
            <a:r>
              <a:rPr lang="fr-FR" dirty="0">
                <a:latin typeface="Times New Roman" panose="02020603050405020304" pitchFamily="18" charset="0"/>
                <a:cs typeface="Times New Roman" panose="02020603050405020304" pitchFamily="18" charset="0"/>
              </a:rPr>
              <a:t> : conquête de l’Algérie.</a:t>
            </a:r>
          </a:p>
          <a:p>
            <a:pPr marL="0" indent="0" algn="just">
              <a:buNone/>
            </a:pPr>
            <a:r>
              <a:rPr lang="fr-FR" b="1" dirty="0">
                <a:latin typeface="Times New Roman" panose="02020603050405020304" pitchFamily="18" charset="0"/>
                <a:cs typeface="Times New Roman" panose="02020603050405020304" pitchFamily="18" charset="0"/>
              </a:rPr>
              <a:t>Savoirs coloniaux :</a:t>
            </a:r>
            <a:r>
              <a:rPr lang="fr-FR" dirty="0">
                <a:latin typeface="Times New Roman" panose="02020603050405020304" pitchFamily="18" charset="0"/>
                <a:cs typeface="Times New Roman" panose="02020603050405020304" pitchFamily="18" charset="0"/>
              </a:rPr>
              <a:t> des outils pour administrer et dominer</a:t>
            </a:r>
          </a:p>
          <a:p>
            <a:pPr marL="0" indent="0" algn="just">
              <a:buNone/>
            </a:pPr>
            <a:r>
              <a:rPr lang="fr-FR" dirty="0">
                <a:latin typeface="Times New Roman" panose="02020603050405020304" pitchFamily="18" charset="0"/>
                <a:cs typeface="Times New Roman" panose="02020603050405020304" pitchFamily="18" charset="0"/>
              </a:rPr>
              <a:t>L’Institut d’Égypte (1798)</a:t>
            </a:r>
          </a:p>
          <a:p>
            <a:pPr marL="0" indent="0" algn="just">
              <a:buNone/>
            </a:pPr>
            <a:r>
              <a:rPr lang="fr-FR" dirty="0">
                <a:latin typeface="Times New Roman" panose="02020603050405020304" pitchFamily="18" charset="0"/>
                <a:cs typeface="Times New Roman" panose="02020603050405020304" pitchFamily="18" charset="0"/>
              </a:rPr>
              <a:t>La Société de géographie (1821)</a:t>
            </a:r>
          </a:p>
          <a:p>
            <a:pPr marL="0" indent="0" algn="just">
              <a:buNone/>
            </a:pPr>
            <a:r>
              <a:rPr lang="fr-FR" dirty="0">
                <a:latin typeface="Times New Roman" panose="02020603050405020304" pitchFamily="18" charset="0"/>
                <a:cs typeface="Times New Roman" panose="02020603050405020304" pitchFamily="18" charset="0"/>
              </a:rPr>
              <a:t>La commission d’exploration scientifique de l’Algérie (1840), les bureaux arabes (1844), le Collège des administrateurs stagiaires en Indochine (1873). </a:t>
            </a:r>
          </a:p>
          <a:p>
            <a:pPr marL="0" indent="0" algn="just">
              <a:buNone/>
            </a:pPr>
            <a:r>
              <a:rPr lang="fr-FR" dirty="0">
                <a:latin typeface="Times New Roman" panose="02020603050405020304" pitchFamily="18" charset="0"/>
                <a:cs typeface="Times New Roman" panose="02020603050405020304" pitchFamily="18" charset="0"/>
              </a:rPr>
              <a:t>.</a:t>
            </a:r>
          </a:p>
          <a:p>
            <a:pPr marL="0" indent="0" algn="just">
              <a:buNone/>
            </a:pPr>
            <a:endParaRPr lang="fr-FR" dirty="0">
              <a:latin typeface="Times New Roman" panose="02020603050405020304" pitchFamily="18" charset="0"/>
              <a:cs typeface="Times New Roman" panose="02020603050405020304" pitchFamily="18" charset="0"/>
            </a:endParaRPr>
          </a:p>
          <a:p>
            <a:pPr marL="0" indent="0" algn="just">
              <a:buNone/>
            </a:pPr>
            <a:endParaRPr lang="fr-FR"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37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C5306-A156-E343-9973-243DC24AB36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DF910F9-CAD4-D44D-8A90-2C4D21039A49}"/>
              </a:ext>
            </a:extLst>
          </p:cNvPr>
          <p:cNvSpPr>
            <a:spLocks noGrp="1"/>
          </p:cNvSpPr>
          <p:nvPr>
            <p:ph idx="1"/>
          </p:nvPr>
        </p:nvSpPr>
        <p:spPr>
          <a:xfrm>
            <a:off x="838200" y="1005840"/>
            <a:ext cx="8514144" cy="5171123"/>
          </a:xfrm>
        </p:spPr>
        <p:txBody>
          <a:bodyPr>
            <a:normAutofit/>
          </a:bodyPr>
          <a:lstStyle/>
          <a:p>
            <a:pPr marL="0" indent="0" algn="just">
              <a:buNone/>
            </a:pPr>
            <a:r>
              <a:rPr lang="fr-FR" dirty="0">
                <a:latin typeface="Times New Roman" panose="02020603050405020304" pitchFamily="18" charset="0"/>
                <a:cs typeface="Times New Roman" panose="02020603050405020304" pitchFamily="18" charset="0"/>
              </a:rPr>
              <a:t>Dès 1864, Jules Duval, géographe et économiste, définit la spécificité des savoirs liés à l’exploration, la conquête et la colonisation :</a:t>
            </a:r>
          </a:p>
          <a:p>
            <a:pPr marL="0" indent="0" algn="just">
              <a:buNone/>
            </a:pPr>
            <a:r>
              <a:rPr lang="fr-FR" i="1" dirty="0">
                <a:effectLst/>
                <a:latin typeface="Times New Roman" panose="02020603050405020304" pitchFamily="18" charset="0"/>
                <a:cs typeface="Times New Roman" panose="02020603050405020304" pitchFamily="18" charset="0"/>
              </a:rPr>
              <a:t>« C’est une partie de la science à refaire, ou plutôt à détacher pour être érigée en </a:t>
            </a:r>
            <a:r>
              <a:rPr lang="fr-FR" i="1" dirty="0">
                <a:solidFill>
                  <a:srgbClr val="FF0000"/>
                </a:solidFill>
                <a:effectLst/>
                <a:latin typeface="Times New Roman" panose="02020603050405020304" pitchFamily="18" charset="0"/>
                <a:cs typeface="Times New Roman" panose="02020603050405020304" pitchFamily="18" charset="0"/>
              </a:rPr>
              <a:t>science spéciale</a:t>
            </a:r>
            <a:r>
              <a:rPr lang="fr-FR" i="1" dirty="0">
                <a:effectLst/>
                <a:latin typeface="Times New Roman" panose="02020603050405020304" pitchFamily="18" charset="0"/>
                <a:cs typeface="Times New Roman" panose="02020603050405020304" pitchFamily="18" charset="0"/>
              </a:rPr>
              <a:t>, la science de la colonisation qui a son objet précis, délimité, bien distinct de tout autre, et qui l’explore avec des instruments fournis par d’autres sciences, mais formant en ses mains un ensemble qui n’appartient qu’à elle ».</a:t>
            </a:r>
          </a:p>
          <a:p>
            <a:pPr marL="0" indent="0" algn="just">
              <a:buNone/>
            </a:pPr>
            <a:r>
              <a:rPr lang="fr-FR" dirty="0">
                <a:latin typeface="Times New Roman" panose="02020603050405020304" pitchFamily="18" charset="0"/>
                <a:cs typeface="Times New Roman" panose="02020603050405020304" pitchFamily="18" charset="0"/>
              </a:rPr>
              <a:t>Institutionnalisation des « sciences coloniales », Pierre </a:t>
            </a:r>
            <a:r>
              <a:rPr lang="fr-FR" dirty="0" err="1">
                <a:latin typeface="Times New Roman" panose="02020603050405020304" pitchFamily="18" charset="0"/>
                <a:cs typeface="Times New Roman" panose="02020603050405020304" pitchFamily="18" charset="0"/>
              </a:rPr>
              <a:t>Singaravélou</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Professer l’Empire. Les « sciences coloniales » en France sous la III</a:t>
            </a:r>
            <a:r>
              <a:rPr lang="fr-FR" i="1" baseline="30000" dirty="0">
                <a:latin typeface="Times New Roman" panose="02020603050405020304" pitchFamily="18" charset="0"/>
                <a:cs typeface="Times New Roman" panose="02020603050405020304" pitchFamily="18" charset="0"/>
              </a:rPr>
              <a:t>e</a:t>
            </a:r>
            <a:r>
              <a:rPr lang="fr-FR" i="1" dirty="0">
                <a:latin typeface="Times New Roman" panose="02020603050405020304" pitchFamily="18" charset="0"/>
                <a:cs typeface="Times New Roman" panose="02020603050405020304" pitchFamily="18" charset="0"/>
              </a:rPr>
              <a:t> République</a:t>
            </a:r>
            <a:r>
              <a:rPr lang="fr-FR" dirty="0">
                <a:latin typeface="Times New Roman" panose="02020603050405020304" pitchFamily="18" charset="0"/>
                <a:cs typeface="Times New Roman" panose="02020603050405020304" pitchFamily="18" charset="0"/>
              </a:rPr>
              <a:t>, Paris, Publications de la Sorbonne, 2011</a:t>
            </a:r>
            <a:endParaRPr lang="fr-FR" dirty="0">
              <a:effectLst/>
              <a:latin typeface="Times New Roman" panose="02020603050405020304" pitchFamily="18" charset="0"/>
              <a:cs typeface="Times New Roman" panose="02020603050405020304" pitchFamily="18" charset="0"/>
            </a:endParaRPr>
          </a:p>
          <a:p>
            <a:pPr marL="0" indent="0" algn="just">
              <a:buNone/>
            </a:pPr>
            <a:r>
              <a:rPr lang="fr-FR" b="1" dirty="0">
                <a:latin typeface="Times New Roman" panose="02020603050405020304" pitchFamily="18" charset="0"/>
                <a:cs typeface="Times New Roman" panose="02020603050405020304" pitchFamily="18" charset="0"/>
              </a:rPr>
              <a:t>1886 </a:t>
            </a:r>
            <a:r>
              <a:rPr lang="fr-FR" dirty="0">
                <a:latin typeface="Times New Roman" panose="02020603050405020304" pitchFamily="18" charset="0"/>
                <a:cs typeface="Times New Roman" panose="02020603050405020304" pitchFamily="18" charset="0"/>
              </a:rPr>
              <a:t>: création d’une « section coloniale » à l’Ecole libre des sciences politiques.</a:t>
            </a:r>
          </a:p>
          <a:p>
            <a:pPr marL="0" indent="0" algn="just">
              <a:buNone/>
            </a:pPr>
            <a:r>
              <a:rPr lang="fr-FR" b="1" dirty="0">
                <a:latin typeface="Times New Roman" panose="02020603050405020304" pitchFamily="18" charset="0"/>
                <a:cs typeface="Times New Roman" panose="02020603050405020304" pitchFamily="18" charset="0"/>
              </a:rPr>
              <a:t>1889</a:t>
            </a:r>
            <a:r>
              <a:rPr lang="fr-FR" dirty="0">
                <a:latin typeface="Times New Roman" panose="02020603050405020304" pitchFamily="18" charset="0"/>
                <a:cs typeface="Times New Roman" panose="02020603050405020304" pitchFamily="18" charset="0"/>
              </a:rPr>
              <a:t> : création de l’École coloniale (question sur l’administration et la législation coloniale).</a:t>
            </a:r>
          </a:p>
          <a:p>
            <a:endParaRPr lang="fr-FR" dirty="0"/>
          </a:p>
        </p:txBody>
      </p:sp>
    </p:spTree>
    <p:extLst>
      <p:ext uri="{BB962C8B-B14F-4D97-AF65-F5344CB8AC3E}">
        <p14:creationId xmlns:p14="http://schemas.microsoft.com/office/powerpoint/2010/main" val="40654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FEF2EC-A2C4-0B45-831A-E03AE3F86268}"/>
              </a:ext>
            </a:extLst>
          </p:cNvPr>
          <p:cNvSpPr>
            <a:spLocks noGrp="1"/>
          </p:cNvSpPr>
          <p:nvPr>
            <p:ph type="title"/>
          </p:nvPr>
        </p:nvSpPr>
        <p:spPr/>
        <p:txBody>
          <a:bodyPr>
            <a:normAutofit/>
          </a:bodyPr>
          <a:lstStyle/>
          <a:p>
            <a:r>
              <a:rPr lang="fr-FR" sz="2800" b="1" dirty="0">
                <a:latin typeface="Times New Roman" panose="02020603050405020304" pitchFamily="18" charset="0"/>
                <a:cs typeface="Times New Roman" panose="02020603050405020304" pitchFamily="18" charset="0"/>
              </a:rPr>
              <a:t>1. Cartographier, topographier et créer des territoires.</a:t>
            </a:r>
            <a:br>
              <a:rPr lang="fr-FR" sz="2800" dirty="0">
                <a:latin typeface="Times New Roman" panose="02020603050405020304" pitchFamily="18" charset="0"/>
                <a:cs typeface="Times New Roman" panose="02020603050405020304" pitchFamily="18" charset="0"/>
              </a:rPr>
            </a:br>
            <a:endParaRPr lang="fr-FR" sz="280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EF85CDEF-53EA-E042-9726-A604639759AD}"/>
              </a:ext>
            </a:extLst>
          </p:cNvPr>
          <p:cNvSpPr>
            <a:spLocks noGrp="1"/>
          </p:cNvSpPr>
          <p:nvPr>
            <p:ph idx="1"/>
          </p:nvPr>
        </p:nvSpPr>
        <p:spPr>
          <a:xfrm>
            <a:off x="949124" y="1319514"/>
            <a:ext cx="6805915" cy="4547886"/>
          </a:xfrm>
        </p:spPr>
        <p:txBody>
          <a:bodyPr/>
          <a:lstStyle/>
          <a:p>
            <a:pPr marL="0" indent="0">
              <a:buNone/>
            </a:pPr>
            <a:r>
              <a:rPr lang="fr-FR" dirty="0">
                <a:latin typeface="Times New Roman" panose="02020603050405020304" pitchFamily="18" charset="0"/>
                <a:cs typeface="Times New Roman" panose="02020603050405020304" pitchFamily="18" charset="0"/>
              </a:rPr>
              <a:t>1821 : Société de géographie.</a:t>
            </a:r>
          </a:p>
          <a:p>
            <a:pPr marL="0" indent="0" algn="just">
              <a:buNone/>
            </a:pPr>
            <a:r>
              <a:rPr lang="fr-FR" dirty="0">
                <a:latin typeface="Times New Roman" panose="02020603050405020304" pitchFamily="18" charset="0"/>
                <a:cs typeface="Times New Roman" panose="02020603050405020304" pitchFamily="18" charset="0"/>
              </a:rPr>
              <a:t>Hélène Blais, </a:t>
            </a:r>
            <a:r>
              <a:rPr lang="fr-FR" i="1" dirty="0">
                <a:latin typeface="Times New Roman" panose="02020603050405020304" pitchFamily="18" charset="0"/>
                <a:cs typeface="Times New Roman" panose="02020603050405020304" pitchFamily="18" charset="0"/>
              </a:rPr>
              <a:t>Mirages de la carte. L’invention de l’Algérie coloniale</a:t>
            </a:r>
            <a:r>
              <a:rPr lang="fr-FR" dirty="0">
                <a:latin typeface="Times New Roman" panose="02020603050405020304" pitchFamily="18" charset="0"/>
                <a:cs typeface="Times New Roman" panose="02020603050405020304" pitchFamily="18" charset="0"/>
              </a:rPr>
              <a:t>, Paris, Fayard, 2014.</a:t>
            </a:r>
          </a:p>
          <a:p>
            <a:pPr marL="0" indent="0" algn="just">
              <a:buNone/>
            </a:pPr>
            <a:r>
              <a:rPr lang="fr-FR" dirty="0">
                <a:latin typeface="Times New Roman" panose="02020603050405020304" pitchFamily="18" charset="0"/>
                <a:cs typeface="Times New Roman" panose="02020603050405020304" pitchFamily="18" charset="0"/>
              </a:rPr>
              <a:t>Création des territoires (frontières), toponymies, identitaires communautaires.</a:t>
            </a:r>
          </a:p>
          <a:p>
            <a:pPr marL="0" indent="0" algn="just">
              <a:buNone/>
            </a:pPr>
            <a:r>
              <a:rPr lang="fr-FR" dirty="0">
                <a:latin typeface="Times New Roman" panose="02020603050405020304" pitchFamily="18" charset="0"/>
                <a:cs typeface="Times New Roman" panose="02020603050405020304" pitchFamily="18" charset="0"/>
              </a:rPr>
              <a:t>Savoirs métropolitains </a:t>
            </a:r>
            <a:r>
              <a:rPr lang="fr-FR" i="1" dirty="0">
                <a:latin typeface="Times New Roman" panose="02020603050405020304" pitchFamily="18" charset="0"/>
                <a:cs typeface="Times New Roman" panose="02020603050405020304" pitchFamily="18" charset="0"/>
              </a:rPr>
              <a:t>vs </a:t>
            </a:r>
            <a:r>
              <a:rPr lang="fr-FR" dirty="0">
                <a:latin typeface="Times New Roman" panose="02020603050405020304" pitchFamily="18" charset="0"/>
                <a:cs typeface="Times New Roman" panose="02020603050405020304" pitchFamily="18" charset="0"/>
              </a:rPr>
              <a:t>savoirs indigènes.</a:t>
            </a:r>
          </a:p>
        </p:txBody>
      </p:sp>
      <p:pic>
        <p:nvPicPr>
          <p:cNvPr id="4" name="Image 3">
            <a:extLst>
              <a:ext uri="{FF2B5EF4-FFF2-40B4-BE49-F238E27FC236}">
                <a16:creationId xmlns:a16="http://schemas.microsoft.com/office/drawing/2014/main" id="{E6A19413-1184-B24A-8C1A-EF8B34D37633}"/>
              </a:ext>
            </a:extLst>
          </p:cNvPr>
          <p:cNvPicPr>
            <a:picLocks noChangeAspect="1"/>
          </p:cNvPicPr>
          <p:nvPr/>
        </p:nvPicPr>
        <p:blipFill>
          <a:blip r:embed="rId2"/>
          <a:stretch>
            <a:fillRect/>
          </a:stretch>
        </p:blipFill>
        <p:spPr>
          <a:xfrm>
            <a:off x="8411707" y="1428750"/>
            <a:ext cx="2281143" cy="3447571"/>
          </a:xfrm>
          <a:prstGeom prst="rect">
            <a:avLst/>
          </a:prstGeom>
        </p:spPr>
      </p:pic>
    </p:spTree>
    <p:extLst>
      <p:ext uri="{BB962C8B-B14F-4D97-AF65-F5344CB8AC3E}">
        <p14:creationId xmlns:p14="http://schemas.microsoft.com/office/powerpoint/2010/main" val="25695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2E1636-FE2A-2F40-B3BA-132781102841}"/>
              </a:ext>
            </a:extLst>
          </p:cNvPr>
          <p:cNvSpPr>
            <a:spLocks noGrp="1"/>
          </p:cNvSpPr>
          <p:nvPr>
            <p:ph type="title"/>
          </p:nvPr>
        </p:nvSpPr>
        <p:spPr/>
        <p:txBody>
          <a:bodyPr>
            <a:normAutofit/>
          </a:bodyPr>
          <a:lstStyle/>
          <a:p>
            <a:r>
              <a:rPr lang="fr-FR" sz="2800" b="1" dirty="0">
                <a:latin typeface="Times New Roman" panose="02020603050405020304" pitchFamily="18" charset="0"/>
                <a:cs typeface="Times New Roman" panose="02020603050405020304" pitchFamily="18" charset="0"/>
              </a:rPr>
              <a:t>2. Acclimater, domestiquer, civiliser</a:t>
            </a:r>
          </a:p>
        </p:txBody>
      </p:sp>
      <p:sp>
        <p:nvSpPr>
          <p:cNvPr id="3" name="Espace réservé du contenu 2">
            <a:extLst>
              <a:ext uri="{FF2B5EF4-FFF2-40B4-BE49-F238E27FC236}">
                <a16:creationId xmlns:a16="http://schemas.microsoft.com/office/drawing/2014/main" id="{BCE71650-39AC-B44F-B0C8-97E8F3D4DE5C}"/>
              </a:ext>
            </a:extLst>
          </p:cNvPr>
          <p:cNvSpPr>
            <a:spLocks noGrp="1"/>
          </p:cNvSpPr>
          <p:nvPr>
            <p:ph idx="1"/>
          </p:nvPr>
        </p:nvSpPr>
        <p:spPr>
          <a:xfrm>
            <a:off x="995424" y="1539433"/>
            <a:ext cx="7245752" cy="4327967"/>
          </a:xfrm>
        </p:spPr>
        <p:txBody>
          <a:bodyPr/>
          <a:lstStyle/>
          <a:p>
            <a:r>
              <a:rPr lang="fr-FR" dirty="0">
                <a:solidFill>
                  <a:srgbClr val="FF0000"/>
                </a:solidFill>
                <a:latin typeface="Times New Roman" panose="02020603050405020304" pitchFamily="18" charset="0"/>
                <a:cs typeface="Times New Roman" panose="02020603050405020304" pitchFamily="18" charset="0"/>
              </a:rPr>
              <a:t>1854</a:t>
            </a:r>
            <a:r>
              <a:rPr lang="fr-FR" dirty="0">
                <a:latin typeface="Times New Roman" panose="02020603050405020304" pitchFamily="18" charset="0"/>
                <a:cs typeface="Times New Roman" panose="02020603050405020304" pitchFamily="18" charset="0"/>
              </a:rPr>
              <a:t> : création de la Société impériale zoologique d’acclimatation. Isidore Geoffroy Saint-Hilaire (1805-1861).</a:t>
            </a:r>
          </a:p>
          <a:p>
            <a:r>
              <a:rPr lang="fr-FR" dirty="0">
                <a:solidFill>
                  <a:srgbClr val="FF0000"/>
                </a:solidFill>
                <a:latin typeface="Times New Roman" panose="02020603050405020304" pitchFamily="18" charset="0"/>
                <a:cs typeface="Times New Roman" panose="02020603050405020304" pitchFamily="18" charset="0"/>
              </a:rPr>
              <a:t>1860</a:t>
            </a:r>
            <a:r>
              <a:rPr lang="fr-FR" dirty="0">
                <a:latin typeface="Times New Roman" panose="02020603050405020304" pitchFamily="18" charset="0"/>
                <a:cs typeface="Times New Roman" panose="02020603050405020304" pitchFamily="18" charset="0"/>
              </a:rPr>
              <a:t> : Jardin d’acclimatation (Boulogne). Animaux/Aquarium.</a:t>
            </a:r>
          </a:p>
          <a:p>
            <a:r>
              <a:rPr lang="fr-FR" dirty="0">
                <a:solidFill>
                  <a:srgbClr val="FF0000"/>
                </a:solidFill>
                <a:latin typeface="Times New Roman" panose="02020603050405020304" pitchFamily="18" charset="0"/>
                <a:cs typeface="Times New Roman" panose="02020603050405020304" pitchFamily="18" charset="0"/>
              </a:rPr>
              <a:t>1899</a:t>
            </a:r>
            <a:r>
              <a:rPr lang="fr-FR" dirty="0">
                <a:latin typeface="Times New Roman" panose="02020603050405020304" pitchFamily="18" charset="0"/>
                <a:cs typeface="Times New Roman" panose="02020603050405020304" pitchFamily="18" charset="0"/>
              </a:rPr>
              <a:t> : Jardin colonial (Nogent-sur-Marne).</a:t>
            </a:r>
          </a:p>
          <a:p>
            <a:pPr marL="0" indent="0">
              <a:buNone/>
            </a:pPr>
            <a:r>
              <a:rPr lang="fr-FR" dirty="0">
                <a:latin typeface="Times New Roman" panose="02020603050405020304" pitchFamily="18" charset="0"/>
                <a:cs typeface="Times New Roman" panose="02020603050405020304" pitchFamily="18" charset="0"/>
              </a:rPr>
              <a:t>Question sur les « économies coloniales ».</a:t>
            </a:r>
          </a:p>
        </p:txBody>
      </p:sp>
      <p:pic>
        <p:nvPicPr>
          <p:cNvPr id="6" name="Image 5">
            <a:extLst>
              <a:ext uri="{FF2B5EF4-FFF2-40B4-BE49-F238E27FC236}">
                <a16:creationId xmlns:a16="http://schemas.microsoft.com/office/drawing/2014/main" id="{F15F2335-16C9-7E41-AEF8-16C5A01D253F}"/>
              </a:ext>
            </a:extLst>
          </p:cNvPr>
          <p:cNvPicPr>
            <a:picLocks noChangeAspect="1"/>
          </p:cNvPicPr>
          <p:nvPr/>
        </p:nvPicPr>
        <p:blipFill>
          <a:blip r:embed="rId2"/>
          <a:stretch>
            <a:fillRect/>
          </a:stretch>
        </p:blipFill>
        <p:spPr>
          <a:xfrm>
            <a:off x="8563615" y="749299"/>
            <a:ext cx="2040199" cy="2040199"/>
          </a:xfrm>
          <a:prstGeom prst="rect">
            <a:avLst/>
          </a:prstGeom>
        </p:spPr>
      </p:pic>
      <p:sp>
        <p:nvSpPr>
          <p:cNvPr id="7" name="ZoneTexte 6">
            <a:extLst>
              <a:ext uri="{FF2B5EF4-FFF2-40B4-BE49-F238E27FC236}">
                <a16:creationId xmlns:a16="http://schemas.microsoft.com/office/drawing/2014/main" id="{3E653694-49F1-1841-8D62-369DE7B26BB6}"/>
              </a:ext>
            </a:extLst>
          </p:cNvPr>
          <p:cNvSpPr txBox="1"/>
          <p:nvPr/>
        </p:nvSpPr>
        <p:spPr>
          <a:xfrm>
            <a:off x="8819909" y="2951544"/>
            <a:ext cx="1317412" cy="369332"/>
          </a:xfrm>
          <a:prstGeom prst="rect">
            <a:avLst/>
          </a:prstGeom>
          <a:noFill/>
        </p:spPr>
        <p:txBody>
          <a:bodyPr wrap="none" rtlCol="0">
            <a:spAutoFit/>
          </a:bodyPr>
          <a:lstStyle/>
          <a:p>
            <a:r>
              <a:rPr lang="fr-FR" dirty="0"/>
              <a:t>Remi </a:t>
            </a:r>
            <a:r>
              <a:rPr lang="fr-FR" dirty="0" err="1"/>
              <a:t>Luglia</a:t>
            </a:r>
            <a:endParaRPr lang="fr-FR" dirty="0"/>
          </a:p>
        </p:txBody>
      </p:sp>
    </p:spTree>
    <p:extLst>
      <p:ext uri="{BB962C8B-B14F-4D97-AF65-F5344CB8AC3E}">
        <p14:creationId xmlns:p14="http://schemas.microsoft.com/office/powerpoint/2010/main" val="133688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958366-080A-5A4D-AEC0-55C33C07809F}"/>
              </a:ext>
            </a:extLst>
          </p:cNvPr>
          <p:cNvSpPr>
            <a:spLocks noGrp="1"/>
          </p:cNvSpPr>
          <p:nvPr>
            <p:ph type="title"/>
          </p:nvPr>
        </p:nvSpPr>
        <p:spPr/>
        <p:txBody>
          <a:bodyPr>
            <a:normAutofit/>
          </a:bodyPr>
          <a:lstStyle/>
          <a:p>
            <a:r>
              <a:rPr lang="fr-FR" sz="2800" b="1" dirty="0">
                <a:latin typeface="Times New Roman" panose="02020603050405020304" pitchFamily="18" charset="0"/>
                <a:cs typeface="Times New Roman" panose="02020603050405020304" pitchFamily="18" charset="0"/>
              </a:rPr>
              <a:t>3. Comparer et hiérarchiser</a:t>
            </a:r>
          </a:p>
        </p:txBody>
      </p:sp>
      <p:sp>
        <p:nvSpPr>
          <p:cNvPr id="3" name="Espace réservé du contenu 2">
            <a:extLst>
              <a:ext uri="{FF2B5EF4-FFF2-40B4-BE49-F238E27FC236}">
                <a16:creationId xmlns:a16="http://schemas.microsoft.com/office/drawing/2014/main" id="{073C736D-B52E-854E-AC7C-6831B406A120}"/>
              </a:ext>
            </a:extLst>
          </p:cNvPr>
          <p:cNvSpPr>
            <a:spLocks noGrp="1"/>
          </p:cNvSpPr>
          <p:nvPr>
            <p:ph idx="1"/>
          </p:nvPr>
        </p:nvSpPr>
        <p:spPr>
          <a:xfrm>
            <a:off x="1371600" y="1388962"/>
            <a:ext cx="9601200" cy="4478438"/>
          </a:xfrm>
        </p:spPr>
        <p:txBody>
          <a:bodyPr/>
          <a:lstStyle/>
          <a:p>
            <a:r>
              <a:rPr lang="fr-FR" dirty="0">
                <a:latin typeface="Times New Roman" panose="02020603050405020304" pitchFamily="18" charset="0"/>
                <a:cs typeface="Times New Roman" panose="02020603050405020304" pitchFamily="18" charset="0"/>
              </a:rPr>
              <a:t>L’étude des langues.</a:t>
            </a:r>
          </a:p>
          <a:p>
            <a:r>
              <a:rPr lang="fr-FR" dirty="0">
                <a:latin typeface="Times New Roman" panose="02020603050405020304" pitchFamily="18" charset="0"/>
                <a:cs typeface="Times New Roman" panose="02020603050405020304" pitchFamily="18" charset="0"/>
              </a:rPr>
              <a:t>L’archéologie.</a:t>
            </a:r>
          </a:p>
          <a:p>
            <a:pPr marL="0" indent="0">
              <a:buNone/>
            </a:pPr>
            <a:r>
              <a:rPr lang="fr-FR" dirty="0">
                <a:latin typeface="Times New Roman" panose="02020603050405020304" pitchFamily="18" charset="0"/>
                <a:cs typeface="Times New Roman" panose="02020603050405020304" pitchFamily="18" charset="0"/>
              </a:rPr>
              <a:t>Georges Vacher de </a:t>
            </a:r>
            <a:r>
              <a:rPr lang="fr-FR" dirty="0" err="1">
                <a:latin typeface="Times New Roman" panose="02020603050405020304" pitchFamily="18" charset="0"/>
                <a:cs typeface="Times New Roman" panose="02020603050405020304" pitchFamily="18" charset="0"/>
              </a:rPr>
              <a:t>Lapouge</a:t>
            </a:r>
            <a:r>
              <a:rPr lang="fr-FR" dirty="0">
                <a:latin typeface="Times New Roman" panose="02020603050405020304" pitchFamily="18" charset="0"/>
                <a:cs typeface="Times New Roman" panose="02020603050405020304" pitchFamily="18" charset="0"/>
              </a:rPr>
              <a:t> (1854-1936) et la figure de « l’Aryen ».</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b="1" dirty="0">
                <a:latin typeface="Times New Roman" panose="02020603050405020304" pitchFamily="18" charset="0"/>
                <a:cs typeface="Times New Roman" panose="02020603050405020304" pitchFamily="18" charset="0"/>
              </a:rPr>
              <a:t>4. Soigner</a:t>
            </a:r>
          </a:p>
          <a:p>
            <a:pPr marL="0" indent="0">
              <a:buNone/>
            </a:pPr>
            <a:r>
              <a:rPr lang="fr-FR" dirty="0">
                <a:latin typeface="Times New Roman" panose="02020603050405020304" pitchFamily="18" charset="0"/>
                <a:cs typeface="Times New Roman" panose="02020603050405020304" pitchFamily="18" charset="0"/>
              </a:rPr>
              <a:t>Maladies tropicales et médecine des « corps noirs ».</a:t>
            </a:r>
          </a:p>
          <a:p>
            <a:pPr marL="0" indent="0">
              <a:buNone/>
            </a:pPr>
            <a:endParaRPr lang="fr-FR"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36309463-DB87-2F44-BE55-B1F1F04EE3D8}"/>
              </a:ext>
            </a:extLst>
          </p:cNvPr>
          <p:cNvPicPr>
            <a:picLocks noChangeAspect="1"/>
          </p:cNvPicPr>
          <p:nvPr/>
        </p:nvPicPr>
        <p:blipFill>
          <a:blip r:embed="rId2"/>
          <a:stretch>
            <a:fillRect/>
          </a:stretch>
        </p:blipFill>
        <p:spPr>
          <a:xfrm>
            <a:off x="9129146" y="3479865"/>
            <a:ext cx="1965960" cy="3204515"/>
          </a:xfrm>
          <a:prstGeom prst="rect">
            <a:avLst/>
          </a:prstGeom>
        </p:spPr>
      </p:pic>
    </p:spTree>
    <p:extLst>
      <p:ext uri="{BB962C8B-B14F-4D97-AF65-F5344CB8AC3E}">
        <p14:creationId xmlns:p14="http://schemas.microsoft.com/office/powerpoint/2010/main" val="1878153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F40670-5D0E-DF41-97EE-3A350E5C4AD1}"/>
              </a:ext>
            </a:extLst>
          </p:cNvPr>
          <p:cNvSpPr>
            <a:spLocks noGrp="1"/>
          </p:cNvSpPr>
          <p:nvPr>
            <p:ph type="title"/>
          </p:nvPr>
        </p:nvSpPr>
        <p:spPr/>
        <p:txBody>
          <a:bodyPr/>
          <a:lstStyle/>
          <a:p>
            <a:pPr algn="just"/>
            <a:r>
              <a:rPr lang="fr-FR" b="1">
                <a:latin typeface="Times New Roman" panose="02020603050405020304" pitchFamily="18" charset="0"/>
                <a:cs typeface="Times New Roman" panose="02020603050405020304" pitchFamily="18" charset="0"/>
              </a:rPr>
              <a:t>II. </a:t>
            </a:r>
            <a:r>
              <a:rPr lang="fr-FR" b="1" dirty="0">
                <a:latin typeface="Times New Roman" panose="02020603050405020304" pitchFamily="18" charset="0"/>
                <a:cs typeface="Times New Roman" panose="02020603050405020304" pitchFamily="18" charset="0"/>
              </a:rPr>
              <a:t>La « race française » et l’invention de la Nation </a:t>
            </a:r>
          </a:p>
        </p:txBody>
      </p:sp>
      <p:sp>
        <p:nvSpPr>
          <p:cNvPr id="3" name="Espace réservé du contenu 2">
            <a:extLst>
              <a:ext uri="{FF2B5EF4-FFF2-40B4-BE49-F238E27FC236}">
                <a16:creationId xmlns:a16="http://schemas.microsoft.com/office/drawing/2014/main" id="{96AD0262-D6D6-3149-920C-5CD2D45BC553}"/>
              </a:ext>
            </a:extLst>
          </p:cNvPr>
          <p:cNvSpPr>
            <a:spLocks noGrp="1"/>
          </p:cNvSpPr>
          <p:nvPr>
            <p:ph idx="1"/>
          </p:nvPr>
        </p:nvSpPr>
        <p:spPr/>
        <p:txBody>
          <a:bodyPr>
            <a:normAutofit fontScale="77500" lnSpcReduction="20000"/>
          </a:bodyPr>
          <a:lstStyle/>
          <a:p>
            <a:pPr marL="0" indent="0" algn="just">
              <a:buNone/>
            </a:pPr>
            <a:r>
              <a:rPr lang="fr-FR" dirty="0">
                <a:latin typeface="Times New Roman" panose="02020603050405020304" pitchFamily="18" charset="0"/>
                <a:cs typeface="Times New Roman" panose="02020603050405020304" pitchFamily="18" charset="0"/>
              </a:rPr>
              <a:t>Qu’est-ce que la France ? Définir l’unité ou l’identité française après la Révolution française. Concurrences nationales (une « invention des identités nationales ») = recherches des origines : l’hypothèse Celtes (Société celtique, 1805).</a:t>
            </a:r>
          </a:p>
          <a:p>
            <a:pPr marL="0" indent="0" algn="just">
              <a:buNone/>
            </a:pPr>
            <a:endParaRPr lang="fr-FR" dirty="0">
              <a:solidFill>
                <a:srgbClr val="FF0000"/>
              </a:solidFill>
              <a:latin typeface="Times New Roman" panose="02020603050405020304" pitchFamily="18" charset="0"/>
              <a:cs typeface="Times New Roman" panose="02020603050405020304" pitchFamily="18" charset="0"/>
            </a:endParaRPr>
          </a:p>
          <a:p>
            <a:pPr marL="0" indent="0" algn="just">
              <a:buNone/>
            </a:pPr>
            <a:r>
              <a:rPr lang="fr-FR" dirty="0">
                <a:solidFill>
                  <a:srgbClr val="FF0000"/>
                </a:solidFill>
                <a:latin typeface="Times New Roman" panose="02020603050405020304" pitchFamily="18" charset="0"/>
                <a:cs typeface="Times New Roman" panose="02020603050405020304" pitchFamily="18" charset="0"/>
              </a:rPr>
              <a:t>Race</a:t>
            </a:r>
            <a:r>
              <a:rPr lang="fr-FR" dirty="0">
                <a:latin typeface="Times New Roman" panose="02020603050405020304" pitchFamily="18" charset="0"/>
                <a:cs typeface="Times New Roman" panose="02020603050405020304" pitchFamily="18" charset="0"/>
              </a:rPr>
              <a:t> : une origine commune, des caractéristiques physiques, intellectuelles et morales </a:t>
            </a:r>
            <a:r>
              <a:rPr lang="fr-FR" i="1" dirty="0">
                <a:latin typeface="Times New Roman" panose="02020603050405020304" pitchFamily="18" charset="0"/>
                <a:cs typeface="Times New Roman" panose="02020603050405020304" pitchFamily="18" charset="0"/>
              </a:rPr>
              <a:t>spécifiques et héréditaires</a:t>
            </a:r>
            <a:r>
              <a:rPr lang="fr-FR" dirty="0">
                <a:latin typeface="Times New Roman" panose="02020603050405020304" pitchFamily="18" charset="0"/>
                <a:cs typeface="Times New Roman" panose="02020603050405020304" pitchFamily="18" charset="0"/>
              </a:rPr>
              <a:t>. Distinction et hiérarchie des races.</a:t>
            </a:r>
          </a:p>
          <a:p>
            <a:pPr marL="0" indent="0" algn="just">
              <a:buNone/>
            </a:pPr>
            <a:r>
              <a:rPr lang="fr-FR" sz="2600" i="1" dirty="0" err="1">
                <a:latin typeface="Times New Roman" panose="02020603050405020304" pitchFamily="18" charset="0"/>
                <a:cs typeface="Times New Roman" panose="02020603050405020304" pitchFamily="18" charset="0"/>
              </a:rPr>
              <a:t>Déf</a:t>
            </a:r>
            <a:r>
              <a:rPr lang="fr-FR" sz="2600" i="1" dirty="0">
                <a:latin typeface="Times New Roman" panose="02020603050405020304" pitchFamily="18" charset="0"/>
                <a:cs typeface="Times New Roman" panose="02020603050405020304" pitchFamily="18" charset="0"/>
              </a:rPr>
              <a:t>. « Race », Dictionnaire de l’Académie (1835) : « Race, se dit, par extension, d’une multitude d’hommes qui sont originaires du même pays, et se ressemblent par les traits du visage, par la conformation extérieure. La race caucasienne, la race mongole, la race malaise. Les habitants de ce royaume, de cette province sont une belle race d’hommes ».</a:t>
            </a:r>
          </a:p>
          <a:p>
            <a:pPr marL="0" indent="0" algn="just">
              <a:buNone/>
            </a:pPr>
            <a:r>
              <a:rPr lang="fr-FR" sz="2800" dirty="0" err="1">
                <a:latin typeface="Times New Roman" panose="02020603050405020304" pitchFamily="18" charset="0"/>
                <a:cs typeface="Times New Roman" panose="02020603050405020304" pitchFamily="18" charset="0"/>
              </a:rPr>
              <a:t>Sarga</a:t>
            </a:r>
            <a:r>
              <a:rPr lang="fr-FR" sz="2800" dirty="0">
                <a:latin typeface="Times New Roman" panose="02020603050405020304" pitchFamily="18" charset="0"/>
                <a:cs typeface="Times New Roman" panose="02020603050405020304" pitchFamily="18" charset="0"/>
              </a:rPr>
              <a:t> Moussa (</a:t>
            </a:r>
            <a:r>
              <a:rPr lang="fr-FR" sz="2800" dirty="0" err="1">
                <a:latin typeface="Times New Roman" panose="02020603050405020304" pitchFamily="18" charset="0"/>
                <a:cs typeface="Times New Roman" panose="02020603050405020304" pitchFamily="18" charset="0"/>
              </a:rPr>
              <a:t>dir</a:t>
            </a:r>
            <a:r>
              <a:rPr lang="fr-FR" sz="2800" dirty="0">
                <a:latin typeface="Times New Roman" panose="02020603050405020304" pitchFamily="18" charset="0"/>
                <a:cs typeface="Times New Roman" panose="02020603050405020304" pitchFamily="18" charset="0"/>
              </a:rPr>
              <a:t>.), </a:t>
            </a:r>
            <a:r>
              <a:rPr lang="fr-FR" sz="2800" i="1" dirty="0">
                <a:latin typeface="Times New Roman" panose="02020603050405020304" pitchFamily="18" charset="0"/>
                <a:cs typeface="Times New Roman" panose="02020603050405020304" pitchFamily="18" charset="0"/>
              </a:rPr>
              <a:t>L’idée de ‘race’ dans les sciences humaines et dans la littérature (XVIII</a:t>
            </a:r>
            <a:r>
              <a:rPr lang="fr-FR" sz="2800" i="1" baseline="30000" dirty="0">
                <a:latin typeface="Times New Roman" panose="02020603050405020304" pitchFamily="18" charset="0"/>
                <a:cs typeface="Times New Roman" panose="02020603050405020304" pitchFamily="18" charset="0"/>
              </a:rPr>
              <a:t>e</a:t>
            </a:r>
            <a:r>
              <a:rPr lang="fr-FR" sz="2800" i="1" dirty="0">
                <a:latin typeface="Times New Roman" panose="02020603050405020304" pitchFamily="18" charset="0"/>
                <a:cs typeface="Times New Roman" panose="02020603050405020304" pitchFamily="18" charset="0"/>
              </a:rPr>
              <a:t>-XIX</a:t>
            </a:r>
            <a:r>
              <a:rPr lang="fr-FR" sz="2800" i="1" baseline="30000" dirty="0">
                <a:latin typeface="Times New Roman" panose="02020603050405020304" pitchFamily="18" charset="0"/>
                <a:cs typeface="Times New Roman" panose="02020603050405020304" pitchFamily="18" charset="0"/>
              </a:rPr>
              <a:t>e</a:t>
            </a:r>
            <a:r>
              <a:rPr lang="fr-FR" sz="2800" i="1" dirty="0">
                <a:latin typeface="Times New Roman" panose="02020603050405020304" pitchFamily="18" charset="0"/>
                <a:cs typeface="Times New Roman" panose="02020603050405020304" pitchFamily="18" charset="0"/>
              </a:rPr>
              <a:t> siècles)</a:t>
            </a:r>
            <a:r>
              <a:rPr lang="fr-FR" sz="2800" dirty="0">
                <a:latin typeface="Times New Roman" panose="02020603050405020304" pitchFamily="18" charset="0"/>
                <a:cs typeface="Times New Roman" panose="02020603050405020304" pitchFamily="18" charset="0"/>
              </a:rPr>
              <a:t>, L’Harmattan, 2003.</a:t>
            </a:r>
          </a:p>
          <a:p>
            <a:pPr marL="0" indent="0" algn="just">
              <a:buNone/>
            </a:pPr>
            <a:endParaRPr lang="fr-FR" sz="2600" i="1"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94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912196-C70F-7D4F-AC43-E202560D42D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9968B21-A562-054D-907E-6A40AE0DAF8C}"/>
              </a:ext>
            </a:extLst>
          </p:cNvPr>
          <p:cNvSpPr>
            <a:spLocks noGrp="1"/>
          </p:cNvSpPr>
          <p:nvPr>
            <p:ph idx="1"/>
          </p:nvPr>
        </p:nvSpPr>
        <p:spPr>
          <a:xfrm>
            <a:off x="838200" y="533401"/>
            <a:ext cx="10515600" cy="5643562"/>
          </a:xfrm>
        </p:spPr>
        <p:txBody>
          <a:bodyPr/>
          <a:lstStyle/>
          <a:p>
            <a:pPr marL="514350" indent="-514350">
              <a:buAutoNum type="arabicPeriod"/>
            </a:pPr>
            <a:r>
              <a:rPr lang="fr-FR" b="1" dirty="0">
                <a:latin typeface="Times New Roman" panose="02020603050405020304" pitchFamily="18" charset="0"/>
                <a:cs typeface="Times New Roman" panose="02020603050405020304" pitchFamily="18" charset="0"/>
              </a:rPr>
              <a:t>Le discours naturaliste.</a:t>
            </a:r>
          </a:p>
          <a:p>
            <a:pPr marL="0" indent="0">
              <a:buNone/>
            </a:pPr>
            <a:r>
              <a:rPr lang="fr-FR" dirty="0">
                <a:latin typeface="Times New Roman" panose="02020603050405020304" pitchFamily="18" charset="0"/>
                <a:cs typeface="Times New Roman" panose="02020603050405020304" pitchFamily="18" charset="0"/>
              </a:rPr>
              <a:t>Enseignement au Muséum d’anatomie comparée : Georges Cuvier.</a:t>
            </a:r>
          </a:p>
          <a:p>
            <a:pPr marL="0" indent="0" algn="just">
              <a:buNone/>
            </a:pPr>
            <a:r>
              <a:rPr lang="fr-FR" dirty="0">
                <a:latin typeface="Times New Roman" panose="02020603050405020304" pitchFamily="18" charset="0"/>
                <a:cs typeface="Times New Roman" panose="02020603050405020304" pitchFamily="18" charset="0"/>
              </a:rPr>
              <a:t>William Frédéric Edwards (1776-1842) : </a:t>
            </a:r>
            <a:r>
              <a:rPr lang="fr-FR" i="1" dirty="0">
                <a:latin typeface="Times New Roman" panose="02020603050405020304" pitchFamily="18" charset="0"/>
                <a:cs typeface="Times New Roman" panose="02020603050405020304" pitchFamily="18" charset="0"/>
              </a:rPr>
              <a:t>Des caractères physiologiques des races humaines considérées dans leurs rapports avec l’histoire</a:t>
            </a:r>
            <a:r>
              <a:rPr lang="fr-FR" dirty="0">
                <a:latin typeface="Times New Roman" panose="02020603050405020304" pitchFamily="18" charset="0"/>
                <a:cs typeface="Times New Roman" panose="02020603050405020304" pitchFamily="18" charset="0"/>
              </a:rPr>
              <a:t> (1829). Naturalisé (anglo-jamaïcain) en 1828 ; élu à l’Académie des Sciences morales et politiques (1832).</a:t>
            </a:r>
          </a:p>
          <a:p>
            <a:pPr marL="0" indent="0" algn="just">
              <a:buNone/>
            </a:pPr>
            <a:r>
              <a:rPr lang="fr-FR" dirty="0">
                <a:latin typeface="Times New Roman" panose="02020603050405020304" pitchFamily="18" charset="0"/>
                <a:cs typeface="Times New Roman" panose="02020603050405020304" pitchFamily="18" charset="0"/>
              </a:rPr>
              <a:t>Fondateur de la Société d’ethnologie de Paris (1839).</a:t>
            </a:r>
          </a:p>
          <a:p>
            <a:pPr algn="just"/>
            <a:r>
              <a:rPr lang="fr-FR" dirty="0">
                <a:latin typeface="Times New Roman" panose="02020603050405020304" pitchFamily="18" charset="0"/>
                <a:cs typeface="Times New Roman" panose="02020603050405020304" pitchFamily="18" charset="0"/>
              </a:rPr>
              <a:t>Etienne Serres (1786-1868) : médecin, anatomiste, professeur d’anthropologie (chaire d’anatomie et d’histoire naturelle de l’homme) au Muséum d’histoire naturelle (1839-1855).</a:t>
            </a:r>
          </a:p>
          <a:p>
            <a:pPr algn="just"/>
            <a:r>
              <a:rPr lang="fr-FR" dirty="0">
                <a:latin typeface="Times New Roman" panose="02020603050405020304" pitchFamily="18" charset="0"/>
                <a:cs typeface="Times New Roman" panose="02020603050405020304" pitchFamily="18" charset="0"/>
              </a:rPr>
              <a:t>Races animales et zootechnie.</a:t>
            </a:r>
          </a:p>
          <a:p>
            <a:pPr marL="514350" indent="-514350">
              <a:buAutoNum type="arabicPeriod"/>
            </a:pPr>
            <a:endParaRPr lang="fr-FR" dirty="0"/>
          </a:p>
        </p:txBody>
      </p:sp>
    </p:spTree>
    <p:extLst>
      <p:ext uri="{BB962C8B-B14F-4D97-AF65-F5344CB8AC3E}">
        <p14:creationId xmlns:p14="http://schemas.microsoft.com/office/powerpoint/2010/main" val="604610519"/>
      </p:ext>
    </p:extLst>
  </p:cSld>
  <p:clrMapOvr>
    <a:masterClrMapping/>
  </p:clrMapOvr>
</p:sld>
</file>

<file path=ppt/theme/theme1.xml><?xml version="1.0" encoding="utf-8"?>
<a:theme xmlns:a="http://schemas.openxmlformats.org/drawingml/2006/main" name="Rognage">
  <a:themeElements>
    <a:clrScheme name="Rognag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ogn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gn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
  <TotalTime>1535</TotalTime>
  <Words>1347</Words>
  <Application>Microsoft Macintosh PowerPoint</Application>
  <PresentationFormat>Grand écran</PresentationFormat>
  <Paragraphs>89</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Franklin Gothic Book</vt:lpstr>
      <vt:lpstr>Garamond</vt:lpstr>
      <vt:lpstr>Times New Roman</vt:lpstr>
      <vt:lpstr>Rognage</vt:lpstr>
      <vt:lpstr>Les sciences coloniales et raciales au XIXe siècle.</vt:lpstr>
      <vt:lpstr>Les sciences et le racisme scientifique au XIXe siècle ?</vt:lpstr>
      <vt:lpstr>I. Conquêtes coloniales et mobilisation des savoirs</vt:lpstr>
      <vt:lpstr>Présentation PowerPoint</vt:lpstr>
      <vt:lpstr>1. Cartographier, topographier et créer des territoires. </vt:lpstr>
      <vt:lpstr>2. Acclimater, domestiquer, civiliser</vt:lpstr>
      <vt:lpstr>3. Comparer et hiérarchiser</vt:lpstr>
      <vt:lpstr>II. La « race française » et l’invention de la Nation </vt:lpstr>
      <vt:lpstr>Présentation PowerPoint</vt:lpstr>
      <vt:lpstr>Présentation PowerPoint</vt:lpstr>
      <vt:lpstr>Présentation PowerPoint</vt:lpstr>
      <vt:lpstr>Présentation PowerPoint</vt:lpstr>
      <vt:lpstr>III. Anthropologie physique et mission civilisatrice.</vt:lpstr>
      <vt:lpstr>Présentation PowerPoint</vt:lpstr>
      <vt:lpstr>Présentation PowerPoint</vt:lpstr>
      <vt:lpstr>Présentation PowerPoint</vt:lpstr>
      <vt:lpstr>De l’histoire à la sociologie :  prégnance et mise à distance de la race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Sciences impériales au XIXe siècle</dc:title>
  <dc:creator>Microsoft Office User</dc:creator>
  <cp:lastModifiedBy>Microsoft Office User</cp:lastModifiedBy>
  <cp:revision>43</cp:revision>
  <dcterms:created xsi:type="dcterms:W3CDTF">2021-03-21T16:09:30Z</dcterms:created>
  <dcterms:modified xsi:type="dcterms:W3CDTF">2026-03-11T07:36:05Z</dcterms:modified>
</cp:coreProperties>
</file>