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75" r:id="rId4"/>
    <p:sldId id="257" r:id="rId5"/>
    <p:sldId id="264" r:id="rId6"/>
    <p:sldId id="272" r:id="rId7"/>
    <p:sldId id="273" r:id="rId8"/>
    <p:sldId id="262" r:id="rId9"/>
    <p:sldId id="269" r:id="rId10"/>
    <p:sldId id="258" r:id="rId11"/>
    <p:sldId id="270" r:id="rId12"/>
    <p:sldId id="265" r:id="rId13"/>
    <p:sldId id="271" r:id="rId14"/>
    <p:sldId id="276" r:id="rId15"/>
    <p:sldId id="266" r:id="rId16"/>
    <p:sldId id="259" r:id="rId17"/>
    <p:sldId id="274" r:id="rId18"/>
    <p:sldId id="268" r:id="rId19"/>
    <p:sldId id="267" r:id="rId20"/>
    <p:sldId id="277" r:id="rId21"/>
    <p:sldId id="261" r:id="rId2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87"/>
    <p:restoredTop sz="94784"/>
  </p:normalViewPr>
  <p:slideViewPr>
    <p:cSldViewPr>
      <p:cViewPr varScale="1">
        <p:scale>
          <a:sx n="110" d="100"/>
          <a:sy n="110" d="100"/>
        </p:scale>
        <p:origin x="928"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fr-FR"/>
              <a:t>Modifiez le style du titre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AA309A6D-C09C-4548-B29A-6CF363A7E532}" type="datetimeFigureOut">
              <a:rPr lang="fr-FR" smtClean="0"/>
              <a:t>25/03/2026</a:t>
            </a:fld>
            <a:endParaRPr lang="fr-BE"/>
          </a:p>
        </p:txBody>
      </p:sp>
      <p:sp>
        <p:nvSpPr>
          <p:cNvPr id="5" name="Footer Placeholder 4"/>
          <p:cNvSpPr>
            <a:spLocks noGrp="1"/>
          </p:cNvSpPr>
          <p:nvPr>
            <p:ph type="ftr" sz="quarter" idx="11"/>
          </p:nvPr>
        </p:nvSpPr>
        <p:spPr>
          <a:xfrm>
            <a:off x="2396319" y="329308"/>
            <a:ext cx="3086292" cy="309201"/>
          </a:xfrm>
        </p:spPr>
        <p:txBody>
          <a:bodyPr/>
          <a:lstStyle/>
          <a:p>
            <a:endParaRPr lang="fr-BE"/>
          </a:p>
        </p:txBody>
      </p:sp>
      <p:sp>
        <p:nvSpPr>
          <p:cNvPr id="6" name="Slide Number Placeholder 5"/>
          <p:cNvSpPr>
            <a:spLocks noGrp="1"/>
          </p:cNvSpPr>
          <p:nvPr>
            <p:ph type="sldNum" sz="quarter" idx="12"/>
          </p:nvPr>
        </p:nvSpPr>
        <p:spPr>
          <a:xfrm>
            <a:off x="1434703" y="798973"/>
            <a:ext cx="802005" cy="503578"/>
          </a:xfrm>
        </p:spPr>
        <p:txBody>
          <a:bodyPr/>
          <a:lstStyle/>
          <a:p>
            <a:fld id="{CF4668DC-857F-487D-BFFA-8C0CA5037977}" type="slidenum">
              <a:rPr lang="fr-BE" smtClean="0"/>
              <a:t>‹N°›</a:t>
            </a:fld>
            <a:endParaRPr lang="fr-BE"/>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03764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AA309A6D-C09C-4548-B29A-6CF363A7E532}" type="datetimeFigureOut">
              <a:rPr lang="fr-FR" smtClean="0"/>
              <a:t>25/03/2026</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245136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AA309A6D-C09C-4548-B29A-6CF363A7E532}" type="datetimeFigureOut">
              <a:rPr lang="fr-FR" smtClean="0"/>
              <a:t>25/03/2026</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84309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AA309A6D-C09C-4548-B29A-6CF363A7E532}" type="datetimeFigureOut">
              <a:rPr lang="fr-FR" smtClean="0"/>
              <a:t>25/03/2026</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24774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fr-FR"/>
              <a:t>Modifiez le style du titre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AA309A6D-C09C-4548-B29A-6CF363A7E532}" type="datetimeFigureOut">
              <a:rPr lang="fr-FR" smtClean="0"/>
              <a:t>25/03/2026</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56502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fr-FR"/>
              <a:t>Modifiez le style du titre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AA309A6D-C09C-4548-B29A-6CF363A7E532}" type="datetimeFigureOut">
              <a:rPr lang="fr-FR" smtClean="0"/>
              <a:t>25/03/2026</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14756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fr-FR"/>
              <a:t>Modifiez le style du titre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1443491" y="2824270"/>
            <a:ext cx="3125766" cy="2644457"/>
          </a:xfrm>
        </p:spPr>
        <p:txBody>
          <a:body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4889182" y="2821491"/>
            <a:ext cx="3125652" cy="2637371"/>
          </a:xfrm>
        </p:spPr>
        <p:txBody>
          <a:body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AA309A6D-C09C-4548-B29A-6CF363A7E532}" type="datetimeFigureOut">
              <a:rPr lang="fr-FR" smtClean="0"/>
              <a:t>25/03/2026</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870488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A309A6D-C09C-4548-B29A-6CF363A7E532}" type="datetimeFigureOut">
              <a:rPr lang="fr-FR" smtClean="0"/>
              <a:t>25/03/2026</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408700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309A6D-C09C-4548-B29A-6CF363A7E532}" type="datetimeFigureOut">
              <a:rPr lang="fr-FR" smtClean="0"/>
              <a:t>25/03/2026</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593260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fr-FR"/>
              <a:t>Modifiez le style du titre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AA309A6D-C09C-4548-B29A-6CF363A7E532}" type="datetimeFigureOut">
              <a:rPr lang="fr-FR" smtClean="0"/>
              <a:t>25/03/2026</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34987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AA309A6D-C09C-4548-B29A-6CF363A7E532}" type="datetimeFigureOut">
              <a:rPr lang="fr-FR" smtClean="0"/>
              <a:t>25/03/2026</a:t>
            </a:fld>
            <a:endParaRPr lang="fr-BE"/>
          </a:p>
        </p:txBody>
      </p:sp>
      <p:sp>
        <p:nvSpPr>
          <p:cNvPr id="6" name="Footer Placeholder 5"/>
          <p:cNvSpPr>
            <a:spLocks noGrp="1"/>
          </p:cNvSpPr>
          <p:nvPr>
            <p:ph type="ftr" sz="quarter" idx="11"/>
          </p:nvPr>
        </p:nvSpPr>
        <p:spPr>
          <a:xfrm>
            <a:off x="1437530" y="318641"/>
            <a:ext cx="3251553" cy="320931"/>
          </a:xfrm>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88418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AA309A6D-C09C-4548-B29A-6CF363A7E532}" type="datetimeFigureOut">
              <a:rPr lang="fr-FR" smtClean="0"/>
              <a:t>25/03/2026</a:t>
            </a:fld>
            <a:endParaRPr lang="fr-BE"/>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CF4668DC-857F-487D-BFFA-8C0CA5037977}" type="slidenum">
              <a:rPr lang="fr-BE" smtClean="0"/>
              <a:t>‹N°›</a:t>
            </a:fld>
            <a:endParaRPr lang="fr-BE"/>
          </a:p>
        </p:txBody>
      </p:sp>
    </p:spTree>
    <p:extLst>
      <p:ext uri="{BB962C8B-B14F-4D97-AF65-F5344CB8AC3E}">
        <p14:creationId xmlns:p14="http://schemas.microsoft.com/office/powerpoint/2010/main" val="3818587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hyperlink" Target="https://fr.wikipedia.org/wiki/Australopithecus_afarensi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716016" y="2130425"/>
            <a:ext cx="4032448" cy="2882751"/>
          </a:xfrm>
        </p:spPr>
        <p:txBody>
          <a:bodyPr>
            <a:normAutofit/>
          </a:bodyPr>
          <a:lstStyle/>
          <a:p>
            <a:r>
              <a:rPr lang="fr-FR" sz="2800" b="1" dirty="0">
                <a:latin typeface="Times New Roman" panose="02020603050405020304" pitchFamily="18" charset="0"/>
                <a:cs typeface="Times New Roman" panose="02020603050405020304" pitchFamily="18" charset="0"/>
              </a:rPr>
              <a:t>Charles Darwin (1809-1882) et</a:t>
            </a:r>
            <a:br>
              <a:rPr lang="fr-FR" sz="2800" b="1" dirty="0">
                <a:latin typeface="Times New Roman" panose="02020603050405020304" pitchFamily="18" charset="0"/>
                <a:cs typeface="Times New Roman" panose="02020603050405020304" pitchFamily="18" charset="0"/>
              </a:rPr>
            </a:br>
            <a:r>
              <a:rPr lang="fr-FR" sz="2800" b="1" dirty="0">
                <a:latin typeface="Times New Roman" panose="02020603050405020304" pitchFamily="18" charset="0"/>
                <a:cs typeface="Times New Roman" panose="02020603050405020304" pitchFamily="18" charset="0"/>
              </a:rPr>
              <a:t>le grand bouleversement du XIX</a:t>
            </a:r>
            <a:r>
              <a:rPr lang="fr-FR" sz="2800" b="1" baseline="30000" dirty="0">
                <a:latin typeface="Times New Roman" panose="02020603050405020304" pitchFamily="18" charset="0"/>
                <a:cs typeface="Times New Roman" panose="02020603050405020304" pitchFamily="18" charset="0"/>
              </a:rPr>
              <a:t>e</a:t>
            </a:r>
            <a:r>
              <a:rPr lang="fr-FR" sz="2800" b="1" dirty="0">
                <a:latin typeface="Times New Roman" panose="02020603050405020304" pitchFamily="18" charset="0"/>
                <a:cs typeface="Times New Roman" panose="02020603050405020304" pitchFamily="18" charset="0"/>
              </a:rPr>
              <a:t> siècle</a:t>
            </a:r>
          </a:p>
        </p:txBody>
      </p:sp>
      <p:sp>
        <p:nvSpPr>
          <p:cNvPr id="3" name="Sous-titre 2"/>
          <p:cNvSpPr>
            <a:spLocks noGrp="1"/>
          </p:cNvSpPr>
          <p:nvPr>
            <p:ph type="subTitle" idx="1"/>
          </p:nvPr>
        </p:nvSpPr>
        <p:spPr/>
        <p:txBody>
          <a:bodyPr/>
          <a:lstStyle/>
          <a:p>
            <a:endParaRPr lang="fr-FR"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520" y="634481"/>
            <a:ext cx="3780000" cy="50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8209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normAutofit fontScale="90000"/>
          </a:bodyPr>
          <a:lstStyle/>
          <a:p>
            <a:r>
              <a:rPr lang="fr-FR" sz="3200" b="1" dirty="0"/>
              <a:t>Partie 2. L’</a:t>
            </a:r>
            <a:r>
              <a:rPr lang="fr-FR" sz="3200" b="1" i="1" dirty="0"/>
              <a:t>Origine des espèces </a:t>
            </a:r>
            <a:r>
              <a:rPr lang="fr-FR" sz="3200" b="1" dirty="0"/>
              <a:t>et ses réceptions</a:t>
            </a:r>
          </a:p>
        </p:txBody>
      </p:sp>
      <p:sp>
        <p:nvSpPr>
          <p:cNvPr id="3" name="Espace réservé du contenu 2"/>
          <p:cNvSpPr>
            <a:spLocks noGrp="1"/>
          </p:cNvSpPr>
          <p:nvPr>
            <p:ph idx="1"/>
          </p:nvPr>
        </p:nvSpPr>
        <p:spPr>
          <a:xfrm>
            <a:off x="457200" y="1052736"/>
            <a:ext cx="8229600" cy="5616624"/>
          </a:xfrm>
        </p:spPr>
        <p:txBody>
          <a:bodyPr>
            <a:noAutofit/>
          </a:bodyPr>
          <a:lstStyle/>
          <a:p>
            <a:pPr marL="514350" indent="-514350">
              <a:buAutoNum type="arabicPeriod"/>
            </a:pPr>
            <a:r>
              <a:rPr lang="fr-FR" sz="2400" b="1" dirty="0">
                <a:latin typeface="Garamond" panose="02020404030301010803" pitchFamily="18" charset="0"/>
                <a:cs typeface="Times New Roman" panose="02020603050405020304" pitchFamily="18" charset="0"/>
              </a:rPr>
              <a:t>Approches et questions</a:t>
            </a:r>
          </a:p>
          <a:p>
            <a:pPr marL="0" indent="0">
              <a:buNone/>
            </a:pPr>
            <a:endParaRPr lang="fr-FR" sz="2000" dirty="0">
              <a:latin typeface="Times New Roman" panose="02020603050405020304" pitchFamily="18" charset="0"/>
              <a:cs typeface="Times New Roman" panose="02020603050405020304" pitchFamily="18" charset="0"/>
            </a:endParaRPr>
          </a:p>
          <a:p>
            <a:pPr marL="0" indent="0">
              <a:buNone/>
            </a:pPr>
            <a:r>
              <a:rPr lang="fr-FR" sz="2000" dirty="0">
                <a:latin typeface="Times New Roman" panose="02020603050405020304" pitchFamily="18" charset="0"/>
                <a:cs typeface="Times New Roman" panose="02020603050405020304" pitchFamily="18" charset="0"/>
              </a:rPr>
              <a:t>Approche encyclopédique : articulation de plusieurs savoirs et problèmes.</a:t>
            </a:r>
          </a:p>
          <a:p>
            <a:pPr marL="0" indent="0" algn="just">
              <a:buNone/>
            </a:pPr>
            <a:r>
              <a:rPr lang="fr-FR" sz="2000" dirty="0">
                <a:latin typeface="Times New Roman" panose="02020603050405020304" pitchFamily="18" charset="0"/>
                <a:cs typeface="Times New Roman" panose="02020603050405020304" pitchFamily="18" charset="0"/>
              </a:rPr>
              <a:t>Principes d’un mécanisme simple sans intervention divine ni finalisme (rôle du hasard ; l’homme n’est pas l’être « parfait » mais le produit de circonstances qui auraient pu être différentes).</a:t>
            </a:r>
          </a:p>
          <a:p>
            <a:pPr marL="0" indent="0">
              <a:buNone/>
            </a:pPr>
            <a:r>
              <a:rPr lang="fr-FR" sz="2000" dirty="0">
                <a:latin typeface="Times New Roman" panose="02020603050405020304" pitchFamily="18" charset="0"/>
                <a:cs typeface="Times New Roman" panose="02020603050405020304" pitchFamily="18" charset="0"/>
              </a:rPr>
              <a:t>Que cache la beauté du monde ? Un combat ; lutte pour ressources ; équilibre instable entre les populations et les ressources (Malthus).</a:t>
            </a:r>
          </a:p>
          <a:p>
            <a:pPr marL="0" indent="0" algn="just">
              <a:buNone/>
            </a:pPr>
            <a:r>
              <a:rPr lang="fr-FR" dirty="0">
                <a:solidFill>
                  <a:srgbClr val="FF0000"/>
                </a:solidFill>
                <a:latin typeface="Times New Roman" panose="02020603050405020304" pitchFamily="18" charset="0"/>
                <a:cs typeface="Times New Roman" panose="02020603050405020304" pitchFamily="18" charset="0"/>
              </a:rPr>
              <a:t>Non seulement disparaît la création, mais, s’appuyant sur ses propres observations et expériences, Darwin se passe de tout dessein transcendant auquel se soumettrait la nature elle-même.</a:t>
            </a:r>
          </a:p>
          <a:p>
            <a:pPr marL="0" indent="0">
              <a:buNone/>
            </a:pPr>
            <a:endParaRPr lang="fr-FR" sz="2000" dirty="0">
              <a:latin typeface="Times New Roman" panose="02020603050405020304" pitchFamily="18" charset="0"/>
              <a:cs typeface="Times New Roman" panose="02020603050405020304" pitchFamily="18" charset="0"/>
            </a:endParaRPr>
          </a:p>
          <a:p>
            <a:pPr marL="0" indent="0">
              <a:buNone/>
            </a:pPr>
            <a:endParaRPr lang="fr-FR"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8289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8018D1-BADA-EA44-9D7E-CD1ACE98007C}"/>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02FCF47A-DBF8-CA4A-84EE-08BFE3A261FE}"/>
              </a:ext>
            </a:extLst>
          </p:cNvPr>
          <p:cNvSpPr>
            <a:spLocks noGrp="1"/>
          </p:cNvSpPr>
          <p:nvPr>
            <p:ph idx="1"/>
          </p:nvPr>
        </p:nvSpPr>
        <p:spPr>
          <a:xfrm>
            <a:off x="457200" y="274638"/>
            <a:ext cx="8229600" cy="5851525"/>
          </a:xfrm>
        </p:spPr>
        <p:txBody>
          <a:bodyPr>
            <a:normAutofit/>
          </a:bodyPr>
          <a:lstStyle/>
          <a:p>
            <a:pPr marL="0" indent="0" algn="just">
              <a:buNone/>
            </a:pPr>
            <a:r>
              <a:rPr lang="fr-FR" dirty="0">
                <a:latin typeface="Times New Roman" panose="02020603050405020304" pitchFamily="18" charset="0"/>
                <a:cs typeface="Times New Roman" panose="02020603050405020304" pitchFamily="18" charset="0"/>
              </a:rPr>
              <a:t>Principes et apports :</a:t>
            </a:r>
          </a:p>
          <a:p>
            <a:pPr algn="just"/>
            <a:r>
              <a:rPr lang="fr-FR" dirty="0">
                <a:latin typeface="Times New Roman" panose="02020603050405020304" pitchFamily="18" charset="0"/>
                <a:cs typeface="Times New Roman" panose="02020603050405020304" pitchFamily="18" charset="0"/>
              </a:rPr>
              <a:t>Théorie de l’</a:t>
            </a:r>
            <a:r>
              <a:rPr lang="fr-FR" dirty="0">
                <a:solidFill>
                  <a:srgbClr val="FF0000"/>
                </a:solidFill>
                <a:latin typeface="Times New Roman" panose="02020603050405020304" pitchFamily="18" charset="0"/>
                <a:cs typeface="Times New Roman" panose="02020603050405020304" pitchFamily="18" charset="0"/>
              </a:rPr>
              <a:t>évolution</a:t>
            </a:r>
            <a:r>
              <a:rPr lang="fr-FR" dirty="0">
                <a:latin typeface="Times New Roman" panose="02020603050405020304" pitchFamily="18" charset="0"/>
                <a:cs typeface="Times New Roman" panose="02020603050405020304" pitchFamily="18" charset="0"/>
              </a:rPr>
              <a:t> : développement) = descendance avec variation.</a:t>
            </a:r>
          </a:p>
          <a:p>
            <a:pPr marL="0" indent="0" algn="just">
              <a:buNone/>
            </a:pPr>
            <a:r>
              <a:rPr lang="fr-FR" dirty="0">
                <a:latin typeface="Times New Roman" panose="02020603050405020304" pitchFamily="18" charset="0"/>
                <a:cs typeface="Times New Roman" panose="02020603050405020304" pitchFamily="18" charset="0"/>
              </a:rPr>
              <a:t>Progrès infini. Hérédité des caractères acquis (Lamarck)</a:t>
            </a:r>
          </a:p>
          <a:p>
            <a:pPr marL="0" indent="0" algn="just">
              <a:buNone/>
            </a:pPr>
            <a:r>
              <a:rPr lang="fr-FR" dirty="0">
                <a:latin typeface="Times New Roman" panose="02020603050405020304" pitchFamily="18" charset="0"/>
                <a:cs typeface="Times New Roman" panose="02020603050405020304" pitchFamily="18" charset="0"/>
              </a:rPr>
              <a:t>Variations lentes (longue durée) des formes des espèces : les variations ne sont pas commandées par l’environnement ; grande variétés ; absence de direction ; à chaque génération les tris sont faits</a:t>
            </a:r>
          </a:p>
          <a:p>
            <a:pPr algn="just"/>
            <a:endParaRPr lang="fr-FR" dirty="0">
              <a:latin typeface="Times New Roman" panose="02020603050405020304" pitchFamily="18" charset="0"/>
              <a:cs typeface="Times New Roman" panose="02020603050405020304" pitchFamily="18" charset="0"/>
            </a:endParaRPr>
          </a:p>
          <a:p>
            <a:pPr algn="just"/>
            <a:r>
              <a:rPr lang="fr-FR" dirty="0">
                <a:solidFill>
                  <a:srgbClr val="FF0000"/>
                </a:solidFill>
                <a:latin typeface="Times New Roman" panose="02020603050405020304" pitchFamily="18" charset="0"/>
                <a:cs typeface="Times New Roman" panose="02020603050405020304" pitchFamily="18" charset="0"/>
              </a:rPr>
              <a:t>Sélection naturelle </a:t>
            </a:r>
            <a:r>
              <a:rPr lang="fr-FR" dirty="0">
                <a:latin typeface="Times New Roman" panose="02020603050405020304" pitchFamily="18" charset="0"/>
                <a:cs typeface="Times New Roman" panose="02020603050405020304" pitchFamily="18" charset="0"/>
              </a:rPr>
              <a:t>: dans les espèces tous les individus sont différents et certains sont mieux adaptés (par des caractères liés au hasard) et ont plus de descendants. Une espèce est un état qui varie dans un continuum – l’espèce n’est pas stable.</a:t>
            </a:r>
          </a:p>
          <a:p>
            <a:pPr marL="0" indent="0" algn="just">
              <a:buNone/>
            </a:pPr>
            <a:r>
              <a:rPr lang="fr-FR" dirty="0">
                <a:latin typeface="Times New Roman" panose="02020603050405020304" pitchFamily="18" charset="0"/>
                <a:cs typeface="Times New Roman" panose="02020603050405020304" pitchFamily="18" charset="0"/>
              </a:rPr>
              <a:t>Lutte pour la vie et concurrences : il y a des disparitions</a:t>
            </a:r>
          </a:p>
          <a:p>
            <a:pPr algn="just"/>
            <a:endParaRPr lang="fr-FR" dirty="0">
              <a:latin typeface="Times New Roman" panose="02020603050405020304" pitchFamily="18" charset="0"/>
              <a:cs typeface="Times New Roman" panose="02020603050405020304" pitchFamily="18" charset="0"/>
            </a:endParaRPr>
          </a:p>
          <a:p>
            <a:endParaRPr lang="fr-FR" dirty="0"/>
          </a:p>
        </p:txBody>
      </p:sp>
    </p:spTree>
    <p:extLst>
      <p:ext uri="{BB962C8B-B14F-4D97-AF65-F5344CB8AC3E}">
        <p14:creationId xmlns:p14="http://schemas.microsoft.com/office/powerpoint/2010/main" val="2316281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E277A7-8C04-2D45-8A4C-007EDDF522B4}"/>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4AB60AD6-AD54-074C-9201-07A46ADFED62}"/>
              </a:ext>
            </a:extLst>
          </p:cNvPr>
          <p:cNvSpPr>
            <a:spLocks noGrp="1"/>
          </p:cNvSpPr>
          <p:nvPr>
            <p:ph idx="1"/>
          </p:nvPr>
        </p:nvSpPr>
        <p:spPr>
          <a:xfrm>
            <a:off x="457200" y="260648"/>
            <a:ext cx="8291264" cy="5865515"/>
          </a:xfrm>
        </p:spPr>
        <p:txBody>
          <a:bodyPr>
            <a:normAutofit/>
          </a:bodyPr>
          <a:lstStyle/>
          <a:p>
            <a:pPr marL="0" indent="0" algn="just">
              <a:buNone/>
            </a:pPr>
            <a:r>
              <a:rPr lang="fr-FR" dirty="0">
                <a:latin typeface="Garamond" panose="02020404030301010803" pitchFamily="18" charset="0"/>
                <a:cs typeface="Times New Roman" panose="02020603050405020304" pitchFamily="18" charset="0"/>
              </a:rPr>
              <a:t>2. </a:t>
            </a:r>
            <a:r>
              <a:rPr lang="fr-FR" sz="2400" b="1" dirty="0">
                <a:latin typeface="Garamond" panose="02020404030301010803" pitchFamily="18" charset="0"/>
                <a:cs typeface="Times New Roman" panose="02020603050405020304" pitchFamily="18" charset="0"/>
              </a:rPr>
              <a:t>L’intégration progressive de l’homme à la théorie</a:t>
            </a:r>
            <a:r>
              <a:rPr lang="fr-FR" b="1" dirty="0">
                <a:latin typeface="Garamond" panose="02020404030301010803" pitchFamily="18" charset="0"/>
                <a:cs typeface="Times New Roman" panose="02020603050405020304" pitchFamily="18" charset="0"/>
              </a:rPr>
              <a:t>.</a:t>
            </a:r>
          </a:p>
          <a:p>
            <a:pPr marL="0" indent="0" algn="just">
              <a:buNone/>
            </a:pPr>
            <a:r>
              <a:rPr lang="fr-FR" sz="2400" dirty="0">
                <a:solidFill>
                  <a:srgbClr val="FF0000"/>
                </a:solidFill>
                <a:latin typeface="Garamond" panose="02020404030301010803" pitchFamily="18" charset="0"/>
                <a:cs typeface="Times New Roman" panose="02020603050405020304" pitchFamily="18" charset="0"/>
              </a:rPr>
              <a:t>1868</a:t>
            </a:r>
            <a:r>
              <a:rPr lang="fr-FR" sz="2400" dirty="0">
                <a:latin typeface="Garamond" panose="02020404030301010803" pitchFamily="18" charset="0"/>
                <a:cs typeface="Times New Roman" panose="02020603050405020304" pitchFamily="18" charset="0"/>
              </a:rPr>
              <a:t> : ouvrage sur la domestication des espèces animales.</a:t>
            </a:r>
          </a:p>
          <a:p>
            <a:pPr marL="0" indent="0" algn="just">
              <a:buNone/>
            </a:pPr>
            <a:r>
              <a:rPr lang="fr-FR" sz="2400" dirty="0">
                <a:solidFill>
                  <a:srgbClr val="FF0000"/>
                </a:solidFill>
                <a:latin typeface="Garamond" panose="02020404030301010803" pitchFamily="18" charset="0"/>
                <a:cs typeface="Times New Roman" panose="02020603050405020304" pitchFamily="18" charset="0"/>
              </a:rPr>
              <a:t>1871</a:t>
            </a:r>
            <a:r>
              <a:rPr lang="fr-FR" sz="2400" dirty="0">
                <a:latin typeface="Garamond" panose="02020404030301010803" pitchFamily="18" charset="0"/>
                <a:cs typeface="Times New Roman" panose="02020603050405020304" pitchFamily="18" charset="0"/>
              </a:rPr>
              <a:t> : </a:t>
            </a:r>
            <a:r>
              <a:rPr lang="fr-FR" sz="2400" i="1" dirty="0">
                <a:latin typeface="Garamond" panose="02020404030301010803" pitchFamily="18" charset="0"/>
                <a:cs typeface="Times New Roman" panose="02020603050405020304" pitchFamily="18" charset="0"/>
              </a:rPr>
              <a:t>The </a:t>
            </a:r>
            <a:r>
              <a:rPr lang="fr-FR" sz="2400" i="1" dirty="0" err="1">
                <a:latin typeface="Garamond" panose="02020404030301010803" pitchFamily="18" charset="0"/>
                <a:cs typeface="Times New Roman" panose="02020603050405020304" pitchFamily="18" charset="0"/>
              </a:rPr>
              <a:t>Descent</a:t>
            </a:r>
            <a:r>
              <a:rPr lang="fr-FR" sz="2400" i="1" dirty="0">
                <a:latin typeface="Garamond" panose="02020404030301010803" pitchFamily="18" charset="0"/>
                <a:cs typeface="Times New Roman" panose="02020603050405020304" pitchFamily="18" charset="0"/>
              </a:rPr>
              <a:t> of Man (La descendance ou la filiation de l’homme et la sélection liée au sexe</a:t>
            </a:r>
            <a:r>
              <a:rPr lang="fr-FR" sz="2400" dirty="0">
                <a:latin typeface="Garamond" panose="02020404030301010803" pitchFamily="18" charset="0"/>
                <a:cs typeface="Times New Roman" panose="02020603050405020304" pitchFamily="18" charset="0"/>
              </a:rPr>
              <a:t>).</a:t>
            </a:r>
          </a:p>
          <a:p>
            <a:pPr marL="0" indent="0" algn="just">
              <a:buNone/>
            </a:pPr>
            <a:r>
              <a:rPr lang="fr-FR" sz="2400" dirty="0">
                <a:latin typeface="Garamond" panose="02020404030301010803" pitchFamily="18" charset="0"/>
                <a:cs typeface="Times New Roman" panose="02020603050405020304" pitchFamily="18" charset="0"/>
              </a:rPr>
              <a:t>Sélection sexuelle intra-</a:t>
            </a:r>
            <a:r>
              <a:rPr lang="fr-FR" sz="2400" dirty="0" err="1">
                <a:latin typeface="Garamond" panose="02020404030301010803" pitchFamily="18" charset="0"/>
                <a:cs typeface="Times New Roman" panose="02020603050405020304" pitchFamily="18" charset="0"/>
              </a:rPr>
              <a:t>spéciste</a:t>
            </a:r>
            <a:r>
              <a:rPr lang="fr-FR" sz="2400" dirty="0">
                <a:latin typeface="Garamond" panose="02020404030301010803" pitchFamily="18" charset="0"/>
                <a:cs typeface="Times New Roman" panose="02020603050405020304" pitchFamily="18" charset="0"/>
              </a:rPr>
              <a:t> : « sens » du </a:t>
            </a:r>
            <a:r>
              <a:rPr lang="fr-FR" sz="2400" dirty="0">
                <a:solidFill>
                  <a:srgbClr val="FF0000"/>
                </a:solidFill>
                <a:latin typeface="Garamond" panose="02020404030301010803" pitchFamily="18" charset="0"/>
                <a:cs typeface="Times New Roman" panose="02020603050405020304" pitchFamily="18" charset="0"/>
              </a:rPr>
              <a:t>beau</a:t>
            </a:r>
            <a:r>
              <a:rPr lang="fr-FR" sz="2400" dirty="0">
                <a:latin typeface="Garamond" panose="02020404030301010803" pitchFamily="18" charset="0"/>
                <a:cs typeface="Times New Roman" panose="02020603050405020304" pitchFamily="18" charset="0"/>
              </a:rPr>
              <a:t> qui détermine le choix du partenaire (chant des oiseaux ; plumes du paon).</a:t>
            </a:r>
          </a:p>
          <a:p>
            <a:pPr marL="0" indent="0" algn="just">
              <a:buNone/>
            </a:pPr>
            <a:r>
              <a:rPr lang="fr-FR" sz="2400" dirty="0">
                <a:latin typeface="Garamond" panose="02020404030301010803" pitchFamily="18" charset="0"/>
                <a:cs typeface="Times New Roman" panose="02020603050405020304" pitchFamily="18" charset="0"/>
              </a:rPr>
              <a:t>Rôle de l’éducation et des </a:t>
            </a:r>
            <a:r>
              <a:rPr lang="fr-FR" sz="2400" dirty="0">
                <a:solidFill>
                  <a:srgbClr val="FF0000"/>
                </a:solidFill>
                <a:latin typeface="Garamond" panose="02020404030301010803" pitchFamily="18" charset="0"/>
                <a:cs typeface="Times New Roman" panose="02020603050405020304" pitchFamily="18" charset="0"/>
              </a:rPr>
              <a:t>instincts sociaux </a:t>
            </a:r>
            <a:r>
              <a:rPr lang="fr-FR" sz="2400" dirty="0">
                <a:latin typeface="Garamond" panose="02020404030301010803" pitchFamily="18" charset="0"/>
                <a:cs typeface="Times New Roman" panose="02020603050405020304" pitchFamily="18" charset="0"/>
              </a:rPr>
              <a:t>qui prend le dessus sur la sélection naturelle.</a:t>
            </a:r>
          </a:p>
          <a:p>
            <a:pPr marL="0" indent="0" algn="just">
              <a:buNone/>
            </a:pPr>
            <a:r>
              <a:rPr lang="fr-FR" sz="2400" dirty="0">
                <a:solidFill>
                  <a:srgbClr val="FF0000"/>
                </a:solidFill>
                <a:latin typeface="Garamond" panose="02020404030301010803" pitchFamily="18" charset="0"/>
                <a:cs typeface="Times New Roman" panose="02020603050405020304" pitchFamily="18" charset="0"/>
              </a:rPr>
              <a:t>1873</a:t>
            </a:r>
            <a:r>
              <a:rPr lang="fr-FR" sz="2400" dirty="0">
                <a:latin typeface="Garamond" panose="02020404030301010803" pitchFamily="18" charset="0"/>
                <a:cs typeface="Times New Roman" panose="02020603050405020304" pitchFamily="18" charset="0"/>
              </a:rPr>
              <a:t> : </a:t>
            </a:r>
            <a:r>
              <a:rPr lang="fr-FR" sz="2400" i="1" dirty="0">
                <a:latin typeface="Garamond" panose="02020404030301010803" pitchFamily="18" charset="0"/>
                <a:cs typeface="Times New Roman" panose="02020603050405020304" pitchFamily="18" charset="0"/>
              </a:rPr>
              <a:t>L’expression des émotions chez l’homme et les animaux. </a:t>
            </a:r>
          </a:p>
          <a:p>
            <a:pPr marL="0" indent="0" algn="just">
              <a:buNone/>
            </a:pPr>
            <a:r>
              <a:rPr lang="fr-FR" sz="2400" dirty="0">
                <a:latin typeface="Garamond" panose="02020404030301010803" pitchFamily="18" charset="0"/>
                <a:cs typeface="Times New Roman" panose="02020603050405020304" pitchFamily="18" charset="0"/>
              </a:rPr>
              <a:t>Bases d’une psychologie animale et d’une </a:t>
            </a:r>
            <a:r>
              <a:rPr lang="fr-FR" sz="2400" dirty="0">
                <a:solidFill>
                  <a:srgbClr val="FF0000"/>
                </a:solidFill>
                <a:latin typeface="Garamond" panose="02020404030301010803" pitchFamily="18" charset="0"/>
                <a:cs typeface="Times New Roman" panose="02020603050405020304" pitchFamily="18" charset="0"/>
              </a:rPr>
              <a:t>éthologie comparée </a:t>
            </a:r>
            <a:r>
              <a:rPr lang="fr-FR" sz="2400" dirty="0">
                <a:latin typeface="Garamond" panose="02020404030301010803" pitchFamily="18" charset="0"/>
                <a:cs typeface="Times New Roman" panose="02020603050405020304" pitchFamily="18" charset="0"/>
              </a:rPr>
              <a:t>dans le cadre de la théorie de l’évolution. </a:t>
            </a:r>
            <a:endParaRPr lang="fr-FR" sz="2400" i="1" dirty="0">
              <a:latin typeface="Garamond" panose="02020404030301010803" pitchFamily="18" charset="0"/>
              <a:cs typeface="Times New Roman" panose="02020603050405020304" pitchFamily="18" charset="0"/>
            </a:endParaRPr>
          </a:p>
          <a:p>
            <a:pPr marL="0" indent="0" algn="just">
              <a:buNone/>
            </a:pPr>
            <a:endParaRPr lang="fr-FR" dirty="0">
              <a:latin typeface="Garamond" panose="02020404030301010803" pitchFamily="18" charset="0"/>
              <a:cs typeface="Times New Roman" panose="02020603050405020304" pitchFamily="18" charset="0"/>
            </a:endParaRPr>
          </a:p>
          <a:p>
            <a:pPr algn="just"/>
            <a:endParaRPr lang="fr-FR" dirty="0">
              <a:latin typeface="Garamond" panose="02020404030301010803" pitchFamily="18" charset="0"/>
              <a:cs typeface="Times New Roman" panose="02020603050405020304" pitchFamily="18" charset="0"/>
            </a:endParaRPr>
          </a:p>
        </p:txBody>
      </p:sp>
      <p:pic>
        <p:nvPicPr>
          <p:cNvPr id="4" name="Image 3">
            <a:extLst>
              <a:ext uri="{FF2B5EF4-FFF2-40B4-BE49-F238E27FC236}">
                <a16:creationId xmlns:a16="http://schemas.microsoft.com/office/drawing/2014/main" id="{08442495-FFA4-E043-8784-4E2B1D2E53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37554" y="5608313"/>
            <a:ext cx="1954560" cy="1256503"/>
          </a:xfrm>
          <a:prstGeom prst="rect">
            <a:avLst/>
          </a:prstGeom>
        </p:spPr>
      </p:pic>
    </p:spTree>
    <p:extLst>
      <p:ext uri="{BB962C8B-B14F-4D97-AF65-F5344CB8AC3E}">
        <p14:creationId xmlns:p14="http://schemas.microsoft.com/office/powerpoint/2010/main" val="4149828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55283B-BD2A-5948-AE71-CD3C89249D0E}"/>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2633DDF6-01B7-2541-8A87-27D34B7A3740}"/>
              </a:ext>
            </a:extLst>
          </p:cNvPr>
          <p:cNvSpPr>
            <a:spLocks noGrp="1"/>
          </p:cNvSpPr>
          <p:nvPr>
            <p:ph idx="1"/>
          </p:nvPr>
        </p:nvSpPr>
        <p:spPr>
          <a:xfrm>
            <a:off x="467544" y="1853755"/>
            <a:ext cx="8424935" cy="3612592"/>
          </a:xfrm>
        </p:spPr>
        <p:txBody>
          <a:bodyPr>
            <a:normAutofit fontScale="85000" lnSpcReduction="10000"/>
          </a:bodyPr>
          <a:lstStyle/>
          <a:p>
            <a:pPr marL="0" indent="0" algn="just">
              <a:buNone/>
            </a:pPr>
            <a:r>
              <a:rPr lang="fr-FR" sz="2800" b="1" dirty="0">
                <a:latin typeface="Times New Roman" panose="02020603050405020304" pitchFamily="18" charset="0"/>
                <a:cs typeface="Times New Roman" panose="02020603050405020304" pitchFamily="18" charset="0"/>
              </a:rPr>
              <a:t>Scandale et controverses : la conquête de l’opinion publique : </a:t>
            </a:r>
          </a:p>
          <a:p>
            <a:pPr algn="just">
              <a:buFontTx/>
              <a:buChar char="-"/>
            </a:pPr>
            <a:r>
              <a:rPr lang="fr-FR" sz="2800" b="1" dirty="0">
                <a:latin typeface="Times New Roman" panose="02020603050405020304" pitchFamily="18" charset="0"/>
                <a:cs typeface="Times New Roman" panose="02020603050405020304" pitchFamily="18" charset="0"/>
              </a:rPr>
              <a:t>Angleterre : </a:t>
            </a:r>
            <a:r>
              <a:rPr lang="fr-FR" sz="2800" dirty="0">
                <a:latin typeface="Times New Roman" panose="02020603050405020304" pitchFamily="18" charset="0"/>
                <a:cs typeface="Times New Roman" panose="02020603050405020304" pitchFamily="18" charset="0"/>
              </a:rPr>
              <a:t>Thomas Henry Huxley (1825-1895) vs l’évêque d’Oxford Samuel </a:t>
            </a:r>
            <a:r>
              <a:rPr lang="fr-FR" sz="2800" dirty="0" err="1">
                <a:latin typeface="Times New Roman" panose="02020603050405020304" pitchFamily="18" charset="0"/>
                <a:cs typeface="Times New Roman" panose="02020603050405020304" pitchFamily="18" charset="0"/>
              </a:rPr>
              <a:t>Wilberforce</a:t>
            </a:r>
            <a:r>
              <a:rPr lang="fr-FR" sz="2800" dirty="0">
                <a:latin typeface="Times New Roman" panose="02020603050405020304" pitchFamily="18" charset="0"/>
                <a:cs typeface="Times New Roman" panose="02020603050405020304" pitchFamily="18" charset="0"/>
              </a:rPr>
              <a:t> (1860).</a:t>
            </a:r>
          </a:p>
          <a:p>
            <a:pPr algn="just">
              <a:buFontTx/>
              <a:buChar char="-"/>
            </a:pPr>
            <a:r>
              <a:rPr lang="fr-FR" sz="2800" b="1" dirty="0">
                <a:latin typeface="Times New Roman" panose="02020603050405020304" pitchFamily="18" charset="0"/>
                <a:cs typeface="Times New Roman" panose="02020603050405020304" pitchFamily="18" charset="0"/>
              </a:rPr>
              <a:t>France</a:t>
            </a:r>
            <a:r>
              <a:rPr lang="fr-FR" sz="2800" dirty="0">
                <a:latin typeface="Times New Roman" panose="02020603050405020304" pitchFamily="18" charset="0"/>
                <a:cs typeface="Times New Roman" panose="02020603050405020304" pitchFamily="18" charset="0"/>
              </a:rPr>
              <a:t> : traduction en français en 1862 par Clémence Royer.</a:t>
            </a:r>
          </a:p>
          <a:p>
            <a:pPr marL="0" indent="0" algn="just">
              <a:buNone/>
            </a:pPr>
            <a:r>
              <a:rPr lang="fr-FR" sz="2800" dirty="0">
                <a:latin typeface="Times New Roman" panose="02020603050405020304" pitchFamily="18" charset="0"/>
                <a:cs typeface="Times New Roman" panose="02020603050405020304" pitchFamily="18" charset="0"/>
              </a:rPr>
              <a:t>Il n’est pas (encore) question de l’homme (évitement tactique) en 1859.</a:t>
            </a:r>
          </a:p>
          <a:p>
            <a:pPr algn="just">
              <a:buFontTx/>
              <a:buChar char="-"/>
            </a:pPr>
            <a:endParaRPr lang="fr-F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8910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A0E2A4-5BF6-CD41-B9DD-98A7F7BAAA82}"/>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DF2F1FAF-6A54-DF43-9419-3FE74B328437}"/>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B30EF91A-C59B-A847-9381-046950985893}"/>
              </a:ext>
            </a:extLst>
          </p:cNvPr>
          <p:cNvPicPr>
            <a:picLocks noChangeAspect="1"/>
          </p:cNvPicPr>
          <p:nvPr/>
        </p:nvPicPr>
        <p:blipFill>
          <a:blip r:embed="rId2"/>
          <a:stretch>
            <a:fillRect/>
          </a:stretch>
        </p:blipFill>
        <p:spPr>
          <a:xfrm>
            <a:off x="467544" y="223014"/>
            <a:ext cx="4756808" cy="3423460"/>
          </a:xfrm>
          <a:prstGeom prst="rect">
            <a:avLst/>
          </a:prstGeom>
        </p:spPr>
      </p:pic>
      <p:pic>
        <p:nvPicPr>
          <p:cNvPr id="5" name="Image 4">
            <a:extLst>
              <a:ext uri="{FF2B5EF4-FFF2-40B4-BE49-F238E27FC236}">
                <a16:creationId xmlns:a16="http://schemas.microsoft.com/office/drawing/2014/main" id="{BE2F5411-F7F9-8F4D-B573-ACF459382E53}"/>
              </a:ext>
            </a:extLst>
          </p:cNvPr>
          <p:cNvPicPr>
            <a:picLocks noChangeAspect="1"/>
          </p:cNvPicPr>
          <p:nvPr/>
        </p:nvPicPr>
        <p:blipFill>
          <a:blip r:embed="rId3"/>
          <a:stretch>
            <a:fillRect/>
          </a:stretch>
        </p:blipFill>
        <p:spPr>
          <a:xfrm>
            <a:off x="4067944" y="3100373"/>
            <a:ext cx="4433788" cy="2629695"/>
          </a:xfrm>
          <a:prstGeom prst="rect">
            <a:avLst/>
          </a:prstGeom>
        </p:spPr>
      </p:pic>
    </p:spTree>
    <p:extLst>
      <p:ext uri="{BB962C8B-B14F-4D97-AF65-F5344CB8AC3E}">
        <p14:creationId xmlns:p14="http://schemas.microsoft.com/office/powerpoint/2010/main" val="480089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AB1E2F-6D34-5F4E-AC66-447A31DE3DD9}"/>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75A6BBC0-D067-4B45-86BD-17B9565EA9DF}"/>
              </a:ext>
            </a:extLst>
          </p:cNvPr>
          <p:cNvSpPr>
            <a:spLocks noGrp="1"/>
          </p:cNvSpPr>
          <p:nvPr>
            <p:ph idx="1"/>
          </p:nvPr>
        </p:nvSpPr>
        <p:spPr>
          <a:xfrm>
            <a:off x="179512" y="188640"/>
            <a:ext cx="8496943" cy="5832647"/>
          </a:xfrm>
        </p:spPr>
        <p:txBody>
          <a:bodyPr>
            <a:normAutofit/>
          </a:bodyPr>
          <a:lstStyle/>
          <a:p>
            <a:pPr marL="0" indent="0">
              <a:buNone/>
            </a:pPr>
            <a:r>
              <a:rPr lang="fr-FR" b="1" dirty="0">
                <a:latin typeface="Garamond" panose="02020404030301010803" pitchFamily="18" charset="0"/>
              </a:rPr>
              <a:t>3. Réceptions et appropriations européennes</a:t>
            </a:r>
          </a:p>
          <a:p>
            <a:pPr marL="0" indent="0" algn="just">
              <a:buNone/>
            </a:pPr>
            <a:r>
              <a:rPr lang="fr-FR" dirty="0">
                <a:solidFill>
                  <a:srgbClr val="FF0000"/>
                </a:solidFill>
                <a:latin typeface="Garamond" panose="02020404030301010803" pitchFamily="18" charset="0"/>
                <a:cs typeface="Times New Roman" panose="02020603050405020304" pitchFamily="18" charset="0"/>
              </a:rPr>
              <a:t>Diffusion rapide en Europe</a:t>
            </a:r>
            <a:r>
              <a:rPr lang="fr-FR" dirty="0">
                <a:latin typeface="Garamond" panose="02020404030301010803" pitchFamily="18" charset="0"/>
                <a:cs typeface="Times New Roman" panose="02020603050405020304" pitchFamily="18" charset="0"/>
              </a:rPr>
              <a:t>… en exemple, traduction de </a:t>
            </a:r>
            <a:r>
              <a:rPr lang="fr-FR" i="1" dirty="0">
                <a:latin typeface="Garamond" panose="02020404030301010803" pitchFamily="18" charset="0"/>
                <a:cs typeface="Times New Roman" panose="02020603050405020304" pitchFamily="18" charset="0"/>
              </a:rPr>
              <a:t>L’Origine</a:t>
            </a:r>
            <a:r>
              <a:rPr lang="fr-FR" dirty="0">
                <a:latin typeface="Garamond" panose="02020404030301010803" pitchFamily="18" charset="0"/>
                <a:cs typeface="Times New Roman" panose="02020603050405020304" pitchFamily="18" charset="0"/>
              </a:rPr>
              <a:t> en 1860  par </a:t>
            </a:r>
            <a:r>
              <a:rPr lang="fr-FR" dirty="0">
                <a:latin typeface="Garamond" panose="02020404030301010803" pitchFamily="18" charset="0"/>
              </a:rPr>
              <a:t>Heinrich Georg </a:t>
            </a:r>
            <a:r>
              <a:rPr lang="fr-FR" dirty="0" err="1">
                <a:latin typeface="Garamond" panose="02020404030301010803" pitchFamily="18" charset="0"/>
              </a:rPr>
              <a:t>Bronn</a:t>
            </a:r>
            <a:r>
              <a:rPr lang="fr-FR" dirty="0">
                <a:latin typeface="Garamond" panose="02020404030301010803" pitchFamily="18" charset="0"/>
              </a:rPr>
              <a:t>. Rôle du naturaliste </a:t>
            </a:r>
            <a:r>
              <a:rPr lang="fr-FR" b="1" dirty="0">
                <a:latin typeface="Garamond" panose="02020404030301010803" pitchFamily="18" charset="0"/>
              </a:rPr>
              <a:t>Ernst Heinrich Haeckel </a:t>
            </a:r>
            <a:r>
              <a:rPr lang="fr-FR" dirty="0">
                <a:latin typeface="Garamond" panose="02020404030301010803" pitchFamily="18" charset="0"/>
              </a:rPr>
              <a:t>(1834–1919), professeur à l’Université d’Iéna à partir de 1862.</a:t>
            </a:r>
          </a:p>
          <a:p>
            <a:pPr marL="0" indent="0" algn="just">
              <a:buNone/>
            </a:pPr>
            <a:r>
              <a:rPr lang="fr-FR" dirty="0">
                <a:solidFill>
                  <a:srgbClr val="FF0000"/>
                </a:solidFill>
                <a:latin typeface="Garamond" panose="02020404030301010803" pitchFamily="18" charset="0"/>
              </a:rPr>
              <a:t>Sauf en France</a:t>
            </a:r>
          </a:p>
          <a:p>
            <a:pPr marL="0" indent="0" algn="just">
              <a:buNone/>
            </a:pPr>
            <a:r>
              <a:rPr lang="fr-FR" dirty="0">
                <a:latin typeface="Garamond" panose="02020404030301010803" pitchFamily="18" charset="0"/>
                <a:cs typeface="Times New Roman" panose="02020603050405020304" pitchFamily="18" charset="0"/>
              </a:rPr>
              <a:t>- résistances catholiques (rôle de la presse) : amalgamé au matérialisme.</a:t>
            </a:r>
          </a:p>
          <a:p>
            <a:pPr algn="just">
              <a:buFontTx/>
              <a:buChar char="-"/>
            </a:pPr>
            <a:r>
              <a:rPr lang="fr-FR" dirty="0">
                <a:latin typeface="Garamond" panose="02020404030301010803" pitchFamily="18" charset="0"/>
                <a:cs typeface="Times New Roman" panose="02020603050405020304" pitchFamily="18" charset="0"/>
              </a:rPr>
              <a:t>résistances scientifiques (partisans de Cuvier au Muséum et à l’Académie des sciences).</a:t>
            </a:r>
          </a:p>
          <a:p>
            <a:pPr marL="0" indent="0" algn="just">
              <a:buNone/>
            </a:pPr>
            <a:r>
              <a:rPr lang="fr-FR" dirty="0">
                <a:latin typeface="Garamond" panose="02020404030301010803" pitchFamily="18" charset="0"/>
                <a:cs typeface="Times New Roman" panose="02020603050405020304" pitchFamily="18" charset="0"/>
              </a:rPr>
              <a:t>Après 1870, introduction progressive par des hommes de lettres, journalistes, vulgarisateurs (…).</a:t>
            </a:r>
          </a:p>
          <a:p>
            <a:pPr marL="0" indent="0" algn="just">
              <a:buNone/>
            </a:pPr>
            <a:r>
              <a:rPr lang="fr-FR" dirty="0">
                <a:latin typeface="Garamond" panose="02020404030301010803" pitchFamily="18" charset="0"/>
                <a:cs typeface="Times New Roman" panose="02020603050405020304" pitchFamily="18" charset="0"/>
              </a:rPr>
              <a:t>1878 : Darwin devient correspondant de l’</a:t>
            </a:r>
            <a:r>
              <a:rPr lang="fr-FR" dirty="0">
                <a:solidFill>
                  <a:srgbClr val="FF0000"/>
                </a:solidFill>
                <a:latin typeface="Garamond" panose="02020404030301010803" pitchFamily="18" charset="0"/>
                <a:cs typeface="Times New Roman" panose="02020603050405020304" pitchFamily="18" charset="0"/>
              </a:rPr>
              <a:t>Académie française</a:t>
            </a:r>
            <a:r>
              <a:rPr lang="fr-FR" dirty="0">
                <a:latin typeface="Garamond" panose="02020404030301010803" pitchFamily="18" charset="0"/>
                <a:cs typeface="Times New Roman" panose="02020603050405020304" pitchFamily="18" charset="0"/>
              </a:rPr>
              <a:t>.</a:t>
            </a:r>
          </a:p>
          <a:p>
            <a:pPr marL="0" indent="0" algn="just">
              <a:buNone/>
            </a:pPr>
            <a:r>
              <a:rPr lang="fr-FR" dirty="0">
                <a:latin typeface="Garamond" panose="02020404030301010803" pitchFamily="18" charset="0"/>
                <a:cs typeface="Times New Roman" panose="02020603050405020304" pitchFamily="18" charset="0"/>
              </a:rPr>
              <a:t>1888 : premier cours à la Sorbonne sur les théories de Darwin (création d’une chaire d’évolution des êtres organisés).</a:t>
            </a:r>
          </a:p>
          <a:p>
            <a:endParaRPr lang="fr-FR" dirty="0">
              <a:latin typeface="Garamond" panose="02020404030301010803" pitchFamily="18" charset="0"/>
            </a:endParaRPr>
          </a:p>
        </p:txBody>
      </p:sp>
    </p:spTree>
    <p:extLst>
      <p:ext uri="{BB962C8B-B14F-4D97-AF65-F5344CB8AC3E}">
        <p14:creationId xmlns:p14="http://schemas.microsoft.com/office/powerpoint/2010/main" val="2323310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Autofit/>
          </a:bodyPr>
          <a:lstStyle/>
          <a:p>
            <a:r>
              <a:rPr lang="fr-FR" sz="2800" b="1" dirty="0">
                <a:latin typeface="Garamond" panose="02020404030301010803" pitchFamily="18" charset="0"/>
                <a:cs typeface="Times New Roman" panose="02020603050405020304" pitchFamily="18" charset="0"/>
              </a:rPr>
              <a:t>Partie 3. Darwinismes et darwinisme social</a:t>
            </a:r>
          </a:p>
        </p:txBody>
      </p:sp>
      <p:sp>
        <p:nvSpPr>
          <p:cNvPr id="3" name="Espace réservé du contenu 2"/>
          <p:cNvSpPr>
            <a:spLocks noGrp="1"/>
          </p:cNvSpPr>
          <p:nvPr>
            <p:ph idx="1"/>
          </p:nvPr>
        </p:nvSpPr>
        <p:spPr>
          <a:xfrm>
            <a:off x="179512" y="908720"/>
            <a:ext cx="8805664" cy="5184576"/>
          </a:xfrm>
        </p:spPr>
        <p:txBody>
          <a:bodyPr>
            <a:normAutofit fontScale="85000" lnSpcReduction="10000"/>
          </a:bodyPr>
          <a:lstStyle/>
          <a:p>
            <a:pPr marL="0" indent="0" algn="just">
              <a:buNone/>
            </a:pPr>
            <a:r>
              <a:rPr lang="fr-FR" sz="2400" dirty="0">
                <a:latin typeface="Garamond" panose="02020404030301010803" pitchFamily="18" charset="0"/>
                <a:cs typeface="Times New Roman" panose="02020603050405020304" pitchFamily="18" charset="0"/>
              </a:rPr>
              <a:t>De Darwin au darwinismes : traduction, acclimatation et migration.</a:t>
            </a:r>
          </a:p>
          <a:p>
            <a:pPr marL="0" indent="0" algn="just">
              <a:buNone/>
            </a:pPr>
            <a:r>
              <a:rPr lang="fr-FR" sz="2400" dirty="0">
                <a:latin typeface="Garamond" panose="02020404030301010803" pitchFamily="18" charset="0"/>
                <a:cs typeface="Times New Roman" panose="02020603050405020304" pitchFamily="18" charset="0"/>
              </a:rPr>
              <a:t>Ernest H. </a:t>
            </a:r>
            <a:r>
              <a:rPr lang="fr-FR" sz="2400" b="1" dirty="0">
                <a:latin typeface="Garamond" panose="02020404030301010803" pitchFamily="18" charset="0"/>
                <a:cs typeface="Times New Roman" panose="02020603050405020304" pitchFamily="18" charset="0"/>
              </a:rPr>
              <a:t>Haeckel</a:t>
            </a:r>
            <a:r>
              <a:rPr lang="fr-FR" sz="2400" dirty="0">
                <a:latin typeface="Garamond" panose="02020404030301010803" pitchFamily="18" charset="0"/>
                <a:cs typeface="Times New Roman" panose="02020603050405020304" pitchFamily="18" charset="0"/>
              </a:rPr>
              <a:t> (1834-1919) : médecin, anatomiste, voyageur ; université de Iéna ; introduction du terme « écologie » en 1866 ;  diffusion de la théorie de l’évolution en Allemagne après 1868; auteur d’</a:t>
            </a:r>
            <a:r>
              <a:rPr lang="fr-FR" sz="2400" i="1" dirty="0">
                <a:latin typeface="Garamond" panose="02020404030301010803" pitchFamily="18" charset="0"/>
                <a:cs typeface="Times New Roman" panose="02020603050405020304" pitchFamily="18" charset="0"/>
              </a:rPr>
              <a:t>Anthropogénie </a:t>
            </a:r>
            <a:r>
              <a:rPr lang="fr-FR" sz="2400" dirty="0">
                <a:latin typeface="Garamond" panose="02020404030301010803" pitchFamily="18" charset="0"/>
                <a:cs typeface="Times New Roman" panose="02020603050405020304" pitchFamily="18" charset="0"/>
              </a:rPr>
              <a:t>(1874) : évolution de l’</a:t>
            </a:r>
            <a:r>
              <a:rPr lang="fr-FR" sz="2400" dirty="0">
                <a:solidFill>
                  <a:srgbClr val="FF0000"/>
                </a:solidFill>
                <a:latin typeface="Garamond" panose="02020404030301010803" pitchFamily="18" charset="0"/>
                <a:cs typeface="Times New Roman" panose="02020603050405020304" pitchFamily="18" charset="0"/>
              </a:rPr>
              <a:t>embryon</a:t>
            </a:r>
            <a:r>
              <a:rPr lang="fr-FR" sz="2400" dirty="0">
                <a:latin typeface="Garamond" panose="02020404030301010803" pitchFamily="18" charset="0"/>
                <a:cs typeface="Times New Roman" panose="02020603050405020304" pitchFamily="18" charset="0"/>
              </a:rPr>
              <a:t> à partir des thèses de l’évolution. Théorie des races (classification selon facultés intellectuelles). </a:t>
            </a:r>
          </a:p>
          <a:p>
            <a:pPr marL="0" indent="0" algn="just">
              <a:buNone/>
            </a:pPr>
            <a:r>
              <a:rPr lang="fr-FR" sz="2400" b="1" dirty="0">
                <a:latin typeface="Garamond" panose="02020404030301010803" pitchFamily="18" charset="0"/>
                <a:cs typeface="Times New Roman" panose="02020603050405020304" pitchFamily="18" charset="0"/>
              </a:rPr>
              <a:t>Gregor Mendel </a:t>
            </a:r>
            <a:r>
              <a:rPr lang="fr-FR" sz="2400" dirty="0">
                <a:latin typeface="Garamond" panose="02020404030301010803" pitchFamily="18" charset="0"/>
                <a:cs typeface="Times New Roman" panose="02020603050405020304" pitchFamily="18" charset="0"/>
              </a:rPr>
              <a:t>(1822-1884) : moine autrichien ; de l’évolution à la </a:t>
            </a:r>
            <a:r>
              <a:rPr lang="fr-FR" sz="2400" dirty="0">
                <a:solidFill>
                  <a:srgbClr val="FF0000"/>
                </a:solidFill>
                <a:latin typeface="Garamond" panose="02020404030301010803" pitchFamily="18" charset="0"/>
                <a:cs typeface="Times New Roman" panose="02020603050405020304" pitchFamily="18" charset="0"/>
              </a:rPr>
              <a:t>génétique</a:t>
            </a:r>
            <a:r>
              <a:rPr lang="fr-FR" sz="2400" dirty="0">
                <a:latin typeface="Garamond" panose="02020404030301010803" pitchFamily="18" charset="0"/>
                <a:cs typeface="Times New Roman" panose="02020603050405020304" pitchFamily="18" charset="0"/>
              </a:rPr>
              <a:t> (1866).</a:t>
            </a:r>
          </a:p>
          <a:p>
            <a:pPr marL="0" indent="0" algn="just">
              <a:buNone/>
            </a:pPr>
            <a:r>
              <a:rPr lang="fr-FR" sz="2400" b="1" dirty="0">
                <a:latin typeface="Garamond" panose="02020404030301010803" pitchFamily="18" charset="0"/>
                <a:cs typeface="Times New Roman" panose="02020603050405020304" pitchFamily="18" charset="0"/>
              </a:rPr>
              <a:t>France : </a:t>
            </a:r>
            <a:r>
              <a:rPr lang="fr-FR" sz="2400" dirty="0">
                <a:latin typeface="Garamond" panose="02020404030301010803" pitchFamily="18" charset="0"/>
                <a:cs typeface="Times New Roman" panose="02020603050405020304" pitchFamily="18" charset="0"/>
              </a:rPr>
              <a:t>la pensée de Darwin, outil pour réagir à la défaite militaire et à la peur du déclin ? Questions politiques et sociales : la Commune de Paris et la question de la décadence morale et la </a:t>
            </a:r>
            <a:r>
              <a:rPr lang="fr-FR" sz="2400" dirty="0">
                <a:solidFill>
                  <a:srgbClr val="FF0000"/>
                </a:solidFill>
                <a:latin typeface="Garamond" panose="02020404030301010803" pitchFamily="18" charset="0"/>
                <a:cs typeface="Times New Roman" panose="02020603050405020304" pitchFamily="18" charset="0"/>
              </a:rPr>
              <a:t>dégénérescence</a:t>
            </a:r>
            <a:r>
              <a:rPr lang="fr-FR" sz="2400" dirty="0">
                <a:latin typeface="Garamond" panose="02020404030301010803" pitchFamily="18" charset="0"/>
                <a:cs typeface="Times New Roman" panose="02020603050405020304" pitchFamily="18" charset="0"/>
              </a:rPr>
              <a:t>  physique de la « race » française : les « fléaux sociaux » (aliéniste Benedict Augustin Morel)</a:t>
            </a:r>
            <a:r>
              <a:rPr lang="fr-FR" dirty="0">
                <a:latin typeface="Garamond" panose="02020404030301010803" pitchFamily="18" charset="0"/>
              </a:rPr>
              <a:t> </a:t>
            </a:r>
            <a:r>
              <a:rPr lang="fr-FR" sz="2400" dirty="0">
                <a:latin typeface="Garamond" panose="02020404030301010803" pitchFamily="18" charset="0"/>
                <a:cs typeface="Times New Roman" panose="02020603050405020304" pitchFamily="18" charset="0"/>
              </a:rPr>
              <a:t>: alcoolisme et folie (le « taré »).</a:t>
            </a:r>
          </a:p>
          <a:p>
            <a:pPr marL="0" indent="0" algn="just">
              <a:buNone/>
            </a:pPr>
            <a:r>
              <a:rPr lang="fr-FR" sz="2400" b="1" dirty="0">
                <a:latin typeface="Garamond" panose="02020404030301010803" pitchFamily="18" charset="0"/>
                <a:cs typeface="Times New Roman" panose="02020603050405020304" pitchFamily="18" charset="0"/>
              </a:rPr>
              <a:t>Transfert de concept vers les « sciences sociales ».</a:t>
            </a:r>
            <a:endParaRPr lang="fr-FR" sz="2400" dirty="0">
              <a:latin typeface="Garamond" panose="02020404030301010803" pitchFamily="18" charset="0"/>
              <a:cs typeface="Times New Roman" panose="02020603050405020304" pitchFamily="18" charset="0"/>
            </a:endParaRPr>
          </a:p>
          <a:p>
            <a:pPr marL="0" indent="0">
              <a:buNone/>
            </a:pPr>
            <a:endParaRPr lang="fr-FR" sz="2400" dirty="0">
              <a:latin typeface="Garamond" panose="02020404030301010803" pitchFamily="18" charset="0"/>
              <a:cs typeface="Times New Roman" panose="02020603050405020304" pitchFamily="18" charset="0"/>
            </a:endParaRPr>
          </a:p>
          <a:p>
            <a:pPr marL="0" indent="0">
              <a:buNone/>
            </a:pPr>
            <a:endParaRPr lang="fr-FR" sz="2400" dirty="0">
              <a:latin typeface="Garamond" panose="02020404030301010803" pitchFamily="18" charset="0"/>
              <a:cs typeface="Times New Roman" panose="02020603050405020304" pitchFamily="18" charset="0"/>
            </a:endParaRPr>
          </a:p>
          <a:p>
            <a:pPr marL="0" indent="0">
              <a:buNone/>
            </a:pPr>
            <a:endParaRPr lang="fr-FR" sz="2400" dirty="0">
              <a:latin typeface="Garamond" panose="02020404030301010803" pitchFamily="18" charset="0"/>
              <a:cs typeface="Times New Roman" panose="02020603050405020304" pitchFamily="18" charset="0"/>
            </a:endParaRPr>
          </a:p>
          <a:p>
            <a:pPr marL="0" indent="0">
              <a:buNone/>
            </a:pPr>
            <a:endParaRPr lang="fr-FR" sz="2400" dirty="0">
              <a:latin typeface="Garamond" panose="02020404030301010803" pitchFamily="18" charset="0"/>
              <a:cs typeface="Times New Roman" panose="02020603050405020304" pitchFamily="18" charset="0"/>
            </a:endParaRPr>
          </a:p>
        </p:txBody>
      </p:sp>
    </p:spTree>
    <p:extLst>
      <p:ext uri="{BB962C8B-B14F-4D97-AF65-F5344CB8AC3E}">
        <p14:creationId xmlns:p14="http://schemas.microsoft.com/office/powerpoint/2010/main" val="2236709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EEA95D-C87E-4A47-A3F2-6864F9C8EF63}"/>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8BD44599-D649-EA42-988A-0F79A8B515F7}"/>
              </a:ext>
            </a:extLst>
          </p:cNvPr>
          <p:cNvSpPr>
            <a:spLocks noGrp="1"/>
          </p:cNvSpPr>
          <p:nvPr>
            <p:ph idx="1"/>
          </p:nvPr>
        </p:nvSpPr>
        <p:spPr>
          <a:xfrm>
            <a:off x="251521" y="404664"/>
            <a:ext cx="8640959" cy="5544616"/>
          </a:xfrm>
        </p:spPr>
        <p:txBody>
          <a:bodyPr>
            <a:noAutofit/>
          </a:bodyPr>
          <a:lstStyle/>
          <a:p>
            <a:pPr marL="514350" indent="-514350">
              <a:buAutoNum type="arabicPeriod"/>
            </a:pPr>
            <a:r>
              <a:rPr lang="fr-FR" b="1" dirty="0">
                <a:latin typeface="Garamond" panose="02020404030301010803" pitchFamily="18" charset="0"/>
                <a:cs typeface="Times New Roman" panose="02020603050405020304" pitchFamily="18" charset="0"/>
              </a:rPr>
              <a:t>De la sélection des « plus aptes » à l’eugénisme </a:t>
            </a:r>
          </a:p>
          <a:p>
            <a:pPr marL="0" indent="0">
              <a:buNone/>
            </a:pPr>
            <a:r>
              <a:rPr lang="fr-FR" dirty="0">
                <a:latin typeface="Garamond" panose="02020404030301010803" pitchFamily="18" charset="0"/>
                <a:cs typeface="Times New Roman" panose="02020603050405020304" pitchFamily="18" charset="0"/>
              </a:rPr>
              <a:t>La question de la </a:t>
            </a:r>
            <a:r>
              <a:rPr lang="fr-FR" i="1" dirty="0">
                <a:latin typeface="Garamond" panose="02020404030301010803" pitchFamily="18" charset="0"/>
                <a:cs typeface="Times New Roman" panose="02020603050405020304" pitchFamily="18" charset="0"/>
              </a:rPr>
              <a:t>dégénérescence</a:t>
            </a:r>
            <a:r>
              <a:rPr lang="fr-FR" dirty="0">
                <a:latin typeface="Garamond" panose="02020404030301010803" pitchFamily="18" charset="0"/>
                <a:cs typeface="Times New Roman" panose="02020603050405020304" pitchFamily="18" charset="0"/>
              </a:rPr>
              <a:t> en Europe entre 1860-1890…. Un darwinisme « de droite »…</a:t>
            </a:r>
          </a:p>
          <a:p>
            <a:pPr algn="just"/>
            <a:r>
              <a:rPr lang="fr-FR" dirty="0">
                <a:latin typeface="Garamond" panose="02020404030301010803" pitchFamily="18" charset="0"/>
                <a:cs typeface="Times New Roman" panose="02020603050405020304" pitchFamily="18" charset="0"/>
              </a:rPr>
              <a:t>Herbert </a:t>
            </a:r>
            <a:r>
              <a:rPr lang="fr-FR" b="1" dirty="0">
                <a:latin typeface="Garamond" panose="02020404030301010803" pitchFamily="18" charset="0"/>
                <a:cs typeface="Times New Roman" panose="02020603050405020304" pitchFamily="18" charset="0"/>
              </a:rPr>
              <a:t>Spencer</a:t>
            </a:r>
            <a:r>
              <a:rPr lang="fr-FR" dirty="0">
                <a:latin typeface="Garamond" panose="02020404030301010803" pitchFamily="18" charset="0"/>
                <a:cs typeface="Times New Roman" panose="02020603050405020304" pitchFamily="18" charset="0"/>
              </a:rPr>
              <a:t> (1820-1903) et le progrès par les meilleurs (</a:t>
            </a:r>
            <a:r>
              <a:rPr lang="fr-FR" i="1" dirty="0">
                <a:latin typeface="Garamond" panose="02020404030301010803" pitchFamily="18" charset="0"/>
                <a:cs typeface="Times New Roman" panose="02020603050405020304" pitchFamily="18" charset="0"/>
              </a:rPr>
              <a:t>Progress, </a:t>
            </a:r>
            <a:r>
              <a:rPr lang="fr-FR" i="1" dirty="0" err="1">
                <a:latin typeface="Garamond" panose="02020404030301010803" pitchFamily="18" charset="0"/>
                <a:cs typeface="Times New Roman" panose="02020603050405020304" pitchFamily="18" charset="0"/>
              </a:rPr>
              <a:t>Its</a:t>
            </a:r>
            <a:r>
              <a:rPr lang="fr-FR" i="1" dirty="0">
                <a:latin typeface="Garamond" panose="02020404030301010803" pitchFamily="18" charset="0"/>
                <a:cs typeface="Times New Roman" panose="02020603050405020304" pitchFamily="18" charset="0"/>
              </a:rPr>
              <a:t> </a:t>
            </a:r>
            <a:r>
              <a:rPr lang="fr-FR" i="1" dirty="0" err="1">
                <a:latin typeface="Garamond" panose="02020404030301010803" pitchFamily="18" charset="0"/>
                <a:cs typeface="Times New Roman" panose="02020603050405020304" pitchFamily="18" charset="0"/>
              </a:rPr>
              <a:t>Laws</a:t>
            </a:r>
            <a:r>
              <a:rPr lang="fr-FR" i="1" dirty="0">
                <a:latin typeface="Garamond" panose="02020404030301010803" pitchFamily="18" charset="0"/>
                <a:cs typeface="Times New Roman" panose="02020603050405020304" pitchFamily="18" charset="0"/>
              </a:rPr>
              <a:t> and Causes</a:t>
            </a:r>
            <a:r>
              <a:rPr lang="fr-FR" dirty="0">
                <a:latin typeface="Garamond" panose="02020404030301010803" pitchFamily="18" charset="0"/>
                <a:cs typeface="Times New Roman" panose="02020603050405020304" pitchFamily="18" charset="0"/>
              </a:rPr>
              <a:t>, 1857) : </a:t>
            </a:r>
            <a:r>
              <a:rPr lang="fr-FR" dirty="0">
                <a:solidFill>
                  <a:srgbClr val="FF0000"/>
                </a:solidFill>
                <a:latin typeface="Garamond" panose="02020404030301010803" pitchFamily="18" charset="0"/>
                <a:cs typeface="Times New Roman" panose="02020603050405020304" pitchFamily="18" charset="0"/>
              </a:rPr>
              <a:t>évolution</a:t>
            </a:r>
            <a:r>
              <a:rPr lang="fr-FR" dirty="0">
                <a:latin typeface="Garamond" panose="02020404030301010803" pitchFamily="18" charset="0"/>
                <a:cs typeface="Times New Roman" panose="02020603050405020304" pitchFamily="18" charset="0"/>
              </a:rPr>
              <a:t> physique et intellectuelle des sociétés (considérées comme des organismes), processus de « sélection des plus aptes ».</a:t>
            </a:r>
          </a:p>
          <a:p>
            <a:pPr algn="just"/>
            <a:r>
              <a:rPr lang="fr-FR" dirty="0">
                <a:latin typeface="Garamond" panose="02020404030301010803" pitchFamily="18" charset="0"/>
                <a:cs typeface="Times New Roman" panose="02020603050405020304" pitchFamily="18" charset="0"/>
              </a:rPr>
              <a:t>Francis </a:t>
            </a:r>
            <a:r>
              <a:rPr lang="fr-FR" b="1" dirty="0">
                <a:latin typeface="Garamond" panose="02020404030301010803" pitchFamily="18" charset="0"/>
                <a:cs typeface="Times New Roman" panose="02020603050405020304" pitchFamily="18" charset="0"/>
              </a:rPr>
              <a:t>Galton</a:t>
            </a:r>
            <a:r>
              <a:rPr lang="fr-FR" dirty="0">
                <a:latin typeface="Garamond" panose="02020404030301010803" pitchFamily="18" charset="0"/>
                <a:cs typeface="Times New Roman" panose="02020603050405020304" pitchFamily="18" charset="0"/>
              </a:rPr>
              <a:t> (1822-1911) : cousin de Darwin ; statistiques (Quételet) ;  l’eugénisme : transmission héréditaire des capacités intellectuelles et du génie, caractères innés. Sélection des meilleurs (mariages, naissances…). </a:t>
            </a:r>
          </a:p>
          <a:p>
            <a:pPr algn="just"/>
            <a:r>
              <a:rPr lang="fr-FR" dirty="0">
                <a:latin typeface="Garamond" panose="02020404030301010803" pitchFamily="18" charset="0"/>
                <a:cs typeface="Times New Roman" panose="02020603050405020304" pitchFamily="18" charset="0"/>
              </a:rPr>
              <a:t>Karl </a:t>
            </a:r>
            <a:r>
              <a:rPr lang="fr-FR" b="1" dirty="0">
                <a:latin typeface="Garamond" panose="02020404030301010803" pitchFamily="18" charset="0"/>
                <a:cs typeface="Times New Roman" panose="02020603050405020304" pitchFamily="18" charset="0"/>
              </a:rPr>
              <a:t>Pearson</a:t>
            </a:r>
            <a:r>
              <a:rPr lang="fr-FR" dirty="0">
                <a:latin typeface="Garamond" panose="02020404030301010803" pitchFamily="18" charset="0"/>
                <a:cs typeface="Times New Roman" panose="02020603050405020304" pitchFamily="18" charset="0"/>
              </a:rPr>
              <a:t> (</a:t>
            </a:r>
            <a:r>
              <a:rPr lang="fr-FR" dirty="0">
                <a:solidFill>
                  <a:srgbClr val="FF0000"/>
                </a:solidFill>
                <a:latin typeface="Garamond" panose="02020404030301010803" pitchFamily="18" charset="0"/>
                <a:cs typeface="Times New Roman" panose="02020603050405020304" pitchFamily="18" charset="0"/>
              </a:rPr>
              <a:t>1857-1936</a:t>
            </a:r>
            <a:r>
              <a:rPr lang="fr-FR" dirty="0">
                <a:latin typeface="Garamond" panose="02020404030301010803" pitchFamily="18" charset="0"/>
                <a:cs typeface="Times New Roman" panose="02020603050405020304" pitchFamily="18" charset="0"/>
              </a:rPr>
              <a:t>) : mathématicien : les statistiques au service de l’eugénisme.</a:t>
            </a:r>
          </a:p>
          <a:p>
            <a:pPr marL="0" indent="0" algn="just">
              <a:buNone/>
            </a:pPr>
            <a:r>
              <a:rPr lang="fr-FR" dirty="0">
                <a:latin typeface="Garamond" panose="02020404030301010803" pitchFamily="18" charset="0"/>
                <a:cs typeface="Times New Roman" panose="02020603050405020304" pitchFamily="18" charset="0"/>
              </a:rPr>
              <a:t>Les histoires comparées des langues ou des religions (hiérarchies)</a:t>
            </a:r>
          </a:p>
        </p:txBody>
      </p:sp>
      <p:sp>
        <p:nvSpPr>
          <p:cNvPr id="4" name="Rectangle 3">
            <a:extLst>
              <a:ext uri="{FF2B5EF4-FFF2-40B4-BE49-F238E27FC236}">
                <a16:creationId xmlns:a16="http://schemas.microsoft.com/office/drawing/2014/main" id="{8723DD35-A9E9-634C-BDA2-FF0ECAEA58B3}"/>
              </a:ext>
            </a:extLst>
          </p:cNvPr>
          <p:cNvSpPr/>
          <p:nvPr/>
        </p:nvSpPr>
        <p:spPr>
          <a:xfrm>
            <a:off x="457200" y="1166843"/>
            <a:ext cx="8229600" cy="2031325"/>
          </a:xfrm>
          <a:prstGeom prst="rect">
            <a:avLst/>
          </a:prstGeom>
        </p:spPr>
        <p:txBody>
          <a:bodyPr wrap="square">
            <a:spAutoFit/>
          </a:bodyPr>
          <a:lstStyle/>
          <a:p>
            <a:r>
              <a:rPr lang="fr-FR" dirty="0">
                <a:latin typeface="Times New Roman" panose="02020603050405020304" pitchFamily="18" charset="0"/>
                <a:cs typeface="Times New Roman" panose="02020603050405020304" pitchFamily="18" charset="0"/>
              </a:rPr>
              <a:t>.</a:t>
            </a:r>
          </a:p>
          <a:p>
            <a:pPr algn="just"/>
            <a:endParaRPr lang="fr-FR" dirty="0">
              <a:latin typeface="Times New Roman" panose="02020603050405020304" pitchFamily="18" charset="0"/>
              <a:cs typeface="Times New Roman" panose="02020603050405020304" pitchFamily="18" charset="0"/>
            </a:endParaRPr>
          </a:p>
          <a:p>
            <a:pPr algn="just"/>
            <a:endParaRPr lang="fr-FR" dirty="0">
              <a:latin typeface="Times New Roman" panose="02020603050405020304" pitchFamily="18" charset="0"/>
              <a:cs typeface="Times New Roman" panose="02020603050405020304" pitchFamily="18" charset="0"/>
            </a:endParaRPr>
          </a:p>
          <a:p>
            <a:pPr algn="just"/>
            <a:endParaRPr lang="fr-FR" dirty="0">
              <a:latin typeface="Times New Roman" panose="02020603050405020304" pitchFamily="18" charset="0"/>
              <a:cs typeface="Times New Roman" panose="02020603050405020304" pitchFamily="18" charset="0"/>
            </a:endParaRPr>
          </a:p>
          <a:p>
            <a:pPr algn="just"/>
            <a:endParaRPr lang="fr-FR" dirty="0">
              <a:latin typeface="Times New Roman" panose="02020603050405020304" pitchFamily="18" charset="0"/>
              <a:cs typeface="Times New Roman" panose="02020603050405020304" pitchFamily="18" charset="0"/>
            </a:endParaRPr>
          </a:p>
          <a:p>
            <a:pPr algn="just"/>
            <a:endParaRPr lang="fr-FR" dirty="0">
              <a:latin typeface="Times New Roman" panose="02020603050405020304" pitchFamily="18" charset="0"/>
              <a:cs typeface="Times New Roman" panose="02020603050405020304" pitchFamily="18" charset="0"/>
            </a:endParaRPr>
          </a:p>
          <a:p>
            <a:pPr algn="just"/>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351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FB7ADC-3639-3942-A2D1-7FB6FA67427E}"/>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3579F928-EF25-6E48-8D4D-A46210B7131E}"/>
              </a:ext>
            </a:extLst>
          </p:cNvPr>
          <p:cNvSpPr>
            <a:spLocks noGrp="1"/>
          </p:cNvSpPr>
          <p:nvPr>
            <p:ph idx="1"/>
          </p:nvPr>
        </p:nvSpPr>
        <p:spPr>
          <a:xfrm>
            <a:off x="539553" y="2015733"/>
            <a:ext cx="7475282" cy="3450613"/>
          </a:xfrm>
        </p:spPr>
        <p:txBody>
          <a:bodyPr>
            <a:normAutofit fontScale="92500" lnSpcReduction="20000"/>
          </a:bodyPr>
          <a:lstStyle/>
          <a:p>
            <a:pPr marL="0" indent="0" algn="just">
              <a:buNone/>
            </a:pPr>
            <a:r>
              <a:rPr lang="fr-FR" sz="2400" dirty="0">
                <a:latin typeface="Times New Roman" panose="02020603050405020304" pitchFamily="18" charset="0"/>
                <a:cs typeface="Times New Roman" panose="02020603050405020304" pitchFamily="18" charset="0"/>
              </a:rPr>
              <a:t>Un darwinisme de « gauche »…</a:t>
            </a:r>
          </a:p>
          <a:p>
            <a:pPr marL="0" indent="0" algn="just">
              <a:buNone/>
            </a:pPr>
            <a:r>
              <a:rPr lang="fr-FR" sz="2400" dirty="0">
                <a:latin typeface="Times New Roman" panose="02020603050405020304" pitchFamily="18" charset="0"/>
                <a:cs typeface="Times New Roman" panose="02020603050405020304" pitchFamily="18" charset="0"/>
              </a:rPr>
              <a:t>Karl Marx/Friedrich Engels (abolition de la providence, mais prudence)</a:t>
            </a:r>
          </a:p>
          <a:p>
            <a:pPr marL="0" indent="0" algn="just">
              <a:buNone/>
            </a:pPr>
            <a:r>
              <a:rPr lang="fr-FR" sz="2400" dirty="0">
                <a:latin typeface="Times New Roman" panose="02020603050405020304" pitchFamily="18" charset="0"/>
                <a:cs typeface="Times New Roman" panose="02020603050405020304" pitchFamily="18" charset="0"/>
              </a:rPr>
              <a:t>Pierre </a:t>
            </a:r>
            <a:r>
              <a:rPr lang="fr-FR" sz="2400" dirty="0">
                <a:solidFill>
                  <a:srgbClr val="FF0000"/>
                </a:solidFill>
                <a:latin typeface="Times New Roman" panose="02020603050405020304" pitchFamily="18" charset="0"/>
                <a:cs typeface="Times New Roman" panose="02020603050405020304" pitchFamily="18" charset="0"/>
              </a:rPr>
              <a:t>Kropotkine</a:t>
            </a:r>
            <a:r>
              <a:rPr lang="fr-FR" sz="2400" dirty="0">
                <a:latin typeface="Times New Roman" panose="02020603050405020304" pitchFamily="18" charset="0"/>
                <a:cs typeface="Times New Roman" panose="02020603050405020304" pitchFamily="18" charset="0"/>
              </a:rPr>
              <a:t>, </a:t>
            </a:r>
            <a:r>
              <a:rPr lang="fr-FR" sz="2400" i="1" dirty="0">
                <a:latin typeface="Times New Roman" panose="02020603050405020304" pitchFamily="18" charset="0"/>
                <a:cs typeface="Times New Roman" panose="02020603050405020304" pitchFamily="18" charset="0"/>
              </a:rPr>
              <a:t>L’entraide, un facteur de l’évolution</a:t>
            </a:r>
            <a:r>
              <a:rPr lang="fr-FR" sz="2400" dirty="0">
                <a:latin typeface="Times New Roman" panose="02020603050405020304" pitchFamily="18" charset="0"/>
                <a:cs typeface="Times New Roman" panose="02020603050405020304" pitchFamily="18" charset="0"/>
              </a:rPr>
              <a:t>, Londres, 1902.</a:t>
            </a:r>
          </a:p>
          <a:p>
            <a:pPr marL="0" indent="0" algn="just">
              <a:buNone/>
            </a:pPr>
            <a:r>
              <a:rPr lang="fr-FR" sz="2400" dirty="0">
                <a:latin typeface="Times New Roman" panose="02020603050405020304" pitchFamily="18" charset="0"/>
                <a:cs typeface="Times New Roman" panose="02020603050405020304" pitchFamily="18" charset="0"/>
              </a:rPr>
              <a:t>Cf. Renaud Garcia, </a:t>
            </a:r>
            <a:r>
              <a:rPr lang="fr-FR" sz="2400" i="1" dirty="0">
                <a:latin typeface="Times New Roman" panose="02020603050405020304" pitchFamily="18" charset="0"/>
                <a:cs typeface="Times New Roman" panose="02020603050405020304" pitchFamily="18" charset="0"/>
              </a:rPr>
              <a:t>La nature de l'entraide. Pierre Kropotkine et les fondements biologiques de l'anarchisme</a:t>
            </a:r>
            <a:r>
              <a:rPr lang="fr-FR" sz="2400" dirty="0">
                <a:latin typeface="Times New Roman" panose="02020603050405020304" pitchFamily="18" charset="0"/>
                <a:cs typeface="Times New Roman" panose="02020603050405020304" pitchFamily="18" charset="0"/>
              </a:rPr>
              <a:t> (2015).</a:t>
            </a:r>
          </a:p>
          <a:p>
            <a:pPr marL="0" indent="0" algn="just">
              <a:buNone/>
            </a:pPr>
            <a:r>
              <a:rPr lang="fr-FR" sz="2400" dirty="0">
                <a:latin typeface="Times New Roman" panose="02020603050405020304" pitchFamily="18" charset="0"/>
                <a:cs typeface="Times New Roman" panose="02020603050405020304" pitchFamily="18" charset="0"/>
              </a:rPr>
              <a:t>1925 : Butler </a:t>
            </a:r>
            <a:r>
              <a:rPr lang="fr-FR" sz="2400" dirty="0" err="1">
                <a:latin typeface="Times New Roman" panose="02020603050405020304" pitchFamily="18" charset="0"/>
                <a:cs typeface="Times New Roman" panose="02020603050405020304" pitchFamily="18" charset="0"/>
              </a:rPr>
              <a:t>Act</a:t>
            </a:r>
            <a:r>
              <a:rPr lang="fr-FR" sz="2400" dirty="0">
                <a:latin typeface="Times New Roman" panose="02020603050405020304" pitchFamily="18" charset="0"/>
                <a:cs typeface="Times New Roman" panose="02020603050405020304" pitchFamily="18" charset="0"/>
              </a:rPr>
              <a:t> (Etats-Unis/Tennessee) et Procès </a:t>
            </a:r>
            <a:r>
              <a:rPr lang="fr-FR" sz="2400">
                <a:latin typeface="Times New Roman" panose="02020603050405020304" pitchFamily="18" charset="0"/>
                <a:cs typeface="Times New Roman" panose="02020603050405020304" pitchFamily="18" charset="0"/>
              </a:rPr>
              <a:t>du singe.</a:t>
            </a:r>
            <a:endParaRPr lang="fr-FR" sz="2400" dirty="0">
              <a:latin typeface="Times New Roman" panose="02020603050405020304" pitchFamily="18" charset="0"/>
              <a:cs typeface="Times New Roman" panose="02020603050405020304" pitchFamily="18" charset="0"/>
            </a:endParaRPr>
          </a:p>
          <a:p>
            <a:pPr marL="0" indent="0">
              <a:buNone/>
            </a:pPr>
            <a:endParaRPr lang="fr-FR" dirty="0"/>
          </a:p>
        </p:txBody>
      </p:sp>
    </p:spTree>
    <p:extLst>
      <p:ext uri="{BB962C8B-B14F-4D97-AF65-F5344CB8AC3E}">
        <p14:creationId xmlns:p14="http://schemas.microsoft.com/office/powerpoint/2010/main" val="1857654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A09A3A-3B0C-F843-A648-9A467CC9E255}"/>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E57CEEBF-9DAE-8D4D-804A-1B9F97AFB177}"/>
              </a:ext>
            </a:extLst>
          </p:cNvPr>
          <p:cNvSpPr>
            <a:spLocks noGrp="1"/>
          </p:cNvSpPr>
          <p:nvPr>
            <p:ph idx="1"/>
          </p:nvPr>
        </p:nvSpPr>
        <p:spPr>
          <a:xfrm>
            <a:off x="457200" y="274638"/>
            <a:ext cx="8229600" cy="5851525"/>
          </a:xfrm>
        </p:spPr>
        <p:txBody>
          <a:bodyPr>
            <a:normAutofit/>
          </a:bodyPr>
          <a:lstStyle/>
          <a:p>
            <a:pPr marL="0" indent="0" algn="just">
              <a:buNone/>
            </a:pPr>
            <a:r>
              <a:rPr lang="fr-FR" sz="2400" b="1" dirty="0">
                <a:latin typeface="Garamond" panose="02020404030301010803" pitchFamily="18" charset="0"/>
                <a:cs typeface="Times New Roman" panose="02020603050405020304" pitchFamily="18" charset="0"/>
              </a:rPr>
              <a:t>2. La question du « chainon manquant » et la continuité singes/hommes</a:t>
            </a:r>
          </a:p>
          <a:p>
            <a:pPr marL="0" indent="0" algn="just">
              <a:buNone/>
            </a:pPr>
            <a:r>
              <a:rPr lang="fr-FR" sz="2400" dirty="0">
                <a:latin typeface="Garamond" panose="02020404030301010803" pitchFamily="18" charset="0"/>
                <a:cs typeface="Times New Roman" panose="02020603050405020304" pitchFamily="18" charset="0"/>
              </a:rPr>
              <a:t>Pithécanthrope (Haeckel) / anthropopithèque (Mortillet)</a:t>
            </a:r>
          </a:p>
          <a:p>
            <a:pPr marL="0" indent="0" algn="just">
              <a:buNone/>
            </a:pPr>
            <a:endParaRPr lang="fr-FR" sz="2400" dirty="0">
              <a:latin typeface="Garamond" panose="02020404030301010803" pitchFamily="18" charset="0"/>
              <a:cs typeface="Times New Roman" panose="02020603050405020304" pitchFamily="18" charset="0"/>
            </a:endParaRPr>
          </a:p>
          <a:p>
            <a:pPr marL="0" indent="0" algn="just">
              <a:buNone/>
            </a:pPr>
            <a:r>
              <a:rPr lang="fr-FR" b="1" dirty="0">
                <a:latin typeface="Garamond" panose="02020404030301010803" pitchFamily="18" charset="0"/>
              </a:rPr>
              <a:t>Lucy</a:t>
            </a:r>
            <a:r>
              <a:rPr lang="fr-FR" dirty="0">
                <a:latin typeface="Garamond" panose="02020404030301010803" pitchFamily="18" charset="0"/>
              </a:rPr>
              <a:t>  </a:t>
            </a:r>
            <a:r>
              <a:rPr lang="fr-FR" i="1" dirty="0">
                <a:latin typeface="Garamond" panose="02020404030301010803" pitchFamily="18" charset="0"/>
                <a:hlinkClick r:id="rId2" tooltip="Australopithecus afarensis">
                  <a:extLst>
                    <a:ext uri="{A12FA001-AC4F-418D-AE19-62706E023703}">
                      <ahyp:hlinkClr xmlns:ahyp="http://schemas.microsoft.com/office/drawing/2018/hyperlinkcolor" val="tx"/>
                    </a:ext>
                  </a:extLst>
                </a:hlinkClick>
              </a:rPr>
              <a:t>Australopithecus afarensis</a:t>
            </a:r>
            <a:r>
              <a:rPr lang="fr-FR" dirty="0">
                <a:latin typeface="Garamond" panose="02020404030301010803" pitchFamily="18" charset="0"/>
              </a:rPr>
              <a:t>, </a:t>
            </a:r>
            <a:endParaRPr lang="fr-FR" sz="2400" b="1" dirty="0">
              <a:latin typeface="Garamond" panose="02020404030301010803" pitchFamily="18" charset="0"/>
              <a:cs typeface="Times New Roman" panose="02020603050405020304" pitchFamily="18" charset="0"/>
            </a:endParaRPr>
          </a:p>
          <a:p>
            <a:pPr marL="0" indent="0" algn="just">
              <a:buNone/>
            </a:pPr>
            <a:endParaRPr lang="fr-FR" sz="2400" b="1" dirty="0">
              <a:latin typeface="Garamond" panose="02020404030301010803" pitchFamily="18" charset="0"/>
              <a:cs typeface="Times New Roman" panose="02020603050405020304" pitchFamily="18" charset="0"/>
            </a:endParaRPr>
          </a:p>
          <a:p>
            <a:pPr marL="0" indent="0" algn="just">
              <a:buNone/>
            </a:pPr>
            <a:endParaRPr lang="fr-FR" sz="2400" b="1" dirty="0">
              <a:latin typeface="Garamond" panose="02020404030301010803" pitchFamily="18" charset="0"/>
              <a:cs typeface="Times New Roman" panose="02020603050405020304" pitchFamily="18" charset="0"/>
            </a:endParaRPr>
          </a:p>
        </p:txBody>
      </p:sp>
      <p:pic>
        <p:nvPicPr>
          <p:cNvPr id="6" name="Image 5">
            <a:extLst>
              <a:ext uri="{FF2B5EF4-FFF2-40B4-BE49-F238E27FC236}">
                <a16:creationId xmlns:a16="http://schemas.microsoft.com/office/drawing/2014/main" id="{D7625075-001B-B743-974B-7D9086282CBD}"/>
              </a:ext>
            </a:extLst>
          </p:cNvPr>
          <p:cNvPicPr>
            <a:picLocks noChangeAspect="1"/>
          </p:cNvPicPr>
          <p:nvPr/>
        </p:nvPicPr>
        <p:blipFill>
          <a:blip r:embed="rId3"/>
          <a:stretch>
            <a:fillRect/>
          </a:stretch>
        </p:blipFill>
        <p:spPr>
          <a:xfrm>
            <a:off x="6444208" y="1853755"/>
            <a:ext cx="2556917" cy="3845603"/>
          </a:xfrm>
          <a:prstGeom prst="rect">
            <a:avLst/>
          </a:prstGeom>
        </p:spPr>
      </p:pic>
    </p:spTree>
    <p:extLst>
      <p:ext uri="{BB962C8B-B14F-4D97-AF65-F5344CB8AC3E}">
        <p14:creationId xmlns:p14="http://schemas.microsoft.com/office/powerpoint/2010/main" val="3933272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142BD0-424C-4347-865C-13DC824C9C61}"/>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2933A7D2-652E-F54D-8C94-1488B3570E79}"/>
              </a:ext>
            </a:extLst>
          </p:cNvPr>
          <p:cNvSpPr>
            <a:spLocks noGrp="1"/>
          </p:cNvSpPr>
          <p:nvPr>
            <p:ph idx="1"/>
          </p:nvPr>
        </p:nvSpPr>
        <p:spPr>
          <a:xfrm>
            <a:off x="251521" y="2015733"/>
            <a:ext cx="6120679" cy="3450613"/>
          </a:xfrm>
        </p:spPr>
        <p:txBody>
          <a:bodyPr>
            <a:normAutofit fontScale="92500" lnSpcReduction="20000"/>
          </a:bodyPr>
          <a:lstStyle/>
          <a:p>
            <a:pPr algn="just"/>
            <a:r>
              <a:rPr lang="fr-FR" sz="2000" dirty="0">
                <a:latin typeface="Times New Roman" panose="02020603050405020304" pitchFamily="18" charset="0"/>
                <a:cs typeface="Times New Roman" panose="02020603050405020304" pitchFamily="18" charset="0"/>
              </a:rPr>
              <a:t>Janet E. </a:t>
            </a:r>
            <a:r>
              <a:rPr lang="fr-FR" sz="2000" dirty="0" err="1">
                <a:latin typeface="Times New Roman" panose="02020603050405020304" pitchFamily="18" charset="0"/>
                <a:cs typeface="Times New Roman" panose="02020603050405020304" pitchFamily="18" charset="0"/>
              </a:rPr>
              <a:t>Browne</a:t>
            </a:r>
            <a:r>
              <a:rPr lang="fr-FR" sz="2000" dirty="0">
                <a:latin typeface="Times New Roman" panose="02020603050405020304" pitchFamily="18" charset="0"/>
                <a:cs typeface="Times New Roman" panose="02020603050405020304" pitchFamily="18" charset="0"/>
              </a:rPr>
              <a:t>, </a:t>
            </a:r>
            <a:r>
              <a:rPr lang="fr-FR" sz="2000" i="1" dirty="0">
                <a:latin typeface="Times New Roman" panose="02020603050405020304" pitchFamily="18" charset="0"/>
                <a:cs typeface="Times New Roman" panose="02020603050405020304" pitchFamily="18" charset="0"/>
              </a:rPr>
              <a:t>Charles Darwin: vol. 1 </a:t>
            </a:r>
            <a:r>
              <a:rPr lang="fr-FR" sz="2000" i="1" dirty="0" err="1">
                <a:latin typeface="Times New Roman" panose="02020603050405020304" pitchFamily="18" charset="0"/>
                <a:cs typeface="Times New Roman" panose="02020603050405020304" pitchFamily="18" charset="0"/>
              </a:rPr>
              <a:t>Voyaging</a:t>
            </a:r>
            <a:r>
              <a:rPr lang="fr-FR" sz="2000" dirty="0">
                <a:latin typeface="Times New Roman" panose="02020603050405020304" pitchFamily="18" charset="0"/>
                <a:cs typeface="Times New Roman" panose="02020603050405020304" pitchFamily="18" charset="0"/>
              </a:rPr>
              <a:t>. London: Jonathan Cape, 1995.</a:t>
            </a:r>
          </a:p>
          <a:p>
            <a:pPr algn="just"/>
            <a:r>
              <a:rPr lang="fr-FR" sz="2000" dirty="0">
                <a:latin typeface="Times New Roman" panose="02020603050405020304" pitchFamily="18" charset="0"/>
                <a:cs typeface="Times New Roman" panose="02020603050405020304" pitchFamily="18" charset="0"/>
              </a:rPr>
              <a:t>Thierry </a:t>
            </a:r>
            <a:r>
              <a:rPr lang="fr-FR" sz="2000" dirty="0" err="1">
                <a:latin typeface="Times New Roman" panose="02020603050405020304" pitchFamily="18" charset="0"/>
                <a:cs typeface="Times New Roman" panose="02020603050405020304" pitchFamily="18" charset="0"/>
              </a:rPr>
              <a:t>Hocquet</a:t>
            </a:r>
            <a:r>
              <a:rPr lang="fr-FR" sz="2000" dirty="0">
                <a:latin typeface="Times New Roman" panose="02020603050405020304" pitchFamily="18" charset="0"/>
                <a:cs typeface="Times New Roman" panose="02020603050405020304" pitchFamily="18" charset="0"/>
              </a:rPr>
              <a:t>, </a:t>
            </a:r>
            <a:r>
              <a:rPr lang="fr-FR" sz="2000" i="1" dirty="0">
                <a:latin typeface="Times New Roman" panose="02020603050405020304" pitchFamily="18" charset="0"/>
                <a:cs typeface="Times New Roman" panose="02020603050405020304" pitchFamily="18" charset="0"/>
              </a:rPr>
              <a:t>Darwin contre Darwin. Comment lire l’</a:t>
            </a:r>
            <a:r>
              <a:rPr lang="fr-FR" sz="2000" dirty="0">
                <a:latin typeface="Times New Roman" panose="02020603050405020304" pitchFamily="18" charset="0"/>
                <a:cs typeface="Times New Roman" panose="02020603050405020304" pitchFamily="18" charset="0"/>
              </a:rPr>
              <a:t>Origine des espèces </a:t>
            </a:r>
            <a:r>
              <a:rPr lang="fr-FR" sz="2000" i="1" dirty="0">
                <a:latin typeface="Times New Roman" panose="02020603050405020304" pitchFamily="18" charset="0"/>
                <a:cs typeface="Times New Roman" panose="02020603050405020304" pitchFamily="18" charset="0"/>
              </a:rPr>
              <a:t>?</a:t>
            </a:r>
            <a:r>
              <a:rPr lang="fr-FR" sz="2000" dirty="0">
                <a:latin typeface="Times New Roman" panose="02020603050405020304" pitchFamily="18" charset="0"/>
                <a:cs typeface="Times New Roman" panose="02020603050405020304" pitchFamily="18" charset="0"/>
              </a:rPr>
              <a:t>, Paris, Seuil, 2009.</a:t>
            </a:r>
          </a:p>
          <a:p>
            <a:pPr algn="just"/>
            <a:endParaRPr lang="fr-FR" sz="2000" dirty="0">
              <a:latin typeface="Times New Roman" panose="02020603050405020304" pitchFamily="18" charset="0"/>
              <a:cs typeface="Times New Roman" panose="02020603050405020304" pitchFamily="18" charset="0"/>
            </a:endParaRPr>
          </a:p>
          <a:p>
            <a:pPr marL="0" indent="0" algn="just">
              <a:buNone/>
            </a:pPr>
            <a:r>
              <a:rPr lang="fr-FR" sz="2000" dirty="0">
                <a:latin typeface="Times New Roman" panose="02020603050405020304" pitchFamily="18" charset="0"/>
                <a:cs typeface="Times New Roman" panose="02020603050405020304" pitchFamily="18" charset="0"/>
              </a:rPr>
              <a:t>De Darwin aux darwinismes. </a:t>
            </a:r>
          </a:p>
          <a:p>
            <a:pPr marL="0" indent="0" algn="just">
              <a:buNone/>
            </a:pPr>
            <a:r>
              <a:rPr lang="fr-FR" sz="2000" dirty="0">
                <a:latin typeface="Times New Roman" panose="02020603050405020304" pitchFamily="18" charset="0"/>
                <a:cs typeface="Times New Roman" panose="02020603050405020304" pitchFamily="18" charset="0"/>
              </a:rPr>
              <a:t>Théorie scientifiques des plus solides et des plus contestées…</a:t>
            </a:r>
          </a:p>
          <a:p>
            <a:pPr marL="0" indent="0" algn="just">
              <a:buNone/>
            </a:pPr>
            <a:r>
              <a:rPr lang="fr-FR" sz="2000" dirty="0">
                <a:latin typeface="Times New Roman" panose="02020603050405020304" pitchFamily="18" charset="0"/>
                <a:cs typeface="Times New Roman" panose="02020603050405020304" pitchFamily="18" charset="0"/>
              </a:rPr>
              <a:t>Anti-darwinismes et Créationnisme.</a:t>
            </a:r>
          </a:p>
          <a:p>
            <a:endParaRPr lang="fr-FR" dirty="0"/>
          </a:p>
        </p:txBody>
      </p:sp>
      <p:pic>
        <p:nvPicPr>
          <p:cNvPr id="4" name="Image 3">
            <a:extLst>
              <a:ext uri="{FF2B5EF4-FFF2-40B4-BE49-F238E27FC236}">
                <a16:creationId xmlns:a16="http://schemas.microsoft.com/office/drawing/2014/main" id="{9B93E76E-F6A0-9A4B-9926-9B188E32D8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7820"/>
            <a:ext cx="1219200" cy="1663700"/>
          </a:xfrm>
          <a:prstGeom prst="rect">
            <a:avLst/>
          </a:prstGeom>
        </p:spPr>
      </p:pic>
      <p:pic>
        <p:nvPicPr>
          <p:cNvPr id="5" name="Image 4">
            <a:extLst>
              <a:ext uri="{FF2B5EF4-FFF2-40B4-BE49-F238E27FC236}">
                <a16:creationId xmlns:a16="http://schemas.microsoft.com/office/drawing/2014/main" id="{333E896C-39BA-104D-B7DE-C0F880A7E942}"/>
              </a:ext>
            </a:extLst>
          </p:cNvPr>
          <p:cNvPicPr>
            <a:picLocks noChangeAspect="1"/>
          </p:cNvPicPr>
          <p:nvPr/>
        </p:nvPicPr>
        <p:blipFill>
          <a:blip r:embed="rId3"/>
          <a:stretch>
            <a:fillRect/>
          </a:stretch>
        </p:blipFill>
        <p:spPr>
          <a:xfrm>
            <a:off x="6497464" y="3068960"/>
            <a:ext cx="2646536" cy="2646536"/>
          </a:xfrm>
          <a:prstGeom prst="rect">
            <a:avLst/>
          </a:prstGeom>
        </p:spPr>
      </p:pic>
    </p:spTree>
    <p:extLst>
      <p:ext uri="{BB962C8B-B14F-4D97-AF65-F5344CB8AC3E}">
        <p14:creationId xmlns:p14="http://schemas.microsoft.com/office/powerpoint/2010/main" val="1724683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A89682-BB96-B743-A1B5-0D6126AFB21E}"/>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5FD2C6AB-B644-2F4F-B2D8-7411001AE60C}"/>
              </a:ext>
            </a:extLst>
          </p:cNvPr>
          <p:cNvSpPr>
            <a:spLocks noGrp="1"/>
          </p:cNvSpPr>
          <p:nvPr>
            <p:ph idx="1"/>
          </p:nvPr>
        </p:nvSpPr>
        <p:spPr>
          <a:xfrm>
            <a:off x="323528" y="1052736"/>
            <a:ext cx="8568951" cy="4464495"/>
          </a:xfrm>
        </p:spPr>
        <p:txBody>
          <a:bodyPr>
            <a:normAutofit fontScale="92500"/>
          </a:bodyPr>
          <a:lstStyle/>
          <a:p>
            <a:pPr marL="0" indent="0" algn="just">
              <a:buNone/>
            </a:pPr>
            <a:r>
              <a:rPr lang="fr-FR" b="1" dirty="0">
                <a:latin typeface="Garamond" panose="02020404030301010803" pitchFamily="18" charset="0"/>
                <a:cs typeface="Times New Roman" panose="02020603050405020304" pitchFamily="18" charset="0"/>
              </a:rPr>
              <a:t>3. Le racisme scientifique et l’anthropologie physique (hybridation des théories de Darwin)</a:t>
            </a:r>
          </a:p>
          <a:p>
            <a:pPr marL="0" indent="0" algn="just">
              <a:buNone/>
            </a:pPr>
            <a:r>
              <a:rPr lang="fr-FR" dirty="0">
                <a:latin typeface="Garamond" panose="02020404030301010803" pitchFamily="18" charset="0"/>
                <a:cs typeface="Times New Roman" panose="02020603050405020304" pitchFamily="18" charset="0"/>
              </a:rPr>
              <a:t>Sociologie – organisme sociale</a:t>
            </a:r>
          </a:p>
          <a:p>
            <a:pPr marL="0" indent="0" algn="just">
              <a:buNone/>
            </a:pPr>
            <a:r>
              <a:rPr lang="fr-FR" b="1" dirty="0">
                <a:latin typeface="Garamond" panose="02020404030301010803" pitchFamily="18" charset="0"/>
                <a:cs typeface="Times New Roman" panose="02020603050405020304" pitchFamily="18" charset="0"/>
              </a:rPr>
              <a:t>Albert </a:t>
            </a:r>
            <a:r>
              <a:rPr lang="fr-FR" b="1" dirty="0" err="1">
                <a:latin typeface="Garamond" panose="02020404030301010803" pitchFamily="18" charset="0"/>
                <a:cs typeface="Times New Roman" panose="02020603050405020304" pitchFamily="18" charset="0"/>
              </a:rPr>
              <a:t>Schäffle</a:t>
            </a:r>
            <a:r>
              <a:rPr lang="fr-FR" b="1" dirty="0">
                <a:latin typeface="Garamond" panose="02020404030301010803" pitchFamily="18" charset="0"/>
                <a:cs typeface="Times New Roman" panose="02020603050405020304" pitchFamily="18" charset="0"/>
              </a:rPr>
              <a:t> </a:t>
            </a:r>
            <a:r>
              <a:rPr lang="fr-FR" dirty="0">
                <a:latin typeface="Garamond" panose="02020404030301010803" pitchFamily="18" charset="0"/>
                <a:cs typeface="Times New Roman" panose="02020603050405020304" pitchFamily="18" charset="0"/>
              </a:rPr>
              <a:t>(1831-1903) : journaliste et professeur d’économie politique (Tübingen puis), proche des socialistes… </a:t>
            </a:r>
            <a:r>
              <a:rPr lang="fr-FR" i="1" dirty="0">
                <a:latin typeface="Garamond" panose="02020404030301010803" pitchFamily="18" charset="0"/>
              </a:rPr>
              <a:t>Bau </a:t>
            </a:r>
            <a:r>
              <a:rPr lang="fr-FR" i="1" dirty="0" err="1">
                <a:latin typeface="Garamond" panose="02020404030301010803" pitchFamily="18" charset="0"/>
              </a:rPr>
              <a:t>und</a:t>
            </a:r>
            <a:r>
              <a:rPr lang="fr-FR" i="1" dirty="0">
                <a:latin typeface="Garamond" panose="02020404030301010803" pitchFamily="18" charset="0"/>
              </a:rPr>
              <a:t> Leben des </a:t>
            </a:r>
            <a:r>
              <a:rPr lang="fr-FR" i="1" dirty="0" err="1">
                <a:latin typeface="Garamond" panose="02020404030301010803" pitchFamily="18" charset="0"/>
              </a:rPr>
              <a:t>sozialen</a:t>
            </a:r>
            <a:r>
              <a:rPr lang="fr-FR" i="1" dirty="0">
                <a:latin typeface="Garamond" panose="02020404030301010803" pitchFamily="18" charset="0"/>
              </a:rPr>
              <a:t> </a:t>
            </a:r>
            <a:r>
              <a:rPr lang="fr-FR" i="1" dirty="0" err="1">
                <a:latin typeface="Garamond" panose="02020404030301010803" pitchFamily="18" charset="0"/>
              </a:rPr>
              <a:t>Körpers</a:t>
            </a:r>
            <a:r>
              <a:rPr lang="fr-FR" dirty="0">
                <a:latin typeface="Garamond" panose="02020404030301010803" pitchFamily="18" charset="0"/>
              </a:rPr>
              <a:t> (</a:t>
            </a:r>
            <a:r>
              <a:rPr lang="fr-FR" i="1" dirty="0">
                <a:latin typeface="Garamond" panose="02020404030301010803" pitchFamily="18" charset="0"/>
              </a:rPr>
              <a:t>Structure et vie du corps social</a:t>
            </a:r>
            <a:r>
              <a:rPr lang="fr-FR" dirty="0">
                <a:latin typeface="Garamond" panose="02020404030301010803" pitchFamily="18" charset="0"/>
              </a:rPr>
              <a:t>, 1875-1878) ;</a:t>
            </a:r>
            <a:r>
              <a:rPr lang="fr-FR" dirty="0">
                <a:latin typeface="Garamond" panose="02020404030301010803" pitchFamily="18" charset="0"/>
                <a:cs typeface="Times New Roman" panose="02020603050405020304" pitchFamily="18" charset="0"/>
              </a:rPr>
              <a:t> la </a:t>
            </a:r>
            <a:r>
              <a:rPr lang="fr-FR" dirty="0">
                <a:solidFill>
                  <a:srgbClr val="FF0000"/>
                </a:solidFill>
                <a:latin typeface="Garamond" panose="02020404030301010803" pitchFamily="18" charset="0"/>
                <a:cs typeface="Times New Roman" panose="02020603050405020304" pitchFamily="18" charset="0"/>
              </a:rPr>
              <a:t>guerre</a:t>
            </a:r>
            <a:r>
              <a:rPr lang="fr-FR" dirty="0">
                <a:latin typeface="Garamond" panose="02020404030301010803" pitchFamily="18" charset="0"/>
                <a:cs typeface="Times New Roman" panose="02020603050405020304" pitchFamily="18" charset="0"/>
              </a:rPr>
              <a:t> comme moyen de sélection naturelle des races et des populations.</a:t>
            </a:r>
          </a:p>
          <a:p>
            <a:pPr marL="0" indent="0" algn="just">
              <a:buNone/>
            </a:pPr>
            <a:r>
              <a:rPr lang="fr-FR" b="1" dirty="0">
                <a:latin typeface="Garamond" panose="02020404030301010803" pitchFamily="18" charset="0"/>
              </a:rPr>
              <a:t>Cesare Lombroso</a:t>
            </a:r>
            <a:r>
              <a:rPr lang="fr-FR" dirty="0">
                <a:latin typeface="Garamond" panose="02020404030301010803" pitchFamily="18" charset="0"/>
              </a:rPr>
              <a:t> (1835-1909), professeur de médecine légale, un des fondateurs de l’Ecole italienne de criminologie. Thèses sur le « </a:t>
            </a:r>
            <a:r>
              <a:rPr lang="fr-FR" dirty="0">
                <a:solidFill>
                  <a:srgbClr val="FF0000"/>
                </a:solidFill>
                <a:latin typeface="Garamond" panose="02020404030301010803" pitchFamily="18" charset="0"/>
              </a:rPr>
              <a:t>criminel né</a:t>
            </a:r>
            <a:r>
              <a:rPr lang="fr-FR" dirty="0">
                <a:latin typeface="Garamond" panose="02020404030301010803" pitchFamily="18" charset="0"/>
              </a:rPr>
              <a:t> » à partir d'études des </a:t>
            </a:r>
            <a:r>
              <a:rPr lang="fr-FR" dirty="0">
                <a:solidFill>
                  <a:srgbClr val="FF0000"/>
                </a:solidFill>
                <a:latin typeface="Garamond" panose="02020404030301010803" pitchFamily="18" charset="0"/>
              </a:rPr>
              <a:t>crânes</a:t>
            </a:r>
            <a:r>
              <a:rPr lang="fr-FR" dirty="0">
                <a:latin typeface="Garamond" panose="02020404030301010803" pitchFamily="18" charset="0"/>
              </a:rPr>
              <a:t>. Criminels considérés comme une classe héréditaire distingué par l’apparence physique.</a:t>
            </a:r>
          </a:p>
          <a:p>
            <a:pPr marL="0" indent="0" algn="just">
              <a:buNone/>
            </a:pPr>
            <a:r>
              <a:rPr lang="fr-FR" b="1" dirty="0">
                <a:latin typeface="Garamond" panose="02020404030301010803" pitchFamily="18" charset="0"/>
              </a:rPr>
              <a:t>Hubert </a:t>
            </a:r>
            <a:r>
              <a:rPr lang="fr-FR" b="1" dirty="0" err="1">
                <a:latin typeface="Garamond" panose="02020404030301010803" pitchFamily="18" charset="0"/>
              </a:rPr>
              <a:t>Boëns</a:t>
            </a:r>
            <a:r>
              <a:rPr lang="fr-FR" b="1" dirty="0">
                <a:latin typeface="Garamond" panose="02020404030301010803" pitchFamily="18" charset="0"/>
              </a:rPr>
              <a:t> </a:t>
            </a:r>
            <a:r>
              <a:rPr lang="fr-FR" dirty="0">
                <a:latin typeface="Garamond" panose="02020404030301010803" pitchFamily="18" charset="0"/>
              </a:rPr>
              <a:t>(1825-1898) : éliminer les criminels « incorrigibles » (eugénisme).</a:t>
            </a:r>
          </a:p>
          <a:p>
            <a:pPr marL="0" indent="0" algn="just">
              <a:buNone/>
            </a:pPr>
            <a:endParaRPr lang="fr-FR" dirty="0">
              <a:latin typeface="Garamond" panose="02020404030301010803" pitchFamily="18" charset="0"/>
            </a:endParaRPr>
          </a:p>
          <a:p>
            <a:pPr marL="0" indent="0">
              <a:buNone/>
            </a:pPr>
            <a:endParaRPr lang="fr-FR" dirty="0"/>
          </a:p>
        </p:txBody>
      </p:sp>
    </p:spTree>
    <p:extLst>
      <p:ext uri="{BB962C8B-B14F-4D97-AF65-F5344CB8AC3E}">
        <p14:creationId xmlns:p14="http://schemas.microsoft.com/office/powerpoint/2010/main" val="2439818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FCB2FB-86A0-7F47-9FD9-9031F1A529A5}"/>
              </a:ext>
            </a:extLst>
          </p:cNvPr>
          <p:cNvSpPr>
            <a:spLocks noGrp="1"/>
          </p:cNvSpPr>
          <p:nvPr>
            <p:ph type="title"/>
          </p:nvPr>
        </p:nvSpPr>
        <p:spPr>
          <a:xfrm>
            <a:off x="539553" y="804520"/>
            <a:ext cx="8604448" cy="1049235"/>
          </a:xfrm>
        </p:spPr>
        <p:txBody>
          <a:bodyPr>
            <a:normAutofit/>
          </a:bodyPr>
          <a:lstStyle/>
          <a:p>
            <a:r>
              <a:rPr lang="fr-FR" sz="2800" b="1" dirty="0">
                <a:latin typeface="Garamond" panose="02020404030301010803" pitchFamily="18" charset="0"/>
                <a:cs typeface="Times New Roman" panose="02020603050405020304" pitchFamily="18" charset="0"/>
              </a:rPr>
              <a:t>Du darwinisme au </a:t>
            </a:r>
            <a:r>
              <a:rPr lang="fr-FR" sz="2800" b="1" dirty="0" err="1">
                <a:latin typeface="Garamond" panose="02020404030301010803" pitchFamily="18" charset="0"/>
                <a:cs typeface="Times New Roman" panose="02020603050405020304" pitchFamily="18" charset="0"/>
              </a:rPr>
              <a:t>transhumanisme</a:t>
            </a:r>
            <a:r>
              <a:rPr lang="fr-FR" sz="2800" b="1" dirty="0">
                <a:latin typeface="Garamond" panose="02020404030301010803" pitchFamily="18" charset="0"/>
                <a:cs typeface="Times New Roman" panose="02020603050405020304" pitchFamily="18" charset="0"/>
              </a:rPr>
              <a:t>… (?)</a:t>
            </a:r>
          </a:p>
        </p:txBody>
      </p:sp>
      <p:sp>
        <p:nvSpPr>
          <p:cNvPr id="3" name="Espace réservé du contenu 2">
            <a:extLst>
              <a:ext uri="{FF2B5EF4-FFF2-40B4-BE49-F238E27FC236}">
                <a16:creationId xmlns:a16="http://schemas.microsoft.com/office/drawing/2014/main" id="{832CED9E-BF08-6F43-84D1-33224FCBCD94}"/>
              </a:ext>
            </a:extLst>
          </p:cNvPr>
          <p:cNvSpPr>
            <a:spLocks noGrp="1"/>
          </p:cNvSpPr>
          <p:nvPr>
            <p:ph idx="1"/>
          </p:nvPr>
        </p:nvSpPr>
        <p:spPr>
          <a:xfrm>
            <a:off x="395536" y="1700808"/>
            <a:ext cx="8445624" cy="4381947"/>
          </a:xfrm>
        </p:spPr>
        <p:txBody>
          <a:bodyPr>
            <a:normAutofit/>
          </a:bodyPr>
          <a:lstStyle/>
          <a:p>
            <a:pPr marL="0" indent="0" algn="just">
              <a:buNone/>
            </a:pPr>
            <a:r>
              <a:rPr lang="fr-FR" sz="2800" dirty="0">
                <a:latin typeface="Garamond" panose="02020404030301010803" pitchFamily="18" charset="0"/>
                <a:cs typeface="Times New Roman" panose="02020603050405020304" pitchFamily="18" charset="0"/>
              </a:rPr>
              <a:t>1930’s : comment construire un « homme nouveau » ?</a:t>
            </a:r>
          </a:p>
          <a:p>
            <a:pPr algn="just"/>
            <a:r>
              <a:rPr lang="fr-FR" sz="2800" dirty="0">
                <a:latin typeface="Garamond" panose="02020404030301010803" pitchFamily="18" charset="0"/>
                <a:cs typeface="Times New Roman" panose="02020603050405020304" pitchFamily="18" charset="0"/>
              </a:rPr>
              <a:t>Aldous Huxley (1894-1963), </a:t>
            </a:r>
            <a:r>
              <a:rPr lang="fr-FR" sz="2800" i="1" dirty="0">
                <a:latin typeface="Garamond" panose="02020404030301010803" pitchFamily="18" charset="0"/>
                <a:cs typeface="Times New Roman" panose="02020603050405020304" pitchFamily="18" charset="0"/>
              </a:rPr>
              <a:t>Le meilleur des mondes</a:t>
            </a:r>
            <a:r>
              <a:rPr lang="fr-FR" sz="2800" dirty="0">
                <a:latin typeface="Garamond" panose="02020404030301010803" pitchFamily="18" charset="0"/>
                <a:cs typeface="Times New Roman" panose="02020603050405020304" pitchFamily="18" charset="0"/>
              </a:rPr>
              <a:t> (1932).</a:t>
            </a:r>
          </a:p>
          <a:p>
            <a:pPr algn="just"/>
            <a:r>
              <a:rPr lang="fr-FR" sz="2800" dirty="0">
                <a:latin typeface="Garamond" panose="02020404030301010803" pitchFamily="18" charset="0"/>
                <a:cs typeface="Times New Roman" panose="02020603050405020304" pitchFamily="18" charset="0"/>
              </a:rPr>
              <a:t>Claude </a:t>
            </a:r>
            <a:r>
              <a:rPr lang="fr-FR" sz="2800" dirty="0" err="1">
                <a:latin typeface="Garamond" panose="02020404030301010803" pitchFamily="18" charset="0"/>
                <a:cs typeface="Times New Roman" panose="02020603050405020304" pitchFamily="18" charset="0"/>
              </a:rPr>
              <a:t>Levi-Strauss</a:t>
            </a:r>
            <a:r>
              <a:rPr lang="fr-FR" sz="2800" dirty="0">
                <a:latin typeface="Garamond" panose="02020404030301010803" pitchFamily="18" charset="0"/>
                <a:cs typeface="Times New Roman" panose="02020603050405020304" pitchFamily="18" charset="0"/>
              </a:rPr>
              <a:t>, </a:t>
            </a:r>
            <a:r>
              <a:rPr lang="fr-FR" sz="2800" i="1" dirty="0">
                <a:latin typeface="Garamond" panose="02020404030301010803" pitchFamily="18" charset="0"/>
                <a:cs typeface="Times New Roman" panose="02020603050405020304" pitchFamily="18" charset="0"/>
              </a:rPr>
              <a:t>Race et histoire,</a:t>
            </a:r>
            <a:r>
              <a:rPr lang="fr-FR" sz="2800" dirty="0">
                <a:latin typeface="Garamond" panose="02020404030301010803" pitchFamily="18" charset="0"/>
                <a:cs typeface="Times New Roman" panose="02020603050405020304" pitchFamily="18" charset="0"/>
              </a:rPr>
              <a:t> 1952.</a:t>
            </a:r>
          </a:p>
          <a:p>
            <a:pPr algn="just">
              <a:lnSpc>
                <a:spcPct val="100000"/>
              </a:lnSpc>
              <a:spcBef>
                <a:spcPts val="0"/>
              </a:spcBef>
            </a:pPr>
            <a:r>
              <a:rPr lang="fr-FR" sz="2800" dirty="0">
                <a:latin typeface="Garamond" panose="02020404030301010803" pitchFamily="18" charset="0"/>
                <a:cs typeface="Times New Roman" panose="02020603050405020304" pitchFamily="18" charset="0"/>
              </a:rPr>
              <a:t>Julian Huxley (1887-1975), premier directeur de l’Unesco (1946-1947) « Le </a:t>
            </a:r>
            <a:r>
              <a:rPr lang="fr-FR" sz="2800" dirty="0" err="1">
                <a:latin typeface="Garamond" panose="02020404030301010803" pitchFamily="18" charset="0"/>
                <a:cs typeface="Times New Roman" panose="02020603050405020304" pitchFamily="18" charset="0"/>
              </a:rPr>
              <a:t>transhumanisme</a:t>
            </a:r>
            <a:r>
              <a:rPr lang="fr-FR" sz="2800" dirty="0">
                <a:latin typeface="Garamond" panose="02020404030301010803" pitchFamily="18" charset="0"/>
                <a:cs typeface="Times New Roman" panose="02020603050405020304" pitchFamily="18" charset="0"/>
              </a:rPr>
              <a:t> » (1957) ou</a:t>
            </a:r>
          </a:p>
          <a:p>
            <a:pPr marL="0" indent="0" algn="just">
              <a:lnSpc>
                <a:spcPct val="100000"/>
              </a:lnSpc>
              <a:spcBef>
                <a:spcPts val="0"/>
              </a:spcBef>
              <a:buNone/>
            </a:pPr>
            <a:r>
              <a:rPr lang="fr-FR" sz="2800" dirty="0">
                <a:latin typeface="Garamond" panose="02020404030301010803" pitchFamily="18" charset="0"/>
                <a:cs typeface="Times New Roman" panose="02020603050405020304" pitchFamily="18" charset="0"/>
              </a:rPr>
              <a:t>la « régénération » de l’homme.</a:t>
            </a:r>
          </a:p>
        </p:txBody>
      </p:sp>
      <p:pic>
        <p:nvPicPr>
          <p:cNvPr id="4" name="Image 3">
            <a:extLst>
              <a:ext uri="{FF2B5EF4-FFF2-40B4-BE49-F238E27FC236}">
                <a16:creationId xmlns:a16="http://schemas.microsoft.com/office/drawing/2014/main" id="{4B3C27BF-5437-174D-BD61-EA3BFB06C0E0}"/>
              </a:ext>
            </a:extLst>
          </p:cNvPr>
          <p:cNvPicPr>
            <a:picLocks noChangeAspect="1"/>
          </p:cNvPicPr>
          <p:nvPr/>
        </p:nvPicPr>
        <p:blipFill>
          <a:blip r:embed="rId2"/>
          <a:stretch>
            <a:fillRect/>
          </a:stretch>
        </p:blipFill>
        <p:spPr>
          <a:xfrm>
            <a:off x="7452320" y="4113681"/>
            <a:ext cx="1549648" cy="2518178"/>
          </a:xfrm>
          <a:prstGeom prst="rect">
            <a:avLst/>
          </a:prstGeom>
        </p:spPr>
      </p:pic>
    </p:spTree>
    <p:extLst>
      <p:ext uri="{BB962C8B-B14F-4D97-AF65-F5344CB8AC3E}">
        <p14:creationId xmlns:p14="http://schemas.microsoft.com/office/powerpoint/2010/main" val="2853902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B9F1CD-6CE8-2D40-A104-C5F2B42364D2}"/>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76539E18-1B34-4A4F-B2D2-13B3AF74F76B}"/>
              </a:ext>
            </a:extLst>
          </p:cNvPr>
          <p:cNvSpPr>
            <a:spLocks noGrp="1"/>
          </p:cNvSpPr>
          <p:nvPr>
            <p:ph idx="1"/>
          </p:nvPr>
        </p:nvSpPr>
        <p:spPr/>
        <p:txBody>
          <a:bodyPr/>
          <a:lstStyle/>
          <a:p>
            <a:pPr marL="0" indent="0" algn="just">
              <a:buNone/>
            </a:pPr>
            <a:r>
              <a:rPr lang="fr-FR" dirty="0">
                <a:latin typeface="Times New Roman" panose="02020603050405020304" pitchFamily="18" charset="0"/>
                <a:cs typeface="Times New Roman" panose="02020603050405020304" pitchFamily="18" charset="0"/>
              </a:rPr>
              <a:t>Quelles réponses (scientifiques, politiques, sociales…) aux transformations et aux crises de la seconde moitié du XIX</a:t>
            </a:r>
            <a:r>
              <a:rPr lang="fr-FR" baseline="30000" dirty="0">
                <a:latin typeface="Times New Roman" panose="02020603050405020304" pitchFamily="18" charset="0"/>
                <a:cs typeface="Times New Roman" panose="02020603050405020304" pitchFamily="18" charset="0"/>
              </a:rPr>
              <a:t>e</a:t>
            </a:r>
            <a:r>
              <a:rPr lang="fr-FR" dirty="0">
                <a:latin typeface="Times New Roman" panose="02020603050405020304" pitchFamily="18" charset="0"/>
                <a:cs typeface="Times New Roman" panose="02020603050405020304" pitchFamily="18" charset="0"/>
              </a:rPr>
              <a:t> siècle ? </a:t>
            </a:r>
          </a:p>
          <a:p>
            <a:pPr marL="0" indent="0">
              <a:buNone/>
            </a:pPr>
            <a:endParaRPr lang="fr-FR" dirty="0"/>
          </a:p>
        </p:txBody>
      </p:sp>
    </p:spTree>
    <p:extLst>
      <p:ext uri="{BB962C8B-B14F-4D97-AF65-F5344CB8AC3E}">
        <p14:creationId xmlns:p14="http://schemas.microsoft.com/office/powerpoint/2010/main" val="1027022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normAutofit/>
          </a:bodyPr>
          <a:lstStyle/>
          <a:p>
            <a:pPr algn="just"/>
            <a:r>
              <a:rPr lang="fr-FR" sz="2800" dirty="0">
                <a:latin typeface="Times New Roman" panose="02020603050405020304" pitchFamily="18" charset="0"/>
                <a:cs typeface="Times New Roman" panose="02020603050405020304" pitchFamily="18" charset="0"/>
              </a:rPr>
              <a:t>I. </a:t>
            </a:r>
            <a:r>
              <a:rPr lang="fr-FR" sz="2800" b="1" dirty="0">
                <a:latin typeface="Times New Roman" panose="02020603050405020304" pitchFamily="18" charset="0"/>
                <a:cs typeface="Times New Roman" panose="02020603050405020304" pitchFamily="18" charset="0"/>
              </a:rPr>
              <a:t>Formation et travaux (1820-1859)</a:t>
            </a:r>
          </a:p>
        </p:txBody>
      </p:sp>
      <p:sp>
        <p:nvSpPr>
          <p:cNvPr id="3" name="Espace réservé du contenu 2"/>
          <p:cNvSpPr>
            <a:spLocks noGrp="1"/>
          </p:cNvSpPr>
          <p:nvPr>
            <p:ph idx="1"/>
          </p:nvPr>
        </p:nvSpPr>
        <p:spPr>
          <a:xfrm>
            <a:off x="251520" y="1340768"/>
            <a:ext cx="8640960" cy="4680520"/>
          </a:xfrm>
        </p:spPr>
        <p:txBody>
          <a:bodyPr>
            <a:normAutofit fontScale="92500" lnSpcReduction="10000"/>
          </a:bodyPr>
          <a:lstStyle/>
          <a:p>
            <a:pPr marL="0" indent="0">
              <a:buNone/>
            </a:pPr>
            <a:r>
              <a:rPr lang="fr-FR" sz="2400" dirty="0">
                <a:latin typeface="Times New Roman" panose="02020603050405020304" pitchFamily="18" charset="0"/>
                <a:cs typeface="Times New Roman" panose="02020603050405020304" pitchFamily="18" charset="0"/>
              </a:rPr>
              <a:t>Grand père : naturaliste Erasmus Darwin (1731-1802)</a:t>
            </a:r>
          </a:p>
          <a:p>
            <a:pPr marL="0" indent="0">
              <a:buNone/>
            </a:pPr>
            <a:r>
              <a:rPr lang="fr-FR" sz="2400" dirty="0">
                <a:latin typeface="Times New Roman" panose="02020603050405020304" pitchFamily="18" charset="0"/>
                <a:cs typeface="Times New Roman" panose="02020603050405020304" pitchFamily="18" charset="0"/>
              </a:rPr>
              <a:t>Père : Robert D. (1766-1848) médecin (grande bourgeoisie).</a:t>
            </a:r>
          </a:p>
          <a:p>
            <a:pPr marL="0" indent="0">
              <a:buNone/>
            </a:pPr>
            <a:r>
              <a:rPr lang="fr-FR" sz="2400" dirty="0">
                <a:latin typeface="Times New Roman" panose="02020603050405020304" pitchFamily="18" charset="0"/>
                <a:cs typeface="Times New Roman" panose="02020603050405020304" pitchFamily="18" charset="0"/>
              </a:rPr>
              <a:t>Etudes de médecine à l’Université d’Edimbourg (1825-1827)</a:t>
            </a:r>
          </a:p>
          <a:p>
            <a:pPr marL="0" indent="0">
              <a:buNone/>
            </a:pPr>
            <a:r>
              <a:rPr lang="fr-FR" sz="2400" dirty="0">
                <a:latin typeface="Times New Roman" panose="02020603050405020304" pitchFamily="18" charset="0"/>
                <a:cs typeface="Times New Roman" panose="02020603050405020304" pitchFamily="18" charset="0"/>
              </a:rPr>
              <a:t>Etudes de théologie à Cambridge.</a:t>
            </a:r>
          </a:p>
          <a:p>
            <a:pPr marL="0" indent="0" algn="just">
              <a:buNone/>
            </a:pPr>
            <a:r>
              <a:rPr lang="fr-FR" sz="2400" dirty="0">
                <a:latin typeface="Times New Roman" panose="02020603050405020304" pitchFamily="18" charset="0"/>
                <a:cs typeface="Times New Roman" panose="02020603050405020304" pitchFamily="18" charset="0"/>
              </a:rPr>
              <a:t>Formation éclectique et encyclopédique : </a:t>
            </a:r>
          </a:p>
          <a:p>
            <a:pPr marL="0" indent="0" algn="just">
              <a:buNone/>
            </a:pPr>
            <a:r>
              <a:rPr lang="fr-FR" sz="2400" dirty="0">
                <a:latin typeface="Times New Roman" panose="02020603050405020304" pitchFamily="18" charset="0"/>
                <a:cs typeface="Times New Roman" panose="02020603050405020304" pitchFamily="18" charset="0"/>
              </a:rPr>
              <a:t>-théologie (physico-théologie)</a:t>
            </a:r>
          </a:p>
          <a:p>
            <a:pPr marL="0" indent="0" algn="just">
              <a:buNone/>
            </a:pPr>
            <a:r>
              <a:rPr lang="fr-FR" sz="2400" dirty="0">
                <a:latin typeface="Times New Roman" panose="02020603050405020304" pitchFamily="18" charset="0"/>
                <a:cs typeface="Times New Roman" panose="02020603050405020304" pitchFamily="18" charset="0"/>
              </a:rPr>
              <a:t>-botanique, géologie : John </a:t>
            </a:r>
            <a:r>
              <a:rPr lang="fr-FR" sz="2400" dirty="0" err="1">
                <a:latin typeface="Times New Roman" panose="02020603050405020304" pitchFamily="18" charset="0"/>
                <a:cs typeface="Times New Roman" panose="02020603050405020304" pitchFamily="18" charset="0"/>
              </a:rPr>
              <a:t>Henslow</a:t>
            </a:r>
            <a:r>
              <a:rPr lang="fr-FR" sz="2400" dirty="0">
                <a:latin typeface="Times New Roman" panose="02020603050405020304" pitchFamily="18" charset="0"/>
                <a:cs typeface="Times New Roman" panose="02020603050405020304" pitchFamily="18" charset="0"/>
              </a:rPr>
              <a:t> (1795-1861), Charles Lyell (1797-1875)</a:t>
            </a:r>
          </a:p>
          <a:p>
            <a:pPr marL="0" indent="0" algn="just">
              <a:buNone/>
            </a:pPr>
            <a:r>
              <a:rPr lang="fr-FR" sz="2400" dirty="0">
                <a:latin typeface="Times New Roman" panose="02020603050405020304" pitchFamily="18" charset="0"/>
                <a:cs typeface="Times New Roman" panose="02020603050405020304" pitchFamily="18" charset="0"/>
              </a:rPr>
              <a:t>-économie politique : Thomas Malthus (1766-1834) &amp; Jeremy Bentham (1748-1832)</a:t>
            </a:r>
          </a:p>
          <a:p>
            <a:pPr marL="0" indent="0">
              <a:buNone/>
            </a:pPr>
            <a:endParaRPr lang="fr-F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1714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A6E8E4-8891-094A-BF6B-F56FE3EC6A06}"/>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83D0E5A5-58FC-994A-ACC2-8648D0F1CC61}"/>
              </a:ext>
            </a:extLst>
          </p:cNvPr>
          <p:cNvSpPr>
            <a:spLocks noGrp="1"/>
          </p:cNvSpPr>
          <p:nvPr>
            <p:ph idx="1"/>
          </p:nvPr>
        </p:nvSpPr>
        <p:spPr>
          <a:xfrm>
            <a:off x="457200" y="274638"/>
            <a:ext cx="8229600" cy="5851525"/>
          </a:xfrm>
        </p:spPr>
        <p:txBody>
          <a:bodyPr>
            <a:normAutofit/>
          </a:bodyPr>
          <a:lstStyle/>
          <a:p>
            <a:r>
              <a:rPr lang="fr-FR" sz="2400" b="1" dirty="0">
                <a:latin typeface="Times New Roman" panose="02020603050405020304" pitchFamily="18" charset="0"/>
                <a:cs typeface="Times New Roman" panose="02020603050405020304" pitchFamily="18" charset="0"/>
              </a:rPr>
              <a:t>A. Le voyage du </a:t>
            </a:r>
            <a:r>
              <a:rPr lang="fr-FR" sz="2400" b="1" i="1" dirty="0">
                <a:latin typeface="Times New Roman" panose="02020603050405020304" pitchFamily="18" charset="0"/>
                <a:cs typeface="Times New Roman" panose="02020603050405020304" pitchFamily="18" charset="0"/>
              </a:rPr>
              <a:t>Beagle </a:t>
            </a:r>
            <a:r>
              <a:rPr lang="fr-FR" sz="2400" b="1" dirty="0">
                <a:latin typeface="Times New Roman" panose="02020603050405020304" pitchFamily="18" charset="0"/>
                <a:cs typeface="Times New Roman" panose="02020603050405020304" pitchFamily="18" charset="0"/>
              </a:rPr>
              <a:t>(1831-1836)</a:t>
            </a:r>
          </a:p>
          <a:p>
            <a:pPr marL="0" indent="0" algn="just">
              <a:buNone/>
            </a:pPr>
            <a:r>
              <a:rPr lang="fr-FR" sz="2400" dirty="0">
                <a:latin typeface="Times New Roman" panose="02020603050405020304" pitchFamily="18" charset="0"/>
                <a:cs typeface="Times New Roman" panose="02020603050405020304" pitchFamily="18" charset="0"/>
              </a:rPr>
              <a:t>Expédition commandée par le capitaine Robert Fitzroy (1805-1865).</a:t>
            </a:r>
          </a:p>
          <a:p>
            <a:pPr marL="0" indent="0" algn="just">
              <a:buNone/>
            </a:pPr>
            <a:r>
              <a:rPr lang="fr-FR" sz="2400" dirty="0">
                <a:latin typeface="Times New Roman" panose="02020603050405020304" pitchFamily="18" charset="0"/>
                <a:cs typeface="Times New Roman" panose="02020603050405020304" pitchFamily="18" charset="0"/>
              </a:rPr>
              <a:t>Alexandre de Humboldt (1769-1859), </a:t>
            </a:r>
            <a:r>
              <a:rPr lang="fr-FR" sz="2400" i="1" dirty="0">
                <a:latin typeface="Times New Roman" panose="02020603050405020304" pitchFamily="18" charset="0"/>
                <a:cs typeface="Times New Roman" panose="02020603050405020304" pitchFamily="18" charset="0"/>
              </a:rPr>
              <a:t>Cosmos. Essai d'une description physique du Monde</a:t>
            </a:r>
            <a:r>
              <a:rPr lang="fr-FR" sz="2400" dirty="0">
                <a:latin typeface="Times New Roman" panose="02020603050405020304" pitchFamily="18" charset="0"/>
                <a:cs typeface="Times New Roman" panose="02020603050405020304" pitchFamily="18" charset="0"/>
              </a:rPr>
              <a:t>, 4 vol., Paris, 1847-1859.</a:t>
            </a:r>
          </a:p>
          <a:p>
            <a:pPr marL="0" indent="0">
              <a:buNone/>
            </a:pPr>
            <a:r>
              <a:rPr lang="fr-FR" sz="2400" dirty="0">
                <a:latin typeface="Times New Roman" panose="02020603050405020304" pitchFamily="18" charset="0"/>
                <a:cs typeface="Times New Roman" panose="02020603050405020304" pitchFamily="18" charset="0"/>
              </a:rPr>
              <a:t>Iles Canaries et </a:t>
            </a:r>
            <a:r>
              <a:rPr lang="fr-FR" sz="2400" dirty="0" err="1">
                <a:latin typeface="Times New Roman" panose="02020603050405020304" pitchFamily="18" charset="0"/>
                <a:cs typeface="Times New Roman" panose="02020603050405020304" pitchFamily="18" charset="0"/>
              </a:rPr>
              <a:t>Galapagos</a:t>
            </a:r>
            <a:r>
              <a:rPr lang="fr-FR" sz="2400" dirty="0">
                <a:latin typeface="Times New Roman" panose="02020603050405020304" pitchFamily="18" charset="0"/>
                <a:cs typeface="Times New Roman" panose="02020603050405020304" pitchFamily="18" charset="0"/>
              </a:rPr>
              <a:t> / Tenerife</a:t>
            </a:r>
          </a:p>
          <a:p>
            <a:pPr marL="0" indent="0">
              <a:buNone/>
            </a:pPr>
            <a:r>
              <a:rPr lang="fr-FR" sz="2400" dirty="0">
                <a:latin typeface="Times New Roman" panose="02020603050405020304" pitchFamily="18" charset="0"/>
                <a:cs typeface="Times New Roman" panose="02020603050405020304" pitchFamily="18" charset="0"/>
              </a:rPr>
              <a:t>Publication du </a:t>
            </a:r>
            <a:r>
              <a:rPr lang="fr-FR" sz="2400" i="1" dirty="0">
                <a:latin typeface="Times New Roman" panose="02020603050405020304" pitchFamily="18" charset="0"/>
                <a:cs typeface="Times New Roman" panose="02020603050405020304" pitchFamily="18" charset="0"/>
              </a:rPr>
              <a:t>Voyage</a:t>
            </a:r>
            <a:r>
              <a:rPr lang="fr-FR" sz="2400" dirty="0">
                <a:latin typeface="Times New Roman" panose="02020603050405020304" pitchFamily="18" charset="0"/>
                <a:cs typeface="Times New Roman" panose="02020603050405020304" pitchFamily="18" charset="0"/>
              </a:rPr>
              <a:t> (1839)</a:t>
            </a:r>
          </a:p>
          <a:p>
            <a:pPr marL="0" indent="0">
              <a:buNone/>
            </a:pPr>
            <a:endParaRPr lang="fr-FR" sz="2400" dirty="0">
              <a:latin typeface="Times New Roman" panose="02020603050405020304" pitchFamily="18" charset="0"/>
              <a:cs typeface="Times New Roman" panose="02020603050405020304" pitchFamily="18" charset="0"/>
            </a:endParaRPr>
          </a:p>
        </p:txBody>
      </p:sp>
      <p:pic>
        <p:nvPicPr>
          <p:cNvPr id="5" name="Image 4">
            <a:extLst>
              <a:ext uri="{FF2B5EF4-FFF2-40B4-BE49-F238E27FC236}">
                <a16:creationId xmlns:a16="http://schemas.microsoft.com/office/drawing/2014/main" id="{7F84824D-0C28-6C47-B52E-7C3A6E9992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377" y="3933056"/>
            <a:ext cx="4836319" cy="2494066"/>
          </a:xfrm>
          <a:prstGeom prst="rect">
            <a:avLst/>
          </a:prstGeom>
        </p:spPr>
      </p:pic>
      <p:pic>
        <p:nvPicPr>
          <p:cNvPr id="6" name="Image 5">
            <a:extLst>
              <a:ext uri="{FF2B5EF4-FFF2-40B4-BE49-F238E27FC236}">
                <a16:creationId xmlns:a16="http://schemas.microsoft.com/office/drawing/2014/main" id="{964E6E47-5CB8-9946-9375-394D346011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68144" y="2347121"/>
            <a:ext cx="2707648" cy="1706557"/>
          </a:xfrm>
          <a:prstGeom prst="rect">
            <a:avLst/>
          </a:prstGeom>
        </p:spPr>
      </p:pic>
    </p:spTree>
    <p:extLst>
      <p:ext uri="{BB962C8B-B14F-4D97-AF65-F5344CB8AC3E}">
        <p14:creationId xmlns:p14="http://schemas.microsoft.com/office/powerpoint/2010/main" val="1373294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77938C-8AE1-134D-AE05-EFDBE4B4A4AF}"/>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398CEFB7-9893-7945-91DB-142F9CA6C6AD}"/>
              </a:ext>
            </a:extLst>
          </p:cNvPr>
          <p:cNvSpPr>
            <a:spLocks noGrp="1"/>
          </p:cNvSpPr>
          <p:nvPr>
            <p:ph idx="1"/>
          </p:nvPr>
        </p:nvSpPr>
        <p:spPr>
          <a:xfrm>
            <a:off x="323528" y="2564904"/>
            <a:ext cx="8363272" cy="3561259"/>
          </a:xfrm>
        </p:spPr>
        <p:txBody>
          <a:bodyPr>
            <a:normAutofit lnSpcReduction="10000"/>
          </a:bodyPr>
          <a:lstStyle/>
          <a:p>
            <a:pPr marL="0" indent="0" algn="just">
              <a:buNone/>
            </a:pPr>
            <a:r>
              <a:rPr lang="fr-FR" sz="2400" b="1" dirty="0">
                <a:latin typeface="Times New Roman" panose="02020603050405020304" pitchFamily="18" charset="0"/>
                <a:cs typeface="Times New Roman" panose="02020603050405020304" pitchFamily="18" charset="0"/>
              </a:rPr>
              <a:t>Les pinsons des Galápagos </a:t>
            </a:r>
            <a:r>
              <a:rPr lang="fr-FR" sz="2400" dirty="0">
                <a:latin typeface="Times New Roman" panose="02020603050405020304" pitchFamily="18" charset="0"/>
                <a:cs typeface="Times New Roman" panose="02020603050405020304" pitchFamily="18" charset="0"/>
              </a:rPr>
              <a:t>: la diversité</a:t>
            </a:r>
          </a:p>
          <a:p>
            <a:pPr marL="0" indent="0" algn="just">
              <a:buNone/>
            </a:pPr>
            <a:r>
              <a:rPr lang="fr-FR" sz="2400" dirty="0">
                <a:latin typeface="Times New Roman" panose="02020603050405020304" pitchFamily="18" charset="0"/>
                <a:cs typeface="Times New Roman" panose="02020603050405020304" pitchFamily="18" charset="0"/>
              </a:rPr>
              <a:t> Darwin visite les îles des Galápagos entre le 15 septembre et le 20 octobre 1835. Il est frappé par la ressemblance de nombreux oiseaux entre eux et avec ceux qui peuplent le continent américain, en particulier pour la morphologie des becs. Il récolte des échantillons de ces oiseaux et les enverra à J. Gould qui identifiera 13 espèces différentes de pinsons. Il émet l’hypothèse que ces 13 espèces pourraient s’être formées à partir d’une seule espèce. </a:t>
            </a:r>
          </a:p>
        </p:txBody>
      </p:sp>
      <p:pic>
        <p:nvPicPr>
          <p:cNvPr id="4" name="Image 3">
            <a:extLst>
              <a:ext uri="{FF2B5EF4-FFF2-40B4-BE49-F238E27FC236}">
                <a16:creationId xmlns:a16="http://schemas.microsoft.com/office/drawing/2014/main" id="{C321D713-2051-114B-BFE7-F6EE71D592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16216" y="576978"/>
            <a:ext cx="1801413" cy="1681319"/>
          </a:xfrm>
          <a:prstGeom prst="rect">
            <a:avLst/>
          </a:prstGeom>
        </p:spPr>
      </p:pic>
    </p:spTree>
    <p:extLst>
      <p:ext uri="{BB962C8B-B14F-4D97-AF65-F5344CB8AC3E}">
        <p14:creationId xmlns:p14="http://schemas.microsoft.com/office/powerpoint/2010/main" val="2617506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BC3D08-E8D2-594D-8C41-A3A6D5C755D0}"/>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1044DC47-38C9-C240-BF38-0523CBCA3D73}"/>
              </a:ext>
            </a:extLst>
          </p:cNvPr>
          <p:cNvSpPr>
            <a:spLocks noGrp="1"/>
          </p:cNvSpPr>
          <p:nvPr>
            <p:ph idx="1"/>
          </p:nvPr>
        </p:nvSpPr>
        <p:spPr>
          <a:xfrm>
            <a:off x="457200" y="1268760"/>
            <a:ext cx="8229600" cy="4857403"/>
          </a:xfrm>
        </p:spPr>
        <p:txBody>
          <a:bodyPr>
            <a:normAutofit/>
          </a:bodyPr>
          <a:lstStyle/>
          <a:p>
            <a:pPr marL="0" indent="0">
              <a:buNone/>
            </a:pPr>
            <a:r>
              <a:rPr lang="fr-FR" b="1" dirty="0">
                <a:latin typeface="Times New Roman" panose="02020603050405020304" pitchFamily="18" charset="0"/>
                <a:cs typeface="Times New Roman" panose="02020603050405020304" pitchFamily="18" charset="0"/>
              </a:rPr>
              <a:t>Collectes et travaux  en Argentine </a:t>
            </a:r>
            <a:r>
              <a:rPr lang="fr-FR" dirty="0">
                <a:latin typeface="Times New Roman" panose="02020603050405020304" pitchFamily="18" charset="0"/>
                <a:cs typeface="Times New Roman" panose="02020603050405020304" pitchFamily="18" charset="0"/>
              </a:rPr>
              <a:t>: la longue durée</a:t>
            </a:r>
          </a:p>
          <a:p>
            <a:pPr marL="0" indent="0" algn="just">
              <a:buNone/>
            </a:pPr>
            <a:r>
              <a:rPr lang="fr-FR" dirty="0">
                <a:latin typeface="Times New Roman" panose="02020603050405020304" pitchFamily="18" charset="0"/>
                <a:cs typeface="Times New Roman" panose="02020603050405020304" pitchFamily="18" charset="0"/>
              </a:rPr>
              <a:t>Les ressemblances d’espèces différentes distribuées dans l’espace (Nandous) ou dans le temps (tatou et glyptodon). Ces deux constatations vont à l’encontre des théories fixistes de l’époque : </a:t>
            </a:r>
          </a:p>
          <a:p>
            <a:pPr marL="514350" indent="-514350" algn="just">
              <a:buAutoNum type="arabicPeriod"/>
            </a:pPr>
            <a:r>
              <a:rPr lang="fr-FR" dirty="0">
                <a:latin typeface="Times New Roman" panose="02020603050405020304" pitchFamily="18" charset="0"/>
                <a:cs typeface="Times New Roman" panose="02020603050405020304" pitchFamily="18" charset="0"/>
              </a:rPr>
              <a:t>Il est frappé par la proximité morphologique et géographique de deux espèces de </a:t>
            </a:r>
            <a:r>
              <a:rPr lang="fr-FR" b="1" dirty="0">
                <a:latin typeface="Times New Roman" panose="02020603050405020304" pitchFamily="18" charset="0"/>
                <a:cs typeface="Times New Roman" panose="02020603050405020304" pitchFamily="18" charset="0"/>
              </a:rPr>
              <a:t>nandous</a:t>
            </a:r>
            <a:r>
              <a:rPr lang="fr-FR" dirty="0">
                <a:latin typeface="Times New Roman" panose="02020603050405020304" pitchFamily="18" charset="0"/>
                <a:cs typeface="Times New Roman" panose="02020603050405020304" pitchFamily="18" charset="0"/>
              </a:rPr>
              <a:t> : pourquoi Dieu, lors de la création aurait-il créé deux espèces dissemblables mais pourtant si proches. Ne descendent-</a:t>
            </a:r>
            <a:r>
              <a:rPr lang="fr-FR" dirty="0" err="1">
                <a:latin typeface="Times New Roman" panose="02020603050405020304" pitchFamily="18" charset="0"/>
                <a:cs typeface="Times New Roman" panose="02020603050405020304" pitchFamily="18" charset="0"/>
              </a:rPr>
              <a:t>t</a:t>
            </a:r>
            <a:r>
              <a:rPr lang="fr-FR" dirty="0">
                <a:latin typeface="Times New Roman" panose="02020603050405020304" pitchFamily="18" charset="0"/>
                <a:cs typeface="Times New Roman" panose="02020603050405020304" pitchFamily="18" charset="0"/>
              </a:rPr>
              <a:t>-elles pas plutôt d’un ancêtre commun ?</a:t>
            </a:r>
          </a:p>
          <a:p>
            <a:pPr marL="514350" indent="-514350" algn="just">
              <a:buAutoNum type="arabicPeriod"/>
            </a:pPr>
            <a:r>
              <a:rPr lang="fr-FR" dirty="0">
                <a:latin typeface="Times New Roman" panose="02020603050405020304" pitchFamily="18" charset="0"/>
                <a:cs typeface="Times New Roman" panose="02020603050405020304" pitchFamily="18" charset="0"/>
              </a:rPr>
              <a:t>La découverte de la ressemblance entre le </a:t>
            </a:r>
            <a:r>
              <a:rPr lang="fr-FR" b="1" dirty="0">
                <a:latin typeface="Times New Roman" panose="02020603050405020304" pitchFamily="18" charset="0"/>
                <a:cs typeface="Times New Roman" panose="02020603050405020304" pitchFamily="18" charset="0"/>
              </a:rPr>
              <a:t>glyptodon</a:t>
            </a:r>
            <a:r>
              <a:rPr lang="fr-FR" dirty="0">
                <a:latin typeface="Times New Roman" panose="02020603050405020304" pitchFamily="18" charset="0"/>
                <a:cs typeface="Times New Roman" panose="02020603050405020304" pitchFamily="18" charset="0"/>
              </a:rPr>
              <a:t> fossile et le </a:t>
            </a:r>
            <a:r>
              <a:rPr lang="fr-FR" b="1" dirty="0">
                <a:latin typeface="Times New Roman" panose="02020603050405020304" pitchFamily="18" charset="0"/>
                <a:cs typeface="Times New Roman" panose="02020603050405020304" pitchFamily="18" charset="0"/>
              </a:rPr>
              <a:t>tatou</a:t>
            </a:r>
            <a:r>
              <a:rPr lang="fr-FR" dirty="0">
                <a:latin typeface="Times New Roman" panose="02020603050405020304" pitchFamily="18" charset="0"/>
                <a:cs typeface="Times New Roman" panose="02020603050405020304" pitchFamily="18" charset="0"/>
              </a:rPr>
              <a:t> actuel renforce l’idée d’une transformation de formes anciennes en formes nouvelles.</a:t>
            </a:r>
          </a:p>
        </p:txBody>
      </p:sp>
      <p:pic>
        <p:nvPicPr>
          <p:cNvPr id="4" name="Image 3">
            <a:extLst>
              <a:ext uri="{FF2B5EF4-FFF2-40B4-BE49-F238E27FC236}">
                <a16:creationId xmlns:a16="http://schemas.microsoft.com/office/drawing/2014/main" id="{768BE2A6-A621-D144-9E59-41DA06CCBA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48264" y="181909"/>
            <a:ext cx="1934258" cy="1450694"/>
          </a:xfrm>
          <a:prstGeom prst="rect">
            <a:avLst/>
          </a:prstGeom>
        </p:spPr>
      </p:pic>
      <p:pic>
        <p:nvPicPr>
          <p:cNvPr id="5" name="Image 4">
            <a:extLst>
              <a:ext uri="{FF2B5EF4-FFF2-40B4-BE49-F238E27FC236}">
                <a16:creationId xmlns:a16="http://schemas.microsoft.com/office/drawing/2014/main" id="{284BAA96-A192-0C4B-B6A1-5B8D1F49EF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7584" y="5877272"/>
            <a:ext cx="1720569" cy="832912"/>
          </a:xfrm>
          <a:prstGeom prst="rect">
            <a:avLst/>
          </a:prstGeom>
        </p:spPr>
      </p:pic>
      <p:pic>
        <p:nvPicPr>
          <p:cNvPr id="6" name="Image 5">
            <a:extLst>
              <a:ext uri="{FF2B5EF4-FFF2-40B4-BE49-F238E27FC236}">
                <a16:creationId xmlns:a16="http://schemas.microsoft.com/office/drawing/2014/main" id="{96765E00-182B-DD48-B9C8-3485C320100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29812" y="5871339"/>
            <a:ext cx="1903233" cy="873992"/>
          </a:xfrm>
          <a:prstGeom prst="rect">
            <a:avLst/>
          </a:prstGeom>
        </p:spPr>
      </p:pic>
    </p:spTree>
    <p:extLst>
      <p:ext uri="{BB962C8B-B14F-4D97-AF65-F5344CB8AC3E}">
        <p14:creationId xmlns:p14="http://schemas.microsoft.com/office/powerpoint/2010/main" val="2010684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99BD3D-D024-2E43-A2A6-C195953650CF}"/>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DC5BD570-0557-DD47-866A-46CF879E02B0}"/>
              </a:ext>
            </a:extLst>
          </p:cNvPr>
          <p:cNvSpPr>
            <a:spLocks noGrp="1"/>
          </p:cNvSpPr>
          <p:nvPr>
            <p:ph idx="1"/>
          </p:nvPr>
        </p:nvSpPr>
        <p:spPr>
          <a:xfrm>
            <a:off x="457200" y="274638"/>
            <a:ext cx="8229600" cy="5851525"/>
          </a:xfrm>
        </p:spPr>
        <p:txBody>
          <a:bodyPr>
            <a:normAutofit/>
          </a:bodyPr>
          <a:lstStyle/>
          <a:p>
            <a:pPr marL="0" indent="0">
              <a:buNone/>
            </a:pPr>
            <a:r>
              <a:rPr lang="fr-FR" sz="2800" b="1" dirty="0">
                <a:latin typeface="Times New Roman" panose="02020603050405020304" pitchFamily="18" charset="0"/>
                <a:cs typeface="Times New Roman" panose="02020603050405020304" pitchFamily="18" charset="0"/>
              </a:rPr>
              <a:t>B. Un gentleman naturaliste au centre d’un vaste réseau. </a:t>
            </a:r>
          </a:p>
          <a:p>
            <a:pPr marL="0" indent="0" algn="just">
              <a:buNone/>
            </a:pPr>
            <a:r>
              <a:rPr lang="fr-FR" sz="2800" dirty="0">
                <a:latin typeface="Times New Roman" panose="02020603050405020304" pitchFamily="18" charset="0"/>
                <a:cs typeface="Times New Roman" panose="02020603050405020304" pitchFamily="18" charset="0"/>
              </a:rPr>
              <a:t>Entre 1821 et 1882, Darwin a échangé plus de 15 000 lettres avec des centaines de correspondants </a:t>
            </a:r>
          </a:p>
          <a:p>
            <a:pPr marL="0" indent="0" algn="just">
              <a:buNone/>
            </a:pPr>
            <a:r>
              <a:rPr lang="fr-FR" sz="2800" dirty="0">
                <a:latin typeface="Times New Roman" panose="02020603050405020304" pitchFamily="18" charset="0"/>
                <a:cs typeface="Times New Roman" panose="02020603050405020304" pitchFamily="18" charset="0"/>
              </a:rPr>
              <a:t>Proximités avec des éleveurs, horticulteurs et les agronomes (pratiques de la sélection artificielle).</a:t>
            </a:r>
          </a:p>
          <a:p>
            <a:pPr marL="0" indent="0" algn="just">
              <a:buNone/>
            </a:pPr>
            <a:r>
              <a:rPr lang="fr-FR" sz="2800" dirty="0">
                <a:latin typeface="Times New Roman" panose="02020603050405020304" pitchFamily="18" charset="0"/>
                <a:cs typeface="Times New Roman" panose="02020603050405020304" pitchFamily="18" charset="0"/>
              </a:rPr>
              <a:t>Darwin et le « transformisme » de Lamarck</a:t>
            </a:r>
          </a:p>
          <a:p>
            <a:pPr marL="0" indent="0" algn="just">
              <a:buNone/>
            </a:pPr>
            <a:endParaRPr lang="fr-FR"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9488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1BA1B9-0845-8840-BCE2-57080532BF53}"/>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09BABD5D-FD25-B646-AADD-1143A8A1868C}"/>
              </a:ext>
            </a:extLst>
          </p:cNvPr>
          <p:cNvSpPr>
            <a:spLocks noGrp="1"/>
          </p:cNvSpPr>
          <p:nvPr>
            <p:ph idx="1"/>
          </p:nvPr>
        </p:nvSpPr>
        <p:spPr>
          <a:xfrm>
            <a:off x="683568" y="332656"/>
            <a:ext cx="7920880" cy="5544616"/>
          </a:xfrm>
        </p:spPr>
        <p:txBody>
          <a:bodyPr>
            <a:normAutofit lnSpcReduction="10000"/>
          </a:bodyPr>
          <a:lstStyle/>
          <a:p>
            <a:pPr marL="0" indent="0" algn="just">
              <a:buNone/>
            </a:pPr>
            <a:r>
              <a:rPr lang="fr-FR" b="1" dirty="0">
                <a:latin typeface="Garamond" panose="02020404030301010803" pitchFamily="18" charset="0"/>
                <a:cs typeface="Times New Roman" panose="02020603050405020304" pitchFamily="18" charset="0"/>
              </a:rPr>
              <a:t>C. Un savant installé et prudent.</a:t>
            </a:r>
          </a:p>
          <a:p>
            <a:pPr marL="0" indent="0">
              <a:buNone/>
            </a:pPr>
            <a:r>
              <a:rPr lang="fr-FR" dirty="0">
                <a:latin typeface="Garamond" panose="02020404030301010803" pitchFamily="18" charset="0"/>
                <a:cs typeface="Times New Roman" panose="02020603050405020304" pitchFamily="18" charset="0"/>
              </a:rPr>
              <a:t>1839 : mariage avec sa cousine, Emma Wedgwood.</a:t>
            </a:r>
          </a:p>
          <a:p>
            <a:pPr marL="0" indent="0" algn="just">
              <a:buNone/>
            </a:pPr>
            <a:r>
              <a:rPr lang="fr-FR" dirty="0">
                <a:latin typeface="Garamond" panose="02020404030301010803" pitchFamily="18" charset="0"/>
                <a:cs typeface="Times New Roman" panose="02020603050405020304" pitchFamily="18" charset="0"/>
              </a:rPr>
              <a:t>1844 : Rédaction d’un manuscrit consacré à la théorie de l’évolution (théorie publiable)</a:t>
            </a:r>
          </a:p>
          <a:p>
            <a:pPr marL="0" indent="0" algn="just">
              <a:buNone/>
            </a:pPr>
            <a:r>
              <a:rPr lang="fr-FR" dirty="0">
                <a:latin typeface="Garamond" panose="02020404030301010803" pitchFamily="18" charset="0"/>
                <a:cs typeface="Times New Roman" panose="02020603050405020304" pitchFamily="18" charset="0"/>
              </a:rPr>
              <a:t>1853 : médaille d’or de la Royal Society pour ses travaux naturalistes.</a:t>
            </a:r>
          </a:p>
          <a:p>
            <a:pPr marL="0" indent="0" algn="just">
              <a:buNone/>
            </a:pPr>
            <a:r>
              <a:rPr lang="fr-FR" dirty="0">
                <a:latin typeface="Garamond" panose="02020404030301010803" pitchFamily="18" charset="0"/>
                <a:cs typeface="Times New Roman" panose="02020603050405020304" pitchFamily="18" charset="0"/>
              </a:rPr>
              <a:t>1858 : Coup de théâtre… </a:t>
            </a:r>
            <a:r>
              <a:rPr lang="fr-FR" b="1" dirty="0">
                <a:latin typeface="Garamond" panose="02020404030301010803" pitchFamily="18" charset="0"/>
                <a:cs typeface="Times New Roman" panose="02020603050405020304" pitchFamily="18" charset="0"/>
              </a:rPr>
              <a:t>Alfred-Russell Wallace </a:t>
            </a:r>
            <a:r>
              <a:rPr lang="fr-FR" dirty="0">
                <a:latin typeface="Garamond" panose="02020404030301010803" pitchFamily="18" charset="0"/>
                <a:cs typeface="Times New Roman" panose="02020603050405020304" pitchFamily="18" charset="0"/>
              </a:rPr>
              <a:t>(1823-1913), publie son essai : </a:t>
            </a:r>
            <a:r>
              <a:rPr lang="fr-FR" i="1" dirty="0">
                <a:latin typeface="Garamond" panose="02020404030301010803" pitchFamily="18" charset="0"/>
                <a:cs typeface="Times New Roman" panose="02020603050405020304" pitchFamily="18" charset="0"/>
              </a:rPr>
              <a:t>De la tendance des espèces à former des variétés (</a:t>
            </a:r>
            <a:r>
              <a:rPr lang="fr-FR" dirty="0">
                <a:latin typeface="Garamond" panose="02020404030301010803" pitchFamily="18" charset="0"/>
              </a:rPr>
              <a:t>« </a:t>
            </a:r>
            <a:r>
              <a:rPr lang="fr-FR" i="1" dirty="0">
                <a:latin typeface="Garamond" panose="02020404030301010803" pitchFamily="18" charset="0"/>
              </a:rPr>
              <a:t>On the </a:t>
            </a:r>
            <a:r>
              <a:rPr lang="fr-FR" i="1" dirty="0" err="1">
                <a:latin typeface="Garamond" panose="02020404030301010803" pitchFamily="18" charset="0"/>
              </a:rPr>
              <a:t>Tendency</a:t>
            </a:r>
            <a:r>
              <a:rPr lang="fr-FR" i="1" dirty="0">
                <a:latin typeface="Garamond" panose="02020404030301010803" pitchFamily="18" charset="0"/>
              </a:rPr>
              <a:t> of </a:t>
            </a:r>
            <a:r>
              <a:rPr lang="fr-FR" i="1" dirty="0" err="1">
                <a:latin typeface="Garamond" panose="02020404030301010803" pitchFamily="18" charset="0"/>
              </a:rPr>
              <a:t>Species</a:t>
            </a:r>
            <a:r>
              <a:rPr lang="fr-FR" i="1" dirty="0">
                <a:latin typeface="Garamond" panose="02020404030301010803" pitchFamily="18" charset="0"/>
              </a:rPr>
              <a:t> to </a:t>
            </a:r>
            <a:r>
              <a:rPr lang="fr-FR" i="1" dirty="0" err="1">
                <a:latin typeface="Garamond" panose="02020404030301010803" pitchFamily="18" charset="0"/>
              </a:rPr>
              <a:t>form</a:t>
            </a:r>
            <a:r>
              <a:rPr lang="fr-FR" i="1" dirty="0">
                <a:latin typeface="Garamond" panose="02020404030301010803" pitchFamily="18" charset="0"/>
              </a:rPr>
              <a:t> </a:t>
            </a:r>
            <a:r>
              <a:rPr lang="fr-FR" i="1" dirty="0" err="1">
                <a:latin typeface="Garamond" panose="02020404030301010803" pitchFamily="18" charset="0"/>
              </a:rPr>
              <a:t>Varieties</a:t>
            </a:r>
            <a:r>
              <a:rPr lang="fr-FR" dirty="0">
                <a:latin typeface="Garamond" panose="02020404030301010803" pitchFamily="18" charset="0"/>
              </a:rPr>
              <a:t> » </a:t>
            </a:r>
            <a:r>
              <a:rPr lang="fr-FR" i="1" dirty="0">
                <a:latin typeface="Garamond" panose="02020404030301010803" pitchFamily="18" charset="0"/>
                <a:cs typeface="Times New Roman" panose="02020603050405020304" pitchFamily="18" charset="0"/>
              </a:rPr>
              <a:t>)</a:t>
            </a:r>
            <a:endParaRPr lang="fr-FR" dirty="0">
              <a:latin typeface="Garamond" panose="02020404030301010803" pitchFamily="18" charset="0"/>
              <a:cs typeface="Times New Roman" panose="02020603050405020304" pitchFamily="18" charset="0"/>
            </a:endParaRPr>
          </a:p>
          <a:p>
            <a:pPr marL="0" indent="0" algn="just">
              <a:buNone/>
            </a:pPr>
            <a:endParaRPr lang="fr-FR" dirty="0">
              <a:latin typeface="Garamond" panose="02020404030301010803" pitchFamily="18" charset="0"/>
              <a:cs typeface="Times New Roman" panose="02020603050405020304" pitchFamily="18" charset="0"/>
            </a:endParaRPr>
          </a:p>
          <a:p>
            <a:pPr marL="0" indent="0" algn="just">
              <a:buNone/>
            </a:pPr>
            <a:r>
              <a:rPr lang="fr-FR" dirty="0">
                <a:latin typeface="Garamond" panose="02020404030301010803" pitchFamily="18" charset="0"/>
                <a:cs typeface="Times New Roman" panose="02020603050405020304" pitchFamily="18" charset="0"/>
              </a:rPr>
              <a:t>24 novembre 1859 : </a:t>
            </a:r>
            <a:r>
              <a:rPr lang="fr-FR" i="1" dirty="0">
                <a:latin typeface="Garamond" panose="02020404030301010803" pitchFamily="18" charset="0"/>
                <a:cs typeface="Times New Roman" panose="02020603050405020304" pitchFamily="18" charset="0"/>
              </a:rPr>
              <a:t>De l'Origine des espèces par la sélection naturelle ou la préservation des races favorisées dans la lutte pour la vie </a:t>
            </a:r>
            <a:r>
              <a:rPr lang="fr-FR" dirty="0">
                <a:latin typeface="Garamond" panose="02020404030301010803" pitchFamily="18" charset="0"/>
                <a:cs typeface="Times New Roman" panose="02020603050405020304" pitchFamily="18" charset="0"/>
              </a:rPr>
              <a:t>(Londres).</a:t>
            </a:r>
          </a:p>
          <a:p>
            <a:pPr marL="0" indent="0" algn="just">
              <a:buNone/>
            </a:pPr>
            <a:r>
              <a:rPr lang="fr-FR" dirty="0">
                <a:latin typeface="Garamond" panose="02020404030301010803" pitchFamily="18" charset="0"/>
                <a:cs typeface="Times New Roman" panose="02020603050405020304" pitchFamily="18" charset="0"/>
              </a:rPr>
              <a:t>Succès immédiat de la première édition. Nombreuses rééditions (corrections et adaptations).</a:t>
            </a:r>
          </a:p>
          <a:p>
            <a:endParaRPr lang="fr-FR" dirty="0"/>
          </a:p>
        </p:txBody>
      </p:sp>
    </p:spTree>
    <p:extLst>
      <p:ext uri="{BB962C8B-B14F-4D97-AF65-F5344CB8AC3E}">
        <p14:creationId xmlns:p14="http://schemas.microsoft.com/office/powerpoint/2010/main" val="4051535366"/>
      </p:ext>
    </p:extLst>
  </p:cSld>
  <p:clrMapOvr>
    <a:masterClrMapping/>
  </p:clrMapOvr>
</p:sld>
</file>

<file path=ppt/theme/theme1.xml><?xml version="1.0" encoding="utf-8"?>
<a:theme xmlns:a="http://schemas.openxmlformats.org/drawingml/2006/main" name="Galerie">
  <a:themeElements>
    <a:clrScheme name="Galerie">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e">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e">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{C9132751-FAEE-A542-9A51-4CEF08EDECD4}tf10001119</Template>
  <TotalTime>2156</TotalTime>
  <Words>1752</Words>
  <Application>Microsoft Macintosh PowerPoint</Application>
  <PresentationFormat>Affichage à l'écran (4:3)</PresentationFormat>
  <Paragraphs>112</Paragraphs>
  <Slides>21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21</vt:i4>
      </vt:variant>
    </vt:vector>
  </HeadingPairs>
  <TitlesOfParts>
    <vt:vector size="26" baseType="lpstr">
      <vt:lpstr>Arial</vt:lpstr>
      <vt:lpstr>Garamond</vt:lpstr>
      <vt:lpstr>Gill Sans MT</vt:lpstr>
      <vt:lpstr>Times New Roman</vt:lpstr>
      <vt:lpstr>Galerie</vt:lpstr>
      <vt:lpstr>Charles Darwin (1809-1882) et le grand bouleversement du XIXe siècle</vt:lpstr>
      <vt:lpstr>Présentation PowerPoint</vt:lpstr>
      <vt:lpstr>Présentation PowerPoint</vt:lpstr>
      <vt:lpstr>I. Formation et travaux (1820-1859)</vt:lpstr>
      <vt:lpstr>Présentation PowerPoint</vt:lpstr>
      <vt:lpstr>Présentation PowerPoint</vt:lpstr>
      <vt:lpstr>Présentation PowerPoint</vt:lpstr>
      <vt:lpstr>Présentation PowerPoint</vt:lpstr>
      <vt:lpstr>Présentation PowerPoint</vt:lpstr>
      <vt:lpstr>Partie 2. L’Origine des espèces et ses réceptions</vt:lpstr>
      <vt:lpstr>Présentation PowerPoint</vt:lpstr>
      <vt:lpstr>Présentation PowerPoint</vt:lpstr>
      <vt:lpstr>Présentation PowerPoint</vt:lpstr>
      <vt:lpstr>Présentation PowerPoint</vt:lpstr>
      <vt:lpstr>Présentation PowerPoint</vt:lpstr>
      <vt:lpstr>Partie 3. Darwinismes et darwinisme social</vt:lpstr>
      <vt:lpstr>Présentation PowerPoint</vt:lpstr>
      <vt:lpstr>Présentation PowerPoint</vt:lpstr>
      <vt:lpstr>Présentation PowerPoint</vt:lpstr>
      <vt:lpstr>Présentation PowerPoint</vt:lpstr>
      <vt:lpstr>Du darwinisme au transhumanisme…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Charles Darwin (1809-1882) et les darwinismes</dc:title>
  <dc:creator>Utilisateur</dc:creator>
  <cp:lastModifiedBy>Microsoft Office User</cp:lastModifiedBy>
  <cp:revision>69</cp:revision>
  <dcterms:created xsi:type="dcterms:W3CDTF">2019-03-30T14:55:15Z</dcterms:created>
  <dcterms:modified xsi:type="dcterms:W3CDTF">2026-03-25T09:59:09Z</dcterms:modified>
</cp:coreProperties>
</file>