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57" r:id="rId4"/>
    <p:sldId id="266" r:id="rId5"/>
    <p:sldId id="261" r:id="rId6"/>
    <p:sldId id="267" r:id="rId7"/>
    <p:sldId id="258" r:id="rId8"/>
    <p:sldId id="259" r:id="rId9"/>
    <p:sldId id="262" r:id="rId10"/>
    <p:sldId id="260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3"/>
    <p:restoredTop sz="95976"/>
  </p:normalViewPr>
  <p:slideViewPr>
    <p:cSldViewPr snapToGrid="0" snapToObjects="1">
      <p:cViewPr varScale="1">
        <p:scale>
          <a:sx n="112" d="100"/>
          <a:sy n="112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32872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3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04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09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4928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86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85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29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06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080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258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22C9904-E454-5746-AF5E-24AE6227CD7B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70EDB98-8565-CE4E-AC78-BF091BED8CF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629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s://www.radiofrance.fr/franceculture/podcasts/serie-avoir-raison-avec-emile-durkhei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hyperlink" Target="https://www.google.com/search?q=Alfred+Binet&amp;newwindow=1&amp;sca_esv=bd7b89a16dc7985d&amp;rlz=1C5CHFA_enFR960FR964&amp;biw=1440&amp;bih=749&amp;sxsrf=ANbL-n50jL0EkFDimaxg80___h5m5nrNnQ%3A1775025772847&amp;ei=bL7Maeu9M5SZkdUPra_l-A0&amp;ved=0ahUKEwjro6GlhsyTAxWUTKQEHa1XGd8Q4dUDCBE&amp;uact=5&amp;oq=Alfred+Binet&amp;gs_lp=Egxnd3Mtd2l6LXNlcnAiDEFsZnJlZCBCaW5ldDIOEC4YgAQYxwEYjgUYrwEyBRAuGIAEMgUQABiABDIFEAAYgAQyBRAAGIAEMgUQABiABDIFEAAYgAQyBRAAGIAEMgUQABiABDIFEC4YgAQyHRAuGIAEGMcBGI4FGK8BGJcFGNwEGN4EGOAE2AEBSPEZUABYpRRwAHgAkAEAmAFhoAGNB6oBAjEyuAEDyAEA-AEBmAIMoALdB8ICChAjGPAFGCcYyQLCAgQQIxgnwgIKEAAYgAQYQxiKBcICChAuGIAEGEMYigXCAgsQABiABBixAxiDAcICDBAjGIAEGBMYJxiKBcICDhAAGIAEGLEDGIMBGIoFwgILEC4YgAQYsQMYgwHCAg4QLhiABBixAxjRAxjHAcICCBAAGIAEGLEDwgINEC4YgAQYsQMYQxiKBcICCBAuGIAEGLEDwgIcEC4YgAQYsQMYQxiKBRiXBRjcBBjeBBjfBNgBAcICDRAuGIAEGLEDGBQYhwLCAhwQLhiABBixAxgUGIcCGJcFGNwEGN4EGN8E2AEBwgILEC4YgAQYxwEYrwHCAgkQABiABBgKGAvCAhIQLhiABBjHARgKGAsYjgUYrwGYAwC6BgYIARABGBSSBwQxMS4xoAf1wgOyBwQxMS4xuAfdB8IHCDAuMS4xMC4xyAc_gAgA&amp;sclient=gws-wiz-serp#fpstate=ive&amp;vld=cid:8cc75ef1,vid:8kOXJwUTePQ,st: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8D365-EA74-334C-AA50-C3B4227C1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640" y="1788454"/>
            <a:ext cx="9977377" cy="2098226"/>
          </a:xfrm>
        </p:spPr>
        <p:txBody>
          <a:bodyPr/>
          <a:lstStyle/>
          <a:p>
            <a:br>
              <a:rPr lang="fr-FR" sz="2800" b="1" dirty="0">
                <a:latin typeface="Garamond" panose="02020404030301010803" pitchFamily="18" charset="0"/>
              </a:rPr>
            </a:br>
            <a:r>
              <a:rPr lang="fr-FR" sz="2800" b="1" dirty="0">
                <a:latin typeface="Garamond" panose="02020404030301010803" pitchFamily="18" charset="0"/>
              </a:rPr>
              <a:t>Des sciences morales aux sciences sociales:</a:t>
            </a:r>
            <a:br>
              <a:rPr lang="fr-FR" sz="2800" b="1" dirty="0">
                <a:latin typeface="Garamond" panose="02020404030301010803" pitchFamily="18" charset="0"/>
              </a:rPr>
            </a:br>
            <a:r>
              <a:rPr lang="fr-FR" sz="2800" b="1" dirty="0">
                <a:latin typeface="Garamond" panose="02020404030301010803" pitchFamily="18" charset="0"/>
              </a:rPr>
              <a:t>une nouvelle géographie scientifique</a:t>
            </a:r>
            <a:br>
              <a:rPr lang="fr-FR" sz="2800" b="1" dirty="0">
                <a:latin typeface="Garamond" panose="02020404030301010803" pitchFamily="18" charset="0"/>
              </a:rPr>
            </a:br>
            <a:r>
              <a:rPr lang="fr-FR" sz="2800" b="1" dirty="0">
                <a:latin typeface="Garamond" panose="02020404030301010803" pitchFamily="18" charset="0"/>
              </a:rPr>
              <a:t> (1832- </a:t>
            </a:r>
            <a:r>
              <a:rPr lang="fr-FR" sz="1400" b="1" dirty="0">
                <a:latin typeface="Garamond" panose="02020404030301010803" pitchFamily="18" charset="0"/>
              </a:rPr>
              <a:t>V.</a:t>
            </a:r>
            <a:r>
              <a:rPr lang="fr-FR" sz="2800" b="1" dirty="0">
                <a:latin typeface="Garamond" panose="02020404030301010803" pitchFamily="18" charset="0"/>
              </a:rPr>
              <a:t> 1900)</a:t>
            </a:r>
            <a:br>
              <a:rPr lang="fr-FR" sz="2800" b="1" dirty="0">
                <a:latin typeface="Garamond" panose="02020404030301010803" pitchFamily="18" charset="0"/>
              </a:rPr>
            </a:br>
            <a:endParaRPr lang="fr-FR" sz="2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2FEDB7-A203-3945-8C33-A5B12FAC48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7B5F1E-710B-9F4B-BA7C-A1AD29DC2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8" y="115330"/>
            <a:ext cx="1890792" cy="18907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2186A0-6F2A-AA4C-82BE-FCBC56372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323" y="3577590"/>
            <a:ext cx="3075388" cy="20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2D515-4AC2-444D-A7FC-D2331F3E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C304E-C02E-5E43-8D08-58DFA240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676" y="1250066"/>
            <a:ext cx="7720314" cy="461733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2. Émile Durkheim (1858-1917) et la sociologie comme discipline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Garamond" panose="02020404030301010803" pitchFamily="18" charset="0"/>
              </a:rPr>
              <a:t>1878 : Ecole normale supérieure (aux côtés de Bergson et de Jaurès)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Garamond" panose="02020404030301010803" pitchFamily="18" charset="0"/>
              </a:rPr>
              <a:t>1882 : agrégation de philosophie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Garamond" panose="02020404030301010803" pitchFamily="18" charset="0"/>
              </a:rPr>
              <a:t>1882-1885 : séjour en Allemagne et professeur de lycée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Garamond" panose="02020404030301010803" pitchFamily="18" charset="0"/>
              </a:rPr>
              <a:t>1893 : thèse à la Faculté des Lettres de l’Université de Paris (De la division du travail)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Garamond" panose="02020404030301010803" pitchFamily="18" charset="0"/>
              </a:rPr>
              <a:t>1895 : </a:t>
            </a:r>
            <a:r>
              <a:rPr lang="fr-FR" i="1" dirty="0">
                <a:latin typeface="Garamond" panose="02020404030301010803" pitchFamily="18" charset="0"/>
              </a:rPr>
              <a:t>Les Règles de la méthode sociologique</a:t>
            </a:r>
            <a:endParaRPr lang="fr-FR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Garamond" panose="02020404030301010803" pitchFamily="18" charset="0"/>
              </a:rPr>
              <a:t>1896 : professeur à l’Université de Bordeaux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Garamond" panose="02020404030301010803" pitchFamily="18" charset="0"/>
              </a:rPr>
              <a:t>1897 : </a:t>
            </a:r>
            <a:r>
              <a:rPr lang="fr-FR" i="1" dirty="0">
                <a:latin typeface="Garamond" panose="02020404030301010803" pitchFamily="18" charset="0"/>
              </a:rPr>
              <a:t>Le suicide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Garamond" panose="02020404030301010803" pitchFamily="18" charset="0"/>
              </a:rPr>
              <a:t>1898-1912 : </a:t>
            </a:r>
            <a:r>
              <a:rPr lang="fr-FR" i="1" dirty="0">
                <a:latin typeface="Garamond" panose="02020404030301010803" pitchFamily="18" charset="0"/>
              </a:rPr>
              <a:t>L’Année sociologique</a:t>
            </a:r>
            <a:r>
              <a:rPr lang="fr-FR" dirty="0">
                <a:latin typeface="Garamond" panose="02020404030301010803" pitchFamily="18" charset="0"/>
              </a:rPr>
              <a:t> (Mauss, Simiand, </a:t>
            </a:r>
            <a:r>
              <a:rPr lang="fr-FR" dirty="0" err="1">
                <a:latin typeface="Garamond" panose="02020404030301010803" pitchFamily="18" charset="0"/>
              </a:rPr>
              <a:t>Hallbwachs</a:t>
            </a:r>
            <a:r>
              <a:rPr lang="fr-FR" dirty="0">
                <a:latin typeface="Garamond" panose="02020404030301010803" pitchFamily="18" charset="0"/>
              </a:rPr>
              <a:t>…).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La sociologie, étude des « faits sociaux », doit se distinguer de la biologie et de la psychologie.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i="1" dirty="0"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Podcast : « </a:t>
            </a:r>
            <a:r>
              <a:rPr lang="fr-FR" dirty="0">
                <a:latin typeface="Garamond" panose="02020404030301010803" pitchFamily="18" charset="0"/>
                <a:hlinkClick r:id="rId2"/>
              </a:rPr>
              <a:t>Avoir raison avec… Durkheim</a:t>
            </a:r>
            <a:r>
              <a:rPr lang="fr-FR" dirty="0">
                <a:latin typeface="Garamond" panose="02020404030301010803" pitchFamily="18" charset="0"/>
              </a:rPr>
              <a:t>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0EEA4F-DAC3-8D40-9C6E-0C4731D7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234" y="1250066"/>
            <a:ext cx="28829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1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C747C-19D2-5243-BEE5-37C16CC7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CFC12-02BA-7143-BF4B-51861300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58815"/>
            <a:ext cx="10058400" cy="550858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3. La nouvelle psychologie et la III</a:t>
            </a:r>
            <a:r>
              <a:rPr lang="fr-FR" b="1" baseline="30000" dirty="0">
                <a:latin typeface="Garamond" panose="02020404030301010803" pitchFamily="18" charset="0"/>
              </a:rPr>
              <a:t>e</a:t>
            </a:r>
            <a:r>
              <a:rPr lang="fr-FR" b="1" dirty="0">
                <a:latin typeface="Garamond" panose="02020404030301010803" pitchFamily="18" charset="0"/>
              </a:rPr>
              <a:t> République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Philosophes en rupture de ban et en opposition avec la psychologique philosophique et psychologique des facultés de l’âme de Victor Cousin.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1861</a:t>
            </a:r>
            <a:r>
              <a:rPr lang="fr-FR" dirty="0">
                <a:latin typeface="Garamond" panose="02020404030301010803" pitchFamily="18" charset="0"/>
              </a:rPr>
              <a:t> : 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Alfred Maury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i="1" dirty="0">
                <a:latin typeface="Garamond" panose="02020404030301010803" pitchFamily="18" charset="0"/>
              </a:rPr>
              <a:t>Du Sommeil et des rêves </a:t>
            </a:r>
            <a:r>
              <a:rPr lang="fr-FR" dirty="0">
                <a:latin typeface="Garamond" panose="02020404030301010803" pitchFamily="18" charset="0"/>
              </a:rPr>
              <a:t>(phénomènes psychiques)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Hippolyte Taine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i="1" dirty="0">
                <a:latin typeface="Garamond" panose="02020404030301010803" pitchFamily="18" charset="0"/>
              </a:rPr>
              <a:t>De l’intelligence </a:t>
            </a:r>
            <a:r>
              <a:rPr lang="fr-FR" dirty="0">
                <a:latin typeface="Garamond" panose="02020404030301010803" pitchFamily="18" charset="0"/>
              </a:rPr>
              <a:t>(</a:t>
            </a:r>
            <a:r>
              <a:rPr lang="fr-FR" b="1" dirty="0">
                <a:latin typeface="Garamond" panose="02020404030301010803" pitchFamily="18" charset="0"/>
              </a:rPr>
              <a:t>1870</a:t>
            </a:r>
            <a:r>
              <a:rPr lang="fr-FR" dirty="0">
                <a:latin typeface="Garamond" panose="02020404030301010803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Théodore Ribot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i="1" dirty="0">
                <a:latin typeface="Garamond" panose="02020404030301010803" pitchFamily="18" charset="0"/>
              </a:rPr>
              <a:t>La psychologie anglaise contemporaine</a:t>
            </a:r>
            <a:r>
              <a:rPr lang="fr-FR" dirty="0">
                <a:latin typeface="Garamond" panose="02020404030301010803" pitchFamily="18" charset="0"/>
              </a:rPr>
              <a:t> (1870) – critique de l’éclectisme de Cousin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Théodore Ribot, </a:t>
            </a:r>
            <a:r>
              <a:rPr lang="fr-FR" i="1" dirty="0">
                <a:latin typeface="Garamond" panose="02020404030301010803" pitchFamily="18" charset="0"/>
              </a:rPr>
              <a:t>L’Hérédité, étude psychologique </a:t>
            </a:r>
            <a:r>
              <a:rPr lang="fr-FR" dirty="0">
                <a:latin typeface="Garamond" panose="02020404030301010803" pitchFamily="18" charset="0"/>
              </a:rPr>
              <a:t>(1873)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Théodore Ribot, </a:t>
            </a:r>
            <a:r>
              <a:rPr lang="fr-FR" i="1" dirty="0">
                <a:latin typeface="Garamond" panose="02020404030301010803" pitchFamily="18" charset="0"/>
              </a:rPr>
              <a:t>La Psychologue allemande contemporaine</a:t>
            </a:r>
            <a:r>
              <a:rPr lang="fr-FR" dirty="0">
                <a:latin typeface="Garamond" panose="02020404030301010803" pitchFamily="18" charset="0"/>
              </a:rPr>
              <a:t> (1879)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Jean-Martin Charcot </a:t>
            </a:r>
            <a:r>
              <a:rPr lang="fr-FR" dirty="0">
                <a:latin typeface="Garamond" panose="02020404030301010803" pitchFamily="18" charset="0"/>
              </a:rPr>
              <a:t>(hypnose et hystérie) à la Salpetrière. Approche physiologique de la psychologie.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1876-1916 : Ribot, directeur de la </a:t>
            </a:r>
            <a:r>
              <a:rPr lang="fr-FR" i="1" dirty="0">
                <a:latin typeface="Garamond" panose="02020404030301010803" pitchFamily="18" charset="0"/>
              </a:rPr>
              <a:t>Revue philosophique de la France et de l’étranger : </a:t>
            </a:r>
            <a:r>
              <a:rPr lang="fr-FR" dirty="0">
                <a:latin typeface="Garamond" panose="02020404030301010803" pitchFamily="18" charset="0"/>
              </a:rPr>
              <a:t>introducteur des thèses d’Herbert Spencer.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1885-1886 : Sigmund 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Freud 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(1856-1939)</a:t>
            </a:r>
            <a:r>
              <a:rPr lang="fr-FR" dirty="0">
                <a:latin typeface="Garamond" panose="02020404030301010803" pitchFamily="18" charset="0"/>
              </a:rPr>
              <a:t>, auditeur de Charcot (prise en compte d’un subconscient)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1888 : création de la chaire de psychologie expérimentale et comparée au Collège de France (Ribot). Thèse évolutionniste (« loi de Ribot ») : les maladies du cerveau sont considérées comme des régressions et des retours à des états antérieurs (le fou est comparé à l’enfant).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1889 : création d’un laboratoire de psychologie physiologique en Sorbonne (EPHE, 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Alfred Binet</a:t>
            </a:r>
            <a:r>
              <a:rPr lang="fr-FR" dirty="0">
                <a:latin typeface="Garamond" panose="02020404030301010803" pitchFamily="18" charset="0"/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1891 : la « psychothérapie » comme méthode de soin fondée sur l’hypnose (Nancy). Développement des laboratoires de médecine.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1895 :</a:t>
            </a:r>
            <a:r>
              <a:rPr lang="fr-FR" i="1" dirty="0">
                <a:latin typeface="Garamond" panose="02020404030301010803" pitchFamily="18" charset="0"/>
              </a:rPr>
              <a:t> L’Année psychologique </a:t>
            </a:r>
            <a:r>
              <a:rPr lang="fr-FR" dirty="0">
                <a:latin typeface="Garamond" panose="02020404030301010803" pitchFamily="18" charset="0"/>
              </a:rPr>
              <a:t>(Binet et </a:t>
            </a:r>
            <a:r>
              <a:rPr lang="fr-FR" dirty="0" err="1">
                <a:latin typeface="Garamond" panose="02020404030301010803" pitchFamily="18" charset="0"/>
              </a:rPr>
              <a:t>Beaunis</a:t>
            </a:r>
            <a:r>
              <a:rPr lang="fr-FR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108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9FDF2-90D7-204A-B4F8-B716AEC6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46D6C2-4382-3C4E-BEF7-63ABAEBA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848" y="1423686"/>
            <a:ext cx="8044405" cy="444371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Les sujets et les patients : les femmes et les enfants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Alfred Binet (1857-1911)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Elève de Charcot (hypnose)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1892 </a:t>
            </a:r>
            <a:r>
              <a:rPr lang="fr-FR" dirty="0">
                <a:latin typeface="Garamond" panose="02020404030301010803" pitchFamily="18" charset="0"/>
              </a:rPr>
              <a:t>: directeur adjoint du laboratoire de Psychologie physiologique de la Sorbonne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1902</a:t>
            </a:r>
            <a:r>
              <a:rPr lang="fr-FR" dirty="0">
                <a:latin typeface="Garamond" panose="02020404030301010803" pitchFamily="18" charset="0"/>
              </a:rPr>
              <a:t> : directeur de la Société libre pour le développement psychologique de l’enfant.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Travaux et enquêtes en milieux scolaires (le nombre des enfants scolarisés en grande augmentation après les lois Ferry).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1905</a:t>
            </a:r>
            <a:r>
              <a:rPr lang="fr-FR" dirty="0">
                <a:latin typeface="Garamond" panose="02020404030301010803" pitchFamily="18" charset="0"/>
              </a:rPr>
              <a:t> : publication d’un test mesurant « l’échelle métrique de l’intelligence » (Binet/</a:t>
            </a:r>
            <a:r>
              <a:rPr lang="fr-FR" dirty="0" err="1">
                <a:latin typeface="Garamond" panose="02020404030301010803" pitchFamily="18" charset="0"/>
              </a:rPr>
              <a:t>simon</a:t>
            </a:r>
            <a:r>
              <a:rPr lang="fr-FR" dirty="0">
                <a:latin typeface="Garamond" panose="02020404030301010803" pitchFamily="18" charset="0"/>
              </a:rPr>
              <a:t>) permettant de trier les enfants (et identifier les élèves destinés aux « classes de perfectionnement » créées en 1907).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1908 : test importé aux Etats-Unis par le psychologue et eugéniste Henry Goddard pour évaluer l’intelligence (quotient intellectuel) des candidats à l’immigration.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  <a:hlinkClick r:id="rId2"/>
              </a:rPr>
              <a:t>Intervention au Collège de France de Stéphanie </a:t>
            </a:r>
            <a:r>
              <a:rPr lang="fr-FR" dirty="0" err="1">
                <a:latin typeface="Garamond" panose="02020404030301010803" pitchFamily="18" charset="0"/>
                <a:hlinkClick r:id="rId2"/>
              </a:rPr>
              <a:t>Dupouy</a:t>
            </a:r>
            <a:endParaRPr lang="fr-FR" dirty="0">
              <a:latin typeface="Garamond" panose="02020404030301010803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9AAE79-9CBA-854C-BBC1-D7F5937E9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834" y="950497"/>
            <a:ext cx="28829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2279E-8C69-C947-A010-75A09AA6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F482CF-9D1C-BB47-A6B1-2A7D3D72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763524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latin typeface="Garamond" panose="02020404030301010803" pitchFamily="18" charset="0"/>
              </a:rPr>
              <a:t>Conclusion </a:t>
            </a:r>
          </a:p>
          <a:p>
            <a:pPr marL="0" indent="0" algn="just">
              <a:buNone/>
            </a:pPr>
            <a:r>
              <a:rPr lang="fr-FR" dirty="0">
                <a:latin typeface="Garamond" panose="02020404030301010803" pitchFamily="18" charset="0"/>
              </a:rPr>
              <a:t>La fin du XIX</a:t>
            </a:r>
            <a:r>
              <a:rPr lang="fr-FR" baseline="30000" dirty="0">
                <a:latin typeface="Garamond" panose="02020404030301010803" pitchFamily="18" charset="0"/>
              </a:rPr>
              <a:t>e</a:t>
            </a:r>
            <a:r>
              <a:rPr lang="fr-FR" dirty="0">
                <a:latin typeface="Garamond" panose="02020404030301010803" pitchFamily="18" charset="0"/>
              </a:rPr>
              <a:t> siècle et la dilatation de l’ordre des savoirs avec l’émergence des sciences sociales (et humaines)</a:t>
            </a:r>
          </a:p>
          <a:p>
            <a:pPr marL="0" indent="0" algn="just">
              <a:buNone/>
            </a:pPr>
            <a:r>
              <a:rPr lang="fr-FR" dirty="0">
                <a:latin typeface="Garamond" panose="02020404030301010803" pitchFamily="18" charset="0"/>
              </a:rPr>
              <a:t>Une organisation sociologique de la science autour du « champ universitaire  » (Christophe </a:t>
            </a:r>
            <a:r>
              <a:rPr lang="fr-FR" dirty="0" err="1">
                <a:latin typeface="Garamond" panose="02020404030301010803" pitchFamily="18" charset="0"/>
              </a:rPr>
              <a:t>Charle</a:t>
            </a:r>
            <a:r>
              <a:rPr lang="fr-FR" dirty="0">
                <a:latin typeface="Garamond" panose="02020404030301010803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4496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25746-4C6F-1345-9C89-C94F8483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5C9B00-F878-714B-A1BC-13E974702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>
                <a:latin typeface="Garamond" panose="02020404030301010803" pitchFamily="18" charset="0"/>
              </a:rPr>
              <a:t>Introduction</a:t>
            </a:r>
          </a:p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</a:rPr>
              <a:t>Les « sciences sociales » et les « sciences naturelles » : des frontières poreuses</a:t>
            </a:r>
          </a:p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</a:rPr>
              <a:t>La société comme un « organisme »</a:t>
            </a:r>
          </a:p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</a:rPr>
              <a:t>Darwinisme social / évolutionnisme ou </a:t>
            </a:r>
            <a:r>
              <a:rPr lang="fr-FR" dirty="0" err="1">
                <a:latin typeface="Garamond" panose="02020404030301010803" pitchFamily="18" charset="0"/>
              </a:rPr>
              <a:t>déclinnisme</a:t>
            </a:r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9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1E003-12E4-6E4F-A0B5-8F78878A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8A652B-CDF4-F14C-9844-E204D007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22" y="381965"/>
            <a:ext cx="8548048" cy="59045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latin typeface="Garamond" panose="02020404030301010803" pitchFamily="18" charset="0"/>
              </a:rPr>
              <a:t>A. Académisme, philosophisme et libéralisme (savoir et pouvoir)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1. Octobre 1832</a:t>
            </a:r>
            <a:r>
              <a:rPr lang="fr-FR" dirty="0">
                <a:latin typeface="Garamond" panose="02020404030301010803" pitchFamily="18" charset="0"/>
              </a:rPr>
              <a:t> : (</a:t>
            </a:r>
            <a:r>
              <a:rPr lang="fr-FR" dirty="0" err="1">
                <a:latin typeface="Garamond" panose="02020404030301010803" pitchFamily="18" charset="0"/>
              </a:rPr>
              <a:t>re</a:t>
            </a:r>
            <a:r>
              <a:rPr lang="fr-FR" dirty="0">
                <a:latin typeface="Garamond" panose="02020404030301010803" pitchFamily="18" charset="0"/>
              </a:rPr>
              <a:t>)création de l’</a:t>
            </a:r>
            <a:r>
              <a:rPr lang="fr-FR" b="1" dirty="0">
                <a:latin typeface="Garamond" panose="02020404030301010803" pitchFamily="18" charset="0"/>
              </a:rPr>
              <a:t>Académie des sciences morales et politiques </a:t>
            </a:r>
            <a:r>
              <a:rPr lang="fr-FR" dirty="0">
                <a:latin typeface="Garamond" panose="02020404030301010803" pitchFamily="18" charset="0"/>
              </a:rPr>
              <a:t>(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François Guizot</a:t>
            </a:r>
            <a:r>
              <a:rPr lang="fr-FR" dirty="0">
                <a:latin typeface="Garamond" panose="02020404030301010803" pitchFamily="18" charset="0"/>
              </a:rPr>
              <a:t>, ministre de l’Instruction publique de Louis-Philippe).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50 membres répartis en </a:t>
            </a:r>
            <a:r>
              <a:rPr lang="fr-FR" b="1" dirty="0">
                <a:latin typeface="Garamond" panose="02020404030301010803" pitchFamily="18" charset="0"/>
              </a:rPr>
              <a:t>5 sections </a:t>
            </a:r>
            <a:r>
              <a:rPr lang="fr-FR" dirty="0">
                <a:latin typeface="Garamond" panose="02020404030301010803" pitchFamily="18" charset="0"/>
              </a:rPr>
              <a:t>: Philosophie ; Morale et sociologie ; Législation, droit public, jurisprudence ; Economie politique, statistiques et finances ; Histoire et géographie.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Secrétaires perpétuels 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1832-1837 : Charles Comte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1837-1882 : 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François-Auguste Mignet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1882-1896 : Jules Simon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Organisation de </a:t>
            </a:r>
            <a:r>
              <a:rPr lang="fr-FR" b="1" dirty="0">
                <a:latin typeface="Garamond" panose="02020404030301010803" pitchFamily="18" charset="0"/>
              </a:rPr>
              <a:t>concours</a:t>
            </a:r>
            <a:r>
              <a:rPr lang="fr-FR" dirty="0">
                <a:latin typeface="Garamond" panose="02020404030301010803" pitchFamily="18" charset="0"/>
              </a:rPr>
              <a:t> sur des sujets divers comme les prisons, les hôpitaux, la question ouvrière (enquête). Pratiques philanthropiques et spiritualisme : 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Victor Cousin 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(1792-1767</a:t>
            </a:r>
            <a:r>
              <a:rPr lang="fr-FR" dirty="0">
                <a:latin typeface="Garamond" panose="02020404030301010803" pitchFamily="18" charset="0"/>
              </a:rPr>
              <a:t>) : professeur et directeur de l’Ecole Normale supérieure &amp; Académie française.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Réformatrice dans les années 1830, l’Académie se transformation en un espace de la conservation politique et sociale en 1840. Progressivement marginalisée sous le Second Empire.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1E3D48-3886-4B40-9272-79EAEA22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309" y="685800"/>
            <a:ext cx="1676340" cy="16763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762282C-4491-CE49-8B02-24F1D039495B}"/>
              </a:ext>
            </a:extLst>
          </p:cNvPr>
          <p:cNvSpPr txBox="1"/>
          <p:nvPr/>
        </p:nvSpPr>
        <p:spPr>
          <a:xfrm>
            <a:off x="9942653" y="2604304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Guizot, 1787-1874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DC9EBE-3FBB-464D-A9C2-99131851F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120" y="3215801"/>
            <a:ext cx="1508504" cy="22657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8336E17-A9D2-0F43-A1DF-F9DB42863DE9}"/>
              </a:ext>
            </a:extLst>
          </p:cNvPr>
          <p:cNvSpPr txBox="1"/>
          <p:nvPr/>
        </p:nvSpPr>
        <p:spPr>
          <a:xfrm>
            <a:off x="9734309" y="5692140"/>
            <a:ext cx="2312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ramond" panose="02020404030301010803" pitchFamily="18" charset="0"/>
              </a:rPr>
              <a:t>Victor Cousin (1792-1767)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1491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35F50-9CF1-3B49-8CA0-B18A6BFE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017AF1-0F24-BA41-8E81-59595F27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440180"/>
            <a:ext cx="8389620" cy="442722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latin typeface="Garamond" panose="02020404030301010803" pitchFamily="18" charset="0"/>
              </a:rPr>
              <a:t>2. Le temps de l’Histoire et des historiens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Collège de France : 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Pierre Daunou 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élu en 1819 (Chaire Histoire et morale)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Jules Michelet 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(1798-1874) – Académie des sciences morales et politiques</a:t>
            </a:r>
          </a:p>
          <a:p>
            <a:pPr marL="0" indent="0">
              <a:buNone/>
            </a:pPr>
            <a:r>
              <a:rPr lang="fr-FR" i="1" dirty="0">
                <a:latin typeface="Garamond" panose="02020404030301010803" pitchFamily="18" charset="0"/>
              </a:rPr>
              <a:t>Histoire de la Révolution française</a:t>
            </a:r>
            <a:r>
              <a:rPr lang="fr-FR" dirty="0">
                <a:latin typeface="Garamond" panose="02020404030301010803" pitchFamily="18" charset="0"/>
              </a:rPr>
              <a:t>, Paris, </a:t>
            </a:r>
            <a:r>
              <a:rPr lang="fr-FR" dirty="0" err="1">
                <a:latin typeface="Garamond" panose="02020404030301010803" pitchFamily="18" charset="0"/>
              </a:rPr>
              <a:t>Chamerot</a:t>
            </a:r>
            <a:r>
              <a:rPr lang="fr-FR" dirty="0">
                <a:latin typeface="Garamond" panose="02020404030301010803" pitchFamily="18" charset="0"/>
              </a:rPr>
              <a:t> (1847–1853) ; </a:t>
            </a:r>
            <a:r>
              <a:rPr lang="fr-FR" i="1" dirty="0">
                <a:latin typeface="Garamond" panose="02020404030301010803" pitchFamily="18" charset="0"/>
              </a:rPr>
              <a:t>La Sorcière </a:t>
            </a:r>
            <a:r>
              <a:rPr lang="fr-FR" dirty="0">
                <a:latin typeface="Garamond" panose="02020404030301010803" pitchFamily="18" charset="0"/>
              </a:rPr>
              <a:t>(1862)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Genres éditoriaux et expression du « moi » : les dictionnaires biographiques ; les mémoires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7251EC-4970-CC48-9B8B-C00C8EA7E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772" y="2081614"/>
            <a:ext cx="2451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5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3CFA9-7887-B448-91A2-31E432A4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216B3-2395-3142-BEEA-5AA56A886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641" y="1273215"/>
            <a:ext cx="7585179" cy="459418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3. Les « économistes » : de la science au groupe de pression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1841 : </a:t>
            </a:r>
            <a:r>
              <a:rPr lang="fr-FR" i="1" dirty="0">
                <a:latin typeface="Garamond" panose="02020404030301010803" pitchFamily="18" charset="0"/>
              </a:rPr>
              <a:t>Journal des économistes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1842 : Société d’économie politique (science pratique)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Jean-Baptiste Say </a:t>
            </a:r>
            <a:r>
              <a:rPr lang="fr-FR" dirty="0">
                <a:latin typeface="Garamond" panose="02020404030301010803" pitchFamily="18" charset="0"/>
              </a:rPr>
              <a:t>(1767-1832) : auteur du </a:t>
            </a:r>
            <a:r>
              <a:rPr lang="fr-FR" i="1" dirty="0">
                <a:latin typeface="Garamond" panose="02020404030301010803" pitchFamily="18" charset="0"/>
              </a:rPr>
              <a:t>Traité d’économie politique </a:t>
            </a:r>
            <a:r>
              <a:rPr lang="fr-FR" dirty="0">
                <a:latin typeface="Garamond" panose="02020404030301010803" pitchFamily="18" charset="0"/>
              </a:rPr>
              <a:t>(1803) ; professeur d’économie politique au 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Collège de France </a:t>
            </a:r>
            <a:r>
              <a:rPr lang="fr-FR" dirty="0">
                <a:latin typeface="Garamond" panose="02020404030301010803" pitchFamily="18" charset="0"/>
              </a:rPr>
              <a:t>(1830) : libéralisme ; disponibilité et caractère infini des ressources naturelles.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Karl Marx </a:t>
            </a:r>
            <a:r>
              <a:rPr lang="fr-FR" dirty="0">
                <a:latin typeface="Garamond" panose="02020404030301010803" pitchFamily="18" charset="0"/>
              </a:rPr>
              <a:t>(1818-1883) : à Paris à partir de 1843 (rencontre Engels) : publication des premiers volumes du </a:t>
            </a:r>
            <a:r>
              <a:rPr lang="fr-FR" i="1" dirty="0">
                <a:latin typeface="Garamond" panose="02020404030301010803" pitchFamily="18" charset="0"/>
              </a:rPr>
              <a:t>Capital</a:t>
            </a:r>
            <a:r>
              <a:rPr lang="fr-FR" dirty="0">
                <a:latin typeface="Garamond" panose="02020404030301010803" pitchFamily="18" charset="0"/>
              </a:rPr>
              <a:t> en 1867.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1864 : création de la première chaire d’économie politique à l’Université de droit de Paris.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Garamond" panose="02020404030301010803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7A9A4D-3B8A-F545-9843-D4603AFA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986" y="3134059"/>
            <a:ext cx="2667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2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79C53C-EA0C-1F61-AC84-F891154D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0" y="1455420"/>
            <a:ext cx="3329260" cy="4488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BB6A5E9-C054-DD3B-2260-5FFAD9125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990" y="1388779"/>
            <a:ext cx="3503930" cy="46214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DF519F-0CEB-EC38-C105-C29EDFFB9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560" y="1388779"/>
            <a:ext cx="3797300" cy="40513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ACC5C6A-4AD8-5793-5ABA-743C2D3381A8}"/>
              </a:ext>
            </a:extLst>
          </p:cNvPr>
          <p:cNvSpPr txBox="1"/>
          <p:nvPr/>
        </p:nvSpPr>
        <p:spPr>
          <a:xfrm>
            <a:off x="2881423" y="6326372"/>
            <a:ext cx="534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Gaston d’</a:t>
            </a:r>
            <a:r>
              <a:rPr lang="fr-FR" dirty="0" err="1">
                <a:latin typeface="Garamond" panose="02020404030301010803" pitchFamily="18" charset="0"/>
              </a:rPr>
              <a:t>Audriffet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i="1" dirty="0">
                <a:latin typeface="Garamond" panose="02020404030301010803" pitchFamily="18" charset="0"/>
              </a:rPr>
              <a:t>Système financier de la France</a:t>
            </a:r>
            <a:r>
              <a:rPr lang="fr-FR" dirty="0">
                <a:latin typeface="Garamond" panose="02020404030301010803" pitchFamily="18" charset="0"/>
              </a:rPr>
              <a:t>, 1863-1870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19F100-8391-8546-A3D2-31DD87A3700C}"/>
              </a:ext>
            </a:extLst>
          </p:cNvPr>
          <p:cNvSpPr txBox="1"/>
          <p:nvPr/>
        </p:nvSpPr>
        <p:spPr>
          <a:xfrm>
            <a:off x="2000250" y="914400"/>
            <a:ext cx="369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Garamond" panose="02020404030301010803" pitchFamily="18" charset="0"/>
              </a:rPr>
              <a:t>Une nouvelle science économique : </a:t>
            </a:r>
          </a:p>
        </p:txBody>
      </p:sp>
    </p:spTree>
    <p:extLst>
      <p:ext uri="{BB962C8B-B14F-4D97-AF65-F5344CB8AC3E}">
        <p14:creationId xmlns:p14="http://schemas.microsoft.com/office/powerpoint/2010/main" val="187948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4DD86-8805-1747-9985-F1A1562E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B15D6-3831-3744-BF5E-AF9E9B86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871" y="949125"/>
            <a:ext cx="8356921" cy="49182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latin typeface="Garamond" panose="02020404030301010803" pitchFamily="18" charset="0"/>
              </a:rPr>
              <a:t>B. Universités et nouvelle organisation des sciences 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Nouvelles générations d’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intellectuels 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(1880)</a:t>
            </a:r>
            <a:r>
              <a:rPr lang="fr-FR" dirty="0">
                <a:latin typeface="Garamond" panose="02020404030301010803" pitchFamily="18" charset="0"/>
              </a:rPr>
              <a:t> plus nombreux (normaliens, agrégés) qui combattent la conception des « sciences morales » radicalement distinctes des « sciences positives » ou « expérimentales 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Modèle universitaire allemand : lieu de formation et lieu de recherche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La « 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nouvelle Sorbonne</a:t>
            </a:r>
            <a:r>
              <a:rPr lang="fr-FR" dirty="0">
                <a:latin typeface="Garamond" panose="02020404030301010803" pitchFamily="18" charset="0"/>
              </a:rPr>
              <a:t> » (1883-1901) par l’architecte 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</a:rPr>
              <a:t>Henri-Paul </a:t>
            </a:r>
            <a:r>
              <a:rPr lang="fr-FR" dirty="0" err="1">
                <a:solidFill>
                  <a:srgbClr val="FF0000"/>
                </a:solidFill>
                <a:latin typeface="Garamond" panose="02020404030301010803" pitchFamily="18" charset="0"/>
              </a:rPr>
              <a:t>Nénot</a:t>
            </a:r>
            <a:r>
              <a:rPr lang="fr-FR" dirty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Garamond" panose="02020404030301010803" pitchFamily="18" charset="0"/>
              </a:rPr>
              <a:t>Aménagement des laboratoires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Garamond" panose="02020404030301010803" pitchFamily="18" charset="0"/>
              </a:rPr>
              <a:t>Construction des amphithéâtres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latin typeface="Garamond" panose="02020404030301010803" pitchFamily="18" charset="0"/>
              </a:rPr>
              <a:t>Aménagement de la Cour d’honneur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1900 : une centaine de professeurs pour 3000 étudiants (42% de l’ensemble).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E6ABFC-6B7E-7E46-845E-1EC755F4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091" y="4152900"/>
            <a:ext cx="4635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0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6CE43-BDCF-304A-8A60-22C48D0D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F77ECF-E8B0-B347-8B6F-411FD087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308610"/>
            <a:ext cx="9886950" cy="55587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1.  Les revues disciplinaires et « professionnelles » (nouvelles méthodes de recherche)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1876 : </a:t>
            </a:r>
            <a:r>
              <a:rPr lang="fr-FR" i="1" dirty="0">
                <a:latin typeface="Garamond" panose="02020404030301010803" pitchFamily="18" charset="0"/>
              </a:rPr>
              <a:t>Revue philosophique </a:t>
            </a:r>
            <a:r>
              <a:rPr lang="fr-FR" dirty="0">
                <a:latin typeface="Garamond" panose="02020404030301010803" pitchFamily="18" charset="0"/>
              </a:rPr>
              <a:t>(Théodore Ribot)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dirty="0">
                <a:latin typeface="Garamond" panose="02020404030301010803" pitchFamily="18" charset="0"/>
              </a:rPr>
              <a:t>; </a:t>
            </a:r>
            <a:r>
              <a:rPr lang="fr-FR" i="1" dirty="0">
                <a:latin typeface="Garamond" panose="02020404030301010803" pitchFamily="18" charset="0"/>
              </a:rPr>
              <a:t>Revue historique </a:t>
            </a:r>
            <a:r>
              <a:rPr lang="fr-FR" dirty="0">
                <a:latin typeface="Garamond" panose="02020404030301010803" pitchFamily="18" charset="0"/>
              </a:rPr>
              <a:t>(Gabriel Monod)</a:t>
            </a:r>
            <a:endParaRPr lang="fr-FR" i="1" dirty="0"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1893</a:t>
            </a:r>
            <a:r>
              <a:rPr lang="fr-FR" dirty="0">
                <a:latin typeface="Garamond" panose="02020404030301010803" pitchFamily="18" charset="0"/>
              </a:rPr>
              <a:t> : </a:t>
            </a:r>
            <a:r>
              <a:rPr lang="fr-FR" i="1" dirty="0">
                <a:latin typeface="Garamond" panose="02020404030301010803" pitchFamily="18" charset="0"/>
              </a:rPr>
              <a:t>Revue internationale de sociologie </a:t>
            </a:r>
            <a:r>
              <a:rPr lang="fr-FR" dirty="0">
                <a:latin typeface="Garamond" panose="02020404030301010803" pitchFamily="18" charset="0"/>
              </a:rPr>
              <a:t>(René Worms)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1898</a:t>
            </a:r>
            <a:r>
              <a:rPr lang="fr-FR" dirty="0">
                <a:latin typeface="Garamond" panose="02020404030301010803" pitchFamily="18" charset="0"/>
              </a:rPr>
              <a:t> : </a:t>
            </a:r>
            <a:r>
              <a:rPr lang="fr-FR" i="1" dirty="0">
                <a:latin typeface="Garamond" panose="02020404030301010803" pitchFamily="18" charset="0"/>
              </a:rPr>
              <a:t>L’Année sociologique </a:t>
            </a:r>
            <a:r>
              <a:rPr lang="fr-FR" dirty="0">
                <a:latin typeface="Garamond" panose="02020404030301010803" pitchFamily="18" charset="0"/>
              </a:rPr>
              <a:t>(Émile Durkheim : thèse en 1893)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2.  </a:t>
            </a:r>
            <a:r>
              <a:rPr lang="fr-FR" b="1" dirty="0">
                <a:latin typeface="Garamond" panose="02020404030301010803" pitchFamily="18" charset="0"/>
              </a:rPr>
              <a:t>Les sociétés savantes </a:t>
            </a:r>
            <a:r>
              <a:rPr lang="fr-FR" dirty="0">
                <a:latin typeface="Garamond" panose="02020404030301010803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1893</a:t>
            </a:r>
            <a:r>
              <a:rPr lang="fr-FR" dirty="0">
                <a:latin typeface="Garamond" panose="02020404030301010803" pitchFamily="18" charset="0"/>
              </a:rPr>
              <a:t> : Société internationale de sociologie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3. </a:t>
            </a:r>
            <a:r>
              <a:rPr lang="fr-FR" b="1" dirty="0">
                <a:latin typeface="Garamond" panose="02020404030301010803" pitchFamily="18" charset="0"/>
              </a:rPr>
              <a:t>Les éditeurs 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- traductions d’ouvrages </a:t>
            </a:r>
            <a:r>
              <a:rPr lang="fr-FR" dirty="0">
                <a:latin typeface="Garamond" panose="02020404030301010803" pitchFamily="18" charset="0"/>
              </a:rPr>
              <a:t>anglais et allemands (Herbert Spencer)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4. Les Congrès internationaux et organisations internationales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1853 : </a:t>
            </a:r>
            <a:r>
              <a:rPr lang="fr-FR" dirty="0">
                <a:latin typeface="Garamond" panose="02020404030301010803" pitchFamily="18" charset="0"/>
              </a:rPr>
              <a:t>Congrès de statistiques.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1893 </a:t>
            </a:r>
            <a:r>
              <a:rPr lang="fr-FR" dirty="0">
                <a:latin typeface="Garamond" panose="02020404030301010803" pitchFamily="18" charset="0"/>
              </a:rPr>
              <a:t>: Institut international de sociologie (R. Worms)</a:t>
            </a:r>
            <a:endParaRPr lang="fr-FR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9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4F0C0-A96C-2A49-952B-819B510D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C3E58-4A41-C645-85BC-C8867C442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03020"/>
            <a:ext cx="8606790" cy="456438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latin typeface="Garamond" panose="02020404030301010803" pitchFamily="18" charset="0"/>
              </a:rPr>
              <a:t>C. Nouvelles disciplines « fin de siècle 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400" b="1" dirty="0"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1. Les économistes </a:t>
            </a:r>
            <a:r>
              <a:rPr lang="fr-FR" b="1" i="1" dirty="0">
                <a:latin typeface="Garamond" panose="02020404030301010803" pitchFamily="18" charset="0"/>
              </a:rPr>
              <a:t>hétérodoxes </a:t>
            </a:r>
            <a:r>
              <a:rPr lang="fr-FR" b="1" dirty="0">
                <a:latin typeface="Garamond" panose="02020404030301010803" pitchFamily="18" charset="0"/>
              </a:rPr>
              <a:t>(favorables à une plus grande intervention de l’État)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400" b="1" dirty="0"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1877 : l’économie politique devient obligatoire pour les étudiants en droit.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Garamond" panose="02020404030301010803" pitchFamily="18" charset="0"/>
              </a:rPr>
              <a:t>1887</a:t>
            </a:r>
            <a:r>
              <a:rPr lang="fr-FR" dirty="0">
                <a:latin typeface="Garamond" panose="02020404030301010803" pitchFamily="18" charset="0"/>
              </a:rPr>
              <a:t> : </a:t>
            </a:r>
            <a:r>
              <a:rPr lang="fr-FR" i="1" dirty="0">
                <a:latin typeface="Garamond" panose="02020404030301010803" pitchFamily="18" charset="0"/>
              </a:rPr>
              <a:t>Revue d’économie politique</a:t>
            </a:r>
            <a:r>
              <a:rPr lang="fr-FR" dirty="0">
                <a:latin typeface="Garamond" panose="02020404030301010803" pitchFamily="18" charset="0"/>
              </a:rPr>
              <a:t> (Charles Gide et des professeurs des Facultés de droit).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1895 : création d’un doctorat en droit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</a:rPr>
              <a:t>1896 : création de l’agrégation d’économie politique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076B10-F89C-4B4F-A0AB-54A983AEC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870" y="374649"/>
            <a:ext cx="2426341" cy="13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7592"/>
      </p:ext>
    </p:extLst>
  </p:cSld>
  <p:clrMapOvr>
    <a:masterClrMapping/>
  </p:clrMapOvr>
</p:sld>
</file>

<file path=ppt/theme/theme1.xml><?xml version="1.0" encoding="utf-8"?>
<a:theme xmlns:a="http://schemas.openxmlformats.org/drawingml/2006/main" name="Rognage">
  <a:themeElements>
    <a:clrScheme name="Rognag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ogn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gn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{832DD1C2-571D-DC48-8EF6-9CA2BCFED827}tf10001072</Template>
  <TotalTime>378</TotalTime>
  <Words>1240</Words>
  <Application>Microsoft Macintosh PowerPoint</Application>
  <PresentationFormat>Grand écran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Franklin Gothic Book</vt:lpstr>
      <vt:lpstr>Garamond</vt:lpstr>
      <vt:lpstr>Rognage</vt:lpstr>
      <vt:lpstr> Des sciences morales aux sciences sociales: une nouvelle géographie scientifique  (1832- V. 1900)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Microsoft Office User</dc:creator>
  <cp:lastModifiedBy>Microsoft Office User</cp:lastModifiedBy>
  <cp:revision>22</cp:revision>
  <dcterms:created xsi:type="dcterms:W3CDTF">2026-03-26T13:39:38Z</dcterms:created>
  <dcterms:modified xsi:type="dcterms:W3CDTF">2026-04-01T09:10:55Z</dcterms:modified>
</cp:coreProperties>
</file>