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3"/>
  </p:sldMasterIdLst>
  <p:notesMasterIdLst>
    <p:notesMasterId r:id="rId40"/>
  </p:notesMasterIdLst>
  <p:sldIdLst>
    <p:sldId id="270" r:id="rId4"/>
    <p:sldId id="325" r:id="rId5"/>
    <p:sldId id="278" r:id="rId6"/>
    <p:sldId id="310" r:id="rId7"/>
    <p:sldId id="348" r:id="rId8"/>
    <p:sldId id="349" r:id="rId9"/>
    <p:sldId id="326" r:id="rId10"/>
    <p:sldId id="271" r:id="rId11"/>
    <p:sldId id="277" r:id="rId12"/>
    <p:sldId id="327" r:id="rId13"/>
    <p:sldId id="328" r:id="rId14"/>
    <p:sldId id="289" r:id="rId15"/>
    <p:sldId id="318" r:id="rId16"/>
    <p:sldId id="320" r:id="rId17"/>
    <p:sldId id="331" r:id="rId18"/>
    <p:sldId id="332" r:id="rId19"/>
    <p:sldId id="333" r:id="rId20"/>
    <p:sldId id="275" r:id="rId21"/>
    <p:sldId id="330" r:id="rId22"/>
    <p:sldId id="329" r:id="rId23"/>
    <p:sldId id="336" r:id="rId24"/>
    <p:sldId id="335" r:id="rId25"/>
    <p:sldId id="334" r:id="rId26"/>
    <p:sldId id="338" r:id="rId27"/>
    <p:sldId id="337" r:id="rId28"/>
    <p:sldId id="341" r:id="rId29"/>
    <p:sldId id="343" r:id="rId30"/>
    <p:sldId id="342" r:id="rId31"/>
    <p:sldId id="339" r:id="rId32"/>
    <p:sldId id="340" r:id="rId33"/>
    <p:sldId id="344" r:id="rId34"/>
    <p:sldId id="347" r:id="rId35"/>
    <p:sldId id="345" r:id="rId36"/>
    <p:sldId id="346" r:id="rId37"/>
    <p:sldId id="305" r:id="rId38"/>
    <p:sldId id="301"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0A3D"/>
    <a:srgbClr val="C9005A"/>
    <a:srgbClr val="E0005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84DD7-675B-450B-BB59-A69FFE9ED26E}" v="732" dt="2026-01-12T17:29:01.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7"/>
    <p:restoredTop sz="93107" autoAdjust="0"/>
  </p:normalViewPr>
  <p:slideViewPr>
    <p:cSldViewPr snapToGrid="0" snapToObjects="1">
      <p:cViewPr varScale="1">
        <p:scale>
          <a:sx n="99" d="100"/>
          <a:sy n="99" d="100"/>
        </p:scale>
        <p:origin x="7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yeli Desbrosses" userId="66ca6552-20c9-40d3-bd7e-e314e729dfdc" providerId="ADAL" clId="{F2F84DD7-675B-450B-BB59-A69FFE9ED26E}"/>
    <pc:docChg chg="custSel addSld modSld sldOrd">
      <pc:chgData name="Nayeli Desbrosses" userId="66ca6552-20c9-40d3-bd7e-e314e729dfdc" providerId="ADAL" clId="{F2F84DD7-675B-450B-BB59-A69FFE9ED26E}" dt="2026-01-12T17:29:07.009" v="990" actId="1076"/>
      <pc:docMkLst>
        <pc:docMk/>
      </pc:docMkLst>
      <pc:sldChg chg="modSp mod">
        <pc:chgData name="Nayeli Desbrosses" userId="66ca6552-20c9-40d3-bd7e-e314e729dfdc" providerId="ADAL" clId="{F2F84DD7-675B-450B-BB59-A69FFE9ED26E}" dt="2026-01-08T10:45:07.146" v="2" actId="13926"/>
        <pc:sldMkLst>
          <pc:docMk/>
          <pc:sldMk cId="4007655615" sldId="259"/>
        </pc:sldMkLst>
        <pc:spChg chg="mod">
          <ac:chgData name="Nayeli Desbrosses" userId="66ca6552-20c9-40d3-bd7e-e314e729dfdc" providerId="ADAL" clId="{F2F84DD7-675B-450B-BB59-A69FFE9ED26E}" dt="2026-01-08T10:45:07.146" v="2" actId="13926"/>
          <ac:spMkLst>
            <pc:docMk/>
            <pc:sldMk cId="4007655615" sldId="259"/>
            <ac:spMk id="2" creationId="{A27578A0-E435-FC41-8B71-E75AAEDD5B0D}"/>
          </ac:spMkLst>
        </pc:spChg>
      </pc:sldChg>
      <pc:sldChg chg="modSp mod">
        <pc:chgData name="Nayeli Desbrosses" userId="66ca6552-20c9-40d3-bd7e-e314e729dfdc" providerId="ADAL" clId="{F2F84DD7-675B-450B-BB59-A69FFE9ED26E}" dt="2026-01-08T10:44:55.137" v="1" actId="20577"/>
        <pc:sldMkLst>
          <pc:docMk/>
          <pc:sldMk cId="2976420705" sldId="270"/>
        </pc:sldMkLst>
        <pc:spChg chg="mod">
          <ac:chgData name="Nayeli Desbrosses" userId="66ca6552-20c9-40d3-bd7e-e314e729dfdc" providerId="ADAL" clId="{F2F84DD7-675B-450B-BB59-A69FFE9ED26E}" dt="2026-01-08T10:44:55.137" v="1" actId="20577"/>
          <ac:spMkLst>
            <pc:docMk/>
            <pc:sldMk cId="2976420705" sldId="270"/>
            <ac:spMk id="3" creationId="{A1F7D55D-2CE8-DE41-A7E8-3BAC3F7E6CE2}"/>
          </ac:spMkLst>
        </pc:spChg>
      </pc:sldChg>
      <pc:sldChg chg="addSp modSp mod modAnim">
        <pc:chgData name="Nayeli Desbrosses" userId="66ca6552-20c9-40d3-bd7e-e314e729dfdc" providerId="ADAL" clId="{F2F84DD7-675B-450B-BB59-A69FFE9ED26E}" dt="2026-01-08T10:46:09.272" v="49" actId="14100"/>
        <pc:sldMkLst>
          <pc:docMk/>
          <pc:sldMk cId="3603828421" sldId="277"/>
        </pc:sldMkLst>
        <pc:spChg chg="mod">
          <ac:chgData name="Nayeli Desbrosses" userId="66ca6552-20c9-40d3-bd7e-e314e729dfdc" providerId="ADAL" clId="{F2F84DD7-675B-450B-BB59-A69FFE9ED26E}" dt="2026-01-08T10:45:35.004" v="3" actId="1076"/>
          <ac:spMkLst>
            <pc:docMk/>
            <pc:sldMk cId="3603828421" sldId="277"/>
            <ac:spMk id="5" creationId="{138D50B3-A51D-DC45-CE31-FE7ADB55D99F}"/>
          </ac:spMkLst>
        </pc:spChg>
        <pc:spChg chg="add mod">
          <ac:chgData name="Nayeli Desbrosses" userId="66ca6552-20c9-40d3-bd7e-e314e729dfdc" providerId="ADAL" clId="{F2F84DD7-675B-450B-BB59-A69FFE9ED26E}" dt="2026-01-08T10:46:09.272" v="49" actId="14100"/>
          <ac:spMkLst>
            <pc:docMk/>
            <pc:sldMk cId="3603828421" sldId="277"/>
            <ac:spMk id="6" creationId="{483368DF-0C05-07A0-A53D-FD58A7C018AC}"/>
          </ac:spMkLst>
        </pc:spChg>
        <pc:spChg chg="mod">
          <ac:chgData name="Nayeli Desbrosses" userId="66ca6552-20c9-40d3-bd7e-e314e729dfdc" providerId="ADAL" clId="{F2F84DD7-675B-450B-BB59-A69FFE9ED26E}" dt="2026-01-08T10:45:37.855" v="4" actId="1076"/>
          <ac:spMkLst>
            <pc:docMk/>
            <pc:sldMk cId="3603828421" sldId="277"/>
            <ac:spMk id="9" creationId="{7B82F474-149E-9158-82E8-A269D79A9F06}"/>
          </ac:spMkLst>
        </pc:spChg>
      </pc:sldChg>
      <pc:sldChg chg="addSp modSp mod ord">
        <pc:chgData name="Nayeli Desbrosses" userId="66ca6552-20c9-40d3-bd7e-e314e729dfdc" providerId="ADAL" clId="{F2F84DD7-675B-450B-BB59-A69FFE9ED26E}" dt="2026-01-08T10:50:58.107" v="166" actId="20577"/>
        <pc:sldMkLst>
          <pc:docMk/>
          <pc:sldMk cId="229749978" sldId="310"/>
        </pc:sldMkLst>
        <pc:spChg chg="mod">
          <ac:chgData name="Nayeli Desbrosses" userId="66ca6552-20c9-40d3-bd7e-e314e729dfdc" providerId="ADAL" clId="{F2F84DD7-675B-450B-BB59-A69FFE9ED26E}" dt="2026-01-08T10:49:09.790" v="86" actId="1076"/>
          <ac:spMkLst>
            <pc:docMk/>
            <pc:sldMk cId="229749978" sldId="310"/>
            <ac:spMk id="3" creationId="{BE7B2E8D-4327-D846-803E-AD1C3CDD1EB3}"/>
          </ac:spMkLst>
        </pc:spChg>
        <pc:spChg chg="add mod">
          <ac:chgData name="Nayeli Desbrosses" userId="66ca6552-20c9-40d3-bd7e-e314e729dfdc" providerId="ADAL" clId="{F2F84DD7-675B-450B-BB59-A69FFE9ED26E}" dt="2026-01-08T10:50:44.552" v="164" actId="27636"/>
          <ac:spMkLst>
            <pc:docMk/>
            <pc:sldMk cId="229749978" sldId="310"/>
            <ac:spMk id="4" creationId="{0D56E6E2-293C-172E-3FA1-27BA9CC7809F}"/>
          </ac:spMkLst>
        </pc:spChg>
        <pc:spChg chg="mod">
          <ac:chgData name="Nayeli Desbrosses" userId="66ca6552-20c9-40d3-bd7e-e314e729dfdc" providerId="ADAL" clId="{F2F84DD7-675B-450B-BB59-A69FFE9ED26E}" dt="2026-01-08T10:50:58.107" v="166" actId="20577"/>
          <ac:spMkLst>
            <pc:docMk/>
            <pc:sldMk cId="229749978" sldId="310"/>
            <ac:spMk id="6" creationId="{72939789-BC8A-7E40-AC30-0ACA8EA37B49}"/>
          </ac:spMkLst>
        </pc:spChg>
      </pc:sldChg>
      <pc:sldChg chg="modSp mod">
        <pc:chgData name="Nayeli Desbrosses" userId="66ca6552-20c9-40d3-bd7e-e314e729dfdc" providerId="ADAL" clId="{F2F84DD7-675B-450B-BB59-A69FFE9ED26E}" dt="2026-01-08T10:48:15.504" v="79" actId="14100"/>
        <pc:sldMkLst>
          <pc:docMk/>
          <pc:sldMk cId="3463800945" sldId="342"/>
        </pc:sldMkLst>
        <pc:spChg chg="mod">
          <ac:chgData name="Nayeli Desbrosses" userId="66ca6552-20c9-40d3-bd7e-e314e729dfdc" providerId="ADAL" clId="{F2F84DD7-675B-450B-BB59-A69FFE9ED26E}" dt="2026-01-08T10:48:15.504" v="79" actId="14100"/>
          <ac:spMkLst>
            <pc:docMk/>
            <pc:sldMk cId="3463800945" sldId="342"/>
            <ac:spMk id="9" creationId="{843D0585-A9DC-220C-439E-BBD62AC8444E}"/>
          </ac:spMkLst>
        </pc:spChg>
      </pc:sldChg>
      <pc:sldChg chg="modSp">
        <pc:chgData name="Nayeli Desbrosses" userId="66ca6552-20c9-40d3-bd7e-e314e729dfdc" providerId="ADAL" clId="{F2F84DD7-675B-450B-BB59-A69FFE9ED26E}" dt="2026-01-08T10:47:34.509" v="56" actId="20577"/>
        <pc:sldMkLst>
          <pc:docMk/>
          <pc:sldMk cId="3027338292" sldId="343"/>
        </pc:sldMkLst>
        <pc:spChg chg="mod">
          <ac:chgData name="Nayeli Desbrosses" userId="66ca6552-20c9-40d3-bd7e-e314e729dfdc" providerId="ADAL" clId="{F2F84DD7-675B-450B-BB59-A69FFE9ED26E}" dt="2026-01-08T10:47:34.509" v="56" actId="20577"/>
          <ac:spMkLst>
            <pc:docMk/>
            <pc:sldMk cId="3027338292" sldId="343"/>
            <ac:spMk id="7" creationId="{0A63BA84-D54A-CCE9-E307-DD2425574CBE}"/>
          </ac:spMkLst>
        </pc:spChg>
      </pc:sldChg>
      <pc:sldChg chg="addSp delSp modSp add mod ord delAnim">
        <pc:chgData name="Nayeli Desbrosses" userId="66ca6552-20c9-40d3-bd7e-e314e729dfdc" providerId="ADAL" clId="{F2F84DD7-675B-450B-BB59-A69FFE9ED26E}" dt="2026-01-12T17:29:07.009" v="990" actId="1076"/>
        <pc:sldMkLst>
          <pc:docMk/>
          <pc:sldMk cId="2698715547" sldId="348"/>
        </pc:sldMkLst>
        <pc:spChg chg="del">
          <ac:chgData name="Nayeli Desbrosses" userId="66ca6552-20c9-40d3-bd7e-e314e729dfdc" providerId="ADAL" clId="{F2F84DD7-675B-450B-BB59-A69FFE9ED26E}" dt="2026-01-08T10:52:01.087" v="268" actId="478"/>
          <ac:spMkLst>
            <pc:docMk/>
            <pc:sldMk cId="2698715547" sldId="348"/>
            <ac:spMk id="3" creationId="{03ADE892-DF69-7018-3285-43E4B8CAD97E}"/>
          </ac:spMkLst>
        </pc:spChg>
        <pc:spChg chg="mod">
          <ac:chgData name="Nayeli Desbrosses" userId="66ca6552-20c9-40d3-bd7e-e314e729dfdc" providerId="ADAL" clId="{F2F84DD7-675B-450B-BB59-A69FFE9ED26E}" dt="2026-01-12T17:29:01.424" v="989" actId="20577"/>
          <ac:spMkLst>
            <pc:docMk/>
            <pc:sldMk cId="2698715547" sldId="348"/>
            <ac:spMk id="4" creationId="{BFF9D243-69B8-2F65-21FB-7F03EE24E40D}"/>
          </ac:spMkLst>
        </pc:spChg>
        <pc:spChg chg="mod">
          <ac:chgData name="Nayeli Desbrosses" userId="66ca6552-20c9-40d3-bd7e-e314e729dfdc" providerId="ADAL" clId="{F2F84DD7-675B-450B-BB59-A69FFE9ED26E}" dt="2026-01-12T16:00:11.516" v="882" actId="20577"/>
          <ac:spMkLst>
            <pc:docMk/>
            <pc:sldMk cId="2698715547" sldId="348"/>
            <ac:spMk id="5" creationId="{138D50B3-A51D-DC45-CE31-FE7ADB55D99F}"/>
          </ac:spMkLst>
        </pc:spChg>
        <pc:spChg chg="del">
          <ac:chgData name="Nayeli Desbrosses" userId="66ca6552-20c9-40d3-bd7e-e314e729dfdc" providerId="ADAL" clId="{F2F84DD7-675B-450B-BB59-A69FFE9ED26E}" dt="2026-01-08T10:51:59.131" v="267" actId="478"/>
          <ac:spMkLst>
            <pc:docMk/>
            <pc:sldMk cId="2698715547" sldId="348"/>
            <ac:spMk id="6" creationId="{483368DF-0C05-07A0-A53D-FD58A7C018AC}"/>
          </ac:spMkLst>
        </pc:spChg>
        <pc:spChg chg="mod">
          <ac:chgData name="Nayeli Desbrosses" userId="66ca6552-20c9-40d3-bd7e-e314e729dfdc" providerId="ADAL" clId="{F2F84DD7-675B-450B-BB59-A69FFE9ED26E}" dt="2026-01-08T10:51:18.279" v="190" actId="20577"/>
          <ac:spMkLst>
            <pc:docMk/>
            <pc:sldMk cId="2698715547" sldId="348"/>
            <ac:spMk id="7" creationId="{D9124962-917B-F94D-7920-7441FE56D5CE}"/>
          </ac:spMkLst>
        </pc:spChg>
        <pc:spChg chg="mod">
          <ac:chgData name="Nayeli Desbrosses" userId="66ca6552-20c9-40d3-bd7e-e314e729dfdc" providerId="ADAL" clId="{F2F84DD7-675B-450B-BB59-A69FFE9ED26E}" dt="2026-01-12T15:49:25.688" v="554" actId="20577"/>
          <ac:spMkLst>
            <pc:docMk/>
            <pc:sldMk cId="2698715547" sldId="348"/>
            <ac:spMk id="8" creationId="{4E0E0C04-43A7-5661-1658-7A443967CFFA}"/>
          </ac:spMkLst>
        </pc:spChg>
        <pc:spChg chg="mod">
          <ac:chgData name="Nayeli Desbrosses" userId="66ca6552-20c9-40d3-bd7e-e314e729dfdc" providerId="ADAL" clId="{F2F84DD7-675B-450B-BB59-A69FFE9ED26E}" dt="2026-01-12T15:59:42.127" v="829" actId="1076"/>
          <ac:spMkLst>
            <pc:docMk/>
            <pc:sldMk cId="2698715547" sldId="348"/>
            <ac:spMk id="9" creationId="{7B82F474-149E-9158-82E8-A269D79A9F06}"/>
          </ac:spMkLst>
        </pc:spChg>
        <pc:spChg chg="del">
          <ac:chgData name="Nayeli Desbrosses" userId="66ca6552-20c9-40d3-bd7e-e314e729dfdc" providerId="ADAL" clId="{F2F84DD7-675B-450B-BB59-A69FFE9ED26E}" dt="2026-01-08T10:52:03.204" v="269" actId="478"/>
          <ac:spMkLst>
            <pc:docMk/>
            <pc:sldMk cId="2698715547" sldId="348"/>
            <ac:spMk id="10" creationId="{5B2080FC-4AC3-C3A1-B325-8A921C8F53BC}"/>
          </ac:spMkLst>
        </pc:spChg>
        <pc:picChg chg="del">
          <ac:chgData name="Nayeli Desbrosses" userId="66ca6552-20c9-40d3-bd7e-e314e729dfdc" providerId="ADAL" clId="{F2F84DD7-675B-450B-BB59-A69FFE9ED26E}" dt="2026-01-08T10:51:09.701" v="168" actId="478"/>
          <ac:picMkLst>
            <pc:docMk/>
            <pc:sldMk cId="2698715547" sldId="348"/>
            <ac:picMk id="2" creationId="{E10EB15B-978F-558B-C6CD-13925FEFFA5D}"/>
          </ac:picMkLst>
        </pc:picChg>
        <pc:picChg chg="add mod">
          <ac:chgData name="Nayeli Desbrosses" userId="66ca6552-20c9-40d3-bd7e-e314e729dfdc" providerId="ADAL" clId="{F2F84DD7-675B-450B-BB59-A69FFE9ED26E}" dt="2026-01-12T17:27:51.609" v="987" actId="1076"/>
          <ac:picMkLst>
            <pc:docMk/>
            <pc:sldMk cId="2698715547" sldId="348"/>
            <ac:picMk id="3" creationId="{8916EBDB-1E59-F94D-9051-B15E176BEB3B}"/>
          </ac:picMkLst>
        </pc:picChg>
        <pc:picChg chg="add mod ord">
          <ac:chgData name="Nayeli Desbrosses" userId="66ca6552-20c9-40d3-bd7e-e314e729dfdc" providerId="ADAL" clId="{F2F84DD7-675B-450B-BB59-A69FFE9ED26E}" dt="2026-01-12T17:26:30.501" v="982" actId="1076"/>
          <ac:picMkLst>
            <pc:docMk/>
            <pc:sldMk cId="2698715547" sldId="348"/>
            <ac:picMk id="10" creationId="{B70C58BA-2613-DC4D-6CDC-81E45DF628A1}"/>
          </ac:picMkLst>
        </pc:picChg>
        <pc:picChg chg="add mod">
          <ac:chgData name="Nayeli Desbrosses" userId="66ca6552-20c9-40d3-bd7e-e314e729dfdc" providerId="ADAL" clId="{F2F84DD7-675B-450B-BB59-A69FFE9ED26E}" dt="2026-01-12T15:58:46.683" v="734" actId="1076"/>
          <ac:picMkLst>
            <pc:docMk/>
            <pc:sldMk cId="2698715547" sldId="348"/>
            <ac:picMk id="12" creationId="{DE5BEA21-87D9-74A3-BBF7-12AA419D4859}"/>
          </ac:picMkLst>
        </pc:picChg>
        <pc:picChg chg="add mod">
          <ac:chgData name="Nayeli Desbrosses" userId="66ca6552-20c9-40d3-bd7e-e314e729dfdc" providerId="ADAL" clId="{F2F84DD7-675B-450B-BB59-A69FFE9ED26E}" dt="2026-01-12T17:29:07.009" v="990" actId="1076"/>
          <ac:picMkLst>
            <pc:docMk/>
            <pc:sldMk cId="2698715547" sldId="348"/>
            <ac:picMk id="14" creationId="{6210FB45-7990-0745-68E0-E758D23AD270}"/>
          </ac:picMkLst>
        </pc:picChg>
      </pc:sldChg>
      <pc:sldChg chg="addSp delSp modSp add mod delAnim modAnim modNotesTx">
        <pc:chgData name="Nayeli Desbrosses" userId="66ca6552-20c9-40d3-bd7e-e314e729dfdc" providerId="ADAL" clId="{F2F84DD7-675B-450B-BB59-A69FFE9ED26E}" dt="2026-01-12T17:24:35.357" v="926" actId="14100"/>
        <pc:sldMkLst>
          <pc:docMk/>
          <pc:sldMk cId="3169050999" sldId="349"/>
        </pc:sldMkLst>
        <pc:spChg chg="del">
          <ac:chgData name="Nayeli Desbrosses" userId="66ca6552-20c9-40d3-bd7e-e314e729dfdc" providerId="ADAL" clId="{F2F84DD7-675B-450B-BB59-A69FFE9ED26E}" dt="2026-01-08T10:54:26.084" v="418" actId="478"/>
          <ac:spMkLst>
            <pc:docMk/>
            <pc:sldMk cId="3169050999" sldId="349"/>
            <ac:spMk id="3" creationId="{03ADE892-DF69-7018-3285-43E4B8CAD97E}"/>
          </ac:spMkLst>
        </pc:spChg>
        <pc:spChg chg="add">
          <ac:chgData name="Nayeli Desbrosses" userId="66ca6552-20c9-40d3-bd7e-e314e729dfdc" providerId="ADAL" clId="{F2F84DD7-675B-450B-BB59-A69FFE9ED26E}" dt="2026-01-12T16:06:46.550" v="887"/>
          <ac:spMkLst>
            <pc:docMk/>
            <pc:sldMk cId="3169050999" sldId="349"/>
            <ac:spMk id="3" creationId="{0B4C10C6-DEB7-3022-A660-19812C74B045}"/>
          </ac:spMkLst>
        </pc:spChg>
        <pc:spChg chg="mod">
          <ac:chgData name="Nayeli Desbrosses" userId="66ca6552-20c9-40d3-bd7e-e314e729dfdc" providerId="ADAL" clId="{F2F84DD7-675B-450B-BB59-A69FFE9ED26E}" dt="2026-01-12T17:24:35.357" v="926" actId="14100"/>
          <ac:spMkLst>
            <pc:docMk/>
            <pc:sldMk cId="3169050999" sldId="349"/>
            <ac:spMk id="4" creationId="{BFF9D243-69B8-2F65-21FB-7F03EE24E40D}"/>
          </ac:spMkLst>
        </pc:spChg>
        <pc:spChg chg="mod">
          <ac:chgData name="Nayeli Desbrosses" userId="66ca6552-20c9-40d3-bd7e-e314e729dfdc" providerId="ADAL" clId="{F2F84DD7-675B-450B-BB59-A69FFE9ED26E}" dt="2026-01-08T10:55:44.603" v="512" actId="1076"/>
          <ac:spMkLst>
            <pc:docMk/>
            <pc:sldMk cId="3169050999" sldId="349"/>
            <ac:spMk id="5" creationId="{138D50B3-A51D-DC45-CE31-FE7ADB55D99F}"/>
          </ac:spMkLst>
        </pc:spChg>
        <pc:spChg chg="mod">
          <ac:chgData name="Nayeli Desbrosses" userId="66ca6552-20c9-40d3-bd7e-e314e729dfdc" providerId="ADAL" clId="{F2F84DD7-675B-450B-BB59-A69FFE9ED26E}" dt="2026-01-12T17:23:14.461" v="902" actId="14100"/>
          <ac:spMkLst>
            <pc:docMk/>
            <pc:sldMk cId="3169050999" sldId="349"/>
            <ac:spMk id="6" creationId="{483368DF-0C05-07A0-A53D-FD58A7C018AC}"/>
          </ac:spMkLst>
        </pc:spChg>
        <pc:spChg chg="mod">
          <ac:chgData name="Nayeli Desbrosses" userId="66ca6552-20c9-40d3-bd7e-e314e729dfdc" providerId="ADAL" clId="{F2F84DD7-675B-450B-BB59-A69FFE9ED26E}" dt="2026-01-08T10:52:16.921" v="302" actId="20577"/>
          <ac:spMkLst>
            <pc:docMk/>
            <pc:sldMk cId="3169050999" sldId="349"/>
            <ac:spMk id="8" creationId="{4E0E0C04-43A7-5661-1658-7A443967CFFA}"/>
          </ac:spMkLst>
        </pc:spChg>
        <pc:spChg chg="mod">
          <ac:chgData name="Nayeli Desbrosses" userId="66ca6552-20c9-40d3-bd7e-e314e729dfdc" providerId="ADAL" clId="{F2F84DD7-675B-450B-BB59-A69FFE9ED26E}" dt="2026-01-12T17:23:21.143" v="903" actId="1076"/>
          <ac:spMkLst>
            <pc:docMk/>
            <pc:sldMk cId="3169050999" sldId="349"/>
            <ac:spMk id="9" creationId="{7B82F474-149E-9158-82E8-A269D79A9F06}"/>
          </ac:spMkLst>
        </pc:spChg>
        <pc:spChg chg="del">
          <ac:chgData name="Nayeli Desbrosses" userId="66ca6552-20c9-40d3-bd7e-e314e729dfdc" providerId="ADAL" clId="{F2F84DD7-675B-450B-BB59-A69FFE9ED26E}" dt="2026-01-08T10:55:34.863" v="509" actId="478"/>
          <ac:spMkLst>
            <pc:docMk/>
            <pc:sldMk cId="3169050999" sldId="349"/>
            <ac:spMk id="10" creationId="{5B2080FC-4AC3-C3A1-B325-8A921C8F53BC}"/>
          </ac:spMkLst>
        </pc:spChg>
        <pc:spChg chg="add mod">
          <ac:chgData name="Nayeli Desbrosses" userId="66ca6552-20c9-40d3-bd7e-e314e729dfdc" providerId="ADAL" clId="{F2F84DD7-675B-450B-BB59-A69FFE9ED26E}" dt="2026-01-08T10:56:20.659" v="546" actId="14100"/>
          <ac:spMkLst>
            <pc:docMk/>
            <pc:sldMk cId="3169050999" sldId="349"/>
            <ac:spMk id="11" creationId="{038E1B9C-AA7E-2959-62A4-9683C2199181}"/>
          </ac:spMkLst>
        </pc:spChg>
        <pc:spChg chg="add del mod">
          <ac:chgData name="Nayeli Desbrosses" userId="66ca6552-20c9-40d3-bd7e-e314e729dfdc" providerId="ADAL" clId="{F2F84DD7-675B-450B-BB59-A69FFE9ED26E}" dt="2026-01-12T16:07:00.063" v="892" actId="478"/>
          <ac:spMkLst>
            <pc:docMk/>
            <pc:sldMk cId="3169050999" sldId="349"/>
            <ac:spMk id="12" creationId="{623C8F5B-C24F-B22A-6A15-353D8E4FB51B}"/>
          </ac:spMkLst>
        </pc:spChg>
        <pc:spChg chg="add del mod">
          <ac:chgData name="Nayeli Desbrosses" userId="66ca6552-20c9-40d3-bd7e-e314e729dfdc" providerId="ADAL" clId="{F2F84DD7-675B-450B-BB59-A69FFE9ED26E}" dt="2026-01-12T16:08:54.830" v="895" actId="478"/>
          <ac:spMkLst>
            <pc:docMk/>
            <pc:sldMk cId="3169050999" sldId="349"/>
            <ac:spMk id="13" creationId="{D190CB8C-F9DD-5D8C-8D25-BB944C9380C8}"/>
          </ac:spMkLst>
        </pc:spChg>
        <pc:spChg chg="add del">
          <ac:chgData name="Nayeli Desbrosses" userId="66ca6552-20c9-40d3-bd7e-e314e729dfdc" providerId="ADAL" clId="{F2F84DD7-675B-450B-BB59-A69FFE9ED26E}" dt="2026-01-12T16:09:06.259" v="897" actId="478"/>
          <ac:spMkLst>
            <pc:docMk/>
            <pc:sldMk cId="3169050999" sldId="349"/>
            <ac:spMk id="14" creationId="{BC27894C-6D6E-EB30-DECB-E1627C2697BD}"/>
          </ac:spMkLst>
        </pc:spChg>
        <pc:picChg chg="add mod">
          <ac:chgData name="Nayeli Desbrosses" userId="66ca6552-20c9-40d3-bd7e-e314e729dfdc" providerId="ADAL" clId="{F2F84DD7-675B-450B-BB59-A69FFE9ED26E}" dt="2026-01-12T17:23:46.006" v="906" actId="1076"/>
          <ac:picMkLst>
            <pc:docMk/>
            <pc:sldMk cId="3169050999" sldId="349"/>
            <ac:picMk id="2" creationId="{0EECBA59-0D3A-D672-5FB3-4D51E966DA73}"/>
          </ac:picMkLst>
        </pc:picChg>
        <pc:picChg chg="del">
          <ac:chgData name="Nayeli Desbrosses" userId="66ca6552-20c9-40d3-bd7e-e314e729dfdc" providerId="ADAL" clId="{F2F84DD7-675B-450B-BB59-A69FFE9ED26E}" dt="2026-01-08T10:54:23.565" v="417" actId="478"/>
          <ac:picMkLst>
            <pc:docMk/>
            <pc:sldMk cId="3169050999" sldId="349"/>
            <ac:picMk id="2" creationId="{E10EB15B-978F-558B-C6CD-13925FEFFA5D}"/>
          </ac:picMkLst>
        </pc:picChg>
        <pc:picChg chg="add mod">
          <ac:chgData name="Nayeli Desbrosses" userId="66ca6552-20c9-40d3-bd7e-e314e729dfdc" providerId="ADAL" clId="{F2F84DD7-675B-450B-BB59-A69FFE9ED26E}" dt="2026-01-12T17:23:29.376" v="904" actId="1076"/>
          <ac:picMkLst>
            <pc:docMk/>
            <pc:sldMk cId="3169050999" sldId="349"/>
            <ac:picMk id="16" creationId="{AA8FE67F-A752-38DD-153B-76646D3B2E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A95B5-5ACD-B545-905F-58C23913F6B0}" type="datetimeFigureOut">
              <a:rPr lang="fr-FR" smtClean="0"/>
              <a:t>19/01/2026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6B291-2FFE-6C4A-9D36-9F0C9FA8C68D}" type="slidenum">
              <a:rPr lang="fr-FR" smtClean="0"/>
              <a:t>‹N°›</a:t>
            </a:fld>
            <a:endParaRPr lang="fr-FR"/>
          </a:p>
        </p:txBody>
      </p:sp>
    </p:spTree>
    <p:extLst>
      <p:ext uri="{BB962C8B-B14F-4D97-AF65-F5344CB8AC3E}">
        <p14:creationId xmlns:p14="http://schemas.microsoft.com/office/powerpoint/2010/main" val="36801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dpo@univ-paris1.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4</a:t>
            </a:fld>
            <a:endParaRPr lang="fr-FR"/>
          </a:p>
        </p:txBody>
      </p:sp>
    </p:spTree>
    <p:extLst>
      <p:ext uri="{BB962C8B-B14F-4D97-AF65-F5344CB8AC3E}">
        <p14:creationId xmlns:p14="http://schemas.microsoft.com/office/powerpoint/2010/main" val="1991619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14</a:t>
            </a:fld>
            <a:endParaRPr lang="fr-FR"/>
          </a:p>
        </p:txBody>
      </p:sp>
    </p:spTree>
    <p:extLst>
      <p:ext uri="{BB962C8B-B14F-4D97-AF65-F5344CB8AC3E}">
        <p14:creationId xmlns:p14="http://schemas.microsoft.com/office/powerpoint/2010/main" val="399305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15</a:t>
            </a:fld>
            <a:endParaRPr lang="fr-FR"/>
          </a:p>
        </p:txBody>
      </p:sp>
    </p:spTree>
    <p:extLst>
      <p:ext uri="{BB962C8B-B14F-4D97-AF65-F5344CB8AC3E}">
        <p14:creationId xmlns:p14="http://schemas.microsoft.com/office/powerpoint/2010/main" val="11167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16</a:t>
            </a:fld>
            <a:endParaRPr lang="fr-FR"/>
          </a:p>
        </p:txBody>
      </p:sp>
    </p:spTree>
    <p:extLst>
      <p:ext uri="{BB962C8B-B14F-4D97-AF65-F5344CB8AC3E}">
        <p14:creationId xmlns:p14="http://schemas.microsoft.com/office/powerpoint/2010/main" val="348329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17</a:t>
            </a:fld>
            <a:endParaRPr lang="fr-FR"/>
          </a:p>
        </p:txBody>
      </p:sp>
    </p:spTree>
    <p:extLst>
      <p:ext uri="{BB962C8B-B14F-4D97-AF65-F5344CB8AC3E}">
        <p14:creationId xmlns:p14="http://schemas.microsoft.com/office/powerpoint/2010/main" val="121980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18</a:t>
            </a:fld>
            <a:endParaRPr lang="fr-FR"/>
          </a:p>
        </p:txBody>
      </p:sp>
    </p:spTree>
    <p:extLst>
      <p:ext uri="{BB962C8B-B14F-4D97-AF65-F5344CB8AC3E}">
        <p14:creationId xmlns:p14="http://schemas.microsoft.com/office/powerpoint/2010/main" val="1794684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20</a:t>
            </a:fld>
            <a:endParaRPr lang="fr-FR"/>
          </a:p>
        </p:txBody>
      </p:sp>
    </p:spTree>
    <p:extLst>
      <p:ext uri="{BB962C8B-B14F-4D97-AF65-F5344CB8AC3E}">
        <p14:creationId xmlns:p14="http://schemas.microsoft.com/office/powerpoint/2010/main" val="1187366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21</a:t>
            </a:fld>
            <a:endParaRPr lang="fr-FR"/>
          </a:p>
        </p:txBody>
      </p:sp>
    </p:spTree>
    <p:extLst>
      <p:ext uri="{BB962C8B-B14F-4D97-AF65-F5344CB8AC3E}">
        <p14:creationId xmlns:p14="http://schemas.microsoft.com/office/powerpoint/2010/main" val="383225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22</a:t>
            </a:fld>
            <a:endParaRPr lang="fr-FR"/>
          </a:p>
        </p:txBody>
      </p:sp>
    </p:spTree>
    <p:extLst>
      <p:ext uri="{BB962C8B-B14F-4D97-AF65-F5344CB8AC3E}">
        <p14:creationId xmlns:p14="http://schemas.microsoft.com/office/powerpoint/2010/main" val="3716016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23</a:t>
            </a:fld>
            <a:endParaRPr lang="fr-FR"/>
          </a:p>
        </p:txBody>
      </p:sp>
    </p:spTree>
    <p:extLst>
      <p:ext uri="{BB962C8B-B14F-4D97-AF65-F5344CB8AC3E}">
        <p14:creationId xmlns:p14="http://schemas.microsoft.com/office/powerpoint/2010/main" val="218042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24</a:t>
            </a:fld>
            <a:endParaRPr lang="fr-FR"/>
          </a:p>
        </p:txBody>
      </p:sp>
    </p:spTree>
    <p:extLst>
      <p:ext uri="{BB962C8B-B14F-4D97-AF65-F5344CB8AC3E}">
        <p14:creationId xmlns:p14="http://schemas.microsoft.com/office/powerpoint/2010/main" val="233565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6</a:t>
            </a:fld>
            <a:endParaRPr lang="fr-FR"/>
          </a:p>
        </p:txBody>
      </p:sp>
    </p:spTree>
    <p:extLst>
      <p:ext uri="{BB962C8B-B14F-4D97-AF65-F5344CB8AC3E}">
        <p14:creationId xmlns:p14="http://schemas.microsoft.com/office/powerpoint/2010/main" val="3743791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25</a:t>
            </a:fld>
            <a:endParaRPr lang="fr-FR"/>
          </a:p>
        </p:txBody>
      </p:sp>
    </p:spTree>
    <p:extLst>
      <p:ext uri="{BB962C8B-B14F-4D97-AF65-F5344CB8AC3E}">
        <p14:creationId xmlns:p14="http://schemas.microsoft.com/office/powerpoint/2010/main" val="3594706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26</a:t>
            </a:fld>
            <a:endParaRPr lang="fr-FR"/>
          </a:p>
        </p:txBody>
      </p:sp>
    </p:spTree>
    <p:extLst>
      <p:ext uri="{BB962C8B-B14F-4D97-AF65-F5344CB8AC3E}">
        <p14:creationId xmlns:p14="http://schemas.microsoft.com/office/powerpoint/2010/main" val="2208425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27</a:t>
            </a:fld>
            <a:endParaRPr lang="fr-FR"/>
          </a:p>
        </p:txBody>
      </p:sp>
    </p:spTree>
    <p:extLst>
      <p:ext uri="{BB962C8B-B14F-4D97-AF65-F5344CB8AC3E}">
        <p14:creationId xmlns:p14="http://schemas.microsoft.com/office/powerpoint/2010/main" val="83129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28</a:t>
            </a:fld>
            <a:endParaRPr lang="fr-FR"/>
          </a:p>
        </p:txBody>
      </p:sp>
    </p:spTree>
    <p:extLst>
      <p:ext uri="{BB962C8B-B14F-4D97-AF65-F5344CB8AC3E}">
        <p14:creationId xmlns:p14="http://schemas.microsoft.com/office/powerpoint/2010/main" val="1002311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29</a:t>
            </a:fld>
            <a:endParaRPr lang="fr-FR"/>
          </a:p>
        </p:txBody>
      </p:sp>
    </p:spTree>
    <p:extLst>
      <p:ext uri="{BB962C8B-B14F-4D97-AF65-F5344CB8AC3E}">
        <p14:creationId xmlns:p14="http://schemas.microsoft.com/office/powerpoint/2010/main" val="214819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31</a:t>
            </a:fld>
            <a:endParaRPr lang="fr-FR"/>
          </a:p>
        </p:txBody>
      </p:sp>
    </p:spTree>
    <p:extLst>
      <p:ext uri="{BB962C8B-B14F-4D97-AF65-F5344CB8AC3E}">
        <p14:creationId xmlns:p14="http://schemas.microsoft.com/office/powerpoint/2010/main" val="3115364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32</a:t>
            </a:fld>
            <a:endParaRPr lang="fr-FR"/>
          </a:p>
        </p:txBody>
      </p:sp>
    </p:spTree>
    <p:extLst>
      <p:ext uri="{BB962C8B-B14F-4D97-AF65-F5344CB8AC3E}">
        <p14:creationId xmlns:p14="http://schemas.microsoft.com/office/powerpoint/2010/main" val="928548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33</a:t>
            </a:fld>
            <a:endParaRPr lang="fr-FR"/>
          </a:p>
        </p:txBody>
      </p:sp>
    </p:spTree>
    <p:extLst>
      <p:ext uri="{BB962C8B-B14F-4D97-AF65-F5344CB8AC3E}">
        <p14:creationId xmlns:p14="http://schemas.microsoft.com/office/powerpoint/2010/main" val="122373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34</a:t>
            </a:fld>
            <a:endParaRPr lang="fr-FR"/>
          </a:p>
        </p:txBody>
      </p:sp>
    </p:spTree>
    <p:extLst>
      <p:ext uri="{BB962C8B-B14F-4D97-AF65-F5344CB8AC3E}">
        <p14:creationId xmlns:p14="http://schemas.microsoft.com/office/powerpoint/2010/main" val="4247819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35</a:t>
            </a:fld>
            <a:endParaRPr lang="fr-FR"/>
          </a:p>
        </p:txBody>
      </p:sp>
    </p:spTree>
    <p:extLst>
      <p:ext uri="{BB962C8B-B14F-4D97-AF65-F5344CB8AC3E}">
        <p14:creationId xmlns:p14="http://schemas.microsoft.com/office/powerpoint/2010/main" val="304165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Nouveauté 2025/2026 </a:t>
            </a:r>
            <a:endParaRPr lang="fr-FR" dirty="0"/>
          </a:p>
          <a:p>
            <a:br>
              <a:rPr lang="fr-FR" dirty="0"/>
            </a:br>
            <a:r>
              <a:rPr lang="fr-FR" dirty="0"/>
              <a:t>Lors de votre inscription en thèse, une nouvelle question relative au RGPD a été intégrée à ADUM. Elle vise à déterminer si votre travail de recherche mobilisera des corpus de données incluant des données personnelles de participants (enquêtes, sondages, entretiens, interviews, données publiques, réutilisation de bases de données, etc.).</a:t>
            </a:r>
          </a:p>
          <a:p>
            <a:br>
              <a:rPr lang="fr-FR" dirty="0"/>
            </a:br>
            <a:r>
              <a:rPr lang="fr-FR" dirty="0"/>
              <a:t>Si tel est le cas, vous êtes concerné(e) par la réglementation européenne en matière de protection des données personnelles. À ce titre, une démarche méthodologique est obligatoire auprès de la DPO (Déléguée à la protection des données) de l’établissement, afin de vérifier que votre protocole de recherche prend bien en compte l’ensemble des exigences nécessaires à un encadrement et à une utilisation appropriés de ces données.</a:t>
            </a:r>
          </a:p>
          <a:p>
            <a:br>
              <a:rPr lang="fr-FR" dirty="0"/>
            </a:br>
            <a:r>
              <a:rPr lang="fr-FR" dirty="0"/>
              <a:t>Nous vous invitons donc à contacter la DPO (</a:t>
            </a:r>
            <a:r>
              <a:rPr lang="fr-FR" dirty="0">
                <a:hlinkClick r:id="rId3" tooltip="mailto:dpo@univ-paris1.fr"/>
              </a:rPr>
              <a:t>dpo@univ-paris1.fr</a:t>
            </a:r>
            <a:r>
              <a:rPr lang="fr-FR" dirty="0"/>
              <a:t>) une fois votre inscription finalisée et votre protocole en cours d’élaboration, afin d’être accompagné(e) dans la mise en œuvre de ces démarches.</a:t>
            </a:r>
          </a:p>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7</a:t>
            </a:fld>
            <a:endParaRPr lang="fr-FR"/>
          </a:p>
        </p:txBody>
      </p:sp>
    </p:spTree>
    <p:extLst>
      <p:ext uri="{BB962C8B-B14F-4D97-AF65-F5344CB8AC3E}">
        <p14:creationId xmlns:p14="http://schemas.microsoft.com/office/powerpoint/2010/main" val="343713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8</a:t>
            </a:fld>
            <a:endParaRPr lang="fr-FR"/>
          </a:p>
        </p:txBody>
      </p:sp>
    </p:spTree>
    <p:extLst>
      <p:ext uri="{BB962C8B-B14F-4D97-AF65-F5344CB8AC3E}">
        <p14:creationId xmlns:p14="http://schemas.microsoft.com/office/powerpoint/2010/main" val="107381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9</a:t>
            </a:fld>
            <a:endParaRPr lang="fr-FR"/>
          </a:p>
        </p:txBody>
      </p:sp>
    </p:spTree>
    <p:extLst>
      <p:ext uri="{BB962C8B-B14F-4D97-AF65-F5344CB8AC3E}">
        <p14:creationId xmlns:p14="http://schemas.microsoft.com/office/powerpoint/2010/main" val="3884627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10</a:t>
            </a:fld>
            <a:endParaRPr lang="fr-FR"/>
          </a:p>
        </p:txBody>
      </p:sp>
    </p:spTree>
    <p:extLst>
      <p:ext uri="{BB962C8B-B14F-4D97-AF65-F5344CB8AC3E}">
        <p14:creationId xmlns:p14="http://schemas.microsoft.com/office/powerpoint/2010/main" val="121392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Ressource click and </a:t>
            </a:r>
            <a:r>
              <a:rPr lang="fr-FR" sz="1800" b="0" dirty="0" err="1">
                <a:solidFill>
                  <a:srgbClr val="00005F"/>
                </a:solidFill>
                <a:latin typeface="PMUQRK+CCSD_manrope"/>
              </a:rPr>
              <a:t>read</a:t>
            </a:r>
            <a:r>
              <a:rPr lang="fr-FR" sz="1800" b="0" dirty="0">
                <a:solidFill>
                  <a:srgbClr val="00005F"/>
                </a:solidFill>
                <a:latin typeface="PMUQRK+CCSD_manrope"/>
              </a:rPr>
              <a:t> </a:t>
            </a:r>
            <a:r>
              <a:rPr lang="fr-FR" sz="1800" b="0" dirty="0" err="1">
                <a:solidFill>
                  <a:srgbClr val="00005F"/>
                </a:solidFill>
                <a:latin typeface="PMUQRK+CCSD_manrope"/>
              </a:rPr>
              <a:t>Inist</a:t>
            </a: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https://www.canal-u.tv/chaines/inist-cnrs/tutoriels-click-read/click-and-read-installer-et-parametrer-l-extension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https://www.inist.fr/services/click-and-read/</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https://clickandread.inist.fr/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ADUM pour les formations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autorisation des auteurs, notamment en cas d'enregistrements, images, etc. (données de la recherche)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Le kit de démarrage pour la thèse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Outils pour mener votre thèse à bien ? Voici cinq logiciels de base, présentés dans une vidéo </a:t>
            </a:r>
            <a:r>
              <a:rPr lang="fr-FR" sz="1800" b="0" dirty="0" err="1">
                <a:solidFill>
                  <a:srgbClr val="00005F"/>
                </a:solidFill>
                <a:latin typeface="PMUQRK+CCSD_manrope"/>
              </a:rPr>
              <a:t>Youtube</a:t>
            </a:r>
            <a:r>
              <a:rPr lang="fr-FR" sz="1800" b="0" dirty="0">
                <a:solidFill>
                  <a:srgbClr val="00005F"/>
                </a:solidFill>
                <a:latin typeface="PMUQRK+CCSD_manrope"/>
              </a:rPr>
              <a:t> par le Décodeur du doctorat, qui balayent pratiquement tous les aspects de la thèse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https://www.youtube.com/watch?v=K-H63VLhHdw</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Pour gérer votre bibliographie et citer proprement : Zotero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Pour avoir la plus belle mise en page sans prise de tête : l’éditeur Latex en ligne </a:t>
            </a:r>
            <a:r>
              <a:rPr lang="fr-FR" sz="1800" b="0" dirty="0" err="1">
                <a:solidFill>
                  <a:srgbClr val="00005F"/>
                </a:solidFill>
                <a:latin typeface="PMUQRK+CCSD_manrope"/>
              </a:rPr>
              <a:t>Overleaf</a:t>
            </a: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https://fr.overleaf.com/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Pour organiser vos notes et désengorger votre navigateur web : Notion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https://www.notion.com/fr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Pour suivre l’avancement de vos projets et ne pas perdre le fil : Trello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https://trello.com/fr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    Pour gérer au mieux votre temps et minuter vos différentes tâches : </a:t>
            </a:r>
            <a:r>
              <a:rPr lang="fr-FR" sz="1800" b="0" dirty="0" err="1">
                <a:solidFill>
                  <a:srgbClr val="00005F"/>
                </a:solidFill>
                <a:latin typeface="PMUQRK+CCSD_manrope"/>
              </a:rPr>
              <a:t>Toggl</a:t>
            </a:r>
            <a:endParaRPr lang="fr-FR" sz="1800" b="0" dirty="0">
              <a:solidFill>
                <a:srgbClr val="00005F"/>
              </a:solidFill>
              <a:latin typeface="PMUQRK+CCSD_manrop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00005F"/>
                </a:solidFill>
                <a:latin typeface="PMUQRK+CCSD_manrope"/>
              </a:rPr>
              <a:t>https://toggl.com/</a:t>
            </a:r>
          </a:p>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11</a:t>
            </a:fld>
            <a:endParaRPr lang="fr-FR"/>
          </a:p>
        </p:txBody>
      </p:sp>
    </p:spTree>
    <p:extLst>
      <p:ext uri="{BB962C8B-B14F-4D97-AF65-F5344CB8AC3E}">
        <p14:creationId xmlns:p14="http://schemas.microsoft.com/office/powerpoint/2010/main" val="42647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12</a:t>
            </a:fld>
            <a:endParaRPr lang="fr-FR"/>
          </a:p>
        </p:txBody>
      </p:sp>
    </p:spTree>
    <p:extLst>
      <p:ext uri="{BB962C8B-B14F-4D97-AF65-F5344CB8AC3E}">
        <p14:creationId xmlns:p14="http://schemas.microsoft.com/office/powerpoint/2010/main" val="1793815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droits des images contenues dans les publications.</a:t>
            </a:r>
          </a:p>
        </p:txBody>
      </p:sp>
      <p:sp>
        <p:nvSpPr>
          <p:cNvPr id="4" name="Espace réservé du numéro de diapositive 3"/>
          <p:cNvSpPr>
            <a:spLocks noGrp="1"/>
          </p:cNvSpPr>
          <p:nvPr>
            <p:ph type="sldNum" sz="quarter" idx="5"/>
          </p:nvPr>
        </p:nvSpPr>
        <p:spPr/>
        <p:txBody>
          <a:bodyPr/>
          <a:lstStyle/>
          <a:p>
            <a:fld id="{93B6B291-2FFE-6C4A-9D36-9F0C9FA8C68D}" type="slidenum">
              <a:rPr lang="fr-FR" smtClean="0"/>
              <a:t>13</a:t>
            </a:fld>
            <a:endParaRPr lang="fr-FR"/>
          </a:p>
        </p:txBody>
      </p:sp>
    </p:spTree>
    <p:extLst>
      <p:ext uri="{BB962C8B-B14F-4D97-AF65-F5344CB8AC3E}">
        <p14:creationId xmlns:p14="http://schemas.microsoft.com/office/powerpoint/2010/main" val="1048743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046518-5077-4845-BF97-199C3C1E7F75}"/>
              </a:ext>
            </a:extLst>
          </p:cNvPr>
          <p:cNvSpPr/>
          <p:nvPr userDrawn="1"/>
        </p:nvSpPr>
        <p:spPr>
          <a:xfrm>
            <a:off x="0" y="6009851"/>
            <a:ext cx="12192000" cy="848149"/>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10" name="Graphique 9">
            <a:extLst>
              <a:ext uri="{FF2B5EF4-FFF2-40B4-BE49-F238E27FC236}">
                <a16:creationId xmlns:a16="http://schemas.microsoft.com/office/drawing/2014/main" id="{27EC821C-D06A-5C4E-A64E-5C4151A4E6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705999" y="-2313091"/>
            <a:ext cx="11975463" cy="11935074"/>
          </a:xfrm>
          <a:prstGeom prst="rect">
            <a:avLst/>
          </a:prstGeom>
        </p:spPr>
      </p:pic>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0" y="848149"/>
            <a:ext cx="6096000" cy="1410361"/>
          </a:xfrm>
        </p:spPr>
        <p:txBody>
          <a:bodyPr anchor="t">
            <a:normAutofit/>
          </a:bodyPr>
          <a:lstStyle>
            <a:lvl1pPr algn="ctr">
              <a:defRPr sz="4800" b="0" i="0">
                <a:solidFill>
                  <a:schemeClr val="bg1"/>
                </a:solidFill>
                <a:latin typeface="Times" pitchFamily="2" charset="0"/>
              </a:defRPr>
            </a:lvl1pPr>
          </a:lstStyle>
          <a:p>
            <a:r>
              <a:rPr lang="fr-FR" dirty="0"/>
              <a:t>Modifiez le titre </a:t>
            </a:r>
            <a:br>
              <a:rPr lang="fr-FR" dirty="0"/>
            </a:br>
            <a:r>
              <a:rPr lang="fr-FR" dirty="0"/>
              <a:t>du document</a:t>
            </a:r>
          </a:p>
        </p:txBody>
      </p:sp>
      <p:sp>
        <p:nvSpPr>
          <p:cNvPr id="4" name="Espace réservé du texte 3">
            <a:extLst>
              <a:ext uri="{FF2B5EF4-FFF2-40B4-BE49-F238E27FC236}">
                <a16:creationId xmlns:a16="http://schemas.microsoft.com/office/drawing/2014/main" id="{9B4B033A-F3C6-9541-BC39-CC6AFB49EFC9}"/>
              </a:ext>
            </a:extLst>
          </p:cNvPr>
          <p:cNvSpPr>
            <a:spLocks noGrp="1"/>
          </p:cNvSpPr>
          <p:nvPr>
            <p:ph type="body" sz="quarter" idx="10" hasCustomPrompt="1"/>
          </p:nvPr>
        </p:nvSpPr>
        <p:spPr>
          <a:xfrm>
            <a:off x="0" y="2426677"/>
            <a:ext cx="6096000" cy="675700"/>
          </a:xfrm>
        </p:spPr>
        <p:txBody>
          <a:bodyPr>
            <a:normAutofit/>
          </a:bodyPr>
          <a:lstStyle>
            <a:lvl1pPr marL="0" indent="0" algn="ctr">
              <a:lnSpc>
                <a:spcPct val="100000"/>
              </a:lnSpc>
              <a:spcBef>
                <a:spcPts val="0"/>
              </a:spcBef>
              <a:buNone/>
              <a:defRPr sz="1600">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fr-FR" dirty="0"/>
              <a:t>Modifiez le sous-titre ici</a:t>
            </a:r>
          </a:p>
        </p:txBody>
      </p:sp>
      <p:pic>
        <p:nvPicPr>
          <p:cNvPr id="8" name="Graphique 7">
            <a:extLst>
              <a:ext uri="{FF2B5EF4-FFF2-40B4-BE49-F238E27FC236}">
                <a16:creationId xmlns:a16="http://schemas.microsoft.com/office/drawing/2014/main" id="{BA464DA5-40EE-5346-9AC5-44B2F96C16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69327" y="4663141"/>
            <a:ext cx="3357346" cy="1525769"/>
          </a:xfrm>
          <a:prstGeom prst="rect">
            <a:avLst/>
          </a:prstGeom>
        </p:spPr>
      </p:pic>
    </p:spTree>
    <p:extLst>
      <p:ext uri="{BB962C8B-B14F-4D97-AF65-F5344CB8AC3E}">
        <p14:creationId xmlns:p14="http://schemas.microsoft.com/office/powerpoint/2010/main" val="5130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1">
    <p:bg>
      <p:bgPr>
        <a:solidFill>
          <a:schemeClr val="accent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bg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172406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Citation">
    <p:bg>
      <p:bgPr>
        <a:solidFill>
          <a:schemeClr val="accent5">
            <a:lumMod val="20000"/>
            <a:lumOff val="80000"/>
            <a:alpha val="54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83F597-0D36-A547-8A78-B69E4C12E674}"/>
              </a:ext>
            </a:extLst>
          </p:cNvPr>
          <p:cNvSpPr>
            <a:spLocks noGrp="1"/>
          </p:cNvSpPr>
          <p:nvPr>
            <p:ph type="ctrTitle" hasCustomPrompt="1"/>
          </p:nvPr>
        </p:nvSpPr>
        <p:spPr>
          <a:xfrm>
            <a:off x="572776" y="555073"/>
            <a:ext cx="9144000" cy="1447347"/>
          </a:xfrm>
        </p:spPr>
        <p:txBody>
          <a:bodyPr anchor="t">
            <a:normAutofit/>
          </a:bodyPr>
          <a:lstStyle>
            <a:lvl1pPr algn="l">
              <a:defRPr sz="4800" b="0">
                <a:solidFill>
                  <a:schemeClr val="tx1"/>
                </a:solidFill>
                <a:latin typeface="Times" pitchFamily="2" charset="0"/>
              </a:defRPr>
            </a:lvl1pPr>
          </a:lstStyle>
          <a:p>
            <a:r>
              <a:rPr lang="fr-FR" dirty="0"/>
              <a:t>Modifiez le style </a:t>
            </a:r>
            <a:br>
              <a:rPr lang="fr-FR" dirty="0"/>
            </a:br>
            <a:r>
              <a:rPr lang="fr-FR" dirty="0"/>
              <a:t>du titre</a:t>
            </a:r>
          </a:p>
        </p:txBody>
      </p:sp>
      <p:sp>
        <p:nvSpPr>
          <p:cNvPr id="3" name="Sous-titre 2">
            <a:extLst>
              <a:ext uri="{FF2B5EF4-FFF2-40B4-BE49-F238E27FC236}">
                <a16:creationId xmlns:a16="http://schemas.microsoft.com/office/drawing/2014/main" id="{513EDECC-2EBE-124C-A2F8-E0B13DC9F2AE}"/>
              </a:ext>
            </a:extLst>
          </p:cNvPr>
          <p:cNvSpPr>
            <a:spLocks noGrp="1"/>
          </p:cNvSpPr>
          <p:nvPr>
            <p:ph type="subTitle" idx="1"/>
          </p:nvPr>
        </p:nvSpPr>
        <p:spPr>
          <a:xfrm>
            <a:off x="572776" y="2137941"/>
            <a:ext cx="9144000" cy="1655762"/>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282921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xt_Légend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2986242" y="684492"/>
            <a:ext cx="5326767" cy="409317"/>
          </a:xfrm>
        </p:spPr>
        <p:txBody>
          <a:bodyPr anchor="t">
            <a:noAutofit/>
          </a:bodyPr>
          <a:lstStyle>
            <a:lvl1pPr>
              <a:defRPr sz="3600">
                <a:solidFill>
                  <a:schemeClr val="tx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2945081" y="2112654"/>
            <a:ext cx="8674145" cy="3651537"/>
          </a:xfrm>
        </p:spPr>
        <p:txBody>
          <a:bodyPr numCol="2" spcCol="72000"/>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9" name="Espace réservé du texte 3">
            <a:extLst>
              <a:ext uri="{FF2B5EF4-FFF2-40B4-BE49-F238E27FC236}">
                <a16:creationId xmlns:a16="http://schemas.microsoft.com/office/drawing/2014/main" id="{09C93877-5A70-CB4C-9B60-917EB0786AFD}"/>
              </a:ext>
            </a:extLst>
          </p:cNvPr>
          <p:cNvSpPr>
            <a:spLocks noGrp="1"/>
          </p:cNvSpPr>
          <p:nvPr>
            <p:ph type="body" sz="half" idx="11"/>
          </p:nvPr>
        </p:nvSpPr>
        <p:spPr>
          <a:xfrm>
            <a:off x="405115" y="2112655"/>
            <a:ext cx="2236720" cy="672595"/>
          </a:xfrm>
        </p:spPr>
        <p:txBody>
          <a:bodyPr>
            <a:normAutofit/>
          </a:bodyPr>
          <a:lstStyle>
            <a:lvl1pPr marL="0" indent="0" algn="ctr">
              <a:lnSpc>
                <a:spcPct val="150000"/>
              </a:lnSpc>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5" name="Espace réservé du texte 4">
            <a:extLst>
              <a:ext uri="{FF2B5EF4-FFF2-40B4-BE49-F238E27FC236}">
                <a16:creationId xmlns:a16="http://schemas.microsoft.com/office/drawing/2014/main" id="{049AAA95-8597-AB49-A871-0D32BFE0FABC}"/>
              </a:ext>
            </a:extLst>
          </p:cNvPr>
          <p:cNvSpPr>
            <a:spLocks noGrp="1"/>
          </p:cNvSpPr>
          <p:nvPr>
            <p:ph type="body" sz="quarter" idx="12" hasCustomPrompt="1"/>
          </p:nvPr>
        </p:nvSpPr>
        <p:spPr>
          <a:xfrm>
            <a:off x="2986981" y="1181101"/>
            <a:ext cx="5326029" cy="518782"/>
          </a:xfrm>
        </p:spPr>
        <p:txBody>
          <a:bodyPr>
            <a:normAutofit/>
          </a:bodyPr>
          <a:lstStyle>
            <a:lvl1pPr marL="0" indent="0">
              <a:buNone/>
              <a:defRPr sz="1600">
                <a:solidFill>
                  <a:schemeClr val="tx1"/>
                </a:solidFill>
              </a:defRPr>
            </a:lvl1pPr>
          </a:lstStyle>
          <a:p>
            <a:pPr lvl="0"/>
            <a:r>
              <a:rPr lang="fr-FR" dirty="0"/>
              <a:t>Modifiez le sous-titre</a:t>
            </a:r>
          </a:p>
        </p:txBody>
      </p:sp>
    </p:spTree>
    <p:extLst>
      <p:ext uri="{BB962C8B-B14F-4D97-AF65-F5344CB8AC3E}">
        <p14:creationId xmlns:p14="http://schemas.microsoft.com/office/powerpoint/2010/main" val="66882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tion_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3CF154F3-066D-9245-B906-4657B8145614}"/>
              </a:ext>
            </a:extLst>
          </p:cNvPr>
          <p:cNvSpPr>
            <a:spLocks noGrp="1"/>
          </p:cNvSpPr>
          <p:nvPr>
            <p:ph type="pic" sz="quarter" idx="13"/>
          </p:nvPr>
        </p:nvSpPr>
        <p:spPr>
          <a:xfrm>
            <a:off x="2956956" y="590550"/>
            <a:ext cx="8661957" cy="5230813"/>
          </a:xfrm>
        </p:spPr>
        <p:txBody>
          <a:bodyPr/>
          <a:lstStyle/>
          <a:p>
            <a:endParaRPr lang="fr-FR"/>
          </a:p>
        </p:txBody>
      </p:sp>
      <p:sp>
        <p:nvSpPr>
          <p:cNvPr id="13" name="Espace réservé du texte 3">
            <a:extLst>
              <a:ext uri="{FF2B5EF4-FFF2-40B4-BE49-F238E27FC236}">
                <a16:creationId xmlns:a16="http://schemas.microsoft.com/office/drawing/2014/main" id="{40C5C6DE-EE5E-F841-901B-9A61CD19D7DB}"/>
              </a:ext>
            </a:extLst>
          </p:cNvPr>
          <p:cNvSpPr>
            <a:spLocks noGrp="1"/>
          </p:cNvSpPr>
          <p:nvPr>
            <p:ph type="body" sz="half" idx="14" hasCustomPrompt="1"/>
          </p:nvPr>
        </p:nvSpPr>
        <p:spPr>
          <a:xfrm>
            <a:off x="249292" y="1755586"/>
            <a:ext cx="2563357" cy="2770116"/>
          </a:xfrm>
        </p:spPr>
        <p:txBody>
          <a:bodyPr>
            <a:normAutofit/>
          </a:bodyPr>
          <a:lstStyle>
            <a:lvl1pPr marL="0" indent="0" algn="ctr">
              <a:buNone/>
              <a:defRPr sz="2400" b="0">
                <a:solidFill>
                  <a:schemeClr val="accent1"/>
                </a:solidFill>
                <a:latin typeface="Times"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Cliquez pour modifier les styles du texte du masque »</a:t>
            </a:r>
          </a:p>
        </p:txBody>
      </p:sp>
      <p:sp>
        <p:nvSpPr>
          <p:cNvPr id="14" name="Espace réservé du texte 3">
            <a:extLst>
              <a:ext uri="{FF2B5EF4-FFF2-40B4-BE49-F238E27FC236}">
                <a16:creationId xmlns:a16="http://schemas.microsoft.com/office/drawing/2014/main" id="{F040B106-0F82-2F4C-A130-FE6C0E04A1EC}"/>
              </a:ext>
            </a:extLst>
          </p:cNvPr>
          <p:cNvSpPr>
            <a:spLocks noGrp="1"/>
          </p:cNvSpPr>
          <p:nvPr>
            <p:ph type="body" sz="half" idx="11"/>
          </p:nvPr>
        </p:nvSpPr>
        <p:spPr>
          <a:xfrm>
            <a:off x="249292" y="4745371"/>
            <a:ext cx="2563357" cy="672595"/>
          </a:xfrm>
        </p:spPr>
        <p:txBody>
          <a:bodyPr>
            <a:normAutofit/>
          </a:bodyPr>
          <a:lstStyle>
            <a:lvl1pPr marL="0" indent="0" algn="ctr">
              <a:buNone/>
              <a:defRPr sz="10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350945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Txt_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57075-7EE8-2E4A-AB3C-B3F45B381449}"/>
              </a:ext>
            </a:extLst>
          </p:cNvPr>
          <p:cNvSpPr>
            <a:spLocks noGrp="1"/>
          </p:cNvSpPr>
          <p:nvPr>
            <p:ph type="title"/>
          </p:nvPr>
        </p:nvSpPr>
        <p:spPr>
          <a:xfrm>
            <a:off x="569600" y="684492"/>
            <a:ext cx="4867325" cy="1372908"/>
          </a:xfrm>
        </p:spPr>
        <p:txBody>
          <a:bodyPr anchor="t">
            <a:normAutofit/>
          </a:bodyPr>
          <a:lstStyle>
            <a:lvl1pPr>
              <a:defRPr sz="3600">
                <a:solidFill>
                  <a:schemeClr val="tx1"/>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1AEE7960-9B6B-7848-972B-0F387F92319F}"/>
              </a:ext>
            </a:extLst>
          </p:cNvPr>
          <p:cNvSpPr>
            <a:spLocks noGrp="1"/>
          </p:cNvSpPr>
          <p:nvPr>
            <p:ph type="pic" idx="1"/>
          </p:nvPr>
        </p:nvSpPr>
        <p:spPr>
          <a:xfrm>
            <a:off x="5688078" y="684493"/>
            <a:ext cx="5931146" cy="5176558"/>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8B9E2C4B-21C9-ED4E-8578-D64C400C4313}"/>
              </a:ext>
            </a:extLst>
          </p:cNvPr>
          <p:cNvSpPr>
            <a:spLocks noGrp="1"/>
          </p:cNvSpPr>
          <p:nvPr>
            <p:ph type="body" sz="half" idx="2"/>
          </p:nvPr>
        </p:nvSpPr>
        <p:spPr>
          <a:xfrm>
            <a:off x="572776" y="2057400"/>
            <a:ext cx="4867325"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Tree>
    <p:extLst>
      <p:ext uri="{BB962C8B-B14F-4D97-AF65-F5344CB8AC3E}">
        <p14:creationId xmlns:p14="http://schemas.microsoft.com/office/powerpoint/2010/main" val="17532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A6349-1257-5143-BF2D-2E39386E7730}"/>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E8537CE-30B2-7644-801A-E8CE850DADF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75575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0DCC1-D0EC-664B-9688-3497F8CB09B1}"/>
              </a:ext>
            </a:extLst>
          </p:cNvPr>
          <p:cNvSpPr>
            <a:spLocks noGrp="1"/>
          </p:cNvSpPr>
          <p:nvPr>
            <p:ph type="title"/>
          </p:nvPr>
        </p:nvSpPr>
        <p:spPr/>
        <p:txBody>
          <a:bodyPr>
            <a:normAutofit/>
          </a:bodyPr>
          <a:lstStyle>
            <a:lvl1pPr>
              <a:defRPr sz="4800">
                <a:solidFill>
                  <a:schemeClr val="tx1"/>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3FFBDAFD-9F74-744D-BBE2-28497010DD67}"/>
              </a:ext>
            </a:extLst>
          </p:cNvPr>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524BF02F-F472-4B41-B314-F60576C5C6C8}"/>
              </a:ext>
            </a:extLst>
          </p:cNvPr>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79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D3E099D-60F1-AE42-BCDC-1C1DA6FFB92E}"/>
              </a:ext>
            </a:extLst>
          </p:cNvPr>
          <p:cNvSpPr>
            <a:spLocks noGrp="1"/>
          </p:cNvSpPr>
          <p:nvPr>
            <p:ph type="title"/>
          </p:nvPr>
        </p:nvSpPr>
        <p:spPr>
          <a:xfrm>
            <a:off x="572776"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411B12B-A64F-1845-9B16-64F35439148C}"/>
              </a:ext>
            </a:extLst>
          </p:cNvPr>
          <p:cNvSpPr>
            <a:spLocks noGrp="1"/>
          </p:cNvSpPr>
          <p:nvPr>
            <p:ph type="body" idx="1"/>
          </p:nvPr>
        </p:nvSpPr>
        <p:spPr>
          <a:xfrm>
            <a:off x="572776"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ZoneTexte 4">
            <a:extLst>
              <a:ext uri="{FF2B5EF4-FFF2-40B4-BE49-F238E27FC236}">
                <a16:creationId xmlns:a16="http://schemas.microsoft.com/office/drawing/2014/main" id="{FF1C75D3-235D-AF4F-9DC4-E20BB9C02CFB}"/>
              </a:ext>
            </a:extLst>
          </p:cNvPr>
          <p:cNvSpPr txBox="1"/>
          <p:nvPr userDrawn="1"/>
        </p:nvSpPr>
        <p:spPr>
          <a:xfrm>
            <a:off x="454022" y="6230557"/>
            <a:ext cx="1885416" cy="246221"/>
          </a:xfrm>
          <a:prstGeom prst="rect">
            <a:avLst/>
          </a:prstGeom>
          <a:noFill/>
        </p:spPr>
        <p:txBody>
          <a:bodyPr wrap="square" rtlCol="0">
            <a:spAutoFit/>
          </a:bodyPr>
          <a:lstStyle/>
          <a:p>
            <a:fld id="{DBAA025A-30A0-2A48-BFE7-7AACB2572F79}" type="datetime1">
              <a:rPr lang="fr-FR" sz="1000" smtClean="0">
                <a:solidFill>
                  <a:schemeClr val="tx2"/>
                </a:solidFill>
              </a:rPr>
              <a:t>19/01/2026</a:t>
            </a:fld>
            <a:endParaRPr lang="fr-FR" sz="1000" dirty="0">
              <a:solidFill>
                <a:schemeClr val="tx2"/>
              </a:solidFill>
            </a:endParaRPr>
          </a:p>
        </p:txBody>
      </p:sp>
      <p:sp>
        <p:nvSpPr>
          <p:cNvPr id="8" name="ZoneTexte 7">
            <a:extLst>
              <a:ext uri="{FF2B5EF4-FFF2-40B4-BE49-F238E27FC236}">
                <a16:creationId xmlns:a16="http://schemas.microsoft.com/office/drawing/2014/main" id="{BBEC0A3E-9FF9-5E48-8674-A4D17F1882EA}"/>
              </a:ext>
            </a:extLst>
          </p:cNvPr>
          <p:cNvSpPr txBox="1"/>
          <p:nvPr userDrawn="1"/>
        </p:nvSpPr>
        <p:spPr>
          <a:xfrm>
            <a:off x="10791491" y="6230556"/>
            <a:ext cx="996746" cy="246221"/>
          </a:xfrm>
          <a:prstGeom prst="rect">
            <a:avLst/>
          </a:prstGeom>
          <a:noFill/>
        </p:spPr>
        <p:txBody>
          <a:bodyPr wrap="square" rtlCol="0">
            <a:spAutoFit/>
          </a:bodyPr>
          <a:lstStyle/>
          <a:p>
            <a:pPr algn="r"/>
            <a:fld id="{22EBF02D-6D68-6046-9671-EF2CBC0006D3}" type="slidenum">
              <a:rPr lang="fr-FR" sz="1000" smtClean="0">
                <a:solidFill>
                  <a:schemeClr val="tx2"/>
                </a:solidFill>
              </a:rPr>
              <a:pPr algn="r"/>
              <a:t>‹N°›</a:t>
            </a:fld>
            <a:endParaRPr lang="fr-FR" sz="1000" dirty="0">
              <a:solidFill>
                <a:schemeClr val="tx2"/>
              </a:solidFill>
            </a:endParaRPr>
          </a:p>
        </p:txBody>
      </p:sp>
      <p:sp>
        <p:nvSpPr>
          <p:cNvPr id="9" name="ZoneTexte 8">
            <a:extLst>
              <a:ext uri="{FF2B5EF4-FFF2-40B4-BE49-F238E27FC236}">
                <a16:creationId xmlns:a16="http://schemas.microsoft.com/office/drawing/2014/main" id="{D4C86B5D-9F77-804A-9D07-923C2923059E}"/>
              </a:ext>
            </a:extLst>
          </p:cNvPr>
          <p:cNvSpPr txBox="1"/>
          <p:nvPr userDrawn="1"/>
        </p:nvSpPr>
        <p:spPr>
          <a:xfrm>
            <a:off x="2879558" y="6230555"/>
            <a:ext cx="2743200" cy="246221"/>
          </a:xfrm>
          <a:prstGeom prst="rect">
            <a:avLst/>
          </a:prstGeom>
          <a:noFill/>
        </p:spPr>
        <p:txBody>
          <a:bodyPr wrap="square" rtlCol="0">
            <a:spAutoFit/>
          </a:bodyPr>
          <a:lstStyle/>
          <a:p>
            <a:r>
              <a:rPr lang="fr-FR" sz="1000" b="1" dirty="0">
                <a:solidFill>
                  <a:schemeClr val="tx2"/>
                </a:solidFill>
              </a:rPr>
              <a:t>Université Paris 1 Panthéon-Sorbonne</a:t>
            </a:r>
          </a:p>
        </p:txBody>
      </p:sp>
    </p:spTree>
    <p:extLst>
      <p:ext uri="{BB962C8B-B14F-4D97-AF65-F5344CB8AC3E}">
        <p14:creationId xmlns:p14="http://schemas.microsoft.com/office/powerpoint/2010/main" val="28839564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8" r:id="rId3"/>
    <p:sldLayoutId id="2147483660" r:id="rId4"/>
    <p:sldLayoutId id="2147483659" r:id="rId5"/>
    <p:sldLayoutId id="2147483657" r:id="rId6"/>
    <p:sldLayoutId id="2147483650" r:id="rId7"/>
    <p:sldLayoutId id="2147483652" r:id="rId8"/>
  </p:sldLayoutIdLst>
  <p:hf hdr="0" ftr="0"/>
  <p:txStyles>
    <p:titleStyle>
      <a:lvl1pPr algn="l" defTabSz="914400" rtl="0" eaLnBrk="1" latinLnBrk="0" hangingPunct="1">
        <a:lnSpc>
          <a:spcPct val="90000"/>
        </a:lnSpc>
        <a:spcBef>
          <a:spcPct val="0"/>
        </a:spcBef>
        <a:buNone/>
        <a:defRPr sz="4800" b="0" kern="1200">
          <a:solidFill>
            <a:schemeClr val="tx1"/>
          </a:solidFill>
          <a:latin typeface="Time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www.ouvrirlascience.fr/passeport-pour-la-science-ouverte-guide-pratique-a-lusage-des-doctorants/"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coop-ist.cirad.fr/" TargetMode="External"/><Relationship Id="rId7" Type="http://schemas.openxmlformats.org/officeDocument/2006/relationships/hyperlink" Target="https://www.openedition.org/catalogue-notebook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calenda.org/" TargetMode="External"/><Relationship Id="rId5" Type="http://schemas.openxmlformats.org/officeDocument/2006/relationships/image" Target="../media/image28.png"/><Relationship Id="rId4" Type="http://schemas.openxmlformats.org/officeDocument/2006/relationships/hyperlink" Target="https://www.bnf.fr/fr/les-ateliers-du-departement-de-lorientation-et-de-la-recherche-bibliographiqu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enthese.hypotheses.org/64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legifrance.gouv.fr/codes/article_lc/LEGIARTI000042814694/2025-01-14/"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s://www.legifrance.gouv.fr/codes/section_lc/LEGITEXT000006069414/LEGISCTA000006161637/2018-09-07/#LEGIARTI000006278903" TargetMode="External"/><Relationship Id="rId4" Type="http://schemas.openxmlformats.org/officeDocument/2006/relationships/hyperlink" Target="https://www.legifrance.gouv.fr/codes/id/LEGIARTI000006278891/1992-07-0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codes/id/LEGIARTI000006278917/2008-12-1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3.gif"/><Relationship Id="rId4" Type="http://schemas.openxmlformats.org/officeDocument/2006/relationships/hyperlink" Target="https://creativecommons.org/licenses/by-sa/4.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hyperlink" Target="https://www.legifrance.gouv.fr/codes/id/LEGIARTI000006278891/1992-07-03/"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mailto:dpo@univ-paris1.fr" TargetMode="External"/><Relationship Id="rId3" Type="http://schemas.openxmlformats.org/officeDocument/2006/relationships/image" Target="../media/image39.jpg"/><Relationship Id="rId7" Type="http://schemas.openxmlformats.org/officeDocument/2006/relationships/hyperlink" Target="https://www.cnil.fr/fr/reglement-europeen-protection-donnees"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legifrance.gouv.fr/codes/article_lc/LEGIARTI000006419288/" TargetMode="External"/><Relationship Id="rId5" Type="http://schemas.openxmlformats.org/officeDocument/2006/relationships/image" Target="../media/image40.jpeg"/><Relationship Id="rId4" Type="http://schemas.openxmlformats.org/officeDocument/2006/relationships/hyperlink" Target="https://www.legifrance.gouv.fr/loda/id/JORFTEXT000000886460/2021-01-1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hyperlink" Target="https://www.bnf.fr/fr/les-ateliers-daide-la-recherche-documentaire" TargetMode="External"/><Relationship Id="rId13" Type="http://schemas.openxmlformats.org/officeDocument/2006/relationships/hyperlink" Target="https://www.fabula.org/actualites/agenda/" TargetMode="External"/><Relationship Id="rId18" Type="http://schemas.openxmlformats.org/officeDocument/2006/relationships/hyperlink" Target="https://reussirsathese.com/derniers-articles" TargetMode="External"/><Relationship Id="rId3" Type="http://schemas.openxmlformats.org/officeDocument/2006/relationships/hyperlink" Target="https://www.legifrance.gouv.fr/loda/id/JORFTEXT000032587086/2026-01-16" TargetMode="External"/><Relationship Id="rId21" Type="http://schemas.openxmlformats.org/officeDocument/2006/relationships/hyperlink" Target="https://callisto-formation.fr/course/view.php?id=394" TargetMode="External"/><Relationship Id="rId7" Type="http://schemas.openxmlformats.org/officeDocument/2006/relationships/hyperlink" Target="https://coop-ist.cirad.fr/" TargetMode="External"/><Relationship Id="rId12" Type="http://schemas.openxmlformats.org/officeDocument/2006/relationships/hyperlink" Target="https://calenda.org/" TargetMode="External"/><Relationship Id="rId17" Type="http://schemas.openxmlformats.org/officeDocument/2006/relationships/hyperlink" Target="https://devhist.hypotheses.org/2237" TargetMode="External"/><Relationship Id="rId2" Type="http://schemas.openxmlformats.org/officeDocument/2006/relationships/notesSlide" Target="../notesSlides/notesSlide25.xml"/><Relationship Id="rId16" Type="http://schemas.openxmlformats.org/officeDocument/2006/relationships/hyperlink" Target="https://enthese.hypotheses.org/1641" TargetMode="External"/><Relationship Id="rId20" Type="http://schemas.openxmlformats.org/officeDocument/2006/relationships/hyperlink" Target="https://www.recherche.uliege.be/upload/docs/application/pdf/2019-01/assieds-toi_et_ecris_ta_these_genevieve_belleville.pdf" TargetMode="External"/><Relationship Id="rId1" Type="http://schemas.openxmlformats.org/officeDocument/2006/relationships/slideLayout" Target="../slideLayouts/slideLayout4.xml"/><Relationship Id="rId6" Type="http://schemas.openxmlformats.org/officeDocument/2006/relationships/hyperlink" Target="https://bibliotheques.pantheonsorbonne.fr/appui-recherche" TargetMode="External"/><Relationship Id="rId11" Type="http://schemas.openxmlformats.org/officeDocument/2006/relationships/hyperlink" Target="https://biospraktikos.hypotheses.org/952" TargetMode="External"/><Relationship Id="rId5" Type="http://schemas.openxmlformats.org/officeDocument/2006/relationships/hyperlink" Target="https://documentation.abes.fr/aidethesesdoctorant/index.html#structure-presentation-redaction" TargetMode="External"/><Relationship Id="rId15" Type="http://schemas.openxmlformats.org/officeDocument/2006/relationships/hyperlink" Target="https://enthese.hypotheses.org/tag/organisation" TargetMode="External"/><Relationship Id="rId23" Type="http://schemas.openxmlformats.org/officeDocument/2006/relationships/hyperlink" Target="https://cliniquejuridiquesorbonne.com/" TargetMode="External"/><Relationship Id="rId10" Type="http://schemas.openxmlformats.org/officeDocument/2006/relationships/hyperlink" Target="https://reussirsathese.com/comment-ecrire-un-bon-article-pour-une-revue-scientifique" TargetMode="External"/><Relationship Id="rId19" Type="http://schemas.openxmlformats.org/officeDocument/2006/relationships/hyperlink" Target="https://www.youtube.com/watch?v=qbQ02vJkXQw&amp;t=612s" TargetMode="External"/><Relationship Id="rId4" Type="http://schemas.openxmlformats.org/officeDocument/2006/relationships/hyperlink" Target="https://documentation.abes.fr/aidethesesdoctorant/index.html#je-prepare-ma-these" TargetMode="External"/><Relationship Id="rId9" Type="http://schemas.openxmlformats.org/officeDocument/2006/relationships/hyperlink" Target="https://enthese.hypotheses.org/1392" TargetMode="External"/><Relationship Id="rId14" Type="http://schemas.openxmlformats.org/officeDocument/2006/relationships/hyperlink" Target="https://enthese.hypotheses.org/647" TargetMode="External"/><Relationship Id="rId22" Type="http://schemas.openxmlformats.org/officeDocument/2006/relationships/hyperlink" Target="https://consciences.hypotheses.or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onnees-personnelles.pantheonsorbonne.fr/donnees-personnelles-dans-projets-recherche" TargetMode="External"/><Relationship Id="rId13" Type="http://schemas.openxmlformats.org/officeDocument/2006/relationships/hyperlink" Target="https://adcifreshs.wixsite.com/adcifreshs" TargetMode="External"/><Relationship Id="rId18" Type="http://schemas.openxmlformats.org/officeDocument/2006/relationships/hyperlink" Target="https://fundit.fr/en" TargetMode="External"/><Relationship Id="rId3" Type="http://schemas.openxmlformats.org/officeDocument/2006/relationships/hyperlink" Target="https://creativecommons.org/share-your-work/cclicenses/" TargetMode="External"/><Relationship Id="rId7" Type="http://schemas.openxmlformats.org/officeDocument/2006/relationships/hyperlink" Target="https://www.inha.fr/app/uploads/2024/11/INHA_receuil_bonnes_pratiques_20241112BD.pdf" TargetMode="External"/><Relationship Id="rId12" Type="http://schemas.openxmlformats.org/officeDocument/2006/relationships/hyperlink" Target="https://doctopus.hypotheses.org/" TargetMode="External"/><Relationship Id="rId17" Type="http://schemas.openxmlformats.org/officeDocument/2006/relationships/hyperlink" Target="https://www.pantheonsorbonne.fr/aides/" TargetMode="External"/><Relationship Id="rId2" Type="http://schemas.openxmlformats.org/officeDocument/2006/relationships/notesSlide" Target="../notesSlides/notesSlide26.xml"/><Relationship Id="rId16" Type="http://schemas.openxmlformats.org/officeDocument/2006/relationships/hyperlink" Target="https://clasches.fr/" TargetMode="External"/><Relationship Id="rId20"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hyperlink" Target="https://www.legifrance.gouv.fr/loda/id/JORFTEXT000042738027/2026-01-16" TargetMode="External"/><Relationship Id="rId11" Type="http://schemas.openxmlformats.org/officeDocument/2006/relationships/hyperlink" Target="https://www.theses.fr/fr/" TargetMode="External"/><Relationship Id="rId5" Type="http://schemas.openxmlformats.org/officeDocument/2006/relationships/hyperlink" Target="https://www.legifrance.gouv.fr/loda/id/JORFTEXT000044411360/2026-01-16" TargetMode="External"/><Relationship Id="rId15" Type="http://schemas.openxmlformats.org/officeDocument/2006/relationships/hyperlink" Target="https://www.facebook.com/groups/262729380964594" TargetMode="External"/><Relationship Id="rId10" Type="http://schemas.openxmlformats.org/officeDocument/2006/relationships/hyperlink" Target="https://mediatheque.univ-paris1.fr/video/2969-comment-mettre-a-jour-sa-page-perso/" TargetMode="External"/><Relationship Id="rId19" Type="http://schemas.openxmlformats.org/officeDocument/2006/relationships/image" Target="../media/image41.png"/><Relationship Id="rId4" Type="http://schemas.openxmlformats.org/officeDocument/2006/relationships/hyperlink" Target="https://www.ofis-france.fr/quest-ce-que-lintegrite-scientifique/" TargetMode="External"/><Relationship Id="rId9" Type="http://schemas.openxmlformats.org/officeDocument/2006/relationships/hyperlink" Target="mailto:dpo@univ-paris1.fr" TargetMode="External"/><Relationship Id="rId14" Type="http://schemas.openxmlformats.org/officeDocument/2006/relationships/hyperlink" Target="https://www.rncdfrance.fr/"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hyperlink" Target="http://catalogue.univ-paris1.fr/F/-?func=find-b&amp;find_code=ISBN&amp;request=978-2-940489-94-7" TargetMode="External"/><Relationship Id="rId7" Type="http://schemas.openxmlformats.org/officeDocument/2006/relationships/hyperlink" Target="http://catalogue.univ-paris1.fr/F/-?func=find-b&amp;find_code=ISBN&amp;request=978-2-02-112594-8" TargetMode="External"/><Relationship Id="rId12"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44.jpg"/><Relationship Id="rId11" Type="http://schemas.openxmlformats.org/officeDocument/2006/relationships/hyperlink" Target="http://catalogue.univ-paris1.fr/F/-?func=find-b&amp;find_code=ISBN&amp;request=978-2-7606-3684-2" TargetMode="External"/><Relationship Id="rId5" Type="http://schemas.openxmlformats.org/officeDocument/2006/relationships/hyperlink" Target="http://catalogue.univ-paris1.fr/F/-?func=find-b&amp;find_code=ISBN&amp;request=978-2-7637-2031-9" TargetMode="External"/><Relationship Id="rId10" Type="http://schemas.openxmlformats.org/officeDocument/2006/relationships/image" Target="../media/image46.jpg"/><Relationship Id="rId4" Type="http://schemas.openxmlformats.org/officeDocument/2006/relationships/image" Target="../media/image43.jpg"/><Relationship Id="rId9" Type="http://schemas.openxmlformats.org/officeDocument/2006/relationships/hyperlink" Target="http://catalogue.univ-paris1.fr/F/-?func=find-b&amp;find_code=ISBN&amp;request=978-2-10-074543-2"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hyperlink" Target="http://catalogue.univ-paris1.fr/F/-?func=find-b&amp;find_code=ISBN&amp;request=978-2-84934-270-1" TargetMode="External"/><Relationship Id="rId7" Type="http://schemas.openxmlformats.org/officeDocument/2006/relationships/hyperlink" Target="http://catalogue.univ-paris1.fr/F/-?func=find-b&amp;find_code=ISBN&amp;request=979-10-320-0179-0" TargetMode="External"/><Relationship Id="rId12"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9.jpg"/><Relationship Id="rId11" Type="http://schemas.openxmlformats.org/officeDocument/2006/relationships/hyperlink" Target="http://catalogue.univ-paris1.fr/F/-?func=find-b&amp;find_code=ISBN&amp;request=978-2-326-00184-8" TargetMode="External"/><Relationship Id="rId5" Type="http://schemas.openxmlformats.org/officeDocument/2006/relationships/hyperlink" Target="http://catalogue.univ-paris1.fr/F/-?func=find-b&amp;find_code=ISBN&amp;request=979-10-90293-42-7" TargetMode="External"/><Relationship Id="rId10" Type="http://schemas.openxmlformats.org/officeDocument/2006/relationships/image" Target="../media/image51.jpg"/><Relationship Id="rId4" Type="http://schemas.openxmlformats.org/officeDocument/2006/relationships/image" Target="../media/image48.jpg"/><Relationship Id="rId9" Type="http://schemas.openxmlformats.org/officeDocument/2006/relationships/hyperlink" Target="http://catalogue.univ-paris1.fr/F/-?func=find-b&amp;find_code=ISBN&amp;request=979-10-92928-36-5"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55.jpg"/><Relationship Id="rId13" Type="http://schemas.openxmlformats.org/officeDocument/2006/relationships/image" Target="../media/image58.jpg"/><Relationship Id="rId3" Type="http://schemas.openxmlformats.org/officeDocument/2006/relationships/hyperlink" Target="http://catalogue.univ-paris1.fr/F/-?func=find-b&amp;find_code=ISBN&amp;request=978-2-8176-0658-3" TargetMode="External"/><Relationship Id="rId7" Type="http://schemas.openxmlformats.org/officeDocument/2006/relationships/hyperlink" Target="http://catalogue.univ-paris1.fr/F/-?func=find-b&amp;find_code=ISBN&amp;request=978-2-36493-856-4" TargetMode="External"/><Relationship Id="rId12" Type="http://schemas.openxmlformats.org/officeDocument/2006/relationships/hyperlink" Target="http://catalogue.univ-paris1.fr/F/-?func=find-b&amp;find_code=ISBN&amp;request=978-2-8079-2555-7"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54.jpg"/><Relationship Id="rId11" Type="http://schemas.openxmlformats.org/officeDocument/2006/relationships/image" Target="../media/image57.jpg"/><Relationship Id="rId5" Type="http://schemas.openxmlformats.org/officeDocument/2006/relationships/hyperlink" Target="http://catalogue.univ-paris1.fr/F/-?func=find-b&amp;find_code=ISBN&amp;request=978-2-35456-367-7" TargetMode="External"/><Relationship Id="rId10" Type="http://schemas.openxmlformats.org/officeDocument/2006/relationships/hyperlink" Target="http://catalogue.univ-paris1.fr/F/-?func=find-b&amp;find_code=ISBN&amp;request=978-2-7590-4862-5" TargetMode="External"/><Relationship Id="rId4" Type="http://schemas.openxmlformats.org/officeDocument/2006/relationships/image" Target="../media/image53.jpg"/><Relationship Id="rId9" Type="http://schemas.openxmlformats.org/officeDocument/2006/relationships/image" Target="../media/image56.jpg"/></Relationships>
</file>

<file path=ppt/slides/_rels/slide35.xml.rels><?xml version="1.0" encoding="UTF-8" standalone="yes"?>
<Relationships xmlns="http://schemas.openxmlformats.org/package/2006/relationships"><Relationship Id="rId8" Type="http://schemas.openxmlformats.org/officeDocument/2006/relationships/hyperlink" Target="https://doranum.fr/" TargetMode="External"/><Relationship Id="rId13" Type="http://schemas.openxmlformats.org/officeDocument/2006/relationships/hyperlink" Target="https://www.canal-u.tv/chaines/ouvrirlascience/qu-est-ce-que-c-est-la-science-ouverte" TargetMode="External"/><Relationship Id="rId18" Type="http://schemas.openxmlformats.org/officeDocument/2006/relationships/hyperlink" Target="http://vocabularies.unesco.org/browser/thesaurus/fr/" TargetMode="External"/><Relationship Id="rId3" Type="http://schemas.openxmlformats.org/officeDocument/2006/relationships/hyperlink" Target="https://docs.tropy.org/" TargetMode="External"/><Relationship Id="rId21" Type="http://schemas.openxmlformats.org/officeDocument/2006/relationships/image" Target="../media/image60.png"/><Relationship Id="rId7" Type="http://schemas.openxmlformats.org/officeDocument/2006/relationships/hyperlink" Target="http://www.paperfile.net/lang.html" TargetMode="External"/><Relationship Id="rId12" Type="http://schemas.openxmlformats.org/officeDocument/2006/relationships/hyperlink" Target="https://doranum.fr/stockage-archivage/comment-nommer-fichiers_10_13143_wgqw-aa59/" TargetMode="External"/><Relationship Id="rId17" Type="http://schemas.openxmlformats.org/officeDocument/2006/relationships/hyperlink" Target="https://www.canal-u.tv/chaines/ouvrirlascience/la-diffusion-des-travaux-scientifiques-en-acces-ouvert" TargetMode="External"/><Relationship Id="rId2" Type="http://schemas.openxmlformats.org/officeDocument/2006/relationships/image" Target="../media/image59.png"/><Relationship Id="rId16" Type="http://schemas.openxmlformats.org/officeDocument/2006/relationships/hyperlink" Target="https://www.canal-u.tv/chaines/ouvrirlascience/la-these-en-acces-ouvert" TargetMode="External"/><Relationship Id="rId20" Type="http://schemas.openxmlformats.org/officeDocument/2006/relationships/hyperlink" Target="https://www.reseau-canope.fr/motbis-thesagri/presentation-generale" TargetMode="External"/><Relationship Id="rId1" Type="http://schemas.openxmlformats.org/officeDocument/2006/relationships/slideLayout" Target="../slideLayouts/slideLayout4.xml"/><Relationship Id="rId6" Type="http://schemas.openxmlformats.org/officeDocument/2006/relationships/hyperlink" Target="http://www.openoffice.org/fr/" TargetMode="External"/><Relationship Id="rId11" Type="http://schemas.openxmlformats.org/officeDocument/2006/relationships/hyperlink" Target="https://archives.pantheonsorbonne.fr/sites/default/files/2021-01/1_nommage.pdf" TargetMode="External"/><Relationship Id="rId5" Type="http://schemas.openxmlformats.org/officeDocument/2006/relationships/hyperlink" Target="https://www.audacityteam.org/" TargetMode="External"/><Relationship Id="rId15" Type="http://schemas.openxmlformats.org/officeDocument/2006/relationships/hyperlink" Target="https://www.canal-u.tv/chaines/ouvrirlascience/la-gestion-des-donnees-et-le-cycle-de-vie-des-donnees-de-la-recherche" TargetMode="External"/><Relationship Id="rId23" Type="http://schemas.openxmlformats.org/officeDocument/2006/relationships/image" Target="../media/image35.svg"/><Relationship Id="rId10" Type="http://schemas.openxmlformats.org/officeDocument/2006/relationships/hyperlink" Target="https://www.ouvrirlascience.fr/science-ouverte-donnees-de-la-recherche/" TargetMode="External"/><Relationship Id="rId19" Type="http://schemas.openxmlformats.org/officeDocument/2006/relationships/hyperlink" Target="https://masa.hypotheses.org/tag/thesaurus" TargetMode="External"/><Relationship Id="rId4" Type="http://schemas.openxmlformats.org/officeDocument/2006/relationships/hyperlink" Target="https://gephi.org/" TargetMode="External"/><Relationship Id="rId9" Type="http://schemas.openxmlformats.org/officeDocument/2006/relationships/hyperlink" Target="https://www.ouvrirlascience.fr/passeport-pour-la-science-ouverte-guide-pratique-a-lusage-des-doctorants/" TargetMode="External"/><Relationship Id="rId14" Type="http://schemas.openxmlformats.org/officeDocument/2006/relationships/hyperlink" Target="https://www.canal-u.tv/chaines/ouvrirlascience/des-ressources-ouvertes-a-decouvrir" TargetMode="External"/><Relationship Id="rId22"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fi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theses.fr/?domaine=the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affichTexte.do?cidTexte=JORFTEXT000032587086"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A5809E-EAF9-A540-9A30-6A613B288F97}"/>
              </a:ext>
            </a:extLst>
          </p:cNvPr>
          <p:cNvSpPr>
            <a:spLocks noGrp="1"/>
          </p:cNvSpPr>
          <p:nvPr>
            <p:ph type="ctrTitle"/>
          </p:nvPr>
        </p:nvSpPr>
        <p:spPr>
          <a:xfrm>
            <a:off x="-1" y="848149"/>
            <a:ext cx="7515225" cy="2073471"/>
          </a:xfrm>
        </p:spPr>
        <p:txBody>
          <a:bodyPr>
            <a:noAutofit/>
          </a:bodyPr>
          <a:lstStyle/>
          <a:p>
            <a:r>
              <a:rPr lang="fr-FR" dirty="0"/>
              <a:t>Boîte à outils</a:t>
            </a:r>
            <a:br>
              <a:rPr lang="fr-FR" dirty="0"/>
            </a:br>
            <a:r>
              <a:rPr lang="fr-FR" dirty="0"/>
              <a:t>de l’organisation de la thèse</a:t>
            </a:r>
            <a:br>
              <a:rPr lang="fr-FR" dirty="0"/>
            </a:br>
            <a:r>
              <a:rPr lang="fr-FR" sz="2400" dirty="0"/>
              <a:t>Organisation pratique du travail de thèse</a:t>
            </a:r>
            <a:br>
              <a:rPr lang="fr-FR" sz="2400" dirty="0"/>
            </a:br>
            <a:r>
              <a:rPr lang="fr-FR" sz="2400" dirty="0"/>
              <a:t>et aspects fondamentaux du droit d’auteur</a:t>
            </a:r>
            <a:br>
              <a:rPr lang="fr-FR" dirty="0"/>
            </a:br>
            <a:endParaRPr lang="fr-FR" dirty="0"/>
          </a:p>
        </p:txBody>
      </p:sp>
      <p:sp>
        <p:nvSpPr>
          <p:cNvPr id="3" name="Espace réservé du texte 2">
            <a:extLst>
              <a:ext uri="{FF2B5EF4-FFF2-40B4-BE49-F238E27FC236}">
                <a16:creationId xmlns:a16="http://schemas.microsoft.com/office/drawing/2014/main" id="{A1F7D55D-2CE8-DE41-A7E8-3BAC3F7E6CE2}"/>
              </a:ext>
            </a:extLst>
          </p:cNvPr>
          <p:cNvSpPr>
            <a:spLocks noGrp="1"/>
          </p:cNvSpPr>
          <p:nvPr>
            <p:ph type="body" sz="quarter" idx="10"/>
          </p:nvPr>
        </p:nvSpPr>
        <p:spPr>
          <a:xfrm>
            <a:off x="223520" y="3428999"/>
            <a:ext cx="6096000" cy="1170491"/>
          </a:xfrm>
        </p:spPr>
        <p:txBody>
          <a:bodyPr>
            <a:normAutofit/>
          </a:bodyPr>
          <a:lstStyle/>
          <a:p>
            <a:r>
              <a:rPr lang="fr-FR" dirty="0" err="1"/>
              <a:t>Cycladoc</a:t>
            </a:r>
            <a:r>
              <a:rPr lang="fr-FR" dirty="0"/>
              <a:t> 2026</a:t>
            </a:r>
          </a:p>
          <a:p>
            <a:endParaRPr lang="fr-FR" dirty="0"/>
          </a:p>
          <a:p>
            <a:r>
              <a:rPr lang="fr-FR" dirty="0"/>
              <a:t>Nayeli DESBROSSES</a:t>
            </a:r>
          </a:p>
          <a:p>
            <a:r>
              <a:rPr lang="fr-FR" dirty="0"/>
              <a:t>Service appui à la recherche et science ouverte (SCD)</a:t>
            </a:r>
          </a:p>
          <a:p>
            <a:endParaRPr lang="fr-FR" dirty="0"/>
          </a:p>
        </p:txBody>
      </p:sp>
      <p:pic>
        <p:nvPicPr>
          <p:cNvPr id="4" name="Image 3" descr="Une image contenant Police, Graphique, logo, typographie&#10;&#10;Description générée automatiquement">
            <a:extLst>
              <a:ext uri="{FF2B5EF4-FFF2-40B4-BE49-F238E27FC236}">
                <a16:creationId xmlns:a16="http://schemas.microsoft.com/office/drawing/2014/main" id="{2738E8DC-8585-B7EA-4E09-F5FDC4E3AC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190" y="5394901"/>
            <a:ext cx="2053810" cy="1145288"/>
          </a:xfrm>
          <a:prstGeom prst="rect">
            <a:avLst/>
          </a:prstGeom>
        </p:spPr>
      </p:pic>
    </p:spTree>
    <p:extLst>
      <p:ext uri="{BB962C8B-B14F-4D97-AF65-F5344CB8AC3E}">
        <p14:creationId xmlns:p14="http://schemas.microsoft.com/office/powerpoint/2010/main" val="297642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35D3E2AA-1C14-A859-8DBC-EABDB66F3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546" y="2800809"/>
            <a:ext cx="1817966" cy="1339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1783633" y="385378"/>
            <a:ext cx="9476776" cy="409317"/>
          </a:xfrm>
        </p:spPr>
        <p:txBody>
          <a:bodyPr/>
          <a:lstStyle/>
          <a:p>
            <a:r>
              <a:rPr lang="fr-FR" b="1" dirty="0">
                <a:latin typeface="Times" panose="02020603050405020304" pitchFamily="18" charset="0"/>
                <a:cs typeface="Times" panose="02020603050405020304" pitchFamily="18" charset="0"/>
              </a:rPr>
              <a:t>N°2 Tout est une question d’organisation</a:t>
            </a:r>
            <a:endParaRPr lang="fr-FR"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a16="http://schemas.microsoft.com/office/drawing/2014/main" id="{4E0E0C04-43A7-5661-1658-7A443967CFFA}"/>
              </a:ext>
            </a:extLst>
          </p:cNvPr>
          <p:cNvSpPr txBox="1">
            <a:spLocks/>
          </p:cNvSpPr>
          <p:nvPr/>
        </p:nvSpPr>
        <p:spPr>
          <a:xfrm>
            <a:off x="2986980" y="1065660"/>
            <a:ext cx="6357045"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(plus facile à dire qu’à faire…)</a:t>
            </a:r>
          </a:p>
        </p:txBody>
      </p:sp>
      <p:sp>
        <p:nvSpPr>
          <p:cNvPr id="3" name="Sous-titre 2">
            <a:extLst>
              <a:ext uri="{FF2B5EF4-FFF2-40B4-BE49-F238E27FC236}">
                <a16:creationId xmlns:a16="http://schemas.microsoft.com/office/drawing/2014/main" id="{FB9FDC1F-58FC-D5B1-E7C0-3E0E6A1A6208}"/>
              </a:ext>
            </a:extLst>
          </p:cNvPr>
          <p:cNvSpPr txBox="1">
            <a:spLocks/>
          </p:cNvSpPr>
          <p:nvPr/>
        </p:nvSpPr>
        <p:spPr>
          <a:xfrm>
            <a:off x="244080" y="1801012"/>
            <a:ext cx="7406264" cy="86409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0" kern="1200">
                <a:solidFill>
                  <a:schemeClr val="tx1"/>
                </a:solidFill>
                <a:latin typeface="Times" pitchFamily="2" charset="0"/>
                <a:ea typeface="+mj-ea"/>
                <a:cs typeface="+mj-cs"/>
              </a:defRPr>
            </a:lvl1pPr>
          </a:lstStyle>
          <a:p>
            <a:r>
              <a:rPr lang="fr-FR" sz="3200" dirty="0">
                <a:solidFill>
                  <a:schemeClr val="tx2"/>
                </a:solidFill>
                <a:latin typeface="+mn-lt"/>
              </a:rPr>
              <a:t>	... en utilisant les bons outils : </a:t>
            </a:r>
          </a:p>
          <a:p>
            <a:endParaRPr lang="fr-FR" i="1" dirty="0">
              <a:solidFill>
                <a:schemeClr val="tx2"/>
              </a:solidFill>
              <a:latin typeface="+mn-lt"/>
            </a:endParaRPr>
          </a:p>
        </p:txBody>
      </p:sp>
      <p:sp>
        <p:nvSpPr>
          <p:cNvPr id="6" name="Sous-titre 2">
            <a:extLst>
              <a:ext uri="{FF2B5EF4-FFF2-40B4-BE49-F238E27FC236}">
                <a16:creationId xmlns:a16="http://schemas.microsoft.com/office/drawing/2014/main" id="{9385FFEB-B392-238A-B876-D94206548C36}"/>
              </a:ext>
            </a:extLst>
          </p:cNvPr>
          <p:cNvSpPr txBox="1">
            <a:spLocks/>
          </p:cNvSpPr>
          <p:nvPr/>
        </p:nvSpPr>
        <p:spPr>
          <a:xfrm>
            <a:off x="400640" y="2504544"/>
            <a:ext cx="7406264" cy="720584"/>
          </a:xfrm>
          <a:prstGeom prst="rect">
            <a:avLst/>
          </a:prstGeom>
        </p:spPr>
        <p:txBody>
          <a:bodyPr lIns="0" tIns="0" rIns="0" bIns="0" anchor="ctr"/>
          <a:lstStyle/>
          <a:p>
            <a:pPr marL="285750" indent="-285750">
              <a:buFont typeface="Arial" panose="020B0604020202020204" pitchFamily="34" charset="0"/>
              <a:buChar char="•"/>
            </a:pPr>
            <a:r>
              <a:rPr lang="fr-FR" sz="2800" dirty="0">
                <a:solidFill>
                  <a:schemeClr val="tx2"/>
                </a:solidFill>
                <a:ea typeface="Calibri" panose="020F0502020204030204" pitchFamily="34" charset="0"/>
              </a:rPr>
              <a:t>Savoir où et comment chercher l’information </a:t>
            </a:r>
            <a:endParaRPr lang="fr-FR" sz="2800" i="1" kern="0" dirty="0">
              <a:solidFill>
                <a:schemeClr val="tx2"/>
              </a:solidFill>
            </a:endParaRPr>
          </a:p>
        </p:txBody>
      </p:sp>
      <p:sp>
        <p:nvSpPr>
          <p:cNvPr id="11" name="Sous-titre 2">
            <a:extLst>
              <a:ext uri="{FF2B5EF4-FFF2-40B4-BE49-F238E27FC236}">
                <a16:creationId xmlns:a16="http://schemas.microsoft.com/office/drawing/2014/main" id="{89196B10-4E44-55DA-5FA6-0EEFCD7B2E7C}"/>
              </a:ext>
            </a:extLst>
          </p:cNvPr>
          <p:cNvSpPr txBox="1">
            <a:spLocks/>
          </p:cNvSpPr>
          <p:nvPr/>
        </p:nvSpPr>
        <p:spPr>
          <a:xfrm>
            <a:off x="400640" y="3182905"/>
            <a:ext cx="7406264" cy="720584"/>
          </a:xfrm>
          <a:prstGeom prst="rect">
            <a:avLst/>
          </a:prstGeom>
        </p:spPr>
        <p:txBody>
          <a:bodyPr lIns="0" tIns="0" rIns="0" bIns="0" anchor="ctr"/>
          <a:lstStyle/>
          <a:p>
            <a:pPr marL="285750" indent="-285750">
              <a:buFont typeface="Arial" panose="020B0604020202020204" pitchFamily="34" charset="0"/>
              <a:buChar char="•"/>
            </a:pPr>
            <a:r>
              <a:rPr lang="fr-FR" sz="2800" dirty="0">
                <a:solidFill>
                  <a:schemeClr val="tx2"/>
                </a:solidFill>
              </a:rPr>
              <a:t>Travailler avec</a:t>
            </a:r>
            <a:endParaRPr lang="fr-FR" sz="2800" i="1" kern="0" dirty="0">
              <a:solidFill>
                <a:schemeClr val="tx2"/>
              </a:solidFill>
            </a:endParaRPr>
          </a:p>
        </p:txBody>
      </p:sp>
      <p:sp>
        <p:nvSpPr>
          <p:cNvPr id="12" name="Sous-titre 2">
            <a:extLst>
              <a:ext uri="{FF2B5EF4-FFF2-40B4-BE49-F238E27FC236}">
                <a16:creationId xmlns:a16="http://schemas.microsoft.com/office/drawing/2014/main" id="{E73B328F-A3F4-B813-F9FE-3A9D52B2CF3D}"/>
              </a:ext>
            </a:extLst>
          </p:cNvPr>
          <p:cNvSpPr txBox="1">
            <a:spLocks/>
          </p:cNvSpPr>
          <p:nvPr/>
        </p:nvSpPr>
        <p:spPr>
          <a:xfrm>
            <a:off x="400640" y="4054898"/>
            <a:ext cx="7406264" cy="720584"/>
          </a:xfrm>
          <a:prstGeom prst="rect">
            <a:avLst/>
          </a:prstGeom>
        </p:spPr>
        <p:txBody>
          <a:bodyPr lIns="0" tIns="0" rIns="0" bIns="0" anchor="ctr"/>
          <a:lstStyle/>
          <a:p>
            <a:pPr marL="285750" indent="-285750">
              <a:buFont typeface="Arial" panose="020B0604020202020204" pitchFamily="34" charset="0"/>
              <a:buChar char="•"/>
            </a:pPr>
            <a:r>
              <a:rPr lang="fr-FR" sz="2800" dirty="0">
                <a:solidFill>
                  <a:schemeClr val="tx2"/>
                </a:solidFill>
              </a:rPr>
              <a:t>Penser à la sauvegarde et le stockage de vos données (et la règle du 3-2-1) </a:t>
            </a:r>
            <a:endParaRPr lang="fr-FR" sz="2800" i="1" kern="0" dirty="0">
              <a:solidFill>
                <a:schemeClr val="tx2"/>
              </a:solidFill>
            </a:endParaRPr>
          </a:p>
        </p:txBody>
      </p:sp>
      <p:pic>
        <p:nvPicPr>
          <p:cNvPr id="14" name="Image 13">
            <a:extLst>
              <a:ext uri="{FF2B5EF4-FFF2-40B4-BE49-F238E27FC236}">
                <a16:creationId xmlns:a16="http://schemas.microsoft.com/office/drawing/2014/main" id="{7E72BF66-84CC-94D7-0825-7B67586B29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260" y="4481020"/>
            <a:ext cx="870520" cy="643718"/>
          </a:xfrm>
          <a:prstGeom prst="rect">
            <a:avLst/>
          </a:prstGeom>
        </p:spPr>
      </p:pic>
      <p:sp>
        <p:nvSpPr>
          <p:cNvPr id="15" name="Sous-titre 2">
            <a:extLst>
              <a:ext uri="{FF2B5EF4-FFF2-40B4-BE49-F238E27FC236}">
                <a16:creationId xmlns:a16="http://schemas.microsoft.com/office/drawing/2014/main" id="{39FE3038-317E-950C-FEC2-27D1D96D0ED8}"/>
              </a:ext>
            </a:extLst>
          </p:cNvPr>
          <p:cNvSpPr txBox="1">
            <a:spLocks/>
          </p:cNvSpPr>
          <p:nvPr/>
        </p:nvSpPr>
        <p:spPr>
          <a:xfrm>
            <a:off x="400640" y="5050674"/>
            <a:ext cx="7406264" cy="720584"/>
          </a:xfrm>
          <a:prstGeom prst="rect">
            <a:avLst/>
          </a:prstGeom>
        </p:spPr>
        <p:txBody>
          <a:bodyPr lIns="0" tIns="0" rIns="0" bIns="0" anchor="ctr"/>
          <a:lstStyle/>
          <a:p>
            <a:pPr marL="285750" indent="-285750">
              <a:buFont typeface="Arial" panose="020B0604020202020204" pitchFamily="34" charset="0"/>
              <a:buChar char="•"/>
            </a:pPr>
            <a:r>
              <a:rPr lang="fr-FR" sz="2800" dirty="0">
                <a:solidFill>
                  <a:schemeClr val="tx2"/>
                </a:solidFill>
              </a:rPr>
              <a:t>Le </a:t>
            </a:r>
            <a:r>
              <a:rPr lang="fr-FR" sz="2800" dirty="0">
                <a:solidFill>
                  <a:schemeClr val="accent1"/>
                </a:solidFill>
                <a:hlinkClick r:id="rId5">
                  <a:extLst>
                    <a:ext uri="{A12FA001-AC4F-418D-AE19-62706E023703}">
                      <ahyp:hlinkClr xmlns:ahyp="http://schemas.microsoft.com/office/drawing/2018/hyperlinkcolor" val="tx"/>
                    </a:ext>
                  </a:extLst>
                </a:hlinkClick>
              </a:rPr>
              <a:t>passeport pour la science ouverte</a:t>
            </a:r>
            <a:r>
              <a:rPr lang="fr-FR" sz="2800" dirty="0">
                <a:solidFill>
                  <a:schemeClr val="accent1"/>
                </a:solidFill>
              </a:rPr>
              <a:t>  </a:t>
            </a:r>
            <a:endParaRPr lang="fr-FR" sz="2800" i="1" kern="0" dirty="0">
              <a:solidFill>
                <a:schemeClr val="accent1"/>
              </a:solidFill>
            </a:endParaRPr>
          </a:p>
        </p:txBody>
      </p:sp>
      <p:pic>
        <p:nvPicPr>
          <p:cNvPr id="4" name="Image 3" descr="Une image contenant texte, capture d’écran, dessin humoristique&#10;&#10;Description générée automatiquement">
            <a:extLst>
              <a:ext uri="{FF2B5EF4-FFF2-40B4-BE49-F238E27FC236}">
                <a16:creationId xmlns:a16="http://schemas.microsoft.com/office/drawing/2014/main" id="{93D94760-9C79-2165-B8A8-773C8F61E3E3}"/>
              </a:ext>
            </a:extLst>
          </p:cNvPr>
          <p:cNvPicPr>
            <a:picLocks noChangeAspect="1"/>
          </p:cNvPicPr>
          <p:nvPr/>
        </p:nvPicPr>
        <p:blipFill rotWithShape="1">
          <a:blip r:embed="rId6"/>
          <a:srcRect t="24856" r="951" b="25747"/>
          <a:stretch/>
        </p:blipFill>
        <p:spPr>
          <a:xfrm>
            <a:off x="8770392" y="1325052"/>
            <a:ext cx="2898826" cy="3128572"/>
          </a:xfrm>
          <a:prstGeom prst="rect">
            <a:avLst/>
          </a:prstGeom>
        </p:spPr>
      </p:pic>
      <p:pic>
        <p:nvPicPr>
          <p:cNvPr id="9" name="Image 8" descr="Une image contenant texte, Police, Graphique, logo&#10;&#10;Description générée automatiquement">
            <a:extLst>
              <a:ext uri="{FF2B5EF4-FFF2-40B4-BE49-F238E27FC236}">
                <a16:creationId xmlns:a16="http://schemas.microsoft.com/office/drawing/2014/main" id="{0D3BBE00-2E78-6CC9-4B16-E78399F13063}"/>
              </a:ext>
            </a:extLst>
          </p:cNvPr>
          <p:cNvPicPr>
            <a:picLocks noChangeAspect="1"/>
          </p:cNvPicPr>
          <p:nvPr/>
        </p:nvPicPr>
        <p:blipFill>
          <a:blip r:embed="rId7"/>
          <a:stretch>
            <a:fillRect/>
          </a:stretch>
        </p:blipFill>
        <p:spPr>
          <a:xfrm>
            <a:off x="6792109" y="3125999"/>
            <a:ext cx="858235" cy="834395"/>
          </a:xfrm>
          <a:prstGeom prst="rect">
            <a:avLst/>
          </a:prstGeom>
        </p:spPr>
      </p:pic>
    </p:spTree>
    <p:extLst>
      <p:ext uri="{BB962C8B-B14F-4D97-AF65-F5344CB8AC3E}">
        <p14:creationId xmlns:p14="http://schemas.microsoft.com/office/powerpoint/2010/main" val="181859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4">
            <a:extLst>
              <a:ext uri="{FF2B5EF4-FFF2-40B4-BE49-F238E27FC236}">
                <a16:creationId xmlns:a16="http://schemas.microsoft.com/office/drawing/2014/main" id="{7DFAD370-69C5-0028-E9B1-5E6800EC46A1}"/>
              </a:ext>
            </a:extLst>
          </p:cNvPr>
          <p:cNvSpPr txBox="1"/>
          <p:nvPr/>
        </p:nvSpPr>
        <p:spPr>
          <a:xfrm>
            <a:off x="2548470" y="473843"/>
            <a:ext cx="6220626" cy="830735"/>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Les données de la recherche</a:t>
            </a:r>
            <a:endParaRPr lang="fr-FR" sz="3600" dirty="0">
              <a:latin typeface="Times" panose="02020603050405020304" pitchFamily="18" charset="0"/>
              <a:cs typeface="Times" panose="02020603050405020304" pitchFamily="18" charset="0"/>
            </a:endParaRPr>
          </a:p>
        </p:txBody>
      </p:sp>
      <p:sp>
        <p:nvSpPr>
          <p:cNvPr id="3" name="TextShape 4">
            <a:extLst>
              <a:ext uri="{FF2B5EF4-FFF2-40B4-BE49-F238E27FC236}">
                <a16:creationId xmlns:a16="http://schemas.microsoft.com/office/drawing/2014/main" id="{9CF084D3-9464-EF04-0164-9F27327F8FE7}"/>
              </a:ext>
            </a:extLst>
          </p:cNvPr>
          <p:cNvSpPr txBox="1"/>
          <p:nvPr/>
        </p:nvSpPr>
        <p:spPr>
          <a:xfrm>
            <a:off x="624657" y="2310825"/>
            <a:ext cx="5471343" cy="720080"/>
          </a:xfrm>
          <a:prstGeom prst="rect">
            <a:avLst/>
          </a:prstGeom>
        </p:spPr>
        <p:txBody>
          <a:bodyPr lIns="0" tIns="0" rIns="0" bIns="0"/>
          <a:lstStyle/>
          <a:p>
            <a:pPr lvl="1" algn="ctr"/>
            <a:r>
              <a:rPr lang="fr-FR" sz="2800" dirty="0">
                <a:solidFill>
                  <a:schemeClr val="accent1"/>
                </a:solidFill>
                <a:ea typeface="Cambria" panose="02040503050406030204" pitchFamily="18" charset="0"/>
                <a:cs typeface="Calibri" panose="020F0502020204030204" pitchFamily="34" charset="0"/>
              </a:rPr>
              <a:t>Qu’est-ce que les données de la recherche dans votre thèse?</a:t>
            </a:r>
            <a:endParaRPr lang="fr-FR" sz="2400" dirty="0">
              <a:solidFill>
                <a:schemeClr val="accent1"/>
              </a:solidFill>
            </a:endParaRPr>
          </a:p>
          <a:p>
            <a:pPr algn="ctr">
              <a:lnSpc>
                <a:spcPct val="100000"/>
              </a:lnSpc>
            </a:pPr>
            <a:endParaRPr lang="fr-FR" dirty="0">
              <a:solidFill>
                <a:schemeClr val="accent1"/>
              </a:solidFill>
            </a:endParaRPr>
          </a:p>
          <a:p>
            <a:pPr algn="ctr">
              <a:lnSpc>
                <a:spcPct val="100000"/>
              </a:lnSpc>
            </a:pPr>
            <a:endParaRPr lang="fr-FR" dirty="0">
              <a:solidFill>
                <a:schemeClr val="accent1"/>
              </a:solidFill>
            </a:endParaRPr>
          </a:p>
          <a:p>
            <a:pPr marL="285750" indent="-285750" algn="ctr">
              <a:lnSpc>
                <a:spcPct val="100000"/>
              </a:lnSpc>
              <a:buFont typeface="Wingdings" panose="05000000000000000000" pitchFamily="2" charset="2"/>
              <a:buChar char="q"/>
            </a:pPr>
            <a:endParaRPr lang="fr-FR" dirty="0">
              <a:solidFill>
                <a:schemeClr val="accent1"/>
              </a:solidFill>
            </a:endParaRPr>
          </a:p>
        </p:txBody>
      </p:sp>
      <p:pic>
        <p:nvPicPr>
          <p:cNvPr id="4" name="Image 3">
            <a:extLst>
              <a:ext uri="{FF2B5EF4-FFF2-40B4-BE49-F238E27FC236}">
                <a16:creationId xmlns:a16="http://schemas.microsoft.com/office/drawing/2014/main" id="{F908085C-ED10-3960-7DE8-2815029BA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332" y="1112760"/>
            <a:ext cx="4680521" cy="4454953"/>
          </a:xfrm>
          <a:prstGeom prst="rect">
            <a:avLst/>
          </a:prstGeom>
        </p:spPr>
      </p:pic>
      <p:sp>
        <p:nvSpPr>
          <p:cNvPr id="12" name="Titre 1">
            <a:extLst>
              <a:ext uri="{FF2B5EF4-FFF2-40B4-BE49-F238E27FC236}">
                <a16:creationId xmlns:a16="http://schemas.microsoft.com/office/drawing/2014/main" id="{94109EDC-5D4B-43B1-2DEB-D545A61D58A0}"/>
              </a:ext>
            </a:extLst>
          </p:cNvPr>
          <p:cNvSpPr txBox="1">
            <a:spLocks/>
          </p:cNvSpPr>
          <p:nvPr/>
        </p:nvSpPr>
        <p:spPr>
          <a:xfrm>
            <a:off x="546597" y="3969389"/>
            <a:ext cx="6588129" cy="954107"/>
          </a:xfrm>
          <a:prstGeom prst="rect">
            <a:avLst/>
          </a:prstGeom>
        </p:spPr>
        <p:txBody>
          <a:bodyPr lIns="0" tIns="0" rIns="0" bIns="0" anchor="ctr"/>
          <a:lstStyle/>
          <a:p>
            <a:r>
              <a:rPr lang="fr-FR" sz="1600" kern="0" dirty="0">
                <a:solidFill>
                  <a:schemeClr val="tx2"/>
                </a:solidFill>
                <a:cs typeface="Calibri" panose="020F0502020204030204" pitchFamily="34" charset="0"/>
              </a:rPr>
              <a:t>Tout élément utilisé comme source principale pour la recherche scientifique et reconnu comme nécessaire pour valider les résultats de la recherche. </a:t>
            </a:r>
          </a:p>
        </p:txBody>
      </p:sp>
    </p:spTree>
    <p:extLst>
      <p:ext uri="{BB962C8B-B14F-4D97-AF65-F5344CB8AC3E}">
        <p14:creationId xmlns:p14="http://schemas.microsoft.com/office/powerpoint/2010/main" val="3694768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ous-titre 2">
            <a:extLst>
              <a:ext uri="{FF2B5EF4-FFF2-40B4-BE49-F238E27FC236}">
                <a16:creationId xmlns:a16="http://schemas.microsoft.com/office/drawing/2014/main" id="{4A933D17-9DC7-067E-639D-ED961A40CF3E}"/>
              </a:ext>
            </a:extLst>
          </p:cNvPr>
          <p:cNvSpPr txBox="1">
            <a:spLocks/>
          </p:cNvSpPr>
          <p:nvPr/>
        </p:nvSpPr>
        <p:spPr>
          <a:xfrm>
            <a:off x="717872" y="1308639"/>
            <a:ext cx="8414712" cy="408752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0" kern="1200">
                <a:solidFill>
                  <a:schemeClr val="tx1"/>
                </a:solidFill>
                <a:latin typeface="Times" pitchFamily="2" charset="0"/>
                <a:ea typeface="+mj-ea"/>
                <a:cs typeface="+mj-cs"/>
              </a:defRPr>
            </a:lvl1pPr>
          </a:lstStyle>
          <a:p>
            <a:r>
              <a:rPr lang="fr-FR" sz="1800" b="1" kern="0" dirty="0">
                <a:solidFill>
                  <a:schemeClr val="tx2"/>
                </a:solidFill>
                <a:latin typeface="+mn-lt"/>
                <a:cs typeface="Calibri" panose="020F0502020204030204" pitchFamily="34" charset="0"/>
              </a:rPr>
              <a:t>Traiter les données</a:t>
            </a:r>
          </a:p>
          <a:p>
            <a:endParaRPr lang="fr-FR" sz="1800" b="1" kern="0" dirty="0">
              <a:solidFill>
                <a:schemeClr val="tx2"/>
              </a:solidFill>
              <a:latin typeface="+mn-lt"/>
              <a:cs typeface="Calibri" panose="020F0502020204030204" pitchFamily="34" charset="0"/>
            </a:endParaRPr>
          </a:p>
          <a:p>
            <a:pPr marL="285750" indent="-285750">
              <a:buFont typeface="Wingdings" panose="05000000000000000000" pitchFamily="2" charset="2"/>
              <a:buChar char="§"/>
            </a:pPr>
            <a:r>
              <a:rPr lang="fr-FR" sz="1800" b="1" dirty="0">
                <a:solidFill>
                  <a:schemeClr val="tx2"/>
                </a:solidFill>
                <a:latin typeface="+mn-lt"/>
                <a:ea typeface="Calibri" panose="020F0502020204030204" pitchFamily="34" charset="0"/>
                <a:cs typeface="Calibri" panose="020F0502020204030204" pitchFamily="34" charset="0"/>
              </a:rPr>
              <a:t>Définir un champ sémantique </a:t>
            </a:r>
          </a:p>
          <a:p>
            <a:endParaRPr lang="fr-FR" sz="1800" dirty="0">
              <a:latin typeface="+mn-lt"/>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1800" b="1" kern="0" dirty="0">
                <a:solidFill>
                  <a:schemeClr val="tx2"/>
                </a:solidFill>
                <a:latin typeface="+mn-lt"/>
                <a:ea typeface="Calibri" panose="020F0502020204030204" pitchFamily="34" charset="0"/>
                <a:cs typeface="Calibri" panose="020F0502020204030204" pitchFamily="34" charset="0"/>
              </a:rPr>
              <a:t>Organiser les fichiers, nommer, sauvegarder</a:t>
            </a:r>
          </a:p>
          <a:p>
            <a:pPr marL="742950" lvl="1" indent="-285750">
              <a:buFont typeface="Wingdings" panose="05000000000000000000" pitchFamily="2" charset="2"/>
              <a:buChar char="§"/>
            </a:pPr>
            <a:endParaRPr lang="fr-FR" sz="100" b="1" kern="0" dirty="0">
              <a:solidFill>
                <a:schemeClr val="tx2"/>
              </a:solidFill>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fr-FR" sz="1400" dirty="0">
                <a:solidFill>
                  <a:schemeClr val="tx2"/>
                </a:solidFill>
                <a:effectLst/>
                <a:latin typeface="Calibri" panose="020F0502020204030204" pitchFamily="34" charset="0"/>
                <a:ea typeface="Calibri" panose="020F0502020204030204" pitchFamily="34" charset="0"/>
                <a:cs typeface="Arial" panose="020B0604020202020204" pitchFamily="34" charset="0"/>
              </a:rPr>
              <a:t>Organiser les dossiers est aussi crucial et avoir une arborescence simple aide grandement.</a:t>
            </a:r>
          </a:p>
          <a:p>
            <a:pPr marL="742950" lvl="1" indent="-285750">
              <a:buFont typeface="Wingdings" panose="05000000000000000000" pitchFamily="2" charset="2"/>
              <a:buChar char="§"/>
            </a:pPr>
            <a:r>
              <a:rPr lang="fr-FR" sz="1400" dirty="0">
                <a:solidFill>
                  <a:schemeClr val="tx2"/>
                </a:solidFill>
                <a:latin typeface="Calibri" panose="020F0502020204030204" pitchFamily="34" charset="0"/>
                <a:ea typeface="Calibri" panose="020F0502020204030204" pitchFamily="34" charset="0"/>
                <a:cs typeface="Arial" panose="020B0604020202020204" pitchFamily="34" charset="0"/>
              </a:rPr>
              <a:t>R</a:t>
            </a:r>
            <a:r>
              <a:rPr lang="fr-FR" sz="1400" dirty="0">
                <a:solidFill>
                  <a:schemeClr val="tx2"/>
                </a:solidFill>
                <a:effectLst/>
                <a:latin typeface="Calibri" panose="020F0502020204030204" pitchFamily="34" charset="0"/>
                <a:ea typeface="Calibri" panose="020F0502020204030204" pitchFamily="34" charset="0"/>
                <a:cs typeface="Arial" panose="020B0604020202020204" pitchFamily="34" charset="0"/>
              </a:rPr>
              <a:t>ègles pour nommer les fichiers :</a:t>
            </a:r>
          </a:p>
          <a:p>
            <a:pPr marL="1257300" lvl="2" indent="-342900">
              <a:lnSpc>
                <a:spcPct val="107000"/>
              </a:lnSpc>
              <a:spcAft>
                <a:spcPts val="800"/>
              </a:spcAft>
              <a:buFont typeface="+mj-lt"/>
              <a:buAutoNum type="arabicPeriod"/>
              <a:tabLst>
                <a:tab pos="457200" algn="l"/>
              </a:tabLst>
            </a:pPr>
            <a:r>
              <a:rPr lang="fr-FR"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Donner un nom bref et explicite du contenu</a:t>
            </a:r>
          </a:p>
          <a:p>
            <a:pPr marL="1257300" lvl="2" indent="-342900">
              <a:lnSpc>
                <a:spcPct val="107000"/>
              </a:lnSpc>
              <a:spcAft>
                <a:spcPts val="800"/>
              </a:spcAft>
              <a:buFont typeface="+mj-lt"/>
              <a:buAutoNum type="arabicPeriod"/>
              <a:tabLst>
                <a:tab pos="457200" algn="l"/>
              </a:tabLst>
            </a:pPr>
            <a:r>
              <a:rPr lang="fr-FR"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 d’espace ni de caractères spéciaux : séparer les mots par des </a:t>
            </a:r>
            <a:r>
              <a:rPr lang="fr-FR" sz="14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underscores</a:t>
            </a:r>
            <a:r>
              <a:rPr lang="fr-FR"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ou des majuscules</a:t>
            </a:r>
            <a:endParaRPr lang="fr-FR"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pPr marL="1257300" lvl="2" indent="-342900">
              <a:lnSpc>
                <a:spcPct val="107000"/>
              </a:lnSpc>
              <a:spcAft>
                <a:spcPts val="800"/>
              </a:spcAft>
              <a:buFont typeface="+mj-lt"/>
              <a:buAutoNum type="arabicPeriod"/>
              <a:tabLst>
                <a:tab pos="457200" algn="l"/>
              </a:tabLst>
            </a:pPr>
            <a:r>
              <a:rPr lang="fr-FR"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Utiliser le format suivant pour les dates : AAAAMMJJ</a:t>
            </a:r>
            <a:endParaRPr lang="fr-FR"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pPr marL="1257300" lvl="2" indent="-342900">
              <a:lnSpc>
                <a:spcPct val="107000"/>
              </a:lnSpc>
              <a:spcAft>
                <a:spcPts val="800"/>
              </a:spcAft>
              <a:buFont typeface="+mj-lt"/>
              <a:buAutoNum type="arabicPeriod"/>
              <a:tabLst>
                <a:tab pos="457200" algn="l"/>
              </a:tabLst>
            </a:pPr>
            <a:r>
              <a:rPr lang="fr-FR"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Placer l’élément le plus pertinent en premier (souvent la date) puis aller au moins pertinent</a:t>
            </a:r>
            <a:endParaRPr lang="fr-FR"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pPr marL="1257300" lvl="2" indent="-342900">
              <a:lnSpc>
                <a:spcPct val="107000"/>
              </a:lnSpc>
              <a:spcAft>
                <a:spcPts val="800"/>
              </a:spcAft>
              <a:buFont typeface="+mj-lt"/>
              <a:buAutoNum type="arabicPeriod"/>
              <a:tabLst>
                <a:tab pos="457200" algn="l"/>
              </a:tabLst>
            </a:pPr>
            <a:r>
              <a:rPr lang="fr-FR" sz="14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Indiquer la version du document : article_v01 par exemple</a:t>
            </a:r>
            <a:endParaRPr lang="fr-FR" sz="1400" dirty="0">
              <a:solidFill>
                <a:schemeClr val="tx2"/>
              </a:solidFill>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Wingdings" panose="05000000000000000000" pitchFamily="2" charset="2"/>
              <a:buChar char="§"/>
            </a:pPr>
            <a:endParaRPr lang="fr-FR" sz="100" b="1" kern="0" dirty="0">
              <a:solidFill>
                <a:schemeClr val="tx2"/>
              </a:solidFill>
              <a:latin typeface="+mn-lt"/>
              <a:ea typeface="Calibri" panose="020F0502020204030204" pitchFamily="34" charset="0"/>
              <a:cs typeface="Calibri" panose="020F0502020204030204" pitchFamily="34" charset="0"/>
            </a:endParaRPr>
          </a:p>
          <a:p>
            <a:endParaRPr lang="fr-FR" sz="1800" kern="0" dirty="0">
              <a:latin typeface="+mn-lt"/>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1800" b="1" dirty="0">
                <a:solidFill>
                  <a:schemeClr val="tx2"/>
                </a:solidFill>
                <a:latin typeface="+mn-lt"/>
                <a:ea typeface="Calibri" panose="020F0502020204030204" pitchFamily="34" charset="0"/>
                <a:cs typeface="Calibri" panose="020F0502020204030204" pitchFamily="34" charset="0"/>
              </a:rPr>
              <a:t>Décrire correctement les données</a:t>
            </a:r>
          </a:p>
        </p:txBody>
      </p:sp>
      <p:pic>
        <p:nvPicPr>
          <p:cNvPr id="11" name="Picture 2" descr="Comment bien organiser son ordinateur?">
            <a:extLst>
              <a:ext uri="{FF2B5EF4-FFF2-40B4-BE49-F238E27FC236}">
                <a16:creationId xmlns:a16="http://schemas.microsoft.com/office/drawing/2014/main" id="{B6B76768-6BF1-BDEA-9419-8772C1494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874" y="1277631"/>
            <a:ext cx="2159825" cy="1243607"/>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4C3F1AA7-0292-FD68-DCD6-5A71EDCCE138}"/>
              </a:ext>
            </a:extLst>
          </p:cNvPr>
          <p:cNvSpPr txBox="1"/>
          <p:nvPr/>
        </p:nvSpPr>
        <p:spPr>
          <a:xfrm>
            <a:off x="899591" y="323524"/>
            <a:ext cx="9748356" cy="523220"/>
          </a:xfrm>
          <a:prstGeom prst="rect">
            <a:avLst/>
          </a:prstGeom>
          <a:noFill/>
        </p:spPr>
        <p:txBody>
          <a:bodyPr wrap="square">
            <a:spAutoFit/>
          </a:bodyPr>
          <a:lstStyle/>
          <a:p>
            <a:r>
              <a:rPr lang="fr-FR" sz="2800" dirty="0">
                <a:latin typeface="Times" panose="02020603050405020304" pitchFamily="18" charset="0"/>
                <a:cs typeface="Times" panose="02020603050405020304" pitchFamily="18" charset="0"/>
              </a:rPr>
              <a:t>Comment gérer les données de recherche de son projet de thèse?</a:t>
            </a:r>
          </a:p>
        </p:txBody>
      </p:sp>
    </p:spTree>
    <p:extLst>
      <p:ext uri="{BB962C8B-B14F-4D97-AF65-F5344CB8AC3E}">
        <p14:creationId xmlns:p14="http://schemas.microsoft.com/office/powerpoint/2010/main" val="1525129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7962942-E508-4503-6D10-A6AED3A3AF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163" y="1443182"/>
            <a:ext cx="7661778" cy="2700826"/>
          </a:xfrm>
          <a:prstGeom prst="rect">
            <a:avLst/>
          </a:prstGeom>
        </p:spPr>
      </p:pic>
      <p:pic>
        <p:nvPicPr>
          <p:cNvPr id="9" name="Image 8">
            <a:extLst>
              <a:ext uri="{FF2B5EF4-FFF2-40B4-BE49-F238E27FC236}">
                <a16:creationId xmlns:a16="http://schemas.microsoft.com/office/drawing/2014/main" id="{5C93EA21-E41D-71D0-91A1-9B1EF3381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7749" y="3284191"/>
            <a:ext cx="2216788" cy="905077"/>
          </a:xfrm>
          <a:prstGeom prst="rect">
            <a:avLst/>
          </a:prstGeom>
        </p:spPr>
      </p:pic>
      <p:pic>
        <p:nvPicPr>
          <p:cNvPr id="10" name="Image 9">
            <a:extLst>
              <a:ext uri="{FF2B5EF4-FFF2-40B4-BE49-F238E27FC236}">
                <a16:creationId xmlns:a16="http://schemas.microsoft.com/office/drawing/2014/main" id="{2BA8A480-8965-D0F0-5B3A-712000D61A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2421" y="5430566"/>
            <a:ext cx="2132116" cy="874501"/>
          </a:xfrm>
          <a:prstGeom prst="rect">
            <a:avLst/>
          </a:prstGeom>
        </p:spPr>
      </p:pic>
      <p:pic>
        <p:nvPicPr>
          <p:cNvPr id="11" name="Image 10">
            <a:extLst>
              <a:ext uri="{FF2B5EF4-FFF2-40B4-BE49-F238E27FC236}">
                <a16:creationId xmlns:a16="http://schemas.microsoft.com/office/drawing/2014/main" id="{3B7701DC-19BE-6E20-2D06-1B6A26CC57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17749" y="4421260"/>
            <a:ext cx="2228441" cy="874501"/>
          </a:xfrm>
          <a:prstGeom prst="rect">
            <a:avLst/>
          </a:prstGeom>
        </p:spPr>
      </p:pic>
      <p:sp>
        <p:nvSpPr>
          <p:cNvPr id="12" name="ZoneTexte 11">
            <a:extLst>
              <a:ext uri="{FF2B5EF4-FFF2-40B4-BE49-F238E27FC236}">
                <a16:creationId xmlns:a16="http://schemas.microsoft.com/office/drawing/2014/main" id="{AB7AD316-C6BE-7D71-403E-3EBCF3128123}"/>
              </a:ext>
            </a:extLst>
          </p:cNvPr>
          <p:cNvSpPr txBox="1"/>
          <p:nvPr/>
        </p:nvSpPr>
        <p:spPr>
          <a:xfrm>
            <a:off x="5382080" y="3898046"/>
            <a:ext cx="5053949" cy="1969770"/>
          </a:xfrm>
          <a:prstGeom prst="rect">
            <a:avLst/>
          </a:prstGeom>
          <a:noFill/>
        </p:spPr>
        <p:txBody>
          <a:bodyPr wrap="square" rtlCol="0">
            <a:spAutoFit/>
          </a:bodyPr>
          <a:lstStyle/>
          <a:p>
            <a:r>
              <a:rPr lang="fr-FR" sz="1600" dirty="0">
                <a:solidFill>
                  <a:schemeClr val="tx2"/>
                </a:solidFill>
              </a:rPr>
              <a:t>Les jeux de données avec </a:t>
            </a:r>
            <a:r>
              <a:rPr lang="fr-FR" sz="1600" dirty="0" err="1">
                <a:solidFill>
                  <a:schemeClr val="tx2"/>
                </a:solidFill>
              </a:rPr>
              <a:t>Huma-Num</a:t>
            </a:r>
            <a:endParaRPr lang="fr-FR" sz="1600" dirty="0">
              <a:solidFill>
                <a:schemeClr val="tx2"/>
              </a:solidFill>
            </a:endParaRPr>
          </a:p>
          <a:p>
            <a:endParaRPr lang="fr-FR" sz="1000" dirty="0">
              <a:solidFill>
                <a:schemeClr val="tx2"/>
              </a:solidFill>
            </a:endParaRPr>
          </a:p>
          <a:p>
            <a:pPr marL="285750" indent="-285750">
              <a:buFont typeface="Wingdings" panose="05000000000000000000" pitchFamily="2" charset="2"/>
              <a:buChar char="ü"/>
            </a:pPr>
            <a:r>
              <a:rPr lang="fr-FR" sz="1600" dirty="0">
                <a:solidFill>
                  <a:schemeClr val="tx2"/>
                </a:solidFill>
              </a:rPr>
              <a:t>Organisation</a:t>
            </a:r>
          </a:p>
          <a:p>
            <a:pPr marL="285750" indent="-285750">
              <a:buFont typeface="Wingdings" panose="05000000000000000000" pitchFamily="2" charset="2"/>
              <a:buChar char="ü"/>
            </a:pPr>
            <a:r>
              <a:rPr lang="fr-FR" sz="1600" dirty="0">
                <a:solidFill>
                  <a:schemeClr val="tx2"/>
                </a:solidFill>
              </a:rPr>
              <a:t>Collecte</a:t>
            </a:r>
          </a:p>
          <a:p>
            <a:pPr marL="285750" indent="-285750">
              <a:buFont typeface="Wingdings" panose="05000000000000000000" pitchFamily="2" charset="2"/>
              <a:buChar char="ü"/>
            </a:pPr>
            <a:r>
              <a:rPr lang="fr-FR" sz="1600" dirty="0">
                <a:solidFill>
                  <a:schemeClr val="tx2"/>
                </a:solidFill>
              </a:rPr>
              <a:t>Traitement</a:t>
            </a:r>
          </a:p>
          <a:p>
            <a:pPr marL="285750" indent="-285750">
              <a:buFont typeface="Wingdings" panose="05000000000000000000" pitchFamily="2" charset="2"/>
              <a:buChar char="ü"/>
            </a:pPr>
            <a:r>
              <a:rPr lang="fr-FR" sz="1600" dirty="0">
                <a:solidFill>
                  <a:schemeClr val="tx2"/>
                </a:solidFill>
              </a:rPr>
              <a:t>Préservation</a:t>
            </a:r>
          </a:p>
          <a:p>
            <a:pPr marL="285750" indent="-285750">
              <a:buFont typeface="Wingdings" panose="05000000000000000000" pitchFamily="2" charset="2"/>
              <a:buChar char="ü"/>
            </a:pPr>
            <a:r>
              <a:rPr lang="fr-FR" sz="1600" dirty="0">
                <a:solidFill>
                  <a:schemeClr val="tx2"/>
                </a:solidFill>
              </a:rPr>
              <a:t>Publication</a:t>
            </a:r>
          </a:p>
          <a:p>
            <a:pPr marL="285750" indent="-285750">
              <a:buFont typeface="Wingdings" panose="05000000000000000000" pitchFamily="2" charset="2"/>
              <a:buChar char="ü"/>
            </a:pPr>
            <a:r>
              <a:rPr lang="fr-FR" sz="1600" dirty="0">
                <a:solidFill>
                  <a:schemeClr val="tx2"/>
                </a:solidFill>
              </a:rPr>
              <a:t>réutilisation</a:t>
            </a:r>
          </a:p>
        </p:txBody>
      </p:sp>
      <p:sp>
        <p:nvSpPr>
          <p:cNvPr id="2" name="ZoneTexte 1">
            <a:extLst>
              <a:ext uri="{FF2B5EF4-FFF2-40B4-BE49-F238E27FC236}">
                <a16:creationId xmlns:a16="http://schemas.microsoft.com/office/drawing/2014/main" id="{D01857EC-D2E6-CE0C-3601-E2D457BAA2A1}"/>
              </a:ext>
            </a:extLst>
          </p:cNvPr>
          <p:cNvSpPr txBox="1"/>
          <p:nvPr/>
        </p:nvSpPr>
        <p:spPr>
          <a:xfrm>
            <a:off x="899591" y="323524"/>
            <a:ext cx="9536438" cy="954107"/>
          </a:xfrm>
          <a:prstGeom prst="rect">
            <a:avLst/>
          </a:prstGeom>
          <a:noFill/>
        </p:spPr>
        <p:txBody>
          <a:bodyPr wrap="square">
            <a:spAutoFit/>
          </a:bodyPr>
          <a:lstStyle/>
          <a:p>
            <a:r>
              <a:rPr lang="fr-FR" sz="2800" dirty="0">
                <a:latin typeface="Times" panose="02020603050405020304" pitchFamily="18" charset="0"/>
                <a:cs typeface="Times" panose="02020603050405020304" pitchFamily="18" charset="0"/>
              </a:rPr>
              <a:t>Comment stocker, archiver et diffuser les données de recherche de son projet de thèse?</a:t>
            </a:r>
          </a:p>
        </p:txBody>
      </p:sp>
    </p:spTree>
    <p:extLst>
      <p:ext uri="{BB962C8B-B14F-4D97-AF65-F5344CB8AC3E}">
        <p14:creationId xmlns:p14="http://schemas.microsoft.com/office/powerpoint/2010/main" val="35927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39E91FF-B968-B6C5-F859-BAF6A493CE40}"/>
              </a:ext>
            </a:extLst>
          </p:cNvPr>
          <p:cNvPicPr>
            <a:picLocks noChangeAspect="1"/>
          </p:cNvPicPr>
          <p:nvPr/>
        </p:nvPicPr>
        <p:blipFill>
          <a:blip r:embed="rId3">
            <a:grayscl/>
            <a:extLst>
              <a:ext uri="{BEBA8EAE-BF5A-486C-A8C5-ECC9F3942E4B}">
                <a14:imgProps xmlns:a14="http://schemas.microsoft.com/office/drawing/2010/main">
                  <a14:imgLayer r:embed="rId4">
                    <a14:imgEffect>
                      <a14:saturation sat="51000"/>
                    </a14:imgEffect>
                  </a14:imgLayer>
                </a14:imgProps>
              </a:ext>
            </a:extLst>
          </a:blip>
          <a:stretch>
            <a:fillRect/>
          </a:stretch>
        </p:blipFill>
        <p:spPr>
          <a:xfrm>
            <a:off x="4537720" y="2492896"/>
            <a:ext cx="2493640" cy="2493640"/>
          </a:xfrm>
          <a:prstGeom prst="rect">
            <a:avLst/>
          </a:prstGeom>
          <a:effectLst>
            <a:softEdge rad="12700"/>
          </a:effectLst>
        </p:spPr>
      </p:pic>
      <p:sp>
        <p:nvSpPr>
          <p:cNvPr id="3" name="Sous-titre 2">
            <a:extLst>
              <a:ext uri="{FF2B5EF4-FFF2-40B4-BE49-F238E27FC236}">
                <a16:creationId xmlns:a16="http://schemas.microsoft.com/office/drawing/2014/main" id="{04AEA75E-5CC6-77AE-9D0B-B44A4955B3CF}"/>
              </a:ext>
            </a:extLst>
          </p:cNvPr>
          <p:cNvSpPr txBox="1">
            <a:spLocks/>
          </p:cNvSpPr>
          <p:nvPr/>
        </p:nvSpPr>
        <p:spPr>
          <a:xfrm>
            <a:off x="262080" y="1484280"/>
            <a:ext cx="7550280" cy="43592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0" kern="1200">
                <a:solidFill>
                  <a:schemeClr val="tx1"/>
                </a:solidFill>
                <a:latin typeface="Times" pitchFamily="2" charset="0"/>
                <a:ea typeface="+mj-ea"/>
                <a:cs typeface="+mj-cs"/>
              </a:defRPr>
            </a:lvl1pPr>
          </a:lstStyle>
          <a:p>
            <a:r>
              <a:rPr lang="fr-FR"/>
              <a:t>         </a:t>
            </a:r>
            <a:r>
              <a:rPr lang="fr-FR" sz="2400"/>
              <a:t>PAUSE  de 10’</a:t>
            </a:r>
            <a:endParaRPr lang="fr-FR" sz="2400" dirty="0"/>
          </a:p>
        </p:txBody>
      </p:sp>
    </p:spTree>
    <p:extLst>
      <p:ext uri="{BB962C8B-B14F-4D97-AF65-F5344CB8AC3E}">
        <p14:creationId xmlns:p14="http://schemas.microsoft.com/office/powerpoint/2010/main" val="170051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1783633" y="385378"/>
            <a:ext cx="9884492" cy="409317"/>
          </a:xfrm>
        </p:spPr>
        <p:txBody>
          <a:bodyPr/>
          <a:lstStyle/>
          <a:p>
            <a:r>
              <a:rPr lang="fr-FR" b="1" dirty="0">
                <a:latin typeface="Times" panose="02020603050405020304" pitchFamily="18" charset="0"/>
                <a:cs typeface="Times" panose="02020603050405020304" pitchFamily="18" charset="0"/>
              </a:rPr>
              <a:t>N°3 Organisation… et gain de temps!</a:t>
            </a:r>
            <a:endParaRPr lang="fr-FR" dirty="0">
              <a:latin typeface="Times" panose="02020603050405020304" pitchFamily="18" charset="0"/>
              <a:cs typeface="Times" panose="02020603050405020304" pitchFamily="18" charset="0"/>
            </a:endParaRPr>
          </a:p>
        </p:txBody>
      </p:sp>
      <p:sp>
        <p:nvSpPr>
          <p:cNvPr id="17" name="Sous-titre 2">
            <a:extLst>
              <a:ext uri="{FF2B5EF4-FFF2-40B4-BE49-F238E27FC236}">
                <a16:creationId xmlns:a16="http://schemas.microsoft.com/office/drawing/2014/main" id="{D1FE2688-0DFD-EA4C-87D9-006E86E0B3A4}"/>
              </a:ext>
            </a:extLst>
          </p:cNvPr>
          <p:cNvSpPr txBox="1">
            <a:spLocks/>
          </p:cNvSpPr>
          <p:nvPr/>
        </p:nvSpPr>
        <p:spPr>
          <a:xfrm>
            <a:off x="633221" y="1531273"/>
            <a:ext cx="7406264" cy="720584"/>
          </a:xfrm>
          <a:prstGeom prst="rect">
            <a:avLst/>
          </a:prstGeom>
        </p:spPr>
        <p:txBody>
          <a:bodyPr lIns="0" tIns="0" rIns="0" bIns="0" anchor="ctr"/>
          <a:lstStyle/>
          <a:p>
            <a:pPr marL="457200" indent="-457200">
              <a:buFont typeface="Wingdings" panose="05000000000000000000" pitchFamily="2" charset="2"/>
              <a:buChar char="§"/>
            </a:pPr>
            <a:r>
              <a:rPr lang="fr-FR" sz="2400" dirty="0">
                <a:solidFill>
                  <a:schemeClr val="tx2"/>
                </a:solidFill>
                <a:ea typeface="Calibri" panose="020F0502020204030204" pitchFamily="34" charset="0"/>
              </a:rPr>
              <a:t>Être à l’aise avec la méthodologie</a:t>
            </a:r>
            <a:endParaRPr lang="fr-FR" sz="2400" i="1" kern="0" dirty="0">
              <a:solidFill>
                <a:schemeClr val="tx2"/>
              </a:solidFill>
            </a:endParaRPr>
          </a:p>
        </p:txBody>
      </p:sp>
      <p:sp>
        <p:nvSpPr>
          <p:cNvPr id="18" name="Sous-titre 2">
            <a:extLst>
              <a:ext uri="{FF2B5EF4-FFF2-40B4-BE49-F238E27FC236}">
                <a16:creationId xmlns:a16="http://schemas.microsoft.com/office/drawing/2014/main" id="{BA343D3C-31BB-3D93-AA4E-49B5B8729AB7}"/>
              </a:ext>
            </a:extLst>
          </p:cNvPr>
          <p:cNvSpPr txBox="1">
            <a:spLocks/>
          </p:cNvSpPr>
          <p:nvPr/>
        </p:nvSpPr>
        <p:spPr>
          <a:xfrm>
            <a:off x="633221" y="3214112"/>
            <a:ext cx="7406264" cy="720584"/>
          </a:xfrm>
          <a:prstGeom prst="rect">
            <a:avLst/>
          </a:prstGeom>
        </p:spPr>
        <p:txBody>
          <a:bodyPr lIns="0" tIns="0" rIns="0" bIns="0" anchor="ctr"/>
          <a:lstStyle/>
          <a:p>
            <a:pPr marL="457200" indent="-457200">
              <a:buFont typeface="Wingdings" panose="05000000000000000000" pitchFamily="2" charset="2"/>
              <a:buChar char="§"/>
            </a:pPr>
            <a:r>
              <a:rPr lang="fr-FR" sz="2400" dirty="0">
                <a:solidFill>
                  <a:schemeClr val="tx2"/>
                </a:solidFill>
                <a:ea typeface="Calibri" panose="020F0502020204030204" pitchFamily="34" charset="0"/>
              </a:rPr>
              <a:t>Dédramatiser le passage à la rédaction en rédigeant tout au long de la thèse</a:t>
            </a:r>
            <a:endParaRPr lang="fr-FR" sz="2400" i="1" kern="0" dirty="0">
              <a:solidFill>
                <a:schemeClr val="tx2"/>
              </a:solidFill>
            </a:endParaRPr>
          </a:p>
        </p:txBody>
      </p:sp>
      <p:sp>
        <p:nvSpPr>
          <p:cNvPr id="19" name="Sous-titre 2">
            <a:extLst>
              <a:ext uri="{FF2B5EF4-FFF2-40B4-BE49-F238E27FC236}">
                <a16:creationId xmlns:a16="http://schemas.microsoft.com/office/drawing/2014/main" id="{A89D520D-4F85-3EB4-3BB3-6FF641A119D9}"/>
              </a:ext>
            </a:extLst>
          </p:cNvPr>
          <p:cNvSpPr txBox="1">
            <a:spLocks/>
          </p:cNvSpPr>
          <p:nvPr/>
        </p:nvSpPr>
        <p:spPr>
          <a:xfrm>
            <a:off x="633221" y="5210228"/>
            <a:ext cx="8455915" cy="720584"/>
          </a:xfrm>
          <a:prstGeom prst="rect">
            <a:avLst/>
          </a:prstGeom>
        </p:spPr>
        <p:txBody>
          <a:bodyPr lIns="0" tIns="0" rIns="0" bIns="0" anchor="ctr"/>
          <a:lstStyle/>
          <a:p>
            <a:pPr marL="457200" indent="-457200">
              <a:buFont typeface="Wingdings" panose="05000000000000000000" pitchFamily="2" charset="2"/>
              <a:buChar char="§"/>
            </a:pPr>
            <a:r>
              <a:rPr lang="fr-FR" sz="2400" dirty="0">
                <a:solidFill>
                  <a:schemeClr val="tx2"/>
                </a:solidFill>
                <a:ea typeface="Calibri" panose="020F0502020204030204" pitchFamily="34" charset="0"/>
              </a:rPr>
              <a:t>Connaître les aspects fondamentaux du droit d’auteur, pour anticiper les besoins </a:t>
            </a:r>
            <a:endParaRPr lang="fr-FR" sz="2400" i="1" kern="0" dirty="0">
              <a:solidFill>
                <a:schemeClr val="tx2"/>
              </a:solidFill>
            </a:endParaRPr>
          </a:p>
        </p:txBody>
      </p:sp>
      <p:sp>
        <p:nvSpPr>
          <p:cNvPr id="20" name="Sous-titre 2">
            <a:extLst>
              <a:ext uri="{FF2B5EF4-FFF2-40B4-BE49-F238E27FC236}">
                <a16:creationId xmlns:a16="http://schemas.microsoft.com/office/drawing/2014/main" id="{DC348FA7-E92A-12C7-DEC1-6A35F4C47077}"/>
              </a:ext>
            </a:extLst>
          </p:cNvPr>
          <p:cNvSpPr txBox="1">
            <a:spLocks/>
          </p:cNvSpPr>
          <p:nvPr/>
        </p:nvSpPr>
        <p:spPr>
          <a:xfrm>
            <a:off x="1254223" y="2228341"/>
            <a:ext cx="7406264" cy="720584"/>
          </a:xfrm>
          <a:prstGeom prst="rect">
            <a:avLst/>
          </a:prstGeom>
        </p:spPr>
        <p:txBody>
          <a:bodyPr lIns="0" tIns="0" rIns="0" bIns="0" anchor="ctr"/>
          <a:lstStyle/>
          <a:p>
            <a:r>
              <a:rPr lang="fr-FR" dirty="0" err="1">
                <a:solidFill>
                  <a:schemeClr val="accent1"/>
                </a:solidFill>
                <a:hlinkClick r:id="rId3">
                  <a:extLst>
                    <a:ext uri="{A12FA001-AC4F-418D-AE19-62706E023703}">
                      <ahyp:hlinkClr xmlns:ahyp="http://schemas.microsoft.com/office/drawing/2018/hyperlinkcolor" val="tx"/>
                    </a:ext>
                  </a:extLst>
                </a:hlinkClick>
              </a:rPr>
              <a:t>CoopIST</a:t>
            </a:r>
            <a:r>
              <a:rPr lang="fr-FR" dirty="0">
                <a:solidFill>
                  <a:schemeClr val="accent1"/>
                </a:solidFill>
              </a:rPr>
              <a:t> </a:t>
            </a:r>
            <a:r>
              <a:rPr lang="fr-FR" dirty="0">
                <a:solidFill>
                  <a:srgbClr val="00326E"/>
                </a:solidFill>
              </a:rPr>
              <a:t> </a:t>
            </a:r>
            <a:r>
              <a:rPr lang="fr-FR" dirty="0">
                <a:solidFill>
                  <a:schemeClr val="tx2"/>
                </a:solidFill>
              </a:rPr>
              <a:t>(coopérer en information scientifique et technique)</a:t>
            </a:r>
            <a:endParaRPr lang="fr-FR" sz="2800" i="1" kern="0" dirty="0">
              <a:solidFill>
                <a:schemeClr val="tx2"/>
              </a:solidFill>
            </a:endParaRPr>
          </a:p>
          <a:p>
            <a:r>
              <a:rPr lang="fr-FR" dirty="0">
                <a:solidFill>
                  <a:schemeClr val="tx2"/>
                </a:solidFill>
              </a:rPr>
              <a:t>Formations BnF – </a:t>
            </a:r>
            <a:r>
              <a:rPr lang="fr-FR" dirty="0">
                <a:solidFill>
                  <a:schemeClr val="accent1"/>
                </a:solidFill>
                <a:hlinkClick r:id="rId4">
                  <a:extLst>
                    <a:ext uri="{A12FA001-AC4F-418D-AE19-62706E023703}">
                      <ahyp:hlinkClr xmlns:ahyp="http://schemas.microsoft.com/office/drawing/2018/hyperlinkcolor" val="tx"/>
                    </a:ext>
                  </a:extLst>
                </a:hlinkClick>
              </a:rPr>
              <a:t>ateliers des doctorants</a:t>
            </a:r>
            <a:endParaRPr lang="fr-FR" dirty="0">
              <a:solidFill>
                <a:schemeClr val="accent1"/>
              </a:solidFill>
            </a:endParaRPr>
          </a:p>
        </p:txBody>
      </p:sp>
      <p:pic>
        <p:nvPicPr>
          <p:cNvPr id="21" name="Image 20" descr="Une image contenant dessin&#10;&#10;Description générée automatiquement">
            <a:extLst>
              <a:ext uri="{FF2B5EF4-FFF2-40B4-BE49-F238E27FC236}">
                <a16:creationId xmlns:a16="http://schemas.microsoft.com/office/drawing/2014/main" id="{1A6F07CA-D53A-328E-248C-A3C55FC97A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4801" y="4024116"/>
            <a:ext cx="907987" cy="907987"/>
          </a:xfrm>
          <a:prstGeom prst="rect">
            <a:avLst/>
          </a:prstGeom>
        </p:spPr>
      </p:pic>
      <p:sp>
        <p:nvSpPr>
          <p:cNvPr id="22" name="Sous-titre 2">
            <a:extLst>
              <a:ext uri="{FF2B5EF4-FFF2-40B4-BE49-F238E27FC236}">
                <a16:creationId xmlns:a16="http://schemas.microsoft.com/office/drawing/2014/main" id="{FA8E8BE4-9D13-11C5-74E7-08CD2BE45A72}"/>
              </a:ext>
            </a:extLst>
          </p:cNvPr>
          <p:cNvSpPr txBox="1">
            <a:spLocks/>
          </p:cNvSpPr>
          <p:nvPr/>
        </p:nvSpPr>
        <p:spPr>
          <a:xfrm>
            <a:off x="1061669" y="4199780"/>
            <a:ext cx="7406264" cy="720584"/>
          </a:xfrm>
          <a:prstGeom prst="rect">
            <a:avLst/>
          </a:prstGeom>
        </p:spPr>
        <p:txBody>
          <a:bodyPr lIns="0" tIns="0" rIns="0" bIns="0" anchor="ctr"/>
          <a:lstStyle/>
          <a:p>
            <a:r>
              <a:rPr lang="fr-FR" dirty="0" err="1">
                <a:solidFill>
                  <a:schemeClr val="accent1"/>
                </a:solidFill>
                <a:hlinkClick r:id="rId6">
                  <a:extLst>
                    <a:ext uri="{A12FA001-AC4F-418D-AE19-62706E023703}">
                      <ahyp:hlinkClr xmlns:ahyp="http://schemas.microsoft.com/office/drawing/2018/hyperlinkcolor" val="tx"/>
                    </a:ext>
                  </a:extLst>
                </a:hlinkClick>
              </a:rPr>
              <a:t>Calenda</a:t>
            </a:r>
            <a:endParaRPr lang="fr-FR" dirty="0">
              <a:solidFill>
                <a:schemeClr val="accent1"/>
              </a:solidFill>
            </a:endParaRPr>
          </a:p>
          <a:p>
            <a:r>
              <a:rPr lang="fr-FR" dirty="0">
                <a:solidFill>
                  <a:schemeClr val="accent1"/>
                </a:solidFill>
                <a:hlinkClick r:id="rId7">
                  <a:extLst>
                    <a:ext uri="{A12FA001-AC4F-418D-AE19-62706E023703}">
                      <ahyp:hlinkClr xmlns:ahyp="http://schemas.microsoft.com/office/drawing/2018/hyperlinkcolor" val="tx"/>
                    </a:ext>
                  </a:extLst>
                </a:hlinkClick>
              </a:rPr>
              <a:t>Carnets de recherche Hypothèses </a:t>
            </a:r>
            <a:endParaRPr lang="fr-FR" sz="2800" i="1" kern="0" dirty="0">
              <a:solidFill>
                <a:schemeClr val="accent1"/>
              </a:solidFill>
            </a:endParaRPr>
          </a:p>
        </p:txBody>
      </p:sp>
      <p:pic>
        <p:nvPicPr>
          <p:cNvPr id="3" name="Image 2" descr="Une image contenant texte, capture d’écran, dessin humoristique&#10;&#10;Description générée automatiquement">
            <a:extLst>
              <a:ext uri="{FF2B5EF4-FFF2-40B4-BE49-F238E27FC236}">
                <a16:creationId xmlns:a16="http://schemas.microsoft.com/office/drawing/2014/main" id="{36BFBC0F-9CE7-215E-4B18-761DD5DF31FB}"/>
              </a:ext>
            </a:extLst>
          </p:cNvPr>
          <p:cNvPicPr>
            <a:picLocks noChangeAspect="1"/>
          </p:cNvPicPr>
          <p:nvPr/>
        </p:nvPicPr>
        <p:blipFill rotWithShape="1">
          <a:blip r:embed="rId8"/>
          <a:srcRect t="31275" b="42285"/>
          <a:stretch/>
        </p:blipFill>
        <p:spPr>
          <a:xfrm>
            <a:off x="7205130" y="2827286"/>
            <a:ext cx="4603082" cy="2163580"/>
          </a:xfrm>
          <a:prstGeom prst="rect">
            <a:avLst/>
          </a:prstGeom>
        </p:spPr>
      </p:pic>
    </p:spTree>
    <p:extLst>
      <p:ext uri="{BB962C8B-B14F-4D97-AF65-F5344CB8AC3E}">
        <p14:creationId xmlns:p14="http://schemas.microsoft.com/office/powerpoint/2010/main" val="22773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1783633" y="385378"/>
            <a:ext cx="9884492" cy="409317"/>
          </a:xfrm>
        </p:spPr>
        <p:txBody>
          <a:bodyPr/>
          <a:lstStyle/>
          <a:p>
            <a:r>
              <a:rPr lang="fr-FR" b="1" dirty="0">
                <a:latin typeface="Times" panose="02020603050405020304" pitchFamily="18" charset="0"/>
                <a:cs typeface="Times" panose="02020603050405020304" pitchFamily="18" charset="0"/>
              </a:rPr>
              <a:t>N°4 La thèse exige de la constance</a:t>
            </a:r>
            <a:endParaRPr lang="fr-FR" dirty="0">
              <a:latin typeface="Times" panose="02020603050405020304" pitchFamily="18" charset="0"/>
              <a:cs typeface="Times" panose="02020603050405020304" pitchFamily="18" charset="0"/>
            </a:endParaRPr>
          </a:p>
        </p:txBody>
      </p:sp>
      <p:sp>
        <p:nvSpPr>
          <p:cNvPr id="2" name="Espace réservé du texte 4">
            <a:extLst>
              <a:ext uri="{FF2B5EF4-FFF2-40B4-BE49-F238E27FC236}">
                <a16:creationId xmlns:a16="http://schemas.microsoft.com/office/drawing/2014/main" id="{C753E176-B1BB-858E-F9DB-F4F0A8C818D7}"/>
              </a:ext>
            </a:extLst>
          </p:cNvPr>
          <p:cNvSpPr txBox="1">
            <a:spLocks/>
          </p:cNvSpPr>
          <p:nvPr/>
        </p:nvSpPr>
        <p:spPr>
          <a:xfrm>
            <a:off x="2986980" y="1065660"/>
            <a:ext cx="6357045"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(vous vivez la thèse 24h/24h… ou presque)</a:t>
            </a:r>
          </a:p>
        </p:txBody>
      </p:sp>
      <p:sp>
        <p:nvSpPr>
          <p:cNvPr id="3" name="Sous-titre 2">
            <a:extLst>
              <a:ext uri="{FF2B5EF4-FFF2-40B4-BE49-F238E27FC236}">
                <a16:creationId xmlns:a16="http://schemas.microsoft.com/office/drawing/2014/main" id="{9F119356-0620-074A-0C1B-7B72E8DF3F10}"/>
              </a:ext>
            </a:extLst>
          </p:cNvPr>
          <p:cNvSpPr txBox="1">
            <a:spLocks/>
          </p:cNvSpPr>
          <p:nvPr/>
        </p:nvSpPr>
        <p:spPr>
          <a:xfrm>
            <a:off x="581050" y="2164230"/>
            <a:ext cx="7784304" cy="890509"/>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ea typeface="Calibri" panose="020F0502020204030204" pitchFamily="34" charset="0"/>
              </a:rPr>
              <a:t>Se constituer un rétroplanning :</a:t>
            </a:r>
          </a:p>
          <a:p>
            <a:r>
              <a:rPr lang="fr-FR" sz="2800" dirty="0">
                <a:solidFill>
                  <a:schemeClr val="tx2"/>
                </a:solidFill>
                <a:ea typeface="Calibri" panose="020F0502020204030204" pitchFamily="34" charset="0"/>
              </a:rPr>
              <a:t>		la thèse c’est de la gestion de projet! </a:t>
            </a:r>
            <a:endParaRPr lang="fr-FR" sz="2800" i="1" kern="0" dirty="0">
              <a:solidFill>
                <a:schemeClr val="tx2"/>
              </a:solidFill>
            </a:endParaRPr>
          </a:p>
        </p:txBody>
      </p:sp>
      <p:sp>
        <p:nvSpPr>
          <p:cNvPr id="4" name="Sous-titre 2">
            <a:extLst>
              <a:ext uri="{FF2B5EF4-FFF2-40B4-BE49-F238E27FC236}">
                <a16:creationId xmlns:a16="http://schemas.microsoft.com/office/drawing/2014/main" id="{D56BDEFC-182F-92E0-6B2C-40DCB6A022BC}"/>
              </a:ext>
            </a:extLst>
          </p:cNvPr>
          <p:cNvSpPr txBox="1">
            <a:spLocks/>
          </p:cNvSpPr>
          <p:nvPr/>
        </p:nvSpPr>
        <p:spPr>
          <a:xfrm>
            <a:off x="581050" y="3439810"/>
            <a:ext cx="7406264"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ea typeface="Calibri" panose="020F0502020204030204" pitchFamily="34" charset="0"/>
              </a:rPr>
              <a:t>Se mettre des dates butoir </a:t>
            </a:r>
            <a:endParaRPr lang="fr-FR" sz="2800" i="1" kern="0" dirty="0">
              <a:solidFill>
                <a:schemeClr val="tx2"/>
              </a:solidFill>
            </a:endParaRPr>
          </a:p>
        </p:txBody>
      </p:sp>
      <p:sp>
        <p:nvSpPr>
          <p:cNvPr id="5" name="Sous-titre 2">
            <a:extLst>
              <a:ext uri="{FF2B5EF4-FFF2-40B4-BE49-F238E27FC236}">
                <a16:creationId xmlns:a16="http://schemas.microsoft.com/office/drawing/2014/main" id="{8E613FE4-470F-81E4-D5A1-DE1B0B0C2F7B}"/>
              </a:ext>
            </a:extLst>
          </p:cNvPr>
          <p:cNvSpPr txBox="1">
            <a:spLocks/>
          </p:cNvSpPr>
          <p:nvPr/>
        </p:nvSpPr>
        <p:spPr>
          <a:xfrm>
            <a:off x="581050" y="5029238"/>
            <a:ext cx="7406264"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Le parcours doctoral et la thèse de doctorat</a:t>
            </a:r>
            <a:endParaRPr lang="fr-FR" sz="2800" i="1" kern="0" dirty="0">
              <a:solidFill>
                <a:schemeClr val="tx2"/>
              </a:solidFill>
            </a:endParaRPr>
          </a:p>
        </p:txBody>
      </p:sp>
      <p:pic>
        <p:nvPicPr>
          <p:cNvPr id="6" name="Image 5" descr="Une image contenant horloge&#10;&#10;Description générée automatiquement">
            <a:extLst>
              <a:ext uri="{FF2B5EF4-FFF2-40B4-BE49-F238E27FC236}">
                <a16:creationId xmlns:a16="http://schemas.microsoft.com/office/drawing/2014/main" id="{B9A58F39-4C8C-F75B-E88E-B62FF5F05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6032" y="1256419"/>
            <a:ext cx="1459349" cy="1459349"/>
          </a:xfrm>
          <a:prstGeom prst="rect">
            <a:avLst/>
          </a:prstGeom>
        </p:spPr>
      </p:pic>
      <p:sp>
        <p:nvSpPr>
          <p:cNvPr id="8" name="Sous-titre 2">
            <a:extLst>
              <a:ext uri="{FF2B5EF4-FFF2-40B4-BE49-F238E27FC236}">
                <a16:creationId xmlns:a16="http://schemas.microsoft.com/office/drawing/2014/main" id="{11186271-E815-E905-F4F3-B59E751C8F50}"/>
              </a:ext>
            </a:extLst>
          </p:cNvPr>
          <p:cNvSpPr txBox="1">
            <a:spLocks/>
          </p:cNvSpPr>
          <p:nvPr/>
        </p:nvSpPr>
        <p:spPr>
          <a:xfrm>
            <a:off x="1329762" y="4026684"/>
            <a:ext cx="7406264" cy="720584"/>
          </a:xfrm>
          <a:prstGeom prst="rect">
            <a:avLst/>
          </a:prstGeom>
        </p:spPr>
        <p:txBody>
          <a:bodyPr lIns="0" tIns="0" rIns="0" bIns="0" anchor="ctr"/>
          <a:lstStyle/>
          <a:p>
            <a:r>
              <a:rPr lang="fr-FR" dirty="0">
                <a:solidFill>
                  <a:schemeClr val="tx2"/>
                </a:solidFill>
                <a:ea typeface="Calibri" panose="020F0502020204030204" pitchFamily="34" charset="0"/>
              </a:rPr>
              <a:t>Carnet de recherche </a:t>
            </a:r>
            <a:r>
              <a:rPr lang="fr-FR" dirty="0">
                <a:solidFill>
                  <a:schemeClr val="accent1"/>
                </a:solidFill>
                <a:ea typeface="Calibri" panose="020F0502020204030204" pitchFamily="34" charset="0"/>
                <a:hlinkClick r:id="rId4">
                  <a:extLst>
                    <a:ext uri="{A12FA001-AC4F-418D-AE19-62706E023703}">
                      <ahyp:hlinkClr xmlns:ahyp="http://schemas.microsoft.com/office/drawing/2018/hyperlinkcolor" val="tx"/>
                    </a:ext>
                  </a:extLst>
                </a:hlinkClick>
              </a:rPr>
              <a:t>ENthèSe</a:t>
            </a:r>
            <a:r>
              <a:rPr lang="fr-FR" dirty="0">
                <a:solidFill>
                  <a:schemeClr val="tx2"/>
                </a:solidFill>
                <a:ea typeface="Calibri" panose="020F0502020204030204" pitchFamily="34" charset="0"/>
              </a:rPr>
              <a:t> </a:t>
            </a:r>
            <a:endParaRPr lang="fr-FR" i="1" kern="0" dirty="0">
              <a:solidFill>
                <a:schemeClr val="tx2"/>
              </a:solidFill>
            </a:endParaRPr>
          </a:p>
        </p:txBody>
      </p:sp>
    </p:spTree>
    <p:extLst>
      <p:ext uri="{BB962C8B-B14F-4D97-AF65-F5344CB8AC3E}">
        <p14:creationId xmlns:p14="http://schemas.microsoft.com/office/powerpoint/2010/main" val="128717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1783633" y="385378"/>
            <a:ext cx="9884492" cy="409317"/>
          </a:xfrm>
        </p:spPr>
        <p:txBody>
          <a:bodyPr/>
          <a:lstStyle/>
          <a:p>
            <a:r>
              <a:rPr lang="fr-FR" b="1" dirty="0">
                <a:latin typeface="Times" panose="02020603050405020304" pitchFamily="18" charset="0"/>
                <a:cs typeface="Times" panose="02020603050405020304" pitchFamily="18" charset="0"/>
              </a:rPr>
              <a:t>N°5 La thèse n’est pas une fin en soi</a:t>
            </a:r>
            <a:endParaRPr lang="fr-FR" dirty="0">
              <a:latin typeface="Times" panose="02020603050405020304" pitchFamily="18" charset="0"/>
              <a:cs typeface="Times" panose="02020603050405020304" pitchFamily="18" charset="0"/>
            </a:endParaRPr>
          </a:p>
        </p:txBody>
      </p:sp>
      <p:sp>
        <p:nvSpPr>
          <p:cNvPr id="2" name="Espace réservé du texte 4">
            <a:extLst>
              <a:ext uri="{FF2B5EF4-FFF2-40B4-BE49-F238E27FC236}">
                <a16:creationId xmlns:a16="http://schemas.microsoft.com/office/drawing/2014/main" id="{C753E176-B1BB-858E-F9DB-F4F0A8C818D7}"/>
              </a:ext>
            </a:extLst>
          </p:cNvPr>
          <p:cNvSpPr txBox="1">
            <a:spLocks/>
          </p:cNvSpPr>
          <p:nvPr/>
        </p:nvSpPr>
        <p:spPr>
          <a:xfrm>
            <a:off x="2986980" y="1065660"/>
            <a:ext cx="6357045"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(vous aviez une vie avant, vous en aurez une après)</a:t>
            </a:r>
          </a:p>
        </p:txBody>
      </p:sp>
      <p:pic>
        <p:nvPicPr>
          <p:cNvPr id="9" name="Image 8" descr="Une image contenant personne, jaune, homme, tenant&#10;&#10;Description générée automatiquement">
            <a:extLst>
              <a:ext uri="{FF2B5EF4-FFF2-40B4-BE49-F238E27FC236}">
                <a16:creationId xmlns:a16="http://schemas.microsoft.com/office/drawing/2014/main" id="{3A800E90-153B-69C2-176A-C478E113F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19489" y="543561"/>
            <a:ext cx="2183924" cy="2740611"/>
          </a:xfrm>
          <a:prstGeom prst="rect">
            <a:avLst/>
          </a:prstGeom>
        </p:spPr>
      </p:pic>
      <p:sp>
        <p:nvSpPr>
          <p:cNvPr id="10" name="Sous-titre 2">
            <a:extLst>
              <a:ext uri="{FF2B5EF4-FFF2-40B4-BE49-F238E27FC236}">
                <a16:creationId xmlns:a16="http://schemas.microsoft.com/office/drawing/2014/main" id="{9128C3CD-72E8-DDF7-6953-8EA8EA189EF2}"/>
              </a:ext>
            </a:extLst>
          </p:cNvPr>
          <p:cNvSpPr txBox="1">
            <a:spLocks/>
          </p:cNvSpPr>
          <p:nvPr/>
        </p:nvSpPr>
        <p:spPr>
          <a:xfrm>
            <a:off x="709004" y="2569717"/>
            <a:ext cx="8069612"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ea typeface="Calibri" panose="020F0502020204030204" pitchFamily="34" charset="0"/>
              </a:rPr>
              <a:t>Inscrire la thèse dans un projet professionnel beaucoup plus vaste </a:t>
            </a:r>
            <a:endParaRPr lang="fr-FR" sz="2800" i="1" kern="0" dirty="0">
              <a:solidFill>
                <a:schemeClr val="tx2"/>
              </a:solidFill>
            </a:endParaRPr>
          </a:p>
        </p:txBody>
      </p:sp>
      <p:sp>
        <p:nvSpPr>
          <p:cNvPr id="11" name="Sous-titre 2">
            <a:extLst>
              <a:ext uri="{FF2B5EF4-FFF2-40B4-BE49-F238E27FC236}">
                <a16:creationId xmlns:a16="http://schemas.microsoft.com/office/drawing/2014/main" id="{9703BD3B-B9F3-2DFC-8E42-09DBB289319D}"/>
              </a:ext>
            </a:extLst>
          </p:cNvPr>
          <p:cNvSpPr txBox="1">
            <a:spLocks/>
          </p:cNvSpPr>
          <p:nvPr/>
        </p:nvSpPr>
        <p:spPr>
          <a:xfrm>
            <a:off x="709004" y="3595664"/>
            <a:ext cx="9450356"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ea typeface="Calibri" panose="020F0502020204030204" pitchFamily="34" charset="0"/>
              </a:rPr>
              <a:t>Nourrir les recherches par d’autres actions en parallèle </a:t>
            </a:r>
            <a:endParaRPr lang="fr-FR" sz="2800" i="1" kern="0" dirty="0">
              <a:solidFill>
                <a:schemeClr val="tx2"/>
              </a:solidFill>
            </a:endParaRPr>
          </a:p>
        </p:txBody>
      </p:sp>
      <p:sp>
        <p:nvSpPr>
          <p:cNvPr id="12" name="Sous-titre 2">
            <a:extLst>
              <a:ext uri="{FF2B5EF4-FFF2-40B4-BE49-F238E27FC236}">
                <a16:creationId xmlns:a16="http://schemas.microsoft.com/office/drawing/2014/main" id="{FA308EF4-848B-3888-975E-E405ED28B0CA}"/>
              </a:ext>
            </a:extLst>
          </p:cNvPr>
          <p:cNvSpPr txBox="1">
            <a:spLocks/>
          </p:cNvSpPr>
          <p:nvPr/>
        </p:nvSpPr>
        <p:spPr>
          <a:xfrm>
            <a:off x="717772" y="4398220"/>
            <a:ext cx="7406264" cy="720584"/>
          </a:xfrm>
          <a:prstGeom prst="rect">
            <a:avLst/>
          </a:prstGeom>
        </p:spPr>
        <p:txBody>
          <a:bodyPr lIns="0" tIns="0" rIns="0" bIns="0" anchor="ctr"/>
          <a:lstStyle/>
          <a:p>
            <a:pPr marL="457200" lvl="0" indent="-457200">
              <a:lnSpc>
                <a:spcPct val="115000"/>
              </a:lnSpc>
              <a:spcAft>
                <a:spcPts val="1000"/>
              </a:spcAft>
              <a:buFont typeface="Wingdings" panose="05000000000000000000" pitchFamily="2" charset="2"/>
              <a:buChar char="§"/>
            </a:pPr>
            <a:r>
              <a:rPr lang="fr-FR" sz="2800" dirty="0">
                <a:solidFill>
                  <a:schemeClr val="tx2"/>
                </a:solidFill>
                <a:ea typeface="Calibri" panose="020F0502020204030204" pitchFamily="34" charset="0"/>
                <a:cs typeface="Calibri" panose="020F0502020204030204" pitchFamily="34" charset="0"/>
              </a:rPr>
              <a:t>Et surtout, il faut savoir s’arrêter!</a:t>
            </a:r>
            <a:endParaRPr lang="fr-FR" sz="2800" dirty="0">
              <a:solidFill>
                <a:schemeClr val="tx2"/>
              </a:solidFill>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EF4A1255-6D79-6328-AA05-EEB4BD689241}"/>
              </a:ext>
            </a:extLst>
          </p:cNvPr>
          <p:cNvSpPr txBox="1"/>
          <p:nvPr/>
        </p:nvSpPr>
        <p:spPr>
          <a:xfrm>
            <a:off x="9481222" y="3273487"/>
            <a:ext cx="2460458" cy="246221"/>
          </a:xfrm>
          <a:prstGeom prst="rect">
            <a:avLst/>
          </a:prstGeom>
          <a:noFill/>
        </p:spPr>
        <p:txBody>
          <a:bodyPr wrap="square" rtlCol="0">
            <a:spAutoFit/>
          </a:bodyPr>
          <a:lstStyle/>
          <a:p>
            <a:r>
              <a:rPr lang="en-US" sz="1000" dirty="0">
                <a:solidFill>
                  <a:schemeClr val="accent1"/>
                </a:solidFill>
              </a:rPr>
              <a:t>We Can Do It! de J. Howard Miller, 1943</a:t>
            </a:r>
            <a:endParaRPr lang="fr-FR" sz="1000" dirty="0">
              <a:solidFill>
                <a:schemeClr val="accent1"/>
              </a:solidFill>
            </a:endParaRPr>
          </a:p>
        </p:txBody>
      </p:sp>
    </p:spTree>
    <p:extLst>
      <p:ext uri="{BB962C8B-B14F-4D97-AF65-F5344CB8AC3E}">
        <p14:creationId xmlns:p14="http://schemas.microsoft.com/office/powerpoint/2010/main" val="4209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EBC98-E6B7-4F42-9380-073D3F65FFAF}"/>
              </a:ext>
            </a:extLst>
          </p:cNvPr>
          <p:cNvSpPr>
            <a:spLocks noGrp="1"/>
          </p:cNvSpPr>
          <p:nvPr>
            <p:ph type="ctrTitle"/>
          </p:nvPr>
        </p:nvSpPr>
        <p:spPr>
          <a:xfrm>
            <a:off x="693090" y="602495"/>
            <a:ext cx="9898709" cy="930827"/>
          </a:xfrm>
        </p:spPr>
        <p:txBody>
          <a:bodyPr>
            <a:normAutofit fontScale="90000"/>
          </a:bodyPr>
          <a:lstStyle/>
          <a:p>
            <a:r>
              <a:rPr lang="fr-FR" dirty="0"/>
              <a:t>II. Aspects fondamentaux du droit d’auteur</a:t>
            </a:r>
          </a:p>
        </p:txBody>
      </p:sp>
    </p:spTree>
    <p:extLst>
      <p:ext uri="{BB962C8B-B14F-4D97-AF65-F5344CB8AC3E}">
        <p14:creationId xmlns:p14="http://schemas.microsoft.com/office/powerpoint/2010/main" val="405167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Shape 4">
            <a:extLst>
              <a:ext uri="{FF2B5EF4-FFF2-40B4-BE49-F238E27FC236}">
                <a16:creationId xmlns:a16="http://schemas.microsoft.com/office/drawing/2014/main" id="{8C444CFC-644A-EFA0-D93C-C6AF9F03F9AC}"/>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p>
          <a:p>
            <a:pPr>
              <a:lnSpc>
                <a:spcPct val="100000"/>
              </a:lnSpc>
            </a:pPr>
            <a:endParaRPr lang="fr-FR" sz="21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sz="2000" dirty="0">
              <a:latin typeface="Times" panose="02020603050405020304" pitchFamily="18" charset="0"/>
              <a:cs typeface="Times" panose="02020603050405020304" pitchFamily="18" charset="0"/>
            </a:endParaRPr>
          </a:p>
          <a:p>
            <a:pPr marL="285750" indent="-285750">
              <a:lnSpc>
                <a:spcPct val="100000"/>
              </a:lnSpc>
              <a:buFont typeface="Wingdings" panose="05000000000000000000" pitchFamily="2" charset="2"/>
              <a:buChar char="q"/>
            </a:pPr>
            <a:endParaRPr lang="fr-FR" sz="20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p:txBody>
      </p:sp>
      <p:sp>
        <p:nvSpPr>
          <p:cNvPr id="3" name="TextShape 4">
            <a:extLst>
              <a:ext uri="{FF2B5EF4-FFF2-40B4-BE49-F238E27FC236}">
                <a16:creationId xmlns:a16="http://schemas.microsoft.com/office/drawing/2014/main" id="{3F1BDCBB-BD08-FEC1-BF59-DC523562B95F}"/>
              </a:ext>
            </a:extLst>
          </p:cNvPr>
          <p:cNvSpPr txBox="1"/>
          <p:nvPr/>
        </p:nvSpPr>
        <p:spPr>
          <a:xfrm>
            <a:off x="958592" y="1508454"/>
            <a:ext cx="7825044" cy="3371162"/>
          </a:xfrm>
          <a:prstGeom prst="rect">
            <a:avLst/>
          </a:prstGeom>
        </p:spPr>
        <p:txBody>
          <a:bodyPr lIns="0" tIns="0" rIns="0" bIns="0"/>
          <a:lstStyle/>
          <a:p>
            <a:pPr marL="342900" lvl="0" indent="-342900" algn="just">
              <a:buFont typeface="Wingdings" panose="05000000000000000000" pitchFamily="2" charset="2"/>
              <a:buChar char="§"/>
            </a:pPr>
            <a:r>
              <a:rPr lang="fr-FR" sz="2200" dirty="0">
                <a:solidFill>
                  <a:schemeClr val="tx2"/>
                </a:solidFill>
                <a:cs typeface="Calibri" panose="020F0502020204030204" pitchFamily="34" charset="0"/>
              </a:rPr>
              <a:t>Les droits moraux </a:t>
            </a:r>
            <a:r>
              <a:rPr lang="fr-FR" sz="2000" i="1" dirty="0">
                <a:solidFill>
                  <a:schemeClr val="tx2"/>
                </a:solidFill>
                <a:cs typeface="Calibri" panose="020F0502020204030204" pitchFamily="34" charset="0"/>
              </a:rPr>
              <a:t>(rappel)</a:t>
            </a:r>
          </a:p>
          <a:p>
            <a:pPr marL="285750" lvl="0" indent="-285750" algn="just">
              <a:buFont typeface="Wingdings" panose="05000000000000000000" pitchFamily="2" charset="2"/>
              <a:buChar char="§"/>
            </a:pPr>
            <a:endParaRPr lang="fr-FR" sz="1200" dirty="0">
              <a:solidFill>
                <a:schemeClr val="tx2"/>
              </a:solidFill>
              <a:cs typeface="Calibri" panose="020F0502020204030204" pitchFamily="34" charset="0"/>
            </a:endParaRPr>
          </a:p>
          <a:p>
            <a:pPr marL="342900" lvl="0" indent="-342900" algn="just">
              <a:buFont typeface="Wingdings" panose="05000000000000000000" pitchFamily="2" charset="2"/>
              <a:buChar char="§"/>
            </a:pPr>
            <a:r>
              <a:rPr lang="fr-FR" sz="2200" dirty="0">
                <a:solidFill>
                  <a:schemeClr val="tx2"/>
                </a:solidFill>
                <a:cs typeface="Calibri" panose="020F0502020204030204" pitchFamily="34" charset="0"/>
              </a:rPr>
              <a:t>Les droits patrimoniaux </a:t>
            </a:r>
            <a:r>
              <a:rPr lang="fr-FR" sz="2000" i="1" dirty="0">
                <a:solidFill>
                  <a:schemeClr val="tx2"/>
                </a:solidFill>
                <a:cs typeface="Calibri" panose="020F0502020204030204" pitchFamily="34" charset="0"/>
              </a:rPr>
              <a:t>(rappel)</a:t>
            </a:r>
          </a:p>
          <a:p>
            <a:pPr marL="285750" lvl="0" indent="-285750" algn="just">
              <a:buFont typeface="Wingdings" panose="05000000000000000000" pitchFamily="2" charset="2"/>
              <a:buChar char="§"/>
            </a:pPr>
            <a:endParaRPr lang="fr-FR" sz="1200" dirty="0">
              <a:solidFill>
                <a:schemeClr val="tx2"/>
              </a:solidFill>
              <a:cs typeface="Calibri" panose="020F0502020204030204" pitchFamily="34" charset="0"/>
            </a:endParaRPr>
          </a:p>
          <a:p>
            <a:pPr marL="342900" lvl="0" indent="-342900" algn="just">
              <a:buFont typeface="Wingdings" panose="05000000000000000000" pitchFamily="2" charset="2"/>
              <a:buChar char="§"/>
            </a:pPr>
            <a:r>
              <a:rPr lang="fr-FR" sz="2200" dirty="0">
                <a:solidFill>
                  <a:schemeClr val="tx2"/>
                </a:solidFill>
                <a:cs typeface="Calibri" panose="020F0502020204030204" pitchFamily="34" charset="0"/>
              </a:rPr>
              <a:t>Les exceptions au droit d’auteur</a:t>
            </a:r>
          </a:p>
          <a:p>
            <a:pPr marL="285750" lvl="0" indent="-285750" algn="just">
              <a:buFont typeface="Wingdings" panose="05000000000000000000" pitchFamily="2" charset="2"/>
              <a:buChar char="§"/>
            </a:pPr>
            <a:endParaRPr lang="fr-FR" sz="800" dirty="0">
              <a:solidFill>
                <a:schemeClr val="tx2"/>
              </a:solidFill>
              <a:cs typeface="Calibri" panose="020F0502020204030204" pitchFamily="34" charset="0"/>
            </a:endParaRPr>
          </a:p>
          <a:p>
            <a:pPr lvl="1" algn="just"/>
            <a:r>
              <a:rPr lang="fr-FR" sz="2200" dirty="0">
                <a:solidFill>
                  <a:schemeClr val="tx2"/>
                </a:solidFill>
                <a:cs typeface="Calibri" panose="020F0502020204030204" pitchFamily="34" charset="0"/>
              </a:rPr>
              <a:t>L’exception pédagogique et de recherche</a:t>
            </a:r>
          </a:p>
          <a:p>
            <a:pPr marL="742950" lvl="1" indent="-285750" algn="just">
              <a:buFont typeface="Wingdings" panose="05000000000000000000" pitchFamily="2" charset="2"/>
              <a:buChar char="§"/>
            </a:pPr>
            <a:endParaRPr lang="fr-FR" sz="1200" dirty="0">
              <a:solidFill>
                <a:schemeClr val="tx2"/>
              </a:solidFill>
              <a:cs typeface="Calibri" panose="020F0502020204030204" pitchFamily="34" charset="0"/>
            </a:endParaRPr>
          </a:p>
          <a:p>
            <a:pPr marL="342900" lvl="0" indent="-342900" algn="just">
              <a:buFont typeface="Wingdings" panose="05000000000000000000" pitchFamily="2" charset="2"/>
              <a:buChar char="§"/>
            </a:pPr>
            <a:r>
              <a:rPr lang="fr-FR" sz="2200" dirty="0">
                <a:solidFill>
                  <a:schemeClr val="tx2"/>
                </a:solidFill>
                <a:cs typeface="Calibri" panose="020F0502020204030204" pitchFamily="34" charset="0"/>
              </a:rPr>
              <a:t>Les droits voisins et la thèse</a:t>
            </a:r>
          </a:p>
          <a:p>
            <a:pPr marL="285750" lvl="0" indent="-285750" algn="just">
              <a:buFont typeface="Wingdings" panose="05000000000000000000" pitchFamily="2" charset="2"/>
              <a:buChar char="§"/>
            </a:pPr>
            <a:endParaRPr lang="fr-FR" sz="800" dirty="0">
              <a:solidFill>
                <a:schemeClr val="tx2"/>
              </a:solidFill>
              <a:cs typeface="Calibri" panose="020F0502020204030204" pitchFamily="34" charset="0"/>
            </a:endParaRPr>
          </a:p>
          <a:p>
            <a:pPr lvl="1" algn="just"/>
            <a:r>
              <a:rPr lang="fr-FR" sz="2200" dirty="0">
                <a:solidFill>
                  <a:schemeClr val="tx2"/>
                </a:solidFill>
                <a:cs typeface="Calibri" panose="020F0502020204030204" pitchFamily="34" charset="0"/>
              </a:rPr>
              <a:t>Droit et images</a:t>
            </a:r>
          </a:p>
          <a:p>
            <a:pPr marL="742950" lvl="1" indent="-285750" algn="just">
              <a:buFont typeface="Wingdings" panose="05000000000000000000" pitchFamily="2" charset="2"/>
              <a:buChar char="§"/>
            </a:pPr>
            <a:endParaRPr lang="fr-FR" sz="1200" dirty="0">
              <a:solidFill>
                <a:schemeClr val="tx2"/>
              </a:solidFill>
              <a:cs typeface="Calibri" panose="020F0502020204030204" pitchFamily="34" charset="0"/>
            </a:endParaRPr>
          </a:p>
          <a:p>
            <a:pPr marL="342900" indent="-342900" algn="just">
              <a:buFont typeface="Wingdings" panose="05000000000000000000" pitchFamily="2" charset="2"/>
              <a:buChar char="§"/>
            </a:pPr>
            <a:r>
              <a:rPr lang="fr-FR" sz="2200" dirty="0">
                <a:solidFill>
                  <a:schemeClr val="tx2"/>
                </a:solidFill>
                <a:cs typeface="Calibri" panose="020F0502020204030204" pitchFamily="34" charset="0"/>
              </a:rPr>
              <a:t>Les données personnelles</a:t>
            </a:r>
          </a:p>
        </p:txBody>
      </p:sp>
      <p:pic>
        <p:nvPicPr>
          <p:cNvPr id="4" name="Image 3">
            <a:extLst>
              <a:ext uri="{FF2B5EF4-FFF2-40B4-BE49-F238E27FC236}">
                <a16:creationId xmlns:a16="http://schemas.microsoft.com/office/drawing/2014/main" id="{F0013E9A-4FBF-8AE9-3E3F-4C2CA8514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265" y="4188483"/>
            <a:ext cx="3136679" cy="1382266"/>
          </a:xfrm>
          <a:prstGeom prst="rect">
            <a:avLst/>
          </a:prstGeom>
        </p:spPr>
      </p:pic>
    </p:spTree>
    <p:extLst>
      <p:ext uri="{BB962C8B-B14F-4D97-AF65-F5344CB8AC3E}">
        <p14:creationId xmlns:p14="http://schemas.microsoft.com/office/powerpoint/2010/main" val="3365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578A0-E435-FC41-8B71-E75AAEDD5B0D}"/>
              </a:ext>
            </a:extLst>
          </p:cNvPr>
          <p:cNvSpPr>
            <a:spLocks noGrp="1"/>
          </p:cNvSpPr>
          <p:nvPr>
            <p:ph type="title"/>
          </p:nvPr>
        </p:nvSpPr>
        <p:spPr/>
        <p:txBody>
          <a:bodyPr/>
          <a:lstStyle/>
          <a:p>
            <a:r>
              <a:rPr lang="fr-FR" dirty="0"/>
              <a:t>Objectifs</a:t>
            </a:r>
          </a:p>
        </p:txBody>
      </p:sp>
      <p:sp>
        <p:nvSpPr>
          <p:cNvPr id="3" name="Espace réservé du contenu 2">
            <a:extLst>
              <a:ext uri="{FF2B5EF4-FFF2-40B4-BE49-F238E27FC236}">
                <a16:creationId xmlns:a16="http://schemas.microsoft.com/office/drawing/2014/main" id="{BE7B2E8D-4327-D846-803E-AD1C3CDD1EB3}"/>
              </a:ext>
            </a:extLst>
          </p:cNvPr>
          <p:cNvSpPr>
            <a:spLocks noGrp="1"/>
          </p:cNvSpPr>
          <p:nvPr>
            <p:ph idx="1"/>
          </p:nvPr>
        </p:nvSpPr>
        <p:spPr>
          <a:xfrm>
            <a:off x="814920" y="1842115"/>
            <a:ext cx="4093442" cy="1734790"/>
          </a:xfrm>
        </p:spPr>
        <p:txBody>
          <a:bodyPr>
            <a:noAutofit/>
          </a:bodyPr>
          <a:lstStyle/>
          <a:p>
            <a:pPr>
              <a:buFont typeface="Wingdings" panose="05000000000000000000" pitchFamily="2" charset="2"/>
              <a:buChar char="§"/>
            </a:pPr>
            <a:r>
              <a:rPr lang="fr-FR" sz="1400" dirty="0"/>
              <a:t>Savoir où chercher réponses à vos questions et doutes</a:t>
            </a:r>
          </a:p>
          <a:p>
            <a:pPr>
              <a:buFont typeface="Wingdings" panose="05000000000000000000" pitchFamily="2" charset="2"/>
              <a:buChar char="§"/>
            </a:pPr>
            <a:endParaRPr lang="fr-FR" sz="1400" dirty="0"/>
          </a:p>
          <a:p>
            <a:pPr>
              <a:buFont typeface="Wingdings" panose="05000000000000000000" pitchFamily="2" charset="2"/>
              <a:buChar char="§"/>
            </a:pPr>
            <a:r>
              <a:rPr lang="fr-FR" sz="1400" dirty="0"/>
              <a:t>Savoir établir une meilleure organisation de votre temps et de votre travail</a:t>
            </a:r>
          </a:p>
          <a:p>
            <a:pPr>
              <a:buFont typeface="Wingdings" panose="05000000000000000000" pitchFamily="2" charset="2"/>
              <a:buChar char="§"/>
            </a:pPr>
            <a:endParaRPr lang="fr-FR" sz="1400" dirty="0"/>
          </a:p>
          <a:p>
            <a:pPr>
              <a:buFont typeface="Wingdings" panose="05000000000000000000" pitchFamily="2" charset="2"/>
              <a:buChar char="§"/>
            </a:pPr>
            <a:endParaRPr lang="fr-FR" sz="1400" dirty="0"/>
          </a:p>
        </p:txBody>
      </p:sp>
      <p:sp>
        <p:nvSpPr>
          <p:cNvPr id="6" name="Espace réservé du contenu 2">
            <a:extLst>
              <a:ext uri="{FF2B5EF4-FFF2-40B4-BE49-F238E27FC236}">
                <a16:creationId xmlns:a16="http://schemas.microsoft.com/office/drawing/2014/main" id="{72939789-BC8A-7E40-AC30-0ACA8EA37B49}"/>
              </a:ext>
            </a:extLst>
          </p:cNvPr>
          <p:cNvSpPr txBox="1">
            <a:spLocks/>
          </p:cNvSpPr>
          <p:nvPr/>
        </p:nvSpPr>
        <p:spPr>
          <a:xfrm>
            <a:off x="6095999" y="1822450"/>
            <a:ext cx="5142271" cy="28578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fr-FR" sz="1400" dirty="0">
                <a:solidFill>
                  <a:schemeClr val="tx2"/>
                </a:solidFill>
              </a:rPr>
              <a:t>Evaluer vos besoins (notamment les besoins de formation) pour :</a:t>
            </a:r>
          </a:p>
          <a:p>
            <a:pPr lvl="1">
              <a:buFont typeface="Wingdings" panose="05000000000000000000" pitchFamily="2" charset="2"/>
              <a:buChar char="§"/>
            </a:pPr>
            <a:r>
              <a:rPr lang="fr-FR" sz="1400" dirty="0">
                <a:solidFill>
                  <a:schemeClr val="tx2"/>
                </a:solidFill>
              </a:rPr>
              <a:t>Gérer efficacement vos références</a:t>
            </a:r>
          </a:p>
          <a:p>
            <a:pPr lvl="1">
              <a:buFont typeface="Wingdings" panose="05000000000000000000" pitchFamily="2" charset="2"/>
              <a:buChar char="§"/>
            </a:pPr>
            <a:r>
              <a:rPr lang="fr-FR" sz="1400" dirty="0">
                <a:solidFill>
                  <a:schemeClr val="tx2"/>
                </a:solidFill>
              </a:rPr>
              <a:t>Disposer d’une bonne cartographie des ressources documentaires</a:t>
            </a:r>
          </a:p>
          <a:p>
            <a:pPr lvl="1">
              <a:buFont typeface="Wingdings" panose="05000000000000000000" pitchFamily="2" charset="2"/>
              <a:buChar char="§"/>
            </a:pPr>
            <a:r>
              <a:rPr lang="fr-FR" sz="1400" dirty="0">
                <a:solidFill>
                  <a:schemeClr val="tx2"/>
                </a:solidFill>
              </a:rPr>
              <a:t>Anticiper les besoins liés aux données de recherche</a:t>
            </a:r>
          </a:p>
          <a:p>
            <a:pPr lvl="1">
              <a:buFont typeface="Wingdings" panose="05000000000000000000" pitchFamily="2" charset="2"/>
              <a:buChar char="§"/>
            </a:pPr>
            <a:endParaRPr lang="fr-FR" sz="1400" dirty="0">
              <a:solidFill>
                <a:schemeClr val="tx2"/>
              </a:solidFill>
            </a:endParaRPr>
          </a:p>
          <a:p>
            <a:pPr algn="just">
              <a:buFont typeface="Wingdings" panose="05000000000000000000" pitchFamily="2" charset="2"/>
              <a:buChar char="§"/>
            </a:pPr>
            <a:r>
              <a:rPr lang="fr-FR" sz="1400" dirty="0">
                <a:solidFill>
                  <a:schemeClr val="bg2">
                    <a:lumMod val="10000"/>
                  </a:schemeClr>
                </a:solidFill>
                <a:cs typeface="Calibri" panose="020F0502020204030204" pitchFamily="34" charset="0"/>
              </a:rPr>
              <a:t>Bonus : un rappel du droit d’auteur afin d’utiliser et citer les sources en respectant le droit d’auteur (gain de temps considérable lors de la diffusion de la thèse)</a:t>
            </a:r>
            <a:endParaRPr lang="fr-FR" sz="1400" dirty="0"/>
          </a:p>
        </p:txBody>
      </p:sp>
      <p:pic>
        <p:nvPicPr>
          <p:cNvPr id="5" name="Image 4">
            <a:extLst>
              <a:ext uri="{FF2B5EF4-FFF2-40B4-BE49-F238E27FC236}">
                <a16:creationId xmlns:a16="http://schemas.microsoft.com/office/drawing/2014/main" id="{86679518-D0F4-484E-E9D6-48BD5FA6D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4774" y="0"/>
            <a:ext cx="1053749" cy="1053749"/>
          </a:xfrm>
          <a:prstGeom prst="rect">
            <a:avLst/>
          </a:prstGeom>
        </p:spPr>
      </p:pic>
    </p:spTree>
    <p:extLst>
      <p:ext uri="{BB962C8B-B14F-4D97-AF65-F5344CB8AC3E}">
        <p14:creationId xmlns:p14="http://schemas.microsoft.com/office/powerpoint/2010/main" val="179477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4">
            <a:extLst>
              <a:ext uri="{FF2B5EF4-FFF2-40B4-BE49-F238E27FC236}">
                <a16:creationId xmlns:a16="http://schemas.microsoft.com/office/drawing/2014/main" id="{2777B757-3E6E-DCA6-2F57-F7259A03B925}"/>
              </a:ext>
            </a:extLst>
          </p:cNvPr>
          <p:cNvSpPr txBox="1"/>
          <p:nvPr/>
        </p:nvSpPr>
        <p:spPr>
          <a:xfrm>
            <a:off x="2175306" y="1098019"/>
            <a:ext cx="6849618" cy="938408"/>
          </a:xfrm>
          <a:prstGeom prst="rect">
            <a:avLst/>
          </a:prstGeom>
        </p:spPr>
        <p:txBody>
          <a:bodyPr lIns="0" tIns="0" rIns="0" bIns="0"/>
          <a:lstStyle/>
          <a:p>
            <a:pPr algn="ctr"/>
            <a:r>
              <a:rPr lang="fr-FR" sz="2400" dirty="0">
                <a:solidFill>
                  <a:schemeClr val="tx2"/>
                </a:solidFill>
              </a:rPr>
              <a:t>Code de la propriété intellectuelle et droits voisins</a:t>
            </a:r>
            <a:endParaRPr lang="fr-FR" sz="2400" dirty="0">
              <a:solidFill>
                <a:schemeClr val="tx2"/>
              </a:solidFill>
              <a:hlinkClick r:id="" action="ppaction://noaction">
                <a:extLst>
                  <a:ext uri="{A12FA001-AC4F-418D-AE19-62706E023703}">
                    <ahyp:hlinkClr xmlns:ahyp="http://schemas.microsoft.com/office/drawing/2018/hyperlinkcolor" val="tx"/>
                  </a:ext>
                </a:extLst>
              </a:hlinkClick>
            </a:endParaRPr>
          </a:p>
          <a:p>
            <a:pPr algn="ctr"/>
            <a:r>
              <a:rPr lang="fr-FR" sz="2400" dirty="0">
                <a:solidFill>
                  <a:schemeClr val="accent1"/>
                </a:solidFill>
                <a:hlinkClick r:id="rId3">
                  <a:extLst>
                    <a:ext uri="{A12FA001-AC4F-418D-AE19-62706E023703}">
                      <ahyp:hlinkClr xmlns:ahyp="http://schemas.microsoft.com/office/drawing/2018/hyperlinkcolor" val="tx"/>
                    </a:ext>
                  </a:extLst>
                </a:hlinkClick>
              </a:rPr>
              <a:t>CPI art. L111-1 </a:t>
            </a:r>
            <a:r>
              <a:rPr lang="fr-FR" sz="2400" dirty="0">
                <a:solidFill>
                  <a:schemeClr val="tx2"/>
                </a:solidFill>
              </a:rPr>
              <a:t>: le droit d’auteur</a:t>
            </a:r>
          </a:p>
          <a:p>
            <a:pPr algn="ctr">
              <a:lnSpc>
                <a:spcPct val="100000"/>
              </a:lnSpc>
            </a:pPr>
            <a:endParaRPr lang="fr-FR" sz="2100" dirty="0">
              <a:solidFill>
                <a:schemeClr val="tx2"/>
              </a:solidFill>
            </a:endParaRPr>
          </a:p>
          <a:p>
            <a:pPr algn="ctr">
              <a:lnSpc>
                <a:spcPct val="100000"/>
              </a:lnSpc>
            </a:pPr>
            <a:endParaRPr lang="fr-FR" sz="2100" dirty="0">
              <a:solidFill>
                <a:schemeClr val="tx2"/>
              </a:solidFill>
            </a:endParaRPr>
          </a:p>
          <a:p>
            <a:pPr algn="ctr">
              <a:lnSpc>
                <a:spcPct val="100000"/>
              </a:lnSpc>
            </a:pPr>
            <a:endParaRPr lang="fr-FR" dirty="0">
              <a:solidFill>
                <a:schemeClr val="tx2"/>
              </a:solidFill>
            </a:endParaRPr>
          </a:p>
          <a:p>
            <a:pPr algn="ctr">
              <a:lnSpc>
                <a:spcPct val="100000"/>
              </a:lnSpc>
            </a:pPr>
            <a:endParaRPr lang="fr-FR" dirty="0">
              <a:solidFill>
                <a:schemeClr val="tx2"/>
              </a:solidFill>
            </a:endParaRPr>
          </a:p>
          <a:p>
            <a:pPr algn="ctr">
              <a:lnSpc>
                <a:spcPct val="100000"/>
              </a:lnSpc>
            </a:pPr>
            <a:endParaRPr lang="fr-FR" dirty="0">
              <a:solidFill>
                <a:schemeClr val="tx2"/>
              </a:solidFill>
            </a:endParaRPr>
          </a:p>
          <a:p>
            <a:pPr marL="285750" indent="-285750" algn="ctr">
              <a:lnSpc>
                <a:spcPct val="100000"/>
              </a:lnSpc>
              <a:buFont typeface="Wingdings" panose="05000000000000000000" pitchFamily="2" charset="2"/>
              <a:buChar char="q"/>
            </a:pPr>
            <a:endParaRPr lang="fr-FR" dirty="0">
              <a:solidFill>
                <a:schemeClr val="tx2"/>
              </a:solidFill>
            </a:endParaRPr>
          </a:p>
        </p:txBody>
      </p:sp>
      <p:sp>
        <p:nvSpPr>
          <p:cNvPr id="7" name="TextShape 4">
            <a:extLst>
              <a:ext uri="{FF2B5EF4-FFF2-40B4-BE49-F238E27FC236}">
                <a16:creationId xmlns:a16="http://schemas.microsoft.com/office/drawing/2014/main" id="{A81E8983-7A32-5157-9E05-4BD9689A13DB}"/>
              </a:ext>
            </a:extLst>
          </p:cNvPr>
          <p:cNvSpPr txBox="1"/>
          <p:nvPr/>
        </p:nvSpPr>
        <p:spPr>
          <a:xfrm>
            <a:off x="516458" y="2302171"/>
            <a:ext cx="4866106" cy="3551727"/>
          </a:xfrm>
          <a:prstGeom prst="rect">
            <a:avLst/>
          </a:prstGeom>
        </p:spPr>
        <p:txBody>
          <a:bodyPr lIns="0" tIns="0" rIns="0" bIns="0"/>
          <a:lstStyle/>
          <a:p>
            <a:r>
              <a:rPr lang="fr-FR" sz="2000" b="1" dirty="0">
                <a:solidFill>
                  <a:schemeClr val="tx2"/>
                </a:solidFill>
              </a:rPr>
              <a:t>Les droits moraux</a:t>
            </a:r>
          </a:p>
          <a:p>
            <a:r>
              <a:rPr lang="fr-FR" sz="2000" dirty="0">
                <a:solidFill>
                  <a:schemeClr val="tx2"/>
                </a:solidFill>
              </a:rPr>
              <a:t>(articles </a:t>
            </a:r>
            <a:r>
              <a:rPr lang="fr-FR" sz="2000" dirty="0">
                <a:solidFill>
                  <a:schemeClr val="accent1"/>
                </a:solidFill>
                <a:hlinkClick r:id="rId4">
                  <a:extLst>
                    <a:ext uri="{A12FA001-AC4F-418D-AE19-62706E023703}">
                      <ahyp:hlinkClr xmlns:ahyp="http://schemas.microsoft.com/office/drawing/2018/hyperlinkcolor" val="tx"/>
                    </a:ext>
                  </a:extLst>
                </a:hlinkClick>
              </a:rPr>
              <a:t>L121-1</a:t>
            </a:r>
            <a:r>
              <a:rPr lang="fr-FR" sz="2000" dirty="0">
                <a:solidFill>
                  <a:schemeClr val="tx2"/>
                </a:solidFill>
              </a:rPr>
              <a:t> et suivants du CPI) :</a:t>
            </a:r>
          </a:p>
          <a:p>
            <a:endParaRPr lang="fr-FR" sz="2000" dirty="0">
              <a:solidFill>
                <a:schemeClr val="tx2"/>
              </a:solidFill>
            </a:endParaRPr>
          </a:p>
          <a:p>
            <a:pPr marL="742950" lvl="1" indent="-285750">
              <a:buFont typeface="Wingdings" panose="05000000000000000000" pitchFamily="2" charset="2"/>
              <a:buChar char="§"/>
            </a:pPr>
            <a:r>
              <a:rPr lang="fr-FR" sz="2000" dirty="0">
                <a:solidFill>
                  <a:schemeClr val="tx2"/>
                </a:solidFill>
              </a:rPr>
              <a:t>Droit de paternité</a:t>
            </a:r>
          </a:p>
          <a:p>
            <a:pPr marL="742950" lvl="1" indent="-285750">
              <a:buFont typeface="Wingdings" panose="05000000000000000000" pitchFamily="2" charset="2"/>
              <a:buChar char="§"/>
            </a:pPr>
            <a:r>
              <a:rPr lang="fr-FR" sz="2000" dirty="0">
                <a:solidFill>
                  <a:schemeClr val="tx2"/>
                </a:solidFill>
              </a:rPr>
              <a:t>Droit au respect de l’œuvre</a:t>
            </a:r>
          </a:p>
          <a:p>
            <a:pPr marL="742950" lvl="1" indent="-285750">
              <a:buFont typeface="Wingdings" panose="05000000000000000000" pitchFamily="2" charset="2"/>
              <a:buChar char="§"/>
            </a:pPr>
            <a:r>
              <a:rPr lang="fr-FR" sz="2000" dirty="0">
                <a:solidFill>
                  <a:schemeClr val="tx2"/>
                </a:solidFill>
              </a:rPr>
              <a:t>Droit de divulgation</a:t>
            </a:r>
          </a:p>
          <a:p>
            <a:pPr marL="742950" lvl="1" indent="-285750">
              <a:buFont typeface="Wingdings" panose="05000000000000000000" pitchFamily="2" charset="2"/>
              <a:buChar char="§"/>
            </a:pPr>
            <a:r>
              <a:rPr lang="fr-FR" sz="2000" dirty="0">
                <a:solidFill>
                  <a:schemeClr val="tx2"/>
                </a:solidFill>
              </a:rPr>
              <a:t>Droit de repentir et de retrait</a:t>
            </a:r>
          </a:p>
          <a:p>
            <a:pPr marL="742950" lvl="1" indent="-285750">
              <a:buFont typeface="Arial" panose="020B0604020202020204" pitchFamily="34" charset="0"/>
              <a:buChar char="•"/>
            </a:pPr>
            <a:endParaRPr lang="fr-FR" sz="2000" dirty="0">
              <a:solidFill>
                <a:schemeClr val="tx2"/>
              </a:solidFill>
            </a:endParaRPr>
          </a:p>
          <a:p>
            <a:r>
              <a:rPr lang="fr-FR" sz="2000" dirty="0">
                <a:solidFill>
                  <a:schemeClr val="tx2"/>
                </a:solidFill>
              </a:rPr>
              <a:t>Les droits moraux sont </a:t>
            </a:r>
            <a:r>
              <a:rPr lang="fr-FR" sz="2000" b="1" dirty="0">
                <a:solidFill>
                  <a:schemeClr val="tx2"/>
                </a:solidFill>
              </a:rPr>
              <a:t>inaliénables </a:t>
            </a:r>
            <a:r>
              <a:rPr lang="fr-FR" sz="2000" dirty="0">
                <a:solidFill>
                  <a:schemeClr val="tx2"/>
                </a:solidFill>
              </a:rPr>
              <a:t>et </a:t>
            </a:r>
            <a:r>
              <a:rPr lang="fr-FR" sz="2000" b="1" dirty="0">
                <a:solidFill>
                  <a:schemeClr val="tx2"/>
                </a:solidFill>
              </a:rPr>
              <a:t>imprescriptibles</a:t>
            </a:r>
            <a:r>
              <a:rPr lang="fr-FR" sz="2000" dirty="0">
                <a:solidFill>
                  <a:schemeClr val="tx2"/>
                </a:solidFill>
              </a:rPr>
              <a:t>, on ne peut les céder par contrat et ils sont perpétuels. </a:t>
            </a:r>
          </a:p>
          <a:p>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marL="285750" indent="-285750">
              <a:lnSpc>
                <a:spcPct val="100000"/>
              </a:lnSpc>
              <a:buFont typeface="Wingdings" panose="05000000000000000000" pitchFamily="2" charset="2"/>
              <a:buChar char="q"/>
            </a:pP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marL="285750" indent="-285750">
              <a:lnSpc>
                <a:spcPct val="100000"/>
              </a:lnSpc>
              <a:buFont typeface="Wingdings" panose="05000000000000000000" pitchFamily="2" charset="2"/>
              <a:buChar char="q"/>
            </a:pPr>
            <a:endParaRPr lang="fr-FR" sz="2000" dirty="0">
              <a:solidFill>
                <a:schemeClr val="tx2"/>
              </a:solidFill>
            </a:endParaRPr>
          </a:p>
        </p:txBody>
      </p:sp>
      <p:sp>
        <p:nvSpPr>
          <p:cNvPr id="8" name="TextShape 4">
            <a:extLst>
              <a:ext uri="{FF2B5EF4-FFF2-40B4-BE49-F238E27FC236}">
                <a16:creationId xmlns:a16="http://schemas.microsoft.com/office/drawing/2014/main" id="{559EBDCC-C203-AA44-D1ED-A5876A792BD7}"/>
              </a:ext>
            </a:extLst>
          </p:cNvPr>
          <p:cNvSpPr txBox="1"/>
          <p:nvPr/>
        </p:nvSpPr>
        <p:spPr>
          <a:xfrm>
            <a:off x="5958840" y="2302171"/>
            <a:ext cx="5828315" cy="3787733"/>
          </a:xfrm>
          <a:prstGeom prst="rect">
            <a:avLst/>
          </a:prstGeom>
        </p:spPr>
        <p:txBody>
          <a:bodyPr lIns="0" tIns="0" rIns="0" bIns="0"/>
          <a:lstStyle/>
          <a:p>
            <a:r>
              <a:rPr lang="fr-FR" sz="2000" b="1" dirty="0">
                <a:solidFill>
                  <a:schemeClr val="tx2"/>
                </a:solidFill>
              </a:rPr>
              <a:t>Les droits patrimoniaux</a:t>
            </a:r>
          </a:p>
          <a:p>
            <a:r>
              <a:rPr lang="fr-FR" sz="2000" dirty="0">
                <a:solidFill>
                  <a:schemeClr val="tx2"/>
                </a:solidFill>
              </a:rPr>
              <a:t>(articles </a:t>
            </a:r>
            <a:r>
              <a:rPr lang="fr-FR" sz="2000" dirty="0">
                <a:solidFill>
                  <a:schemeClr val="accent1"/>
                </a:solidFill>
                <a:hlinkClick r:id="rId5">
                  <a:extLst>
                    <a:ext uri="{A12FA001-AC4F-418D-AE19-62706E023703}">
                      <ahyp:hlinkClr xmlns:ahyp="http://schemas.microsoft.com/office/drawing/2018/hyperlinkcolor" val="tx"/>
                    </a:ext>
                  </a:extLst>
                </a:hlinkClick>
              </a:rPr>
              <a:t>L 122-1 </a:t>
            </a:r>
            <a:r>
              <a:rPr lang="fr-FR" sz="2000" dirty="0">
                <a:solidFill>
                  <a:schemeClr val="tx2"/>
                </a:solidFill>
              </a:rPr>
              <a:t>et suivants du CPI) :</a:t>
            </a:r>
          </a:p>
          <a:p>
            <a:endParaRPr lang="fr-FR" sz="2000" dirty="0">
              <a:solidFill>
                <a:schemeClr val="tx2"/>
              </a:solidFill>
            </a:endParaRPr>
          </a:p>
          <a:p>
            <a:pPr marL="342900" indent="-342900">
              <a:buFont typeface="Wingdings" panose="05000000000000000000" pitchFamily="2" charset="2"/>
              <a:buChar char="§"/>
            </a:pPr>
            <a:r>
              <a:rPr lang="fr-FR" sz="2000" b="1" dirty="0">
                <a:solidFill>
                  <a:schemeClr val="tx2"/>
                </a:solidFill>
              </a:rPr>
              <a:t>Droit de représentation </a:t>
            </a:r>
            <a:r>
              <a:rPr lang="fr-FR" sz="2000" dirty="0">
                <a:solidFill>
                  <a:schemeClr val="tx2"/>
                </a:solidFill>
              </a:rPr>
              <a:t>(communication de l’œuvre au public par un procédé quelconque)</a:t>
            </a:r>
          </a:p>
          <a:p>
            <a:pPr marL="342900" indent="-342900">
              <a:buFont typeface="Arial" panose="020B0604020202020204" pitchFamily="34" charset="0"/>
              <a:buChar char="•"/>
            </a:pPr>
            <a:endParaRPr lang="fr-FR" sz="2000" dirty="0">
              <a:solidFill>
                <a:schemeClr val="tx2"/>
              </a:solidFill>
            </a:endParaRPr>
          </a:p>
          <a:p>
            <a:pPr marL="342900" indent="-342900">
              <a:buFont typeface="Wingdings" panose="05000000000000000000" pitchFamily="2" charset="2"/>
              <a:buChar char="§"/>
            </a:pPr>
            <a:r>
              <a:rPr lang="fr-FR" sz="2000" b="1" dirty="0">
                <a:solidFill>
                  <a:schemeClr val="tx2"/>
                </a:solidFill>
              </a:rPr>
              <a:t>Droit de reproduction </a:t>
            </a:r>
            <a:r>
              <a:rPr lang="fr-FR" sz="2000" dirty="0">
                <a:solidFill>
                  <a:schemeClr val="tx2"/>
                </a:solidFill>
              </a:rPr>
              <a:t>(fixation matérielle de l’œuvre par tous procédés qui permettent de communiquer au public d’une manière indirecte)</a:t>
            </a:r>
          </a:p>
          <a:p>
            <a:pPr marL="342900" indent="-342900">
              <a:buFont typeface="Arial" panose="020B0604020202020204" pitchFamily="34" charset="0"/>
              <a:buChar char="•"/>
            </a:pPr>
            <a:endParaRPr lang="fr-FR" sz="2000" dirty="0">
              <a:solidFill>
                <a:schemeClr val="tx2"/>
              </a:solidFill>
            </a:endParaRPr>
          </a:p>
          <a:p>
            <a:pPr marL="342900" indent="-342900">
              <a:buFont typeface="Wingdings" panose="05000000000000000000" pitchFamily="2" charset="2"/>
              <a:buChar char="§"/>
            </a:pPr>
            <a:r>
              <a:rPr lang="fr-FR" sz="2000" b="1" dirty="0">
                <a:solidFill>
                  <a:schemeClr val="tx2"/>
                </a:solidFill>
              </a:rPr>
              <a:t>Droit d’adaptation</a:t>
            </a: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marL="285750" indent="-285750">
              <a:lnSpc>
                <a:spcPct val="100000"/>
              </a:lnSpc>
              <a:buFont typeface="Wingdings" panose="05000000000000000000" pitchFamily="2" charset="2"/>
              <a:buChar char="q"/>
            </a:pPr>
            <a:endParaRPr lang="fr-FR" sz="2000" dirty="0">
              <a:solidFill>
                <a:schemeClr val="tx2"/>
              </a:solidFill>
            </a:endParaRPr>
          </a:p>
          <a:p>
            <a:pPr>
              <a:lnSpc>
                <a:spcPct val="100000"/>
              </a:lnSpc>
            </a:pPr>
            <a:endParaRPr lang="fr-FR" sz="2000" dirty="0">
              <a:solidFill>
                <a:schemeClr val="tx2"/>
              </a:solidFill>
            </a:endParaRPr>
          </a:p>
          <a:p>
            <a:pPr>
              <a:lnSpc>
                <a:spcPct val="100000"/>
              </a:lnSpc>
            </a:pPr>
            <a:endParaRPr lang="fr-FR" sz="2000" dirty="0">
              <a:solidFill>
                <a:schemeClr val="tx2"/>
              </a:solidFill>
            </a:endParaRPr>
          </a:p>
          <a:p>
            <a:pPr marL="285750" indent="-285750">
              <a:lnSpc>
                <a:spcPct val="100000"/>
              </a:lnSpc>
              <a:buFont typeface="Wingdings" panose="05000000000000000000" pitchFamily="2" charset="2"/>
              <a:buChar char="q"/>
            </a:pPr>
            <a:endParaRPr lang="fr-FR" sz="2000" dirty="0">
              <a:solidFill>
                <a:schemeClr val="tx2"/>
              </a:solidFill>
            </a:endParaRPr>
          </a:p>
        </p:txBody>
      </p:sp>
      <p:sp>
        <p:nvSpPr>
          <p:cNvPr id="2" name="TextShape 4">
            <a:extLst>
              <a:ext uri="{FF2B5EF4-FFF2-40B4-BE49-F238E27FC236}">
                <a16:creationId xmlns:a16="http://schemas.microsoft.com/office/drawing/2014/main" id="{CA5C0EFF-3916-1670-E7D8-000B39CF7D35}"/>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endParaRPr lang="fr-FR" sz="20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9330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7C661B-254B-4264-F1CD-9DB946F0FB48}"/>
              </a:ext>
            </a:extLst>
          </p:cNvPr>
          <p:cNvSpPr txBox="1"/>
          <p:nvPr/>
        </p:nvSpPr>
        <p:spPr>
          <a:xfrm flipH="1">
            <a:off x="1885073" y="2726490"/>
            <a:ext cx="7640017" cy="2492990"/>
          </a:xfrm>
          <a:prstGeom prst="rect">
            <a:avLst/>
          </a:prstGeom>
          <a:noFill/>
          <a:ln w="19050">
            <a:solidFill>
              <a:schemeClr val="accent1"/>
            </a:solidFill>
          </a:ln>
        </p:spPr>
        <p:txBody>
          <a:bodyPr wrap="square" rtlCol="0">
            <a:spAutoFit/>
          </a:bodyPr>
          <a:lstStyle/>
          <a:p>
            <a:pPr algn="just"/>
            <a:r>
              <a:rPr lang="fr-FR" sz="2400" b="1" dirty="0">
                <a:solidFill>
                  <a:schemeClr val="tx2"/>
                </a:solidFill>
                <a:cs typeface="Calibri" panose="020F0502020204030204" pitchFamily="34" charset="0"/>
              </a:rPr>
              <a:t>Les exceptions au droit d’auteur </a:t>
            </a:r>
            <a:r>
              <a:rPr lang="fr-FR" sz="2000" dirty="0">
                <a:solidFill>
                  <a:schemeClr val="tx2"/>
                </a:solidFill>
                <a:cs typeface="Calibri" panose="020F0502020204030204" pitchFamily="34" charset="0"/>
              </a:rPr>
              <a:t>(</a:t>
            </a:r>
            <a:r>
              <a:rPr lang="fr-FR" sz="2000" dirty="0">
                <a:solidFill>
                  <a:schemeClr val="accent1"/>
                </a:solidFill>
                <a:hlinkClick r:id="rId3">
                  <a:extLst>
                    <a:ext uri="{A12FA001-AC4F-418D-AE19-62706E023703}">
                      <ahyp:hlinkClr xmlns:ahyp="http://schemas.microsoft.com/office/drawing/2018/hyperlinkcolor" val="tx"/>
                    </a:ext>
                  </a:extLst>
                </a:hlinkClick>
              </a:rPr>
              <a:t>CPI art. L122-5</a:t>
            </a:r>
            <a:r>
              <a:rPr lang="fr-FR" sz="2000" dirty="0">
                <a:solidFill>
                  <a:schemeClr val="tx2"/>
                </a:solidFill>
              </a:rPr>
              <a:t>) :</a:t>
            </a:r>
            <a:endParaRPr lang="fr-FR" sz="800" dirty="0">
              <a:solidFill>
                <a:schemeClr val="tx2"/>
              </a:solidFill>
              <a:cs typeface="Calibri" panose="020F0502020204030204" pitchFamily="34" charset="0"/>
            </a:endParaRPr>
          </a:p>
          <a:p>
            <a:pPr algn="just"/>
            <a:endParaRPr lang="fr-FR" sz="1200" dirty="0">
              <a:solidFill>
                <a:schemeClr val="tx2"/>
              </a:solidFill>
            </a:endParaRPr>
          </a:p>
          <a:p>
            <a:pPr algn="just"/>
            <a:r>
              <a:rPr lang="fr-FR" sz="2000" dirty="0">
                <a:solidFill>
                  <a:schemeClr val="tx2"/>
                </a:solidFill>
              </a:rPr>
              <a:t>Un auteur ne peut pas interdire l’utilisation d’une œuvre divulguée dans les cas suivants :</a:t>
            </a:r>
          </a:p>
          <a:p>
            <a:pPr algn="just"/>
            <a:r>
              <a:rPr lang="fr-FR" sz="2000" dirty="0">
                <a:solidFill>
                  <a:schemeClr val="tx2"/>
                </a:solidFill>
              </a:rPr>
              <a:t>	</a:t>
            </a:r>
          </a:p>
          <a:p>
            <a:pPr marL="342900" lvl="0" indent="-342900" algn="just">
              <a:buFont typeface="Wingdings" panose="05000000000000000000" pitchFamily="2" charset="2"/>
              <a:buChar char="§"/>
            </a:pPr>
            <a:r>
              <a:rPr lang="fr-FR" sz="2000" dirty="0">
                <a:solidFill>
                  <a:schemeClr val="tx2"/>
                </a:solidFill>
              </a:rPr>
              <a:t>Analyses et courtes </a:t>
            </a:r>
            <a:r>
              <a:rPr lang="fr-FR" sz="2000" b="1" dirty="0">
                <a:solidFill>
                  <a:schemeClr val="tx2"/>
                </a:solidFill>
              </a:rPr>
              <a:t>citations</a:t>
            </a:r>
          </a:p>
          <a:p>
            <a:pPr marL="342900" lvl="0" indent="-342900" algn="just">
              <a:buFont typeface="Wingdings" panose="05000000000000000000" pitchFamily="2" charset="2"/>
              <a:buChar char="§"/>
            </a:pPr>
            <a:r>
              <a:rPr lang="fr-FR" sz="2000" dirty="0">
                <a:solidFill>
                  <a:schemeClr val="tx2"/>
                </a:solidFill>
              </a:rPr>
              <a:t>Exception à des fins </a:t>
            </a:r>
            <a:r>
              <a:rPr lang="fr-FR" sz="2000" b="1" dirty="0">
                <a:solidFill>
                  <a:schemeClr val="tx2"/>
                </a:solidFill>
              </a:rPr>
              <a:t>pédagogiques</a:t>
            </a:r>
            <a:r>
              <a:rPr lang="fr-FR" sz="2000" dirty="0">
                <a:solidFill>
                  <a:schemeClr val="tx2"/>
                </a:solidFill>
              </a:rPr>
              <a:t> et de </a:t>
            </a:r>
            <a:r>
              <a:rPr lang="fr-FR" sz="2000" b="1" dirty="0">
                <a:solidFill>
                  <a:schemeClr val="tx2"/>
                </a:solidFill>
              </a:rPr>
              <a:t>recherche</a:t>
            </a:r>
          </a:p>
          <a:p>
            <a:pPr algn="just"/>
            <a:r>
              <a:rPr lang="fr-FR" sz="2000" dirty="0">
                <a:solidFill>
                  <a:schemeClr val="tx2"/>
                </a:solidFill>
                <a:cs typeface="Calibri" panose="020F0502020204030204" pitchFamily="34" charset="0"/>
              </a:rPr>
              <a:t>		</a:t>
            </a:r>
            <a:endParaRPr lang="fr-FR" sz="2000" dirty="0">
              <a:solidFill>
                <a:schemeClr val="tx2"/>
              </a:solidFill>
            </a:endParaRPr>
          </a:p>
        </p:txBody>
      </p:sp>
      <p:sp>
        <p:nvSpPr>
          <p:cNvPr id="5" name="TextShape 4">
            <a:extLst>
              <a:ext uri="{FF2B5EF4-FFF2-40B4-BE49-F238E27FC236}">
                <a16:creationId xmlns:a16="http://schemas.microsoft.com/office/drawing/2014/main" id="{D4A97C66-118A-8F36-910A-7EB823F0094F}"/>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p>
        </p:txBody>
      </p:sp>
      <p:sp>
        <p:nvSpPr>
          <p:cNvPr id="6" name="ZoneTexte 5">
            <a:extLst>
              <a:ext uri="{FF2B5EF4-FFF2-40B4-BE49-F238E27FC236}">
                <a16:creationId xmlns:a16="http://schemas.microsoft.com/office/drawing/2014/main" id="{B9148576-B6D0-6683-B57C-D04C11BAD8EE}"/>
              </a:ext>
            </a:extLst>
          </p:cNvPr>
          <p:cNvSpPr txBox="1"/>
          <p:nvPr/>
        </p:nvSpPr>
        <p:spPr>
          <a:xfrm>
            <a:off x="516458" y="1146865"/>
            <a:ext cx="11132418" cy="1015663"/>
          </a:xfrm>
          <a:prstGeom prst="rect">
            <a:avLst/>
          </a:prstGeom>
          <a:noFill/>
        </p:spPr>
        <p:txBody>
          <a:bodyPr wrap="square" rtlCol="0">
            <a:spAutoFit/>
          </a:bodyPr>
          <a:lstStyle/>
          <a:p>
            <a:pPr algn="ctr"/>
            <a:r>
              <a:rPr lang="fr-FR" sz="2400" dirty="0">
                <a:solidFill>
                  <a:schemeClr val="tx2"/>
                </a:solidFill>
                <a:ea typeface="Cambria" panose="02040503050406030204" pitchFamily="18" charset="0"/>
              </a:rPr>
              <a:t>Les thèses sont destinées à être diffusées </a:t>
            </a:r>
            <a:r>
              <a:rPr lang="fr-FR" sz="2400" i="1" dirty="0">
                <a:solidFill>
                  <a:schemeClr val="tx2"/>
                </a:solidFill>
                <a:ea typeface="Cambria" panose="02040503050406030204" pitchFamily="18" charset="0"/>
              </a:rPr>
              <a:t>a minima </a:t>
            </a:r>
            <a:r>
              <a:rPr lang="fr-FR" sz="2400" dirty="0">
                <a:solidFill>
                  <a:schemeClr val="tx2"/>
                </a:solidFill>
                <a:ea typeface="Cambria" panose="02040503050406030204" pitchFamily="18" charset="0"/>
              </a:rPr>
              <a:t>dans l’enceinte de l’ESR.</a:t>
            </a:r>
          </a:p>
          <a:p>
            <a:endParaRPr lang="fr-FR" sz="1200" dirty="0">
              <a:solidFill>
                <a:schemeClr val="tx2"/>
              </a:solidFill>
              <a:ea typeface="Cambria" panose="02040503050406030204" pitchFamily="18" charset="0"/>
            </a:endParaRPr>
          </a:p>
          <a:p>
            <a:r>
              <a:rPr lang="fr-FR" sz="2400" b="1" i="1" dirty="0">
                <a:solidFill>
                  <a:schemeClr val="tx2"/>
                </a:solidFill>
                <a:ea typeface="Cambria" panose="02040503050406030204" pitchFamily="18" charset="0"/>
              </a:rPr>
              <a:t>   Leur contenu doit respecter le droit d’auteur</a:t>
            </a:r>
          </a:p>
        </p:txBody>
      </p:sp>
    </p:spTree>
    <p:extLst>
      <p:ext uri="{BB962C8B-B14F-4D97-AF65-F5344CB8AC3E}">
        <p14:creationId xmlns:p14="http://schemas.microsoft.com/office/powerpoint/2010/main" val="285232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 droite 2">
            <a:extLst>
              <a:ext uri="{FF2B5EF4-FFF2-40B4-BE49-F238E27FC236}">
                <a16:creationId xmlns:a16="http://schemas.microsoft.com/office/drawing/2014/main" id="{B36CECDB-889A-06B4-16E1-6E42DC57AB9C}"/>
              </a:ext>
            </a:extLst>
          </p:cNvPr>
          <p:cNvSpPr/>
          <p:nvPr/>
        </p:nvSpPr>
        <p:spPr>
          <a:xfrm>
            <a:off x="703869" y="2688904"/>
            <a:ext cx="790873" cy="28803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26E"/>
              </a:solidFill>
            </a:endParaRPr>
          </a:p>
        </p:txBody>
      </p:sp>
      <p:sp>
        <p:nvSpPr>
          <p:cNvPr id="4" name="ZoneTexte 3">
            <a:extLst>
              <a:ext uri="{FF2B5EF4-FFF2-40B4-BE49-F238E27FC236}">
                <a16:creationId xmlns:a16="http://schemas.microsoft.com/office/drawing/2014/main" id="{C5B4A42B-6A21-A3D2-0018-FFBA64F2A7AD}"/>
              </a:ext>
            </a:extLst>
          </p:cNvPr>
          <p:cNvSpPr txBox="1"/>
          <p:nvPr/>
        </p:nvSpPr>
        <p:spPr>
          <a:xfrm>
            <a:off x="516458" y="1146865"/>
            <a:ext cx="11132418" cy="1015663"/>
          </a:xfrm>
          <a:prstGeom prst="rect">
            <a:avLst/>
          </a:prstGeom>
          <a:noFill/>
        </p:spPr>
        <p:txBody>
          <a:bodyPr wrap="square" rtlCol="0">
            <a:spAutoFit/>
          </a:bodyPr>
          <a:lstStyle/>
          <a:p>
            <a:pPr algn="ctr"/>
            <a:r>
              <a:rPr lang="fr-FR" sz="2400" dirty="0">
                <a:solidFill>
                  <a:schemeClr val="tx2"/>
                </a:solidFill>
                <a:ea typeface="Cambria" panose="02040503050406030204" pitchFamily="18" charset="0"/>
              </a:rPr>
              <a:t>Les thèses sont destinées à être diffusées </a:t>
            </a:r>
            <a:r>
              <a:rPr lang="fr-FR" sz="2400" i="1" dirty="0">
                <a:solidFill>
                  <a:schemeClr val="tx2"/>
                </a:solidFill>
                <a:ea typeface="Cambria" panose="02040503050406030204" pitchFamily="18" charset="0"/>
              </a:rPr>
              <a:t>a minima </a:t>
            </a:r>
            <a:r>
              <a:rPr lang="fr-FR" sz="2400" dirty="0">
                <a:solidFill>
                  <a:schemeClr val="tx2"/>
                </a:solidFill>
                <a:ea typeface="Cambria" panose="02040503050406030204" pitchFamily="18" charset="0"/>
              </a:rPr>
              <a:t>dans l’enceinte de l’ESR.</a:t>
            </a:r>
          </a:p>
          <a:p>
            <a:endParaRPr lang="fr-FR" sz="1200" dirty="0">
              <a:solidFill>
                <a:schemeClr val="tx2"/>
              </a:solidFill>
              <a:ea typeface="Cambria" panose="02040503050406030204" pitchFamily="18" charset="0"/>
            </a:endParaRPr>
          </a:p>
          <a:p>
            <a:r>
              <a:rPr lang="fr-FR" sz="2400" b="1" i="1" dirty="0">
                <a:solidFill>
                  <a:schemeClr val="tx2"/>
                </a:solidFill>
                <a:ea typeface="Cambria" panose="02040503050406030204" pitchFamily="18" charset="0"/>
              </a:rPr>
              <a:t>   Leur contenu doit respecter le droit d’auteur</a:t>
            </a:r>
          </a:p>
        </p:txBody>
      </p:sp>
      <p:sp>
        <p:nvSpPr>
          <p:cNvPr id="5" name="ZoneTexte 4">
            <a:extLst>
              <a:ext uri="{FF2B5EF4-FFF2-40B4-BE49-F238E27FC236}">
                <a16:creationId xmlns:a16="http://schemas.microsoft.com/office/drawing/2014/main" id="{D33E9736-EA2F-A2CA-F8F9-6B15D81BBC47}"/>
              </a:ext>
            </a:extLst>
          </p:cNvPr>
          <p:cNvSpPr txBox="1"/>
          <p:nvPr/>
        </p:nvSpPr>
        <p:spPr>
          <a:xfrm flipH="1">
            <a:off x="1682152" y="2637765"/>
            <a:ext cx="6521744" cy="2031325"/>
          </a:xfrm>
          <a:prstGeom prst="rect">
            <a:avLst/>
          </a:prstGeom>
          <a:noFill/>
        </p:spPr>
        <p:txBody>
          <a:bodyPr wrap="square" rtlCol="0">
            <a:spAutoFit/>
          </a:bodyPr>
          <a:lstStyle/>
          <a:p>
            <a:r>
              <a:rPr lang="fr-FR" dirty="0">
                <a:solidFill>
                  <a:schemeClr val="tx2"/>
                </a:solidFill>
                <a:cs typeface="Calibri" panose="020F0502020204030204" pitchFamily="34" charset="0"/>
              </a:rPr>
              <a:t>Il est possible d’utiliser :</a:t>
            </a:r>
          </a:p>
          <a:p>
            <a:pPr marL="285750" indent="-285750">
              <a:buFont typeface="Arial" panose="020B0604020202020204" pitchFamily="34" charset="0"/>
              <a:buChar char="•"/>
            </a:pPr>
            <a:r>
              <a:rPr lang="fr-FR" dirty="0">
                <a:solidFill>
                  <a:schemeClr val="tx2"/>
                </a:solidFill>
                <a:cs typeface="Calibri" panose="020F0502020204030204" pitchFamily="34" charset="0"/>
              </a:rPr>
              <a:t>Librement les œuvres tombées dans le </a:t>
            </a:r>
            <a:r>
              <a:rPr lang="fr-FR" b="1" dirty="0">
                <a:solidFill>
                  <a:schemeClr val="tx2"/>
                </a:solidFill>
                <a:cs typeface="Calibri" panose="020F0502020204030204" pitchFamily="34" charset="0"/>
              </a:rPr>
              <a:t>domaine public</a:t>
            </a:r>
          </a:p>
          <a:p>
            <a:pPr marL="285750" indent="-285750">
              <a:buFont typeface="Arial" panose="020B0604020202020204" pitchFamily="34" charset="0"/>
              <a:buChar char="•"/>
            </a:pPr>
            <a:endParaRPr lang="fr-FR" dirty="0">
              <a:solidFill>
                <a:schemeClr val="tx2"/>
              </a:solidFill>
              <a:cs typeface="Calibri" panose="020F0502020204030204" pitchFamily="34" charset="0"/>
            </a:endParaRPr>
          </a:p>
          <a:p>
            <a:pPr marL="285750" indent="-285750">
              <a:buFont typeface="Arial" panose="020B0604020202020204" pitchFamily="34" charset="0"/>
              <a:buChar char="•"/>
            </a:pPr>
            <a:r>
              <a:rPr lang="fr-FR" dirty="0">
                <a:solidFill>
                  <a:schemeClr val="tx2"/>
                </a:solidFill>
                <a:cs typeface="Calibri" panose="020F0502020204030204" pitchFamily="34" charset="0"/>
              </a:rPr>
              <a:t>Les œuvres diffusées sur Internet à condition de </a:t>
            </a:r>
            <a:r>
              <a:rPr lang="fr-FR" b="1" dirty="0">
                <a:solidFill>
                  <a:schemeClr val="tx2"/>
                </a:solidFill>
                <a:cs typeface="Calibri" panose="020F0502020204030204" pitchFamily="34" charset="0"/>
              </a:rPr>
              <a:t>respecter les licences </a:t>
            </a:r>
            <a:r>
              <a:rPr lang="fr-FR" dirty="0">
                <a:solidFill>
                  <a:schemeClr val="tx2"/>
                </a:solidFill>
                <a:cs typeface="Calibri" panose="020F0502020204030204" pitchFamily="34" charset="0"/>
              </a:rPr>
              <a:t>d’utilisation auxquelles ces œuvres sont soumises </a:t>
            </a:r>
            <a:r>
              <a:rPr lang="fr-FR" sz="1600" dirty="0">
                <a:solidFill>
                  <a:schemeClr val="tx2"/>
                </a:solidFill>
                <a:cs typeface="Calibri" panose="020F0502020204030204" pitchFamily="34" charset="0"/>
              </a:rPr>
              <a:t>(Licences ouvertes : Creative Commons, Etalab) 	</a:t>
            </a:r>
            <a:r>
              <a:rPr lang="fr-FR" dirty="0">
                <a:solidFill>
                  <a:schemeClr val="tx2"/>
                </a:solidFill>
                <a:cs typeface="Calibri" panose="020F0502020204030204" pitchFamily="34" charset="0"/>
              </a:rPr>
              <a:t>	</a:t>
            </a:r>
            <a:endParaRPr lang="fr-FR" dirty="0">
              <a:solidFill>
                <a:schemeClr val="tx2"/>
              </a:solidFill>
            </a:endParaRPr>
          </a:p>
        </p:txBody>
      </p:sp>
      <p:pic>
        <p:nvPicPr>
          <p:cNvPr id="6" name="Image 5">
            <a:extLst>
              <a:ext uri="{FF2B5EF4-FFF2-40B4-BE49-F238E27FC236}">
                <a16:creationId xmlns:a16="http://schemas.microsoft.com/office/drawing/2014/main" id="{3185C741-4D77-4915-652E-F0894AC1D7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9590" y="1957334"/>
            <a:ext cx="2418924" cy="3912612"/>
          </a:xfrm>
          <a:prstGeom prst="rect">
            <a:avLst/>
          </a:prstGeom>
        </p:spPr>
      </p:pic>
      <p:sp>
        <p:nvSpPr>
          <p:cNvPr id="7" name="Rectangle 1">
            <a:extLst>
              <a:ext uri="{FF2B5EF4-FFF2-40B4-BE49-F238E27FC236}">
                <a16:creationId xmlns:a16="http://schemas.microsoft.com/office/drawing/2014/main" id="{4A00E9C2-95EE-DBD7-51C0-93C0A6AA7535}"/>
              </a:ext>
            </a:extLst>
          </p:cNvPr>
          <p:cNvSpPr>
            <a:spLocks noChangeArrowheads="1"/>
          </p:cNvSpPr>
          <p:nvPr/>
        </p:nvSpPr>
        <p:spPr bwMode="auto">
          <a:xfrm>
            <a:off x="9142278" y="5945589"/>
            <a:ext cx="23535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800" b="0" i="0" u="none" strike="noStrike" cap="none" normalizeH="0" baseline="0" dirty="0">
                <a:ln>
                  <a:noFill/>
                </a:ln>
                <a:solidFill>
                  <a:schemeClr val="accent1"/>
                </a:solidFill>
                <a:effectLst/>
                <a:latin typeface="Arial" panose="020B0604020202020204" pitchFamily="34" charset="0"/>
                <a:hlinkClick r:id="rId4">
                  <a:extLst>
                    <a:ext uri="{A12FA001-AC4F-418D-AE19-62706E023703}">
                      <ahyp:hlinkClr xmlns:ahyp="http://schemas.microsoft.com/office/drawing/2018/hyperlinkcolor" val="tx"/>
                    </a:ext>
                  </a:extLst>
                </a:hlinkClick>
              </a:rPr>
              <a:t>CC BY-SA 4.0</a:t>
            </a:r>
            <a:endParaRPr kumimoji="0" lang="fr-FR" altLang="fr-FR" sz="800" b="0" i="0" u="none" strike="noStrike" cap="none" normalizeH="0" baseline="0" dirty="0">
              <a:ln>
                <a:noFill/>
              </a:ln>
              <a:solidFill>
                <a:schemeClr val="accent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800" b="0" i="0" u="none" strike="noStrike" cap="none" normalizeH="0" baseline="0" dirty="0">
                <a:ln>
                  <a:noFill/>
                </a:ln>
                <a:solidFill>
                  <a:schemeClr val="accent1"/>
                </a:solidFill>
                <a:effectLst/>
                <a:latin typeface="Arial" panose="020B0604020202020204" pitchFamily="34" charset="0"/>
              </a:rPr>
              <a:t>File:Creative commons license spectrum fr.svg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800" b="0" i="0" u="none" strike="noStrike" cap="none" normalizeH="0" baseline="0" dirty="0">
                <a:ln>
                  <a:noFill/>
                </a:ln>
                <a:solidFill>
                  <a:schemeClr val="accent1"/>
                </a:solidFill>
                <a:effectLst/>
                <a:latin typeface="Arial" panose="020B0604020202020204" pitchFamily="34" charset="0"/>
              </a:rPr>
              <a:t>Création : 4 avril 2017</a:t>
            </a:r>
            <a:endParaRPr kumimoji="0" lang="fr-FR" altLang="fr-FR" sz="1800" b="0" i="0" u="none" strike="noStrike" cap="none" normalizeH="0" baseline="0" dirty="0">
              <a:ln>
                <a:noFill/>
              </a:ln>
              <a:solidFill>
                <a:schemeClr val="accent1"/>
              </a:solidFill>
              <a:effectLst/>
              <a:latin typeface="Arial" panose="020B0604020202020204" pitchFamily="34" charset="0"/>
            </a:endParaRPr>
          </a:p>
        </p:txBody>
      </p:sp>
      <p:pic>
        <p:nvPicPr>
          <p:cNvPr id="8" name="Image 7">
            <a:extLst>
              <a:ext uri="{FF2B5EF4-FFF2-40B4-BE49-F238E27FC236}">
                <a16:creationId xmlns:a16="http://schemas.microsoft.com/office/drawing/2014/main" id="{BBF2227A-F95B-0CA7-7C32-6481A5FC44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9418" y="4669090"/>
            <a:ext cx="1887761" cy="1042045"/>
          </a:xfrm>
          <a:prstGeom prst="rect">
            <a:avLst/>
          </a:prstGeom>
        </p:spPr>
      </p:pic>
      <p:sp>
        <p:nvSpPr>
          <p:cNvPr id="9" name="TextShape 4">
            <a:extLst>
              <a:ext uri="{FF2B5EF4-FFF2-40B4-BE49-F238E27FC236}">
                <a16:creationId xmlns:a16="http://schemas.microsoft.com/office/drawing/2014/main" id="{9BDB9583-633C-C5A1-D726-AD1D54D2198E}"/>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endParaRPr lang="fr-FR" sz="20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p:txBody>
      </p:sp>
      <p:sp>
        <p:nvSpPr>
          <p:cNvPr id="2" name="Ellipse 1">
            <a:extLst>
              <a:ext uri="{FF2B5EF4-FFF2-40B4-BE49-F238E27FC236}">
                <a16:creationId xmlns:a16="http://schemas.microsoft.com/office/drawing/2014/main" id="{FF3F495E-DBD2-46A7-821E-35C17425C8E2}"/>
              </a:ext>
            </a:extLst>
          </p:cNvPr>
          <p:cNvSpPr/>
          <p:nvPr/>
        </p:nvSpPr>
        <p:spPr>
          <a:xfrm>
            <a:off x="403486" y="4386984"/>
            <a:ext cx="1568351" cy="150876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w="28575">
                <a:solidFill>
                  <a:schemeClr val="tx2"/>
                </a:solidFill>
              </a:ln>
              <a:solidFill>
                <a:schemeClr val="tx2"/>
              </a:solidFill>
            </a:endParaRPr>
          </a:p>
        </p:txBody>
      </p:sp>
      <p:sp>
        <p:nvSpPr>
          <p:cNvPr id="10" name="ZoneTexte 9">
            <a:extLst>
              <a:ext uri="{FF2B5EF4-FFF2-40B4-BE49-F238E27FC236}">
                <a16:creationId xmlns:a16="http://schemas.microsoft.com/office/drawing/2014/main" id="{8892A6BE-49FC-D80D-E829-90ED1A2FA6CB}"/>
              </a:ext>
            </a:extLst>
          </p:cNvPr>
          <p:cNvSpPr txBox="1"/>
          <p:nvPr/>
        </p:nvSpPr>
        <p:spPr>
          <a:xfrm>
            <a:off x="315784" y="4848977"/>
            <a:ext cx="1743756" cy="584775"/>
          </a:xfrm>
          <a:prstGeom prst="rect">
            <a:avLst/>
          </a:prstGeom>
          <a:noFill/>
        </p:spPr>
        <p:txBody>
          <a:bodyPr wrap="square">
            <a:spAutoFit/>
          </a:bodyPr>
          <a:lstStyle/>
          <a:p>
            <a:pPr algn="ctr"/>
            <a:r>
              <a:rPr lang="fr-FR" sz="1600" i="1" dirty="0">
                <a:solidFill>
                  <a:schemeClr val="tx2"/>
                </a:solidFill>
                <a:ea typeface="Cambria" panose="02040503050406030204" pitchFamily="18" charset="0"/>
              </a:rPr>
              <a:t>Toujours citer ses sources!</a:t>
            </a:r>
            <a:endParaRPr lang="fr-FR" sz="1600" i="1" dirty="0">
              <a:solidFill>
                <a:schemeClr val="tx2"/>
              </a:solidFill>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8206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4">
            <a:extLst>
              <a:ext uri="{FF2B5EF4-FFF2-40B4-BE49-F238E27FC236}">
                <a16:creationId xmlns:a16="http://schemas.microsoft.com/office/drawing/2014/main" id="{E1C38D1A-5E21-7A77-961F-0DE5B6F45596}"/>
              </a:ext>
            </a:extLst>
          </p:cNvPr>
          <p:cNvSpPr txBox="1"/>
          <p:nvPr/>
        </p:nvSpPr>
        <p:spPr>
          <a:xfrm>
            <a:off x="1809249" y="1008668"/>
            <a:ext cx="7380564" cy="962984"/>
          </a:xfrm>
          <a:prstGeom prst="rect">
            <a:avLst/>
          </a:prstGeom>
        </p:spPr>
        <p:txBody>
          <a:bodyPr lIns="0" tIns="0" rIns="0" bIns="0"/>
          <a:lstStyle/>
          <a:p>
            <a:pPr algn="ctr"/>
            <a:r>
              <a:rPr lang="fr-FR" sz="2600" dirty="0">
                <a:ea typeface="Cambria" panose="02040503050406030204" pitchFamily="18" charset="0"/>
              </a:rPr>
              <a:t>L’exception pédagogique et de recherche</a:t>
            </a:r>
            <a:endParaRPr lang="fr-FR" dirty="0"/>
          </a:p>
          <a:p>
            <a:pPr>
              <a:lnSpc>
                <a:spcPct val="100000"/>
              </a:lnSpc>
            </a:pPr>
            <a:endParaRPr lang="fr-FR" dirty="0"/>
          </a:p>
          <a:p>
            <a:pPr algn="ctr">
              <a:lnSpc>
                <a:spcPct val="100000"/>
              </a:lnSpc>
            </a:pPr>
            <a:endParaRPr lang="fr-FR" dirty="0"/>
          </a:p>
        </p:txBody>
      </p:sp>
      <p:sp>
        <p:nvSpPr>
          <p:cNvPr id="4" name="TextShape 4">
            <a:extLst>
              <a:ext uri="{FF2B5EF4-FFF2-40B4-BE49-F238E27FC236}">
                <a16:creationId xmlns:a16="http://schemas.microsoft.com/office/drawing/2014/main" id="{A59F9A53-3182-3F03-F2E5-D52EB089A4A1}"/>
              </a:ext>
            </a:extLst>
          </p:cNvPr>
          <p:cNvSpPr txBox="1"/>
          <p:nvPr/>
        </p:nvSpPr>
        <p:spPr>
          <a:xfrm>
            <a:off x="325258" y="2095125"/>
            <a:ext cx="8402074" cy="1688468"/>
          </a:xfrm>
          <a:prstGeom prst="rect">
            <a:avLst/>
          </a:prstGeom>
        </p:spPr>
        <p:txBody>
          <a:bodyPr lIns="0" tIns="0" rIns="0" bIns="0"/>
          <a:lstStyle/>
          <a:p>
            <a:pPr algn="just"/>
            <a:r>
              <a:rPr lang="fr-FR" sz="2200" dirty="0">
                <a:solidFill>
                  <a:schemeClr val="tx2"/>
                </a:solidFill>
              </a:rPr>
              <a:t>L’exception pédagogique et de recherche </a:t>
            </a:r>
            <a:r>
              <a:rPr lang="fr-FR" sz="2200" b="1" i="1" dirty="0">
                <a:solidFill>
                  <a:schemeClr val="tx2"/>
                </a:solidFill>
              </a:rPr>
              <a:t>s’applique :</a:t>
            </a:r>
          </a:p>
          <a:p>
            <a:pPr algn="just"/>
            <a:endParaRPr lang="fr-FR" sz="1200" dirty="0">
              <a:solidFill>
                <a:schemeClr val="tx2"/>
              </a:solidFill>
            </a:endParaRPr>
          </a:p>
          <a:p>
            <a:pPr marL="628650" lvl="1" indent="-171450" algn="just">
              <a:buFont typeface="Arial" panose="020B0604020202020204" pitchFamily="34" charset="0"/>
              <a:buChar char="•"/>
            </a:pPr>
            <a:r>
              <a:rPr lang="fr-FR" sz="2000" dirty="0">
                <a:solidFill>
                  <a:schemeClr val="tx2"/>
                </a:solidFill>
              </a:rPr>
              <a:t>Si public strictement limité aux étudiants, enseignants et chercheurs</a:t>
            </a:r>
          </a:p>
          <a:p>
            <a:pPr marL="628650" lvl="1" indent="-171450" algn="just">
              <a:buFont typeface="Arial" panose="020B0604020202020204" pitchFamily="34" charset="0"/>
              <a:buChar char="•"/>
            </a:pPr>
            <a:r>
              <a:rPr lang="fr-FR" sz="2000" dirty="0">
                <a:solidFill>
                  <a:schemeClr val="tx2"/>
                </a:solidFill>
              </a:rPr>
              <a:t>Si l’utilisation ne donne lieu à aucune exploitation commerciale</a:t>
            </a:r>
          </a:p>
          <a:p>
            <a:pPr marL="628650" lvl="1" indent="-171450">
              <a:buFont typeface="Arial" panose="020B0604020202020204" pitchFamily="34" charset="0"/>
              <a:buChar char="•"/>
            </a:pPr>
            <a:r>
              <a:rPr lang="fr-FR" sz="2000" dirty="0">
                <a:solidFill>
                  <a:schemeClr val="tx2"/>
                </a:solidFill>
              </a:rPr>
              <a:t>Si représentation et reproduction des œuvres donne lieu à une rémunération</a:t>
            </a:r>
          </a:p>
          <a:p>
            <a:pPr marL="285750" indent="-285750">
              <a:lnSpc>
                <a:spcPct val="100000"/>
              </a:lnSpc>
              <a:buFont typeface="Wingdings" panose="05000000000000000000" pitchFamily="2" charset="2"/>
              <a:buChar char="q"/>
            </a:pPr>
            <a:endParaRPr lang="fr-FR" sz="2200" dirty="0">
              <a:solidFill>
                <a:schemeClr val="tx2"/>
              </a:solidFill>
            </a:endParaRPr>
          </a:p>
          <a:p>
            <a:pPr>
              <a:lnSpc>
                <a:spcPct val="100000"/>
              </a:lnSpc>
            </a:pPr>
            <a:endParaRPr lang="fr-FR" sz="2200" dirty="0">
              <a:solidFill>
                <a:schemeClr val="tx2"/>
              </a:solidFill>
            </a:endParaRPr>
          </a:p>
          <a:p>
            <a:pPr>
              <a:lnSpc>
                <a:spcPct val="100000"/>
              </a:lnSpc>
            </a:pPr>
            <a:endParaRPr lang="fr-FR" sz="2200" dirty="0">
              <a:solidFill>
                <a:schemeClr val="tx2"/>
              </a:solidFill>
            </a:endParaRPr>
          </a:p>
          <a:p>
            <a:pPr marL="285750" indent="-285750">
              <a:lnSpc>
                <a:spcPct val="100000"/>
              </a:lnSpc>
              <a:buFont typeface="Wingdings" panose="05000000000000000000" pitchFamily="2" charset="2"/>
              <a:buChar char="q"/>
            </a:pPr>
            <a:endParaRPr lang="fr-FR" sz="2200" dirty="0">
              <a:solidFill>
                <a:schemeClr val="tx2"/>
              </a:solidFill>
            </a:endParaRPr>
          </a:p>
        </p:txBody>
      </p:sp>
      <p:sp>
        <p:nvSpPr>
          <p:cNvPr id="5" name="TextShape 4">
            <a:extLst>
              <a:ext uri="{FF2B5EF4-FFF2-40B4-BE49-F238E27FC236}">
                <a16:creationId xmlns:a16="http://schemas.microsoft.com/office/drawing/2014/main" id="{EBA291D7-F8B4-7D3D-5403-5666D4E8DBEF}"/>
              </a:ext>
            </a:extLst>
          </p:cNvPr>
          <p:cNvSpPr txBox="1"/>
          <p:nvPr/>
        </p:nvSpPr>
        <p:spPr>
          <a:xfrm>
            <a:off x="325258" y="4025816"/>
            <a:ext cx="8069555" cy="1688468"/>
          </a:xfrm>
          <a:prstGeom prst="rect">
            <a:avLst/>
          </a:prstGeom>
        </p:spPr>
        <p:txBody>
          <a:bodyPr lIns="0" tIns="0" rIns="0" bIns="0"/>
          <a:lstStyle/>
          <a:p>
            <a:pPr algn="just"/>
            <a:r>
              <a:rPr lang="fr-FR" sz="2200" dirty="0">
                <a:solidFill>
                  <a:schemeClr val="tx2"/>
                </a:solidFill>
              </a:rPr>
              <a:t>L’exception pédagogique et de recherche </a:t>
            </a:r>
            <a:r>
              <a:rPr lang="fr-FR" sz="2200" b="1" i="1" dirty="0">
                <a:solidFill>
                  <a:schemeClr val="tx2"/>
                </a:solidFill>
              </a:rPr>
              <a:t>ne s’applique pas :</a:t>
            </a:r>
          </a:p>
          <a:p>
            <a:pPr lvl="1" algn="just"/>
            <a:endParaRPr lang="fr-FR" sz="1200" dirty="0">
              <a:solidFill>
                <a:schemeClr val="tx2"/>
              </a:solidFill>
            </a:endParaRPr>
          </a:p>
          <a:p>
            <a:pPr marL="628650" lvl="1" indent="-171450" algn="just">
              <a:buFont typeface="Arial" panose="020B0604020202020204" pitchFamily="34" charset="0"/>
              <a:buChar char="•"/>
            </a:pPr>
            <a:r>
              <a:rPr lang="fr-FR" sz="2000" dirty="0">
                <a:solidFill>
                  <a:schemeClr val="tx2"/>
                </a:solidFill>
              </a:rPr>
              <a:t>Aux partitions</a:t>
            </a:r>
          </a:p>
          <a:p>
            <a:pPr marL="628650" lvl="1" indent="-171450" algn="just">
              <a:buFont typeface="Arial" panose="020B0604020202020204" pitchFamily="34" charset="0"/>
              <a:buChar char="•"/>
            </a:pPr>
            <a:r>
              <a:rPr lang="fr-FR" sz="2000" dirty="0">
                <a:solidFill>
                  <a:schemeClr val="tx2"/>
                </a:solidFill>
              </a:rPr>
              <a:t>Aux œuvres des arts visuels (droits voisins)</a:t>
            </a:r>
          </a:p>
          <a:p>
            <a:pPr marL="628650" lvl="1" indent="-171450" algn="just">
              <a:buFont typeface="Arial" panose="020B0604020202020204" pitchFamily="34" charset="0"/>
              <a:buChar char="•"/>
            </a:pPr>
            <a:r>
              <a:rPr lang="fr-FR" sz="2000" dirty="0">
                <a:solidFill>
                  <a:schemeClr val="tx2"/>
                </a:solidFill>
              </a:rPr>
              <a:t>Aux œuvres conçues à des fins pédagogiques</a:t>
            </a:r>
          </a:p>
          <a:p>
            <a:pPr>
              <a:lnSpc>
                <a:spcPct val="100000"/>
              </a:lnSpc>
            </a:pPr>
            <a:endParaRPr lang="fr-FR" sz="2200" dirty="0">
              <a:solidFill>
                <a:schemeClr val="tx2"/>
              </a:solidFill>
            </a:endParaRPr>
          </a:p>
          <a:p>
            <a:pPr>
              <a:lnSpc>
                <a:spcPct val="100000"/>
              </a:lnSpc>
            </a:pPr>
            <a:endParaRPr lang="fr-FR" sz="2200" dirty="0">
              <a:solidFill>
                <a:schemeClr val="tx2"/>
              </a:solidFill>
            </a:endParaRPr>
          </a:p>
          <a:p>
            <a:pPr marL="285750" indent="-285750">
              <a:lnSpc>
                <a:spcPct val="100000"/>
              </a:lnSpc>
              <a:buFont typeface="Wingdings" panose="05000000000000000000" pitchFamily="2" charset="2"/>
              <a:buChar char="q"/>
            </a:pPr>
            <a:endParaRPr lang="fr-FR" sz="2200" dirty="0">
              <a:solidFill>
                <a:schemeClr val="tx2"/>
              </a:solidFill>
            </a:endParaRPr>
          </a:p>
          <a:p>
            <a:pPr>
              <a:lnSpc>
                <a:spcPct val="100000"/>
              </a:lnSpc>
            </a:pPr>
            <a:endParaRPr lang="fr-FR" sz="2200" dirty="0">
              <a:solidFill>
                <a:schemeClr val="tx2"/>
              </a:solidFill>
            </a:endParaRPr>
          </a:p>
          <a:p>
            <a:pPr>
              <a:lnSpc>
                <a:spcPct val="100000"/>
              </a:lnSpc>
            </a:pPr>
            <a:endParaRPr lang="fr-FR" sz="2200" dirty="0">
              <a:solidFill>
                <a:schemeClr val="tx2"/>
              </a:solidFill>
            </a:endParaRPr>
          </a:p>
          <a:p>
            <a:pPr marL="285750" indent="-285750">
              <a:lnSpc>
                <a:spcPct val="100000"/>
              </a:lnSpc>
              <a:buFont typeface="Wingdings" panose="05000000000000000000" pitchFamily="2" charset="2"/>
              <a:buChar char="q"/>
            </a:pPr>
            <a:endParaRPr lang="fr-FR" sz="2200" dirty="0">
              <a:solidFill>
                <a:schemeClr val="tx2"/>
              </a:solidFill>
            </a:endParaRPr>
          </a:p>
        </p:txBody>
      </p:sp>
      <p:sp>
        <p:nvSpPr>
          <p:cNvPr id="7" name="TextShape 4">
            <a:extLst>
              <a:ext uri="{FF2B5EF4-FFF2-40B4-BE49-F238E27FC236}">
                <a16:creationId xmlns:a16="http://schemas.microsoft.com/office/drawing/2014/main" id="{602CDA09-8966-5B90-B0B1-328D2C00AF62}"/>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endParaRPr lang="fr-FR" sz="20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p:txBody>
      </p:sp>
      <p:sp>
        <p:nvSpPr>
          <p:cNvPr id="8" name="Ellipse 7">
            <a:extLst>
              <a:ext uri="{FF2B5EF4-FFF2-40B4-BE49-F238E27FC236}">
                <a16:creationId xmlns:a16="http://schemas.microsoft.com/office/drawing/2014/main" id="{82121C62-1DEF-9B46-4CAE-E46A85BBF604}"/>
              </a:ext>
            </a:extLst>
          </p:cNvPr>
          <p:cNvSpPr/>
          <p:nvPr/>
        </p:nvSpPr>
        <p:spPr>
          <a:xfrm>
            <a:off x="9593990" y="1363917"/>
            <a:ext cx="2203327" cy="2065083"/>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w="28575">
                <a:solidFill>
                  <a:schemeClr val="tx2"/>
                </a:solidFill>
              </a:ln>
              <a:solidFill>
                <a:schemeClr val="tx2"/>
              </a:solidFill>
            </a:endParaRPr>
          </a:p>
        </p:txBody>
      </p:sp>
      <p:sp>
        <p:nvSpPr>
          <p:cNvPr id="9" name="ZoneTexte 8">
            <a:extLst>
              <a:ext uri="{FF2B5EF4-FFF2-40B4-BE49-F238E27FC236}">
                <a16:creationId xmlns:a16="http://schemas.microsoft.com/office/drawing/2014/main" id="{D8F80024-6CF4-121B-A57F-F837445EEC54}"/>
              </a:ext>
            </a:extLst>
          </p:cNvPr>
          <p:cNvSpPr txBox="1"/>
          <p:nvPr/>
        </p:nvSpPr>
        <p:spPr>
          <a:xfrm>
            <a:off x="9658918" y="1878040"/>
            <a:ext cx="2035249" cy="830997"/>
          </a:xfrm>
          <a:prstGeom prst="rect">
            <a:avLst/>
          </a:prstGeom>
          <a:noFill/>
        </p:spPr>
        <p:txBody>
          <a:bodyPr wrap="square">
            <a:spAutoFit/>
          </a:bodyPr>
          <a:lstStyle/>
          <a:p>
            <a:pPr algn="ctr"/>
            <a:r>
              <a:rPr lang="fr-FR" sz="1600" i="1" dirty="0">
                <a:solidFill>
                  <a:schemeClr val="tx2"/>
                </a:solidFill>
                <a:ea typeface="Cambria" panose="02040503050406030204" pitchFamily="18" charset="0"/>
              </a:rPr>
              <a:t>essentiellement lors de la constitution d’un cours</a:t>
            </a:r>
            <a:endParaRPr lang="fr-FR" sz="1600" i="1" dirty="0">
              <a:solidFill>
                <a:schemeClr val="tx2"/>
              </a:solidFill>
              <a:ea typeface="Cambria" panose="02040503050406030204" pitchFamily="18" charset="0"/>
              <a:cs typeface="Calibri" panose="020F0502020204030204" pitchFamily="34" charset="0"/>
            </a:endParaRPr>
          </a:p>
        </p:txBody>
      </p:sp>
      <p:pic>
        <p:nvPicPr>
          <p:cNvPr id="10" name="Graphique 9" descr="Flèche : courbe dans le sens des aiguilles d’une montre avec un remplissage uni">
            <a:extLst>
              <a:ext uri="{FF2B5EF4-FFF2-40B4-BE49-F238E27FC236}">
                <a16:creationId xmlns:a16="http://schemas.microsoft.com/office/drawing/2014/main" id="{3A7D13C9-B771-5EDB-571F-D67CE23154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8562652" y="1765226"/>
            <a:ext cx="650370" cy="91440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6197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624786B-E05D-9A03-7693-F7A44F276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043" y="3346146"/>
            <a:ext cx="1885495" cy="138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a:extLst>
              <a:ext uri="{FF2B5EF4-FFF2-40B4-BE49-F238E27FC236}">
                <a16:creationId xmlns:a16="http://schemas.microsoft.com/office/drawing/2014/main" id="{6C198414-E1ED-00FD-DF8E-102CC12C6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0293" y="4507630"/>
            <a:ext cx="2238835" cy="126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a:extLst>
              <a:ext uri="{FF2B5EF4-FFF2-40B4-BE49-F238E27FC236}">
                <a16:creationId xmlns:a16="http://schemas.microsoft.com/office/drawing/2014/main" id="{C6EADA28-565A-3027-CE86-B2FDDF18F5AD}"/>
              </a:ext>
            </a:extLst>
          </p:cNvPr>
          <p:cNvSpPr txBox="1"/>
          <p:nvPr/>
        </p:nvSpPr>
        <p:spPr>
          <a:xfrm>
            <a:off x="516458" y="3100039"/>
            <a:ext cx="6296531" cy="1107996"/>
          </a:xfrm>
          <a:prstGeom prst="rect">
            <a:avLst/>
          </a:prstGeom>
          <a:noFill/>
        </p:spPr>
        <p:txBody>
          <a:bodyPr wrap="square" rtlCol="0">
            <a:spAutoFit/>
          </a:bodyPr>
          <a:lstStyle/>
          <a:p>
            <a:r>
              <a:rPr lang="fr-FR" sz="2200" dirty="0">
                <a:solidFill>
                  <a:schemeClr val="tx2"/>
                </a:solidFill>
                <a:latin typeface="Arial" panose="020B0604020202020204" pitchFamily="34" charset="0"/>
                <a:cs typeface="Arial" panose="020B0604020202020204" pitchFamily="34" charset="0"/>
              </a:rPr>
              <a:t>Le plagiat</a:t>
            </a:r>
          </a:p>
          <a:p>
            <a:r>
              <a:rPr lang="fr-FR" sz="2200" dirty="0">
                <a:solidFill>
                  <a:schemeClr val="tx2"/>
                </a:solidFill>
                <a:latin typeface="Arial" panose="020B0604020202020204" pitchFamily="34" charset="0"/>
                <a:cs typeface="Arial" panose="020B0604020202020204" pitchFamily="34" charset="0"/>
              </a:rPr>
              <a:t>L’intégrité scientifique</a:t>
            </a:r>
          </a:p>
          <a:p>
            <a:r>
              <a:rPr lang="fr-FR" sz="2200" dirty="0">
                <a:solidFill>
                  <a:schemeClr val="tx2"/>
                </a:solidFill>
                <a:latin typeface="Arial" panose="020B0604020202020204" pitchFamily="34" charset="0"/>
                <a:cs typeface="Arial" panose="020B0604020202020204" pitchFamily="34" charset="0"/>
              </a:rPr>
              <a:t>La place de l’intelligence artificielle dans la thèse  </a:t>
            </a:r>
          </a:p>
        </p:txBody>
      </p:sp>
      <p:sp>
        <p:nvSpPr>
          <p:cNvPr id="6" name="ZoneTexte 5">
            <a:extLst>
              <a:ext uri="{FF2B5EF4-FFF2-40B4-BE49-F238E27FC236}">
                <a16:creationId xmlns:a16="http://schemas.microsoft.com/office/drawing/2014/main" id="{DFA1EB60-102B-E682-AAF7-9AA2D7040E21}"/>
              </a:ext>
            </a:extLst>
          </p:cNvPr>
          <p:cNvSpPr txBox="1"/>
          <p:nvPr/>
        </p:nvSpPr>
        <p:spPr>
          <a:xfrm>
            <a:off x="460374" y="1469578"/>
            <a:ext cx="7902961" cy="1169551"/>
          </a:xfrm>
          <a:prstGeom prst="rect">
            <a:avLst/>
          </a:prstGeom>
          <a:noFill/>
        </p:spPr>
        <p:txBody>
          <a:bodyPr wrap="square" rtlCol="0">
            <a:spAutoFit/>
          </a:bodyPr>
          <a:lstStyle/>
          <a:p>
            <a:pPr algn="just"/>
            <a:r>
              <a:rPr lang="fr-FR" sz="2200" dirty="0">
                <a:solidFill>
                  <a:schemeClr val="tx2"/>
                </a:solidFill>
              </a:rPr>
              <a:t>Au-delà de l’exception pédagogique:</a:t>
            </a:r>
          </a:p>
          <a:p>
            <a:pPr algn="just"/>
            <a:endParaRPr lang="fr-FR" sz="800" b="1" dirty="0">
              <a:solidFill>
                <a:schemeClr val="tx2"/>
              </a:solidFill>
            </a:endParaRPr>
          </a:p>
          <a:p>
            <a:pPr algn="just"/>
            <a:r>
              <a:rPr lang="fr-FR" sz="2000" b="1" dirty="0">
                <a:solidFill>
                  <a:schemeClr val="tx2"/>
                </a:solidFill>
              </a:rPr>
              <a:t>Il est nécessaire de demander l’autorisation de diffusion,</a:t>
            </a:r>
          </a:p>
          <a:p>
            <a:pPr algn="just"/>
            <a:r>
              <a:rPr lang="fr-FR" sz="2000" b="1" dirty="0">
                <a:solidFill>
                  <a:schemeClr val="tx2"/>
                </a:solidFill>
              </a:rPr>
              <a:t>sur Intranet et/ou sur Internet à l’auteur ou ses ayants droits.</a:t>
            </a:r>
          </a:p>
        </p:txBody>
      </p:sp>
      <p:sp>
        <p:nvSpPr>
          <p:cNvPr id="7" name="TextShape 4">
            <a:extLst>
              <a:ext uri="{FF2B5EF4-FFF2-40B4-BE49-F238E27FC236}">
                <a16:creationId xmlns:a16="http://schemas.microsoft.com/office/drawing/2014/main" id="{8D25B8F8-511F-B331-EF7C-310F550D711B}"/>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endParaRPr lang="fr-FR" dirty="0">
              <a:latin typeface="Times" panose="02020603050405020304" pitchFamily="18" charset="0"/>
              <a:cs typeface="Times" panose="02020603050405020304" pitchFamily="18" charset="0"/>
            </a:endParaRPr>
          </a:p>
        </p:txBody>
      </p:sp>
      <p:sp>
        <p:nvSpPr>
          <p:cNvPr id="2" name="Ellipse 1">
            <a:extLst>
              <a:ext uri="{FF2B5EF4-FFF2-40B4-BE49-F238E27FC236}">
                <a16:creationId xmlns:a16="http://schemas.microsoft.com/office/drawing/2014/main" id="{504082B5-1E6F-AFDC-E7ED-E38DFE0D3DF2}"/>
              </a:ext>
            </a:extLst>
          </p:cNvPr>
          <p:cNvSpPr/>
          <p:nvPr/>
        </p:nvSpPr>
        <p:spPr>
          <a:xfrm>
            <a:off x="9483478" y="1008668"/>
            <a:ext cx="1568351" cy="150876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n w="28575">
                <a:solidFill>
                  <a:schemeClr val="tx2"/>
                </a:solidFill>
              </a:ln>
              <a:solidFill>
                <a:schemeClr val="tx2"/>
              </a:solidFill>
            </a:endParaRPr>
          </a:p>
        </p:txBody>
      </p:sp>
      <p:sp>
        <p:nvSpPr>
          <p:cNvPr id="8" name="ZoneTexte 7">
            <a:extLst>
              <a:ext uri="{FF2B5EF4-FFF2-40B4-BE49-F238E27FC236}">
                <a16:creationId xmlns:a16="http://schemas.microsoft.com/office/drawing/2014/main" id="{AD1E0241-560D-032B-26F8-F3F1817A1AC7}"/>
              </a:ext>
            </a:extLst>
          </p:cNvPr>
          <p:cNvSpPr txBox="1"/>
          <p:nvPr/>
        </p:nvSpPr>
        <p:spPr>
          <a:xfrm>
            <a:off x="9395776" y="1470661"/>
            <a:ext cx="1743756" cy="584775"/>
          </a:xfrm>
          <a:prstGeom prst="rect">
            <a:avLst/>
          </a:prstGeom>
          <a:noFill/>
        </p:spPr>
        <p:txBody>
          <a:bodyPr wrap="square">
            <a:spAutoFit/>
          </a:bodyPr>
          <a:lstStyle/>
          <a:p>
            <a:pPr algn="ctr"/>
            <a:r>
              <a:rPr lang="fr-FR" sz="1600" i="1" dirty="0">
                <a:solidFill>
                  <a:schemeClr val="tx2"/>
                </a:solidFill>
                <a:ea typeface="Cambria" panose="02040503050406030204" pitchFamily="18" charset="0"/>
              </a:rPr>
              <a:t>Toujours citer ses sources!</a:t>
            </a:r>
            <a:endParaRPr lang="fr-FR" sz="1600" i="1" dirty="0">
              <a:solidFill>
                <a:schemeClr val="tx2"/>
              </a:solidFill>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90916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4">
            <a:extLst>
              <a:ext uri="{FF2B5EF4-FFF2-40B4-BE49-F238E27FC236}">
                <a16:creationId xmlns:a16="http://schemas.microsoft.com/office/drawing/2014/main" id="{2DD3614D-2397-4C76-8A6B-66E786DA5F66}"/>
              </a:ext>
            </a:extLst>
          </p:cNvPr>
          <p:cNvSpPr txBox="1"/>
          <p:nvPr/>
        </p:nvSpPr>
        <p:spPr>
          <a:xfrm>
            <a:off x="504897" y="1791290"/>
            <a:ext cx="10943391" cy="1399966"/>
          </a:xfrm>
          <a:prstGeom prst="rect">
            <a:avLst/>
          </a:prstGeom>
        </p:spPr>
        <p:txBody>
          <a:bodyPr lIns="0" tIns="0" rIns="0" bIns="0"/>
          <a:lstStyle/>
          <a:p>
            <a:pPr lvl="0" algn="just"/>
            <a:r>
              <a:rPr lang="fr-FR" sz="2200" dirty="0">
                <a:solidFill>
                  <a:schemeClr val="tx2"/>
                </a:solidFill>
              </a:rPr>
              <a:t>La protection conférée par les droits voisins est distincte de celle conférée par les droits d’auteurs et s’exerce indépendamment sans porter préjudice aux droits des auteurs (CPI, art. </a:t>
            </a:r>
            <a:r>
              <a:rPr lang="fr-FR" sz="2200" dirty="0">
                <a:solidFill>
                  <a:schemeClr val="accent1"/>
                </a:solidFill>
                <a:ea typeface="Cambria" panose="02040503050406030204" pitchFamily="18" charset="0"/>
                <a:hlinkClick r:id="rId3">
                  <a:extLst>
                    <a:ext uri="{A12FA001-AC4F-418D-AE19-62706E023703}">
                      <ahyp:hlinkClr xmlns:ahyp="http://schemas.microsoft.com/office/drawing/2018/hyperlinkcolor" val="tx"/>
                    </a:ext>
                  </a:extLst>
                </a:hlinkClick>
              </a:rPr>
              <a:t>L121-1</a:t>
            </a:r>
            <a:r>
              <a:rPr lang="fr-FR" sz="2200" dirty="0">
                <a:solidFill>
                  <a:schemeClr val="tx2"/>
                </a:solidFill>
              </a:rPr>
              <a:t>).</a:t>
            </a:r>
          </a:p>
          <a:p>
            <a:pPr lvl="0" algn="just"/>
            <a:endParaRPr lang="fr-FR" sz="500" dirty="0">
              <a:solidFill>
                <a:schemeClr val="tx2"/>
              </a:solidFill>
            </a:endParaRPr>
          </a:p>
          <a:p>
            <a:pPr algn="just"/>
            <a:r>
              <a:rPr lang="fr-FR" sz="2200" dirty="0">
                <a:solidFill>
                  <a:schemeClr val="tx2"/>
                </a:solidFill>
              </a:rPr>
              <a:t>Ils concernent :</a:t>
            </a:r>
          </a:p>
          <a:p>
            <a:pPr lvl="0" algn="just"/>
            <a:endParaRPr lang="fr-FR" sz="2200" dirty="0">
              <a:solidFill>
                <a:schemeClr val="tx2"/>
              </a:solidFill>
            </a:endParaRPr>
          </a:p>
          <a:p>
            <a:pPr marL="285750" indent="-285750" algn="just">
              <a:lnSpc>
                <a:spcPct val="100000"/>
              </a:lnSpc>
              <a:buFont typeface="Wingdings" panose="05000000000000000000" pitchFamily="2" charset="2"/>
              <a:buChar char="q"/>
            </a:pPr>
            <a:endParaRPr lang="fr-FR" sz="2200" dirty="0">
              <a:solidFill>
                <a:schemeClr val="tx2"/>
              </a:solidFill>
            </a:endParaRPr>
          </a:p>
        </p:txBody>
      </p:sp>
      <p:sp>
        <p:nvSpPr>
          <p:cNvPr id="4" name="TextShape 4">
            <a:extLst>
              <a:ext uri="{FF2B5EF4-FFF2-40B4-BE49-F238E27FC236}">
                <a16:creationId xmlns:a16="http://schemas.microsoft.com/office/drawing/2014/main" id="{97C40C30-2F50-C230-47B6-18751DCDBE47}"/>
              </a:ext>
            </a:extLst>
          </p:cNvPr>
          <p:cNvSpPr txBox="1"/>
          <p:nvPr/>
        </p:nvSpPr>
        <p:spPr>
          <a:xfrm>
            <a:off x="3883714" y="983974"/>
            <a:ext cx="5112652" cy="561522"/>
          </a:xfrm>
          <a:prstGeom prst="rect">
            <a:avLst/>
          </a:prstGeom>
        </p:spPr>
        <p:txBody>
          <a:bodyPr lIns="0" tIns="0" rIns="0" bIns="0"/>
          <a:lstStyle/>
          <a:p>
            <a:r>
              <a:rPr lang="fr-FR" sz="2800" dirty="0">
                <a:cs typeface="Calibri" panose="020F0502020204030204" pitchFamily="34" charset="0"/>
              </a:rPr>
              <a:t>Les droits voisins</a:t>
            </a:r>
            <a:endParaRPr lang="fr-FR" dirty="0"/>
          </a:p>
          <a:p>
            <a:pPr algn="ctr">
              <a:lnSpc>
                <a:spcPct val="100000"/>
              </a:lnSpc>
            </a:pPr>
            <a:endParaRPr lang="fr-FR" dirty="0"/>
          </a:p>
          <a:p>
            <a:pPr marL="285750" indent="-285750">
              <a:lnSpc>
                <a:spcPct val="100000"/>
              </a:lnSpc>
              <a:buFont typeface="Wingdings" panose="05000000000000000000" pitchFamily="2" charset="2"/>
              <a:buChar char="q"/>
            </a:pPr>
            <a:endParaRPr lang="fr-FR" dirty="0"/>
          </a:p>
        </p:txBody>
      </p:sp>
      <p:sp>
        <p:nvSpPr>
          <p:cNvPr id="9" name="TextShape 4">
            <a:extLst>
              <a:ext uri="{FF2B5EF4-FFF2-40B4-BE49-F238E27FC236}">
                <a16:creationId xmlns:a16="http://schemas.microsoft.com/office/drawing/2014/main" id="{771E56B7-6D51-B745-3CD5-881F5D52329C}"/>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p>
        </p:txBody>
      </p:sp>
      <p:sp>
        <p:nvSpPr>
          <p:cNvPr id="11" name="ZoneTexte 10">
            <a:extLst>
              <a:ext uri="{FF2B5EF4-FFF2-40B4-BE49-F238E27FC236}">
                <a16:creationId xmlns:a16="http://schemas.microsoft.com/office/drawing/2014/main" id="{44A0E43E-688A-8125-1023-0355F42DF016}"/>
              </a:ext>
            </a:extLst>
          </p:cNvPr>
          <p:cNvSpPr txBox="1"/>
          <p:nvPr/>
        </p:nvSpPr>
        <p:spPr>
          <a:xfrm>
            <a:off x="516458" y="3429000"/>
            <a:ext cx="4286838" cy="1938992"/>
          </a:xfrm>
          <a:prstGeom prst="rect">
            <a:avLst/>
          </a:prstGeom>
          <a:noFill/>
          <a:ln w="19050">
            <a:solidFill>
              <a:schemeClr val="accent1"/>
            </a:solidFill>
          </a:ln>
        </p:spPr>
        <p:txBody>
          <a:bodyPr wrap="square">
            <a:spAutoFit/>
          </a:bodyPr>
          <a:lstStyle/>
          <a:p>
            <a:pPr marL="285750" lvl="0" indent="-285750">
              <a:buFont typeface="Wingdings" panose="05000000000000000000" pitchFamily="2" charset="2"/>
              <a:buChar char="§"/>
            </a:pPr>
            <a:r>
              <a:rPr lang="fr-FR" sz="2000" dirty="0">
                <a:solidFill>
                  <a:schemeClr val="tx2"/>
                </a:solidFill>
              </a:rPr>
              <a:t>Les artistes interprètes ;</a:t>
            </a:r>
          </a:p>
          <a:p>
            <a:pPr marL="285750" lvl="0" indent="-285750">
              <a:buFont typeface="Wingdings" panose="05000000000000000000" pitchFamily="2" charset="2"/>
              <a:buChar char="§"/>
            </a:pPr>
            <a:r>
              <a:rPr lang="fr-FR" sz="2000" dirty="0">
                <a:solidFill>
                  <a:schemeClr val="tx2"/>
                </a:solidFill>
              </a:rPr>
              <a:t>Les producteurs de phonogrammes et de vidéogrammes ;</a:t>
            </a:r>
          </a:p>
          <a:p>
            <a:pPr marL="285750" lvl="0" indent="-285750">
              <a:buFont typeface="Wingdings" panose="05000000000000000000" pitchFamily="2" charset="2"/>
              <a:buChar char="§"/>
            </a:pPr>
            <a:r>
              <a:rPr lang="fr-FR" sz="2000" dirty="0">
                <a:solidFill>
                  <a:schemeClr val="tx2"/>
                </a:solidFill>
              </a:rPr>
              <a:t>Les entreprises de communication audiovisuelle.</a:t>
            </a:r>
          </a:p>
        </p:txBody>
      </p:sp>
      <p:sp>
        <p:nvSpPr>
          <p:cNvPr id="13" name="ZoneTexte 12">
            <a:extLst>
              <a:ext uri="{FF2B5EF4-FFF2-40B4-BE49-F238E27FC236}">
                <a16:creationId xmlns:a16="http://schemas.microsoft.com/office/drawing/2014/main" id="{6BBBB64E-689B-4175-2CDF-2F25DB597545}"/>
              </a:ext>
            </a:extLst>
          </p:cNvPr>
          <p:cNvSpPr txBox="1"/>
          <p:nvPr/>
        </p:nvSpPr>
        <p:spPr>
          <a:xfrm>
            <a:off x="6015832" y="3429000"/>
            <a:ext cx="4636928" cy="1323439"/>
          </a:xfrm>
          <a:prstGeom prst="rect">
            <a:avLst/>
          </a:prstGeom>
          <a:noFill/>
          <a:ln w="19050">
            <a:solidFill>
              <a:schemeClr val="accent1"/>
            </a:solidFill>
          </a:ln>
        </p:spPr>
        <p:txBody>
          <a:bodyPr wrap="square">
            <a:spAutoFit/>
          </a:bodyPr>
          <a:lstStyle/>
          <a:p>
            <a:pPr marL="285750" indent="-285750">
              <a:buFont typeface="Wingdings" panose="05000000000000000000" pitchFamily="2" charset="2"/>
              <a:buChar char="§"/>
            </a:pPr>
            <a:r>
              <a:rPr lang="fr-FR" sz="2000" dirty="0">
                <a:solidFill>
                  <a:schemeClr val="tx2"/>
                </a:solidFill>
              </a:rPr>
              <a:t>Les œuvres musicales et enregistrements</a:t>
            </a:r>
          </a:p>
          <a:p>
            <a:pPr marL="285750" indent="-285750">
              <a:buFont typeface="Wingdings" panose="05000000000000000000" pitchFamily="2" charset="2"/>
              <a:buChar char="§"/>
            </a:pPr>
            <a:r>
              <a:rPr lang="fr-FR" sz="2000" dirty="0">
                <a:solidFill>
                  <a:schemeClr val="tx2"/>
                </a:solidFill>
              </a:rPr>
              <a:t>Œuvres cinématographiques</a:t>
            </a:r>
          </a:p>
          <a:p>
            <a:pPr marL="285750" indent="-285750">
              <a:buFont typeface="Wingdings" panose="05000000000000000000" pitchFamily="2" charset="2"/>
              <a:buChar char="§"/>
            </a:pPr>
            <a:r>
              <a:rPr lang="fr-FR" sz="2000" dirty="0">
                <a:solidFill>
                  <a:schemeClr val="tx2"/>
                </a:solidFill>
              </a:rPr>
              <a:t>Les œuvres textuelles et partitions</a:t>
            </a:r>
          </a:p>
        </p:txBody>
      </p:sp>
    </p:spTree>
    <p:extLst>
      <p:ext uri="{BB962C8B-B14F-4D97-AF65-F5344CB8AC3E}">
        <p14:creationId xmlns:p14="http://schemas.microsoft.com/office/powerpoint/2010/main" val="3381065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Shape 4">
            <a:extLst>
              <a:ext uri="{FF2B5EF4-FFF2-40B4-BE49-F238E27FC236}">
                <a16:creationId xmlns:a16="http://schemas.microsoft.com/office/drawing/2014/main" id="{11B71572-A57F-C1E9-44E7-18DBC1DDBA09}"/>
              </a:ext>
            </a:extLst>
          </p:cNvPr>
          <p:cNvSpPr txBox="1"/>
          <p:nvPr/>
        </p:nvSpPr>
        <p:spPr>
          <a:xfrm>
            <a:off x="2963652" y="909427"/>
            <a:ext cx="6264696" cy="561522"/>
          </a:xfrm>
          <a:prstGeom prst="rect">
            <a:avLst/>
          </a:prstGeom>
        </p:spPr>
        <p:txBody>
          <a:bodyPr lIns="0" tIns="0" rIns="0" bIns="0"/>
          <a:lstStyle/>
          <a:p>
            <a:r>
              <a:rPr lang="fr-FR" sz="2800" dirty="0"/>
              <a:t>Les droits voisins dans les thèses</a:t>
            </a:r>
            <a:endParaRPr lang="fr-FR" sz="2800" dirty="0">
              <a:cs typeface="Calibri" panose="020F0502020204030204" pitchFamily="34" charset="0"/>
            </a:endParaRPr>
          </a:p>
          <a:p>
            <a:pPr>
              <a:lnSpc>
                <a:spcPct val="100000"/>
              </a:lnSpc>
            </a:pPr>
            <a:endParaRPr lang="fr-FR" dirty="0"/>
          </a:p>
          <a:p>
            <a:pPr>
              <a:lnSpc>
                <a:spcPct val="100000"/>
              </a:lnSpc>
            </a:pPr>
            <a:endParaRPr lang="fr-FR" dirty="0"/>
          </a:p>
          <a:p>
            <a:pPr algn="ctr">
              <a:lnSpc>
                <a:spcPct val="100000"/>
              </a:lnSpc>
            </a:pPr>
            <a:endParaRPr lang="fr-FR" dirty="0"/>
          </a:p>
          <a:p>
            <a:pPr marL="285750" indent="-285750">
              <a:lnSpc>
                <a:spcPct val="100000"/>
              </a:lnSpc>
              <a:buFont typeface="Wingdings" panose="05000000000000000000" pitchFamily="2" charset="2"/>
              <a:buChar char="q"/>
            </a:pPr>
            <a:endParaRPr lang="fr-FR" dirty="0"/>
          </a:p>
        </p:txBody>
      </p:sp>
      <p:sp>
        <p:nvSpPr>
          <p:cNvPr id="4" name="ZoneTexte 3">
            <a:extLst>
              <a:ext uri="{FF2B5EF4-FFF2-40B4-BE49-F238E27FC236}">
                <a16:creationId xmlns:a16="http://schemas.microsoft.com/office/drawing/2014/main" id="{A2A00316-77F0-6E3A-8EDE-527A0DB7E697}"/>
              </a:ext>
            </a:extLst>
          </p:cNvPr>
          <p:cNvSpPr txBox="1"/>
          <p:nvPr/>
        </p:nvSpPr>
        <p:spPr>
          <a:xfrm>
            <a:off x="639484" y="1743786"/>
            <a:ext cx="9473780" cy="1877437"/>
          </a:xfrm>
          <a:prstGeom prst="rect">
            <a:avLst/>
          </a:prstGeom>
          <a:noFill/>
        </p:spPr>
        <p:txBody>
          <a:bodyPr wrap="square" rtlCol="0">
            <a:spAutoFit/>
          </a:bodyPr>
          <a:lstStyle/>
          <a:p>
            <a:r>
              <a:rPr lang="fr-FR" b="1" dirty="0">
                <a:solidFill>
                  <a:schemeClr val="tx2"/>
                </a:solidFill>
              </a:rPr>
              <a:t>En intranet </a:t>
            </a:r>
            <a:r>
              <a:rPr lang="fr-FR" dirty="0">
                <a:solidFill>
                  <a:schemeClr val="tx2"/>
                </a:solidFill>
              </a:rPr>
              <a:t>(accès restreint) :</a:t>
            </a:r>
            <a:r>
              <a:rPr lang="fr-FR" b="1" dirty="0">
                <a:solidFill>
                  <a:schemeClr val="tx2"/>
                </a:solidFill>
              </a:rPr>
              <a:t> </a:t>
            </a:r>
            <a:r>
              <a:rPr lang="fr-FR" dirty="0">
                <a:solidFill>
                  <a:schemeClr val="tx2"/>
                </a:solidFill>
              </a:rPr>
              <a:t>possibilité de mise en ligne des œuvres dans leur intégralité</a:t>
            </a:r>
          </a:p>
          <a:p>
            <a:endParaRPr lang="fr-FR" sz="800" dirty="0">
              <a:solidFill>
                <a:schemeClr val="tx2"/>
              </a:solidFill>
            </a:endParaRPr>
          </a:p>
          <a:p>
            <a:r>
              <a:rPr lang="fr-FR" b="1" dirty="0">
                <a:solidFill>
                  <a:schemeClr val="tx2"/>
                </a:solidFill>
              </a:rPr>
              <a:t>Sur Internet, </a:t>
            </a:r>
            <a:r>
              <a:rPr lang="fr-FR" dirty="0">
                <a:solidFill>
                  <a:schemeClr val="tx2"/>
                </a:solidFill>
              </a:rPr>
              <a:t>des extraits :</a:t>
            </a:r>
          </a:p>
          <a:p>
            <a:pPr marL="1200150" lvl="2" indent="-285750">
              <a:buFont typeface="Arial" panose="020B0604020202020204" pitchFamily="34" charset="0"/>
              <a:buChar char="•"/>
            </a:pPr>
            <a:r>
              <a:rPr lang="fr-FR" dirty="0">
                <a:solidFill>
                  <a:schemeClr val="tx2"/>
                </a:solidFill>
              </a:rPr>
              <a:t>d’enregistrements musicaux</a:t>
            </a:r>
          </a:p>
          <a:p>
            <a:pPr marL="1200150" lvl="2" indent="-285750">
              <a:buFont typeface="Arial" panose="020B0604020202020204" pitchFamily="34" charset="0"/>
              <a:buChar char="•"/>
            </a:pPr>
            <a:r>
              <a:rPr lang="fr-FR" dirty="0">
                <a:solidFill>
                  <a:schemeClr val="tx2"/>
                </a:solidFill>
              </a:rPr>
              <a:t>d’œuvres cinématographiques ou audiovisuelles</a:t>
            </a:r>
          </a:p>
          <a:p>
            <a:pPr marL="1200150" lvl="2" indent="-285750">
              <a:buFont typeface="Arial" panose="020B0604020202020204" pitchFamily="34" charset="0"/>
              <a:buChar char="•"/>
            </a:pPr>
            <a:r>
              <a:rPr lang="fr-FR" dirty="0">
                <a:solidFill>
                  <a:schemeClr val="tx2"/>
                </a:solidFill>
              </a:rPr>
              <a:t>d’œuvres ou dans leur forme intégrale, d’œuvres des arts visuels, à l’exception des œuvres musicales éditées (partitions)</a:t>
            </a:r>
          </a:p>
        </p:txBody>
      </p:sp>
      <p:sp>
        <p:nvSpPr>
          <p:cNvPr id="5" name="ZoneTexte 4">
            <a:extLst>
              <a:ext uri="{FF2B5EF4-FFF2-40B4-BE49-F238E27FC236}">
                <a16:creationId xmlns:a16="http://schemas.microsoft.com/office/drawing/2014/main" id="{4FE17211-7689-4E68-D7C0-87F4DA85C57B}"/>
              </a:ext>
            </a:extLst>
          </p:cNvPr>
          <p:cNvSpPr txBox="1"/>
          <p:nvPr/>
        </p:nvSpPr>
        <p:spPr>
          <a:xfrm>
            <a:off x="268696" y="4809498"/>
            <a:ext cx="11203725" cy="1200329"/>
          </a:xfrm>
          <a:prstGeom prst="rect">
            <a:avLst/>
          </a:prstGeom>
          <a:noFill/>
          <a:ln w="28575">
            <a:solidFill>
              <a:schemeClr val="accent1"/>
            </a:solidFill>
          </a:ln>
        </p:spPr>
        <p:txBody>
          <a:bodyPr wrap="square" rtlCol="0">
            <a:spAutoFit/>
          </a:bodyPr>
          <a:lstStyle/>
          <a:p>
            <a:pPr lvl="1"/>
            <a:r>
              <a:rPr lang="fr-FR" dirty="0">
                <a:solidFill>
                  <a:schemeClr val="tx2"/>
                </a:solidFill>
              </a:rPr>
              <a:t>Transmettre à la bibliothèque un fichier « protégé », qui empêche les lecteurs de copier-coller les œuvres ou extraits que contient la thèse.</a:t>
            </a:r>
          </a:p>
          <a:p>
            <a:pPr lvl="1"/>
            <a:r>
              <a:rPr lang="fr-FR" dirty="0">
                <a:solidFill>
                  <a:schemeClr val="tx2"/>
                </a:solidFill>
              </a:rPr>
              <a:t>Transmettre pour la soutenance un fichier « non protégé » pour le dépôt légal et qui sera archivé au niveau national (CINES).</a:t>
            </a:r>
          </a:p>
        </p:txBody>
      </p:sp>
      <p:sp>
        <p:nvSpPr>
          <p:cNvPr id="6" name="ZoneTexte 5">
            <a:extLst>
              <a:ext uri="{FF2B5EF4-FFF2-40B4-BE49-F238E27FC236}">
                <a16:creationId xmlns:a16="http://schemas.microsoft.com/office/drawing/2014/main" id="{A80E66FD-EA6C-AAEF-12B1-E47AD6982D0C}"/>
              </a:ext>
            </a:extLst>
          </p:cNvPr>
          <p:cNvSpPr txBox="1"/>
          <p:nvPr/>
        </p:nvSpPr>
        <p:spPr>
          <a:xfrm>
            <a:off x="639484" y="3743382"/>
            <a:ext cx="9579172" cy="923330"/>
          </a:xfrm>
          <a:prstGeom prst="rect">
            <a:avLst/>
          </a:prstGeom>
          <a:noFill/>
        </p:spPr>
        <p:txBody>
          <a:bodyPr wrap="square" rtlCol="0">
            <a:spAutoFit/>
          </a:bodyPr>
          <a:lstStyle/>
          <a:p>
            <a:r>
              <a:rPr lang="fr-FR" dirty="0">
                <a:solidFill>
                  <a:schemeClr val="tx2"/>
                </a:solidFill>
              </a:rPr>
              <a:t> à la </a:t>
            </a:r>
            <a:r>
              <a:rPr lang="fr-FR" b="1" dirty="0">
                <a:solidFill>
                  <a:schemeClr val="tx2"/>
                </a:solidFill>
              </a:rPr>
              <a:t>double condition </a:t>
            </a:r>
            <a:r>
              <a:rPr lang="fr-FR" dirty="0">
                <a:solidFill>
                  <a:schemeClr val="tx2"/>
                </a:solidFill>
              </a:rPr>
              <a:t>que :</a:t>
            </a:r>
          </a:p>
          <a:p>
            <a:pPr marL="742950" lvl="1" indent="-285750">
              <a:buFont typeface="Arial" panose="020B0604020202020204" pitchFamily="34" charset="0"/>
              <a:buChar char="•"/>
            </a:pPr>
            <a:r>
              <a:rPr lang="fr-FR" dirty="0">
                <a:solidFill>
                  <a:schemeClr val="tx2"/>
                </a:solidFill>
              </a:rPr>
              <a:t>Les œuvres ou extraits d’œuvres ne puissent pas être extraits du document</a:t>
            </a:r>
          </a:p>
          <a:p>
            <a:pPr marL="742950" lvl="1" indent="-285750">
              <a:buFont typeface="Arial" panose="020B0604020202020204" pitchFamily="34" charset="0"/>
              <a:buChar char="•"/>
            </a:pPr>
            <a:r>
              <a:rPr lang="fr-FR" dirty="0">
                <a:solidFill>
                  <a:schemeClr val="tx2"/>
                </a:solidFill>
              </a:rPr>
              <a:t>Ne pas avoir conclu, avant la mise en ligne, un contrat d’édition</a:t>
            </a:r>
          </a:p>
        </p:txBody>
      </p:sp>
      <p:sp>
        <p:nvSpPr>
          <p:cNvPr id="7" name="TextShape 4">
            <a:extLst>
              <a:ext uri="{FF2B5EF4-FFF2-40B4-BE49-F238E27FC236}">
                <a16:creationId xmlns:a16="http://schemas.microsoft.com/office/drawing/2014/main" id="{DCEF7B8C-E31E-0094-1E02-828C736FC173}"/>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endParaRPr lang="fr-FR"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18593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signe, horloge, dessin, rue&#10;&#10;Description générée automatiquement">
            <a:extLst>
              <a:ext uri="{FF2B5EF4-FFF2-40B4-BE49-F238E27FC236}">
                <a16:creationId xmlns:a16="http://schemas.microsoft.com/office/drawing/2014/main" id="{6E269423-FA04-B444-70FA-570C61435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7146" y="576256"/>
            <a:ext cx="1424140" cy="1417810"/>
          </a:xfrm>
          <a:prstGeom prst="rect">
            <a:avLst/>
          </a:prstGeom>
          <a:effectLst/>
        </p:spPr>
      </p:pic>
      <p:sp>
        <p:nvSpPr>
          <p:cNvPr id="5" name="TextShape 4">
            <a:extLst>
              <a:ext uri="{FF2B5EF4-FFF2-40B4-BE49-F238E27FC236}">
                <a16:creationId xmlns:a16="http://schemas.microsoft.com/office/drawing/2014/main" id="{3C4CEC81-E28F-8A74-FB70-A206E82F4FB1}"/>
              </a:ext>
            </a:extLst>
          </p:cNvPr>
          <p:cNvSpPr txBox="1"/>
          <p:nvPr/>
        </p:nvSpPr>
        <p:spPr>
          <a:xfrm>
            <a:off x="839415" y="1779068"/>
            <a:ext cx="4111625" cy="721840"/>
          </a:xfrm>
          <a:prstGeom prst="rect">
            <a:avLst/>
          </a:prstGeom>
        </p:spPr>
        <p:txBody>
          <a:bodyPr lIns="0" tIns="0" rIns="0" bIns="0"/>
          <a:lstStyle/>
          <a:p>
            <a:r>
              <a:rPr lang="fr-FR" sz="2800" dirty="0">
                <a:solidFill>
                  <a:schemeClr val="tx2"/>
                </a:solidFill>
              </a:rPr>
              <a:t>Droit à l’image</a:t>
            </a:r>
          </a:p>
          <a:p>
            <a:r>
              <a:rPr lang="fr-FR" sz="2200" dirty="0">
                <a:solidFill>
                  <a:schemeClr val="tx2"/>
                </a:solidFill>
              </a:rPr>
              <a:t>Rappel des principes généraux </a:t>
            </a:r>
            <a:r>
              <a:rPr lang="fr-FR" sz="2400" dirty="0">
                <a:solidFill>
                  <a:schemeClr val="tx2"/>
                </a:solidFill>
              </a:rPr>
              <a:t>:</a:t>
            </a:r>
            <a:endParaRPr lang="fr-FR" sz="2000" dirty="0">
              <a:solidFill>
                <a:schemeClr val="tx2"/>
              </a:solidFill>
            </a:endParaRPr>
          </a:p>
        </p:txBody>
      </p:sp>
      <p:sp>
        <p:nvSpPr>
          <p:cNvPr id="6" name="ZoneTexte 5">
            <a:extLst>
              <a:ext uri="{FF2B5EF4-FFF2-40B4-BE49-F238E27FC236}">
                <a16:creationId xmlns:a16="http://schemas.microsoft.com/office/drawing/2014/main" id="{ECAB76CC-5AA6-A38D-4320-9355F360A84D}"/>
              </a:ext>
            </a:extLst>
          </p:cNvPr>
          <p:cNvSpPr txBox="1"/>
          <p:nvPr/>
        </p:nvSpPr>
        <p:spPr>
          <a:xfrm>
            <a:off x="736490" y="2780406"/>
            <a:ext cx="10726504" cy="646331"/>
          </a:xfrm>
          <a:prstGeom prst="rect">
            <a:avLst/>
          </a:prstGeom>
          <a:noFill/>
        </p:spPr>
        <p:txBody>
          <a:bodyPr wrap="square" rtlCol="0">
            <a:spAutoFit/>
          </a:bodyPr>
          <a:lstStyle/>
          <a:p>
            <a:pPr algn="just"/>
            <a:r>
              <a:rPr lang="fr-FR" dirty="0">
                <a:solidFill>
                  <a:schemeClr val="tx2"/>
                </a:solidFill>
              </a:rPr>
              <a:t>Droit de toute personne physique de disposer de son image lui permettant de s'opposer à l'utilisation, commerciale ou non de cette image.</a:t>
            </a:r>
          </a:p>
        </p:txBody>
      </p:sp>
      <p:sp>
        <p:nvSpPr>
          <p:cNvPr id="7" name="TextShape 4">
            <a:extLst>
              <a:ext uri="{FF2B5EF4-FFF2-40B4-BE49-F238E27FC236}">
                <a16:creationId xmlns:a16="http://schemas.microsoft.com/office/drawing/2014/main" id="{0A63BA84-D54A-CCE9-E307-DD2425574CBE}"/>
              </a:ext>
            </a:extLst>
          </p:cNvPr>
          <p:cNvSpPr txBox="1"/>
          <p:nvPr/>
        </p:nvSpPr>
        <p:spPr>
          <a:xfrm>
            <a:off x="839414" y="3713995"/>
            <a:ext cx="8862369" cy="1259201"/>
          </a:xfrm>
          <a:prstGeom prst="rect">
            <a:avLst/>
          </a:prstGeom>
        </p:spPr>
        <p:txBody>
          <a:bodyPr lIns="0" tIns="0" rIns="0" bIns="0"/>
          <a:lstStyle/>
          <a:p>
            <a:pPr algn="just">
              <a:lnSpc>
                <a:spcPct val="100000"/>
              </a:lnSpc>
            </a:pPr>
            <a:r>
              <a:rPr lang="fr-FR" sz="2000" dirty="0">
                <a:solidFill>
                  <a:schemeClr val="tx2"/>
                </a:solidFill>
                <a:ea typeface="Cambria" panose="02040503050406030204" pitchFamily="18" charset="0"/>
                <a:cs typeface="Calibri" panose="020F0502020204030204" pitchFamily="34" charset="0"/>
              </a:rPr>
              <a:t>ATTENTION à la confusion :</a:t>
            </a:r>
          </a:p>
          <a:p>
            <a:pPr marL="342900" indent="-342900" algn="just">
              <a:lnSpc>
                <a:spcPct val="100000"/>
              </a:lnSpc>
              <a:buFont typeface="Wingdings" panose="05000000000000000000" pitchFamily="2" charset="2"/>
              <a:buChar char="§"/>
            </a:pPr>
            <a:r>
              <a:rPr lang="fr-FR" sz="2000" dirty="0">
                <a:solidFill>
                  <a:schemeClr val="tx2"/>
                </a:solidFill>
                <a:ea typeface="Cambria" panose="02040503050406030204" pitchFamily="18" charset="0"/>
                <a:cs typeface="Calibri" panose="020F0502020204030204" pitchFamily="34" charset="0"/>
              </a:rPr>
              <a:t>Droit à l’image</a:t>
            </a:r>
          </a:p>
          <a:p>
            <a:pPr marL="342900" indent="-342900" algn="just">
              <a:lnSpc>
                <a:spcPct val="100000"/>
              </a:lnSpc>
              <a:buFont typeface="Wingdings" panose="05000000000000000000" pitchFamily="2" charset="2"/>
              <a:buChar char="§"/>
            </a:pPr>
            <a:r>
              <a:rPr lang="fr-FR" sz="2000" dirty="0">
                <a:solidFill>
                  <a:schemeClr val="tx2"/>
                </a:solidFill>
                <a:ea typeface="Cambria" panose="02040503050406030204" pitchFamily="18" charset="0"/>
                <a:cs typeface="Calibri" panose="020F0502020204030204" pitchFamily="34" charset="0"/>
              </a:rPr>
              <a:t>Droit des images (pour un usage commercial)</a:t>
            </a:r>
          </a:p>
          <a:p>
            <a:pPr marL="342900" indent="-342900" algn="just">
              <a:lnSpc>
                <a:spcPct val="100000"/>
              </a:lnSpc>
              <a:buFont typeface="Wingdings" panose="05000000000000000000" pitchFamily="2" charset="2"/>
              <a:buChar char="§"/>
            </a:pPr>
            <a:r>
              <a:rPr lang="fr-FR" sz="2000" dirty="0">
                <a:solidFill>
                  <a:schemeClr val="tx2"/>
                </a:solidFill>
                <a:ea typeface="Cambria" panose="02040503050406030204" pitchFamily="18" charset="0"/>
                <a:cs typeface="Calibri" panose="020F0502020204030204" pitchFamily="34" charset="0"/>
              </a:rPr>
              <a:t>Autorisation de diffusion</a:t>
            </a:r>
            <a:endParaRPr lang="fr-FR" sz="2000" dirty="0">
              <a:solidFill>
                <a:schemeClr val="tx2"/>
              </a:solidFill>
              <a:ea typeface="Cambria" panose="02040503050406030204" pitchFamily="18" charset="0"/>
            </a:endParaRPr>
          </a:p>
        </p:txBody>
      </p:sp>
      <p:sp>
        <p:nvSpPr>
          <p:cNvPr id="8" name="ZoneTexte 7">
            <a:extLst>
              <a:ext uri="{FF2B5EF4-FFF2-40B4-BE49-F238E27FC236}">
                <a16:creationId xmlns:a16="http://schemas.microsoft.com/office/drawing/2014/main" id="{AAA1C02B-B47B-34D0-B357-8524B6284BBD}"/>
              </a:ext>
            </a:extLst>
          </p:cNvPr>
          <p:cNvSpPr txBox="1"/>
          <p:nvPr/>
        </p:nvSpPr>
        <p:spPr>
          <a:xfrm>
            <a:off x="4951040" y="5097408"/>
            <a:ext cx="6993881" cy="923330"/>
          </a:xfrm>
          <a:prstGeom prst="rect">
            <a:avLst/>
          </a:prstGeom>
          <a:noFill/>
        </p:spPr>
        <p:txBody>
          <a:bodyPr wrap="square" rtlCol="0">
            <a:spAutoFit/>
          </a:bodyPr>
          <a:lstStyle/>
          <a:p>
            <a:pPr algn="just"/>
            <a:r>
              <a:rPr lang="fr-FR" dirty="0">
                <a:solidFill>
                  <a:schemeClr val="tx2"/>
                </a:solidFill>
                <a:ea typeface="Cambria" panose="02040503050406030204" pitchFamily="18" charset="0"/>
              </a:rPr>
              <a:t>Faire une demande d’autorisation de diffusion par écrit. </a:t>
            </a:r>
          </a:p>
          <a:p>
            <a:pPr algn="just"/>
            <a:r>
              <a:rPr lang="fr-FR" dirty="0">
                <a:solidFill>
                  <a:schemeClr val="tx2"/>
                </a:solidFill>
                <a:ea typeface="Cambria" panose="02040503050406030204" pitchFamily="18" charset="0"/>
              </a:rPr>
              <a:t>Les sources doivent TOUJOURS être citées, y compris pour les sites Internet (avec date de consultation)</a:t>
            </a:r>
          </a:p>
        </p:txBody>
      </p:sp>
      <p:sp>
        <p:nvSpPr>
          <p:cNvPr id="9" name="Flèche : droite 8">
            <a:extLst>
              <a:ext uri="{FF2B5EF4-FFF2-40B4-BE49-F238E27FC236}">
                <a16:creationId xmlns:a16="http://schemas.microsoft.com/office/drawing/2014/main" id="{465C93BD-F4DC-7EAB-2422-1D5F3ABA8956}"/>
              </a:ext>
            </a:extLst>
          </p:cNvPr>
          <p:cNvSpPr/>
          <p:nvPr/>
        </p:nvSpPr>
        <p:spPr>
          <a:xfrm>
            <a:off x="4231859" y="5343049"/>
            <a:ext cx="640893" cy="216024"/>
          </a:xfrm>
          <a:prstGeom prst="rightArrow">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00326E"/>
              </a:solidFill>
              <a:latin typeface="Cambria" panose="02040503050406030204" pitchFamily="18" charset="0"/>
              <a:ea typeface="Cambria" panose="02040503050406030204" pitchFamily="18" charset="0"/>
            </a:endParaRPr>
          </a:p>
        </p:txBody>
      </p:sp>
      <p:sp>
        <p:nvSpPr>
          <p:cNvPr id="10" name="TextShape 4">
            <a:extLst>
              <a:ext uri="{FF2B5EF4-FFF2-40B4-BE49-F238E27FC236}">
                <a16:creationId xmlns:a16="http://schemas.microsoft.com/office/drawing/2014/main" id="{8AB19540-B6C1-E52D-C5E0-548DE91675B6}"/>
              </a:ext>
            </a:extLst>
          </p:cNvPr>
          <p:cNvSpPr txBox="1"/>
          <p:nvPr/>
        </p:nvSpPr>
        <p:spPr>
          <a:xfrm>
            <a:off x="2895227" y="912837"/>
            <a:ext cx="6264696" cy="561522"/>
          </a:xfrm>
          <a:prstGeom prst="rect">
            <a:avLst/>
          </a:prstGeom>
        </p:spPr>
        <p:txBody>
          <a:bodyPr lIns="0" tIns="0" rIns="0" bIns="0"/>
          <a:lstStyle/>
          <a:p>
            <a:r>
              <a:rPr lang="fr-FR" sz="2800" dirty="0"/>
              <a:t>Les droits voisins dans les thèses</a:t>
            </a:r>
            <a:endParaRPr lang="fr-FR" sz="2800" dirty="0">
              <a:cs typeface="Calibri" panose="020F0502020204030204" pitchFamily="34" charset="0"/>
            </a:endParaRPr>
          </a:p>
          <a:p>
            <a:pPr>
              <a:lnSpc>
                <a:spcPct val="100000"/>
              </a:lnSpc>
            </a:pPr>
            <a:endParaRPr lang="fr-FR" dirty="0"/>
          </a:p>
          <a:p>
            <a:pPr>
              <a:lnSpc>
                <a:spcPct val="100000"/>
              </a:lnSpc>
            </a:pPr>
            <a:endParaRPr lang="fr-FR" dirty="0"/>
          </a:p>
          <a:p>
            <a:pPr algn="ctr">
              <a:lnSpc>
                <a:spcPct val="100000"/>
              </a:lnSpc>
            </a:pPr>
            <a:endParaRPr lang="fr-FR" dirty="0"/>
          </a:p>
          <a:p>
            <a:pPr marL="285750" indent="-285750">
              <a:lnSpc>
                <a:spcPct val="100000"/>
              </a:lnSpc>
              <a:buFont typeface="Wingdings" panose="05000000000000000000" pitchFamily="2" charset="2"/>
              <a:buChar char="q"/>
            </a:pPr>
            <a:endParaRPr lang="fr-FR" dirty="0"/>
          </a:p>
        </p:txBody>
      </p:sp>
      <p:sp>
        <p:nvSpPr>
          <p:cNvPr id="2" name="TextShape 4">
            <a:extLst>
              <a:ext uri="{FF2B5EF4-FFF2-40B4-BE49-F238E27FC236}">
                <a16:creationId xmlns:a16="http://schemas.microsoft.com/office/drawing/2014/main" id="{64D00A9F-B30B-E922-3905-A33057563458}"/>
              </a:ext>
            </a:extLst>
          </p:cNvPr>
          <p:cNvSpPr txBox="1"/>
          <p:nvPr/>
        </p:nvSpPr>
        <p:spPr>
          <a:xfrm>
            <a:off x="240999" y="249974"/>
            <a:ext cx="9966147" cy="541280"/>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endParaRPr lang="fr-FR"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2733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dessin&#10;&#10;Description générée automatiquement">
            <a:extLst>
              <a:ext uri="{FF2B5EF4-FFF2-40B4-BE49-F238E27FC236}">
                <a16:creationId xmlns:a16="http://schemas.microsoft.com/office/drawing/2014/main" id="{6E0D5F9D-B48C-DA53-EC55-3C4808752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7991" y="561484"/>
            <a:ext cx="2602661" cy="2277328"/>
          </a:xfrm>
          <a:prstGeom prst="rect">
            <a:avLst/>
          </a:prstGeom>
        </p:spPr>
      </p:pic>
      <p:sp>
        <p:nvSpPr>
          <p:cNvPr id="7" name="TextShape 4">
            <a:extLst>
              <a:ext uri="{FF2B5EF4-FFF2-40B4-BE49-F238E27FC236}">
                <a16:creationId xmlns:a16="http://schemas.microsoft.com/office/drawing/2014/main" id="{7E0F3434-0361-A253-A53D-CAA9871920F3}"/>
              </a:ext>
            </a:extLst>
          </p:cNvPr>
          <p:cNvSpPr txBox="1"/>
          <p:nvPr/>
        </p:nvSpPr>
        <p:spPr>
          <a:xfrm>
            <a:off x="427535" y="2898440"/>
            <a:ext cx="10554691" cy="809556"/>
          </a:xfrm>
          <a:prstGeom prst="rect">
            <a:avLst/>
          </a:prstGeom>
        </p:spPr>
        <p:txBody>
          <a:bodyPr lIns="0" tIns="0" rIns="0" bIns="0"/>
          <a:lstStyle/>
          <a:p>
            <a:pPr>
              <a:lnSpc>
                <a:spcPct val="100000"/>
              </a:lnSpc>
            </a:pPr>
            <a:r>
              <a:rPr lang="fr-FR" sz="2200" dirty="0">
                <a:solidFill>
                  <a:schemeClr val="accent1"/>
                </a:solidFill>
                <a:hlinkClick r:id="rId4">
                  <a:extLst>
                    <a:ext uri="{A12FA001-AC4F-418D-AE19-62706E023703}">
                      <ahyp:hlinkClr xmlns:ahyp="http://schemas.microsoft.com/office/drawing/2018/hyperlinkcolor" val="tx"/>
                    </a:ext>
                  </a:extLst>
                </a:hlinkClick>
              </a:rPr>
              <a:t>Loi n° 78-17 du 6 janvier 1978 </a:t>
            </a:r>
            <a:r>
              <a:rPr lang="fr-FR" sz="2200" dirty="0">
                <a:solidFill>
                  <a:schemeClr val="tx2"/>
                </a:solidFill>
              </a:rPr>
              <a:t>relative à l'informatique, aux fichiers et aux libertés</a:t>
            </a:r>
            <a:endParaRPr lang="fr-FR" dirty="0">
              <a:solidFill>
                <a:schemeClr val="tx2"/>
              </a:solidFill>
            </a:endParaRPr>
          </a:p>
          <a:p>
            <a:pPr>
              <a:lnSpc>
                <a:spcPct val="100000"/>
              </a:lnSpc>
            </a:pPr>
            <a:endParaRPr lang="fr-FR" dirty="0">
              <a:solidFill>
                <a:schemeClr val="tx2"/>
              </a:solidFill>
            </a:endParaRPr>
          </a:p>
          <a:p>
            <a:pPr>
              <a:lnSpc>
                <a:spcPct val="100000"/>
              </a:lnSpc>
            </a:pPr>
            <a:endParaRPr lang="fr-FR" dirty="0">
              <a:solidFill>
                <a:schemeClr val="tx2"/>
              </a:solidFill>
            </a:endParaRPr>
          </a:p>
          <a:p>
            <a:pPr marL="285750" indent="-285750">
              <a:lnSpc>
                <a:spcPct val="100000"/>
              </a:lnSpc>
              <a:buFont typeface="Wingdings" panose="05000000000000000000" pitchFamily="2" charset="2"/>
              <a:buChar char="q"/>
            </a:pPr>
            <a:endParaRPr lang="fr-FR" dirty="0">
              <a:solidFill>
                <a:schemeClr val="tx2"/>
              </a:solidFill>
            </a:endParaRPr>
          </a:p>
        </p:txBody>
      </p:sp>
      <p:pic>
        <p:nvPicPr>
          <p:cNvPr id="8" name="Image 7">
            <a:extLst>
              <a:ext uri="{FF2B5EF4-FFF2-40B4-BE49-F238E27FC236}">
                <a16:creationId xmlns:a16="http://schemas.microsoft.com/office/drawing/2014/main" id="{0D8041EB-8CFB-F62D-1BA8-176371EDC7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005" y="4729488"/>
            <a:ext cx="1805702" cy="809556"/>
          </a:xfrm>
          <a:prstGeom prst="rect">
            <a:avLst/>
          </a:prstGeom>
        </p:spPr>
      </p:pic>
      <p:sp>
        <p:nvSpPr>
          <p:cNvPr id="10" name="Flèche : droite 9">
            <a:extLst>
              <a:ext uri="{FF2B5EF4-FFF2-40B4-BE49-F238E27FC236}">
                <a16:creationId xmlns:a16="http://schemas.microsoft.com/office/drawing/2014/main" id="{9A14956A-ACFC-7164-21F2-E317CF55A5A0}"/>
              </a:ext>
            </a:extLst>
          </p:cNvPr>
          <p:cNvSpPr/>
          <p:nvPr/>
        </p:nvSpPr>
        <p:spPr>
          <a:xfrm>
            <a:off x="5622130" y="5046552"/>
            <a:ext cx="790873" cy="288032"/>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326E"/>
              </a:solidFill>
            </a:endParaRPr>
          </a:p>
        </p:txBody>
      </p:sp>
      <p:sp>
        <p:nvSpPr>
          <p:cNvPr id="12" name="TextShape 4">
            <a:extLst>
              <a:ext uri="{FF2B5EF4-FFF2-40B4-BE49-F238E27FC236}">
                <a16:creationId xmlns:a16="http://schemas.microsoft.com/office/drawing/2014/main" id="{AFBFECB6-D7DE-C335-F346-1C03D435D709}"/>
              </a:ext>
            </a:extLst>
          </p:cNvPr>
          <p:cNvSpPr txBox="1"/>
          <p:nvPr/>
        </p:nvSpPr>
        <p:spPr>
          <a:xfrm>
            <a:off x="516458" y="271955"/>
            <a:ext cx="9966147" cy="736713"/>
          </a:xfrm>
          <a:prstGeom prst="rect">
            <a:avLst/>
          </a:prstGeom>
        </p:spPr>
        <p:txBody>
          <a:bodyPr lIns="0" tIns="0" rIns="0" bIns="0"/>
          <a:lstStyle/>
          <a:p>
            <a:pPr lvl="1" algn="ctr"/>
            <a:r>
              <a:rPr lang="fr-FR" sz="3600" dirty="0">
                <a:latin typeface="Times" panose="02020603050405020304" pitchFamily="18" charset="0"/>
                <a:ea typeface="Cambria" panose="02040503050406030204" pitchFamily="18" charset="0"/>
                <a:cs typeface="Times" panose="02020603050405020304" pitchFamily="18" charset="0"/>
              </a:rPr>
              <a:t>Aspects fondamentaux du droit d’auteur</a:t>
            </a:r>
          </a:p>
          <a:p>
            <a:pPr>
              <a:lnSpc>
                <a:spcPct val="100000"/>
              </a:lnSpc>
            </a:pPr>
            <a:endParaRPr lang="fr-FR" sz="21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sz="2000" dirty="0">
              <a:latin typeface="Times" panose="02020603050405020304" pitchFamily="18" charset="0"/>
              <a:cs typeface="Times" panose="02020603050405020304" pitchFamily="18" charset="0"/>
            </a:endParaRPr>
          </a:p>
          <a:p>
            <a:pPr marL="285750" indent="-285750">
              <a:lnSpc>
                <a:spcPct val="100000"/>
              </a:lnSpc>
              <a:buFont typeface="Wingdings" panose="05000000000000000000" pitchFamily="2" charset="2"/>
              <a:buChar char="q"/>
            </a:pPr>
            <a:endParaRPr lang="fr-FR" sz="2000"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a:p>
            <a:pPr>
              <a:lnSpc>
                <a:spcPct val="100000"/>
              </a:lnSpc>
            </a:pPr>
            <a:endParaRPr lang="fr-FR" dirty="0">
              <a:latin typeface="Times" panose="02020603050405020304" pitchFamily="18" charset="0"/>
              <a:cs typeface="Times" panose="02020603050405020304" pitchFamily="18" charset="0"/>
            </a:endParaRPr>
          </a:p>
        </p:txBody>
      </p:sp>
      <p:sp>
        <p:nvSpPr>
          <p:cNvPr id="6" name="TextShape 4">
            <a:extLst>
              <a:ext uri="{FF2B5EF4-FFF2-40B4-BE49-F238E27FC236}">
                <a16:creationId xmlns:a16="http://schemas.microsoft.com/office/drawing/2014/main" id="{83E805E3-0121-C455-6010-350130B48317}"/>
              </a:ext>
            </a:extLst>
          </p:cNvPr>
          <p:cNvSpPr txBox="1"/>
          <p:nvPr/>
        </p:nvSpPr>
        <p:spPr>
          <a:xfrm>
            <a:off x="434005" y="1698129"/>
            <a:ext cx="7439623" cy="1087144"/>
          </a:xfrm>
          <a:prstGeom prst="rect">
            <a:avLst/>
          </a:prstGeom>
        </p:spPr>
        <p:txBody>
          <a:bodyPr lIns="0" tIns="0" rIns="0" bIns="0"/>
          <a:lstStyle/>
          <a:p>
            <a:pPr>
              <a:lnSpc>
                <a:spcPct val="100000"/>
              </a:lnSpc>
            </a:pPr>
            <a:r>
              <a:rPr lang="fr-FR" sz="2800" b="1" dirty="0">
                <a:solidFill>
                  <a:schemeClr val="tx2"/>
                </a:solidFill>
              </a:rPr>
              <a:t>Les données personnelles</a:t>
            </a:r>
          </a:p>
          <a:p>
            <a:pPr>
              <a:lnSpc>
                <a:spcPct val="100000"/>
              </a:lnSpc>
            </a:pPr>
            <a:endParaRPr lang="fr-FR" sz="800" b="1" dirty="0">
              <a:solidFill>
                <a:schemeClr val="tx2"/>
              </a:solidFill>
            </a:endParaRPr>
          </a:p>
          <a:p>
            <a:r>
              <a:rPr lang="fr-FR" sz="2200" dirty="0">
                <a:solidFill>
                  <a:schemeClr val="tx2"/>
                </a:solidFill>
              </a:rPr>
              <a:t>Le droit au respect de la vie privée (</a:t>
            </a:r>
            <a:r>
              <a:rPr lang="fr-FR" sz="2200" dirty="0">
                <a:solidFill>
                  <a:schemeClr val="accent1"/>
                </a:solidFill>
                <a:hlinkClick r:id="rId6">
                  <a:extLst>
                    <a:ext uri="{A12FA001-AC4F-418D-AE19-62706E023703}">
                      <ahyp:hlinkClr xmlns:ahyp="http://schemas.microsoft.com/office/drawing/2018/hyperlinkcolor" val="tx"/>
                    </a:ext>
                  </a:extLst>
                </a:hlinkClick>
              </a:rPr>
              <a:t>article 9 du Code civil</a:t>
            </a:r>
            <a:r>
              <a:rPr lang="fr-FR" sz="2200" dirty="0">
                <a:solidFill>
                  <a:schemeClr val="accent1"/>
                </a:solidFill>
              </a:rPr>
              <a:t>)</a:t>
            </a:r>
            <a:endParaRPr lang="fr-FR" dirty="0">
              <a:solidFill>
                <a:schemeClr val="tx2"/>
              </a:solidFill>
            </a:endParaRPr>
          </a:p>
          <a:p>
            <a:pPr>
              <a:lnSpc>
                <a:spcPct val="100000"/>
              </a:lnSpc>
            </a:pPr>
            <a:endParaRPr lang="fr-FR" dirty="0">
              <a:solidFill>
                <a:schemeClr val="tx2"/>
              </a:solidFill>
            </a:endParaRPr>
          </a:p>
        </p:txBody>
      </p:sp>
      <p:sp>
        <p:nvSpPr>
          <p:cNvPr id="2" name="TextShape 4">
            <a:extLst>
              <a:ext uri="{FF2B5EF4-FFF2-40B4-BE49-F238E27FC236}">
                <a16:creationId xmlns:a16="http://schemas.microsoft.com/office/drawing/2014/main" id="{19D63EFB-B804-FAF6-5750-50C12C1EA3B2}"/>
              </a:ext>
            </a:extLst>
          </p:cNvPr>
          <p:cNvSpPr txBox="1"/>
          <p:nvPr/>
        </p:nvSpPr>
        <p:spPr>
          <a:xfrm>
            <a:off x="427535" y="3821163"/>
            <a:ext cx="10948388" cy="906312"/>
          </a:xfrm>
          <a:prstGeom prst="rect">
            <a:avLst/>
          </a:prstGeom>
        </p:spPr>
        <p:txBody>
          <a:bodyPr lIns="0" tIns="0" rIns="0" bIns="0"/>
          <a:lstStyle/>
          <a:p>
            <a:pPr>
              <a:lnSpc>
                <a:spcPct val="100000"/>
              </a:lnSpc>
            </a:pPr>
            <a:r>
              <a:rPr lang="fr-FR" sz="2200" dirty="0">
                <a:solidFill>
                  <a:schemeClr val="tx2"/>
                </a:solidFill>
              </a:rPr>
              <a:t>Données personnelles / données sensibles : Règlement Général sur la </a:t>
            </a:r>
            <a:r>
              <a:rPr lang="fr-FR" sz="2200" dirty="0">
                <a:solidFill>
                  <a:schemeClr val="accent1"/>
                </a:solidFill>
                <a:hlinkClick r:id="rId7">
                  <a:extLst>
                    <a:ext uri="{A12FA001-AC4F-418D-AE19-62706E023703}">
                      <ahyp:hlinkClr xmlns:ahyp="http://schemas.microsoft.com/office/drawing/2018/hyperlinkcolor" val="tx"/>
                    </a:ext>
                  </a:extLst>
                </a:hlinkClick>
              </a:rPr>
              <a:t>Protection des Données</a:t>
            </a:r>
            <a:r>
              <a:rPr lang="fr-FR" sz="2200" dirty="0">
                <a:solidFill>
                  <a:schemeClr val="tx2"/>
                </a:solidFill>
              </a:rPr>
              <a:t>, applicable au 25 mai 2018 dans l’Union européenne.</a:t>
            </a:r>
          </a:p>
          <a:p>
            <a:pPr marL="285750" indent="-285750">
              <a:lnSpc>
                <a:spcPct val="100000"/>
              </a:lnSpc>
              <a:buFont typeface="Wingdings" panose="05000000000000000000" pitchFamily="2" charset="2"/>
              <a:buChar char="q"/>
            </a:pPr>
            <a:endParaRPr lang="fr-FR" dirty="0">
              <a:solidFill>
                <a:schemeClr val="tx2"/>
              </a:solidFill>
            </a:endParaRPr>
          </a:p>
        </p:txBody>
      </p:sp>
      <p:sp>
        <p:nvSpPr>
          <p:cNvPr id="9" name="TextShape 4">
            <a:extLst>
              <a:ext uri="{FF2B5EF4-FFF2-40B4-BE49-F238E27FC236}">
                <a16:creationId xmlns:a16="http://schemas.microsoft.com/office/drawing/2014/main" id="{843D0585-A9DC-220C-439E-BBD62AC8444E}"/>
              </a:ext>
            </a:extLst>
          </p:cNvPr>
          <p:cNvSpPr txBox="1"/>
          <p:nvPr/>
        </p:nvSpPr>
        <p:spPr>
          <a:xfrm>
            <a:off x="6463431" y="4877632"/>
            <a:ext cx="5616809" cy="913904"/>
          </a:xfrm>
          <a:prstGeom prst="rect">
            <a:avLst/>
          </a:prstGeom>
        </p:spPr>
        <p:txBody>
          <a:bodyPr lIns="0" tIns="0" rIns="0" bIns="0"/>
          <a:lstStyle/>
          <a:p>
            <a:r>
              <a:rPr lang="fr-FR" b="1" dirty="0">
                <a:solidFill>
                  <a:schemeClr val="tx2"/>
                </a:solidFill>
              </a:rPr>
              <a:t>François </a:t>
            </a:r>
            <a:r>
              <a:rPr lang="fr-FR" b="1" dirty="0" err="1">
                <a:solidFill>
                  <a:schemeClr val="tx2"/>
                </a:solidFill>
              </a:rPr>
              <a:t>Descubes</a:t>
            </a:r>
            <a:r>
              <a:rPr lang="fr-FR" b="1" dirty="0">
                <a:solidFill>
                  <a:schemeClr val="tx2"/>
                </a:solidFill>
              </a:rPr>
              <a:t>,  Rebecca Rousseau, délégués à la protection des données (DPO) à Paris 1</a:t>
            </a:r>
          </a:p>
          <a:p>
            <a:r>
              <a:rPr lang="fr-FR" b="1" u="sng" dirty="0">
                <a:solidFill>
                  <a:schemeClr val="accent1"/>
                </a:solidFill>
                <a:hlinkClick r:id="rId8">
                  <a:extLst>
                    <a:ext uri="{A12FA001-AC4F-418D-AE19-62706E023703}">
                      <ahyp:hlinkClr xmlns:ahyp="http://schemas.microsoft.com/office/drawing/2018/hyperlinkcolor" val="tx"/>
                    </a:ext>
                  </a:extLst>
                </a:hlinkClick>
              </a:rPr>
              <a:t>dpo@univ-paris1.fr</a:t>
            </a:r>
            <a:endParaRPr lang="fr-FR" b="1" u="sng" dirty="0">
              <a:solidFill>
                <a:schemeClr val="accent1"/>
              </a:solidFill>
            </a:endParaRPr>
          </a:p>
          <a:p>
            <a:pPr marL="285750" indent="-285750">
              <a:buFont typeface="Arial" panose="020B0604020202020204" pitchFamily="34" charset="0"/>
              <a:buChar char="•"/>
            </a:pPr>
            <a:endParaRPr lang="fr-FR" dirty="0">
              <a:solidFill>
                <a:schemeClr val="tx2"/>
              </a:solidFill>
            </a:endParaRPr>
          </a:p>
          <a:p>
            <a:pPr marL="285750" indent="-285750">
              <a:buFont typeface="Arial" panose="020B0604020202020204" pitchFamily="34" charset="0"/>
              <a:buChar char="•"/>
            </a:pPr>
            <a:endParaRPr lang="fr-FR" dirty="0">
              <a:solidFill>
                <a:schemeClr val="tx2"/>
              </a:solidFill>
            </a:endParaRPr>
          </a:p>
          <a:p>
            <a:pPr>
              <a:lnSpc>
                <a:spcPct val="100000"/>
              </a:lnSpc>
            </a:pPr>
            <a:endParaRPr lang="fr-FR" dirty="0">
              <a:solidFill>
                <a:schemeClr val="tx2"/>
              </a:solidFill>
            </a:endParaRPr>
          </a:p>
          <a:p>
            <a:pPr>
              <a:lnSpc>
                <a:spcPct val="100000"/>
              </a:lnSpc>
            </a:pPr>
            <a:endParaRPr lang="fr-FR" dirty="0">
              <a:solidFill>
                <a:schemeClr val="tx2"/>
              </a:solidFill>
            </a:endParaRPr>
          </a:p>
          <a:p>
            <a:pPr>
              <a:lnSpc>
                <a:spcPct val="100000"/>
              </a:lnSpc>
            </a:pPr>
            <a:endParaRPr lang="fr-FR" dirty="0">
              <a:solidFill>
                <a:schemeClr val="tx2"/>
              </a:solidFill>
            </a:endParaRPr>
          </a:p>
          <a:p>
            <a:pPr>
              <a:lnSpc>
                <a:spcPct val="100000"/>
              </a:lnSpc>
            </a:pPr>
            <a:endParaRPr lang="fr-FR" dirty="0">
              <a:solidFill>
                <a:schemeClr val="tx2"/>
              </a:solidFill>
            </a:endParaRPr>
          </a:p>
          <a:p>
            <a:pPr>
              <a:lnSpc>
                <a:spcPct val="100000"/>
              </a:lnSpc>
            </a:pPr>
            <a:endParaRPr lang="fr-FR" dirty="0">
              <a:solidFill>
                <a:schemeClr val="tx2"/>
              </a:solidFill>
            </a:endParaRPr>
          </a:p>
          <a:p>
            <a:pPr marL="285750" indent="-285750">
              <a:lnSpc>
                <a:spcPct val="100000"/>
              </a:lnSpc>
              <a:buFont typeface="Wingdings" panose="05000000000000000000" pitchFamily="2" charset="2"/>
              <a:buChar char="q"/>
            </a:pPr>
            <a:endParaRPr lang="fr-FR" dirty="0">
              <a:solidFill>
                <a:schemeClr val="tx2"/>
              </a:solidFill>
            </a:endParaRPr>
          </a:p>
        </p:txBody>
      </p:sp>
    </p:spTree>
    <p:extLst>
      <p:ext uri="{BB962C8B-B14F-4D97-AF65-F5344CB8AC3E}">
        <p14:creationId xmlns:p14="http://schemas.microsoft.com/office/powerpoint/2010/main" val="34638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EBC98-E6B7-4F42-9380-073D3F65FFAF}"/>
              </a:ext>
            </a:extLst>
          </p:cNvPr>
          <p:cNvSpPr>
            <a:spLocks noGrp="1"/>
          </p:cNvSpPr>
          <p:nvPr>
            <p:ph type="ctrTitle"/>
          </p:nvPr>
        </p:nvSpPr>
        <p:spPr>
          <a:xfrm>
            <a:off x="693090" y="602495"/>
            <a:ext cx="9898709" cy="930827"/>
          </a:xfrm>
        </p:spPr>
        <p:txBody>
          <a:bodyPr>
            <a:normAutofit/>
          </a:bodyPr>
          <a:lstStyle/>
          <a:p>
            <a:r>
              <a:rPr lang="fr-FR" dirty="0"/>
              <a:t>Pour aller plus loin</a:t>
            </a:r>
          </a:p>
        </p:txBody>
      </p:sp>
      <p:sp>
        <p:nvSpPr>
          <p:cNvPr id="3" name="ZoneTexte 2">
            <a:extLst>
              <a:ext uri="{FF2B5EF4-FFF2-40B4-BE49-F238E27FC236}">
                <a16:creationId xmlns:a16="http://schemas.microsoft.com/office/drawing/2014/main" id="{F59B4407-38C8-28DF-5264-26AE56D345DA}"/>
              </a:ext>
            </a:extLst>
          </p:cNvPr>
          <p:cNvSpPr txBox="1"/>
          <p:nvPr/>
        </p:nvSpPr>
        <p:spPr>
          <a:xfrm>
            <a:off x="772800" y="1676995"/>
            <a:ext cx="8455721" cy="369332"/>
          </a:xfrm>
          <a:prstGeom prst="rect">
            <a:avLst/>
          </a:prstGeom>
          <a:noFill/>
        </p:spPr>
        <p:txBody>
          <a:bodyPr wrap="square">
            <a:spAutoFit/>
          </a:bodyPr>
          <a:lstStyle/>
          <a:p>
            <a:r>
              <a:rPr lang="fr-FR" sz="1800" dirty="0">
                <a:solidFill>
                  <a:schemeClr val="bg1"/>
                </a:solidFill>
              </a:rPr>
              <a:t>Ressources et liens utiles</a:t>
            </a:r>
          </a:p>
        </p:txBody>
      </p:sp>
    </p:spTree>
    <p:extLst>
      <p:ext uri="{BB962C8B-B14F-4D97-AF65-F5344CB8AC3E}">
        <p14:creationId xmlns:p14="http://schemas.microsoft.com/office/powerpoint/2010/main" val="13202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12F2E1C3-CCD7-C273-5285-27D49F3DA069}"/>
              </a:ext>
            </a:extLst>
          </p:cNvPr>
          <p:cNvSpPr txBox="1"/>
          <p:nvPr/>
        </p:nvSpPr>
        <p:spPr>
          <a:xfrm>
            <a:off x="1195102" y="1709801"/>
            <a:ext cx="8309845" cy="1077218"/>
          </a:xfrm>
          <a:prstGeom prst="rect">
            <a:avLst/>
          </a:prstGeom>
          <a:noFill/>
        </p:spPr>
        <p:txBody>
          <a:bodyPr wrap="square" rtlCol="0">
            <a:spAutoFit/>
          </a:bodyPr>
          <a:lstStyle/>
          <a:p>
            <a:r>
              <a:rPr lang="fr-FR" sz="1600" dirty="0">
                <a:solidFill>
                  <a:schemeClr val="tx2"/>
                </a:solidFill>
                <a:ea typeface="Calibri" panose="020F0502020204030204" pitchFamily="34" charset="0"/>
                <a:cs typeface="Calibri" panose="020F0502020204030204" pitchFamily="34" charset="0"/>
              </a:rPr>
              <a:t>Vos questions, doutes, interrogations diverses. Où en êtes-vous? </a:t>
            </a:r>
          </a:p>
          <a:p>
            <a:endParaRPr lang="fr-FR" sz="1600" b="1" dirty="0">
              <a:solidFill>
                <a:schemeClr val="tx2"/>
              </a:solidFill>
              <a:ea typeface="Calibri" panose="020F0502020204030204" pitchFamily="34" charset="0"/>
              <a:cs typeface="Calibri" panose="020F0502020204030204" pitchFamily="34" charset="0"/>
            </a:endParaRPr>
          </a:p>
          <a:p>
            <a:pPr>
              <a:buFont typeface="+mj-lt"/>
              <a:buAutoNum type="arabicPeriod"/>
            </a:pPr>
            <a:r>
              <a:rPr lang="fr-FR" sz="1600" dirty="0">
                <a:solidFill>
                  <a:schemeClr val="tx2"/>
                </a:solidFill>
                <a:ea typeface="Calibri" panose="020F0502020204030204" pitchFamily="34" charset="0"/>
                <a:cs typeface="Calibri" panose="020F0502020204030204" pitchFamily="34" charset="0"/>
              </a:rPr>
              <a:t> Allez sur </a:t>
            </a:r>
            <a:r>
              <a:rPr lang="fr-FR" sz="1600" b="1" dirty="0">
                <a:solidFill>
                  <a:schemeClr val="tx2"/>
                </a:solidFill>
                <a:ea typeface="Calibri" panose="020F0502020204030204" pitchFamily="34" charset="0"/>
                <a:cs typeface="Calibri" panose="020F0502020204030204" pitchFamily="34" charset="0"/>
              </a:rPr>
              <a:t>wooclap.com</a:t>
            </a:r>
            <a:endParaRPr lang="fr-FR" sz="1600" dirty="0">
              <a:solidFill>
                <a:schemeClr val="tx2"/>
              </a:solidFill>
              <a:ea typeface="Calibri" panose="020F0502020204030204" pitchFamily="34" charset="0"/>
              <a:cs typeface="Calibri" panose="020F0502020204030204" pitchFamily="34" charset="0"/>
            </a:endParaRPr>
          </a:p>
          <a:p>
            <a:pPr>
              <a:buFont typeface="+mj-lt"/>
              <a:buAutoNum type="arabicPeriod"/>
            </a:pPr>
            <a:r>
              <a:rPr lang="fr-FR" sz="1600" dirty="0">
                <a:solidFill>
                  <a:schemeClr val="tx2"/>
                </a:solidFill>
                <a:ea typeface="Calibri" panose="020F0502020204030204" pitchFamily="34" charset="0"/>
                <a:cs typeface="Calibri" panose="020F0502020204030204" pitchFamily="34" charset="0"/>
              </a:rPr>
              <a:t> Entrez le code d'événement dans le bandeau   </a:t>
            </a:r>
            <a:r>
              <a:rPr lang="fr-FR" sz="1600" b="1" dirty="0">
                <a:solidFill>
                  <a:schemeClr val="accent1"/>
                </a:solidFill>
                <a:ea typeface="Calibri" panose="020F0502020204030204" pitchFamily="34" charset="0"/>
                <a:cs typeface="Calibri" panose="020F0502020204030204" pitchFamily="34" charset="0"/>
              </a:rPr>
              <a:t>NNFLCH</a:t>
            </a:r>
            <a:endParaRPr lang="fr-FR" sz="2000" dirty="0">
              <a:cs typeface="Calibri" panose="020F0502020204030204" pitchFamily="34" charset="0"/>
            </a:endParaRPr>
          </a:p>
        </p:txBody>
      </p:sp>
      <p:pic>
        <p:nvPicPr>
          <p:cNvPr id="14" name="Image 13">
            <a:extLst>
              <a:ext uri="{FF2B5EF4-FFF2-40B4-BE49-F238E27FC236}">
                <a16:creationId xmlns:a16="http://schemas.microsoft.com/office/drawing/2014/main" id="{F733327C-0FEA-2B6B-4012-D12F525C82BA}"/>
              </a:ext>
            </a:extLst>
          </p:cNvPr>
          <p:cNvPicPr>
            <a:picLocks noChangeAspect="1"/>
          </p:cNvPicPr>
          <p:nvPr/>
        </p:nvPicPr>
        <p:blipFill>
          <a:blip r:embed="rId3"/>
          <a:stretch>
            <a:fillRect/>
          </a:stretch>
        </p:blipFill>
        <p:spPr>
          <a:xfrm>
            <a:off x="1165721" y="3422622"/>
            <a:ext cx="3042664" cy="2616303"/>
          </a:xfrm>
          <a:prstGeom prst="rect">
            <a:avLst/>
          </a:prstGeom>
        </p:spPr>
      </p:pic>
      <p:sp>
        <p:nvSpPr>
          <p:cNvPr id="3" name="Titre 2">
            <a:extLst>
              <a:ext uri="{FF2B5EF4-FFF2-40B4-BE49-F238E27FC236}">
                <a16:creationId xmlns:a16="http://schemas.microsoft.com/office/drawing/2014/main" id="{EADE7835-249B-056F-7D83-D7C9ED76DADF}"/>
              </a:ext>
            </a:extLst>
          </p:cNvPr>
          <p:cNvSpPr>
            <a:spLocks noGrp="1"/>
          </p:cNvSpPr>
          <p:nvPr>
            <p:ph type="title"/>
          </p:nvPr>
        </p:nvSpPr>
        <p:spPr/>
        <p:txBody>
          <a:bodyPr/>
          <a:lstStyle/>
          <a:p>
            <a:r>
              <a:rPr lang="fr-FR" dirty="0"/>
              <a:t>Tour de table</a:t>
            </a:r>
          </a:p>
        </p:txBody>
      </p:sp>
      <p:pic>
        <p:nvPicPr>
          <p:cNvPr id="4" name="Image 3" descr="Une image contenant motif, carré, pixel, conception&#10;&#10;Description générée automatiquement">
            <a:extLst>
              <a:ext uri="{FF2B5EF4-FFF2-40B4-BE49-F238E27FC236}">
                <a16:creationId xmlns:a16="http://schemas.microsoft.com/office/drawing/2014/main" id="{F9B83396-9151-80DA-97C8-3092D506F2D3}"/>
              </a:ext>
            </a:extLst>
          </p:cNvPr>
          <p:cNvPicPr>
            <a:picLocks noChangeAspect="1"/>
          </p:cNvPicPr>
          <p:nvPr/>
        </p:nvPicPr>
        <p:blipFill>
          <a:blip r:embed="rId4"/>
          <a:stretch>
            <a:fillRect/>
          </a:stretch>
        </p:blipFill>
        <p:spPr>
          <a:xfrm>
            <a:off x="7983617" y="2787019"/>
            <a:ext cx="2366210" cy="2366210"/>
          </a:xfrm>
          <a:prstGeom prst="rect">
            <a:avLst/>
          </a:prstGeom>
          <a:ln>
            <a:solidFill>
              <a:schemeClr val="accent1"/>
            </a:solidFill>
          </a:ln>
        </p:spPr>
      </p:pic>
    </p:spTree>
    <p:extLst>
      <p:ext uri="{BB962C8B-B14F-4D97-AF65-F5344CB8AC3E}">
        <p14:creationId xmlns:p14="http://schemas.microsoft.com/office/powerpoint/2010/main" val="72250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3436331-BDDB-8551-07DD-81C6403D4A3F}"/>
              </a:ext>
            </a:extLst>
          </p:cNvPr>
          <p:cNvSpPr txBox="1"/>
          <p:nvPr/>
        </p:nvSpPr>
        <p:spPr>
          <a:xfrm>
            <a:off x="251531" y="252547"/>
            <a:ext cx="9212982" cy="6001643"/>
          </a:xfrm>
          <a:prstGeom prst="rect">
            <a:avLst/>
          </a:prstGeom>
          <a:noFill/>
        </p:spPr>
        <p:txBody>
          <a:bodyPr wrap="square" rtlCol="0">
            <a:spAutoFit/>
          </a:bodyPr>
          <a:lstStyle/>
          <a:p>
            <a:r>
              <a:rPr lang="fr-FR" sz="1400" b="1" dirty="0">
                <a:solidFill>
                  <a:schemeClr val="tx2"/>
                </a:solidFill>
                <a:cs typeface="Calibri Light" panose="020F0302020204030204" pitchFamily="34" charset="0"/>
              </a:rPr>
              <a:t>Liens utiles Internet</a:t>
            </a:r>
            <a:endParaRPr lang="fr-FR" sz="1400" dirty="0">
              <a:solidFill>
                <a:schemeClr val="tx2"/>
              </a:solidFill>
              <a:cs typeface="Calibri Light" panose="020F0302020204030204" pitchFamily="34" charset="0"/>
            </a:endParaRPr>
          </a:p>
          <a:p>
            <a:r>
              <a:rPr lang="fr-FR" sz="500" b="1" dirty="0">
                <a:solidFill>
                  <a:schemeClr val="tx2"/>
                </a:solidFill>
                <a:cs typeface="Calibri Light" panose="020F0302020204030204" pitchFamily="34" charset="0"/>
              </a:rPr>
              <a:t> </a:t>
            </a:r>
            <a:endParaRPr lang="fr-FR" sz="500"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Arrêté 25 mai 2016</a:t>
            </a:r>
            <a:endParaRPr lang="fr-FR" sz="1100" dirty="0">
              <a:solidFill>
                <a:schemeClr val="tx2"/>
              </a:solidFill>
              <a:cs typeface="Calibri Light" panose="020F0302020204030204" pitchFamily="34" charset="0"/>
            </a:endParaRPr>
          </a:p>
          <a:p>
            <a:r>
              <a:rPr lang="fr-FR" sz="1100" dirty="0">
                <a:solidFill>
                  <a:schemeClr val="accent1"/>
                </a:solidFill>
                <a:cs typeface="Calibri Light" panose="020F0302020204030204" pitchFamily="34" charset="0"/>
                <a:hlinkClick r:id="rId3">
                  <a:extLst>
                    <a:ext uri="{A12FA001-AC4F-418D-AE19-62706E023703}">
                      <ahyp:hlinkClr xmlns:ahyp="http://schemas.microsoft.com/office/drawing/2018/hyperlinkcolor" val="tx"/>
                    </a:ext>
                  </a:extLst>
                </a:hlinkClick>
              </a:rPr>
              <a:t>https://www.legifrance.gouv.fr/loda/id/JORFTEXT000032587086/2026-01-16</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dirty="0">
                <a:solidFill>
                  <a:schemeClr val="tx2"/>
                </a:solidFill>
                <a:cs typeface="Calibri Light" panose="020F0302020204030204" pitchFamily="34" charset="0"/>
              </a:rPr>
              <a:t>Le guide du doctorant de l’</a:t>
            </a:r>
            <a:r>
              <a:rPr lang="fr-FR" sz="1100" dirty="0" err="1">
                <a:solidFill>
                  <a:schemeClr val="tx2"/>
                </a:solidFill>
                <a:cs typeface="Calibri Light" panose="020F0302020204030204" pitchFamily="34" charset="0"/>
              </a:rPr>
              <a:t>Abes</a:t>
            </a:r>
            <a:r>
              <a:rPr lang="fr-FR" sz="1100" dirty="0">
                <a:solidFill>
                  <a:schemeClr val="tx2"/>
                </a:solidFill>
                <a:cs typeface="Calibri Light" panose="020F0302020204030204" pitchFamily="34" charset="0"/>
              </a:rPr>
              <a:t> (Agence Bibliographique de l’Enseignement Supérieur)</a:t>
            </a:r>
          </a:p>
          <a:p>
            <a:r>
              <a:rPr lang="fr-FR" sz="1100" u="sng" dirty="0">
                <a:solidFill>
                  <a:schemeClr val="accent1"/>
                </a:solidFill>
                <a:cs typeface="Calibri Light" panose="020F0302020204030204" pitchFamily="34" charset="0"/>
                <a:hlinkClick r:id="rId4">
                  <a:extLst>
                    <a:ext uri="{A12FA001-AC4F-418D-AE19-62706E023703}">
                      <ahyp:hlinkClr xmlns:ahyp="http://schemas.microsoft.com/office/drawing/2018/hyperlinkcolor" val="tx"/>
                    </a:ext>
                  </a:extLst>
                </a:hlinkClick>
              </a:rPr>
              <a:t>https://documentation.abes.fr/aidethesesdoctorant/index.html#je-prepare-ma-these</a:t>
            </a:r>
            <a:endParaRPr lang="fr-FR" sz="1100" u="sng" dirty="0">
              <a:solidFill>
                <a:schemeClr val="accent1"/>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5">
                  <a:extLst>
                    <a:ext uri="{A12FA001-AC4F-418D-AE19-62706E023703}">
                      <ahyp:hlinkClr xmlns:ahyp="http://schemas.microsoft.com/office/drawing/2018/hyperlinkcolor" val="tx"/>
                    </a:ext>
                  </a:extLst>
                </a:hlinkClick>
              </a:rPr>
              <a:t>https://documentation.abes.fr/aidethesesdoctorant/index.html#structure-presentation-redaction</a:t>
            </a:r>
            <a:endParaRPr lang="fr-FR" sz="1100" u="sng" dirty="0">
              <a:solidFill>
                <a:schemeClr val="accent1"/>
              </a:solidFill>
              <a:cs typeface="Calibri Light" panose="020F0302020204030204" pitchFamily="34" charset="0"/>
            </a:endParaRPr>
          </a:p>
          <a:p>
            <a:endParaRPr lang="fr-FR" sz="500" b="1"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Page des bibliothèques</a:t>
            </a:r>
            <a:r>
              <a:rPr lang="fr-FR" sz="1100" dirty="0">
                <a:solidFill>
                  <a:schemeClr val="tx2"/>
                </a:solidFill>
                <a:cs typeface="Calibri Light" panose="020F0302020204030204" pitchFamily="34" charset="0"/>
              </a:rPr>
              <a:t>, appui à la recherche</a:t>
            </a:r>
          </a:p>
          <a:p>
            <a:r>
              <a:rPr lang="fr-FR" sz="1100" u="sng" dirty="0">
                <a:solidFill>
                  <a:schemeClr val="accent1"/>
                </a:solidFill>
                <a:cs typeface="Calibri Light" panose="020F0302020204030204" pitchFamily="34" charset="0"/>
                <a:hlinkClick r:id="rId6">
                  <a:extLst>
                    <a:ext uri="{A12FA001-AC4F-418D-AE19-62706E023703}">
                      <ahyp:hlinkClr xmlns:ahyp="http://schemas.microsoft.com/office/drawing/2018/hyperlinkcolor" val="tx"/>
                    </a:ext>
                  </a:extLst>
                </a:hlinkClick>
              </a:rPr>
              <a:t>https://bibliotheques.pantheonsorbonne.fr/appui-recherche</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b="1" dirty="0">
                <a:solidFill>
                  <a:schemeClr val="tx2"/>
                </a:solidFill>
                <a:cs typeface="Calibri Light" panose="020F0302020204030204" pitchFamily="34" charset="0"/>
              </a:rPr>
              <a:t>Ressources:</a:t>
            </a:r>
          </a:p>
          <a:p>
            <a:r>
              <a:rPr lang="fr-FR" sz="1100" dirty="0" err="1">
                <a:solidFill>
                  <a:schemeClr val="tx2"/>
                </a:solidFill>
                <a:cs typeface="Calibri Light" panose="020F0302020204030204" pitchFamily="34" charset="0"/>
              </a:rPr>
              <a:t>CoopIST</a:t>
            </a:r>
            <a:r>
              <a:rPr lang="fr-FR" sz="1100" dirty="0">
                <a:solidFill>
                  <a:schemeClr val="tx2"/>
                </a:solidFill>
                <a:cs typeface="Calibri Light" panose="020F0302020204030204" pitchFamily="34" charset="0"/>
              </a:rPr>
              <a:t> </a:t>
            </a:r>
            <a:r>
              <a:rPr lang="fr-FR" sz="1100" u="sng" dirty="0">
                <a:solidFill>
                  <a:schemeClr val="accent1"/>
                </a:solidFill>
                <a:cs typeface="Calibri Light" panose="020F0302020204030204" pitchFamily="34" charset="0"/>
                <a:hlinkClick r:id="rId7">
                  <a:extLst>
                    <a:ext uri="{A12FA001-AC4F-418D-AE19-62706E023703}">
                      <ahyp:hlinkClr xmlns:ahyp="http://schemas.microsoft.com/office/drawing/2018/hyperlinkcolor" val="tx"/>
                    </a:ext>
                  </a:extLst>
                </a:hlinkClick>
              </a:rPr>
              <a:t>https://coop-ist.cirad.fr/</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BNF – ateliers des doctorants </a:t>
            </a:r>
            <a:r>
              <a:rPr lang="fr-FR" sz="1100" u="sng" dirty="0">
                <a:solidFill>
                  <a:schemeClr val="accent1"/>
                </a:solidFill>
                <a:cs typeface="Calibri Light" panose="020F0302020204030204" pitchFamily="34" charset="0"/>
                <a:hlinkClick r:id="rId8">
                  <a:extLst>
                    <a:ext uri="{A12FA001-AC4F-418D-AE19-62706E023703}">
                      <ahyp:hlinkClr xmlns:ahyp="http://schemas.microsoft.com/office/drawing/2018/hyperlinkcolor" val="tx"/>
                    </a:ext>
                  </a:extLst>
                </a:hlinkClick>
              </a:rPr>
              <a:t>https://www.bnf.fr/fr/les-ateliers-daide-la-recherche-documentaire</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Rédiger : </a:t>
            </a:r>
            <a:r>
              <a:rPr lang="fr-FR" sz="1100" u="sng" dirty="0">
                <a:solidFill>
                  <a:schemeClr val="accent1"/>
                </a:solidFill>
                <a:cs typeface="Calibri Light" panose="020F0302020204030204" pitchFamily="34" charset="0"/>
                <a:hlinkClick r:id="rId9">
                  <a:extLst>
                    <a:ext uri="{A12FA001-AC4F-418D-AE19-62706E023703}">
                      <ahyp:hlinkClr xmlns:ahyp="http://schemas.microsoft.com/office/drawing/2018/hyperlinkcolor" val="tx"/>
                    </a:ext>
                  </a:extLst>
                </a:hlinkClick>
              </a:rPr>
              <a:t>https://enthese.hypotheses.org/1392</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Pour la réaction d’articles </a:t>
            </a:r>
            <a:r>
              <a:rPr lang="fr-FR" sz="1100" u="sng" dirty="0">
                <a:solidFill>
                  <a:schemeClr val="accent1"/>
                </a:solidFill>
                <a:cs typeface="Calibri Light" panose="020F0302020204030204" pitchFamily="34" charset="0"/>
                <a:hlinkClick r:id="rId10">
                  <a:extLst>
                    <a:ext uri="{A12FA001-AC4F-418D-AE19-62706E023703}">
                      <ahyp:hlinkClr xmlns:ahyp="http://schemas.microsoft.com/office/drawing/2018/hyperlinkcolor" val="tx"/>
                    </a:ext>
                  </a:extLst>
                </a:hlinkClick>
              </a:rPr>
              <a:t>https://reussirsathese.com/comment-ecrire-un-bon-article-pour-une-revue-scientifique</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Conseils pour écrire sa thèse </a:t>
            </a:r>
            <a:r>
              <a:rPr lang="fr-FR" sz="1100" u="sng" dirty="0">
                <a:solidFill>
                  <a:schemeClr val="accent1"/>
                </a:solidFill>
                <a:cs typeface="Calibri Light" panose="020F0302020204030204" pitchFamily="34" charset="0"/>
                <a:hlinkClick r:id="rId11">
                  <a:extLst>
                    <a:ext uri="{A12FA001-AC4F-418D-AE19-62706E023703}">
                      <ahyp:hlinkClr xmlns:ahyp="http://schemas.microsoft.com/office/drawing/2018/hyperlinkcolor" val="tx"/>
                    </a:ext>
                  </a:extLst>
                </a:hlinkClick>
              </a:rPr>
              <a:t>https://biospraktikos.hypotheses.org/952</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Calendriers d’événements scientifiques : </a:t>
            </a:r>
            <a:r>
              <a:rPr lang="fr-FR" sz="1100" dirty="0" err="1">
                <a:solidFill>
                  <a:schemeClr val="tx2"/>
                </a:solidFill>
                <a:cs typeface="Calibri Light" panose="020F0302020204030204" pitchFamily="34" charset="0"/>
              </a:rPr>
              <a:t>Calenda</a:t>
            </a:r>
            <a:r>
              <a:rPr lang="fr-FR" sz="1100" dirty="0">
                <a:solidFill>
                  <a:schemeClr val="tx2"/>
                </a:solidFill>
                <a:cs typeface="Calibri Light" panose="020F0302020204030204" pitchFamily="34" charset="0"/>
              </a:rPr>
              <a:t> </a:t>
            </a:r>
            <a:r>
              <a:rPr lang="fr-FR" sz="1100" u="sng" dirty="0">
                <a:solidFill>
                  <a:schemeClr val="accent1"/>
                </a:solidFill>
                <a:cs typeface="Calibri Light" panose="020F0302020204030204" pitchFamily="34" charset="0"/>
                <a:hlinkClick r:id="rId12">
                  <a:extLst>
                    <a:ext uri="{A12FA001-AC4F-418D-AE19-62706E023703}">
                      <ahyp:hlinkClr xmlns:ahyp="http://schemas.microsoft.com/office/drawing/2018/hyperlinkcolor" val="tx"/>
                    </a:ext>
                  </a:extLst>
                </a:hlinkClick>
              </a:rPr>
              <a:t>https://calenda.org/</a:t>
            </a:r>
            <a:r>
              <a:rPr lang="fr-FR" sz="1100" u="sng" dirty="0">
                <a:solidFill>
                  <a:schemeClr val="accent1"/>
                </a:solidFill>
                <a:cs typeface="Calibri Light" panose="020F0302020204030204" pitchFamily="34" charset="0"/>
              </a:rPr>
              <a:t> </a:t>
            </a:r>
            <a:r>
              <a:rPr lang="fr-FR" sz="1100" dirty="0">
                <a:solidFill>
                  <a:schemeClr val="tx2"/>
                </a:solidFill>
                <a:cs typeface="Calibri Light" panose="020F0302020204030204" pitchFamily="34" charset="0"/>
              </a:rPr>
              <a:t>Fabula </a:t>
            </a:r>
            <a:r>
              <a:rPr lang="fr-FR" sz="1100" u="sng" dirty="0">
                <a:solidFill>
                  <a:schemeClr val="accent1"/>
                </a:solidFill>
                <a:cs typeface="Calibri Light" panose="020F0302020204030204" pitchFamily="34" charset="0"/>
                <a:hlinkClick r:id="rId13">
                  <a:extLst>
                    <a:ext uri="{A12FA001-AC4F-418D-AE19-62706E023703}">
                      <ahyp:hlinkClr xmlns:ahyp="http://schemas.microsoft.com/office/drawing/2018/hyperlinkcolor" val="tx"/>
                    </a:ext>
                  </a:extLst>
                </a:hlinkClick>
              </a:rPr>
              <a:t>https://www.fabula.org/actualites/agenda/</a:t>
            </a:r>
            <a:endParaRPr lang="fr-FR" sz="1100" u="sng"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Planning </a:t>
            </a:r>
            <a:r>
              <a:rPr lang="fr-FR" sz="1100" u="sng" dirty="0">
                <a:solidFill>
                  <a:schemeClr val="accent1"/>
                </a:solidFill>
                <a:cs typeface="Calibri Light" panose="020F0302020204030204" pitchFamily="34" charset="0"/>
                <a:hlinkClick r:id="rId14">
                  <a:extLst>
                    <a:ext uri="{A12FA001-AC4F-418D-AE19-62706E023703}">
                      <ahyp:hlinkClr xmlns:ahyp="http://schemas.microsoft.com/office/drawing/2018/hyperlinkcolor" val="tx"/>
                    </a:ext>
                  </a:extLst>
                </a:hlinkClick>
              </a:rPr>
              <a:t>https://enthese.hypotheses.org/647</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b="1" dirty="0">
                <a:solidFill>
                  <a:schemeClr val="tx2"/>
                </a:solidFill>
                <a:cs typeface="Calibri Light" panose="020F0302020204030204" pitchFamily="34" charset="0"/>
              </a:rPr>
              <a:t>D’autres conseils pour aller plus loin :</a:t>
            </a:r>
          </a:p>
          <a:p>
            <a:r>
              <a:rPr lang="fr-FR" sz="1100" u="sng" dirty="0">
                <a:solidFill>
                  <a:schemeClr val="accent1"/>
                </a:solidFill>
                <a:cs typeface="Calibri Light" panose="020F0302020204030204" pitchFamily="34" charset="0"/>
                <a:hlinkClick r:id="rId15">
                  <a:extLst>
                    <a:ext uri="{A12FA001-AC4F-418D-AE19-62706E023703}">
                      <ahyp:hlinkClr xmlns:ahyp="http://schemas.microsoft.com/office/drawing/2018/hyperlinkcolor" val="tx"/>
                    </a:ext>
                  </a:extLst>
                </a:hlinkClick>
              </a:rPr>
              <a:t>https://enthese.hypotheses.org/tag/organisation</a:t>
            </a:r>
            <a:endParaRPr lang="fr-FR" sz="1100" dirty="0">
              <a:solidFill>
                <a:schemeClr val="accent1"/>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16">
                  <a:extLst>
                    <a:ext uri="{A12FA001-AC4F-418D-AE19-62706E023703}">
                      <ahyp:hlinkClr xmlns:ahyp="http://schemas.microsoft.com/office/drawing/2018/hyperlinkcolor" val="tx"/>
                    </a:ext>
                  </a:extLst>
                </a:hlinkClick>
              </a:rPr>
              <a:t>https://enthese.hypotheses.org/1641</a:t>
            </a:r>
            <a:endParaRPr lang="fr-FR" sz="1100" dirty="0">
              <a:solidFill>
                <a:schemeClr val="accent1"/>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17">
                  <a:extLst>
                    <a:ext uri="{A12FA001-AC4F-418D-AE19-62706E023703}">
                      <ahyp:hlinkClr xmlns:ahyp="http://schemas.microsoft.com/office/drawing/2018/hyperlinkcolor" val="tx"/>
                    </a:ext>
                  </a:extLst>
                </a:hlinkClick>
              </a:rPr>
              <a:t>https://devhist.hypotheses.org/2237</a:t>
            </a:r>
            <a:endParaRPr lang="fr-FR" sz="1100" dirty="0">
              <a:solidFill>
                <a:schemeClr val="accent1"/>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18">
                  <a:extLst>
                    <a:ext uri="{A12FA001-AC4F-418D-AE19-62706E023703}">
                      <ahyp:hlinkClr xmlns:ahyp="http://schemas.microsoft.com/office/drawing/2018/hyperlinkcolor" val="tx"/>
                    </a:ext>
                  </a:extLst>
                </a:hlinkClick>
              </a:rPr>
              <a:t>https://reussirsathese.com/derniers-articles</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dirty="0">
                <a:solidFill>
                  <a:schemeClr val="tx2"/>
                </a:solidFill>
                <a:cs typeface="Calibri Light" panose="020F0302020204030204" pitchFamily="34" charset="0"/>
              </a:rPr>
              <a:t>Geneviève Belleville, « Assieds-toi et écris Ta thèse ! Trucs pratiques pour la rédaction scientifique » </a:t>
            </a:r>
            <a:r>
              <a:rPr lang="fr-FR" sz="1100" i="1" dirty="0">
                <a:solidFill>
                  <a:schemeClr val="tx2"/>
                </a:solidFill>
                <a:cs typeface="Calibri Light" panose="020F0302020204030204" pitchFamily="34" charset="0"/>
              </a:rPr>
              <a:t>(vidéo)</a:t>
            </a:r>
          </a:p>
          <a:p>
            <a:r>
              <a:rPr lang="fr-FR" sz="1100" u="sng" dirty="0">
                <a:solidFill>
                  <a:schemeClr val="accent1"/>
                </a:solidFill>
                <a:cs typeface="Calibri Light" panose="020F0302020204030204" pitchFamily="34" charset="0"/>
                <a:hlinkClick r:id="rId19">
                  <a:extLst>
                    <a:ext uri="{A12FA001-AC4F-418D-AE19-62706E023703}">
                      <ahyp:hlinkClr xmlns:ahyp="http://schemas.microsoft.com/office/drawing/2018/hyperlinkcolor" val="tx"/>
                    </a:ext>
                  </a:extLst>
                </a:hlinkClick>
              </a:rPr>
              <a:t>https://www.youtube.com/watch?v=qbQ02vJkXQw&amp;t=612s</a:t>
            </a:r>
            <a:endParaRPr lang="fr-FR" sz="1100" u="sng"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Et échantillon de son ouvrage </a:t>
            </a:r>
            <a:r>
              <a:rPr lang="fr-FR" sz="1100" dirty="0">
                <a:solidFill>
                  <a:schemeClr val="accent1"/>
                </a:solidFill>
                <a:cs typeface="Calibri Light" panose="020F0302020204030204" pitchFamily="34" charset="0"/>
                <a:hlinkClick r:id="rId20">
                  <a:extLst>
                    <a:ext uri="{A12FA001-AC4F-418D-AE19-62706E023703}">
                      <ahyp:hlinkClr xmlns:ahyp="http://schemas.microsoft.com/office/drawing/2018/hyperlinkcolor" val="tx"/>
                    </a:ext>
                  </a:extLst>
                </a:hlinkClick>
              </a:rPr>
              <a:t>https://www.recherche.uliege.be/upload/docs/application/pdf/2019-01/assieds-toi_et_ecris_ta_these_genevieve_belleville.pdf</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Mémoires, thèses, publications : SOYONS ACCESSIBLES! </a:t>
            </a:r>
            <a:r>
              <a:rPr lang="fr-FR" sz="1100" u="sng" dirty="0">
                <a:solidFill>
                  <a:schemeClr val="accent1"/>
                </a:solidFill>
                <a:cs typeface="Calibri Light" panose="020F0302020204030204" pitchFamily="34" charset="0"/>
                <a:hlinkClick r:id="rId21">
                  <a:extLst>
                    <a:ext uri="{A12FA001-AC4F-418D-AE19-62706E023703}">
                      <ahyp:hlinkClr xmlns:ahyp="http://schemas.microsoft.com/office/drawing/2018/hyperlinkcolor" val="tx"/>
                    </a:ext>
                  </a:extLst>
                </a:hlinkClick>
              </a:rPr>
              <a:t>https://callisto-formation.fr/course/view.php?id=394</a:t>
            </a:r>
            <a:endParaRPr lang="fr-FR" sz="1100" u="sng"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b="1" dirty="0">
                <a:solidFill>
                  <a:schemeClr val="tx2"/>
                </a:solidFill>
                <a:cs typeface="Calibri Light" panose="020F0302020204030204" pitchFamily="34" charset="0"/>
              </a:rPr>
              <a:t>En histoire</a:t>
            </a:r>
            <a:endParaRPr lang="fr-FR" sz="1100" dirty="0">
              <a:solidFill>
                <a:schemeClr val="tx2"/>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22">
                  <a:extLst>
                    <a:ext uri="{A12FA001-AC4F-418D-AE19-62706E023703}">
                      <ahyp:hlinkClr xmlns:ahyp="http://schemas.microsoft.com/office/drawing/2018/hyperlinkcolor" val="tx"/>
                    </a:ext>
                  </a:extLst>
                </a:hlinkClick>
              </a:rPr>
              <a:t>https://consciences.hypotheses.org/</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b="1" dirty="0">
                <a:solidFill>
                  <a:schemeClr val="tx2"/>
                </a:solidFill>
                <a:cs typeface="Calibri Light" panose="020F0302020204030204" pitchFamily="34" charset="0"/>
              </a:rPr>
              <a:t>En droit</a:t>
            </a:r>
            <a:endParaRPr lang="fr-FR" sz="1100" dirty="0">
              <a:solidFill>
                <a:schemeClr val="tx2"/>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23">
                  <a:extLst>
                    <a:ext uri="{A12FA001-AC4F-418D-AE19-62706E023703}">
                      <ahyp:hlinkClr xmlns:ahyp="http://schemas.microsoft.com/office/drawing/2018/hyperlinkcolor" val="tx"/>
                    </a:ext>
                  </a:extLst>
                </a:hlinkClick>
              </a:rPr>
              <a:t>https://cliniquejuridiquesorbonne.com/</a:t>
            </a:r>
            <a:endParaRPr lang="fr-FR" sz="1100" u="sng" dirty="0">
              <a:solidFill>
                <a:schemeClr val="accent1"/>
              </a:solidFill>
              <a:cs typeface="Calibri Light" panose="020F0302020204030204" pitchFamily="34" charset="0"/>
            </a:endParaRPr>
          </a:p>
        </p:txBody>
      </p:sp>
    </p:spTree>
    <p:extLst>
      <p:ext uri="{BB962C8B-B14F-4D97-AF65-F5344CB8AC3E}">
        <p14:creationId xmlns:p14="http://schemas.microsoft.com/office/powerpoint/2010/main" val="403494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928B903-D2FB-2442-8EB2-3B7EE57DF1FA}"/>
              </a:ext>
            </a:extLst>
          </p:cNvPr>
          <p:cNvSpPr txBox="1"/>
          <p:nvPr/>
        </p:nvSpPr>
        <p:spPr>
          <a:xfrm>
            <a:off x="107504" y="352349"/>
            <a:ext cx="11873964" cy="5816977"/>
          </a:xfrm>
          <a:prstGeom prst="rect">
            <a:avLst/>
          </a:prstGeom>
          <a:noFill/>
        </p:spPr>
        <p:txBody>
          <a:bodyPr wrap="square" rtlCol="0" anchor="ctr" anchorCtr="0">
            <a:spAutoFit/>
          </a:bodyPr>
          <a:lstStyle/>
          <a:p>
            <a:r>
              <a:rPr lang="fr-FR" sz="1400" b="1" dirty="0">
                <a:solidFill>
                  <a:schemeClr val="tx2"/>
                </a:solidFill>
                <a:cs typeface="Calibri Light" panose="020F0302020204030204" pitchFamily="34" charset="0"/>
              </a:rPr>
              <a:t>Liens utiles Internet</a:t>
            </a:r>
            <a:endParaRPr lang="fr-FR" sz="1400" dirty="0">
              <a:solidFill>
                <a:schemeClr val="tx2"/>
              </a:solidFill>
              <a:cs typeface="Calibri Light" panose="020F0302020204030204" pitchFamily="34" charset="0"/>
            </a:endParaRPr>
          </a:p>
          <a:p>
            <a:endParaRPr lang="fr-FR" sz="500" b="1"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Aspects fondamentaux du droit d’auteur</a:t>
            </a:r>
            <a:endParaRPr lang="fr-FR" sz="1100" dirty="0">
              <a:solidFill>
                <a:schemeClr val="tx2"/>
              </a:solidFill>
              <a:cs typeface="Calibri Light" panose="020F0302020204030204" pitchFamily="34" charset="0"/>
            </a:endParaRPr>
          </a:p>
          <a:p>
            <a:r>
              <a:rPr lang="en-US" sz="1100" dirty="0" err="1">
                <a:solidFill>
                  <a:schemeClr val="tx2"/>
                </a:solidFill>
                <a:cs typeface="Calibri Light" panose="020F0302020204030204" pitchFamily="34" charset="0"/>
              </a:rPr>
              <a:t>Licences</a:t>
            </a:r>
            <a:r>
              <a:rPr lang="en-US" sz="1100" dirty="0">
                <a:solidFill>
                  <a:schemeClr val="tx2"/>
                </a:solidFill>
                <a:cs typeface="Calibri Light" panose="020F0302020204030204" pitchFamily="34" charset="0"/>
              </a:rPr>
              <a:t> Creative Commons </a:t>
            </a:r>
            <a:r>
              <a:rPr lang="en-US" sz="1100" u="sng" dirty="0">
                <a:solidFill>
                  <a:schemeClr val="accent1"/>
                </a:solidFill>
                <a:cs typeface="Calibri Light" panose="020F0302020204030204" pitchFamily="34" charset="0"/>
                <a:hlinkClick r:id="rId3">
                  <a:extLst>
                    <a:ext uri="{A12FA001-AC4F-418D-AE19-62706E023703}">
                      <ahyp:hlinkClr xmlns:ahyp="http://schemas.microsoft.com/office/drawing/2018/hyperlinkcolor" val="tx"/>
                    </a:ext>
                  </a:extLst>
                </a:hlinkClick>
              </a:rPr>
              <a:t>https://creativecommons.org/share-your-work/cclicenses/</a:t>
            </a:r>
            <a:endParaRPr lang="en-US" sz="1100" u="sng"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L’intégrité scientifique </a:t>
            </a:r>
            <a:r>
              <a:rPr lang="fr-FR" sz="1100" u="sng" dirty="0">
                <a:solidFill>
                  <a:schemeClr val="accent1"/>
                </a:solidFill>
                <a:cs typeface="Calibri Light" panose="020F0302020204030204" pitchFamily="34" charset="0"/>
                <a:hlinkClick r:id="rId4">
                  <a:extLst>
                    <a:ext uri="{A12FA001-AC4F-418D-AE19-62706E023703}">
                      <ahyp:hlinkClr xmlns:ahyp="http://schemas.microsoft.com/office/drawing/2018/hyperlinkcolor" val="tx"/>
                    </a:ext>
                  </a:extLst>
                </a:hlinkClick>
              </a:rPr>
              <a:t>https://www.ofis-france.fr/quest-ce-que-lintegrite-scientifique/</a:t>
            </a:r>
            <a:endParaRPr lang="fr-FR" sz="1100" u="sng"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Décret n° 2021-1572 du 3 décembre 2021 relatif au respect des exigences de l'intégrité scientifique par les établissements publics contribuant au service public de la recherche et les fondations reconnues d'utilité publique ayant pour activité principale la recherche publique </a:t>
            </a:r>
            <a:r>
              <a:rPr lang="fr-FR" sz="1100" dirty="0">
                <a:solidFill>
                  <a:schemeClr val="accent1"/>
                </a:solidFill>
                <a:cs typeface="Calibri Light" panose="020F0302020204030204" pitchFamily="34" charset="0"/>
                <a:hlinkClick r:id="rId5">
                  <a:extLst>
                    <a:ext uri="{A12FA001-AC4F-418D-AE19-62706E023703}">
                      <ahyp:hlinkClr xmlns:ahyp="http://schemas.microsoft.com/office/drawing/2018/hyperlinkcolor" val="tx"/>
                    </a:ext>
                  </a:extLst>
                </a:hlinkClick>
              </a:rPr>
              <a:t>https://www.legifrance.gouv.fr/loda/id/JORFTEXT000044411360/2026-01-16</a:t>
            </a:r>
            <a:endParaRPr lang="fr-FR" sz="1100" dirty="0">
              <a:solidFill>
                <a:schemeClr val="accent1"/>
              </a:solidFill>
              <a:cs typeface="Calibri Light" panose="020F0302020204030204" pitchFamily="34" charset="0"/>
            </a:endParaRPr>
          </a:p>
          <a:p>
            <a:r>
              <a:rPr lang="fr-FR" sz="500" b="1" dirty="0">
                <a:solidFill>
                  <a:schemeClr val="tx2"/>
                </a:solidFill>
                <a:cs typeface="Calibri Light" panose="020F0302020204030204" pitchFamily="34" charset="0"/>
              </a:rPr>
              <a:t> </a:t>
            </a:r>
            <a:endParaRPr lang="fr-FR" sz="500" dirty="0">
              <a:solidFill>
                <a:schemeClr val="tx2"/>
              </a:solidFill>
              <a:cs typeface="Calibri Light" panose="020F0302020204030204" pitchFamily="34" charset="0"/>
            </a:endParaRPr>
          </a:p>
          <a:p>
            <a:endParaRPr lang="fr-FR" sz="500" b="1" dirty="0">
              <a:solidFill>
                <a:schemeClr val="tx2"/>
              </a:solidFill>
              <a:cs typeface="Calibri Light" panose="020F0302020204030204" pitchFamily="34" charset="0"/>
            </a:endParaRPr>
          </a:p>
          <a:p>
            <a:r>
              <a:rPr lang="fr-FR" sz="1100" dirty="0">
                <a:solidFill>
                  <a:schemeClr val="tx2"/>
                </a:solidFill>
                <a:cs typeface="Calibri Light" panose="020F0302020204030204" pitchFamily="34" charset="0"/>
              </a:rPr>
              <a:t>Loi de programmation de la recherche (Art. 28 ) : les images dans la thèse</a:t>
            </a:r>
          </a:p>
          <a:p>
            <a:r>
              <a:rPr lang="fr-FR" sz="1100" u="sng" dirty="0">
                <a:solidFill>
                  <a:schemeClr val="accent1"/>
                </a:solidFill>
                <a:cs typeface="Calibri Light" panose="020F0302020204030204" pitchFamily="34" charset="0"/>
                <a:hlinkClick r:id="rId6">
                  <a:extLst>
                    <a:ext uri="{A12FA001-AC4F-418D-AE19-62706E023703}">
                      <ahyp:hlinkClr xmlns:ahyp="http://schemas.microsoft.com/office/drawing/2018/hyperlinkcolor" val="tx"/>
                    </a:ext>
                  </a:extLst>
                </a:hlinkClick>
              </a:rPr>
              <a:t>https://www.legifrance.gouv.fr/loda/id/JORFTEXT000042738027/2026-01-16</a:t>
            </a:r>
            <a:endParaRPr lang="fr-FR" sz="1100" u="sng"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b="1" dirty="0">
                <a:solidFill>
                  <a:schemeClr val="tx2"/>
                </a:solidFill>
                <a:cs typeface="Calibri Light" panose="020F0302020204030204" pitchFamily="34" charset="0"/>
              </a:rPr>
              <a:t>Recueil de bonnes pratiques pour la diffusion en ligne des images patrimoniales</a:t>
            </a:r>
          </a:p>
          <a:p>
            <a:r>
              <a:rPr lang="fr-FR" sz="1100" u="sng" dirty="0">
                <a:solidFill>
                  <a:schemeClr val="accent1"/>
                </a:solidFill>
                <a:cs typeface="Calibri Light" panose="020F0302020204030204" pitchFamily="34" charset="0"/>
                <a:hlinkClick r:id="rId7">
                  <a:extLst>
                    <a:ext uri="{A12FA001-AC4F-418D-AE19-62706E023703}">
                      <ahyp:hlinkClr xmlns:ahyp="http://schemas.microsoft.com/office/drawing/2018/hyperlinkcolor" val="tx"/>
                    </a:ext>
                  </a:extLst>
                </a:hlinkClick>
              </a:rPr>
              <a:t>https://www.inha.fr//app/uploads/2024/11/INHA_receuil_bonnes_pratiques_20241112BD.pdf</a:t>
            </a:r>
            <a:endParaRPr lang="fr-FR" sz="1100" u="sng" dirty="0">
              <a:solidFill>
                <a:schemeClr val="accent1"/>
              </a:solidFill>
              <a:cs typeface="Calibri Light" panose="020F0302020204030204" pitchFamily="34" charset="0"/>
            </a:endParaRPr>
          </a:p>
          <a:p>
            <a:endParaRPr lang="fr-FR" sz="500"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Données personnelles dans la thèse </a:t>
            </a:r>
            <a:r>
              <a:rPr lang="fr-FR" sz="1100" dirty="0">
                <a:solidFill>
                  <a:schemeClr val="accent1"/>
                </a:solidFill>
                <a:cs typeface="Calibri Light" panose="020F0302020204030204" pitchFamily="34" charset="0"/>
                <a:hlinkClick r:id="rId8">
                  <a:extLst>
                    <a:ext uri="{A12FA001-AC4F-418D-AE19-62706E023703}">
                      <ahyp:hlinkClr xmlns:ahyp="http://schemas.microsoft.com/office/drawing/2018/hyperlinkcolor" val="tx"/>
                    </a:ext>
                  </a:extLst>
                </a:hlinkClick>
              </a:rPr>
              <a:t>https://donnees-personnelles.pantheonsorbonne.fr/donnees-personnelles-dans-projets-recherche</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dirty="0">
                <a:solidFill>
                  <a:schemeClr val="tx2"/>
                </a:solidFill>
                <a:cs typeface="Calibri Light" panose="020F0302020204030204" pitchFamily="34" charset="0"/>
              </a:rPr>
              <a:t>François </a:t>
            </a:r>
            <a:r>
              <a:rPr lang="fr-FR" sz="1100" dirty="0" err="1">
                <a:solidFill>
                  <a:schemeClr val="tx2"/>
                </a:solidFill>
                <a:cs typeface="Calibri Light" panose="020F0302020204030204" pitchFamily="34" charset="0"/>
              </a:rPr>
              <a:t>Descubes</a:t>
            </a:r>
            <a:r>
              <a:rPr lang="fr-FR" sz="1100" dirty="0">
                <a:solidFill>
                  <a:schemeClr val="tx2"/>
                </a:solidFill>
                <a:cs typeface="Calibri Light" panose="020F0302020204030204" pitchFamily="34" charset="0"/>
              </a:rPr>
              <a:t>, Rebecca Rousseau </a:t>
            </a:r>
            <a:r>
              <a:rPr lang="fr-FR" sz="1100" b="1" dirty="0">
                <a:solidFill>
                  <a:schemeClr val="tx2"/>
                </a:solidFill>
                <a:cs typeface="Calibri Light" panose="020F0302020204030204" pitchFamily="34" charset="0"/>
              </a:rPr>
              <a:t>délégués à la protection des données (DPO) de</a:t>
            </a:r>
            <a:r>
              <a:rPr lang="fr-FR" sz="1100" dirty="0">
                <a:solidFill>
                  <a:schemeClr val="tx2"/>
                </a:solidFill>
                <a:cs typeface="Calibri Light" panose="020F0302020204030204" pitchFamily="34" charset="0"/>
              </a:rPr>
              <a:t> Paris 1 Panthéon-Sorbonne </a:t>
            </a:r>
            <a:r>
              <a:rPr lang="fr-FR" sz="1100" u="sng" dirty="0">
                <a:solidFill>
                  <a:schemeClr val="accent1"/>
                </a:solidFill>
                <a:cs typeface="Calibri Light" panose="020F0302020204030204" pitchFamily="34" charset="0"/>
                <a:hlinkClick r:id="rId9">
                  <a:extLst>
                    <a:ext uri="{A12FA001-AC4F-418D-AE19-62706E023703}">
                      <ahyp:hlinkClr xmlns:ahyp="http://schemas.microsoft.com/office/drawing/2018/hyperlinkcolor" val="tx"/>
                    </a:ext>
                  </a:extLst>
                </a:hlinkClick>
              </a:rPr>
              <a:t>dpo@univ-paris1.fr</a:t>
            </a:r>
            <a:endParaRPr lang="fr-FR" sz="1100" dirty="0">
              <a:solidFill>
                <a:schemeClr val="accent1"/>
              </a:solidFill>
              <a:cs typeface="Calibri Light" panose="020F0302020204030204" pitchFamily="34" charset="0"/>
            </a:endParaRPr>
          </a:p>
          <a:p>
            <a:endParaRPr lang="fr-FR" sz="500"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Visibilité :</a:t>
            </a:r>
            <a:r>
              <a:rPr lang="fr-FR" sz="1100" dirty="0">
                <a:solidFill>
                  <a:schemeClr val="tx2"/>
                </a:solidFill>
                <a:cs typeface="Calibri Light" panose="020F0302020204030204" pitchFamily="34" charset="0"/>
              </a:rPr>
              <a:t> </a:t>
            </a:r>
          </a:p>
          <a:p>
            <a:r>
              <a:rPr lang="fr-FR" sz="1100" dirty="0">
                <a:solidFill>
                  <a:schemeClr val="tx2"/>
                </a:solidFill>
                <a:cs typeface="Calibri Light" panose="020F0302020204030204" pitchFamily="34" charset="0"/>
              </a:rPr>
              <a:t>Pages personnelles Paris 1 (tutoriel)</a:t>
            </a:r>
          </a:p>
          <a:p>
            <a:r>
              <a:rPr lang="fr-FR" sz="1100" u="sng" dirty="0">
                <a:solidFill>
                  <a:schemeClr val="accent1"/>
                </a:solidFill>
                <a:cs typeface="Calibri Light" panose="020F0302020204030204" pitchFamily="34" charset="0"/>
                <a:hlinkClick r:id="rId10">
                  <a:extLst>
                    <a:ext uri="{A12FA001-AC4F-418D-AE19-62706E023703}">
                      <ahyp:hlinkClr xmlns:ahyp="http://schemas.microsoft.com/office/drawing/2018/hyperlinkcolor" val="tx"/>
                    </a:ext>
                  </a:extLst>
                </a:hlinkClick>
              </a:rPr>
              <a:t>https://mediatheque.univ-paris1.fr/video/2969-comment-mettre-a-jour-sa-page-perso/</a:t>
            </a:r>
            <a:endParaRPr lang="fr-FR" sz="1100" dirty="0">
              <a:solidFill>
                <a:schemeClr val="accent1"/>
              </a:solidFill>
              <a:cs typeface="Calibri Light" panose="020F0302020204030204" pitchFamily="34" charset="0"/>
            </a:endParaRPr>
          </a:p>
          <a:p>
            <a:r>
              <a:rPr lang="fr-FR" sz="500" dirty="0">
                <a:solidFill>
                  <a:schemeClr val="tx2"/>
                </a:solidFill>
                <a:cs typeface="Calibri Light" panose="020F0302020204030204" pitchFamily="34" charset="0"/>
              </a:rPr>
              <a:t> </a:t>
            </a:r>
          </a:p>
          <a:p>
            <a:r>
              <a:rPr lang="fr-FR" sz="1100" dirty="0">
                <a:solidFill>
                  <a:schemeClr val="accent1"/>
                </a:solidFill>
                <a:cs typeface="Calibri Light" panose="020F0302020204030204" pitchFamily="34" charset="0"/>
                <a:hlinkClick r:id="rId11">
                  <a:extLst>
                    <a:ext uri="{A12FA001-AC4F-418D-AE19-62706E023703}">
                      <ahyp:hlinkClr xmlns:ahyp="http://schemas.microsoft.com/office/drawing/2018/hyperlinkcolor" val="tx"/>
                    </a:ext>
                  </a:extLst>
                </a:hlinkClick>
              </a:rPr>
              <a:t>Theses.fr</a:t>
            </a:r>
            <a:r>
              <a:rPr lang="fr-FR" sz="1100" dirty="0">
                <a:solidFill>
                  <a:schemeClr val="accent1"/>
                </a:solidFill>
                <a:cs typeface="Calibri Light" panose="020F0302020204030204" pitchFamily="34" charset="0"/>
              </a:rPr>
              <a:t> </a:t>
            </a:r>
            <a:r>
              <a:rPr lang="fr-FR" sz="1100" dirty="0">
                <a:solidFill>
                  <a:schemeClr val="tx2"/>
                </a:solidFill>
                <a:cs typeface="Calibri Light" panose="020F0302020204030204" pitchFamily="34" charset="0"/>
              </a:rPr>
              <a:t>: vérifier les informations, possibilité de compléter les informations (résumés, mots clefs)</a:t>
            </a:r>
          </a:p>
          <a:p>
            <a:r>
              <a:rPr lang="fr-FR" sz="1100" dirty="0">
                <a:solidFill>
                  <a:schemeClr val="tx2"/>
                </a:solidFill>
                <a:cs typeface="Calibri Light" panose="020F0302020204030204" pitchFamily="34" charset="0"/>
              </a:rPr>
              <a:t> </a:t>
            </a:r>
          </a:p>
          <a:p>
            <a:r>
              <a:rPr lang="fr-FR" sz="1100" b="1" dirty="0">
                <a:solidFill>
                  <a:schemeClr val="tx2"/>
                </a:solidFill>
                <a:cs typeface="Calibri Light" panose="020F0302020204030204" pitchFamily="34" charset="0"/>
              </a:rPr>
              <a:t>Associations doctorants :</a:t>
            </a:r>
            <a:endParaRPr lang="fr-FR" sz="1100" dirty="0">
              <a:solidFill>
                <a:schemeClr val="tx2"/>
              </a:solidFill>
              <a:cs typeface="Calibri Light" panose="020F0302020204030204" pitchFamily="34" charset="0"/>
            </a:endParaRPr>
          </a:p>
          <a:p>
            <a:r>
              <a:rPr lang="fr-FR" sz="1100" dirty="0" err="1">
                <a:solidFill>
                  <a:schemeClr val="tx2"/>
                </a:solidFill>
                <a:cs typeface="Calibri Light" panose="020F0302020204030204" pitchFamily="34" charset="0"/>
              </a:rPr>
              <a:t>Doctopus</a:t>
            </a:r>
            <a:r>
              <a:rPr lang="fr-FR" sz="1100" dirty="0">
                <a:solidFill>
                  <a:schemeClr val="tx2"/>
                </a:solidFill>
                <a:cs typeface="Calibri Light" panose="020F0302020204030204" pitchFamily="34" charset="0"/>
              </a:rPr>
              <a:t>, Observatoire Indépendant de la Vie Doctorale </a:t>
            </a:r>
            <a:r>
              <a:rPr lang="fr-FR" sz="1100" u="sng" dirty="0">
                <a:solidFill>
                  <a:schemeClr val="accent1"/>
                </a:solidFill>
                <a:cs typeface="Calibri Light" panose="020F0302020204030204" pitchFamily="34" charset="0"/>
                <a:hlinkClick r:id="rId12">
                  <a:extLst>
                    <a:ext uri="{A12FA001-AC4F-418D-AE19-62706E023703}">
                      <ahyp:hlinkClr xmlns:ahyp="http://schemas.microsoft.com/office/drawing/2018/hyperlinkcolor" val="tx"/>
                    </a:ext>
                  </a:extLst>
                </a:hlinkClick>
              </a:rPr>
              <a:t>https://doctopus.hypotheses.org/</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Association </a:t>
            </a:r>
            <a:r>
              <a:rPr lang="fr-FR" sz="1100" dirty="0" err="1">
                <a:solidFill>
                  <a:schemeClr val="tx2"/>
                </a:solidFill>
                <a:cs typeface="Calibri Light" panose="020F0302020204030204" pitchFamily="34" charset="0"/>
              </a:rPr>
              <a:t>AdCifreSHS</a:t>
            </a:r>
            <a:r>
              <a:rPr lang="fr-FR" sz="1100" b="1" dirty="0">
                <a:solidFill>
                  <a:schemeClr val="tx2"/>
                </a:solidFill>
                <a:cs typeface="Calibri Light" panose="020F0302020204030204" pitchFamily="34" charset="0"/>
              </a:rPr>
              <a:t> </a:t>
            </a:r>
            <a:r>
              <a:rPr lang="fr-FR" sz="1100" dirty="0">
                <a:solidFill>
                  <a:schemeClr val="tx2"/>
                </a:solidFill>
                <a:cs typeface="Calibri Light" panose="020F0302020204030204" pitchFamily="34" charset="0"/>
              </a:rPr>
              <a:t>(pour les doctorants en contrat </a:t>
            </a:r>
            <a:r>
              <a:rPr lang="fr-FR" sz="1100" dirty="0" err="1">
                <a:solidFill>
                  <a:schemeClr val="tx2"/>
                </a:solidFill>
                <a:cs typeface="Calibri Light" panose="020F0302020204030204" pitchFamily="34" charset="0"/>
              </a:rPr>
              <a:t>Cifre</a:t>
            </a:r>
            <a:r>
              <a:rPr lang="fr-FR" sz="1100" dirty="0">
                <a:solidFill>
                  <a:schemeClr val="tx2"/>
                </a:solidFill>
                <a:cs typeface="Calibri Light" panose="020F0302020204030204" pitchFamily="34" charset="0"/>
              </a:rPr>
              <a:t>) </a:t>
            </a:r>
            <a:r>
              <a:rPr lang="fr-FR" sz="1100" dirty="0">
                <a:solidFill>
                  <a:schemeClr val="accent1"/>
                </a:solidFill>
                <a:cs typeface="Calibri Light" panose="020F0302020204030204" pitchFamily="34" charset="0"/>
                <a:hlinkClick r:id="rId13">
                  <a:extLst>
                    <a:ext uri="{A12FA001-AC4F-418D-AE19-62706E023703}">
                      <ahyp:hlinkClr xmlns:ahyp="http://schemas.microsoft.com/office/drawing/2018/hyperlinkcolor" val="tx"/>
                    </a:ext>
                  </a:extLst>
                </a:hlinkClick>
              </a:rPr>
              <a:t>https://adcifreshs.wixsite.com/adcifreshs</a:t>
            </a:r>
            <a:endParaRPr lang="fr-FR" sz="1100" dirty="0">
              <a:solidFill>
                <a:schemeClr val="accent1"/>
              </a:solidFill>
              <a:cs typeface="Calibri Light" panose="020F0302020204030204" pitchFamily="34" charset="0"/>
            </a:endParaRPr>
          </a:p>
          <a:p>
            <a:r>
              <a:rPr lang="fr-FR" sz="1100" dirty="0">
                <a:solidFill>
                  <a:schemeClr val="tx2"/>
                </a:solidFill>
                <a:cs typeface="Calibri Light" panose="020F0302020204030204" pitchFamily="34" charset="0"/>
              </a:rPr>
              <a:t>Le Réseau National des collèges doctoraux </a:t>
            </a:r>
            <a:r>
              <a:rPr lang="fr-FR" sz="1100" u="sng" dirty="0">
                <a:solidFill>
                  <a:schemeClr val="accent1"/>
                </a:solidFill>
                <a:cs typeface="Calibri Light" panose="020F0302020204030204" pitchFamily="34" charset="0"/>
                <a:hlinkClick r:id="rId14">
                  <a:extLst>
                    <a:ext uri="{A12FA001-AC4F-418D-AE19-62706E023703}">
                      <ahyp:hlinkClr xmlns:ahyp="http://schemas.microsoft.com/office/drawing/2018/hyperlinkcolor" val="tx"/>
                    </a:ext>
                  </a:extLst>
                </a:hlinkClick>
              </a:rPr>
              <a:t>https://www.rncdfrance.fr/</a:t>
            </a:r>
            <a:endParaRPr lang="fr-FR" sz="1100" dirty="0">
              <a:solidFill>
                <a:schemeClr val="accent1"/>
              </a:solidFill>
              <a:cs typeface="Calibri Light" panose="020F0302020204030204" pitchFamily="34" charset="0"/>
            </a:endParaRPr>
          </a:p>
          <a:p>
            <a:r>
              <a:rPr lang="fr-FR" sz="1100" b="1" dirty="0">
                <a:solidFill>
                  <a:schemeClr val="tx2"/>
                </a:solidFill>
                <a:cs typeface="Calibri Light" panose="020F0302020204030204" pitchFamily="34" charset="0"/>
              </a:rPr>
              <a:t>Association </a:t>
            </a:r>
            <a:r>
              <a:rPr lang="fr-FR" sz="1100" b="1" dirty="0" err="1">
                <a:solidFill>
                  <a:schemeClr val="tx2"/>
                </a:solidFill>
                <a:cs typeface="Calibri Light" panose="020F0302020204030204" pitchFamily="34" charset="0"/>
              </a:rPr>
              <a:t>ParenThèse</a:t>
            </a:r>
            <a:endParaRPr lang="fr-FR" sz="1100"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 </a:t>
            </a:r>
            <a:r>
              <a:rPr lang="fr-FR" sz="1100" dirty="0">
                <a:solidFill>
                  <a:schemeClr val="tx2"/>
                </a:solidFill>
                <a:cs typeface="Calibri Light" panose="020F0302020204030204" pitchFamily="34" charset="0"/>
              </a:rPr>
              <a:t>"Mini-</a:t>
            </a:r>
            <a:r>
              <a:rPr lang="fr-FR" sz="1100" dirty="0" err="1">
                <a:solidFill>
                  <a:schemeClr val="tx2"/>
                </a:solidFill>
                <a:cs typeface="Calibri Light" panose="020F0302020204030204" pitchFamily="34" charset="0"/>
              </a:rPr>
              <a:t>ParenThèse</a:t>
            </a:r>
            <a:r>
              <a:rPr lang="fr-FR" sz="1100" dirty="0">
                <a:solidFill>
                  <a:schemeClr val="tx2"/>
                </a:solidFill>
                <a:cs typeface="Calibri Light" panose="020F0302020204030204" pitchFamily="34" charset="0"/>
              </a:rPr>
              <a:t>" : sessions de travail en groupe en café ou en bibliothèque via les réseaux sociaux Mini-</a:t>
            </a:r>
            <a:r>
              <a:rPr lang="fr-FR" sz="1100" dirty="0" err="1">
                <a:solidFill>
                  <a:schemeClr val="tx2"/>
                </a:solidFill>
                <a:cs typeface="Calibri Light" panose="020F0302020204030204" pitchFamily="34" charset="0"/>
              </a:rPr>
              <a:t>ParenThèse</a:t>
            </a:r>
            <a:r>
              <a:rPr lang="fr-FR" sz="1100" dirty="0">
                <a:solidFill>
                  <a:schemeClr val="tx2"/>
                </a:solidFill>
                <a:cs typeface="Calibri Light" panose="020F0302020204030204" pitchFamily="34" charset="0"/>
              </a:rPr>
              <a:t> IDF : </a:t>
            </a:r>
            <a:r>
              <a:rPr lang="fr-FR" sz="1100" u="sng" dirty="0">
                <a:solidFill>
                  <a:schemeClr val="accent1"/>
                </a:solidFill>
                <a:cs typeface="Calibri Light" panose="020F0302020204030204" pitchFamily="34" charset="0"/>
                <a:hlinkClick r:id="rId15">
                  <a:extLst>
                    <a:ext uri="{A12FA001-AC4F-418D-AE19-62706E023703}">
                      <ahyp:hlinkClr xmlns:ahyp="http://schemas.microsoft.com/office/drawing/2018/hyperlinkcolor" val="tx"/>
                    </a:ext>
                  </a:extLst>
                </a:hlinkClick>
              </a:rPr>
              <a:t>Mini-</a:t>
            </a:r>
            <a:r>
              <a:rPr lang="fr-FR" sz="1100" u="sng" dirty="0" err="1">
                <a:solidFill>
                  <a:schemeClr val="accent1"/>
                </a:solidFill>
                <a:cs typeface="Calibri Light" panose="020F0302020204030204" pitchFamily="34" charset="0"/>
                <a:hlinkClick r:id="rId15">
                  <a:extLst>
                    <a:ext uri="{A12FA001-AC4F-418D-AE19-62706E023703}">
                      <ahyp:hlinkClr xmlns:ahyp="http://schemas.microsoft.com/office/drawing/2018/hyperlinkcolor" val="tx"/>
                    </a:ext>
                  </a:extLst>
                </a:hlinkClick>
              </a:rPr>
              <a:t>ParenThèse</a:t>
            </a:r>
            <a:r>
              <a:rPr lang="fr-FR" sz="1100" u="sng" dirty="0">
                <a:solidFill>
                  <a:schemeClr val="accent1"/>
                </a:solidFill>
                <a:cs typeface="Calibri Light" panose="020F0302020204030204" pitchFamily="34" charset="0"/>
                <a:hlinkClick r:id="rId15">
                  <a:extLst>
                    <a:ext uri="{A12FA001-AC4F-418D-AE19-62706E023703}">
                      <ahyp:hlinkClr xmlns:ahyp="http://schemas.microsoft.com/office/drawing/2018/hyperlinkcolor" val="tx"/>
                    </a:ext>
                  </a:extLst>
                </a:hlinkClick>
              </a:rPr>
              <a:t> Ile-de-France</a:t>
            </a:r>
            <a:endParaRPr lang="fr-FR" sz="1100" u="sng" dirty="0">
              <a:solidFill>
                <a:schemeClr val="accent1"/>
              </a:solidFill>
              <a:cs typeface="Calibri Light" panose="020F0302020204030204" pitchFamily="34" charset="0"/>
            </a:endParaRPr>
          </a:p>
          <a:p>
            <a:r>
              <a:rPr lang="fr-FR" sz="1100" i="1" dirty="0" err="1">
                <a:solidFill>
                  <a:schemeClr val="tx2"/>
                </a:solidFill>
                <a:cs typeface="Calibri Light" panose="020F0302020204030204" pitchFamily="34" charset="0"/>
              </a:rPr>
              <a:t>Clasches</a:t>
            </a:r>
            <a:r>
              <a:rPr lang="fr-FR" sz="1100" dirty="0">
                <a:solidFill>
                  <a:schemeClr val="tx2"/>
                </a:solidFill>
                <a:cs typeface="Calibri Light" panose="020F0302020204030204" pitchFamily="34" charset="0"/>
              </a:rPr>
              <a:t> : collectif de lutte contre le harcèlement sexuel dans l’enseignement supérieur </a:t>
            </a:r>
            <a:r>
              <a:rPr lang="fr-FR" sz="1100" dirty="0">
                <a:solidFill>
                  <a:schemeClr val="accent1"/>
                </a:solidFill>
                <a:cs typeface="Calibri Light" panose="020F0302020204030204" pitchFamily="34" charset="0"/>
                <a:hlinkClick r:id="rId16">
                  <a:extLst>
                    <a:ext uri="{A12FA001-AC4F-418D-AE19-62706E023703}">
                      <ahyp:hlinkClr xmlns:ahyp="http://schemas.microsoft.com/office/drawing/2018/hyperlinkcolor" val="tx"/>
                    </a:ext>
                  </a:extLst>
                </a:hlinkClick>
              </a:rPr>
              <a:t>https://clasches.fr/</a:t>
            </a:r>
            <a:endParaRPr lang="fr-FR" sz="1100" dirty="0">
              <a:solidFill>
                <a:schemeClr val="accent1"/>
              </a:solidFill>
              <a:cs typeface="Calibri Light" panose="020F0302020204030204" pitchFamily="34" charset="0"/>
            </a:endParaRPr>
          </a:p>
          <a:p>
            <a:endParaRPr lang="fr-FR" sz="500" u="sng"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Service Sante Universitaire Assistance psychologique :</a:t>
            </a:r>
            <a:endParaRPr lang="fr-FR" sz="1100" dirty="0">
              <a:solidFill>
                <a:schemeClr val="tx2"/>
              </a:solidFill>
              <a:cs typeface="Calibri Light" panose="020F0302020204030204" pitchFamily="34" charset="0"/>
            </a:endParaRPr>
          </a:p>
          <a:p>
            <a:r>
              <a:rPr lang="fr-FR" sz="1100" u="sng" dirty="0">
                <a:solidFill>
                  <a:schemeClr val="accent1"/>
                </a:solidFill>
                <a:cs typeface="Calibri Light" panose="020F0302020204030204" pitchFamily="34" charset="0"/>
                <a:hlinkClick r:id="rId17">
                  <a:extLst>
                    <a:ext uri="{A12FA001-AC4F-418D-AE19-62706E023703}">
                      <ahyp:hlinkClr xmlns:ahyp="http://schemas.microsoft.com/office/drawing/2018/hyperlinkcolor" val="tx"/>
                    </a:ext>
                  </a:extLst>
                </a:hlinkClick>
              </a:rPr>
              <a:t>https://www.pantheonsorbonne.fr/aides/</a:t>
            </a:r>
            <a:endParaRPr lang="fr-FR" sz="1100" u="sng" dirty="0">
              <a:solidFill>
                <a:schemeClr val="accent1"/>
              </a:solidFill>
              <a:cs typeface="Calibri Light" panose="020F0302020204030204" pitchFamily="34" charset="0"/>
            </a:endParaRPr>
          </a:p>
          <a:p>
            <a:endParaRPr lang="fr-FR" sz="500" b="1" u="sng" dirty="0">
              <a:solidFill>
                <a:schemeClr val="tx2"/>
              </a:solidFill>
              <a:cs typeface="Calibri Light" panose="020F0302020204030204" pitchFamily="34" charset="0"/>
            </a:endParaRPr>
          </a:p>
          <a:p>
            <a:r>
              <a:rPr lang="fr-FR" sz="1100" b="1" dirty="0">
                <a:solidFill>
                  <a:schemeClr val="tx2"/>
                </a:solidFill>
                <a:cs typeface="Calibri Light" panose="020F0302020204030204" pitchFamily="34" charset="0"/>
              </a:rPr>
              <a:t>Financements</a:t>
            </a:r>
            <a:r>
              <a:rPr lang="fr-FR" sz="1100" dirty="0">
                <a:solidFill>
                  <a:schemeClr val="tx2"/>
                </a:solidFill>
                <a:cs typeface="Calibri Light" panose="020F0302020204030204" pitchFamily="34" charset="0"/>
              </a:rPr>
              <a:t> : </a:t>
            </a:r>
            <a:r>
              <a:rPr lang="fr-FR" sz="1100" dirty="0" err="1">
                <a:solidFill>
                  <a:schemeClr val="tx2"/>
                </a:solidFill>
                <a:cs typeface="Calibri Light" panose="020F0302020204030204" pitchFamily="34" charset="0"/>
              </a:rPr>
              <a:t>Fundit</a:t>
            </a:r>
            <a:r>
              <a:rPr lang="fr-FR" sz="1100" dirty="0">
                <a:solidFill>
                  <a:schemeClr val="tx2"/>
                </a:solidFill>
                <a:cs typeface="Calibri Light" panose="020F0302020204030204" pitchFamily="34" charset="0"/>
              </a:rPr>
              <a:t> : plateforme qui rassemble tous les financements qui existent en SHS, publics et privés </a:t>
            </a:r>
            <a:r>
              <a:rPr lang="fr-FR" sz="1100" u="sng" dirty="0">
                <a:solidFill>
                  <a:schemeClr val="accent1"/>
                </a:solidFill>
                <a:cs typeface="Calibri Light" panose="020F0302020204030204" pitchFamily="34" charset="0"/>
                <a:hlinkClick r:id="rId18">
                  <a:extLst>
                    <a:ext uri="{A12FA001-AC4F-418D-AE19-62706E023703}">
                      <ahyp:hlinkClr xmlns:ahyp="http://schemas.microsoft.com/office/drawing/2018/hyperlinkcolor" val="tx"/>
                    </a:ext>
                  </a:extLst>
                </a:hlinkClick>
              </a:rPr>
              <a:t>https://fundit.fr/en</a:t>
            </a:r>
            <a:endParaRPr lang="fr-FR" sz="1100" dirty="0">
              <a:solidFill>
                <a:schemeClr val="accent1"/>
              </a:solidFill>
              <a:cs typeface="Calibri Light" panose="020F0302020204030204" pitchFamily="34" charset="0"/>
            </a:endParaRPr>
          </a:p>
          <a:p>
            <a:endParaRPr lang="fr-FR" sz="1100" dirty="0">
              <a:solidFill>
                <a:schemeClr val="accent1"/>
              </a:solidFill>
              <a:cs typeface="Calibri Light" panose="020F0302020204030204" pitchFamily="34" charset="0"/>
            </a:endParaRPr>
          </a:p>
        </p:txBody>
      </p:sp>
      <p:pic>
        <p:nvPicPr>
          <p:cNvPr id="3" name="Image 2">
            <a:hlinkClick r:id="rId13"/>
            <a:extLst>
              <a:ext uri="{FF2B5EF4-FFF2-40B4-BE49-F238E27FC236}">
                <a16:creationId xmlns:a16="http://schemas.microsoft.com/office/drawing/2014/main" id="{114B6E4B-0C76-9A6F-0A1F-9A0BB6576F0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325115" y="3868258"/>
            <a:ext cx="2037601" cy="654566"/>
          </a:xfrm>
          <a:prstGeom prst="rect">
            <a:avLst/>
          </a:prstGeom>
          <a:ln>
            <a:noFill/>
          </a:ln>
          <a:effectLst>
            <a:outerShdw dir="6000000" sx="2000" sy="2000" algn="ctr" rotWithShape="0">
              <a:srgbClr val="000000">
                <a:alpha val="50000"/>
              </a:srgbClr>
            </a:outerShdw>
          </a:effectLst>
        </p:spPr>
      </p:pic>
      <p:pic>
        <p:nvPicPr>
          <p:cNvPr id="5" name="Image 4" descr="Une image contenant Police, texte, logo, Graphique&#10;&#10;Description générée automatiquement">
            <a:hlinkClick r:id="rId16"/>
            <a:extLst>
              <a:ext uri="{FF2B5EF4-FFF2-40B4-BE49-F238E27FC236}">
                <a16:creationId xmlns:a16="http://schemas.microsoft.com/office/drawing/2014/main" id="{ED4526FA-9E51-1C3A-4F75-930042254849}"/>
              </a:ext>
            </a:extLst>
          </p:cNvPr>
          <p:cNvPicPr>
            <a:picLocks noChangeAspect="1"/>
          </p:cNvPicPr>
          <p:nvPr/>
        </p:nvPicPr>
        <p:blipFill>
          <a:blip r:embed="rId20"/>
          <a:stretch>
            <a:fillRect/>
          </a:stretch>
        </p:blipFill>
        <p:spPr>
          <a:xfrm>
            <a:off x="9054708" y="5245487"/>
            <a:ext cx="1578412" cy="817192"/>
          </a:xfrm>
          <a:prstGeom prst="rect">
            <a:avLst/>
          </a:prstGeom>
        </p:spPr>
      </p:pic>
    </p:spTree>
    <p:extLst>
      <p:ext uri="{BB962C8B-B14F-4D97-AF65-F5344CB8AC3E}">
        <p14:creationId xmlns:p14="http://schemas.microsoft.com/office/powerpoint/2010/main" val="2329551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F15762F-0B44-213D-21E1-716968BCCA20}"/>
              </a:ext>
            </a:extLst>
          </p:cNvPr>
          <p:cNvSpPr txBox="1"/>
          <p:nvPr/>
        </p:nvSpPr>
        <p:spPr>
          <a:xfrm>
            <a:off x="472209" y="273674"/>
            <a:ext cx="4811467" cy="830997"/>
          </a:xfrm>
          <a:prstGeom prst="rect">
            <a:avLst/>
          </a:prstGeom>
          <a:noFill/>
        </p:spPr>
        <p:txBody>
          <a:bodyPr wrap="square">
            <a:spAutoFit/>
          </a:bodyPr>
          <a:lstStyle/>
          <a:p>
            <a:pPr algn="just"/>
            <a:r>
              <a:rPr lang="fr-FR" sz="1600" dirty="0">
                <a:solidFill>
                  <a:schemeClr val="accent1"/>
                </a:solidFill>
              </a:rPr>
              <a:t>BIBLIOGRAPHIE BOITE A OUTILS DE LA THESE</a:t>
            </a:r>
          </a:p>
          <a:p>
            <a:r>
              <a:rPr lang="fr-FR" sz="1600" dirty="0">
                <a:solidFill>
                  <a:schemeClr val="accent1"/>
                </a:solidFill>
              </a:rPr>
              <a:t>A retrouver dans les bibliothèques du Service Commun de la Documentation (voir </a:t>
            </a:r>
            <a:r>
              <a:rPr lang="fr-FR" sz="1600" b="1" dirty="0">
                <a:solidFill>
                  <a:schemeClr val="accent1"/>
                </a:solidFill>
              </a:rPr>
              <a:t>Mikado</a:t>
            </a:r>
            <a:r>
              <a:rPr lang="fr-FR" sz="1600" dirty="0">
                <a:solidFill>
                  <a:schemeClr val="accent1"/>
                </a:solidFill>
              </a:rPr>
              <a:t>)</a:t>
            </a:r>
          </a:p>
        </p:txBody>
      </p:sp>
      <p:pic>
        <p:nvPicPr>
          <p:cNvPr id="4" name="Picture 3">
            <a:hlinkClick r:id="rId3" tooltip="Voir dans le catalogue"/>
            <a:extLst>
              <a:ext uri="{FF2B5EF4-FFF2-40B4-BE49-F238E27FC236}">
                <a16:creationId xmlns:a16="http://schemas.microsoft.com/office/drawing/2014/main" id="{756EF622-DA6F-81B1-CF1B-62F9F80D2DCD}"/>
              </a:ext>
            </a:extLst>
          </p:cNvPr>
          <p:cNvPicPr>
            <a:picLocks noChangeAspect="1"/>
          </p:cNvPicPr>
          <p:nvPr/>
        </p:nvPicPr>
        <p:blipFill>
          <a:blip r:embed="rId4" cstate="print"/>
          <a:stretch>
            <a:fillRect/>
          </a:stretch>
        </p:blipFill>
        <p:spPr>
          <a:xfrm>
            <a:off x="5935239" y="135788"/>
            <a:ext cx="1377877" cy="1446771"/>
          </a:xfrm>
          <a:prstGeom prst="rect">
            <a:avLst/>
          </a:prstGeom>
        </p:spPr>
      </p:pic>
      <p:sp>
        <p:nvSpPr>
          <p:cNvPr id="6" name="ZoneTexte 5">
            <a:extLst>
              <a:ext uri="{FF2B5EF4-FFF2-40B4-BE49-F238E27FC236}">
                <a16:creationId xmlns:a16="http://schemas.microsoft.com/office/drawing/2014/main" id="{E009F80B-B14C-E260-4ED6-CE89E4ACFBE8}"/>
              </a:ext>
            </a:extLst>
          </p:cNvPr>
          <p:cNvSpPr txBox="1"/>
          <p:nvPr/>
        </p:nvSpPr>
        <p:spPr>
          <a:xfrm>
            <a:off x="7702537" y="135788"/>
            <a:ext cx="4622800" cy="1569660"/>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thèse nuit gravement à la santé</a:t>
            </a:r>
            <a:b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Volume 2, </a:t>
            </a:r>
            <a:r>
              <a:rPr lang="fr-FR"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AnecDoc</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journal intime de doctorants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Editions </a:t>
            </a:r>
            <a:r>
              <a:rPr lang="fr-FR"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Alphil</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-Presses universitaires suisses</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10/02/2014</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978-2-940489-94-7</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Recueil d'anecdotes illustrées de dessins humoristiques témoignant de la diversité des parcours doctoraux.</a:t>
            </a:r>
            <a:endParaRPr lang="fr-FR" sz="1200" dirty="0"/>
          </a:p>
        </p:txBody>
      </p:sp>
      <p:pic>
        <p:nvPicPr>
          <p:cNvPr id="7" name="Picture 4">
            <a:hlinkClick r:id="rId5" tooltip="Voir dans le catalogue"/>
            <a:extLst>
              <a:ext uri="{FF2B5EF4-FFF2-40B4-BE49-F238E27FC236}">
                <a16:creationId xmlns:a16="http://schemas.microsoft.com/office/drawing/2014/main" id="{ED054899-D97C-DB15-FDC6-3F41B6D6F0E0}"/>
              </a:ext>
            </a:extLst>
          </p:cNvPr>
          <p:cNvPicPr>
            <a:picLocks noChangeAspect="1"/>
          </p:cNvPicPr>
          <p:nvPr/>
        </p:nvPicPr>
        <p:blipFill>
          <a:blip r:embed="rId6" cstate="print"/>
          <a:stretch>
            <a:fillRect/>
          </a:stretch>
        </p:blipFill>
        <p:spPr>
          <a:xfrm>
            <a:off x="76355" y="1273370"/>
            <a:ext cx="1377877" cy="2066816"/>
          </a:xfrm>
          <a:prstGeom prst="rect">
            <a:avLst/>
          </a:prstGeom>
        </p:spPr>
      </p:pic>
      <p:sp>
        <p:nvSpPr>
          <p:cNvPr id="9" name="ZoneTexte 8">
            <a:extLst>
              <a:ext uri="{FF2B5EF4-FFF2-40B4-BE49-F238E27FC236}">
                <a16:creationId xmlns:a16="http://schemas.microsoft.com/office/drawing/2014/main" id="{B2E56B01-36AA-ED91-683B-4852B9822FD7}"/>
              </a:ext>
            </a:extLst>
          </p:cNvPr>
          <p:cNvSpPr txBox="1"/>
          <p:nvPr/>
        </p:nvSpPr>
        <p:spPr>
          <a:xfrm>
            <a:off x="1651156" y="1301472"/>
            <a:ext cx="2971644" cy="1754326"/>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Assieds-toi et écris ta thèse! : trucs pratiques et motivationnels pour la rédaction scientifique</a:t>
            </a:r>
            <a:b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Geneviève Belleville.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Belleville, Geneviève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PRESSES DE L'UNIVERSITÉ LAVAL (PUL)</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12/03/2014</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978-2-7637-2031-9</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5">
            <a:hlinkClick r:id="rId7" tooltip="Voir dans le catalogue"/>
            <a:extLst>
              <a:ext uri="{FF2B5EF4-FFF2-40B4-BE49-F238E27FC236}">
                <a16:creationId xmlns:a16="http://schemas.microsoft.com/office/drawing/2014/main" id="{B72BF188-7E30-7E4A-D88B-FEBC4984ECED}"/>
              </a:ext>
            </a:extLst>
          </p:cNvPr>
          <p:cNvPicPr>
            <a:picLocks noChangeAspect="1"/>
          </p:cNvPicPr>
          <p:nvPr/>
        </p:nvPicPr>
        <p:blipFill>
          <a:blip r:embed="rId8" cstate="print"/>
          <a:stretch>
            <a:fillRect/>
          </a:stretch>
        </p:blipFill>
        <p:spPr>
          <a:xfrm>
            <a:off x="262518" y="3707003"/>
            <a:ext cx="1377876" cy="1911803"/>
          </a:xfrm>
          <a:prstGeom prst="rect">
            <a:avLst/>
          </a:prstGeom>
        </p:spPr>
      </p:pic>
      <p:sp>
        <p:nvSpPr>
          <p:cNvPr id="12" name="ZoneTexte 11">
            <a:extLst>
              <a:ext uri="{FF2B5EF4-FFF2-40B4-BE49-F238E27FC236}">
                <a16:creationId xmlns:a16="http://schemas.microsoft.com/office/drawing/2014/main" id="{CBED5FD8-5E6B-66FF-C3F9-F645B2135A5B}"/>
              </a:ext>
            </a:extLst>
          </p:cNvPr>
          <p:cNvSpPr txBox="1"/>
          <p:nvPr/>
        </p:nvSpPr>
        <p:spPr>
          <a:xfrm>
            <a:off x="1788160" y="3645568"/>
            <a:ext cx="2387600" cy="2123658"/>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Carnets de thèse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Rivière, Tiphaine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Seuil</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19/03/2015</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978-2-02-112594-8</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Jeune enseignante, Jeanne quitte son collège de ZEP pour se lancer dans l'écriture d'une thèse. Elle déchante rapidement face au fonctionnement du monde universitaire.</a:t>
            </a:r>
            <a:endParaRPr lang="fr-FR" sz="1200" dirty="0"/>
          </a:p>
        </p:txBody>
      </p:sp>
      <p:pic>
        <p:nvPicPr>
          <p:cNvPr id="13" name="Picture 6">
            <a:hlinkClick r:id="rId9" tooltip="Voir dans le catalogue"/>
            <a:extLst>
              <a:ext uri="{FF2B5EF4-FFF2-40B4-BE49-F238E27FC236}">
                <a16:creationId xmlns:a16="http://schemas.microsoft.com/office/drawing/2014/main" id="{6A7CEC68-4A59-F666-3B4F-5BCF2892586B}"/>
              </a:ext>
            </a:extLst>
          </p:cNvPr>
          <p:cNvPicPr>
            <a:picLocks noChangeAspect="1"/>
          </p:cNvPicPr>
          <p:nvPr/>
        </p:nvPicPr>
        <p:blipFill>
          <a:blip r:embed="rId10" cstate="print"/>
          <a:stretch>
            <a:fillRect/>
          </a:stretch>
        </p:blipFill>
        <p:spPr>
          <a:xfrm>
            <a:off x="5935238" y="1819237"/>
            <a:ext cx="1484557" cy="2059823"/>
          </a:xfrm>
          <a:prstGeom prst="rect">
            <a:avLst/>
          </a:prstGeom>
        </p:spPr>
      </p:pic>
      <p:sp>
        <p:nvSpPr>
          <p:cNvPr id="15" name="ZoneTexte 14">
            <a:extLst>
              <a:ext uri="{FF2B5EF4-FFF2-40B4-BE49-F238E27FC236}">
                <a16:creationId xmlns:a16="http://schemas.microsoft.com/office/drawing/2014/main" id="{CCA95214-5F29-9A44-37F3-8C6A49179408}"/>
              </a:ext>
            </a:extLst>
          </p:cNvPr>
          <p:cNvSpPr txBox="1"/>
          <p:nvPr/>
        </p:nvSpPr>
        <p:spPr>
          <a:xfrm>
            <a:off x="7656006" y="2137343"/>
            <a:ext cx="2895600" cy="1569660"/>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Comment réussir sa thèse : définir un sujet, conduire une recherche, soutenir sa thèse</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Romelaer</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Pierre</a:t>
            </a:r>
            <a:b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Kalika</a:t>
            </a: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Michel</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Dunod</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04/05/2016</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978-2-10-074543-2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7">
            <a:hlinkClick r:id="rId11" tooltip="Voir dans le catalogue"/>
            <a:extLst>
              <a:ext uri="{FF2B5EF4-FFF2-40B4-BE49-F238E27FC236}">
                <a16:creationId xmlns:a16="http://schemas.microsoft.com/office/drawing/2014/main" id="{3F027163-CC02-33A4-EB76-23327F69460C}"/>
              </a:ext>
            </a:extLst>
          </p:cNvPr>
          <p:cNvPicPr>
            <a:picLocks noChangeAspect="1"/>
          </p:cNvPicPr>
          <p:nvPr/>
        </p:nvPicPr>
        <p:blipFill>
          <a:blip r:embed="rId12" cstate="print"/>
          <a:stretch>
            <a:fillRect/>
          </a:stretch>
        </p:blipFill>
        <p:spPr>
          <a:xfrm>
            <a:off x="5935239" y="4177183"/>
            <a:ext cx="1484557" cy="2059823"/>
          </a:xfrm>
          <a:prstGeom prst="rect">
            <a:avLst/>
          </a:prstGeom>
        </p:spPr>
      </p:pic>
      <p:sp>
        <p:nvSpPr>
          <p:cNvPr id="18" name="ZoneTexte 17">
            <a:extLst>
              <a:ext uri="{FF2B5EF4-FFF2-40B4-BE49-F238E27FC236}">
                <a16:creationId xmlns:a16="http://schemas.microsoft.com/office/drawing/2014/main" id="{837A89DE-2988-83E6-EC93-6242CF795185}"/>
              </a:ext>
            </a:extLst>
          </p:cNvPr>
          <p:cNvSpPr txBox="1"/>
          <p:nvPr/>
        </p:nvSpPr>
        <p:spPr>
          <a:xfrm>
            <a:off x="7640165" y="4200343"/>
            <a:ext cx="4328160" cy="1200329"/>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thèse : un guide pour y entrer... et pour s'en sortir</a:t>
            </a:r>
            <a:b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sous la direction de Emmanuelle Bernheim et Pierre </a:t>
            </a:r>
            <a:r>
              <a:rPr lang="fr-FR"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Noreau</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PRESSES DE L'UNIVERSITÉ DE MONTRÉAL (PUM)</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21/12/2016</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978-2-7606-3684-2</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6CEA682-945A-2590-1515-770CC7376FA0}"/>
              </a:ext>
            </a:extLst>
          </p:cNvPr>
          <p:cNvSpPr txBox="1"/>
          <p:nvPr/>
        </p:nvSpPr>
        <p:spPr>
          <a:xfrm>
            <a:off x="141690" y="215407"/>
            <a:ext cx="4877455" cy="830997"/>
          </a:xfrm>
          <a:prstGeom prst="rect">
            <a:avLst/>
          </a:prstGeom>
          <a:noFill/>
        </p:spPr>
        <p:txBody>
          <a:bodyPr wrap="square">
            <a:spAutoFit/>
          </a:bodyPr>
          <a:lstStyle/>
          <a:p>
            <a:pPr algn="just"/>
            <a:r>
              <a:rPr lang="fr-FR" sz="1600" dirty="0">
                <a:solidFill>
                  <a:schemeClr val="accent1"/>
                </a:solidFill>
              </a:rPr>
              <a:t>BIBLIOGRAPHIE BOITE A OUTILS DE LA THESE</a:t>
            </a:r>
          </a:p>
          <a:p>
            <a:r>
              <a:rPr lang="fr-FR" sz="1600" dirty="0">
                <a:solidFill>
                  <a:schemeClr val="accent1"/>
                </a:solidFill>
              </a:rPr>
              <a:t>A retrouver dans les bibliothèques du Service Commun de la Documentation (voir </a:t>
            </a:r>
            <a:r>
              <a:rPr lang="fr-FR" sz="1600" b="1" dirty="0">
                <a:solidFill>
                  <a:schemeClr val="accent1"/>
                </a:solidFill>
              </a:rPr>
              <a:t>Mikado</a:t>
            </a:r>
            <a:r>
              <a:rPr lang="fr-FR" sz="1600" dirty="0">
                <a:solidFill>
                  <a:schemeClr val="accent1"/>
                </a:solidFill>
              </a:rPr>
              <a:t>)</a:t>
            </a:r>
          </a:p>
        </p:txBody>
      </p:sp>
      <p:pic>
        <p:nvPicPr>
          <p:cNvPr id="4" name="Picture 8">
            <a:hlinkClick r:id="rId3" tooltip="Voir dans le catalogue"/>
            <a:extLst>
              <a:ext uri="{FF2B5EF4-FFF2-40B4-BE49-F238E27FC236}">
                <a16:creationId xmlns:a16="http://schemas.microsoft.com/office/drawing/2014/main" id="{5A0CD7DA-2591-2005-E5BD-4173062C70AE}"/>
              </a:ext>
            </a:extLst>
          </p:cNvPr>
          <p:cNvPicPr>
            <a:picLocks noChangeAspect="1"/>
          </p:cNvPicPr>
          <p:nvPr/>
        </p:nvPicPr>
        <p:blipFill>
          <a:blip r:embed="rId4" cstate="print"/>
          <a:stretch>
            <a:fillRect/>
          </a:stretch>
        </p:blipFill>
        <p:spPr>
          <a:xfrm>
            <a:off x="141690" y="1308797"/>
            <a:ext cx="1457855" cy="2040997"/>
          </a:xfrm>
          <a:prstGeom prst="rect">
            <a:avLst/>
          </a:prstGeom>
        </p:spPr>
      </p:pic>
      <p:sp>
        <p:nvSpPr>
          <p:cNvPr id="6" name="ZoneTexte 5">
            <a:extLst>
              <a:ext uri="{FF2B5EF4-FFF2-40B4-BE49-F238E27FC236}">
                <a16:creationId xmlns:a16="http://schemas.microsoft.com/office/drawing/2014/main" id="{42315F4C-31F5-7397-99F0-9E35AA7DC151}"/>
              </a:ext>
            </a:extLst>
          </p:cNvPr>
          <p:cNvSpPr txBox="1"/>
          <p:nvPr/>
        </p:nvSpPr>
        <p:spPr>
          <a:xfrm>
            <a:off x="1747520" y="1272953"/>
            <a:ext cx="2854960" cy="1938992"/>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L’œuvre doctorale</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Mare &amp; Martin</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09/02/2017</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978-2-84934-270-1</a:t>
            </a:r>
            <a:endParaRPr lang="fr-FR" sz="1200" dirty="0">
              <a:effectLst/>
              <a:ea typeface="Times New Roman" panose="02020603050405020304" pitchFamily="18" charset="0"/>
              <a:cs typeface="Times New Roman" panose="02020603050405020304" pitchFamily="18" charset="0"/>
            </a:endParaRPr>
          </a:p>
          <a:p>
            <a:r>
              <a:rPr lang="fr-FR" sz="1200" i="1" dirty="0">
                <a:solidFill>
                  <a:srgbClr val="000000"/>
                </a:solidFill>
                <a:effectLst/>
                <a:ea typeface="Times New Roman" panose="02020603050405020304" pitchFamily="18" charset="0"/>
                <a:cs typeface="Times New Roman" panose="02020603050405020304" pitchFamily="18" charset="0"/>
              </a:rPr>
              <a:t>Un éclairage sur les divers aspects de la formation doctorale (parcours, liberté de recherche, droit) illustrés d'exemples de thèses de science politique et de droit soutenues récemment.</a:t>
            </a:r>
            <a:endParaRPr lang="fr-FR" sz="1200" dirty="0"/>
          </a:p>
        </p:txBody>
      </p:sp>
      <p:pic>
        <p:nvPicPr>
          <p:cNvPr id="7" name="Picture 10">
            <a:hlinkClick r:id="rId5" tooltip="Voir dans le catalogue"/>
            <a:extLst>
              <a:ext uri="{FF2B5EF4-FFF2-40B4-BE49-F238E27FC236}">
                <a16:creationId xmlns:a16="http://schemas.microsoft.com/office/drawing/2014/main" id="{A3E4657D-F11E-3D2A-610F-F3B38B3D38E3}"/>
              </a:ext>
            </a:extLst>
          </p:cNvPr>
          <p:cNvPicPr>
            <a:picLocks noChangeAspect="1"/>
          </p:cNvPicPr>
          <p:nvPr/>
        </p:nvPicPr>
        <p:blipFill>
          <a:blip r:embed="rId6" cstate="print"/>
          <a:stretch>
            <a:fillRect/>
          </a:stretch>
        </p:blipFill>
        <p:spPr>
          <a:xfrm>
            <a:off x="141690" y="3779719"/>
            <a:ext cx="1327478" cy="2040997"/>
          </a:xfrm>
          <a:prstGeom prst="rect">
            <a:avLst/>
          </a:prstGeom>
        </p:spPr>
      </p:pic>
      <p:sp>
        <p:nvSpPr>
          <p:cNvPr id="9" name="ZoneTexte 8">
            <a:extLst>
              <a:ext uri="{FF2B5EF4-FFF2-40B4-BE49-F238E27FC236}">
                <a16:creationId xmlns:a16="http://schemas.microsoft.com/office/drawing/2014/main" id="{4B1ED4CF-F0E2-3B26-9E87-9D9CEB89F5BB}"/>
              </a:ext>
            </a:extLst>
          </p:cNvPr>
          <p:cNvSpPr txBox="1"/>
          <p:nvPr/>
        </p:nvSpPr>
        <p:spPr>
          <a:xfrm>
            <a:off x="1747520" y="3646055"/>
            <a:ext cx="2854960" cy="2308324"/>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Réussir son mémoire de master ou sa thèse : guide pour les étudiants étrangers</a:t>
            </a:r>
            <a:endParaRPr lang="fr-FR" sz="1200" dirty="0">
              <a:effectLst/>
              <a:ea typeface="Times New Roman" panose="02020603050405020304" pitchFamily="18" charset="0"/>
              <a:cs typeface="Times New Roman" panose="02020603050405020304" pitchFamily="18" charset="0"/>
            </a:endParaRPr>
          </a:p>
          <a:p>
            <a:r>
              <a:rPr lang="fr-FR" sz="1200" dirty="0" err="1">
                <a:solidFill>
                  <a:srgbClr val="000000"/>
                </a:solidFill>
                <a:effectLst/>
                <a:ea typeface="Times New Roman" panose="02020603050405020304" pitchFamily="18" charset="0"/>
                <a:cs typeface="Times New Roman" panose="02020603050405020304" pitchFamily="18" charset="0"/>
              </a:rPr>
              <a:t>Livian</a:t>
            </a:r>
            <a:r>
              <a:rPr lang="fr-FR" sz="1200" dirty="0">
                <a:solidFill>
                  <a:srgbClr val="000000"/>
                </a:solidFill>
                <a:effectLst/>
                <a:ea typeface="Times New Roman" panose="02020603050405020304" pitchFamily="18" charset="0"/>
                <a:cs typeface="Times New Roman" panose="02020603050405020304" pitchFamily="18" charset="0"/>
              </a:rPr>
              <a:t>, Yves-Frédéric</a:t>
            </a:r>
            <a:br>
              <a:rPr lang="fr-FR" sz="1200" dirty="0">
                <a:solidFill>
                  <a:srgbClr val="000000"/>
                </a:solidFill>
                <a:effectLst/>
                <a:ea typeface="Times New Roman" panose="02020603050405020304" pitchFamily="18" charset="0"/>
                <a:cs typeface="Times New Roman" panose="02020603050405020304" pitchFamily="18" charset="0"/>
              </a:rPr>
            </a:br>
            <a:r>
              <a:rPr lang="fr-FR" sz="1200" dirty="0" err="1">
                <a:solidFill>
                  <a:srgbClr val="000000"/>
                </a:solidFill>
                <a:effectLst/>
                <a:ea typeface="Times New Roman" panose="02020603050405020304" pitchFamily="18" charset="0"/>
                <a:cs typeface="Times New Roman" panose="02020603050405020304" pitchFamily="18" charset="0"/>
              </a:rPr>
              <a:t>Laurini</a:t>
            </a:r>
            <a:r>
              <a:rPr lang="fr-FR" sz="1200" dirty="0">
                <a:solidFill>
                  <a:srgbClr val="000000"/>
                </a:solidFill>
                <a:effectLst/>
                <a:ea typeface="Times New Roman" panose="02020603050405020304" pitchFamily="18" charset="0"/>
                <a:cs typeface="Times New Roman" panose="02020603050405020304" pitchFamily="18" charset="0"/>
              </a:rPr>
              <a:t> Robert</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Campus ouvert</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10/09/2018</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979-10-90293-42-7</a:t>
            </a:r>
            <a:endParaRPr lang="fr-FR" sz="1200" dirty="0">
              <a:effectLst/>
              <a:ea typeface="Times New Roman" panose="02020603050405020304" pitchFamily="18" charset="0"/>
              <a:cs typeface="Times New Roman" panose="02020603050405020304" pitchFamily="18" charset="0"/>
            </a:endParaRPr>
          </a:p>
          <a:p>
            <a:r>
              <a:rPr lang="fr-FR" sz="1200" i="1" dirty="0">
                <a:solidFill>
                  <a:srgbClr val="000000"/>
                </a:solidFill>
                <a:effectLst/>
                <a:ea typeface="Times New Roman" panose="02020603050405020304" pitchFamily="18" charset="0"/>
                <a:cs typeface="Times New Roman" panose="02020603050405020304" pitchFamily="18" charset="0"/>
              </a:rPr>
              <a:t>Un guide recensant toutes les informations nécessaires à la réalisation d'un mémoire ou d'une thèse d'université </a:t>
            </a:r>
            <a:endParaRPr lang="fr-FR" sz="1200" dirty="0"/>
          </a:p>
        </p:txBody>
      </p:sp>
      <p:pic>
        <p:nvPicPr>
          <p:cNvPr id="10" name="Picture 11">
            <a:hlinkClick r:id="rId7" tooltip="Voir dans le catalogue"/>
            <a:extLst>
              <a:ext uri="{FF2B5EF4-FFF2-40B4-BE49-F238E27FC236}">
                <a16:creationId xmlns:a16="http://schemas.microsoft.com/office/drawing/2014/main" id="{338ECC6C-65AF-49D8-37C5-1280B1337534}"/>
              </a:ext>
            </a:extLst>
          </p:cNvPr>
          <p:cNvPicPr>
            <a:picLocks noChangeAspect="1"/>
          </p:cNvPicPr>
          <p:nvPr/>
        </p:nvPicPr>
        <p:blipFill>
          <a:blip r:embed="rId8" cstate="print"/>
          <a:stretch>
            <a:fillRect/>
          </a:stretch>
        </p:blipFill>
        <p:spPr>
          <a:xfrm>
            <a:off x="5456589" y="215407"/>
            <a:ext cx="1457854" cy="2186781"/>
          </a:xfrm>
          <a:prstGeom prst="rect">
            <a:avLst/>
          </a:prstGeom>
        </p:spPr>
      </p:pic>
      <p:sp>
        <p:nvSpPr>
          <p:cNvPr id="12" name="ZoneTexte 11">
            <a:extLst>
              <a:ext uri="{FF2B5EF4-FFF2-40B4-BE49-F238E27FC236}">
                <a16:creationId xmlns:a16="http://schemas.microsoft.com/office/drawing/2014/main" id="{F0CE5EAD-1098-1153-5468-37D6D6448134}"/>
              </a:ext>
            </a:extLst>
          </p:cNvPr>
          <p:cNvSpPr txBox="1"/>
          <p:nvPr/>
        </p:nvSpPr>
        <p:spPr>
          <a:xfrm>
            <a:off x="7015480" y="232293"/>
            <a:ext cx="2854960" cy="1200329"/>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La diffusion numérique des données en SHS : guide des bonnes pratiques éthiques et juridiques</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Presses universitaires de Provence</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25/10/2018</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979-10-320-0179-0</a:t>
            </a:r>
            <a:endParaRPr lang="fr-FR" sz="1200" dirty="0">
              <a:effectLst/>
              <a:ea typeface="Times New Roman" panose="02020603050405020304" pitchFamily="18" charset="0"/>
              <a:cs typeface="Times New Roman" panose="02020603050405020304" pitchFamily="18" charset="0"/>
            </a:endParaRPr>
          </a:p>
        </p:txBody>
      </p:sp>
      <p:pic>
        <p:nvPicPr>
          <p:cNvPr id="13" name="Picture 9">
            <a:hlinkClick r:id="rId9" tooltip="Voir dans le catalogue"/>
            <a:extLst>
              <a:ext uri="{FF2B5EF4-FFF2-40B4-BE49-F238E27FC236}">
                <a16:creationId xmlns:a16="http://schemas.microsoft.com/office/drawing/2014/main" id="{0BEA0D16-0F2A-F378-AF7D-3C1147EC2756}"/>
              </a:ext>
            </a:extLst>
          </p:cNvPr>
          <p:cNvPicPr>
            <a:picLocks noChangeAspect="1"/>
          </p:cNvPicPr>
          <p:nvPr/>
        </p:nvPicPr>
        <p:blipFill>
          <a:blip r:embed="rId10" cstate="print"/>
          <a:stretch>
            <a:fillRect/>
          </a:stretch>
        </p:blipFill>
        <p:spPr>
          <a:xfrm>
            <a:off x="7881620" y="1739596"/>
            <a:ext cx="1579880" cy="2448814"/>
          </a:xfrm>
          <a:prstGeom prst="rect">
            <a:avLst/>
          </a:prstGeom>
        </p:spPr>
      </p:pic>
      <p:sp>
        <p:nvSpPr>
          <p:cNvPr id="15" name="ZoneTexte 14">
            <a:extLst>
              <a:ext uri="{FF2B5EF4-FFF2-40B4-BE49-F238E27FC236}">
                <a16:creationId xmlns:a16="http://schemas.microsoft.com/office/drawing/2014/main" id="{925C2407-A545-0F2C-D9DF-F0267DD8A53C}"/>
              </a:ext>
            </a:extLst>
          </p:cNvPr>
          <p:cNvSpPr txBox="1"/>
          <p:nvPr/>
        </p:nvSpPr>
        <p:spPr>
          <a:xfrm>
            <a:off x="9688005" y="1739596"/>
            <a:ext cx="2362305" cy="2288640"/>
          </a:xfrm>
          <a:prstGeom prst="rect">
            <a:avLst/>
          </a:prstGeom>
          <a:noFill/>
        </p:spPr>
        <p:txBody>
          <a:bodyPr wrap="square">
            <a:spAutoFit/>
          </a:bodyPr>
          <a:lstStyle/>
          <a:p>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Deep </a:t>
            </a:r>
            <a:r>
              <a:rPr lang="fr-FR"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a:t>
            </a: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retrouver la concentration dans un monde de distractions : la méthode pour gagner du temps, être plus efficace et réussir !</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Newport, Cal</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Alisio</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22/09/2017</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979-10-92928-36-5</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6" name="Picture 12">
            <a:hlinkClick r:id="rId11" tooltip="Voir dans le catalogue"/>
            <a:extLst>
              <a:ext uri="{FF2B5EF4-FFF2-40B4-BE49-F238E27FC236}">
                <a16:creationId xmlns:a16="http://schemas.microsoft.com/office/drawing/2014/main" id="{D3FE6142-D6C8-6BBA-CB39-7EDBA6376B84}"/>
              </a:ext>
            </a:extLst>
          </p:cNvPr>
          <p:cNvPicPr>
            <a:picLocks noChangeAspect="1"/>
          </p:cNvPicPr>
          <p:nvPr/>
        </p:nvPicPr>
        <p:blipFill>
          <a:blip r:embed="rId12" cstate="print"/>
          <a:stretch>
            <a:fillRect/>
          </a:stretch>
        </p:blipFill>
        <p:spPr>
          <a:xfrm>
            <a:off x="7288344" y="4530946"/>
            <a:ext cx="1457855" cy="2059220"/>
          </a:xfrm>
          <a:prstGeom prst="rect">
            <a:avLst/>
          </a:prstGeom>
        </p:spPr>
      </p:pic>
      <p:sp>
        <p:nvSpPr>
          <p:cNvPr id="18" name="ZoneTexte 17">
            <a:extLst>
              <a:ext uri="{FF2B5EF4-FFF2-40B4-BE49-F238E27FC236}">
                <a16:creationId xmlns:a16="http://schemas.microsoft.com/office/drawing/2014/main" id="{AFA1996F-1845-BD2B-D95B-E944E877754E}"/>
              </a:ext>
            </a:extLst>
          </p:cNvPr>
          <p:cNvSpPr txBox="1"/>
          <p:nvPr/>
        </p:nvSpPr>
        <p:spPr>
          <a:xfrm>
            <a:off x="9189720" y="5025140"/>
            <a:ext cx="2611120" cy="1200329"/>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Méthodologie de la recherche en sciences de gestion : réussir son mémoire ou sa thèse</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Pearson</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01/11/2018</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978-2-326-00184-8</a:t>
            </a:r>
            <a:endParaRPr lang="fr-FR"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21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9E88ED9-E671-371A-355F-720FA5276AFD}"/>
              </a:ext>
            </a:extLst>
          </p:cNvPr>
          <p:cNvSpPr txBox="1"/>
          <p:nvPr/>
        </p:nvSpPr>
        <p:spPr>
          <a:xfrm>
            <a:off x="131530" y="215407"/>
            <a:ext cx="4754906" cy="830997"/>
          </a:xfrm>
          <a:prstGeom prst="rect">
            <a:avLst/>
          </a:prstGeom>
          <a:noFill/>
        </p:spPr>
        <p:txBody>
          <a:bodyPr wrap="square">
            <a:spAutoFit/>
          </a:bodyPr>
          <a:lstStyle/>
          <a:p>
            <a:pPr algn="just"/>
            <a:r>
              <a:rPr lang="fr-FR" sz="1600" dirty="0">
                <a:solidFill>
                  <a:schemeClr val="accent1"/>
                </a:solidFill>
              </a:rPr>
              <a:t>BIBLIOGRAPHIE BOITE A OUTILS DE LA THESE</a:t>
            </a:r>
          </a:p>
          <a:p>
            <a:r>
              <a:rPr lang="fr-FR" sz="1600" dirty="0">
                <a:solidFill>
                  <a:schemeClr val="accent1"/>
                </a:solidFill>
              </a:rPr>
              <a:t>A retrouver dans les bibliothèques du Service Commun de la Documentation (voir </a:t>
            </a:r>
            <a:r>
              <a:rPr lang="fr-FR" sz="1600" b="1" dirty="0">
                <a:solidFill>
                  <a:schemeClr val="accent1"/>
                </a:solidFill>
              </a:rPr>
              <a:t>Mikado</a:t>
            </a:r>
            <a:r>
              <a:rPr lang="fr-FR" sz="1600" dirty="0">
                <a:solidFill>
                  <a:schemeClr val="accent1"/>
                </a:solidFill>
              </a:rPr>
              <a:t>)</a:t>
            </a:r>
          </a:p>
        </p:txBody>
      </p:sp>
      <p:pic>
        <p:nvPicPr>
          <p:cNvPr id="4" name="Picture 13">
            <a:hlinkClick r:id="rId3" tooltip="Voir dans le catalogue"/>
            <a:extLst>
              <a:ext uri="{FF2B5EF4-FFF2-40B4-BE49-F238E27FC236}">
                <a16:creationId xmlns:a16="http://schemas.microsoft.com/office/drawing/2014/main" id="{2DD3722B-27C5-0BBD-25B2-FB48E0D031AC}"/>
              </a:ext>
            </a:extLst>
          </p:cNvPr>
          <p:cNvPicPr>
            <a:picLocks noChangeAspect="1"/>
          </p:cNvPicPr>
          <p:nvPr/>
        </p:nvPicPr>
        <p:blipFill>
          <a:blip r:embed="rId4" cstate="print"/>
          <a:stretch>
            <a:fillRect/>
          </a:stretch>
        </p:blipFill>
        <p:spPr>
          <a:xfrm>
            <a:off x="283956" y="1122979"/>
            <a:ext cx="1590564" cy="2564784"/>
          </a:xfrm>
          <a:prstGeom prst="rect">
            <a:avLst/>
          </a:prstGeom>
        </p:spPr>
      </p:pic>
      <p:sp>
        <p:nvSpPr>
          <p:cNvPr id="6" name="ZoneTexte 5">
            <a:extLst>
              <a:ext uri="{FF2B5EF4-FFF2-40B4-BE49-F238E27FC236}">
                <a16:creationId xmlns:a16="http://schemas.microsoft.com/office/drawing/2014/main" id="{4640C9D0-8D75-E1E9-20E4-4278F5FC5BEC}"/>
              </a:ext>
            </a:extLst>
          </p:cNvPr>
          <p:cNvSpPr txBox="1"/>
          <p:nvPr/>
        </p:nvSpPr>
        <p:spPr>
          <a:xfrm>
            <a:off x="2042160" y="1253768"/>
            <a:ext cx="2590800" cy="1569660"/>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Mémoire &amp; rapport de stage : de la rédaction à la soutenance : conseils &amp; témoignages pour faire la différence</a:t>
            </a:r>
            <a:endParaRPr lang="fr-FR" sz="1200" dirty="0">
              <a:effectLst/>
              <a:ea typeface="Times New Roman" panose="02020603050405020304" pitchFamily="18" charset="0"/>
              <a:cs typeface="Times New Roman" panose="02020603050405020304" pitchFamily="18" charset="0"/>
            </a:endParaRPr>
          </a:p>
          <a:p>
            <a:r>
              <a:rPr lang="fr-FR" sz="1200" dirty="0" err="1">
                <a:solidFill>
                  <a:srgbClr val="000000"/>
                </a:solidFill>
                <a:effectLst/>
                <a:ea typeface="Times New Roman" panose="02020603050405020304" pitchFamily="18" charset="0"/>
                <a:cs typeface="Times New Roman" panose="02020603050405020304" pitchFamily="18" charset="0"/>
              </a:rPr>
              <a:t>Greuter</a:t>
            </a:r>
            <a:r>
              <a:rPr lang="fr-FR" sz="1200" dirty="0">
                <a:solidFill>
                  <a:srgbClr val="000000"/>
                </a:solidFill>
                <a:effectLst/>
                <a:ea typeface="Times New Roman" panose="02020603050405020304" pitchFamily="18" charset="0"/>
                <a:cs typeface="Times New Roman" panose="02020603050405020304" pitchFamily="18" charset="0"/>
              </a:rPr>
              <a:t>, Myriam</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L'Etudiant</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21/03/2019</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978-2-8176-0658-3</a:t>
            </a:r>
            <a:endParaRPr lang="fr-FR" sz="1200" dirty="0">
              <a:effectLst/>
              <a:ea typeface="Times New Roman" panose="02020603050405020304" pitchFamily="18" charset="0"/>
              <a:cs typeface="Times New Roman" panose="02020603050405020304" pitchFamily="18" charset="0"/>
            </a:endParaRPr>
          </a:p>
        </p:txBody>
      </p:sp>
      <p:pic>
        <p:nvPicPr>
          <p:cNvPr id="7" name="Picture 14">
            <a:hlinkClick r:id="rId5" tooltip="Voir dans le catalogue"/>
            <a:extLst>
              <a:ext uri="{FF2B5EF4-FFF2-40B4-BE49-F238E27FC236}">
                <a16:creationId xmlns:a16="http://schemas.microsoft.com/office/drawing/2014/main" id="{87BA54B9-9949-4866-86AB-FCB35E5F3331}"/>
              </a:ext>
            </a:extLst>
          </p:cNvPr>
          <p:cNvPicPr>
            <a:picLocks noChangeAspect="1"/>
          </p:cNvPicPr>
          <p:nvPr/>
        </p:nvPicPr>
        <p:blipFill>
          <a:blip r:embed="rId6" cstate="print"/>
          <a:stretch>
            <a:fillRect/>
          </a:stretch>
        </p:blipFill>
        <p:spPr>
          <a:xfrm>
            <a:off x="131530" y="3764338"/>
            <a:ext cx="1590564" cy="2385846"/>
          </a:xfrm>
          <a:prstGeom prst="rect">
            <a:avLst/>
          </a:prstGeom>
        </p:spPr>
      </p:pic>
      <p:sp>
        <p:nvSpPr>
          <p:cNvPr id="9" name="ZoneTexte 8">
            <a:extLst>
              <a:ext uri="{FF2B5EF4-FFF2-40B4-BE49-F238E27FC236}">
                <a16:creationId xmlns:a16="http://schemas.microsoft.com/office/drawing/2014/main" id="{A4DF54CC-D0E6-1E51-1472-FDA0D17FB6BF}"/>
              </a:ext>
            </a:extLst>
          </p:cNvPr>
          <p:cNvSpPr txBox="1"/>
          <p:nvPr/>
        </p:nvSpPr>
        <p:spPr>
          <a:xfrm>
            <a:off x="1874520" y="3859567"/>
            <a:ext cx="2479040" cy="1384995"/>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La technique </a:t>
            </a:r>
            <a:r>
              <a:rPr lang="fr-FR" sz="1200" b="1" dirty="0" err="1">
                <a:solidFill>
                  <a:srgbClr val="000000"/>
                </a:solidFill>
                <a:effectLst/>
                <a:ea typeface="Times New Roman" panose="02020603050405020304" pitchFamily="18" charset="0"/>
                <a:cs typeface="Times New Roman" panose="02020603050405020304" pitchFamily="18" charset="0"/>
              </a:rPr>
              <a:t>Pomodoro</a:t>
            </a:r>
            <a:r>
              <a:rPr lang="fr-FR" sz="1200" b="1" dirty="0">
                <a:solidFill>
                  <a:srgbClr val="000000"/>
                </a:solidFill>
                <a:effectLst/>
                <a:ea typeface="Times New Roman" panose="02020603050405020304" pitchFamily="18" charset="0"/>
                <a:cs typeface="Times New Roman" panose="02020603050405020304" pitchFamily="18" charset="0"/>
              </a:rPr>
              <a:t> : 25 minutes pour booster sa productivité au travail</a:t>
            </a:r>
            <a:endParaRPr lang="fr-FR" sz="1200" dirty="0">
              <a:effectLst/>
              <a:ea typeface="Times New Roman" panose="02020603050405020304" pitchFamily="18" charset="0"/>
              <a:cs typeface="Times New Roman" panose="02020603050405020304" pitchFamily="18" charset="0"/>
            </a:endParaRPr>
          </a:p>
          <a:p>
            <a:r>
              <a:rPr lang="fr-FR" sz="1200" dirty="0" err="1">
                <a:solidFill>
                  <a:srgbClr val="000000"/>
                </a:solidFill>
                <a:effectLst/>
                <a:ea typeface="Times New Roman" panose="02020603050405020304" pitchFamily="18" charset="0"/>
                <a:cs typeface="Times New Roman" panose="02020603050405020304" pitchFamily="18" charset="0"/>
              </a:rPr>
              <a:t>Cirillo</a:t>
            </a:r>
            <a:r>
              <a:rPr lang="fr-FR" sz="1200" dirty="0">
                <a:solidFill>
                  <a:srgbClr val="000000"/>
                </a:solidFill>
                <a:effectLst/>
                <a:ea typeface="Times New Roman" panose="02020603050405020304" pitchFamily="18" charset="0"/>
                <a:cs typeface="Times New Roman" panose="02020603050405020304" pitchFamily="18" charset="0"/>
              </a:rPr>
              <a:t>, Francesco</a:t>
            </a:r>
            <a:endParaRPr lang="fr-FR" sz="1200" dirty="0">
              <a:effectLst/>
              <a:ea typeface="Times New Roman" panose="02020603050405020304" pitchFamily="18" charset="0"/>
              <a:cs typeface="Times New Roman" panose="02020603050405020304" pitchFamily="18" charset="0"/>
            </a:endParaRPr>
          </a:p>
          <a:p>
            <a:r>
              <a:rPr lang="fr-FR" sz="1200" dirty="0" err="1">
                <a:solidFill>
                  <a:srgbClr val="000000"/>
                </a:solidFill>
                <a:effectLst/>
                <a:ea typeface="Times New Roman" panose="02020603050405020304" pitchFamily="18" charset="0"/>
                <a:cs typeface="Times New Roman" panose="02020603050405020304" pitchFamily="18" charset="0"/>
              </a:rPr>
              <a:t>Diateino</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12/09/2019</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978-2-35456-367-7</a:t>
            </a:r>
            <a:endParaRPr lang="fr-FR" sz="1200" dirty="0">
              <a:effectLst/>
              <a:ea typeface="Times New Roman" panose="02020603050405020304" pitchFamily="18" charset="0"/>
              <a:cs typeface="Times New Roman" panose="02020603050405020304" pitchFamily="18" charset="0"/>
            </a:endParaRPr>
          </a:p>
        </p:txBody>
      </p:sp>
      <p:pic>
        <p:nvPicPr>
          <p:cNvPr id="10" name="Picture 15">
            <a:hlinkClick r:id="rId7" tooltip="Voir dans le catalogue"/>
            <a:extLst>
              <a:ext uri="{FF2B5EF4-FFF2-40B4-BE49-F238E27FC236}">
                <a16:creationId xmlns:a16="http://schemas.microsoft.com/office/drawing/2014/main" id="{44A63350-5E99-42BE-E634-2E031D9E32A0}"/>
              </a:ext>
            </a:extLst>
          </p:cNvPr>
          <p:cNvPicPr>
            <a:picLocks noChangeAspect="1"/>
          </p:cNvPicPr>
          <p:nvPr/>
        </p:nvPicPr>
        <p:blipFill>
          <a:blip r:embed="rId8" cstate="print"/>
          <a:stretch>
            <a:fillRect/>
          </a:stretch>
        </p:blipFill>
        <p:spPr>
          <a:xfrm>
            <a:off x="5334000" y="216042"/>
            <a:ext cx="1391920" cy="1983486"/>
          </a:xfrm>
          <a:prstGeom prst="rect">
            <a:avLst/>
          </a:prstGeom>
        </p:spPr>
      </p:pic>
      <p:sp>
        <p:nvSpPr>
          <p:cNvPr id="12" name="ZoneTexte 11">
            <a:extLst>
              <a:ext uri="{FF2B5EF4-FFF2-40B4-BE49-F238E27FC236}">
                <a16:creationId xmlns:a16="http://schemas.microsoft.com/office/drawing/2014/main" id="{022FC2E7-4D7D-7E5D-5E20-2A71EA5117CC}"/>
              </a:ext>
            </a:extLst>
          </p:cNvPr>
          <p:cNvSpPr txBox="1"/>
          <p:nvPr/>
        </p:nvSpPr>
        <p:spPr>
          <a:xfrm>
            <a:off x="6725920" y="215407"/>
            <a:ext cx="2783840" cy="1384995"/>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Je pars en thèse : conseils épistolaires aux doctorants</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Marcel, Jean-François</a:t>
            </a:r>
            <a:br>
              <a:rPr lang="fr-FR" sz="1200" dirty="0">
                <a:solidFill>
                  <a:srgbClr val="000000"/>
                </a:solidFill>
                <a:effectLst/>
                <a:ea typeface="Times New Roman" panose="02020603050405020304" pitchFamily="18" charset="0"/>
                <a:cs typeface="Times New Roman" panose="02020603050405020304" pitchFamily="18" charset="0"/>
              </a:rPr>
            </a:br>
            <a:r>
              <a:rPr lang="fr-FR" sz="1200" dirty="0" err="1">
                <a:solidFill>
                  <a:srgbClr val="000000"/>
                </a:solidFill>
                <a:effectLst/>
                <a:ea typeface="Times New Roman" panose="02020603050405020304" pitchFamily="18" charset="0"/>
                <a:cs typeface="Times New Roman" panose="02020603050405020304" pitchFamily="18" charset="0"/>
              </a:rPr>
              <a:t>Broussal</a:t>
            </a:r>
            <a:r>
              <a:rPr lang="fr-FR" sz="1200" dirty="0">
                <a:solidFill>
                  <a:srgbClr val="000000"/>
                </a:solidFill>
                <a:effectLst/>
                <a:ea typeface="Times New Roman" panose="02020603050405020304" pitchFamily="18" charset="0"/>
                <a:cs typeface="Times New Roman" panose="02020603050405020304" pitchFamily="18" charset="0"/>
              </a:rPr>
              <a:t>, Dominique</a:t>
            </a:r>
            <a:endParaRPr lang="fr-FR" sz="1200" dirty="0">
              <a:effectLst/>
              <a:ea typeface="Times New Roman" panose="02020603050405020304" pitchFamily="18" charset="0"/>
              <a:cs typeface="Times New Roman" panose="02020603050405020304" pitchFamily="18" charset="0"/>
            </a:endParaRPr>
          </a:p>
          <a:p>
            <a:r>
              <a:rPr lang="fr-FR" sz="1200" dirty="0" err="1">
                <a:solidFill>
                  <a:srgbClr val="000000"/>
                </a:solidFill>
                <a:effectLst/>
                <a:ea typeface="Times New Roman" panose="02020603050405020304" pitchFamily="18" charset="0"/>
                <a:cs typeface="Times New Roman" panose="02020603050405020304" pitchFamily="18" charset="0"/>
              </a:rPr>
              <a:t>Cépaduès</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30/07/2020</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978-2-36493-856-4</a:t>
            </a:r>
            <a:endParaRPr lang="fr-FR" sz="1200" dirty="0">
              <a:effectLst/>
              <a:ea typeface="Times New Roman" panose="02020603050405020304" pitchFamily="18" charset="0"/>
              <a:cs typeface="Times New Roman" panose="02020603050405020304" pitchFamily="18" charset="0"/>
            </a:endParaRPr>
          </a:p>
        </p:txBody>
      </p:sp>
      <p:pic>
        <p:nvPicPr>
          <p:cNvPr id="13" name="Picture 16">
            <a:extLst>
              <a:ext uri="{FF2B5EF4-FFF2-40B4-BE49-F238E27FC236}">
                <a16:creationId xmlns:a16="http://schemas.microsoft.com/office/drawing/2014/main" id="{076E3D5C-EC6A-EC98-7290-CB7E9EF00E53}"/>
              </a:ext>
            </a:extLst>
          </p:cNvPr>
          <p:cNvPicPr>
            <a:picLocks noChangeAspect="1"/>
          </p:cNvPicPr>
          <p:nvPr/>
        </p:nvPicPr>
        <p:blipFill>
          <a:blip r:embed="rId9" cstate="print"/>
          <a:stretch>
            <a:fillRect/>
          </a:stretch>
        </p:blipFill>
        <p:spPr>
          <a:xfrm>
            <a:off x="8042138" y="1677761"/>
            <a:ext cx="1478280" cy="2291334"/>
          </a:xfrm>
          <a:prstGeom prst="rect">
            <a:avLst/>
          </a:prstGeom>
        </p:spPr>
      </p:pic>
      <p:sp>
        <p:nvSpPr>
          <p:cNvPr id="15" name="ZoneTexte 14">
            <a:extLst>
              <a:ext uri="{FF2B5EF4-FFF2-40B4-BE49-F238E27FC236}">
                <a16:creationId xmlns:a16="http://schemas.microsoft.com/office/drawing/2014/main" id="{5BA2101F-AEF2-6B3A-F9F1-84DA6E2862B3}"/>
              </a:ext>
            </a:extLst>
          </p:cNvPr>
          <p:cNvSpPr txBox="1"/>
          <p:nvPr/>
        </p:nvSpPr>
        <p:spPr>
          <a:xfrm>
            <a:off x="9672844" y="1600402"/>
            <a:ext cx="2235200" cy="1384995"/>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Comment l'université broie les jeunes chercheurs : précarité, harcèlement, loi du silence</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Combes, Adèle B.</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Autrement</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05/01/2022</a:t>
            </a:r>
            <a:endParaRPr lang="fr-FR" sz="1200" dirty="0">
              <a:effectLst/>
              <a:ea typeface="Times New Roman" panose="02020603050405020304" pitchFamily="18" charset="0"/>
              <a:cs typeface="Times New Roman" panose="02020603050405020304" pitchFamily="18" charset="0"/>
            </a:endParaRPr>
          </a:p>
        </p:txBody>
      </p:sp>
      <p:pic>
        <p:nvPicPr>
          <p:cNvPr id="16" name="Picture 17">
            <a:hlinkClick r:id="rId10" tooltip="Voir dans le catalogue"/>
            <a:extLst>
              <a:ext uri="{FF2B5EF4-FFF2-40B4-BE49-F238E27FC236}">
                <a16:creationId xmlns:a16="http://schemas.microsoft.com/office/drawing/2014/main" id="{8B7381E1-3667-06EB-BD35-94F01CD1443E}"/>
              </a:ext>
            </a:extLst>
          </p:cNvPr>
          <p:cNvPicPr>
            <a:picLocks noChangeAspect="1"/>
          </p:cNvPicPr>
          <p:nvPr/>
        </p:nvPicPr>
        <p:blipFill>
          <a:blip r:embed="rId11" cstate="print"/>
          <a:stretch>
            <a:fillRect/>
          </a:stretch>
        </p:blipFill>
        <p:spPr>
          <a:xfrm>
            <a:off x="4674109" y="3346582"/>
            <a:ext cx="1333626" cy="2133802"/>
          </a:xfrm>
          <a:prstGeom prst="rect">
            <a:avLst/>
          </a:prstGeom>
        </p:spPr>
      </p:pic>
      <p:sp>
        <p:nvSpPr>
          <p:cNvPr id="18" name="ZoneTexte 17">
            <a:extLst>
              <a:ext uri="{FF2B5EF4-FFF2-40B4-BE49-F238E27FC236}">
                <a16:creationId xmlns:a16="http://schemas.microsoft.com/office/drawing/2014/main" id="{A52993C8-8A8D-64EF-478A-23B3F93FF01E}"/>
              </a:ext>
            </a:extLst>
          </p:cNvPr>
          <p:cNvSpPr txBox="1"/>
          <p:nvPr/>
        </p:nvSpPr>
        <p:spPr>
          <a:xfrm>
            <a:off x="6214110" y="3269079"/>
            <a:ext cx="1902460" cy="1015663"/>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Méthodologie de la thèse et du mémoire</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Studyrama</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12/01/2022</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978-2-7590-4862-5</a:t>
            </a:r>
            <a:endParaRPr lang="fr-FR" sz="1200" dirty="0">
              <a:effectLst/>
              <a:ea typeface="Times New Roman" panose="02020603050405020304" pitchFamily="18" charset="0"/>
              <a:cs typeface="Times New Roman" panose="02020603050405020304" pitchFamily="18" charset="0"/>
            </a:endParaRPr>
          </a:p>
        </p:txBody>
      </p:sp>
      <p:pic>
        <p:nvPicPr>
          <p:cNvPr id="19" name="Picture 18">
            <a:hlinkClick r:id="rId12" tooltip="Voir dans le catalogue"/>
            <a:extLst>
              <a:ext uri="{FF2B5EF4-FFF2-40B4-BE49-F238E27FC236}">
                <a16:creationId xmlns:a16="http://schemas.microsoft.com/office/drawing/2014/main" id="{4962A2C2-C50A-F90D-166A-2CB2F2B24FE7}"/>
              </a:ext>
            </a:extLst>
          </p:cNvPr>
          <p:cNvPicPr>
            <a:picLocks noChangeAspect="1"/>
          </p:cNvPicPr>
          <p:nvPr/>
        </p:nvPicPr>
        <p:blipFill>
          <a:blip r:embed="rId13" cstate="print"/>
          <a:stretch>
            <a:fillRect/>
          </a:stretch>
        </p:blipFill>
        <p:spPr>
          <a:xfrm>
            <a:off x="8356626" y="4584032"/>
            <a:ext cx="1372374" cy="2058560"/>
          </a:xfrm>
          <a:prstGeom prst="rect">
            <a:avLst/>
          </a:prstGeom>
        </p:spPr>
      </p:pic>
      <p:sp>
        <p:nvSpPr>
          <p:cNvPr id="21" name="ZoneTexte 20">
            <a:extLst>
              <a:ext uri="{FF2B5EF4-FFF2-40B4-BE49-F238E27FC236}">
                <a16:creationId xmlns:a16="http://schemas.microsoft.com/office/drawing/2014/main" id="{B5C5E4DC-F137-9D3E-FE21-1B0D6174878B}"/>
              </a:ext>
            </a:extLst>
          </p:cNvPr>
          <p:cNvSpPr txBox="1"/>
          <p:nvPr/>
        </p:nvSpPr>
        <p:spPr>
          <a:xfrm>
            <a:off x="9846310" y="4798908"/>
            <a:ext cx="2156460" cy="1569660"/>
          </a:xfrm>
          <a:prstGeom prst="rect">
            <a:avLst/>
          </a:prstGeom>
          <a:noFill/>
        </p:spPr>
        <p:txBody>
          <a:bodyPr wrap="square">
            <a:spAutoFit/>
          </a:bodyPr>
          <a:lstStyle/>
          <a:p>
            <a:r>
              <a:rPr lang="fr-FR" sz="1200" b="1" dirty="0">
                <a:solidFill>
                  <a:srgbClr val="000000"/>
                </a:solidFill>
                <a:effectLst/>
                <a:ea typeface="Times New Roman" panose="02020603050405020304" pitchFamily="18" charset="0"/>
                <a:cs typeface="Times New Roman" panose="02020603050405020304" pitchFamily="18" charset="0"/>
              </a:rPr>
              <a:t>Droit des données de la recherche : science ouverte, innovation, données publiques</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Robin, Agnès</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Larcier</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24/03/2022</a:t>
            </a:r>
            <a:endParaRPr lang="fr-FR" sz="1200" dirty="0">
              <a:effectLst/>
              <a:ea typeface="Times New Roman" panose="02020603050405020304" pitchFamily="18" charset="0"/>
              <a:cs typeface="Times New Roman" panose="02020603050405020304" pitchFamily="18" charset="0"/>
            </a:endParaRPr>
          </a:p>
          <a:p>
            <a:r>
              <a:rPr lang="fr-FR" sz="1200" dirty="0">
                <a:solidFill>
                  <a:srgbClr val="000000"/>
                </a:solidFill>
                <a:effectLst/>
                <a:ea typeface="Times New Roman" panose="02020603050405020304" pitchFamily="18" charset="0"/>
                <a:cs typeface="Times New Roman" panose="02020603050405020304" pitchFamily="18" charset="0"/>
              </a:rPr>
              <a:t>978-2-8079-2555-7</a:t>
            </a:r>
            <a:endParaRPr lang="fr-FR"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6425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A86B5FC-8C31-E25A-6162-41E0BC40402C}"/>
              </a:ext>
            </a:extLst>
          </p:cNvPr>
          <p:cNvPicPr>
            <a:picLocks noChangeAspect="1"/>
          </p:cNvPicPr>
          <p:nvPr/>
        </p:nvPicPr>
        <p:blipFill rotWithShape="1">
          <a:blip r:embed="rId2"/>
          <a:srcRect t="29052" b="3608"/>
          <a:stretch/>
        </p:blipFill>
        <p:spPr>
          <a:xfrm>
            <a:off x="9546442" y="4538974"/>
            <a:ext cx="2466975" cy="1244339"/>
          </a:xfrm>
          <a:prstGeom prst="rect">
            <a:avLst/>
          </a:prstGeom>
        </p:spPr>
      </p:pic>
      <p:sp>
        <p:nvSpPr>
          <p:cNvPr id="2" name="Titre 1">
            <a:extLst>
              <a:ext uri="{FF2B5EF4-FFF2-40B4-BE49-F238E27FC236}">
                <a16:creationId xmlns:a16="http://schemas.microsoft.com/office/drawing/2014/main" id="{8BFD93BB-69CF-4946-AFD4-28547174C0AE}"/>
              </a:ext>
            </a:extLst>
          </p:cNvPr>
          <p:cNvSpPr>
            <a:spLocks noGrp="1"/>
          </p:cNvSpPr>
          <p:nvPr>
            <p:ph type="title"/>
          </p:nvPr>
        </p:nvSpPr>
        <p:spPr>
          <a:xfrm>
            <a:off x="457200" y="275175"/>
            <a:ext cx="7641118" cy="409317"/>
          </a:xfrm>
        </p:spPr>
        <p:txBody>
          <a:bodyPr/>
          <a:lstStyle/>
          <a:p>
            <a:r>
              <a:rPr lang="fr-FR" sz="2400" dirty="0"/>
              <a:t>Pour aller plus loin – Ressources sur la gestion des données</a:t>
            </a:r>
          </a:p>
        </p:txBody>
      </p:sp>
      <p:sp>
        <p:nvSpPr>
          <p:cNvPr id="10" name="Espace réservé du contenu 2">
            <a:extLst>
              <a:ext uri="{FF2B5EF4-FFF2-40B4-BE49-F238E27FC236}">
                <a16:creationId xmlns:a16="http://schemas.microsoft.com/office/drawing/2014/main" id="{3C875C3D-5FD0-D23D-9F70-9E9C89E3F552}"/>
              </a:ext>
            </a:extLst>
          </p:cNvPr>
          <p:cNvSpPr txBox="1">
            <a:spLocks/>
          </p:cNvSpPr>
          <p:nvPr/>
        </p:nvSpPr>
        <p:spPr>
          <a:xfrm>
            <a:off x="269377" y="757025"/>
            <a:ext cx="11420574" cy="534394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fr-FR" sz="1200" b="1" dirty="0">
                <a:solidFill>
                  <a:schemeClr val="tx2"/>
                </a:solidFill>
                <a:cs typeface="Calibri" panose="020F0502020204030204" pitchFamily="34" charset="0"/>
              </a:rPr>
              <a:t>Référentiels et logiciels de traitement </a:t>
            </a:r>
          </a:p>
          <a:p>
            <a:pPr>
              <a:lnSpc>
                <a:spcPct val="100000"/>
              </a:lnSpc>
              <a:spcBef>
                <a:spcPts val="0"/>
              </a:spcBef>
            </a:pPr>
            <a:r>
              <a:rPr lang="fr-FR" sz="1200" dirty="0" err="1">
                <a:solidFill>
                  <a:schemeClr val="accent1"/>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Tropy</a:t>
            </a:r>
            <a:r>
              <a:rPr lang="fr-FR" sz="1200" dirty="0">
                <a:solidFill>
                  <a:schemeClr val="accent1"/>
                </a:solidFill>
                <a:ea typeface="Calibri" panose="020F0502020204030204" pitchFamily="34" charset="0"/>
                <a:cs typeface="Calibri" panose="020F0502020204030204" pitchFamily="34" charset="0"/>
              </a:rPr>
              <a:t> : </a:t>
            </a:r>
            <a:r>
              <a:rPr lang="fr-FR" sz="1200" dirty="0">
                <a:solidFill>
                  <a:schemeClr val="tx2"/>
                </a:solidFill>
                <a:ea typeface="Calibri" panose="020F0502020204030204" pitchFamily="34" charset="0"/>
                <a:cs typeface="Calibri" panose="020F0502020204030204" pitchFamily="34" charset="0"/>
              </a:rPr>
              <a:t>Logiciel organiser des corpus iconographiques (cf. Zotero, logiciel de gestion de références bibliographiques).</a:t>
            </a:r>
            <a:endParaRPr lang="fr-FR" sz="1200" dirty="0">
              <a:solidFill>
                <a:srgbClr val="0000FF"/>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nSpc>
                <a:spcPct val="100000"/>
              </a:lnSpc>
              <a:spcBef>
                <a:spcPts val="0"/>
              </a:spcBef>
            </a:pPr>
            <a:r>
              <a:rPr lang="fr-FR" sz="1200" dirty="0" err="1">
                <a:solidFill>
                  <a:schemeClr val="accent1"/>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Gephi</a:t>
            </a:r>
            <a:r>
              <a:rPr lang="fr-FR" sz="1200" dirty="0">
                <a:solidFill>
                  <a:schemeClr val="accent1"/>
                </a:solidFill>
                <a:ea typeface="Calibri" panose="020F0502020204030204" pitchFamily="34" charset="0"/>
                <a:cs typeface="Calibri" panose="020F0502020204030204" pitchFamily="34" charset="0"/>
              </a:rPr>
              <a:t> : </a:t>
            </a:r>
            <a:r>
              <a:rPr lang="fr-FR" sz="1200" dirty="0">
                <a:solidFill>
                  <a:schemeClr val="tx2"/>
                </a:solidFill>
                <a:ea typeface="Calibri" panose="020F0502020204030204" pitchFamily="34" charset="0"/>
                <a:cs typeface="Calibri" panose="020F0502020204030204" pitchFamily="34" charset="0"/>
              </a:rPr>
              <a:t>Outil en ligne d’analyse de réseau et la réalisation de cartographie (cartographie d’ensemble de données très variés et de visualisation de réseaux).</a:t>
            </a:r>
            <a:endParaRPr lang="fr-FR" sz="1200" dirty="0">
              <a:ea typeface="Calibri" panose="020F0502020204030204" pitchFamily="34" charset="0"/>
              <a:cs typeface="Calibri" panose="020F0502020204030204" pitchFamily="34" charset="0"/>
            </a:endParaRPr>
          </a:p>
          <a:p>
            <a:pPr>
              <a:lnSpc>
                <a:spcPct val="100000"/>
              </a:lnSpc>
              <a:spcBef>
                <a:spcPts val="0"/>
              </a:spcBef>
            </a:pPr>
            <a:r>
              <a:rPr lang="fr-FR" sz="1200" dirty="0">
                <a:solidFill>
                  <a:schemeClr val="accent1"/>
                </a:solidFill>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Audacity</a:t>
            </a:r>
            <a:r>
              <a:rPr lang="fr-FR" sz="1200" dirty="0">
                <a:solidFill>
                  <a:schemeClr val="accent1"/>
                </a:solidFill>
                <a:ea typeface="Calibri" panose="020F0502020204030204" pitchFamily="34" charset="0"/>
                <a:cs typeface="Calibri" panose="020F0502020204030204" pitchFamily="34" charset="0"/>
              </a:rPr>
              <a:t> : </a:t>
            </a:r>
            <a:r>
              <a:rPr lang="fr-FR" sz="1200" dirty="0">
                <a:solidFill>
                  <a:schemeClr val="tx2"/>
                </a:solidFill>
                <a:ea typeface="Calibri" panose="020F0502020204030204" pitchFamily="34" charset="0"/>
                <a:cs typeface="Calibri" panose="020F0502020204030204" pitchFamily="34" charset="0"/>
              </a:rPr>
              <a:t>Outil d’édition de fichiers audio et d’enregistrements (enregistrement, manipulation, mixage de fichiers audio sous divers formats).</a:t>
            </a:r>
            <a:endParaRPr lang="fr-FR" sz="1200" dirty="0">
              <a:ea typeface="Calibri" panose="020F0502020204030204" pitchFamily="34" charset="0"/>
              <a:cs typeface="Calibri" panose="020F0502020204030204" pitchFamily="34" charset="0"/>
            </a:endParaRPr>
          </a:p>
          <a:p>
            <a:pPr>
              <a:lnSpc>
                <a:spcPct val="100000"/>
              </a:lnSpc>
              <a:spcBef>
                <a:spcPts val="0"/>
              </a:spcBef>
            </a:pPr>
            <a:r>
              <a:rPr lang="fr-FR" sz="1200" dirty="0">
                <a:solidFill>
                  <a:schemeClr val="accent1"/>
                </a:solidFill>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Open Office Writer </a:t>
            </a:r>
            <a:r>
              <a:rPr lang="fr-FR" sz="1200" dirty="0">
                <a:solidFill>
                  <a:schemeClr val="tx2"/>
                </a:solidFill>
                <a:ea typeface="Calibri" panose="020F0502020204030204" pitchFamily="34" charset="0"/>
                <a:cs typeface="Calibri" panose="020F0502020204030204" pitchFamily="34" charset="0"/>
              </a:rPr>
              <a:t>et </a:t>
            </a:r>
            <a:r>
              <a:rPr lang="fr-FR" sz="1200" dirty="0">
                <a:solidFill>
                  <a:schemeClr val="accent1"/>
                </a:solidFill>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Free OCR</a:t>
            </a:r>
            <a:r>
              <a:rPr lang="fr-FR" sz="1200" dirty="0">
                <a:solidFill>
                  <a:schemeClr val="accent1"/>
                </a:solidFill>
                <a:ea typeface="Calibri" panose="020F0502020204030204" pitchFamily="34" charset="0"/>
                <a:cs typeface="Calibri" panose="020F0502020204030204" pitchFamily="34" charset="0"/>
              </a:rPr>
              <a:t> : </a:t>
            </a:r>
            <a:r>
              <a:rPr lang="fr-FR" sz="1200" dirty="0">
                <a:solidFill>
                  <a:schemeClr val="tx2"/>
                </a:solidFill>
                <a:ea typeface="Calibri" panose="020F0502020204030204" pitchFamily="34" charset="0"/>
                <a:cs typeface="Calibri" panose="020F0502020204030204" pitchFamily="34" charset="0"/>
              </a:rPr>
              <a:t>Traitement de texte et d’océrisation (reconnaissance de caractères d’un texte au format numérique).</a:t>
            </a:r>
          </a:p>
          <a:p>
            <a:pPr>
              <a:lnSpc>
                <a:spcPct val="100000"/>
              </a:lnSpc>
              <a:spcBef>
                <a:spcPts val="0"/>
              </a:spcBef>
            </a:pPr>
            <a:r>
              <a:rPr lang="fr-FR" sz="1200" dirty="0">
                <a:solidFill>
                  <a:schemeClr val="tx2"/>
                </a:solidFill>
                <a:ea typeface="Calibri" panose="020F0502020204030204" pitchFamily="34" charset="0"/>
                <a:cs typeface="Calibri" panose="020F0502020204030204" pitchFamily="34" charset="0"/>
              </a:rPr>
              <a:t>Offre de services Paris 1 accessible depuis l’ENT :</a:t>
            </a:r>
          </a:p>
          <a:p>
            <a:pPr marL="0" indent="0">
              <a:lnSpc>
                <a:spcPct val="100000"/>
              </a:lnSpc>
              <a:spcBef>
                <a:spcPts val="0"/>
              </a:spcBef>
              <a:buNone/>
            </a:pPr>
            <a:r>
              <a:rPr lang="fr-FR" sz="1200" dirty="0">
                <a:solidFill>
                  <a:schemeClr val="tx2"/>
                </a:solidFill>
                <a:ea typeface="Calibri" panose="020F0502020204030204" pitchFamily="34" charset="0"/>
                <a:cs typeface="Calibri" panose="020F0502020204030204" pitchFamily="34" charset="0"/>
              </a:rPr>
              <a:t>	Espaces collaboratifs </a:t>
            </a:r>
            <a:r>
              <a:rPr lang="fr-FR" sz="1200" dirty="0" err="1">
                <a:solidFill>
                  <a:schemeClr val="tx2"/>
                </a:solidFill>
                <a:ea typeface="Calibri" panose="020F0502020204030204" pitchFamily="34" charset="0"/>
                <a:cs typeface="Calibri" panose="020F0502020204030204" pitchFamily="34" charset="0"/>
              </a:rPr>
              <a:t>Nuxeo</a:t>
            </a:r>
            <a:r>
              <a:rPr lang="fr-FR" sz="1200" dirty="0">
                <a:solidFill>
                  <a:schemeClr val="tx2"/>
                </a:solidFill>
                <a:ea typeface="Calibri" panose="020F0502020204030204" pitchFamily="34" charset="0"/>
                <a:cs typeface="Calibri" panose="020F0502020204030204" pitchFamily="34" charset="0"/>
              </a:rPr>
              <a:t> / Offre Microsoft 365 / One Drive / </a:t>
            </a:r>
            <a:r>
              <a:rPr lang="fr-FR" sz="1200" dirty="0" err="1">
                <a:solidFill>
                  <a:schemeClr val="tx2"/>
                </a:solidFill>
                <a:ea typeface="Calibri" panose="020F0502020204030204" pitchFamily="34" charset="0"/>
                <a:cs typeface="Calibri" panose="020F0502020204030204" pitchFamily="34" charset="0"/>
              </a:rPr>
              <a:t>Sharepoint</a:t>
            </a:r>
            <a:endParaRPr lang="fr-FR" sz="1200" dirty="0">
              <a:solidFill>
                <a:schemeClr val="tx2"/>
              </a:solidFill>
              <a:ea typeface="Calibri" panose="020F0502020204030204" pitchFamily="34" charset="0"/>
              <a:cs typeface="Calibri" panose="020F0502020204030204" pitchFamily="34" charset="0"/>
            </a:endParaRPr>
          </a:p>
          <a:p>
            <a:pPr marL="0" indent="0">
              <a:lnSpc>
                <a:spcPct val="100000"/>
              </a:lnSpc>
              <a:spcBef>
                <a:spcPts val="0"/>
              </a:spcBef>
              <a:buNone/>
            </a:pPr>
            <a:r>
              <a:rPr lang="fr-FR" sz="1200" dirty="0">
                <a:solidFill>
                  <a:schemeClr val="tx2"/>
                </a:solidFill>
                <a:ea typeface="Calibri" panose="020F0502020204030204" pitchFamily="34" charset="0"/>
                <a:cs typeface="Calibri" panose="020F0502020204030204" pitchFamily="34" charset="0"/>
              </a:rPr>
              <a:t>	Reconnaissance de caractères et d’édition de </a:t>
            </a:r>
            <a:r>
              <a:rPr lang="fr-FR" sz="1200" dirty="0" err="1">
                <a:solidFill>
                  <a:schemeClr val="tx2"/>
                </a:solidFill>
                <a:ea typeface="Calibri" panose="020F0502020204030204" pitchFamily="34" charset="0"/>
                <a:cs typeface="Calibri" panose="020F0502020204030204" pitchFamily="34" charset="0"/>
              </a:rPr>
              <a:t>pdf</a:t>
            </a:r>
            <a:r>
              <a:rPr lang="fr-FR" sz="1200" dirty="0">
                <a:solidFill>
                  <a:schemeClr val="tx2"/>
                </a:solidFill>
                <a:ea typeface="Calibri" panose="020F0502020204030204" pitchFamily="34" charset="0"/>
                <a:cs typeface="Calibri" panose="020F0502020204030204" pitchFamily="34" charset="0"/>
              </a:rPr>
              <a:t> : ABBYY </a:t>
            </a:r>
            <a:r>
              <a:rPr lang="fr-FR" sz="1200" dirty="0" err="1">
                <a:solidFill>
                  <a:schemeClr val="tx2"/>
                </a:solidFill>
                <a:ea typeface="Calibri" panose="020F0502020204030204" pitchFamily="34" charset="0"/>
                <a:cs typeface="Calibri" panose="020F0502020204030204" pitchFamily="34" charset="0"/>
              </a:rPr>
              <a:t>FineReader</a:t>
            </a:r>
            <a:endParaRPr lang="fr-FR" sz="1200" dirty="0">
              <a:solidFill>
                <a:schemeClr val="tx2"/>
              </a:solidFill>
              <a:ea typeface="Calibri" panose="020F0502020204030204" pitchFamily="34" charset="0"/>
              <a:cs typeface="Calibri" panose="020F0502020204030204" pitchFamily="34" charset="0"/>
            </a:endParaRPr>
          </a:p>
          <a:p>
            <a:pPr>
              <a:lnSpc>
                <a:spcPct val="100000"/>
              </a:lnSpc>
              <a:spcBef>
                <a:spcPts val="0"/>
              </a:spcBef>
            </a:pPr>
            <a:r>
              <a:rPr lang="fr-FR" sz="1200" dirty="0">
                <a:solidFill>
                  <a:schemeClr val="tx2"/>
                </a:solidFill>
                <a:cs typeface="Calibri Light" panose="020F0302020204030204" pitchFamily="34" charset="0"/>
              </a:rPr>
              <a:t>Infrastructure de recherche en SHS : Human-</a:t>
            </a:r>
            <a:r>
              <a:rPr lang="fr-FR" sz="1200" dirty="0" err="1">
                <a:solidFill>
                  <a:schemeClr val="tx2"/>
                </a:solidFill>
                <a:cs typeface="Calibri Light" panose="020F0302020204030204" pitchFamily="34" charset="0"/>
              </a:rPr>
              <a:t>Num</a:t>
            </a:r>
            <a:r>
              <a:rPr lang="fr-FR" sz="1200" dirty="0">
                <a:solidFill>
                  <a:schemeClr val="tx2"/>
                </a:solidFill>
                <a:cs typeface="Calibri Light" panose="020F0302020204030204" pitchFamily="34" charset="0"/>
              </a:rPr>
              <a:t> </a:t>
            </a:r>
            <a:r>
              <a:rPr lang="fr-FR" sz="1200" u="sng" dirty="0">
                <a:solidFill>
                  <a:schemeClr val="accent1"/>
                </a:solidFill>
                <a:cs typeface="Calibri Light" panose="020F0302020204030204" pitchFamily="34" charset="0"/>
              </a:rPr>
              <a:t>https://www.huma-num.fr/ </a:t>
            </a:r>
          </a:p>
          <a:p>
            <a:pPr>
              <a:lnSpc>
                <a:spcPct val="100000"/>
              </a:lnSpc>
              <a:spcBef>
                <a:spcPts val="0"/>
              </a:spcBef>
            </a:pPr>
            <a:r>
              <a:rPr lang="fr-FR" sz="1200" dirty="0">
                <a:solidFill>
                  <a:schemeClr val="tx2"/>
                </a:solidFill>
                <a:cs typeface="Calibri Light" panose="020F0302020204030204" pitchFamily="34" charset="0"/>
              </a:rPr>
              <a:t>Autoformation sur les données de la recherche : </a:t>
            </a:r>
            <a:r>
              <a:rPr lang="fr-FR" sz="1200" dirty="0" err="1">
                <a:solidFill>
                  <a:schemeClr val="tx2"/>
                </a:solidFill>
                <a:cs typeface="Calibri Light" panose="020F0302020204030204" pitchFamily="34" charset="0"/>
              </a:rPr>
              <a:t>DoRaNum</a:t>
            </a:r>
            <a:r>
              <a:rPr lang="fr-FR" sz="1200" dirty="0">
                <a:solidFill>
                  <a:schemeClr val="tx2"/>
                </a:solidFill>
                <a:cs typeface="Calibri Light" panose="020F0302020204030204" pitchFamily="34" charset="0"/>
              </a:rPr>
              <a:t> </a:t>
            </a:r>
            <a:r>
              <a:rPr lang="fr-FR" sz="1200" u="sng" dirty="0">
                <a:solidFill>
                  <a:schemeClr val="accent1"/>
                </a:solidFill>
                <a:cs typeface="Calibri Light" panose="020F0302020204030204" pitchFamily="34" charset="0"/>
                <a:hlinkClick r:id="rId8">
                  <a:extLst>
                    <a:ext uri="{A12FA001-AC4F-418D-AE19-62706E023703}">
                      <ahyp:hlinkClr xmlns:ahyp="http://schemas.microsoft.com/office/drawing/2018/hyperlinkcolor" val="tx"/>
                    </a:ext>
                  </a:extLst>
                </a:hlinkClick>
              </a:rPr>
              <a:t>https://doranum.fr/</a:t>
            </a:r>
            <a:endParaRPr lang="fr-FR" sz="1200" dirty="0">
              <a:solidFill>
                <a:schemeClr val="accent1"/>
              </a:solidFill>
              <a:cs typeface="Calibri Light" panose="020F0302020204030204" pitchFamily="34" charset="0"/>
            </a:endParaRPr>
          </a:p>
          <a:p>
            <a:pPr>
              <a:lnSpc>
                <a:spcPct val="100000"/>
              </a:lnSpc>
              <a:spcBef>
                <a:spcPts val="0"/>
              </a:spcBef>
            </a:pPr>
            <a:r>
              <a:rPr lang="fr-FR" sz="1200" dirty="0">
                <a:solidFill>
                  <a:schemeClr val="tx2"/>
                </a:solidFill>
                <a:cs typeface="Calibri Light" panose="020F0302020204030204" pitchFamily="34" charset="0"/>
              </a:rPr>
              <a:t>Passeport pour la Science Ouverte </a:t>
            </a:r>
            <a:r>
              <a:rPr lang="fr-FR" sz="1200" u="sng" dirty="0">
                <a:solidFill>
                  <a:schemeClr val="accent1"/>
                </a:solidFill>
                <a:cs typeface="Calibri Light" panose="020F0302020204030204" pitchFamily="34" charset="0"/>
                <a:hlinkClick r:id="rId9">
                  <a:extLst>
                    <a:ext uri="{A12FA001-AC4F-418D-AE19-62706E023703}">
                      <ahyp:hlinkClr xmlns:ahyp="http://schemas.microsoft.com/office/drawing/2018/hyperlinkcolor" val="tx"/>
                    </a:ext>
                  </a:extLst>
                </a:hlinkClick>
              </a:rPr>
              <a:t>https://www.ouvrirlascience.fr/passeport-pour-la-science-ouverte-guide-pratique-a-lusage-des-doctorants/</a:t>
            </a:r>
            <a:endParaRPr lang="fr-FR" sz="1200" u="sng" dirty="0">
              <a:solidFill>
                <a:schemeClr val="accent1"/>
              </a:solidFill>
              <a:cs typeface="Calibri Light" panose="020F0302020204030204" pitchFamily="34" charset="0"/>
            </a:endParaRPr>
          </a:p>
          <a:p>
            <a:pPr>
              <a:lnSpc>
                <a:spcPct val="100000"/>
              </a:lnSpc>
              <a:spcBef>
                <a:spcPts val="0"/>
              </a:spcBef>
            </a:pPr>
            <a:r>
              <a:rPr lang="fr-FR" sz="1200" dirty="0">
                <a:solidFill>
                  <a:schemeClr val="tx2"/>
                </a:solidFill>
                <a:cs typeface="Calibri Light" panose="020F0302020204030204" pitchFamily="34" charset="0"/>
              </a:rPr>
              <a:t>Passeport pour les données de la recherche </a:t>
            </a:r>
            <a:r>
              <a:rPr lang="fr-FR" sz="1200" dirty="0">
                <a:solidFill>
                  <a:schemeClr val="accent1"/>
                </a:solidFill>
                <a:cs typeface="Calibri Light" panose="020F0302020204030204" pitchFamily="34" charset="0"/>
                <a:hlinkClick r:id="rId10">
                  <a:extLst>
                    <a:ext uri="{A12FA001-AC4F-418D-AE19-62706E023703}">
                      <ahyp:hlinkClr xmlns:ahyp="http://schemas.microsoft.com/office/drawing/2018/hyperlinkcolor" val="tx"/>
                    </a:ext>
                  </a:extLst>
                </a:hlinkClick>
              </a:rPr>
              <a:t>https://www.ouvrirlascience.fr/science-ouverte-donnees-de-la-recherche/</a:t>
            </a:r>
            <a:endParaRPr lang="fr-FR" sz="1200" dirty="0">
              <a:solidFill>
                <a:schemeClr val="tx2"/>
              </a:solidFill>
              <a:ea typeface="Calibri" panose="020F0502020204030204" pitchFamily="34" charset="0"/>
              <a:cs typeface="Calibri" panose="020F0502020204030204" pitchFamily="34" charset="0"/>
            </a:endParaRPr>
          </a:p>
          <a:p>
            <a:pPr>
              <a:lnSpc>
                <a:spcPct val="100000"/>
              </a:lnSpc>
              <a:spcBef>
                <a:spcPts val="0"/>
              </a:spcBef>
            </a:pPr>
            <a:r>
              <a:rPr lang="fr-FR" sz="1200" kern="0" dirty="0">
                <a:solidFill>
                  <a:schemeClr val="tx2"/>
                </a:solidFill>
                <a:latin typeface="+mn-lt"/>
                <a:ea typeface="Calibri" panose="020F0502020204030204" pitchFamily="34" charset="0"/>
                <a:cs typeface="Calibri" panose="020F0502020204030204" pitchFamily="34" charset="0"/>
              </a:rPr>
              <a:t>Organiser les fichiers, nommer, sauvegarder </a:t>
            </a:r>
            <a:r>
              <a:rPr lang="fr-FR" sz="1200" kern="0" dirty="0">
                <a:solidFill>
                  <a:schemeClr val="accent1"/>
                </a:solidFill>
                <a:latin typeface="+mn-lt"/>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https://archives.pantheonsorbonne.fr/sites/default/files/2021-01/1_nommage.pdf</a:t>
            </a:r>
            <a:endParaRPr lang="fr-FR" sz="1200" kern="0" dirty="0">
              <a:solidFill>
                <a:schemeClr val="accent1"/>
              </a:solidFill>
              <a:latin typeface="+mn-lt"/>
              <a:ea typeface="Calibri" panose="020F0502020204030204" pitchFamily="34" charset="0"/>
              <a:cs typeface="Calibri" panose="020F0502020204030204" pitchFamily="34" charset="0"/>
            </a:endParaRPr>
          </a:p>
          <a:p>
            <a:pPr>
              <a:lnSpc>
                <a:spcPct val="100000"/>
              </a:lnSpc>
              <a:spcBef>
                <a:spcPts val="0"/>
              </a:spcBef>
            </a:pPr>
            <a:r>
              <a:rPr lang="fr-FR" sz="1200" dirty="0">
                <a:effectLst/>
                <a:ea typeface="Calibri" panose="020F0502020204030204" pitchFamily="34" charset="0"/>
                <a:cs typeface="Arial" panose="020B0604020202020204" pitchFamily="34" charset="0"/>
              </a:rPr>
              <a:t>5 règles de base pour nommer les fichiers : </a:t>
            </a:r>
            <a:r>
              <a:rPr lang="fr-FR" sz="1200" u="sng" dirty="0">
                <a:solidFill>
                  <a:schemeClr val="accent1"/>
                </a:solidFill>
                <a:effectLst/>
                <a:ea typeface="Calibri" panose="020F050202020403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https://doranum.fr/stockage-archivage/comment-nommer-fichiers_10_13143_wgqw-aa59/</a:t>
            </a:r>
            <a:endParaRPr lang="fr-FR" sz="1200" dirty="0">
              <a:solidFill>
                <a:schemeClr val="accent1"/>
              </a:solidFill>
              <a:ea typeface="Calibri" panose="020F0502020204030204" pitchFamily="34" charset="0"/>
              <a:cs typeface="Calibri" panose="020F0502020204030204" pitchFamily="34" charset="0"/>
            </a:endParaRPr>
          </a:p>
          <a:p>
            <a:pPr marL="0" indent="0">
              <a:buNone/>
            </a:pPr>
            <a:r>
              <a:rPr lang="fr-FR" sz="1200" b="1" dirty="0">
                <a:ea typeface="Calibri" panose="020F0502020204030204" pitchFamily="34" charset="0"/>
                <a:cs typeface="Calibri" panose="020F0502020204030204" pitchFamily="34" charset="0"/>
              </a:rPr>
              <a:t>Une série de capsules vidéo décline le Passeport pour la science ouverte </a:t>
            </a:r>
            <a:r>
              <a:rPr lang="fr-FR" sz="1200" dirty="0">
                <a:ea typeface="Calibri" panose="020F0502020204030204" pitchFamily="34" charset="0"/>
                <a:cs typeface="Calibri" panose="020F0502020204030204" pitchFamily="34" charset="0"/>
              </a:rPr>
              <a:t>: </a:t>
            </a:r>
          </a:p>
          <a:p>
            <a:r>
              <a:rPr lang="fr-FR" sz="1200" b="0" i="0" dirty="0">
                <a:solidFill>
                  <a:srgbClr val="002060"/>
                </a:solidFill>
                <a:effectLst/>
                <a:ea typeface="Calibri" panose="020F0502020204030204" pitchFamily="34" charset="0"/>
                <a:cs typeface="Calibri" panose="020F0502020204030204" pitchFamily="34" charset="0"/>
              </a:rPr>
              <a:t>· </a:t>
            </a:r>
            <a:r>
              <a:rPr lang="fr-FR" sz="1200" b="0" i="0" u="sng" dirty="0">
                <a:solidFill>
                  <a:schemeClr val="accent1"/>
                </a:solidFill>
                <a:effectLst/>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Qu’est-ce que c’est la science ouverte ?</a:t>
            </a:r>
            <a:br>
              <a:rPr lang="fr-FR" sz="1200" dirty="0">
                <a:solidFill>
                  <a:srgbClr val="002060"/>
                </a:solidFill>
                <a:ea typeface="Calibri" panose="020F0502020204030204" pitchFamily="34" charset="0"/>
                <a:cs typeface="Calibri" panose="020F0502020204030204" pitchFamily="34" charset="0"/>
              </a:rPr>
            </a:br>
            <a:r>
              <a:rPr lang="fr-FR" sz="1200" b="0" i="0" dirty="0">
                <a:solidFill>
                  <a:srgbClr val="002060"/>
                </a:solidFill>
                <a:effectLst/>
                <a:ea typeface="Calibri" panose="020F0502020204030204" pitchFamily="34" charset="0"/>
                <a:cs typeface="Calibri" panose="020F0502020204030204" pitchFamily="34" charset="0"/>
              </a:rPr>
              <a:t>· </a:t>
            </a:r>
            <a:r>
              <a:rPr lang="fr-FR" sz="1200" b="0" i="0" u="sng" dirty="0">
                <a:solidFill>
                  <a:schemeClr val="accent1"/>
                </a:solidFill>
                <a:effectLst/>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Des ressources ouvertes à découvrir</a:t>
            </a:r>
            <a:br>
              <a:rPr lang="fr-FR" sz="1200" dirty="0">
                <a:solidFill>
                  <a:srgbClr val="002060"/>
                </a:solidFill>
                <a:ea typeface="Calibri" panose="020F0502020204030204" pitchFamily="34" charset="0"/>
                <a:cs typeface="Calibri" panose="020F0502020204030204" pitchFamily="34" charset="0"/>
              </a:rPr>
            </a:br>
            <a:r>
              <a:rPr lang="fr-FR" sz="1200" b="0" i="0" dirty="0">
                <a:solidFill>
                  <a:srgbClr val="002060"/>
                </a:solidFill>
                <a:effectLst/>
                <a:ea typeface="Calibri" panose="020F0502020204030204" pitchFamily="34" charset="0"/>
                <a:cs typeface="Calibri" panose="020F0502020204030204" pitchFamily="34" charset="0"/>
              </a:rPr>
              <a:t>· </a:t>
            </a:r>
            <a:r>
              <a:rPr lang="fr-FR" sz="1200" b="0" i="0" u="sng" dirty="0">
                <a:solidFill>
                  <a:schemeClr val="accent1"/>
                </a:solidFill>
                <a:effectLst/>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La gestion des données et le cycle de vie des données de la recherche</a:t>
            </a:r>
            <a:br>
              <a:rPr lang="fr-FR" sz="1200" dirty="0">
                <a:solidFill>
                  <a:srgbClr val="002060"/>
                </a:solidFill>
                <a:ea typeface="Calibri" panose="020F0502020204030204" pitchFamily="34" charset="0"/>
                <a:cs typeface="Calibri" panose="020F0502020204030204" pitchFamily="34" charset="0"/>
              </a:rPr>
            </a:br>
            <a:r>
              <a:rPr lang="fr-FR" sz="1200" b="0" i="0" dirty="0">
                <a:solidFill>
                  <a:srgbClr val="002060"/>
                </a:solidFill>
                <a:effectLst/>
                <a:ea typeface="Calibri" panose="020F0502020204030204" pitchFamily="34" charset="0"/>
                <a:cs typeface="Calibri" panose="020F0502020204030204" pitchFamily="34" charset="0"/>
              </a:rPr>
              <a:t>· </a:t>
            </a:r>
            <a:r>
              <a:rPr lang="fr-FR" sz="1200" b="0" i="0" u="sng" dirty="0">
                <a:solidFill>
                  <a:schemeClr val="accent1"/>
                </a:solidFill>
                <a:effectLst/>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La thèse en accès ouvert</a:t>
            </a:r>
            <a:br>
              <a:rPr lang="fr-FR" sz="1200" dirty="0">
                <a:solidFill>
                  <a:srgbClr val="002060"/>
                </a:solidFill>
                <a:ea typeface="Calibri" panose="020F0502020204030204" pitchFamily="34" charset="0"/>
                <a:cs typeface="Calibri" panose="020F0502020204030204" pitchFamily="34" charset="0"/>
              </a:rPr>
            </a:br>
            <a:r>
              <a:rPr lang="fr-FR" sz="1200" b="0" i="0" dirty="0">
                <a:solidFill>
                  <a:srgbClr val="002060"/>
                </a:solidFill>
                <a:effectLst/>
                <a:ea typeface="Calibri" panose="020F0502020204030204" pitchFamily="34" charset="0"/>
                <a:cs typeface="Calibri" panose="020F0502020204030204" pitchFamily="34" charset="0"/>
              </a:rPr>
              <a:t>· </a:t>
            </a:r>
            <a:r>
              <a:rPr lang="fr-FR" sz="1200" b="0" i="0" u="sng" dirty="0">
                <a:solidFill>
                  <a:schemeClr val="accent1"/>
                </a:solidFill>
                <a:effectLst/>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La diffusion des travaux scientifiques en accès ouvert</a:t>
            </a:r>
            <a:endParaRPr lang="fr-FR" sz="1200" b="0" i="0" u="sng" dirty="0">
              <a:solidFill>
                <a:schemeClr val="accent1"/>
              </a:solidFill>
              <a:effectLst/>
              <a:ea typeface="Calibri" panose="020F0502020204030204" pitchFamily="34" charset="0"/>
              <a:cs typeface="Calibri" panose="020F0502020204030204" pitchFamily="34" charset="0"/>
            </a:endParaRPr>
          </a:p>
          <a:p>
            <a:pPr marL="0" indent="0">
              <a:buNone/>
            </a:pPr>
            <a:r>
              <a:rPr lang="fr-FR" sz="1200" b="1" dirty="0">
                <a:ea typeface="Calibri" panose="020F0502020204030204" pitchFamily="34" charset="0"/>
                <a:cs typeface="Calibri" panose="020F0502020204030204" pitchFamily="34" charset="0"/>
              </a:rPr>
              <a:t>Exemples de thésaurus : </a:t>
            </a:r>
          </a:p>
          <a:p>
            <a:r>
              <a:rPr lang="fr-FR" sz="1200" dirty="0">
                <a:ea typeface="Calibri" panose="020F0502020204030204" pitchFamily="34" charset="0"/>
                <a:cs typeface="Calibri" panose="020F0502020204030204" pitchFamily="34" charset="0"/>
              </a:rPr>
              <a:t>Thésaurus multilingue et pluridisciplinaire de l'UNESCO </a:t>
            </a:r>
            <a:r>
              <a:rPr lang="fr-FR" sz="1200" dirty="0">
                <a:solidFill>
                  <a:schemeClr val="accent1"/>
                </a:solidFill>
                <a:ea typeface="Calibri" panose="020F0502020204030204" pitchFamily="34" charset="0"/>
                <a:cs typeface="Calibri" panose="020F0502020204030204" pitchFamily="34" charset="0"/>
                <a:hlinkClick r:id="rId18">
                  <a:extLst>
                    <a:ext uri="{A12FA001-AC4F-418D-AE19-62706E023703}">
                      <ahyp:hlinkClr xmlns:ahyp="http://schemas.microsoft.com/office/drawing/2018/hyperlinkcolor" val="tx"/>
                    </a:ext>
                  </a:extLst>
                </a:hlinkClick>
              </a:rPr>
              <a:t>http://vocabularies.unesco.org/browser/thesaurus/fr/</a:t>
            </a:r>
            <a:br>
              <a:rPr lang="fr-FR" sz="1200" dirty="0">
                <a:ea typeface="Calibri" panose="020F0502020204030204" pitchFamily="34" charset="0"/>
                <a:cs typeface="Calibri" panose="020F0502020204030204" pitchFamily="34" charset="0"/>
              </a:rPr>
            </a:br>
            <a:r>
              <a:rPr lang="fr-FR" sz="1200" dirty="0">
                <a:ea typeface="Calibri" panose="020F0502020204030204" pitchFamily="34" charset="0"/>
                <a:cs typeface="Calibri" panose="020F0502020204030204" pitchFamily="34" charset="0"/>
              </a:rPr>
              <a:t>Thésaurus PACTOLS en archéologie </a:t>
            </a:r>
            <a:r>
              <a:rPr lang="fr-FR" sz="1200" dirty="0">
                <a:solidFill>
                  <a:schemeClr val="accent1"/>
                </a:solidFill>
                <a:ea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https://masa.hypotheses.org/tag/thesaurus</a:t>
            </a:r>
            <a:br>
              <a:rPr lang="fr-FR" sz="1200" dirty="0">
                <a:ea typeface="Calibri" panose="020F0502020204030204" pitchFamily="34" charset="0"/>
                <a:cs typeface="Calibri" panose="020F0502020204030204" pitchFamily="34" charset="0"/>
              </a:rPr>
            </a:br>
            <a:r>
              <a:rPr lang="fr-FR" sz="1200" dirty="0">
                <a:ea typeface="Calibri" panose="020F0502020204030204" pitchFamily="34" charset="0"/>
                <a:cs typeface="Calibri" panose="020F0502020204030204" pitchFamily="34" charset="0"/>
              </a:rPr>
              <a:t>Thésaurus </a:t>
            </a:r>
            <a:r>
              <a:rPr lang="fr-FR" sz="1200" dirty="0" err="1">
                <a:ea typeface="Calibri" panose="020F0502020204030204" pitchFamily="34" charset="0"/>
                <a:cs typeface="Calibri" panose="020F0502020204030204" pitchFamily="34" charset="0"/>
              </a:rPr>
              <a:t>Motbis</a:t>
            </a:r>
            <a:r>
              <a:rPr lang="fr-FR" sz="1200" dirty="0">
                <a:ea typeface="Calibri" panose="020F0502020204030204" pitchFamily="34" charset="0"/>
                <a:cs typeface="Calibri" panose="020F0502020204030204" pitchFamily="34" charset="0"/>
              </a:rPr>
              <a:t> multidisciplinaire et francophone du</a:t>
            </a:r>
            <a:r>
              <a:rPr lang="fr-FR" sz="1200" baseline="0" dirty="0">
                <a:ea typeface="Calibri" panose="020F0502020204030204" pitchFamily="34" charset="0"/>
                <a:cs typeface="Calibri" panose="020F0502020204030204" pitchFamily="34" charset="0"/>
              </a:rPr>
              <a:t> </a:t>
            </a:r>
            <a:r>
              <a:rPr lang="fr-FR" sz="1200" dirty="0">
                <a:ea typeface="Calibri" panose="020F0502020204030204" pitchFamily="34" charset="0"/>
                <a:cs typeface="Calibri" panose="020F0502020204030204" pitchFamily="34" charset="0"/>
              </a:rPr>
              <a:t>MEN </a:t>
            </a:r>
            <a:r>
              <a:rPr lang="fr-FR" sz="1200" dirty="0">
                <a:solidFill>
                  <a:schemeClr val="accent1"/>
                </a:solidFill>
                <a:ea typeface="Calibri" panose="020F0502020204030204" pitchFamily="34" charset="0"/>
                <a:cs typeface="Calibri" panose="020F0502020204030204" pitchFamily="34" charset="0"/>
                <a:hlinkClick r:id="rId20">
                  <a:extLst>
                    <a:ext uri="{A12FA001-AC4F-418D-AE19-62706E023703}">
                      <ahyp:hlinkClr xmlns:ahyp="http://schemas.microsoft.com/office/drawing/2018/hyperlinkcolor" val="tx"/>
                    </a:ext>
                  </a:extLst>
                </a:hlinkClick>
              </a:rPr>
              <a:t>https://www.reseau-canope.fr/motbis-thesagri/presentation-generale</a:t>
            </a:r>
            <a:endParaRPr lang="fr-FR" sz="1200" spc="-35" dirty="0">
              <a:cs typeface="Brandon Grotesque Bold"/>
            </a:endParaRPr>
          </a:p>
        </p:txBody>
      </p:sp>
      <p:pic>
        <p:nvPicPr>
          <p:cNvPr id="3" name="Image 2">
            <a:extLst>
              <a:ext uri="{FF2B5EF4-FFF2-40B4-BE49-F238E27FC236}">
                <a16:creationId xmlns:a16="http://schemas.microsoft.com/office/drawing/2014/main" id="{B6C60C4D-F17E-81E0-ACFC-AC7EE5CF472B}"/>
              </a:ext>
            </a:extLst>
          </p:cNvPr>
          <p:cNvPicPr>
            <a:picLocks noChangeAspect="1"/>
          </p:cNvPicPr>
          <p:nvPr/>
        </p:nvPicPr>
        <p:blipFill>
          <a:blip r:embed="rId21"/>
          <a:stretch>
            <a:fillRect/>
          </a:stretch>
        </p:blipFill>
        <p:spPr>
          <a:xfrm>
            <a:off x="9803465" y="5476421"/>
            <a:ext cx="1246161" cy="1020043"/>
          </a:xfrm>
          <a:prstGeom prst="rect">
            <a:avLst/>
          </a:prstGeom>
        </p:spPr>
      </p:pic>
      <p:sp>
        <p:nvSpPr>
          <p:cNvPr id="5" name="ZoneTexte 4">
            <a:extLst>
              <a:ext uri="{FF2B5EF4-FFF2-40B4-BE49-F238E27FC236}">
                <a16:creationId xmlns:a16="http://schemas.microsoft.com/office/drawing/2014/main" id="{6C34F22B-7ACE-27BB-6B1D-C2C8088E00AC}"/>
              </a:ext>
            </a:extLst>
          </p:cNvPr>
          <p:cNvSpPr txBox="1"/>
          <p:nvPr/>
        </p:nvSpPr>
        <p:spPr>
          <a:xfrm>
            <a:off x="8221087" y="4439251"/>
            <a:ext cx="1536569" cy="307777"/>
          </a:xfrm>
          <a:prstGeom prst="rect">
            <a:avLst/>
          </a:prstGeom>
          <a:noFill/>
        </p:spPr>
        <p:txBody>
          <a:bodyPr wrap="square" rtlCol="0">
            <a:spAutoFit/>
          </a:bodyPr>
          <a:lstStyle/>
          <a:p>
            <a:r>
              <a:rPr lang="fr-FR" sz="1400" dirty="0">
                <a:solidFill>
                  <a:schemeClr val="tx2"/>
                </a:solidFill>
              </a:rPr>
              <a:t>Fouille de texte</a:t>
            </a:r>
          </a:p>
        </p:txBody>
      </p:sp>
      <p:pic>
        <p:nvPicPr>
          <p:cNvPr id="6" name="Graphique 5" descr="Flèche : courbe dans le sens des aiguilles d’une montre avec un remplissage uni">
            <a:extLst>
              <a:ext uri="{FF2B5EF4-FFF2-40B4-BE49-F238E27FC236}">
                <a16:creationId xmlns:a16="http://schemas.microsoft.com/office/drawing/2014/main" id="{701C4A32-5F80-8E29-18DA-5DCC878D800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7443420">
            <a:off x="9363348" y="4002351"/>
            <a:ext cx="535992" cy="753588"/>
          </a:xfrm>
          <a:prstGeom prst="rect">
            <a:avLst/>
          </a:prstGeom>
          <a:scene3d>
            <a:camera prst="orthographicFront">
              <a:rot lat="0" lon="0" rev="0"/>
            </a:camera>
            <a:lightRig rig="threePt" dir="t"/>
          </a:scene3d>
        </p:spPr>
      </p:pic>
      <p:pic>
        <p:nvPicPr>
          <p:cNvPr id="7" name="Graphique 6" descr="Flèche : courbe dans le sens des aiguilles d’une montre avec un remplissage uni">
            <a:extLst>
              <a:ext uri="{FF2B5EF4-FFF2-40B4-BE49-F238E27FC236}">
                <a16:creationId xmlns:a16="http://schemas.microsoft.com/office/drawing/2014/main" id="{5353B772-1648-1959-5F5F-811CC3F74EC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6182341">
            <a:off x="8937589" y="5309200"/>
            <a:ext cx="535992" cy="753588"/>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13582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5F924EC1-C2FC-A7AC-8216-62583CE592C5}"/>
              </a:ext>
            </a:extLst>
          </p:cNvPr>
          <p:cNvSpPr txBox="1"/>
          <p:nvPr/>
        </p:nvSpPr>
        <p:spPr>
          <a:xfrm>
            <a:off x="364591" y="217647"/>
            <a:ext cx="8582764" cy="523377"/>
          </a:xfrm>
          <a:prstGeom prst="rect">
            <a:avLst/>
          </a:prstGeom>
        </p:spPr>
        <p:txBody>
          <a:bodyPr vert="horz" wrap="square" lIns="0" tIns="0" rIns="0" bIns="0" rtlCol="0">
            <a:noAutofit/>
          </a:bodyPr>
          <a:lstStyle/>
          <a:p>
            <a:pPr marL="12700"/>
            <a:r>
              <a:rPr lang="fr-FR" sz="1400" b="1" spc="65" dirty="0">
                <a:solidFill>
                  <a:schemeClr val="tx2"/>
                </a:solidFill>
                <a:latin typeface="Times" panose="02020603050405020304" pitchFamily="18" charset="0"/>
                <a:cs typeface="Times" panose="02020603050405020304" pitchFamily="18" charset="0"/>
              </a:rPr>
              <a:t>Service Commun de la Documentation – Appui recherche et science ouverte (SCD-DAR-SARSO) </a:t>
            </a:r>
          </a:p>
        </p:txBody>
      </p:sp>
      <p:sp>
        <p:nvSpPr>
          <p:cNvPr id="9" name="object 2">
            <a:extLst>
              <a:ext uri="{FF2B5EF4-FFF2-40B4-BE49-F238E27FC236}">
                <a16:creationId xmlns:a16="http://schemas.microsoft.com/office/drawing/2014/main" id="{47CF3849-8B5C-6A3B-FF95-FEE5401B46F4}"/>
              </a:ext>
            </a:extLst>
          </p:cNvPr>
          <p:cNvSpPr txBox="1"/>
          <p:nvPr/>
        </p:nvSpPr>
        <p:spPr>
          <a:xfrm>
            <a:off x="4758526" y="1602383"/>
            <a:ext cx="2196455" cy="803813"/>
          </a:xfrm>
          <a:prstGeom prst="rect">
            <a:avLst/>
          </a:prstGeom>
        </p:spPr>
        <p:txBody>
          <a:bodyPr vert="horz" wrap="square" lIns="0" tIns="0" rIns="0" bIns="0" rtlCol="0">
            <a:noAutofit/>
          </a:bodyPr>
          <a:lstStyle/>
          <a:p>
            <a:pPr marL="12700" algn="ctr"/>
            <a:r>
              <a:rPr lang="fr-FR" sz="4400" b="1" spc="65" dirty="0">
                <a:solidFill>
                  <a:schemeClr val="accent1"/>
                </a:solidFill>
                <a:latin typeface="Times" panose="02020603050405020304" pitchFamily="18" charset="0"/>
                <a:cs typeface="Times" panose="02020603050405020304" pitchFamily="18" charset="0"/>
              </a:rPr>
              <a:t>Merci!</a:t>
            </a:r>
            <a:endParaRPr sz="4400" b="1" dirty="0">
              <a:solidFill>
                <a:schemeClr val="accent1"/>
              </a:solidFill>
              <a:latin typeface="Times" panose="02020603050405020304" pitchFamily="18" charset="0"/>
              <a:cs typeface="Times" panose="02020603050405020304" pitchFamily="18" charset="0"/>
            </a:endParaRPr>
          </a:p>
        </p:txBody>
      </p:sp>
      <p:sp>
        <p:nvSpPr>
          <p:cNvPr id="11" name="object 2">
            <a:extLst>
              <a:ext uri="{FF2B5EF4-FFF2-40B4-BE49-F238E27FC236}">
                <a16:creationId xmlns:a16="http://schemas.microsoft.com/office/drawing/2014/main" id="{0959DB96-4E4D-6628-633B-C5A23B360854}"/>
              </a:ext>
            </a:extLst>
          </p:cNvPr>
          <p:cNvSpPr txBox="1"/>
          <p:nvPr/>
        </p:nvSpPr>
        <p:spPr>
          <a:xfrm>
            <a:off x="3559096" y="2955594"/>
            <a:ext cx="4837771" cy="398624"/>
          </a:xfrm>
          <a:prstGeom prst="rect">
            <a:avLst/>
          </a:prstGeom>
        </p:spPr>
        <p:txBody>
          <a:bodyPr vert="horz" wrap="square" lIns="0" tIns="0" rIns="0" bIns="0" rtlCol="0">
            <a:noAutofit/>
          </a:bodyPr>
          <a:lstStyle/>
          <a:p>
            <a:pPr marL="12700" algn="ctr"/>
            <a:r>
              <a:rPr lang="fr-FR" sz="2400" b="1" spc="65" dirty="0">
                <a:solidFill>
                  <a:schemeClr val="accent1"/>
                </a:solidFill>
                <a:latin typeface="Times" panose="02020603050405020304" pitchFamily="18" charset="0"/>
                <a:cs typeface="Times" panose="02020603050405020304" pitchFamily="18" charset="0"/>
              </a:rPr>
              <a:t>Nayeli.Desbrosses@univ-paris1.fr</a:t>
            </a:r>
          </a:p>
          <a:p>
            <a:pPr marL="12700" algn="ctr"/>
            <a:endParaRPr sz="2400" b="1" dirty="0">
              <a:solidFill>
                <a:schemeClr val="accent1"/>
              </a:solidFill>
              <a:latin typeface="Times" panose="02020603050405020304" pitchFamily="18" charset="0"/>
              <a:cs typeface="Times" panose="02020603050405020304" pitchFamily="18" charset="0"/>
            </a:endParaRPr>
          </a:p>
        </p:txBody>
      </p:sp>
      <p:pic>
        <p:nvPicPr>
          <p:cNvPr id="12" name="Image 11">
            <a:extLst>
              <a:ext uri="{FF2B5EF4-FFF2-40B4-BE49-F238E27FC236}">
                <a16:creationId xmlns:a16="http://schemas.microsoft.com/office/drawing/2014/main" id="{9DCDBE5E-0A9D-F503-6947-6DBD3C67C9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90870" y="0"/>
            <a:ext cx="1301130" cy="718224"/>
          </a:xfrm>
          <a:prstGeom prst="rect">
            <a:avLst/>
          </a:prstGeom>
        </p:spPr>
      </p:pic>
      <p:sp>
        <p:nvSpPr>
          <p:cNvPr id="2" name="object 2">
            <a:extLst>
              <a:ext uri="{FF2B5EF4-FFF2-40B4-BE49-F238E27FC236}">
                <a16:creationId xmlns:a16="http://schemas.microsoft.com/office/drawing/2014/main" id="{25311445-91FE-D816-814A-95676BE208B1}"/>
              </a:ext>
            </a:extLst>
          </p:cNvPr>
          <p:cNvSpPr txBox="1"/>
          <p:nvPr/>
        </p:nvSpPr>
        <p:spPr>
          <a:xfrm>
            <a:off x="3299829" y="3432282"/>
            <a:ext cx="5356304" cy="398624"/>
          </a:xfrm>
          <a:prstGeom prst="rect">
            <a:avLst/>
          </a:prstGeom>
        </p:spPr>
        <p:txBody>
          <a:bodyPr vert="horz" wrap="square" lIns="0" tIns="0" rIns="0" bIns="0" rtlCol="0">
            <a:noAutofit/>
          </a:bodyPr>
          <a:lstStyle/>
          <a:p>
            <a:pPr marL="12700" algn="ctr"/>
            <a:r>
              <a:rPr lang="fr-FR" sz="2400" b="1" spc="65" dirty="0">
                <a:solidFill>
                  <a:schemeClr val="accent1"/>
                </a:solidFill>
                <a:latin typeface="Times" panose="02020603050405020304" pitchFamily="18" charset="0"/>
                <a:cs typeface="Times" panose="02020603050405020304" pitchFamily="18" charset="0"/>
              </a:rPr>
              <a:t>appui-recherche-scd@univ-paris1.fr</a:t>
            </a:r>
          </a:p>
          <a:p>
            <a:pPr marL="12700" algn="ctr"/>
            <a:endParaRPr sz="2400" b="1" dirty="0">
              <a:solidFill>
                <a:schemeClr val="accent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01651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7578A0-E435-FC41-8B71-E75AAEDD5B0D}"/>
              </a:ext>
            </a:extLst>
          </p:cNvPr>
          <p:cNvSpPr>
            <a:spLocks noGrp="1"/>
          </p:cNvSpPr>
          <p:nvPr>
            <p:ph type="title"/>
          </p:nvPr>
        </p:nvSpPr>
        <p:spPr/>
        <p:txBody>
          <a:bodyPr/>
          <a:lstStyle/>
          <a:p>
            <a:r>
              <a:rPr lang="fr-FR" dirty="0"/>
              <a:t>Programme</a:t>
            </a:r>
          </a:p>
        </p:txBody>
      </p:sp>
      <p:sp>
        <p:nvSpPr>
          <p:cNvPr id="3" name="Espace réservé du contenu 2">
            <a:extLst>
              <a:ext uri="{FF2B5EF4-FFF2-40B4-BE49-F238E27FC236}">
                <a16:creationId xmlns:a16="http://schemas.microsoft.com/office/drawing/2014/main" id="{BE7B2E8D-4327-D846-803E-AD1C3CDD1EB3}"/>
              </a:ext>
            </a:extLst>
          </p:cNvPr>
          <p:cNvSpPr>
            <a:spLocks noGrp="1"/>
          </p:cNvSpPr>
          <p:nvPr>
            <p:ph idx="1"/>
          </p:nvPr>
        </p:nvSpPr>
        <p:spPr>
          <a:xfrm>
            <a:off x="830463" y="3636264"/>
            <a:ext cx="3941561" cy="1603375"/>
          </a:xfrm>
        </p:spPr>
        <p:txBody>
          <a:bodyPr>
            <a:normAutofit/>
          </a:bodyPr>
          <a:lstStyle/>
          <a:p>
            <a:pPr marL="0" indent="0">
              <a:buNone/>
            </a:pPr>
            <a:r>
              <a:rPr lang="fr-FR" sz="2400" b="1" dirty="0">
                <a:solidFill>
                  <a:schemeClr val="tx2">
                    <a:lumMod val="75000"/>
                  </a:schemeClr>
                </a:solidFill>
                <a:cs typeface="Calibri" panose="020F0502020204030204" pitchFamily="34" charset="0"/>
              </a:rPr>
              <a:t>II. Organisation pratique du travail de thèse</a:t>
            </a:r>
          </a:p>
          <a:p>
            <a:pPr marL="0" indent="0">
              <a:buNone/>
            </a:pPr>
            <a:r>
              <a:rPr lang="fr-FR" sz="2400" dirty="0">
                <a:solidFill>
                  <a:schemeClr val="accent1"/>
                </a:solidFill>
                <a:cs typeface="Calibri" panose="020F0502020204030204" pitchFamily="34" charset="0"/>
              </a:rPr>
              <a:t>5 conseils et astuces</a:t>
            </a:r>
          </a:p>
        </p:txBody>
      </p:sp>
      <p:sp>
        <p:nvSpPr>
          <p:cNvPr id="6" name="Espace réservé du contenu 2">
            <a:extLst>
              <a:ext uri="{FF2B5EF4-FFF2-40B4-BE49-F238E27FC236}">
                <a16:creationId xmlns:a16="http://schemas.microsoft.com/office/drawing/2014/main" id="{72939789-BC8A-7E40-AC30-0ACA8EA37B49}"/>
              </a:ext>
            </a:extLst>
          </p:cNvPr>
          <p:cNvSpPr txBox="1">
            <a:spLocks/>
          </p:cNvSpPr>
          <p:nvPr/>
        </p:nvSpPr>
        <p:spPr>
          <a:xfrm>
            <a:off x="5939267" y="2481580"/>
            <a:ext cx="4834890" cy="1523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dirty="0">
                <a:solidFill>
                  <a:schemeClr val="tx2">
                    <a:lumMod val="75000"/>
                  </a:schemeClr>
                </a:solidFill>
                <a:cs typeface="Calibri" panose="020F0502020204030204" pitchFamily="34" charset="0"/>
              </a:rPr>
              <a:t>III. Aspects fondamentaux du droit d’auteur</a:t>
            </a:r>
          </a:p>
        </p:txBody>
      </p:sp>
      <p:pic>
        <p:nvPicPr>
          <p:cNvPr id="5" name="Image 4">
            <a:extLst>
              <a:ext uri="{FF2B5EF4-FFF2-40B4-BE49-F238E27FC236}">
                <a16:creationId xmlns:a16="http://schemas.microsoft.com/office/drawing/2014/main" id="{89F7D24B-E995-080C-ECA1-AC0007B56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4619" y="3838957"/>
            <a:ext cx="3136679" cy="1382266"/>
          </a:xfrm>
          <a:prstGeom prst="rect">
            <a:avLst/>
          </a:prstGeom>
        </p:spPr>
      </p:pic>
      <p:sp>
        <p:nvSpPr>
          <p:cNvPr id="4" name="Espace réservé du contenu 2">
            <a:extLst>
              <a:ext uri="{FF2B5EF4-FFF2-40B4-BE49-F238E27FC236}">
                <a16:creationId xmlns:a16="http://schemas.microsoft.com/office/drawing/2014/main" id="{0D56E6E2-293C-172E-3FA1-27BA9CC7809F}"/>
              </a:ext>
            </a:extLst>
          </p:cNvPr>
          <p:cNvSpPr txBox="1">
            <a:spLocks/>
          </p:cNvSpPr>
          <p:nvPr/>
        </p:nvSpPr>
        <p:spPr>
          <a:xfrm>
            <a:off x="830462" y="1963135"/>
            <a:ext cx="3941561" cy="16033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romanUcPeriod"/>
            </a:pPr>
            <a:r>
              <a:rPr lang="fr-FR" sz="2400" b="1" dirty="0">
                <a:solidFill>
                  <a:schemeClr val="tx2">
                    <a:lumMod val="75000"/>
                  </a:schemeClr>
                </a:solidFill>
                <a:cs typeface="Calibri" panose="020F0502020204030204" pitchFamily="34" charset="0"/>
              </a:rPr>
              <a:t>En préambule</a:t>
            </a:r>
          </a:p>
          <a:p>
            <a:pPr marL="0" indent="0">
              <a:buNone/>
            </a:pPr>
            <a:r>
              <a:rPr lang="fr-FR" sz="2400" dirty="0">
                <a:solidFill>
                  <a:schemeClr val="accent1"/>
                </a:solidFill>
                <a:cs typeface="Calibri" panose="020F0502020204030204" pitchFamily="34" charset="0"/>
              </a:rPr>
              <a:t>Visibilité de la thèse</a:t>
            </a:r>
          </a:p>
          <a:p>
            <a:pPr marL="0" indent="0">
              <a:buNone/>
            </a:pPr>
            <a:r>
              <a:rPr lang="fr-FR" sz="2400" dirty="0" err="1">
                <a:solidFill>
                  <a:schemeClr val="accent1"/>
                </a:solidFill>
                <a:cs typeface="Calibri" panose="020F0502020204030204" pitchFamily="34" charset="0"/>
              </a:rPr>
              <a:t>Adum</a:t>
            </a:r>
            <a:endParaRPr lang="fr-FR" sz="2400" dirty="0">
              <a:solidFill>
                <a:schemeClr val="accent1"/>
              </a:solidFill>
              <a:cs typeface="Calibri" panose="020F0502020204030204" pitchFamily="34" charset="0"/>
            </a:endParaRPr>
          </a:p>
          <a:p>
            <a:pPr marL="0" indent="0">
              <a:buNone/>
            </a:pPr>
            <a:r>
              <a:rPr lang="fr-FR" sz="2400" dirty="0">
                <a:solidFill>
                  <a:schemeClr val="accent1"/>
                </a:solidFill>
                <a:cs typeface="Calibri" panose="020F0502020204030204" pitchFamily="34" charset="0"/>
              </a:rPr>
              <a:t>Cadre légal</a:t>
            </a:r>
          </a:p>
          <a:p>
            <a:pPr marL="0" indent="0">
              <a:buNone/>
            </a:pPr>
            <a:endParaRPr lang="fr-FR" sz="2400" dirty="0">
              <a:solidFill>
                <a:schemeClr val="accent1"/>
              </a:solidFill>
              <a:cs typeface="Calibri" panose="020F0502020204030204" pitchFamily="34" charset="0"/>
            </a:endParaRPr>
          </a:p>
        </p:txBody>
      </p:sp>
    </p:spTree>
    <p:extLst>
      <p:ext uri="{BB962C8B-B14F-4D97-AF65-F5344CB8AC3E}">
        <p14:creationId xmlns:p14="http://schemas.microsoft.com/office/powerpoint/2010/main" val="22974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70C58BA-2613-DC4D-6CDC-81E45DF628A1}"/>
              </a:ext>
            </a:extLst>
          </p:cNvPr>
          <p:cNvPicPr>
            <a:picLocks noChangeAspect="1"/>
          </p:cNvPicPr>
          <p:nvPr/>
        </p:nvPicPr>
        <p:blipFill>
          <a:blip r:embed="rId3"/>
          <a:stretch>
            <a:fillRect/>
          </a:stretch>
        </p:blipFill>
        <p:spPr>
          <a:xfrm>
            <a:off x="8020769" y="665079"/>
            <a:ext cx="3343742" cy="1009791"/>
          </a:xfrm>
          <a:prstGeom prst="rect">
            <a:avLst/>
          </a:prstGeom>
        </p:spPr>
      </p:pic>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2488483" y="520063"/>
            <a:ext cx="9476776" cy="409317"/>
          </a:xfrm>
        </p:spPr>
        <p:txBody>
          <a:bodyPr/>
          <a:lstStyle/>
          <a:p>
            <a:r>
              <a:rPr lang="fr-FR" b="1" dirty="0">
                <a:latin typeface="Times" panose="02020603050405020304" pitchFamily="18" charset="0"/>
                <a:cs typeface="Times" panose="02020603050405020304" pitchFamily="18" charset="0"/>
              </a:rPr>
              <a:t>Visibilité de la thèse</a:t>
            </a:r>
            <a:endParaRPr lang="fr-FR"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a16="http://schemas.microsoft.com/office/drawing/2014/main" id="{4E0E0C04-43A7-5661-1658-7A443967CFFA}"/>
              </a:ext>
            </a:extLst>
          </p:cNvPr>
          <p:cNvSpPr txBox="1">
            <a:spLocks/>
          </p:cNvSpPr>
          <p:nvPr/>
        </p:nvSpPr>
        <p:spPr>
          <a:xfrm>
            <a:off x="2986980" y="1065660"/>
            <a:ext cx="6705660"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(Même en projet, la thèse est déjà visible)</a:t>
            </a:r>
          </a:p>
        </p:txBody>
      </p:sp>
      <p:sp>
        <p:nvSpPr>
          <p:cNvPr id="4" name="Sous-titre 2">
            <a:extLst>
              <a:ext uri="{FF2B5EF4-FFF2-40B4-BE49-F238E27FC236}">
                <a16:creationId xmlns:a16="http://schemas.microsoft.com/office/drawing/2014/main" id="{BFF9D243-69B8-2F65-21FB-7F03EE24E40D}"/>
              </a:ext>
            </a:extLst>
          </p:cNvPr>
          <p:cNvSpPr txBox="1">
            <a:spLocks/>
          </p:cNvSpPr>
          <p:nvPr/>
        </p:nvSpPr>
        <p:spPr>
          <a:xfrm>
            <a:off x="620837" y="1641117"/>
            <a:ext cx="11250963" cy="1989645"/>
          </a:xfrm>
          <a:prstGeom prst="rect">
            <a:avLst/>
          </a:prstGeom>
        </p:spPr>
        <p:txBody>
          <a:bodyPr lIns="0" tIns="0" rIns="0" bIns="0" anchor="ctr"/>
          <a:lstStyle/>
          <a:p>
            <a:pPr marL="457200" indent="-457200" algn="just">
              <a:buFont typeface="Wingdings" panose="05000000000000000000" pitchFamily="2" charset="2"/>
              <a:buChar char="§"/>
            </a:pPr>
            <a:r>
              <a:rPr lang="fr-FR" sz="2400" b="1" dirty="0">
                <a:solidFill>
                  <a:schemeClr val="accent5"/>
                </a:solidFill>
                <a:hlinkClick r:id="rId4">
                  <a:extLst>
                    <a:ext uri="{A12FA001-AC4F-418D-AE19-62706E023703}">
                      <ahyp:hlinkClr xmlns:ahyp="http://schemas.microsoft.com/office/drawing/2018/hyperlinkcolor" val="tx"/>
                    </a:ext>
                  </a:extLst>
                </a:hlinkClick>
              </a:rPr>
              <a:t>Theses.fr </a:t>
            </a:r>
            <a:r>
              <a:rPr lang="fr-FR" sz="2400" dirty="0">
                <a:solidFill>
                  <a:schemeClr val="tx2"/>
                </a:solidFill>
              </a:rPr>
              <a:t>: </a:t>
            </a:r>
            <a:r>
              <a:rPr lang="fr-FR" sz="2400" dirty="0">
                <a:solidFill>
                  <a:schemeClr val="tx2"/>
                </a:solidFill>
                <a:ea typeface="Cambria" panose="02040503050406030204" pitchFamily="18" charset="0"/>
              </a:rPr>
              <a:t>Portail des thèses françaises, référencement des thèses en préparation et soutenues.</a:t>
            </a:r>
          </a:p>
          <a:p>
            <a:pPr marL="457200" indent="-457200" algn="just">
              <a:buFont typeface="Symbol" panose="05050102010706020507" pitchFamily="18" charset="2"/>
              <a:buChar char="Þ"/>
            </a:pPr>
            <a:r>
              <a:rPr lang="fr-FR" sz="2400" dirty="0">
                <a:solidFill>
                  <a:schemeClr val="tx2"/>
                </a:solidFill>
                <a:ea typeface="Cambria" panose="02040503050406030204" pitchFamily="18" charset="0"/>
              </a:rPr>
              <a:t>Possibilité d’associer le projet de thèse à la direction, école doctorale et laboratoire</a:t>
            </a:r>
          </a:p>
          <a:p>
            <a:pPr marL="457200" indent="-457200" algn="just">
              <a:buFont typeface="Symbol" panose="05050102010706020507" pitchFamily="18" charset="2"/>
              <a:buChar char="Þ"/>
            </a:pPr>
            <a:r>
              <a:rPr lang="fr-FR" sz="2400" dirty="0">
                <a:solidFill>
                  <a:schemeClr val="tx2"/>
                </a:solidFill>
                <a:ea typeface="Cambria" panose="02040503050406030204" pitchFamily="18" charset="0"/>
              </a:rPr>
              <a:t>Gestion d’attestation de thèse en préparation</a:t>
            </a:r>
          </a:p>
        </p:txBody>
      </p:sp>
      <p:sp>
        <p:nvSpPr>
          <p:cNvPr id="5" name="Sous-titre 2">
            <a:extLst>
              <a:ext uri="{FF2B5EF4-FFF2-40B4-BE49-F238E27FC236}">
                <a16:creationId xmlns:a16="http://schemas.microsoft.com/office/drawing/2014/main" id="{138D50B3-A51D-DC45-CE31-FE7ADB55D99F}"/>
              </a:ext>
            </a:extLst>
          </p:cNvPr>
          <p:cNvSpPr txBox="1">
            <a:spLocks/>
          </p:cNvSpPr>
          <p:nvPr/>
        </p:nvSpPr>
        <p:spPr>
          <a:xfrm>
            <a:off x="556785" y="4013434"/>
            <a:ext cx="9712990" cy="720584"/>
          </a:xfrm>
          <a:prstGeom prst="rect">
            <a:avLst/>
          </a:prstGeom>
        </p:spPr>
        <p:txBody>
          <a:bodyPr lIns="0" tIns="0" rIns="0" bIns="0" anchor="ctr"/>
          <a:lstStyle/>
          <a:p>
            <a:pPr marL="457200" indent="-457200">
              <a:buFont typeface="Wingdings" panose="05000000000000000000" pitchFamily="2" charset="2"/>
              <a:buChar char="§"/>
            </a:pPr>
            <a:r>
              <a:rPr lang="fr-FR" sz="2400" dirty="0">
                <a:solidFill>
                  <a:schemeClr val="tx2"/>
                </a:solidFill>
              </a:rPr>
              <a:t>Logiciel de scolarité : Renvoie les informations à Theses.fr et aux pages personnelles du site institutionnel</a:t>
            </a:r>
            <a:endParaRPr lang="fr-FR" sz="2400" i="1" kern="0" dirty="0">
              <a:solidFill>
                <a:schemeClr val="tx2"/>
              </a:solidFill>
            </a:endParaRPr>
          </a:p>
        </p:txBody>
      </p:sp>
      <p:sp>
        <p:nvSpPr>
          <p:cNvPr id="9" name="Sous-titre 2">
            <a:extLst>
              <a:ext uri="{FF2B5EF4-FFF2-40B4-BE49-F238E27FC236}">
                <a16:creationId xmlns:a16="http://schemas.microsoft.com/office/drawing/2014/main" id="{7B82F474-149E-9158-82E8-A269D79A9F06}"/>
              </a:ext>
            </a:extLst>
          </p:cNvPr>
          <p:cNvSpPr txBox="1">
            <a:spLocks/>
          </p:cNvSpPr>
          <p:nvPr/>
        </p:nvSpPr>
        <p:spPr>
          <a:xfrm>
            <a:off x="558223" y="5071756"/>
            <a:ext cx="9712990" cy="720584"/>
          </a:xfrm>
          <a:prstGeom prst="rect">
            <a:avLst/>
          </a:prstGeom>
        </p:spPr>
        <p:txBody>
          <a:bodyPr lIns="0" tIns="0" rIns="0" bIns="0" anchor="ctr"/>
          <a:lstStyle/>
          <a:p>
            <a:pPr marL="457200" indent="-457200">
              <a:buFont typeface="Wingdings" panose="05000000000000000000" pitchFamily="2" charset="2"/>
              <a:buChar char="§"/>
            </a:pPr>
            <a:r>
              <a:rPr lang="fr-FR" sz="2400" dirty="0" err="1">
                <a:solidFill>
                  <a:schemeClr val="tx2"/>
                </a:solidFill>
              </a:rPr>
              <a:t>Adum</a:t>
            </a:r>
            <a:r>
              <a:rPr lang="fr-FR" sz="2400" dirty="0">
                <a:solidFill>
                  <a:schemeClr val="tx2"/>
                </a:solidFill>
              </a:rPr>
              <a:t> : gestion du doctorat de l’inscription à la soutenance (pas encore connecté à Theses.fr)</a:t>
            </a:r>
            <a:endParaRPr lang="fr-FR" sz="2400" i="1" kern="0" dirty="0">
              <a:solidFill>
                <a:schemeClr val="tx2"/>
              </a:solidFill>
            </a:endParaRPr>
          </a:p>
        </p:txBody>
      </p:sp>
      <p:pic>
        <p:nvPicPr>
          <p:cNvPr id="3" name="Image 2">
            <a:extLst>
              <a:ext uri="{FF2B5EF4-FFF2-40B4-BE49-F238E27FC236}">
                <a16:creationId xmlns:a16="http://schemas.microsoft.com/office/drawing/2014/main" id="{8916EBDB-1E59-F94D-9051-B15E176BEB3B}"/>
              </a:ext>
            </a:extLst>
          </p:cNvPr>
          <p:cNvPicPr>
            <a:picLocks noChangeAspect="1"/>
          </p:cNvPicPr>
          <p:nvPr/>
        </p:nvPicPr>
        <p:blipFill>
          <a:blip r:embed="rId5"/>
          <a:stretch>
            <a:fillRect/>
          </a:stretch>
        </p:blipFill>
        <p:spPr>
          <a:xfrm>
            <a:off x="6076497" y="5432048"/>
            <a:ext cx="1362265" cy="952633"/>
          </a:xfrm>
          <a:prstGeom prst="rect">
            <a:avLst/>
          </a:prstGeom>
        </p:spPr>
      </p:pic>
      <p:pic>
        <p:nvPicPr>
          <p:cNvPr id="12" name="Image 11">
            <a:extLst>
              <a:ext uri="{FF2B5EF4-FFF2-40B4-BE49-F238E27FC236}">
                <a16:creationId xmlns:a16="http://schemas.microsoft.com/office/drawing/2014/main" id="{DE5BEA21-87D9-74A3-BBF7-12AA419D4859}"/>
              </a:ext>
            </a:extLst>
          </p:cNvPr>
          <p:cNvPicPr>
            <a:picLocks noChangeAspect="1"/>
          </p:cNvPicPr>
          <p:nvPr/>
        </p:nvPicPr>
        <p:blipFill>
          <a:blip r:embed="rId6"/>
          <a:stretch>
            <a:fillRect/>
          </a:stretch>
        </p:blipFill>
        <p:spPr>
          <a:xfrm>
            <a:off x="10149757" y="3936237"/>
            <a:ext cx="1222623" cy="1280646"/>
          </a:xfrm>
          <a:prstGeom prst="rect">
            <a:avLst/>
          </a:prstGeom>
        </p:spPr>
      </p:pic>
      <p:pic>
        <p:nvPicPr>
          <p:cNvPr id="14" name="Image 13">
            <a:extLst>
              <a:ext uri="{FF2B5EF4-FFF2-40B4-BE49-F238E27FC236}">
                <a16:creationId xmlns:a16="http://schemas.microsoft.com/office/drawing/2014/main" id="{6210FB45-7990-0745-68E0-E758D23AD270}"/>
              </a:ext>
            </a:extLst>
          </p:cNvPr>
          <p:cNvPicPr>
            <a:picLocks noChangeAspect="1"/>
          </p:cNvPicPr>
          <p:nvPr/>
        </p:nvPicPr>
        <p:blipFill>
          <a:blip r:embed="rId7"/>
          <a:stretch>
            <a:fillRect/>
          </a:stretch>
        </p:blipFill>
        <p:spPr>
          <a:xfrm>
            <a:off x="7438762" y="3152669"/>
            <a:ext cx="2488330" cy="555290"/>
          </a:xfrm>
          <a:prstGeom prst="rect">
            <a:avLst/>
          </a:prstGeom>
        </p:spPr>
      </p:pic>
    </p:spTree>
    <p:extLst>
      <p:ext uri="{BB962C8B-B14F-4D97-AF65-F5344CB8AC3E}">
        <p14:creationId xmlns:p14="http://schemas.microsoft.com/office/powerpoint/2010/main" val="269871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2488483" y="520063"/>
            <a:ext cx="9476776" cy="409317"/>
          </a:xfrm>
        </p:spPr>
        <p:txBody>
          <a:bodyPr/>
          <a:lstStyle/>
          <a:p>
            <a:r>
              <a:rPr lang="fr-FR" b="1" dirty="0">
                <a:latin typeface="Times" panose="02020603050405020304" pitchFamily="18" charset="0"/>
                <a:cs typeface="Times" panose="02020603050405020304" pitchFamily="18" charset="0"/>
              </a:rPr>
              <a:t>Plateforme </a:t>
            </a:r>
            <a:r>
              <a:rPr lang="fr-FR" b="1" dirty="0" err="1">
                <a:latin typeface="Times" panose="02020603050405020304" pitchFamily="18" charset="0"/>
                <a:cs typeface="Times" panose="02020603050405020304" pitchFamily="18" charset="0"/>
              </a:rPr>
              <a:t>Adum</a:t>
            </a:r>
            <a:endParaRPr lang="fr-FR"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a16="http://schemas.microsoft.com/office/drawing/2014/main" id="{4E0E0C04-43A7-5661-1658-7A443967CFFA}"/>
              </a:ext>
            </a:extLst>
          </p:cNvPr>
          <p:cNvSpPr txBox="1">
            <a:spLocks/>
          </p:cNvSpPr>
          <p:nvPr/>
        </p:nvSpPr>
        <p:spPr>
          <a:xfrm>
            <a:off x="2986980" y="1065660"/>
            <a:ext cx="6705660"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(de l’inscription à la soutenance)</a:t>
            </a:r>
          </a:p>
        </p:txBody>
      </p:sp>
      <p:sp>
        <p:nvSpPr>
          <p:cNvPr id="4" name="Sous-titre 2">
            <a:extLst>
              <a:ext uri="{FF2B5EF4-FFF2-40B4-BE49-F238E27FC236}">
                <a16:creationId xmlns:a16="http://schemas.microsoft.com/office/drawing/2014/main" id="{BFF9D243-69B8-2F65-21FB-7F03EE24E40D}"/>
              </a:ext>
            </a:extLst>
          </p:cNvPr>
          <p:cNvSpPr txBox="1">
            <a:spLocks/>
          </p:cNvSpPr>
          <p:nvPr/>
        </p:nvSpPr>
        <p:spPr>
          <a:xfrm>
            <a:off x="649172" y="1914484"/>
            <a:ext cx="10239222"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Inscription et alimentation d’</a:t>
            </a:r>
            <a:r>
              <a:rPr lang="fr-FR" sz="2800" dirty="0" err="1">
                <a:solidFill>
                  <a:schemeClr val="tx2"/>
                </a:solidFill>
              </a:rPr>
              <a:t>Adum</a:t>
            </a:r>
            <a:r>
              <a:rPr lang="fr-FR" sz="2800" dirty="0">
                <a:solidFill>
                  <a:schemeClr val="tx2"/>
                </a:solidFill>
              </a:rPr>
              <a:t> dissociée de Theses.fr</a:t>
            </a:r>
            <a:endParaRPr lang="fr-FR" sz="2800" i="1" kern="0" dirty="0">
              <a:solidFill>
                <a:schemeClr val="tx2"/>
              </a:solidFill>
            </a:endParaRPr>
          </a:p>
        </p:txBody>
      </p:sp>
      <p:sp>
        <p:nvSpPr>
          <p:cNvPr id="5" name="Sous-titre 2">
            <a:extLst>
              <a:ext uri="{FF2B5EF4-FFF2-40B4-BE49-F238E27FC236}">
                <a16:creationId xmlns:a16="http://schemas.microsoft.com/office/drawing/2014/main" id="{138D50B3-A51D-DC45-CE31-FE7ADB55D99F}"/>
              </a:ext>
            </a:extLst>
          </p:cNvPr>
          <p:cNvSpPr txBox="1">
            <a:spLocks/>
          </p:cNvSpPr>
          <p:nvPr/>
        </p:nvSpPr>
        <p:spPr>
          <a:xfrm>
            <a:off x="649172" y="3183646"/>
            <a:ext cx="7406264"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Le « bouton » RGPD</a:t>
            </a:r>
            <a:endParaRPr lang="fr-FR" sz="2800" i="1" kern="0" dirty="0">
              <a:solidFill>
                <a:schemeClr val="tx2"/>
              </a:solidFill>
            </a:endParaRPr>
          </a:p>
        </p:txBody>
      </p:sp>
      <p:sp>
        <p:nvSpPr>
          <p:cNvPr id="9" name="Sous-titre 2">
            <a:extLst>
              <a:ext uri="{FF2B5EF4-FFF2-40B4-BE49-F238E27FC236}">
                <a16:creationId xmlns:a16="http://schemas.microsoft.com/office/drawing/2014/main" id="{7B82F474-149E-9158-82E8-A269D79A9F06}"/>
              </a:ext>
            </a:extLst>
          </p:cNvPr>
          <p:cNvSpPr txBox="1">
            <a:spLocks/>
          </p:cNvSpPr>
          <p:nvPr/>
        </p:nvSpPr>
        <p:spPr>
          <a:xfrm>
            <a:off x="612621" y="4472290"/>
            <a:ext cx="8411582"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Inscription aux formations du catalogue de la CFD</a:t>
            </a:r>
            <a:endParaRPr lang="fr-FR" sz="2800" i="1" kern="0" dirty="0">
              <a:solidFill>
                <a:schemeClr val="tx2"/>
              </a:solidFill>
            </a:endParaRPr>
          </a:p>
        </p:txBody>
      </p:sp>
      <p:sp>
        <p:nvSpPr>
          <p:cNvPr id="6" name="Sous-titre 2">
            <a:extLst>
              <a:ext uri="{FF2B5EF4-FFF2-40B4-BE49-F238E27FC236}">
                <a16:creationId xmlns:a16="http://schemas.microsoft.com/office/drawing/2014/main" id="{483368DF-0C05-07A0-A53D-FD58A7C018AC}"/>
              </a:ext>
            </a:extLst>
          </p:cNvPr>
          <p:cNvSpPr txBox="1">
            <a:spLocks/>
          </p:cNvSpPr>
          <p:nvPr/>
        </p:nvSpPr>
        <p:spPr>
          <a:xfrm>
            <a:off x="612621" y="5211310"/>
            <a:ext cx="11352638" cy="720584"/>
          </a:xfrm>
          <a:prstGeom prst="rect">
            <a:avLst/>
          </a:prstGeom>
        </p:spPr>
        <p:txBody>
          <a:bodyPr lIns="0" tIns="0" rIns="0" bIns="0" anchor="ctr"/>
          <a:lstStyle/>
          <a:p>
            <a:pPr marL="457200" indent="-457200">
              <a:buFont typeface="Wingdings" panose="05000000000000000000" pitchFamily="2" charset="2"/>
              <a:buChar char="§"/>
            </a:pPr>
            <a:r>
              <a:rPr lang="fr-FR" sz="2800" kern="0" dirty="0">
                <a:solidFill>
                  <a:schemeClr val="tx2"/>
                </a:solidFill>
              </a:rPr>
              <a:t>Documentation disponible et évolutive en fonction de l’état d’avancement de la thèse</a:t>
            </a:r>
          </a:p>
        </p:txBody>
      </p:sp>
      <p:sp>
        <p:nvSpPr>
          <p:cNvPr id="11" name="Sous-titre 2">
            <a:extLst>
              <a:ext uri="{FF2B5EF4-FFF2-40B4-BE49-F238E27FC236}">
                <a16:creationId xmlns:a16="http://schemas.microsoft.com/office/drawing/2014/main" id="{038E1B9C-AA7E-2959-62A4-9683C2199181}"/>
              </a:ext>
            </a:extLst>
          </p:cNvPr>
          <p:cNvSpPr txBox="1">
            <a:spLocks/>
          </p:cNvSpPr>
          <p:nvPr/>
        </p:nvSpPr>
        <p:spPr>
          <a:xfrm>
            <a:off x="670424" y="2604818"/>
            <a:ext cx="10503853"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Informations descriptives dans </a:t>
            </a:r>
            <a:r>
              <a:rPr lang="fr-FR" sz="2800" dirty="0" err="1">
                <a:solidFill>
                  <a:schemeClr val="tx2"/>
                </a:solidFill>
              </a:rPr>
              <a:t>Adum</a:t>
            </a:r>
            <a:r>
              <a:rPr lang="fr-FR" sz="2800" dirty="0">
                <a:solidFill>
                  <a:schemeClr val="tx2"/>
                </a:solidFill>
              </a:rPr>
              <a:t> dissociées de Theses.fr</a:t>
            </a:r>
            <a:endParaRPr lang="fr-FR" sz="2800" i="1" kern="0" dirty="0">
              <a:solidFill>
                <a:schemeClr val="tx2"/>
              </a:solidFill>
            </a:endParaRPr>
          </a:p>
        </p:txBody>
      </p:sp>
      <p:pic>
        <p:nvPicPr>
          <p:cNvPr id="2" name="Image 1">
            <a:extLst>
              <a:ext uri="{FF2B5EF4-FFF2-40B4-BE49-F238E27FC236}">
                <a16:creationId xmlns:a16="http://schemas.microsoft.com/office/drawing/2014/main" id="{0EECBA59-0D3A-D672-5FB3-4D51E966DA73}"/>
              </a:ext>
            </a:extLst>
          </p:cNvPr>
          <p:cNvPicPr>
            <a:picLocks noChangeAspect="1"/>
          </p:cNvPicPr>
          <p:nvPr/>
        </p:nvPicPr>
        <p:blipFill>
          <a:blip r:embed="rId3"/>
          <a:stretch>
            <a:fillRect/>
          </a:stretch>
        </p:blipFill>
        <p:spPr>
          <a:xfrm>
            <a:off x="6545738" y="126376"/>
            <a:ext cx="1362265" cy="952633"/>
          </a:xfrm>
          <a:prstGeom prst="rect">
            <a:avLst/>
          </a:prstGeom>
        </p:spPr>
      </p:pic>
      <p:pic>
        <p:nvPicPr>
          <p:cNvPr id="16" name="Image 15">
            <a:extLst>
              <a:ext uri="{FF2B5EF4-FFF2-40B4-BE49-F238E27FC236}">
                <a16:creationId xmlns:a16="http://schemas.microsoft.com/office/drawing/2014/main" id="{AA8FE67F-A752-38DD-153B-76646D3B2EE5}"/>
              </a:ext>
            </a:extLst>
          </p:cNvPr>
          <p:cNvPicPr>
            <a:picLocks noChangeAspect="1"/>
          </p:cNvPicPr>
          <p:nvPr/>
        </p:nvPicPr>
        <p:blipFill>
          <a:blip r:embed="rId4"/>
          <a:stretch>
            <a:fillRect/>
          </a:stretch>
        </p:blipFill>
        <p:spPr>
          <a:xfrm>
            <a:off x="2172076" y="3716050"/>
            <a:ext cx="9613348" cy="944420"/>
          </a:xfrm>
          <a:prstGeom prst="rect">
            <a:avLst/>
          </a:prstGeom>
        </p:spPr>
      </p:pic>
    </p:spTree>
    <p:extLst>
      <p:ext uri="{BB962C8B-B14F-4D97-AF65-F5344CB8AC3E}">
        <p14:creationId xmlns:p14="http://schemas.microsoft.com/office/powerpoint/2010/main" val="316905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DE7835-249B-056F-7D83-D7C9ED76DADF}"/>
              </a:ext>
            </a:extLst>
          </p:cNvPr>
          <p:cNvSpPr>
            <a:spLocks noGrp="1"/>
          </p:cNvSpPr>
          <p:nvPr>
            <p:ph type="title"/>
          </p:nvPr>
        </p:nvSpPr>
        <p:spPr>
          <a:xfrm>
            <a:off x="572776" y="365125"/>
            <a:ext cx="10515600" cy="1325563"/>
          </a:xfrm>
        </p:spPr>
        <p:txBody>
          <a:bodyPr vert="horz" lIns="91440" tIns="45720" rIns="91440" bIns="45720" rtlCol="0" anchor="ctr">
            <a:normAutofit/>
          </a:bodyPr>
          <a:lstStyle/>
          <a:p>
            <a:r>
              <a:rPr lang="fr-FR" b="0" kern="1200" dirty="0">
                <a:latin typeface="Times" pitchFamily="2" charset="0"/>
                <a:ea typeface="+mj-ea"/>
                <a:cs typeface="+mj-cs"/>
              </a:rPr>
              <a:t>Cadre légal en doctorat</a:t>
            </a:r>
          </a:p>
        </p:txBody>
      </p:sp>
      <p:sp>
        <p:nvSpPr>
          <p:cNvPr id="12" name="ZoneTexte 11">
            <a:extLst>
              <a:ext uri="{FF2B5EF4-FFF2-40B4-BE49-F238E27FC236}">
                <a16:creationId xmlns:a16="http://schemas.microsoft.com/office/drawing/2014/main" id="{12F2E1C3-CCD7-C273-5285-27D49F3DA069}"/>
              </a:ext>
            </a:extLst>
          </p:cNvPr>
          <p:cNvSpPr txBox="1"/>
          <p:nvPr/>
        </p:nvSpPr>
        <p:spPr>
          <a:xfrm>
            <a:off x="838200" y="1825625"/>
            <a:ext cx="5181600" cy="2260600"/>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lang="fr-FR" sz="2800" dirty="0">
                <a:solidFill>
                  <a:schemeClr val="accent1"/>
                </a:solidFill>
                <a:hlinkClick r:id="rId3">
                  <a:extLst>
                    <a:ext uri="{A12FA001-AC4F-418D-AE19-62706E023703}">
                      <ahyp:hlinkClr xmlns:ahyp="http://schemas.microsoft.com/office/drawing/2018/hyperlinkcolor" val="tx"/>
                    </a:ext>
                  </a:extLst>
                </a:hlinkClick>
              </a:rPr>
              <a:t>Arrêté du 25 mai 2016 fixant le cadre national de la formation et les modalités conduisant à la délivrance du diplôme national de doctorat </a:t>
            </a:r>
            <a:endParaRPr lang="fr-FR" sz="2800" dirty="0">
              <a:solidFill>
                <a:schemeClr val="accent1"/>
              </a:solidFill>
            </a:endParaRPr>
          </a:p>
        </p:txBody>
      </p:sp>
      <p:pic>
        <p:nvPicPr>
          <p:cNvPr id="5" name="Picture 2" descr="Une image contenant commencement, Graduation, Robe universitaire, toque universitaire&#10;&#10;Description générée automatiquement">
            <a:extLst>
              <a:ext uri="{FF2B5EF4-FFF2-40B4-BE49-F238E27FC236}">
                <a16:creationId xmlns:a16="http://schemas.microsoft.com/office/drawing/2014/main" id="{F47CA5F7-0F40-CCDD-18AB-DF1F772FC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459" r="1" b="1"/>
          <a:stretch/>
        </p:blipFill>
        <p:spPr bwMode="auto">
          <a:xfrm>
            <a:off x="7715251" y="1343025"/>
            <a:ext cx="3465112" cy="29098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ustomShape 3">
            <a:extLst>
              <a:ext uri="{FF2B5EF4-FFF2-40B4-BE49-F238E27FC236}">
                <a16:creationId xmlns:a16="http://schemas.microsoft.com/office/drawing/2014/main" id="{7FC63A18-FAE4-FA48-1C0F-AD0F27D26A83}"/>
              </a:ext>
            </a:extLst>
          </p:cNvPr>
          <p:cNvSpPr/>
          <p:nvPr/>
        </p:nvSpPr>
        <p:spPr>
          <a:xfrm>
            <a:off x="1131974" y="4573146"/>
            <a:ext cx="9775651" cy="1584176"/>
          </a:xfrm>
          <a:prstGeom prst="rect">
            <a:avLst/>
          </a:prstGeom>
          <a:noFill/>
          <a:ln w="25560">
            <a:solidFill>
              <a:srgbClr val="FFFFFF"/>
            </a:solidFill>
            <a:round/>
          </a:ln>
        </p:spPr>
        <p:txBody>
          <a:bodyPr/>
          <a:lstStyle/>
          <a:p>
            <a:pPr algn="just"/>
            <a:r>
              <a:rPr lang="fr-FR" dirty="0">
                <a:solidFill>
                  <a:schemeClr val="tx2"/>
                </a:solidFill>
              </a:rPr>
              <a:t>Arrêté qui fixe au niveau national le parcours doctoral, de l’inscription à la soutenance.</a:t>
            </a:r>
          </a:p>
          <a:p>
            <a:pPr algn="just"/>
            <a:r>
              <a:rPr lang="fr-FR" dirty="0">
                <a:solidFill>
                  <a:schemeClr val="tx2"/>
                </a:solidFill>
              </a:rPr>
              <a:t>Il est important de bien le connaître.</a:t>
            </a:r>
          </a:p>
          <a:p>
            <a:pPr algn="just"/>
            <a:endParaRPr lang="fr-FR" dirty="0">
              <a:solidFill>
                <a:schemeClr val="tx2"/>
              </a:solidFill>
            </a:endParaRPr>
          </a:p>
          <a:p>
            <a:pPr algn="just"/>
            <a:r>
              <a:rPr lang="fr-FR" dirty="0">
                <a:solidFill>
                  <a:schemeClr val="tx2"/>
                </a:solidFill>
              </a:rPr>
              <a:t>	vos obligations, mais aussi vos </a:t>
            </a:r>
            <a:r>
              <a:rPr lang="fr-FR" b="1" dirty="0">
                <a:solidFill>
                  <a:schemeClr val="tx2"/>
                </a:solidFill>
              </a:rPr>
              <a:t>droits</a:t>
            </a:r>
          </a:p>
          <a:p>
            <a:pPr algn="just"/>
            <a:r>
              <a:rPr lang="fr-FR" sz="1600" dirty="0">
                <a:solidFill>
                  <a:schemeClr val="tx2"/>
                </a:solidFill>
              </a:rPr>
              <a:t>Focus sur les articles 13 (comité de suivi) et 14 (durée de la thèse)</a:t>
            </a:r>
          </a:p>
          <a:p>
            <a:pPr algn="just"/>
            <a:endParaRPr lang="fr-FR" dirty="0">
              <a:solidFill>
                <a:schemeClr val="tx2"/>
              </a:solidFill>
            </a:endParaRPr>
          </a:p>
        </p:txBody>
      </p:sp>
      <p:sp>
        <p:nvSpPr>
          <p:cNvPr id="7" name="Flèche : droite 6">
            <a:extLst>
              <a:ext uri="{FF2B5EF4-FFF2-40B4-BE49-F238E27FC236}">
                <a16:creationId xmlns:a16="http://schemas.microsoft.com/office/drawing/2014/main" id="{D2005076-4FC2-98FD-782A-64312836793A}"/>
              </a:ext>
            </a:extLst>
          </p:cNvPr>
          <p:cNvSpPr/>
          <p:nvPr/>
        </p:nvSpPr>
        <p:spPr>
          <a:xfrm>
            <a:off x="1331640" y="5481228"/>
            <a:ext cx="640893" cy="216024"/>
          </a:xfrm>
          <a:prstGeom prst="rightArrow">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89108"/>
              </a:solidFill>
            </a:endParaRPr>
          </a:p>
        </p:txBody>
      </p:sp>
    </p:spTree>
    <p:extLst>
      <p:ext uri="{BB962C8B-B14F-4D97-AF65-F5344CB8AC3E}">
        <p14:creationId xmlns:p14="http://schemas.microsoft.com/office/powerpoint/2010/main" val="183250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FEBC98-E6B7-4F42-9380-073D3F65FFAF}"/>
              </a:ext>
            </a:extLst>
          </p:cNvPr>
          <p:cNvSpPr>
            <a:spLocks noGrp="1"/>
          </p:cNvSpPr>
          <p:nvPr>
            <p:ph type="ctrTitle"/>
          </p:nvPr>
        </p:nvSpPr>
        <p:spPr>
          <a:xfrm>
            <a:off x="572774" y="819768"/>
            <a:ext cx="9542775" cy="1369979"/>
          </a:xfrm>
        </p:spPr>
        <p:txBody>
          <a:bodyPr>
            <a:normAutofit fontScale="90000"/>
          </a:bodyPr>
          <a:lstStyle/>
          <a:p>
            <a:r>
              <a:rPr lang="fr-FR" dirty="0"/>
              <a:t>I. Organisation pratique du travail de thèse</a:t>
            </a:r>
            <a:br>
              <a:rPr lang="fr-FR" dirty="0"/>
            </a:br>
            <a:br>
              <a:rPr lang="fr-FR" dirty="0"/>
            </a:br>
            <a:endParaRPr lang="fr-FR" dirty="0"/>
          </a:p>
        </p:txBody>
      </p:sp>
      <p:sp>
        <p:nvSpPr>
          <p:cNvPr id="7" name="ZoneTexte 6">
            <a:extLst>
              <a:ext uri="{FF2B5EF4-FFF2-40B4-BE49-F238E27FC236}">
                <a16:creationId xmlns:a16="http://schemas.microsoft.com/office/drawing/2014/main" id="{2E056D35-4976-2219-5775-08E19248DCFE}"/>
              </a:ext>
            </a:extLst>
          </p:cNvPr>
          <p:cNvSpPr txBox="1"/>
          <p:nvPr/>
        </p:nvSpPr>
        <p:spPr>
          <a:xfrm>
            <a:off x="572775" y="2505670"/>
            <a:ext cx="8455721" cy="369332"/>
          </a:xfrm>
          <a:prstGeom prst="rect">
            <a:avLst/>
          </a:prstGeom>
          <a:noFill/>
        </p:spPr>
        <p:txBody>
          <a:bodyPr wrap="square">
            <a:spAutoFit/>
          </a:bodyPr>
          <a:lstStyle/>
          <a:p>
            <a:r>
              <a:rPr lang="fr-FR" sz="1800" dirty="0">
                <a:solidFill>
                  <a:schemeClr val="bg1"/>
                </a:solidFill>
              </a:rPr>
              <a:t>5 conseils </a:t>
            </a:r>
            <a:r>
              <a:rPr lang="fr-FR" dirty="0">
                <a:solidFill>
                  <a:schemeClr val="bg1"/>
                </a:solidFill>
              </a:rPr>
              <a:t>astuces</a:t>
            </a:r>
            <a:endParaRPr lang="fr-FR" sz="1800" dirty="0">
              <a:solidFill>
                <a:schemeClr val="bg1"/>
              </a:solidFill>
            </a:endParaRPr>
          </a:p>
        </p:txBody>
      </p:sp>
    </p:spTree>
    <p:extLst>
      <p:ext uri="{BB962C8B-B14F-4D97-AF65-F5344CB8AC3E}">
        <p14:creationId xmlns:p14="http://schemas.microsoft.com/office/powerpoint/2010/main" val="138677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D9124962-917B-F94D-7920-7441FE56D5CE}"/>
              </a:ext>
            </a:extLst>
          </p:cNvPr>
          <p:cNvSpPr>
            <a:spLocks noGrp="1"/>
          </p:cNvSpPr>
          <p:nvPr>
            <p:ph type="title"/>
          </p:nvPr>
        </p:nvSpPr>
        <p:spPr>
          <a:xfrm>
            <a:off x="2488483" y="520063"/>
            <a:ext cx="9476776" cy="409317"/>
          </a:xfrm>
        </p:spPr>
        <p:txBody>
          <a:bodyPr/>
          <a:lstStyle/>
          <a:p>
            <a:r>
              <a:rPr lang="fr-FR" b="1" dirty="0">
                <a:latin typeface="Times" panose="02020603050405020304" pitchFamily="18" charset="0"/>
                <a:cs typeface="Times" panose="02020603050405020304" pitchFamily="18" charset="0"/>
              </a:rPr>
              <a:t>N°1 Vous n’êtes pas seul(e)!</a:t>
            </a:r>
            <a:endParaRPr lang="fr-FR" dirty="0">
              <a:latin typeface="Times" panose="02020603050405020304" pitchFamily="18" charset="0"/>
              <a:cs typeface="Times" panose="02020603050405020304" pitchFamily="18" charset="0"/>
            </a:endParaRPr>
          </a:p>
        </p:txBody>
      </p:sp>
      <p:sp>
        <p:nvSpPr>
          <p:cNvPr id="8" name="Espace réservé du texte 4">
            <a:extLst>
              <a:ext uri="{FF2B5EF4-FFF2-40B4-BE49-F238E27FC236}">
                <a16:creationId xmlns:a16="http://schemas.microsoft.com/office/drawing/2014/main" id="{4E0E0C04-43A7-5661-1658-7A443967CFFA}"/>
              </a:ext>
            </a:extLst>
          </p:cNvPr>
          <p:cNvSpPr txBox="1">
            <a:spLocks/>
          </p:cNvSpPr>
          <p:nvPr/>
        </p:nvSpPr>
        <p:spPr>
          <a:xfrm>
            <a:off x="2986980" y="1065660"/>
            <a:ext cx="6705660" cy="5187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1" dirty="0"/>
              <a:t>(même si le travail de recherche peut être un long parcours en solitaire)</a:t>
            </a:r>
          </a:p>
        </p:txBody>
      </p:sp>
      <p:pic>
        <p:nvPicPr>
          <p:cNvPr id="2" name="Image 1" descr="Une image contenant texte, livre, photo, couvert&#10;&#10;Description générée automatiquement">
            <a:extLst>
              <a:ext uri="{FF2B5EF4-FFF2-40B4-BE49-F238E27FC236}">
                <a16:creationId xmlns:a16="http://schemas.microsoft.com/office/drawing/2014/main" id="{E10EB15B-978F-558B-C6CD-13925FEFF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1693" y="1914484"/>
            <a:ext cx="2684519" cy="3334172"/>
          </a:xfrm>
          <a:prstGeom prst="rect">
            <a:avLst/>
          </a:prstGeom>
        </p:spPr>
      </p:pic>
      <p:sp>
        <p:nvSpPr>
          <p:cNvPr id="4" name="Sous-titre 2">
            <a:extLst>
              <a:ext uri="{FF2B5EF4-FFF2-40B4-BE49-F238E27FC236}">
                <a16:creationId xmlns:a16="http://schemas.microsoft.com/office/drawing/2014/main" id="{BFF9D243-69B8-2F65-21FB-7F03EE24E40D}"/>
              </a:ext>
            </a:extLst>
          </p:cNvPr>
          <p:cNvSpPr txBox="1">
            <a:spLocks/>
          </p:cNvSpPr>
          <p:nvPr/>
        </p:nvSpPr>
        <p:spPr>
          <a:xfrm>
            <a:off x="649172" y="1914484"/>
            <a:ext cx="7406264"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Votre direction de recherche  </a:t>
            </a:r>
            <a:endParaRPr lang="fr-FR" sz="2800" i="1" kern="0" dirty="0">
              <a:solidFill>
                <a:schemeClr val="tx2"/>
              </a:solidFill>
            </a:endParaRPr>
          </a:p>
        </p:txBody>
      </p:sp>
      <p:sp>
        <p:nvSpPr>
          <p:cNvPr id="5" name="Sous-titre 2">
            <a:extLst>
              <a:ext uri="{FF2B5EF4-FFF2-40B4-BE49-F238E27FC236}">
                <a16:creationId xmlns:a16="http://schemas.microsoft.com/office/drawing/2014/main" id="{138D50B3-A51D-DC45-CE31-FE7ADB55D99F}"/>
              </a:ext>
            </a:extLst>
          </p:cNvPr>
          <p:cNvSpPr txBox="1">
            <a:spLocks/>
          </p:cNvSpPr>
          <p:nvPr/>
        </p:nvSpPr>
        <p:spPr>
          <a:xfrm>
            <a:off x="649172" y="2500980"/>
            <a:ext cx="7406264"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L’équipe administrative de l’école doctorale</a:t>
            </a:r>
            <a:endParaRPr lang="fr-FR" sz="2800" i="1" kern="0" dirty="0">
              <a:solidFill>
                <a:schemeClr val="tx2"/>
              </a:solidFill>
            </a:endParaRPr>
          </a:p>
        </p:txBody>
      </p:sp>
      <p:sp>
        <p:nvSpPr>
          <p:cNvPr id="9" name="Sous-titre 2">
            <a:extLst>
              <a:ext uri="{FF2B5EF4-FFF2-40B4-BE49-F238E27FC236}">
                <a16:creationId xmlns:a16="http://schemas.microsoft.com/office/drawing/2014/main" id="{7B82F474-149E-9158-82E8-A269D79A9F06}"/>
              </a:ext>
            </a:extLst>
          </p:cNvPr>
          <p:cNvSpPr txBox="1">
            <a:spLocks/>
          </p:cNvSpPr>
          <p:nvPr/>
        </p:nvSpPr>
        <p:spPr>
          <a:xfrm>
            <a:off x="670425" y="3217730"/>
            <a:ext cx="3863396"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Votre laboratoire  </a:t>
            </a:r>
            <a:endParaRPr lang="fr-FR" sz="2800" i="1" kern="0" dirty="0">
              <a:solidFill>
                <a:schemeClr val="tx2"/>
              </a:solidFill>
            </a:endParaRPr>
          </a:p>
        </p:txBody>
      </p:sp>
      <p:sp>
        <p:nvSpPr>
          <p:cNvPr id="10" name="Sous-titre 2">
            <a:extLst>
              <a:ext uri="{FF2B5EF4-FFF2-40B4-BE49-F238E27FC236}">
                <a16:creationId xmlns:a16="http://schemas.microsoft.com/office/drawing/2014/main" id="{5B2080FC-4AC3-C3A1-B325-8A921C8F53BC}"/>
              </a:ext>
            </a:extLst>
          </p:cNvPr>
          <p:cNvSpPr txBox="1">
            <a:spLocks/>
          </p:cNvSpPr>
          <p:nvPr/>
        </p:nvSpPr>
        <p:spPr>
          <a:xfrm>
            <a:off x="670425" y="4858687"/>
            <a:ext cx="7684286"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Les bibliothécaires </a:t>
            </a:r>
            <a:r>
              <a:rPr lang="fr-FR" dirty="0">
                <a:solidFill>
                  <a:schemeClr val="tx2"/>
                </a:solidFill>
              </a:rPr>
              <a:t>(notamment le département d’accompagnement de la recherche du SCD)</a:t>
            </a:r>
            <a:endParaRPr lang="fr-FR" i="1" kern="0" dirty="0">
              <a:solidFill>
                <a:schemeClr val="tx2"/>
              </a:solidFill>
            </a:endParaRPr>
          </a:p>
        </p:txBody>
      </p:sp>
      <p:sp>
        <p:nvSpPr>
          <p:cNvPr id="3" name="ZoneTexte 2">
            <a:extLst>
              <a:ext uri="{FF2B5EF4-FFF2-40B4-BE49-F238E27FC236}">
                <a16:creationId xmlns:a16="http://schemas.microsoft.com/office/drawing/2014/main" id="{03ADE892-DF69-7018-3285-43E4B8CAD97E}"/>
              </a:ext>
            </a:extLst>
          </p:cNvPr>
          <p:cNvSpPr txBox="1"/>
          <p:nvPr/>
        </p:nvSpPr>
        <p:spPr>
          <a:xfrm>
            <a:off x="8739011" y="5256597"/>
            <a:ext cx="2749882" cy="246221"/>
          </a:xfrm>
          <a:prstGeom prst="rect">
            <a:avLst/>
          </a:prstGeom>
          <a:noFill/>
        </p:spPr>
        <p:txBody>
          <a:bodyPr wrap="square" rtlCol="0">
            <a:spAutoFit/>
          </a:bodyPr>
          <a:lstStyle/>
          <a:p>
            <a:r>
              <a:rPr lang="fr-FR" sz="1000" dirty="0">
                <a:solidFill>
                  <a:schemeClr val="accent1"/>
                </a:solidFill>
              </a:rPr>
              <a:t>Roy Lichtenstein</a:t>
            </a:r>
          </a:p>
        </p:txBody>
      </p:sp>
      <p:sp>
        <p:nvSpPr>
          <p:cNvPr id="6" name="Sous-titre 2">
            <a:extLst>
              <a:ext uri="{FF2B5EF4-FFF2-40B4-BE49-F238E27FC236}">
                <a16:creationId xmlns:a16="http://schemas.microsoft.com/office/drawing/2014/main" id="{483368DF-0C05-07A0-A53D-FD58A7C018AC}"/>
              </a:ext>
            </a:extLst>
          </p:cNvPr>
          <p:cNvSpPr txBox="1">
            <a:spLocks/>
          </p:cNvSpPr>
          <p:nvPr/>
        </p:nvSpPr>
        <p:spPr>
          <a:xfrm>
            <a:off x="670424" y="3938314"/>
            <a:ext cx="7385011" cy="720584"/>
          </a:xfrm>
          <a:prstGeom prst="rect">
            <a:avLst/>
          </a:prstGeom>
        </p:spPr>
        <p:txBody>
          <a:bodyPr lIns="0" tIns="0" rIns="0" bIns="0" anchor="ctr"/>
          <a:lstStyle/>
          <a:p>
            <a:pPr marL="457200" indent="-457200">
              <a:buFont typeface="Wingdings" panose="05000000000000000000" pitchFamily="2" charset="2"/>
              <a:buChar char="§"/>
            </a:pPr>
            <a:r>
              <a:rPr lang="fr-FR" sz="2800" dirty="0">
                <a:solidFill>
                  <a:schemeClr val="tx2"/>
                </a:solidFill>
              </a:rPr>
              <a:t>Les représentants des doctorants (ED/labo)</a:t>
            </a:r>
            <a:endParaRPr lang="fr-FR" sz="2800" i="1" kern="0" dirty="0">
              <a:solidFill>
                <a:schemeClr val="tx2"/>
              </a:solidFill>
            </a:endParaRPr>
          </a:p>
        </p:txBody>
      </p:sp>
    </p:spTree>
    <p:extLst>
      <p:ext uri="{BB962C8B-B14F-4D97-AF65-F5344CB8AC3E}">
        <p14:creationId xmlns:p14="http://schemas.microsoft.com/office/powerpoint/2010/main" val="360382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6" grpId="0"/>
    </p:bldLst>
  </p:timing>
</p:sld>
</file>

<file path=ppt/theme/theme1.xml><?xml version="1.0" encoding="utf-8"?>
<a:theme xmlns:a="http://schemas.openxmlformats.org/drawingml/2006/main" name="Thème Office">
  <a:themeElements>
    <a:clrScheme name="UniversitéParis1_PanthéonSorbonne">
      <a:dk1>
        <a:srgbClr val="00386E"/>
      </a:dk1>
      <a:lt1>
        <a:srgbClr val="FFFFFF"/>
      </a:lt1>
      <a:dk2>
        <a:srgbClr val="000000"/>
      </a:dk2>
      <a:lt2>
        <a:srgbClr val="FFFFFF"/>
      </a:lt2>
      <a:accent1>
        <a:srgbClr val="ED9B27"/>
      </a:accent1>
      <a:accent2>
        <a:srgbClr val="9CD6D1"/>
      </a:accent2>
      <a:accent3>
        <a:srgbClr val="F94D49"/>
      </a:accent3>
      <a:accent4>
        <a:srgbClr val="58239C"/>
      </a:accent4>
      <a:accent5>
        <a:srgbClr val="3C99DE"/>
      </a:accent5>
      <a:accent6>
        <a:srgbClr val="2E4D49"/>
      </a:accent6>
      <a:hlink>
        <a:srgbClr val="3C99DE"/>
      </a:hlink>
      <a:folHlink>
        <a:srgbClr val="5823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3E6F6DB9F1F448CE0CC4A5B60DCE7" ma:contentTypeVersion="21" ma:contentTypeDescription="Crée un document." ma:contentTypeScope="" ma:versionID="46da0f8bff35c984c244de6de33bee0e">
  <xsd:schema xmlns:xsd="http://www.w3.org/2001/XMLSchema" xmlns:xs="http://www.w3.org/2001/XMLSchema" xmlns:p="http://schemas.microsoft.com/office/2006/metadata/properties" xmlns:ns2="a62c2a4f-aea6-42a7-85de-c4be5692e29d" xmlns:ns3="9e5e6e5c-39d5-4e6c-9cf9-5d02e74447b5" targetNamespace="http://schemas.microsoft.com/office/2006/metadata/properties" ma:root="true" ma:fieldsID="756800e5338d9c67146dd250640499e1" ns2:_="" ns3:_="">
    <xsd:import namespace="a62c2a4f-aea6-42a7-85de-c4be5692e29d"/>
    <xsd:import namespace="9e5e6e5c-39d5-4e6c-9cf9-5d02e74447b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2c2a4f-aea6-42a7-85de-c4be5692e2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e52cd025-d351-4196-ab85-e6b23180290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5e6e5c-39d5-4e6c-9cf9-5d02e74447b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6296c3-f289-431f-837b-2882feb2cf11}" ma:internalName="TaxCatchAll" ma:showField="CatchAllData" ma:web="9e5e6e5c-39d5-4e6c-9cf9-5d02e7444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175EB-6DEC-46C6-915F-831A5A80CF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2c2a4f-aea6-42a7-85de-c4be5692e29d"/>
    <ds:schemaRef ds:uri="9e5e6e5c-39d5-4e6c-9cf9-5d02e74447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620AA5-427A-467F-A57C-C2F743EDE9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3099</TotalTime>
  <Words>3808</Words>
  <Application>Microsoft Office PowerPoint</Application>
  <PresentationFormat>Grand écran</PresentationFormat>
  <Paragraphs>525</Paragraphs>
  <Slides>36</Slides>
  <Notes>29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36</vt:i4>
      </vt:variant>
    </vt:vector>
  </HeadingPairs>
  <TitlesOfParts>
    <vt:vector size="47" baseType="lpstr">
      <vt:lpstr>Arial</vt:lpstr>
      <vt:lpstr>Brandon Grotesque Bold</vt:lpstr>
      <vt:lpstr>Calibri</vt:lpstr>
      <vt:lpstr>Calibri Light</vt:lpstr>
      <vt:lpstr>Cambria</vt:lpstr>
      <vt:lpstr>PMUQRK+CCSD_manrope</vt:lpstr>
      <vt:lpstr>Symbol</vt:lpstr>
      <vt:lpstr>Times</vt:lpstr>
      <vt:lpstr>Times New Roman</vt:lpstr>
      <vt:lpstr>Wingdings</vt:lpstr>
      <vt:lpstr>Thème Office</vt:lpstr>
      <vt:lpstr>Boîte à outils de l’organisation de la thèse Organisation pratique du travail de thèse et aspects fondamentaux du droit d’auteur </vt:lpstr>
      <vt:lpstr>Objectifs</vt:lpstr>
      <vt:lpstr>Tour de table</vt:lpstr>
      <vt:lpstr>Programme</vt:lpstr>
      <vt:lpstr>Visibilité de la thèse</vt:lpstr>
      <vt:lpstr>Plateforme Adum</vt:lpstr>
      <vt:lpstr>Cadre légal en doctorat</vt:lpstr>
      <vt:lpstr>I. Organisation pratique du travail de thèse  </vt:lpstr>
      <vt:lpstr>N°1 Vous n’êtes pas seul(e)!</vt:lpstr>
      <vt:lpstr>N°2 Tout est une question d’organisation</vt:lpstr>
      <vt:lpstr>Présentation PowerPoint</vt:lpstr>
      <vt:lpstr>Présentation PowerPoint</vt:lpstr>
      <vt:lpstr>Présentation PowerPoint</vt:lpstr>
      <vt:lpstr>Présentation PowerPoint</vt:lpstr>
      <vt:lpstr>N°3 Organisation… et gain de temps!</vt:lpstr>
      <vt:lpstr>N°4 La thèse exige de la constance</vt:lpstr>
      <vt:lpstr>N°5 La thèse n’est pas une fin en soi</vt:lpstr>
      <vt:lpstr>II. Aspects fondamentaux du droit d’auteur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aller plus loin</vt:lpstr>
      <vt:lpstr>Présentation PowerPoint</vt:lpstr>
      <vt:lpstr>Présentation PowerPoint</vt:lpstr>
      <vt:lpstr>Présentation PowerPoint</vt:lpstr>
      <vt:lpstr>Présentation PowerPoint</vt:lpstr>
      <vt:lpstr>Présentation PowerPoint</vt:lpstr>
      <vt:lpstr>Pour aller plus loin – Ressources sur la gestion des données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Nayeli Desbrosses</cp:lastModifiedBy>
  <cp:revision>208</cp:revision>
  <dcterms:created xsi:type="dcterms:W3CDTF">2023-01-02T14:07:03Z</dcterms:created>
  <dcterms:modified xsi:type="dcterms:W3CDTF">2026-01-19T14:35:54Z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c20be7-c3a5-46e3-9158-fa8a02ce2395_Enabled">
    <vt:lpwstr>true</vt:lpwstr>
  </property>
  <property fmtid="{D5CDD505-2E9C-101B-9397-08002B2CF9AE}" pid="3" name="MSIP_Label_d5c20be7-c3a5-46e3-9158-fa8a02ce2395_SetDate">
    <vt:lpwstr>2024-05-16T16:25:12Z</vt:lpwstr>
  </property>
  <property fmtid="{D5CDD505-2E9C-101B-9397-08002B2CF9AE}" pid="4" name="MSIP_Label_d5c20be7-c3a5-46e3-9158-fa8a02ce2395_Method">
    <vt:lpwstr>Standard</vt:lpwstr>
  </property>
  <property fmtid="{D5CDD505-2E9C-101B-9397-08002B2CF9AE}" pid="5" name="MSIP_Label_d5c20be7-c3a5-46e3-9158-fa8a02ce2395_Name">
    <vt:lpwstr>defa4170-0d19-0005-0004-bc88714345d2</vt:lpwstr>
  </property>
  <property fmtid="{D5CDD505-2E9C-101B-9397-08002B2CF9AE}" pid="6" name="MSIP_Label_d5c20be7-c3a5-46e3-9158-fa8a02ce2395_SiteId">
    <vt:lpwstr>8c6f9078-037e-4261-a583-52a944e55f7f</vt:lpwstr>
  </property>
  <property fmtid="{D5CDD505-2E9C-101B-9397-08002B2CF9AE}" pid="7" name="MSIP_Label_d5c20be7-c3a5-46e3-9158-fa8a02ce2395_ActionId">
    <vt:lpwstr>6d1f2bc1-49d6-40ec-b6a4-137a1b4325e4</vt:lpwstr>
  </property>
  <property fmtid="{D5CDD505-2E9C-101B-9397-08002B2CF9AE}" pid="8" name="MSIP_Label_d5c20be7-c3a5-46e3-9158-fa8a02ce2395_ContentBits">
    <vt:lpwstr>0</vt:lpwstr>
  </property>
</Properties>
</file>