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0" r:id="rId2"/>
    <p:sldId id="476" r:id="rId3"/>
    <p:sldId id="478" r:id="rId4"/>
    <p:sldId id="479" r:id="rId5"/>
    <p:sldId id="477" r:id="rId6"/>
    <p:sldId id="480" r:id="rId7"/>
    <p:sldId id="481" r:id="rId8"/>
    <p:sldId id="482" r:id="rId9"/>
    <p:sldId id="483" r:id="rId10"/>
    <p:sldId id="484" r:id="rId11"/>
    <p:sldId id="62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93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7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5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9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9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3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1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5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4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4539E0F-EF29-40B8-8D2D-93A94E06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789"/>
          <a:stretch/>
        </p:blipFill>
        <p:spPr>
          <a:xfrm>
            <a:off x="305" y="0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532FB9-7B95-402C-B9DC-154FCB55E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8" y="4105446"/>
            <a:ext cx="12096447" cy="17716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Old English Text MT" panose="03040902040508030806" pitchFamily="66" charset="0"/>
              </a:rPr>
              <a:t>Why is the English language so weird?</a:t>
            </a:r>
          </a:p>
        </p:txBody>
      </p:sp>
    </p:spTree>
    <p:extLst>
      <p:ext uri="{BB962C8B-B14F-4D97-AF65-F5344CB8AC3E}">
        <p14:creationId xmlns:p14="http://schemas.microsoft.com/office/powerpoint/2010/main" val="72478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D688A72-8614-43B4-9919-59DB7BDB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8" b="127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B6D75-BC5F-4EB6-A592-5BDDF94C5392}"/>
              </a:ext>
            </a:extLst>
          </p:cNvPr>
          <p:cNvSpPr txBox="1"/>
          <p:nvPr/>
        </p:nvSpPr>
        <p:spPr>
          <a:xfrm>
            <a:off x="334730" y="2431440"/>
            <a:ext cx="694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TEST </a:t>
            </a:r>
            <a:r>
              <a:rPr kumimoji="0" lang="fr-FR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RESULTS</a:t>
            </a:r>
            <a:r>
              <a:rPr kumimoji="0" lang="fr-F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?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640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149396"/>
            <a:ext cx="1044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QUICK TEST /20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E6B72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2D1AB-156A-4DAF-9CB3-BD7A85E9F31C}"/>
              </a:ext>
            </a:extLst>
          </p:cNvPr>
          <p:cNvSpPr txBox="1"/>
          <p:nvPr/>
        </p:nvSpPr>
        <p:spPr>
          <a:xfrm>
            <a:off x="507206" y="1734171"/>
            <a:ext cx="36303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plural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Thesis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Index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Luggage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Roof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Hoof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D7C8C-40FC-4DAA-9EDC-A556500D238A}"/>
              </a:ext>
            </a:extLst>
          </p:cNvPr>
          <p:cNvSpPr txBox="1"/>
          <p:nvPr/>
        </p:nvSpPr>
        <p:spPr>
          <a:xfrm>
            <a:off x="7289684" y="1747817"/>
            <a:ext cx="334370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nouns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plural?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/plural/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Mathematics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Staff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Family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Means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C6999-70F8-41DB-BCB9-9CD8403C6B24}"/>
              </a:ext>
            </a:extLst>
          </p:cNvPr>
          <p:cNvSpPr txBox="1"/>
          <p:nvPr/>
        </p:nvSpPr>
        <p:spPr>
          <a:xfrm>
            <a:off x="3577493" y="2052065"/>
            <a:ext cx="28523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Alumnus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Shrimp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Fruit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Aircraft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6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9111E6-5C55-44D1-A872-D3A14384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940" y="1325880"/>
            <a:ext cx="4633697" cy="21031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</a:rPr>
              <a:t>GRAMMAR NEWSFLASH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 4" descr="Logo&#10;&#10;Description automatically generated">
            <a:extLst>
              <a:ext uri="{FF2B5EF4-FFF2-40B4-BE49-F238E27FC236}">
                <a16:creationId xmlns:a16="http://schemas.microsoft.com/office/drawing/2014/main" id="{2956D48A-55E6-400F-9C01-2C7AF7D3CE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" b="11624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7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7250081" y="2027453"/>
            <a:ext cx="4941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7DEF699-5B59-47AF-B8DB-9EC3A648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6" y="1244931"/>
            <a:ext cx="6998180" cy="54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9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149396"/>
            <a:ext cx="1044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E6B72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QUICK TEST /20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E6B72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2D1AB-156A-4DAF-9CB3-BD7A85E9F31C}"/>
              </a:ext>
            </a:extLst>
          </p:cNvPr>
          <p:cNvSpPr txBox="1"/>
          <p:nvPr/>
        </p:nvSpPr>
        <p:spPr>
          <a:xfrm>
            <a:off x="507206" y="1734171"/>
            <a:ext cx="36303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the plural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the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following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Thesis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Index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Luggage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Roof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Hoof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D7C8C-40FC-4DAA-9EDC-A556500D238A}"/>
              </a:ext>
            </a:extLst>
          </p:cNvPr>
          <p:cNvSpPr txBox="1"/>
          <p:nvPr/>
        </p:nvSpPr>
        <p:spPr>
          <a:xfrm>
            <a:off x="7289684" y="1747817"/>
            <a:ext cx="334370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nouns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or plural?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/plural/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Data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News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Mathematics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Police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Staff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Family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Means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C6999-70F8-41DB-BCB9-9CD8403C6B24}"/>
              </a:ext>
            </a:extLst>
          </p:cNvPr>
          <p:cNvSpPr txBox="1"/>
          <p:nvPr/>
        </p:nvSpPr>
        <p:spPr>
          <a:xfrm>
            <a:off x="3577493" y="2052065"/>
            <a:ext cx="28523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Alumnus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Shrimp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Fruit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Aircraft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355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4269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272954" y="2265528"/>
            <a:ext cx="1162789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BASIC LEVEL: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Adding ‘s’ modifies noun in the following cases (examples):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e.g. knife =&gt; knives. A few exceptions: proof, roof, etc.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city =&gt; cities (proper nouns and names excepted: Shelby =&gt; the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Shelbys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bonus =&gt; bonuses (but see below for exceptions)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potato =&gt; potatoes. Exception: ‘‘loan words’’ consciously borrowed from foreign languages: simply ‘s’ or special rules apply, cf. espresso/espressos).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737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-832513" y="107448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177418" y="1780895"/>
            <a:ext cx="118189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Irregular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plurals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middle English: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child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children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mouse/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mice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ox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oxen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foreign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languages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NB: for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foreign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‘‘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sometimes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on speaker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pedantry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Greek: topos/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topoi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toposes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criteria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phenomenon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phenomena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(or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phenomenons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…)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Latin: curriculum/curricula; cactus/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cacti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alumnus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alumni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[but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viruses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not ‘’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viri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’’, and data ‘’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’’ not ‘‘are’’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mostly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nowadays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=has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become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uncountable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]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NB: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words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ending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–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-ix or –ex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from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either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Greek or Latin,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sometimes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Greek-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through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-Latin or French) have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specific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plurals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analysis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/analyses;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theses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; index/indices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sometimes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indexes)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Hebrew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mitzvah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mitzvot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(h);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Italian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(etc.) </a:t>
            </a:r>
          </a:p>
        </p:txBody>
      </p:sp>
    </p:spTree>
    <p:extLst>
      <p:ext uri="{BB962C8B-B14F-4D97-AF65-F5344CB8AC3E}">
        <p14:creationId xmlns:p14="http://schemas.microsoft.com/office/powerpoint/2010/main" val="307420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0" y="12222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177419" y="1780895"/>
            <a:ext cx="116278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Tricky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situations: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 words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look plural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but are in fact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e.g. means (’’a means to an end’’), a species, a TV series, mathematics, ethics, news…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Countable/uncountable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(well known to you, I just mention it in passing): information, luggage, news, fruit (ambiguous nowadays) and countless other words.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If uncountable =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never plural + never counted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(not even ‘a’), specific grammar (less not fewer, etc.)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Countable nouns that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keep the same form in the plural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fish, deer, shrimp, trout, sheep (many animals in fact): a fish, two fish. But also words like aircraft (two aircraft,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two aircrafts).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 be plural (fishes) only if it means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different types/species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fish or if you impersonate Italian-American mobsters (‘‘sleep with the fishes’’)</a:t>
            </a:r>
          </a:p>
        </p:txBody>
      </p:sp>
    </p:spTree>
    <p:extLst>
      <p:ext uri="{BB962C8B-B14F-4D97-AF65-F5344CB8AC3E}">
        <p14:creationId xmlns:p14="http://schemas.microsoft.com/office/powerpoint/2010/main" val="167246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-900752" y="101441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SINGULAR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/ PLURAL </a:t>
            </a:r>
            <a:r>
              <a:rPr kumimoji="0" lang="fr-FR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CONUNDRUMS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IN ENGLISH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75196" y="1559623"/>
            <a:ext cx="12116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Tricky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situations: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Some words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look singular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but are in fact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plural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Typically: “Cattle” or “police”: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never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singular in English: ‘The cattle are restless’; ‘The police are coming’.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Individual members = add man/woman or officer: ‘Ten police officers were awaiting them in the lobby’. Reference to several groups that count as “police” = different police forces / departments.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Collective nouns = groups of people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are a special case: staff, family, team, squad, platoon, posse, Netflix, Paris 1, the government,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associated verb can usually be singular or plural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depending on what you want to emphasize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= as a tightly-knit unit, or as several people.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Example: ‘’The McCoy family comes from Laredo’’ BUT ‘’my family are coming over for Thanksgiving’’.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However American English usually prefers singular over plural &lt;&gt; Brits…</a:t>
            </a:r>
          </a:p>
        </p:txBody>
      </p:sp>
    </p:spTree>
    <p:extLst>
      <p:ext uri="{BB962C8B-B14F-4D97-AF65-F5344CB8AC3E}">
        <p14:creationId xmlns:p14="http://schemas.microsoft.com/office/powerpoint/2010/main" val="361962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55E19DD-4B3E-4BB2-BCD5-FB7F8A24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14413" cy="101441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49870769-8AFE-4AAD-A7DE-D0B86803AEB0}"/>
              </a:ext>
            </a:extLst>
          </p:cNvPr>
          <p:cNvSpPr txBox="1">
            <a:spLocks/>
          </p:cNvSpPr>
          <p:nvPr/>
        </p:nvSpPr>
        <p:spPr>
          <a:xfrm>
            <a:off x="1336431" y="35398"/>
            <a:ext cx="9105427" cy="979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j-ea"/>
                <a:cs typeface="+mj-cs"/>
              </a:rPr>
              <a:t>GRAMMAR NEWSFLASH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5528B-FEBF-4B61-BEF8-6FA97C22983C}"/>
              </a:ext>
            </a:extLst>
          </p:cNvPr>
          <p:cNvSpPr txBox="1"/>
          <p:nvPr/>
        </p:nvSpPr>
        <p:spPr>
          <a:xfrm>
            <a:off x="122829" y="1171588"/>
            <a:ext cx="1122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Bonus: specific nouns of groups of items/animals</a:t>
            </a:r>
            <a:endParaRPr kumimoji="0" lang="fr-FR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343D-C86C-4E3B-B2DC-F069E452AB82}"/>
              </a:ext>
            </a:extLst>
          </p:cNvPr>
          <p:cNvSpPr txBox="1"/>
          <p:nvPr/>
        </p:nvSpPr>
        <p:spPr>
          <a:xfrm>
            <a:off x="5174909" y="1498575"/>
            <a:ext cx="42374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flock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sheep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pack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wolves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shoal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herd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wild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horses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pride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lions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band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coyotes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8FCB5-76ED-47B5-9A23-2064AD49EB70}"/>
              </a:ext>
            </a:extLst>
          </p:cNvPr>
          <p:cNvSpPr txBox="1"/>
          <p:nvPr/>
        </p:nvSpPr>
        <p:spPr>
          <a:xfrm>
            <a:off x="5174909" y="4424528"/>
            <a:ext cx="50542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litter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puppies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kittens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murder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crows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fleet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ships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bunch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flowers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swarm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of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80FF5-467F-4753-83DC-CB81F8CEC6BF}"/>
              </a:ext>
            </a:extLst>
          </p:cNvPr>
          <p:cNvSpPr txBox="1"/>
          <p:nvPr/>
        </p:nvSpPr>
        <p:spPr>
          <a:xfrm>
            <a:off x="1085130" y="1867907"/>
            <a:ext cx="215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Sheep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Wolves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Wild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horses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Coyotes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Puppies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Ships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Flowers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93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Grand écran</PresentationFormat>
  <Paragraphs>133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Old English Text MT</vt:lpstr>
      <vt:lpstr>Wingdings</vt:lpstr>
      <vt:lpstr>Wingdings 3</vt:lpstr>
      <vt:lpstr>Ion</vt:lpstr>
      <vt:lpstr>Why is the English language so weird?</vt:lpstr>
      <vt:lpstr>GRAMMAR NEWSFLASH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the English language so weird?</dc:title>
  <dc:creator>Cyril Selzner</dc:creator>
  <cp:lastModifiedBy>Cyril Selzner</cp:lastModifiedBy>
  <cp:revision>1</cp:revision>
  <dcterms:created xsi:type="dcterms:W3CDTF">2023-02-27T12:12:21Z</dcterms:created>
  <dcterms:modified xsi:type="dcterms:W3CDTF">2023-02-27T12:13:13Z</dcterms:modified>
</cp:coreProperties>
</file>