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73" r:id="rId2"/>
    <p:sldId id="490" r:id="rId3"/>
    <p:sldId id="658" r:id="rId4"/>
    <p:sldId id="650" r:id="rId5"/>
    <p:sldId id="651" r:id="rId6"/>
    <p:sldId id="652" r:id="rId7"/>
    <p:sldId id="491" r:id="rId8"/>
    <p:sldId id="691" r:id="rId9"/>
    <p:sldId id="690" r:id="rId10"/>
    <p:sldId id="703" r:id="rId11"/>
    <p:sldId id="701" r:id="rId12"/>
    <p:sldId id="702" r:id="rId13"/>
    <p:sldId id="668" r:id="rId14"/>
    <p:sldId id="704" r:id="rId15"/>
    <p:sldId id="633" r:id="rId16"/>
    <p:sldId id="716" r:id="rId17"/>
    <p:sldId id="679" r:id="rId18"/>
    <p:sldId id="680" r:id="rId19"/>
    <p:sldId id="707" r:id="rId20"/>
    <p:sldId id="708" r:id="rId21"/>
    <p:sldId id="717" r:id="rId22"/>
    <p:sldId id="736" r:id="rId23"/>
    <p:sldId id="737" r:id="rId24"/>
    <p:sldId id="670" r:id="rId25"/>
    <p:sldId id="672" r:id="rId26"/>
    <p:sldId id="671" r:id="rId27"/>
    <p:sldId id="738" r:id="rId28"/>
    <p:sldId id="522" r:id="rId29"/>
    <p:sldId id="674" r:id="rId30"/>
    <p:sldId id="743" r:id="rId31"/>
    <p:sldId id="744" r:id="rId32"/>
    <p:sldId id="745" r:id="rId33"/>
    <p:sldId id="551" r:id="rId34"/>
    <p:sldId id="647" r:id="rId35"/>
    <p:sldId id="553" r:id="rId36"/>
    <p:sldId id="537" r:id="rId37"/>
    <p:sldId id="753" r:id="rId38"/>
    <p:sldId id="754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480B7-7453-4A6B-81B4-7AC29CB3B981}" v="8" dt="2025-04-09T11:46:15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22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yril Selzner" userId="383c75a60a045c4a" providerId="LiveId" clId="{459480B7-7453-4A6B-81B4-7AC29CB3B981}"/>
    <pc:docChg chg="addSld delSld modSld">
      <pc:chgData name="Cyril Selzner" userId="383c75a60a045c4a" providerId="LiveId" clId="{459480B7-7453-4A6B-81B4-7AC29CB3B981}" dt="2025-04-09T11:46:15.369" v="8"/>
      <pc:docMkLst>
        <pc:docMk/>
      </pc:docMkLst>
      <pc:sldChg chg="add">
        <pc:chgData name="Cyril Selzner" userId="383c75a60a045c4a" providerId="LiveId" clId="{459480B7-7453-4A6B-81B4-7AC29CB3B981}" dt="2025-04-09T11:40:57.226" v="4"/>
        <pc:sldMkLst>
          <pc:docMk/>
          <pc:sldMk cId="2869034948" sldId="522"/>
        </pc:sldMkLst>
      </pc:sldChg>
      <pc:sldChg chg="add">
        <pc:chgData name="Cyril Selzner" userId="383c75a60a045c4a" providerId="LiveId" clId="{459480B7-7453-4A6B-81B4-7AC29CB3B981}" dt="2025-04-09T11:44:48.590" v="7"/>
        <pc:sldMkLst>
          <pc:docMk/>
          <pc:sldMk cId="229103238" sldId="537"/>
        </pc:sldMkLst>
      </pc:sldChg>
      <pc:sldChg chg="add">
        <pc:chgData name="Cyril Selzner" userId="383c75a60a045c4a" providerId="LiveId" clId="{459480B7-7453-4A6B-81B4-7AC29CB3B981}" dt="2025-04-09T11:42:57.114" v="5"/>
        <pc:sldMkLst>
          <pc:docMk/>
          <pc:sldMk cId="3972320978" sldId="551"/>
        </pc:sldMkLst>
      </pc:sldChg>
      <pc:sldChg chg="add">
        <pc:chgData name="Cyril Selzner" userId="383c75a60a045c4a" providerId="LiveId" clId="{459480B7-7453-4A6B-81B4-7AC29CB3B981}" dt="2025-04-09T11:42:57.114" v="5"/>
        <pc:sldMkLst>
          <pc:docMk/>
          <pc:sldMk cId="1372289465" sldId="553"/>
        </pc:sldMkLst>
      </pc:sldChg>
      <pc:sldChg chg="add">
        <pc:chgData name="Cyril Selzner" userId="383c75a60a045c4a" providerId="LiveId" clId="{459480B7-7453-4A6B-81B4-7AC29CB3B981}" dt="2025-04-09T11:39:22.831" v="2"/>
        <pc:sldMkLst>
          <pc:docMk/>
          <pc:sldMk cId="1387476921" sldId="633"/>
        </pc:sldMkLst>
      </pc:sldChg>
      <pc:sldChg chg="add">
        <pc:chgData name="Cyril Selzner" userId="383c75a60a045c4a" providerId="LiveId" clId="{459480B7-7453-4A6B-81B4-7AC29CB3B981}" dt="2025-04-09T11:42:57.114" v="5"/>
        <pc:sldMkLst>
          <pc:docMk/>
          <pc:sldMk cId="3072966860" sldId="647"/>
        </pc:sldMkLst>
      </pc:sldChg>
      <pc:sldChg chg="add del">
        <pc:chgData name="Cyril Selzner" userId="383c75a60a045c4a" providerId="LiveId" clId="{459480B7-7453-4A6B-81B4-7AC29CB3B981}" dt="2025-04-09T11:43:01.233" v="6" actId="47"/>
        <pc:sldMkLst>
          <pc:docMk/>
          <pc:sldMk cId="2917277211" sldId="648"/>
        </pc:sldMkLst>
      </pc:sldChg>
      <pc:sldChg chg="add">
        <pc:chgData name="Cyril Selzner" userId="383c75a60a045c4a" providerId="LiveId" clId="{459480B7-7453-4A6B-81B4-7AC29CB3B981}" dt="2025-04-09T11:38:25.353" v="1"/>
        <pc:sldMkLst>
          <pc:docMk/>
          <pc:sldMk cId="2590385831" sldId="668"/>
        </pc:sldMkLst>
      </pc:sldChg>
      <pc:sldChg chg="add">
        <pc:chgData name="Cyril Selzner" userId="383c75a60a045c4a" providerId="LiveId" clId="{459480B7-7453-4A6B-81B4-7AC29CB3B981}" dt="2025-04-09T11:40:08.990" v="3"/>
        <pc:sldMkLst>
          <pc:docMk/>
          <pc:sldMk cId="2561207670" sldId="670"/>
        </pc:sldMkLst>
      </pc:sldChg>
      <pc:sldChg chg="add">
        <pc:chgData name="Cyril Selzner" userId="383c75a60a045c4a" providerId="LiveId" clId="{459480B7-7453-4A6B-81B4-7AC29CB3B981}" dt="2025-04-09T11:40:08.990" v="3"/>
        <pc:sldMkLst>
          <pc:docMk/>
          <pc:sldMk cId="559662683" sldId="671"/>
        </pc:sldMkLst>
      </pc:sldChg>
      <pc:sldChg chg="add">
        <pc:chgData name="Cyril Selzner" userId="383c75a60a045c4a" providerId="LiveId" clId="{459480B7-7453-4A6B-81B4-7AC29CB3B981}" dt="2025-04-09T11:40:08.990" v="3"/>
        <pc:sldMkLst>
          <pc:docMk/>
          <pc:sldMk cId="1139464210" sldId="672"/>
        </pc:sldMkLst>
      </pc:sldChg>
      <pc:sldChg chg="add">
        <pc:chgData name="Cyril Selzner" userId="383c75a60a045c4a" providerId="LiveId" clId="{459480B7-7453-4A6B-81B4-7AC29CB3B981}" dt="2025-04-09T11:40:57.226" v="4"/>
        <pc:sldMkLst>
          <pc:docMk/>
          <pc:sldMk cId="3386610436" sldId="674"/>
        </pc:sldMkLst>
      </pc:sldChg>
      <pc:sldChg chg="add">
        <pc:chgData name="Cyril Selzner" userId="383c75a60a045c4a" providerId="LiveId" clId="{459480B7-7453-4A6B-81B4-7AC29CB3B981}" dt="2025-04-09T11:46:15.369" v="8"/>
        <pc:sldMkLst>
          <pc:docMk/>
          <pc:sldMk cId="2213370027" sldId="679"/>
        </pc:sldMkLst>
      </pc:sldChg>
      <pc:sldChg chg="add">
        <pc:chgData name="Cyril Selzner" userId="383c75a60a045c4a" providerId="LiveId" clId="{459480B7-7453-4A6B-81B4-7AC29CB3B981}" dt="2025-04-09T11:46:15.369" v="8"/>
        <pc:sldMkLst>
          <pc:docMk/>
          <pc:sldMk cId="3873273463" sldId="680"/>
        </pc:sldMkLst>
      </pc:sldChg>
      <pc:sldChg chg="add">
        <pc:chgData name="Cyril Selzner" userId="383c75a60a045c4a" providerId="LiveId" clId="{459480B7-7453-4A6B-81B4-7AC29CB3B981}" dt="2025-04-09T11:37:43.711" v="0"/>
        <pc:sldMkLst>
          <pc:docMk/>
          <pc:sldMk cId="3552307277" sldId="691"/>
        </pc:sldMkLst>
      </pc:sldChg>
      <pc:sldChg chg="add">
        <pc:chgData name="Cyril Selzner" userId="383c75a60a045c4a" providerId="LiveId" clId="{459480B7-7453-4A6B-81B4-7AC29CB3B981}" dt="2025-04-09T11:38:25.353" v="1"/>
        <pc:sldMkLst>
          <pc:docMk/>
          <pc:sldMk cId="922990304" sldId="701"/>
        </pc:sldMkLst>
      </pc:sldChg>
      <pc:sldChg chg="add">
        <pc:chgData name="Cyril Selzner" userId="383c75a60a045c4a" providerId="LiveId" clId="{459480B7-7453-4A6B-81B4-7AC29CB3B981}" dt="2025-04-09T11:38:25.353" v="1"/>
        <pc:sldMkLst>
          <pc:docMk/>
          <pc:sldMk cId="4041245514" sldId="702"/>
        </pc:sldMkLst>
      </pc:sldChg>
      <pc:sldChg chg="add">
        <pc:chgData name="Cyril Selzner" userId="383c75a60a045c4a" providerId="LiveId" clId="{459480B7-7453-4A6B-81B4-7AC29CB3B981}" dt="2025-04-09T11:38:25.353" v="1"/>
        <pc:sldMkLst>
          <pc:docMk/>
          <pc:sldMk cId="3194240741" sldId="703"/>
        </pc:sldMkLst>
      </pc:sldChg>
      <pc:sldChg chg="add">
        <pc:chgData name="Cyril Selzner" userId="383c75a60a045c4a" providerId="LiveId" clId="{459480B7-7453-4A6B-81B4-7AC29CB3B981}" dt="2025-04-09T11:38:25.353" v="1"/>
        <pc:sldMkLst>
          <pc:docMk/>
          <pc:sldMk cId="2961493441" sldId="704"/>
        </pc:sldMkLst>
      </pc:sldChg>
      <pc:sldChg chg="add">
        <pc:chgData name="Cyril Selzner" userId="383c75a60a045c4a" providerId="LiveId" clId="{459480B7-7453-4A6B-81B4-7AC29CB3B981}" dt="2025-04-09T11:39:22.831" v="2"/>
        <pc:sldMkLst>
          <pc:docMk/>
          <pc:sldMk cId="2582761276" sldId="707"/>
        </pc:sldMkLst>
      </pc:sldChg>
      <pc:sldChg chg="add">
        <pc:chgData name="Cyril Selzner" userId="383c75a60a045c4a" providerId="LiveId" clId="{459480B7-7453-4A6B-81B4-7AC29CB3B981}" dt="2025-04-09T11:39:22.831" v="2"/>
        <pc:sldMkLst>
          <pc:docMk/>
          <pc:sldMk cId="110216576" sldId="708"/>
        </pc:sldMkLst>
      </pc:sldChg>
      <pc:sldChg chg="add">
        <pc:chgData name="Cyril Selzner" userId="383c75a60a045c4a" providerId="LiveId" clId="{459480B7-7453-4A6B-81B4-7AC29CB3B981}" dt="2025-04-09T11:39:22.831" v="2"/>
        <pc:sldMkLst>
          <pc:docMk/>
          <pc:sldMk cId="3973054726" sldId="716"/>
        </pc:sldMkLst>
      </pc:sldChg>
      <pc:sldChg chg="add">
        <pc:chgData name="Cyril Selzner" userId="383c75a60a045c4a" providerId="LiveId" clId="{459480B7-7453-4A6B-81B4-7AC29CB3B981}" dt="2025-04-09T11:40:08.990" v="3"/>
        <pc:sldMkLst>
          <pc:docMk/>
          <pc:sldMk cId="469902034" sldId="717"/>
        </pc:sldMkLst>
      </pc:sldChg>
      <pc:sldChg chg="add">
        <pc:chgData name="Cyril Selzner" userId="383c75a60a045c4a" providerId="LiveId" clId="{459480B7-7453-4A6B-81B4-7AC29CB3B981}" dt="2025-04-09T11:40:08.990" v="3"/>
        <pc:sldMkLst>
          <pc:docMk/>
          <pc:sldMk cId="2848586571" sldId="736"/>
        </pc:sldMkLst>
      </pc:sldChg>
      <pc:sldChg chg="add">
        <pc:chgData name="Cyril Selzner" userId="383c75a60a045c4a" providerId="LiveId" clId="{459480B7-7453-4A6B-81B4-7AC29CB3B981}" dt="2025-04-09T11:40:08.990" v="3"/>
        <pc:sldMkLst>
          <pc:docMk/>
          <pc:sldMk cId="3438921567" sldId="737"/>
        </pc:sldMkLst>
      </pc:sldChg>
      <pc:sldChg chg="add">
        <pc:chgData name="Cyril Selzner" userId="383c75a60a045c4a" providerId="LiveId" clId="{459480B7-7453-4A6B-81B4-7AC29CB3B981}" dt="2025-04-09T11:40:08.990" v="3"/>
        <pc:sldMkLst>
          <pc:docMk/>
          <pc:sldMk cId="503241296" sldId="738"/>
        </pc:sldMkLst>
      </pc:sldChg>
      <pc:sldChg chg="add">
        <pc:chgData name="Cyril Selzner" userId="383c75a60a045c4a" providerId="LiveId" clId="{459480B7-7453-4A6B-81B4-7AC29CB3B981}" dt="2025-04-09T11:40:57.226" v="4"/>
        <pc:sldMkLst>
          <pc:docMk/>
          <pc:sldMk cId="2558986242" sldId="743"/>
        </pc:sldMkLst>
      </pc:sldChg>
      <pc:sldChg chg="add">
        <pc:chgData name="Cyril Selzner" userId="383c75a60a045c4a" providerId="LiveId" clId="{459480B7-7453-4A6B-81B4-7AC29CB3B981}" dt="2025-04-09T11:42:57.114" v="5"/>
        <pc:sldMkLst>
          <pc:docMk/>
          <pc:sldMk cId="2438602872" sldId="744"/>
        </pc:sldMkLst>
      </pc:sldChg>
      <pc:sldChg chg="add">
        <pc:chgData name="Cyril Selzner" userId="383c75a60a045c4a" providerId="LiveId" clId="{459480B7-7453-4A6B-81B4-7AC29CB3B981}" dt="2025-04-09T11:42:57.114" v="5"/>
        <pc:sldMkLst>
          <pc:docMk/>
          <pc:sldMk cId="3822823271" sldId="745"/>
        </pc:sldMkLst>
      </pc:sldChg>
      <pc:sldChg chg="add">
        <pc:chgData name="Cyril Selzner" userId="383c75a60a045c4a" providerId="LiveId" clId="{459480B7-7453-4A6B-81B4-7AC29CB3B981}" dt="2025-04-09T11:44:48.590" v="7"/>
        <pc:sldMkLst>
          <pc:docMk/>
          <pc:sldMk cId="2398477595" sldId="753"/>
        </pc:sldMkLst>
      </pc:sldChg>
      <pc:sldChg chg="add">
        <pc:chgData name="Cyril Selzner" userId="383c75a60a045c4a" providerId="LiveId" clId="{459480B7-7453-4A6B-81B4-7AC29CB3B981}" dt="2025-04-09T11:44:48.590" v="7"/>
        <pc:sldMkLst>
          <pc:docMk/>
          <pc:sldMk cId="1527540273" sldId="75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4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96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6415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25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65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43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86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6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0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1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0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1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7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2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8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0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4539E0F-EF29-40B8-8D2D-93A94E06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-1" b="24789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532FB9-7B95-402C-B9DC-154FCB55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5124105"/>
            <a:ext cx="9852148" cy="8680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8800" b="1" dirty="0">
                <a:solidFill>
                  <a:srgbClr val="EBEBEB"/>
                </a:solidFill>
                <a:latin typeface="Blackadder ITC" panose="04020505051007020D02" pitchFamily="82" charset="0"/>
              </a:rPr>
              <a:t>English-is-weird Series</a:t>
            </a:r>
            <a:endParaRPr lang="en-US" sz="8800" b="1" dirty="0">
              <a:solidFill>
                <a:srgbClr val="FFFF00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807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0BC841-1C65-1421-1977-83E652486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349C90-4001-B8CF-BC96-431E6D914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E52CEC-E120-1811-0774-808E55035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2AFF78F-569A-8760-3075-93A8242D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CE3006-732A-4EF0-6B63-D7BFD0E2D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774ED0-CB29-EDB7-5685-F22C30370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7CA5D55-0A43-5F87-57F1-C3A0DCC50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9D463BF-F10E-4F03-2F00-EAF916002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-1" b="24789"/>
          <a:stretch/>
        </p:blipFill>
        <p:spPr>
          <a:xfrm>
            <a:off x="305" y="0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1" name="Freeform 16">
            <a:extLst>
              <a:ext uri="{FF2B5EF4-FFF2-40B4-BE49-F238E27FC236}">
                <a16:creationId xmlns:a16="http://schemas.microsoft.com/office/drawing/2014/main" id="{6C32A68A-A76C-9718-36DF-016117B72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B5B553C-53B9-6D66-DF94-E522A684D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DAFA4E5-6DD3-B74D-C779-B01554B3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2955"/>
            <a:ext cx="9852148" cy="8680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8800" b="1" dirty="0">
                <a:solidFill>
                  <a:srgbClr val="EBEBEB"/>
                </a:solidFill>
                <a:latin typeface="Blackadder ITC" panose="04020505051007020D02" pitchFamily="82" charset="0"/>
              </a:rPr>
              <a:t>English-is-weird Series</a:t>
            </a:r>
            <a:endParaRPr lang="en-US" sz="8800" b="1" dirty="0">
              <a:solidFill>
                <a:srgbClr val="FFFF00"/>
              </a:solidFill>
              <a:latin typeface="Blackadder ITC" panose="04020505051007020D02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19DEAF-6EC3-A456-2CB7-797E8DEB4F88}"/>
              </a:ext>
            </a:extLst>
          </p:cNvPr>
          <p:cNvSpPr txBox="1"/>
          <p:nvPr/>
        </p:nvSpPr>
        <p:spPr>
          <a:xfrm>
            <a:off x="1545272" y="4166661"/>
            <a:ext cx="90982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Jokerman" panose="04090605060D06020702" pitchFamily="82" charset="0"/>
                <a:ea typeface="+mn-ea"/>
                <a:cs typeface="+mn-cs"/>
              </a:rPr>
              <a:t>Vowels</a:t>
            </a:r>
            <a:r>
              <a:rPr kumimoji="0" lang="fr-FR" sz="1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Jokerman" panose="04090605060D06020702" pitchFamily="8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4240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321F8-30E6-ED31-7C3A-26FD9D579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60AC9DE-DC88-3476-3924-FE1053A75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4789"/>
          <a:stretch/>
        </p:blipFill>
        <p:spPr>
          <a:xfrm>
            <a:off x="305" y="8327"/>
            <a:ext cx="12191695" cy="1911443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A546EDA-1DAB-BD3A-8EF2-CEFB0C32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53" y="637150"/>
            <a:ext cx="12096142" cy="99015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Old English Text MT" panose="03040902040508030806" pitchFamily="66" charset="0"/>
              </a:rPr>
              <a:t>Why is the English language so weird?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6ED22A6-9BB8-24BB-9C36-D5DC71037986}"/>
              </a:ext>
            </a:extLst>
          </p:cNvPr>
          <p:cNvSpPr txBox="1"/>
          <p:nvPr/>
        </p:nvSpPr>
        <p:spPr>
          <a:xfrm>
            <a:off x="142232" y="1745848"/>
            <a:ext cx="120033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Vowel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sounds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English (I)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system of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vowels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English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different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from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than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the system of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vowels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other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languages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particularly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French.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Some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sounds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exist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French but not in English and the reverse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true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as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well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example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there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no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sound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like the French ‘u’ in English. ‘Fureur’ and ‘fourrure’ are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very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difficult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for an English native speaker to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utter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Conversely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there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no real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difference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between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‘long’ and ‘short’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vowels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French,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hence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the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difficulty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experienced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by French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learners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English in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understanding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the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difference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between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‘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sheep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 and ‘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ship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 / ‘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beach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 and ‘bitch’ for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example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2990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9AF3C-7415-C520-8BB7-5A7BC5BD8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1B76A92-3743-CA27-5600-92074FE21661}"/>
              </a:ext>
            </a:extLst>
          </p:cNvPr>
          <p:cNvSpPr txBox="1"/>
          <p:nvPr/>
        </p:nvSpPr>
        <p:spPr>
          <a:xfrm>
            <a:off x="0" y="41417"/>
            <a:ext cx="1210627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Vowel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sounds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English (I)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There are about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twenty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vowel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sounds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standard British English,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some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them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diphthongs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when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one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sound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‘glides’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into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another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one: ‘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ei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 in ‘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tame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 for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example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Image 5" descr="Une image contenant texte, diagramme, capture d’écran, ligne&#10;&#10;Description générée automatiquement">
            <a:extLst>
              <a:ext uri="{FF2B5EF4-FFF2-40B4-BE49-F238E27FC236}">
                <a16:creationId xmlns:a16="http://schemas.microsoft.com/office/drawing/2014/main" id="{D02D740F-ACF2-9C23-82C8-E329B3705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" y="1528688"/>
            <a:ext cx="12191694" cy="532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45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321F8-30E6-ED31-7C3A-26FD9D579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60AC9DE-DC88-3476-3924-FE1053A75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4789"/>
          <a:stretch/>
        </p:blipFill>
        <p:spPr>
          <a:xfrm>
            <a:off x="305" y="8327"/>
            <a:ext cx="12191695" cy="1911443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A546EDA-1DAB-BD3A-8EF2-CEFB0C32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8" y="42790"/>
            <a:ext cx="12096142" cy="99015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Old English Text MT" panose="03040902040508030806" pitchFamily="66" charset="0"/>
              </a:rPr>
              <a:t>Why is the English language so weird?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6ED22A6-9BB8-24BB-9C36-D5DC71037986}"/>
              </a:ext>
            </a:extLst>
          </p:cNvPr>
          <p:cNvSpPr txBox="1"/>
          <p:nvPr/>
        </p:nvSpPr>
        <p:spPr>
          <a:xfrm>
            <a:off x="142232" y="1745848"/>
            <a:ext cx="120033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Vowel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sounds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English (I):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									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Letter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‘U’ in English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high-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pitched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French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sound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‘u’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does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not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exist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English,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we’ve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seen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as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much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But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sounds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correspond to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this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letter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Actually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a ‘U’ can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make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many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sounds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: 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/ju:/, /ʌ/, /uː/, /i/, /ə/, /ʊ/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385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321F8-30E6-ED31-7C3A-26FD9D579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60AC9DE-DC88-3476-3924-FE1053A75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4789"/>
          <a:stretch/>
        </p:blipFill>
        <p:spPr>
          <a:xfrm>
            <a:off x="305" y="8327"/>
            <a:ext cx="12191695" cy="1911443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A546EDA-1DAB-BD3A-8EF2-CEFB0C32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8" y="42790"/>
            <a:ext cx="12096142" cy="99015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Old English Text MT" panose="03040902040508030806" pitchFamily="66" charset="0"/>
              </a:rPr>
              <a:t>Why is the English language so weird?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6ED22A6-9BB8-24BB-9C36-D5DC71037986}"/>
              </a:ext>
            </a:extLst>
          </p:cNvPr>
          <p:cNvSpPr txBox="1"/>
          <p:nvPr/>
        </p:nvSpPr>
        <p:spPr>
          <a:xfrm>
            <a:off x="142232" y="1638300"/>
            <a:ext cx="1200339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Vowel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sounds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English (I): 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‘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U’ in English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Actually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a ‘U’ can ‘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make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many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sounds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here’s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six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common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ones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/ju:/, /ʌ/, /uː/, /i/, /ə/, /ʊ/ [in the IPA]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/ju:/ = ”a university”, ”unique”, ”music”, ”huge”, ”minute” (tiny)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/ʌ/ = ”a cup of tea”, ”gun”, ”cut”, ”upset”, ”umbrella”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/uː/= ”true”, ”blue”,”Uber” =&gt; ”an Uber car, ”aluminum” (US)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/i/ = ”business”, ”minute” (time), 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/ə/ [the famous ’schwa’ sound]= ”nature”, ”picture”, ”supply”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/ʊ/ = ”put” =&gt; ”stay put”, ”push”, ”full”, ”sugar” </a:t>
            </a:r>
          </a:p>
        </p:txBody>
      </p:sp>
    </p:spTree>
    <p:extLst>
      <p:ext uri="{BB962C8B-B14F-4D97-AF65-F5344CB8AC3E}">
        <p14:creationId xmlns:p14="http://schemas.microsoft.com/office/powerpoint/2010/main" val="2961493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481E962-FD22-A371-3A7D-A1DFF2349FA3}"/>
              </a:ext>
            </a:extLst>
          </p:cNvPr>
          <p:cNvSpPr txBox="1"/>
          <p:nvPr/>
        </p:nvSpPr>
        <p:spPr>
          <a:xfrm>
            <a:off x="157100" y="217212"/>
            <a:ext cx="7007299" cy="6275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Vowel sounds in English (II)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The sound(s) an ‘A’ makes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 English, we’ve seen many times over that we should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trust our ears and not our eyes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when we have to decide which sound a particular sequence of letters make.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letter ‘A’ is a particularly good example of that, some linguist identifying up to twelve different sounds for the same letter, even when not taking different varieties of English into account…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Here’s nine of them: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 descr="Top view of a wooden block with the number one written on it and the block is on a yellow surface">
            <a:extLst>
              <a:ext uri="{FF2B5EF4-FFF2-40B4-BE49-F238E27FC236}">
                <a16:creationId xmlns:a16="http://schemas.microsoft.com/office/drawing/2014/main" id="{240DA6BF-A709-1553-8A50-E7A04FC58B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979" r="24712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7476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D02D40-F61A-E201-1948-0B50D70D8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3F53C7-D756-A323-501E-14D73DDC2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0864F5-8D9B-1C95-17E9-2C3708C37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3D81299-5EB2-6C75-97F3-B2649BBA5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8D077F-F8EB-BC1C-AC55-6CD513C1A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5274FB-0CC3-14E5-84DC-7523ECF3C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407C53D-963C-D79A-0E3C-DE10A010F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567F05-0AAA-628D-9118-36DDD08AF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77EE15B-EB01-CEDE-1DB2-004526B13811}"/>
              </a:ext>
            </a:extLst>
          </p:cNvPr>
          <p:cNvSpPr txBox="1"/>
          <p:nvPr/>
        </p:nvSpPr>
        <p:spPr>
          <a:xfrm>
            <a:off x="157100" y="217212"/>
            <a:ext cx="7007299" cy="6275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Vowel sounds in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English (II)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The sound(s) an ‘A’ makes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Here’s nine utterances of the letter ‘A’:</a:t>
            </a:r>
          </a:p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1. ‘A’ as [æ] as in “cat”, “mat”, “apple” </a:t>
            </a:r>
          </a:p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2. ‘A’ as [a:] as in “father”, “start”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3. ‘A’ as [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] as in “umbrella” or “another”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4. ‘A’ as [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] as in “area” or “parent” (British)</a:t>
            </a:r>
          </a:p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5. ‘A’ as [e] as in “many” or “any”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6. ‘A’ as [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] as in “tame” or “lame”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7. ‘A’ as [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ɒ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] as in “wash”, “was” or “wand”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8. ‘A’ as [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Ɔ: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] as in “call”, “formal” or “ball”</a:t>
            </a:r>
          </a:p>
          <a:p>
            <a:pPr marL="457200" marR="0" lvl="0" indent="-457200" algn="l" defTabSz="4572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9. ‘A’ as [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] as in “village” or “luggage”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6658132F-D1C5-9A4B-1C49-8670D06C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 descr="Top view of a wooden block with the number one written on it and the block is on a yellow surface">
            <a:extLst>
              <a:ext uri="{FF2B5EF4-FFF2-40B4-BE49-F238E27FC236}">
                <a16:creationId xmlns:a16="http://schemas.microsoft.com/office/drawing/2014/main" id="{941DF6D6-BDE5-E1A7-C33A-5A23428835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979" r="24712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73054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C321F8-30E6-ED31-7C3A-26FD9D579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02AEDBC-7BC0-C5CA-4584-B45B12354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5DADF5-330F-FBAB-D173-02AAFAE1F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E1334ED-058F-01E6-866D-266A22D78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A4AFE0-C4DD-81B3-EEC9-A5162839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479777-CF87-81F2-6686-396CB9298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2C3B896-2442-FD79-667E-5E1E801BF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60AC9DE-DC88-3476-3924-FE1053A75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-1" b="24789"/>
          <a:stretch/>
        </p:blipFill>
        <p:spPr>
          <a:xfrm>
            <a:off x="305" y="8327"/>
            <a:ext cx="12191695" cy="1911443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1" name="Freeform 16">
            <a:extLst>
              <a:ext uri="{FF2B5EF4-FFF2-40B4-BE49-F238E27FC236}">
                <a16:creationId xmlns:a16="http://schemas.microsoft.com/office/drawing/2014/main" id="{46DDF388-C4C8-A066-DF98-CCCCC1E2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3341AD0-3804-2F5A-353F-33646BD69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A546EDA-1DAB-BD3A-8EF2-CEFB0C32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8" y="42790"/>
            <a:ext cx="12096142" cy="99015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Old English Text MT" panose="03040902040508030806" pitchFamily="66" charset="0"/>
              </a:rPr>
              <a:t>Why is the English language so weird?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6ED22A6-9BB8-24BB-9C36-D5DC71037986}"/>
              </a:ext>
            </a:extLst>
          </p:cNvPr>
          <p:cNvSpPr txBox="1"/>
          <p:nvPr/>
        </p:nvSpPr>
        <p:spPr>
          <a:xfrm>
            <a:off x="142232" y="1745848"/>
            <a:ext cx="1200339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Vowel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sounds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English (III):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									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Letter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‘I’ in English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sister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vowel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letters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this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weirdo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linguo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called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English, an ‘I’ can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make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many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sounds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: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,/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ɪ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/, /i:/, /ai/, /ə/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370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C321F8-30E6-ED31-7C3A-26FD9D579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02AEDBC-7BC0-C5CA-4584-B45B12354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5DADF5-330F-FBAB-D173-02AAFAE1F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E1334ED-058F-01E6-866D-266A22D78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A4AFE0-C4DD-81B3-EEC9-A5162839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479777-CF87-81F2-6686-396CB9298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2C3B896-2442-FD79-667E-5E1E801BF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60AC9DE-DC88-3476-3924-FE1053A75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-1" b="24789"/>
          <a:stretch/>
        </p:blipFill>
        <p:spPr>
          <a:xfrm>
            <a:off x="0" y="12450"/>
            <a:ext cx="12191695" cy="1911443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1" name="Freeform 16">
            <a:extLst>
              <a:ext uri="{FF2B5EF4-FFF2-40B4-BE49-F238E27FC236}">
                <a16:creationId xmlns:a16="http://schemas.microsoft.com/office/drawing/2014/main" id="{46DDF388-C4C8-A066-DF98-CCCCC1E2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3341AD0-3804-2F5A-353F-33646BD69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6ED22A6-9BB8-24BB-9C36-D5DC71037986}"/>
              </a:ext>
            </a:extLst>
          </p:cNvPr>
          <p:cNvSpPr txBox="1"/>
          <p:nvPr/>
        </p:nvSpPr>
        <p:spPr>
          <a:xfrm>
            <a:off x="376779" y="346300"/>
            <a:ext cx="12003393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Vowel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sounds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English (III): 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Letter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‘I’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Here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are six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sounds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letter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‘I’ can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make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there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are more) 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ɪ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 (very common, and slightly shorter than the French ’i’) =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		 hit, kid, is, kill, ship, village, wish, privy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/i:/ (long ’i’) = receive, receipt, briefly, to ski, 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/ai/ (diphthong) = mice, fire, desire, wire, ice, finally, fiery, night, knight, director (UK mostly), private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/ə/ (schwa sound, usually in UNstressed syllables)= pencil, recipe, possible, audible, terrible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[’-ible’ endings]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[’ion’=] emotion, reality, ability [’ity’ endings]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/e/ = friend (apax, apparently, see ”fiend”!)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ɜ: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 (usual with ’i’+’r’)= girl, firm, girdle, first, third, circle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273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7A859C1-94EB-EFC7-80B7-0A202F1CAF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40" b="124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B1435E-BAB8-43AB-AF6A-C15D437D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71FB00-8F13-F1B7-987D-AF38F3622E99}"/>
              </a:ext>
            </a:extLst>
          </p:cNvPr>
          <p:cNvSpPr txBox="1"/>
          <p:nvPr/>
        </p:nvSpPr>
        <p:spPr>
          <a:xfrm>
            <a:off x="3756044" y="99391"/>
            <a:ext cx="5894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LESSON: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DON’T BE           							LAZY!</a:t>
            </a:r>
          </a:p>
        </p:txBody>
      </p:sp>
    </p:spTree>
    <p:extLst>
      <p:ext uri="{BB962C8B-B14F-4D97-AF65-F5344CB8AC3E}">
        <p14:creationId xmlns:p14="http://schemas.microsoft.com/office/powerpoint/2010/main" val="258276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4539E0F-EF29-40B8-8D2D-93A94E06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-1" b="24789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532FB9-7B95-402C-B9DC-154FCB55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4921651"/>
            <a:ext cx="6668390" cy="8680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>
                <a:solidFill>
                  <a:srgbClr val="EBEBEB"/>
                </a:solidFill>
                <a:latin typeface="Algerian" panose="04020705040A02060702" pitchFamily="82" charset="0"/>
              </a:rPr>
              <a:t>English-is-weird Series:</a:t>
            </a:r>
            <a:endParaRPr lang="en-US" sz="4000" b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99D62D-8F3F-524D-6F28-FE53A224C53C}"/>
              </a:ext>
            </a:extLst>
          </p:cNvPr>
          <p:cNvSpPr txBox="1"/>
          <p:nvPr/>
        </p:nvSpPr>
        <p:spPr>
          <a:xfrm>
            <a:off x="6616532" y="5058079"/>
            <a:ext cx="5663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Silent Letters in English</a:t>
            </a:r>
          </a:p>
        </p:txBody>
      </p:sp>
    </p:spTree>
    <p:extLst>
      <p:ext uri="{BB962C8B-B14F-4D97-AF65-F5344CB8AC3E}">
        <p14:creationId xmlns:p14="http://schemas.microsoft.com/office/powerpoint/2010/main" val="194806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D86778-A43F-A481-19F7-02C32C53B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07EEAC3-70C9-91AC-E564-5B31D2A5B2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40" b="12491"/>
          <a:stretch/>
        </p:blipFill>
        <p:spPr>
          <a:xfrm>
            <a:off x="6858000" y="3857625"/>
            <a:ext cx="5334000" cy="30003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DCB855-3583-4604-403B-2EA236D2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CB378A-541E-9077-D06C-90DE3099E4F6}"/>
              </a:ext>
            </a:extLst>
          </p:cNvPr>
          <p:cNvSpPr txBox="1"/>
          <p:nvPr/>
        </p:nvSpPr>
        <p:spPr>
          <a:xfrm>
            <a:off x="7122402" y="828734"/>
            <a:ext cx="33154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LESSON:     DON’T BE	 LAZY!</a:t>
            </a:r>
          </a:p>
        </p:txBody>
      </p:sp>
      <p:pic>
        <p:nvPicPr>
          <p:cNvPr id="5" name="Image 4" descr="Une image contenant intérieur, jouet, meubles, mur&#10;&#10;Description générée automatiquement">
            <a:extLst>
              <a:ext uri="{FF2B5EF4-FFF2-40B4-BE49-F238E27FC236}">
                <a16:creationId xmlns:a16="http://schemas.microsoft.com/office/drawing/2014/main" id="{C28D7298-3D21-8AE6-6DC7-46367D30B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6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4539E0F-EF29-40B8-8D2D-93A94E06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-1" b="24789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532FB9-7B95-402C-B9DC-154FCB55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5124105"/>
            <a:ext cx="9852148" cy="8680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8800" b="1" dirty="0">
                <a:solidFill>
                  <a:srgbClr val="EBEBEB"/>
                </a:solidFill>
                <a:latin typeface="Blackadder ITC" panose="04020505051007020D02" pitchFamily="82" charset="0"/>
              </a:rPr>
              <a:t>English-is-weird Series</a:t>
            </a:r>
            <a:endParaRPr lang="en-US" sz="8800" b="1" dirty="0">
              <a:solidFill>
                <a:srgbClr val="FFFF00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02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Graphique, graphisme, texte, Police">
            <a:extLst>
              <a:ext uri="{FF2B5EF4-FFF2-40B4-BE49-F238E27FC236}">
                <a16:creationId xmlns:a16="http://schemas.microsoft.com/office/drawing/2014/main" id="{C4965FCC-1F72-D68E-6204-05AD27662C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6" b="201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8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4539E0F-EF29-40B8-8D2D-93A94E06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4789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532FB9-7B95-402C-B9DC-154FCB55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51" y="133245"/>
            <a:ext cx="7975773" cy="8680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b="1" dirty="0">
                <a:solidFill>
                  <a:srgbClr val="EBEBEB"/>
                </a:solidFill>
                <a:latin typeface="Baguet Script" panose="020F0502020204030204" pitchFamily="2" charset="0"/>
              </a:rPr>
              <a:t>English-is-weird Series:</a:t>
            </a:r>
            <a:endParaRPr lang="en-US" sz="6000" b="1" dirty="0">
              <a:solidFill>
                <a:srgbClr val="FFFF00"/>
              </a:solidFill>
              <a:latin typeface="Baguet Script" panose="020F0502020204030204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99D62D-8F3F-524D-6F28-FE53A224C53C}"/>
              </a:ext>
            </a:extLst>
          </p:cNvPr>
          <p:cNvSpPr txBox="1"/>
          <p:nvPr/>
        </p:nvSpPr>
        <p:spPr>
          <a:xfrm>
            <a:off x="119835" y="4595115"/>
            <a:ext cx="11952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6AAC90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Stress patterns in English: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6AAC90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Word (i.e. lexical) Stress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92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4539E0F-EF29-40B8-8D2D-93A94E06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4789"/>
          <a:stretch/>
        </p:blipFill>
        <p:spPr>
          <a:xfrm>
            <a:off x="0" y="9525"/>
            <a:ext cx="12191695" cy="2455338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B4B19CC-17DC-1CF0-77DF-10DF998F41DD}"/>
              </a:ext>
            </a:extLst>
          </p:cNvPr>
          <p:cNvSpPr txBox="1"/>
          <p:nvPr/>
        </p:nvSpPr>
        <p:spPr>
          <a:xfrm>
            <a:off x="119336" y="2161758"/>
            <a:ext cx="120726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English is a 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STRESSED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language with specific word and sentence stress, and a specific rhythm (which is very unlike French and most evidenced in its poetry).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Today we focus on 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word stress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(“accent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tonique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”), which happens 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within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words: one syllable is usually longer/higher/louder than the other syllables, which are in turn “weakened”, or “in the shadow” of the “syllable Queen/King”.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Examples:  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represen’tation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/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ba’nana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/ ‘comfortable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207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5FF6EC8-97B7-BADD-4988-A0F70B15B58D}"/>
              </a:ext>
            </a:extLst>
          </p:cNvPr>
          <p:cNvSpPr txBox="1"/>
          <p:nvPr/>
        </p:nvSpPr>
        <p:spPr>
          <a:xfrm>
            <a:off x="533400" y="816799"/>
            <a:ext cx="11035208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syllable on which the stress falls affects pronunciation, and word recognition, quite a lot, and failing to utter a word correctly can lead to misunderstanding.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Examples: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‘MI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nute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(time unit)/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mi’NUte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(adjective=tiny)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‘DE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sert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(sandy place) /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de’SSERT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(yummy thing)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46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534A6CC-1718-010F-6133-3737E355209E}"/>
              </a:ext>
            </a:extLst>
          </p:cNvPr>
          <p:cNvSpPr txBox="1"/>
          <p:nvPr/>
        </p:nvSpPr>
        <p:spPr>
          <a:xfrm>
            <a:off x="266700" y="428298"/>
            <a:ext cx="108204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There are some rules, but (as always with the English language) also exceptions to the rules…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Rule n°1: </a:t>
            </a:r>
            <a:r>
              <a:rPr kumimoji="0" lang="en-GB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two-syllable NOUNS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and adjectives: stressed on the first syllable (usually)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BUT </a:t>
            </a:r>
            <a:r>
              <a:rPr kumimoji="0" lang="en-GB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two-syllable VERBS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stressed on the last syllable (usually)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Increase: ‘increase (noun) but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in’crease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(verb)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Present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	Record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		Produce</a:t>
            </a:r>
          </a:p>
        </p:txBody>
      </p:sp>
    </p:spTree>
    <p:extLst>
      <p:ext uri="{BB962C8B-B14F-4D97-AF65-F5344CB8AC3E}">
        <p14:creationId xmlns:p14="http://schemas.microsoft.com/office/powerpoint/2010/main" val="55966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DC005E-0EEB-56EE-272F-B4850C97C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2718"/>
            <a:ext cx="10829925" cy="1400530"/>
          </a:xfrm>
        </p:spPr>
        <p:txBody>
          <a:bodyPr/>
          <a:lstStyle/>
          <a:p>
            <a:r>
              <a:rPr lang="fr-FR" b="1" dirty="0">
                <a:solidFill>
                  <a:srgbClr val="FFC000"/>
                </a:solidFill>
              </a:rPr>
              <a:t>EXCEPTIONS to </a:t>
            </a:r>
            <a:r>
              <a:rPr lang="fr-FR" b="1" dirty="0" err="1">
                <a:solidFill>
                  <a:srgbClr val="FFC000"/>
                </a:solidFill>
              </a:rPr>
              <a:t>rule</a:t>
            </a:r>
            <a:r>
              <a:rPr lang="fr-FR" b="1">
                <a:solidFill>
                  <a:srgbClr val="FFC000"/>
                </a:solidFill>
              </a:rPr>
              <a:t> n°1</a:t>
            </a:r>
            <a:br>
              <a:rPr lang="fr-FR" b="1">
                <a:solidFill>
                  <a:srgbClr val="FFC000"/>
                </a:solidFill>
              </a:rPr>
            </a:br>
            <a:r>
              <a:rPr lang="fr-FR" b="1">
                <a:solidFill>
                  <a:srgbClr val="FFC000"/>
                </a:solidFill>
              </a:rPr>
              <a:t> </a:t>
            </a:r>
            <a:r>
              <a:rPr lang="fr-FR" b="1" dirty="0">
                <a:solidFill>
                  <a:srgbClr val="FFC000"/>
                </a:solidFill>
              </a:rPr>
              <a:t>(</a:t>
            </a:r>
            <a:r>
              <a:rPr lang="fr-FR" b="1" dirty="0" err="1">
                <a:solidFill>
                  <a:srgbClr val="FFC000"/>
                </a:solidFill>
              </a:rPr>
              <a:t>well</a:t>
            </a:r>
            <a:r>
              <a:rPr lang="fr-FR" b="1" dirty="0">
                <a:solidFill>
                  <a:srgbClr val="FFC000"/>
                </a:solidFill>
              </a:rPr>
              <a:t>, </a:t>
            </a:r>
            <a:r>
              <a:rPr lang="fr-FR" b="1" dirty="0" err="1">
                <a:solidFill>
                  <a:srgbClr val="FFC000"/>
                </a:solidFill>
              </a:rPr>
              <a:t>that’s</a:t>
            </a:r>
            <a:r>
              <a:rPr lang="fr-FR" b="1" dirty="0">
                <a:solidFill>
                  <a:srgbClr val="FFC000"/>
                </a:solidFill>
              </a:rPr>
              <a:t> English for </a:t>
            </a:r>
            <a:r>
              <a:rPr lang="fr-FR" b="1" dirty="0" err="1">
                <a:solidFill>
                  <a:srgbClr val="FFC000"/>
                </a:solidFill>
              </a:rPr>
              <a:t>you</a:t>
            </a:r>
            <a:r>
              <a:rPr lang="fr-FR" b="1" dirty="0">
                <a:solidFill>
                  <a:srgbClr val="FFC000"/>
                </a:solidFill>
              </a:rPr>
              <a:t>!)</a:t>
            </a:r>
            <a:br>
              <a:rPr lang="fr-FR" b="1" dirty="0">
                <a:solidFill>
                  <a:srgbClr val="FFC000"/>
                </a:solidFill>
              </a:rPr>
            </a:br>
            <a:br>
              <a:rPr lang="fr-FR" dirty="0"/>
            </a:b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06C1E19-0D14-3F72-9FFA-3A4AA6C493FC}"/>
              </a:ext>
            </a:extLst>
          </p:cNvPr>
          <p:cNvSpPr txBox="1"/>
          <p:nvPr/>
        </p:nvSpPr>
        <p:spPr>
          <a:xfrm>
            <a:off x="1009650" y="2190750"/>
            <a:ext cx="1026795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Nouns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ho’tel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trai’nee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ma’chine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Verbs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‘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answer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‘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travel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‘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visit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‘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listen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‘promise,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324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945CE-6F3D-D7A2-6EEE-ECF8E1DCE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C796E44-8C2D-BAB2-BAF2-2CBDA33D4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4789"/>
          <a:stretch/>
        </p:blipFill>
        <p:spPr>
          <a:xfrm>
            <a:off x="1" y="-4"/>
            <a:ext cx="12191695" cy="2153500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935B877-C7FF-657D-006E-5A9B21444AD3}"/>
              </a:ext>
            </a:extLst>
          </p:cNvPr>
          <p:cNvSpPr txBox="1"/>
          <p:nvPr/>
        </p:nvSpPr>
        <p:spPr>
          <a:xfrm>
            <a:off x="167162" y="2200516"/>
            <a:ext cx="1185737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Rule n°2: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words ending in –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ic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are usually stressed on the next-but-last (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a.k.a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‘penultimate’)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syllable = the one before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end one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Examples: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I’ROnic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/ ‘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LOgic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/ eco’NOmic (but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e’COnomy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and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e’COnomist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)/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sympa’THEtic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Exceptions: ‘Arabic / ‘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CAtholic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/ ‘PO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litics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(but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poli’TIcian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034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13EDD-F49F-BFE1-39B3-77F636547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7786761-ECAD-9272-B3B8-C54CFB1598CA}"/>
              </a:ext>
            </a:extLst>
          </p:cNvPr>
          <p:cNvSpPr txBox="1"/>
          <p:nvPr/>
        </p:nvSpPr>
        <p:spPr>
          <a:xfrm>
            <a:off x="114300" y="180647"/>
            <a:ext cx="119634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Rule n°3: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words ending in –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tion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or –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sion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or –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cian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are usually also stressed on the 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next-but-last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(i.e. the one before the final one) syllable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Examples: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tele’Vision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(but sometimes stressed differently in the US),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represen’TAtion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re’PREssion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 	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rationali’ZAtion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Rule n°4: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words ending in –ee are usually stressed on the last syllable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Examples: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employ’YEE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trai’NEE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guaran’TEE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chimpan’ZEE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8661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28C61E-66BA-6EF6-5C8A-388A8F744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7F1E6D-F5CE-3FD6-82E7-CC207940A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EE6558-B107-B621-60AC-881102DA1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F962277-3DD1-6696-B113-E871CA703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46E99E-78F8-5C19-53C1-EF9231E6D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EAA099-DB79-81B4-F072-275CF10D4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CE74204-F898-2439-AC47-C04044F28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559381C-61EB-E3CA-4E76-B9327B9C8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-1" b="24789"/>
          <a:stretch/>
        </p:blipFill>
        <p:spPr>
          <a:xfrm>
            <a:off x="305" y="8646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1" name="Freeform 16">
            <a:extLst>
              <a:ext uri="{FF2B5EF4-FFF2-40B4-BE49-F238E27FC236}">
                <a16:creationId xmlns:a16="http://schemas.microsoft.com/office/drawing/2014/main" id="{359AAD8F-66A1-B9C8-E318-0534AA5EA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13A3993-25D2-54AF-77DF-3584FA2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5DE1DD3-E4C2-BEA9-AD99-C2CC6ECE97AB}"/>
              </a:ext>
            </a:extLst>
          </p:cNvPr>
          <p:cNvSpPr txBox="1"/>
          <p:nvPr/>
        </p:nvSpPr>
        <p:spPr>
          <a:xfrm>
            <a:off x="458974" y="433521"/>
            <a:ext cx="1132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Silent Letters in English (part one)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50280E68-627A-8832-0BD8-70B71B18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74" y="4217717"/>
            <a:ext cx="11093052" cy="2396631"/>
          </a:xfrm>
        </p:spPr>
        <p:txBody>
          <a:bodyPr/>
          <a:lstStyle/>
          <a:p>
            <a:r>
              <a:rPr lang="fr-FR" sz="3600" dirty="0" err="1"/>
              <a:t>Sometimes</a:t>
            </a:r>
            <a:r>
              <a:rPr lang="fr-FR" sz="3600" dirty="0"/>
              <a:t> (</a:t>
            </a:r>
            <a:r>
              <a:rPr lang="fr-FR" sz="3600" dirty="0" err="1"/>
              <a:t>quite</a:t>
            </a:r>
            <a:r>
              <a:rPr lang="fr-FR" sz="3600" dirty="0"/>
              <a:t> </a:t>
            </a:r>
            <a:r>
              <a:rPr lang="fr-FR" sz="3600" dirty="0" err="1"/>
              <a:t>often</a:t>
            </a:r>
            <a:r>
              <a:rPr lang="fr-FR" sz="3600" dirty="0"/>
              <a:t> in </a:t>
            </a:r>
            <a:r>
              <a:rPr lang="fr-FR" sz="3600" dirty="0" err="1"/>
              <a:t>fact</a:t>
            </a:r>
            <a:r>
              <a:rPr lang="fr-FR" sz="3600" dirty="0"/>
              <a:t>) </a:t>
            </a:r>
            <a:r>
              <a:rPr lang="fr-FR" sz="3600" dirty="0" err="1"/>
              <a:t>some</a:t>
            </a:r>
            <a:r>
              <a:rPr lang="fr-FR" sz="3600" dirty="0"/>
              <a:t> </a:t>
            </a:r>
            <a:r>
              <a:rPr lang="fr-FR" sz="3600" dirty="0" err="1"/>
              <a:t>letters</a:t>
            </a:r>
            <a:r>
              <a:rPr lang="fr-FR" sz="3600" dirty="0"/>
              <a:t> in a </a:t>
            </a:r>
            <a:r>
              <a:rPr lang="fr-FR" sz="3600" dirty="0" err="1"/>
              <a:t>written</a:t>
            </a:r>
            <a:r>
              <a:rPr lang="fr-FR" sz="3600" dirty="0"/>
              <a:t> </a:t>
            </a:r>
            <a:r>
              <a:rPr lang="fr-FR" sz="3600" dirty="0" err="1"/>
              <a:t>word</a:t>
            </a:r>
            <a:r>
              <a:rPr lang="fr-FR" sz="3600" dirty="0"/>
              <a:t> are </a:t>
            </a:r>
            <a:r>
              <a:rPr lang="fr-FR" sz="3600" dirty="0" err="1"/>
              <a:t>simply</a:t>
            </a:r>
            <a:r>
              <a:rPr lang="fr-FR" sz="3600" dirty="0"/>
              <a:t> NOT PRONOUNCED or </a:t>
            </a:r>
            <a:r>
              <a:rPr lang="fr-FR" sz="3600" dirty="0" err="1"/>
              <a:t>uttered</a:t>
            </a:r>
            <a:r>
              <a:rPr lang="fr-FR" sz="3600" dirty="0"/>
              <a:t> </a:t>
            </a:r>
            <a:r>
              <a:rPr lang="fr-FR" sz="3600" dirty="0" err="1"/>
              <a:t>orally</a:t>
            </a:r>
            <a:r>
              <a:rPr lang="fr-FR" sz="3600" dirty="0"/>
              <a:t> = as if </a:t>
            </a:r>
            <a:r>
              <a:rPr lang="fr-FR" sz="3600" dirty="0" err="1"/>
              <a:t>they</a:t>
            </a:r>
            <a:r>
              <a:rPr lang="fr-FR" sz="3600" dirty="0"/>
              <a:t> </a:t>
            </a:r>
            <a:r>
              <a:rPr lang="fr-FR" sz="3600" dirty="0" err="1"/>
              <a:t>weren’t</a:t>
            </a:r>
            <a:r>
              <a:rPr lang="fr-FR" sz="3600" dirty="0"/>
              <a:t> </a:t>
            </a:r>
            <a:r>
              <a:rPr lang="fr-FR" sz="3600" dirty="0" err="1"/>
              <a:t>there</a:t>
            </a:r>
            <a:r>
              <a:rPr lang="fr-FR" sz="3600" dirty="0"/>
              <a:t>!</a:t>
            </a:r>
            <a:br>
              <a:rPr lang="fr-FR" sz="3600" dirty="0"/>
            </a:br>
            <a:r>
              <a:rPr lang="fr-FR" sz="3600" dirty="0" err="1"/>
              <a:t>Such</a:t>
            </a:r>
            <a:r>
              <a:rPr lang="fr-FR" sz="3600" dirty="0"/>
              <a:t> </a:t>
            </a:r>
            <a:r>
              <a:rPr lang="fr-FR" sz="3600" dirty="0" err="1"/>
              <a:t>letters</a:t>
            </a:r>
            <a:r>
              <a:rPr lang="fr-FR" sz="3600" dirty="0"/>
              <a:t> are </a:t>
            </a:r>
            <a:r>
              <a:rPr lang="fr-FR" sz="3600" dirty="0" err="1"/>
              <a:t>called</a:t>
            </a:r>
            <a:r>
              <a:rPr lang="fr-FR" sz="3600" dirty="0"/>
              <a:t> SILENT for a </a:t>
            </a:r>
            <a:r>
              <a:rPr lang="fr-FR" sz="3600" dirty="0" err="1"/>
              <a:t>reason</a:t>
            </a:r>
            <a:r>
              <a:rPr lang="fr-FR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63345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77553-D368-D4E0-0778-7632B1401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555C98A-B24F-CA62-F7B3-E86448AA38ED}"/>
              </a:ext>
            </a:extLst>
          </p:cNvPr>
          <p:cNvSpPr txBox="1"/>
          <p:nvPr/>
        </p:nvSpPr>
        <p:spPr>
          <a:xfrm>
            <a:off x="228600" y="1039441"/>
            <a:ext cx="11963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Rule n°5: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words ending in –cy, -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phy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–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gy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-ty: stress on the syllable before the penultimate (=third before last).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Example: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psy’CHOlogy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phi’LOsophy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pho’TOgraphy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98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4539E0F-EF29-40B8-8D2D-93A94E06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-1" b="24789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532FB9-7B95-402C-B9DC-154FCB55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5124105"/>
            <a:ext cx="9852148" cy="8680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8800" b="1" dirty="0">
                <a:solidFill>
                  <a:srgbClr val="EBEBEB"/>
                </a:solidFill>
                <a:latin typeface="Blackadder ITC" panose="04020505051007020D02" pitchFamily="82" charset="0"/>
              </a:rPr>
              <a:t>English-is-weird Series</a:t>
            </a:r>
            <a:endParaRPr lang="en-US" sz="8800" b="1" dirty="0">
              <a:solidFill>
                <a:srgbClr val="FFFF00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02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4539E0F-EF29-40B8-8D2D-93A94E06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-1" b="24789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532FB9-7B95-402C-B9DC-154FCB55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4921651"/>
            <a:ext cx="6408712" cy="8680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b="1" dirty="0">
                <a:solidFill>
                  <a:srgbClr val="EBEBEB"/>
                </a:solidFill>
              </a:rPr>
              <a:t>English-is-weird Series: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806361-F17E-F98F-0D4D-6B175E7AE384}"/>
              </a:ext>
            </a:extLst>
          </p:cNvPr>
          <p:cNvSpPr txBox="1"/>
          <p:nvPr/>
        </p:nvSpPr>
        <p:spPr>
          <a:xfrm>
            <a:off x="6469048" y="5063888"/>
            <a:ext cx="5663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Words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ending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 in -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ed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823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4539E0F-EF29-40B8-8D2D-93A94E06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alphaModFix amt="50000"/>
          </a:blip>
          <a:srcRect r="-1" b="24789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532FB9-7B95-402C-B9DC-154FCB55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6" y="178080"/>
            <a:ext cx="6408712" cy="8680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b="1" dirty="0">
                <a:solidFill>
                  <a:srgbClr val="EBEBEB"/>
                </a:solidFill>
              </a:rPr>
              <a:t>English-is-weird Series: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BDB1092-9FEB-BAE6-13F2-6615B73B3797}"/>
              </a:ext>
            </a:extLst>
          </p:cNvPr>
          <p:cNvSpPr txBox="1"/>
          <p:nvPr/>
        </p:nvSpPr>
        <p:spPr>
          <a:xfrm>
            <a:off x="6270769" y="275590"/>
            <a:ext cx="5663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Words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ending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 in -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ed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3F1E3A-EEAA-285A-F040-F69FCCDFFDCA}"/>
              </a:ext>
            </a:extLst>
          </p:cNvPr>
          <p:cNvSpPr txBox="1"/>
          <p:nvPr/>
        </p:nvSpPr>
        <p:spPr>
          <a:xfrm>
            <a:off x="60336" y="1834331"/>
            <a:ext cx="1247439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If a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word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ends in –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ed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there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are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three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different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ways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to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pronounce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them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 ‘id’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 in ‘‘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wanted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			-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 ‘t’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as in ‘‘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asked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’’ 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						(or)-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 ‘d’ 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as in ‘‘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loved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 HOW (on earth) do we know WHEN it is one or the other?</a:t>
            </a:r>
          </a:p>
        </p:txBody>
      </p:sp>
    </p:spTree>
    <p:extLst>
      <p:ext uri="{BB962C8B-B14F-4D97-AF65-F5344CB8AC3E}">
        <p14:creationId xmlns:p14="http://schemas.microsoft.com/office/powerpoint/2010/main" val="3972320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4539E0F-EF29-40B8-8D2D-93A94E06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alphaModFix amt="35000"/>
          </a:blip>
          <a:srcRect r="-1" b="24789"/>
          <a:stretch/>
        </p:blipFill>
        <p:spPr>
          <a:xfrm>
            <a:off x="-11566" y="-16178"/>
            <a:ext cx="12203565" cy="5025129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532FB9-7B95-402C-B9DC-154FCB55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6" y="178080"/>
            <a:ext cx="6408712" cy="8680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b="1" dirty="0">
                <a:solidFill>
                  <a:srgbClr val="EBEBEB"/>
                </a:solidFill>
              </a:rPr>
              <a:t>English-is-weird Series: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BDB1092-9FEB-BAE6-13F2-6615B73B3797}"/>
              </a:ext>
            </a:extLst>
          </p:cNvPr>
          <p:cNvSpPr txBox="1"/>
          <p:nvPr/>
        </p:nvSpPr>
        <p:spPr>
          <a:xfrm>
            <a:off x="6270769" y="275590"/>
            <a:ext cx="5663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Words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ending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 in -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ed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3F1E3A-EEAA-285A-F040-F69FCCDFFDCA}"/>
              </a:ext>
            </a:extLst>
          </p:cNvPr>
          <p:cNvSpPr txBox="1"/>
          <p:nvPr/>
        </p:nvSpPr>
        <p:spPr>
          <a:xfrm>
            <a:off x="18602" y="1266478"/>
            <a:ext cx="121313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Rule 1: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if the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word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/root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verb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ends in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‘t’ or a ‘d’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sound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then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it’s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’’-id’’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Examples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tested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;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spotted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;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minded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Rule 2: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if the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word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/root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verb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ends in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‘p’, ‘f’, ‘k’, ‘s’, ‘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tch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 (=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unvoiced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consonants)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then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it’s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’’t’’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Examples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slipped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;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tipped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;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pissed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;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watched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;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puffed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(but exceptions !  ‘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crooked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’…)</a:t>
            </a:r>
          </a:p>
        </p:txBody>
      </p:sp>
    </p:spTree>
    <p:extLst>
      <p:ext uri="{BB962C8B-B14F-4D97-AF65-F5344CB8AC3E}">
        <p14:creationId xmlns:p14="http://schemas.microsoft.com/office/powerpoint/2010/main" val="3072966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4539E0F-EF29-40B8-8D2D-93A94E06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alphaModFix amt="35000"/>
          </a:blip>
          <a:srcRect r="-1" b="24789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532FB9-7B95-402C-B9DC-154FCB55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6" y="178080"/>
            <a:ext cx="6408712" cy="8680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b="1" dirty="0">
                <a:solidFill>
                  <a:srgbClr val="EBEBEB"/>
                </a:solidFill>
              </a:rPr>
              <a:t>English-is-weird Series: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BDB1092-9FEB-BAE6-13F2-6615B73B3797}"/>
              </a:ext>
            </a:extLst>
          </p:cNvPr>
          <p:cNvSpPr txBox="1"/>
          <p:nvPr/>
        </p:nvSpPr>
        <p:spPr>
          <a:xfrm>
            <a:off x="6270769" y="275590"/>
            <a:ext cx="5663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Words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ending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 in -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ed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3F1E3A-EEAA-285A-F040-F69FCCDFFDCA}"/>
              </a:ext>
            </a:extLst>
          </p:cNvPr>
          <p:cNvSpPr txBox="1"/>
          <p:nvPr/>
        </p:nvSpPr>
        <p:spPr>
          <a:xfrm>
            <a:off x="205089" y="1707049"/>
            <a:ext cx="121313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Rule 3: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if the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word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/root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verb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ends in 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vowel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(a, e, i, o, u) or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voiced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consonant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sound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v,n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l, etc.)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then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it’s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’’d’’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Examples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canned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;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banned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;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married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;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killed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Exceptions: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learned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(=savant) ;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beloved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;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naked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289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4539E0F-EF29-40B8-8D2D-93A94E06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4789"/>
          <a:stretch/>
        </p:blipFill>
        <p:spPr>
          <a:xfrm>
            <a:off x="305" y="0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532FB9-7B95-402C-B9DC-154FCB55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8" y="4105446"/>
            <a:ext cx="12096447" cy="17716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Old English Text MT" panose="03040902040508030806" pitchFamily="66" charset="0"/>
              </a:rPr>
              <a:t>Why is the English language so weird?</a:t>
            </a:r>
          </a:p>
        </p:txBody>
      </p:sp>
    </p:spTree>
    <p:extLst>
      <p:ext uri="{BB962C8B-B14F-4D97-AF65-F5344CB8AC3E}">
        <p14:creationId xmlns:p14="http://schemas.microsoft.com/office/powerpoint/2010/main" val="229103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4539E0F-EF29-40B8-8D2D-93A94E06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4789"/>
          <a:stretch/>
        </p:blipFill>
        <p:spPr>
          <a:xfrm>
            <a:off x="305" y="0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532FB9-7B95-402C-B9DC-154FCB55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0"/>
            <a:ext cx="12191695" cy="10081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Old English Text MT" panose="03040902040508030806" pitchFamily="66" charset="0"/>
              </a:rPr>
              <a:t>Why is the English language so weird?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2AB1A8D-0CAF-A848-CD4C-265FD32266AB}"/>
              </a:ext>
            </a:extLst>
          </p:cNvPr>
          <p:cNvSpPr txBox="1"/>
          <p:nvPr/>
        </p:nvSpPr>
        <p:spPr>
          <a:xfrm>
            <a:off x="145087" y="1772816"/>
            <a:ext cx="11377264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Pronouncing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the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letter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‘S’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between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vowels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Many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phonetic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rules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that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exist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other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languages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DO NOT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apply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to English, or </a:t>
            </a:r>
            <a:r>
              <a:rPr kumimoji="0" lang="fr-FR" sz="28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partially</a:t>
            </a:r>
            <a:r>
              <a:rPr kumimoji="0" lang="fr-FR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wouldn’t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fun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otherwise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That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the case for the French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rule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which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systematically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turns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‘s’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into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 ‘z’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sound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between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vowels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for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example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English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does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that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also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but NOT ALWAYS. There are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many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exceptions.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Example:   basic,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basically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to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choose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(zzz) BUT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goose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sss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477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4539E0F-EF29-40B8-8D2D-93A94E06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4789"/>
          <a:stretch/>
        </p:blipFill>
        <p:spPr>
          <a:xfrm>
            <a:off x="305" y="0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532FB9-7B95-402C-B9DC-154FCB55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0"/>
            <a:ext cx="12191695" cy="10081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Old English Text MT" panose="03040902040508030806" pitchFamily="66" charset="0"/>
              </a:rPr>
              <a:t>Why is the English language so weird?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2AB1A8D-0CAF-A848-CD4C-265FD32266AB}"/>
              </a:ext>
            </a:extLst>
          </p:cNvPr>
          <p:cNvSpPr txBox="1"/>
          <p:nvPr/>
        </p:nvSpPr>
        <p:spPr>
          <a:xfrm>
            <a:off x="145086" y="1772816"/>
            <a:ext cx="1192757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Pronouncing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the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letter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‘S’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between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before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or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after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vowels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Some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words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have ‘Z’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sound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for the VERB, but ‘S’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sound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for the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noun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or adjective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Examples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 to use/use ; to close / close ; to house/house ; to excuse/excuse ;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HOWEVER,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there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are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many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exceptions to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this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itself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exceptional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rule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(e.g.: to promise / a promise)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2.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Sometimes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‘s’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pronounced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‘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ʒ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 as in ‘’enclosure’’ or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even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‘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ʃ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 as in ‘’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sugar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’’ / ‘’sure’’  =&gt;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attention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when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you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listen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to English and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to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emulate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imitate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/copy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you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hear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527540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4539E0F-EF29-40B8-8D2D-93A94E06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4789"/>
          <a:stretch/>
        </p:blipFill>
        <p:spPr>
          <a:xfrm>
            <a:off x="305" y="0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532FB9-7B95-402C-B9DC-154FCB55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8" y="4105446"/>
            <a:ext cx="12096447" cy="177165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ld English Text MT" panose="03040902040508030806" pitchFamily="66" charset="0"/>
              </a:rPr>
              <a:t>First Example: The letter ‘H’</a:t>
            </a:r>
          </a:p>
        </p:txBody>
      </p:sp>
    </p:spTree>
    <p:extLst>
      <p:ext uri="{BB962C8B-B14F-4D97-AF65-F5344CB8AC3E}">
        <p14:creationId xmlns:p14="http://schemas.microsoft.com/office/powerpoint/2010/main" val="227903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4539E0F-EF29-40B8-8D2D-93A94E06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4789"/>
          <a:stretch/>
        </p:blipFill>
        <p:spPr>
          <a:xfrm>
            <a:off x="305" y="1"/>
            <a:ext cx="12191695" cy="4242398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532FB9-7B95-402C-B9DC-154FCB55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8696" y="1700808"/>
            <a:ext cx="12096447" cy="91479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dirty="0">
                <a:solidFill>
                  <a:srgbClr val="FFC000"/>
                </a:solidFill>
                <a:latin typeface="Old English Text MT" panose="03040902040508030806" pitchFamily="66" charset="0"/>
              </a:rPr>
              <a:t>First Example: The letter ‘H’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01C3990-17B0-8407-C936-3B7CC341EEE4}"/>
              </a:ext>
            </a:extLst>
          </p:cNvPr>
          <p:cNvSpPr txBox="1"/>
          <p:nvPr/>
        </p:nvSpPr>
        <p:spPr>
          <a:xfrm>
            <a:off x="455288" y="3518260"/>
            <a:ext cx="117364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Contrary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to the French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language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which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the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letter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‘H’ has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become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entirely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silent (=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not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pronunced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any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longer), English has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retained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‘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strong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’ or ‘hard’ H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 the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following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words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</a:t>
            </a:r>
            <a:r>
              <a:rPr kumimoji="0" lang="fr-FR" sz="32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letter</a:t>
            </a: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32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</a:t>
            </a: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not silent at all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sounded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as an aspiration: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Hotel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Home   Honey  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Harm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Hate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Horrible  </a:t>
            </a:r>
          </a:p>
        </p:txBody>
      </p:sp>
    </p:spTree>
    <p:extLst>
      <p:ext uri="{BB962C8B-B14F-4D97-AF65-F5344CB8AC3E}">
        <p14:creationId xmlns:p14="http://schemas.microsoft.com/office/powerpoint/2010/main" val="351528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4539E0F-EF29-40B8-8D2D-93A94E06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4789"/>
          <a:stretch/>
        </p:blipFill>
        <p:spPr>
          <a:xfrm>
            <a:off x="305" y="1"/>
            <a:ext cx="12191695" cy="4242398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532FB9-7B95-402C-B9DC-154FCB55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8696" y="1700808"/>
            <a:ext cx="12096447" cy="91479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dirty="0">
                <a:solidFill>
                  <a:srgbClr val="FFC000"/>
                </a:solidFill>
                <a:latin typeface="Old English Text MT" panose="03040902040508030806" pitchFamily="66" charset="0"/>
              </a:rPr>
              <a:t>First Example: The letter ‘H’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01C3990-17B0-8407-C936-3B7CC341EEE4}"/>
              </a:ext>
            </a:extLst>
          </p:cNvPr>
          <p:cNvSpPr txBox="1"/>
          <p:nvPr/>
        </p:nvSpPr>
        <p:spPr>
          <a:xfrm>
            <a:off x="624594" y="3716969"/>
            <a:ext cx="117364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However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English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being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English,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there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are of course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exceptions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E.G.: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words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like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honest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/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honour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/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honourable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/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heir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and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hour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+ The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way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the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letter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‘H’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iteself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said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= ‘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aitch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not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Haitch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0932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4539E0F-EF29-40B8-8D2D-93A94E06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-1" b="24789"/>
          <a:stretch/>
        </p:blipFill>
        <p:spPr>
          <a:xfrm>
            <a:off x="0" y="-25384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99D62D-8F3F-524D-6F28-FE53A224C53C}"/>
              </a:ext>
            </a:extLst>
          </p:cNvPr>
          <p:cNvSpPr txBox="1"/>
          <p:nvPr/>
        </p:nvSpPr>
        <p:spPr>
          <a:xfrm>
            <a:off x="47327" y="100323"/>
            <a:ext cx="1214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Silent Letters in English (part one)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A4511A6-04AA-D03B-5518-E548BCDFBD7E}"/>
              </a:ext>
            </a:extLst>
          </p:cNvPr>
          <p:cNvSpPr txBox="1"/>
          <p:nvPr/>
        </p:nvSpPr>
        <p:spPr>
          <a:xfrm>
            <a:off x="47480" y="1292491"/>
            <a:ext cx="12144520" cy="4971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Kn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: know,  acknowledge, knight, knife, knee, knot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Gn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: sign, gnat, gnashing, foreign, gnome [but i</a:t>
            </a: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gn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ore, si</a:t>
            </a: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gn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al, significant etc.]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B: bomb, climb, doubt, plumber, debt, subtle, comb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D : Wednesday, handkerchief, handsome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P: psychology, psychiatrist, pseudo, receipt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(but crypto!)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C0C0C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54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4539E0F-EF29-40B8-8D2D-93A94E06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-1" b="24789"/>
          <a:stretch/>
        </p:blipFill>
        <p:spPr>
          <a:xfrm>
            <a:off x="0" y="-25384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899D62D-8F3F-524D-6F28-FE53A224C53C}"/>
              </a:ext>
            </a:extLst>
          </p:cNvPr>
          <p:cNvSpPr txBox="1"/>
          <p:nvPr/>
        </p:nvSpPr>
        <p:spPr>
          <a:xfrm>
            <a:off x="47327" y="100323"/>
            <a:ext cx="12144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Silent Letters in English (part two)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A4511A6-04AA-D03B-5518-E548BCDFBD7E}"/>
              </a:ext>
            </a:extLst>
          </p:cNvPr>
          <p:cNvSpPr txBox="1"/>
          <p:nvPr/>
        </p:nvSpPr>
        <p:spPr>
          <a:xfrm>
            <a:off x="47480" y="1292491"/>
            <a:ext cx="12144520" cy="545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I: business [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cf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 in French: “le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bizness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”]/ C: muscle 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L: salmon, talk, half, calf / N: solemn, hymn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(but hymnal!)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C0C0C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S: island, aisle,  / T: fasten, listen, hustle, castle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(but casting!)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C0C0C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U: gauge, circuit, build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W: wrap, write, wrong, who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(but which!)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, sword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(but swine!)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C0C0C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307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4539E0F-EF29-40B8-8D2D-93A94E06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-1" b="24789"/>
          <a:stretch/>
        </p:blipFill>
        <p:spPr>
          <a:xfrm>
            <a:off x="23300" y="-4063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532FB9-7B95-402C-B9DC-154FCB55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9" y="807036"/>
            <a:ext cx="12096447" cy="502024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Old English Text MT" panose="03040902040508030806" pitchFamily="66" charset="0"/>
              </a:rPr>
              <a:t>Conclusion: “if English be weird”=&gt; 	</a:t>
            </a:r>
            <a:br>
              <a:rPr lang="en-US" sz="6000" dirty="0">
                <a:solidFill>
                  <a:schemeClr val="tx1"/>
                </a:solidFill>
                <a:latin typeface="Old English Text MT" panose="03040902040508030806" pitchFamily="66" charset="0"/>
              </a:rPr>
            </a:br>
            <a:r>
              <a:rPr lang="en-US" sz="8800" dirty="0">
                <a:solidFill>
                  <a:srgbClr val="FFC000"/>
                </a:solidFill>
                <a:latin typeface="Rockwell Extra Bold" panose="02060903040505020403" pitchFamily="18" charset="0"/>
              </a:rPr>
              <a:t>ADAPT!</a:t>
            </a:r>
            <a:br>
              <a:rPr lang="en-US" sz="8800" dirty="0">
                <a:solidFill>
                  <a:srgbClr val="FFC000"/>
                </a:solidFill>
                <a:latin typeface="Rockwell Extra Bold" panose="02060903040505020403" pitchFamily="18" charset="0"/>
              </a:rPr>
            </a:br>
            <a:br>
              <a:rPr lang="en-US" sz="2000" dirty="0">
                <a:solidFill>
                  <a:srgbClr val="FFC000"/>
                </a:solidFill>
                <a:latin typeface="Rockwell Extra Bold" panose="02060903040505020403" pitchFamily="18" charset="0"/>
              </a:rPr>
            </a:br>
            <a:r>
              <a:rPr lang="en-US" sz="4800" dirty="0">
                <a:solidFill>
                  <a:srgbClr val="FFC000"/>
                </a:solidFill>
                <a:latin typeface="Rockwell Extra Bold" panose="02060903040505020403" pitchFamily="18" charset="0"/>
              </a:rPr>
              <a:t>1.Pay attention</a:t>
            </a:r>
            <a:br>
              <a:rPr lang="en-US" sz="4800" dirty="0">
                <a:solidFill>
                  <a:srgbClr val="FFC000"/>
                </a:solidFill>
                <a:latin typeface="Rockwell Extra Bold" panose="02060903040505020403" pitchFamily="18" charset="0"/>
              </a:rPr>
            </a:br>
            <a:r>
              <a:rPr lang="en-US" sz="4800" dirty="0">
                <a:solidFill>
                  <a:srgbClr val="FFC000"/>
                </a:solidFill>
                <a:latin typeface="Rockwell Extra Bold" panose="02060903040505020403" pitchFamily="18" charset="0"/>
              </a:rPr>
              <a:t>2. Trust your EARS, not your EYES</a:t>
            </a:r>
            <a:endParaRPr lang="en-US" sz="6000" dirty="0">
              <a:solidFill>
                <a:srgbClr val="FFC00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397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2365</Words>
  <Application>Microsoft Office PowerPoint</Application>
  <PresentationFormat>Grand écran</PresentationFormat>
  <Paragraphs>190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8" baseType="lpstr">
      <vt:lpstr>Algerian</vt:lpstr>
      <vt:lpstr>Baguet Script</vt:lpstr>
      <vt:lpstr>Blackadder ITC</vt:lpstr>
      <vt:lpstr>Calibri</vt:lpstr>
      <vt:lpstr>Century Gothic</vt:lpstr>
      <vt:lpstr>Jokerman</vt:lpstr>
      <vt:lpstr>Old English Text MT</vt:lpstr>
      <vt:lpstr>Rockwell Extra Bold</vt:lpstr>
      <vt:lpstr>Wingdings 3</vt:lpstr>
      <vt:lpstr>Ion</vt:lpstr>
      <vt:lpstr>English-is-weird Series</vt:lpstr>
      <vt:lpstr>English-is-weird Series:</vt:lpstr>
      <vt:lpstr>Sometimes (quite often in fact) some letters in a written word are simply NOT PRONOUNCED or uttered orally = as if they weren’t there! Such letters are called SILENT for a reason…</vt:lpstr>
      <vt:lpstr>First Example: The letter ‘H’</vt:lpstr>
      <vt:lpstr>First Example: The letter ‘H’</vt:lpstr>
      <vt:lpstr>First Example: The letter ‘H’</vt:lpstr>
      <vt:lpstr>Présentation PowerPoint</vt:lpstr>
      <vt:lpstr>Présentation PowerPoint</vt:lpstr>
      <vt:lpstr>Conclusion: “if English be weird”=&gt;   ADAPT!  1.Pay attention 2. Trust your EARS, not your EYES</vt:lpstr>
      <vt:lpstr>English-is-weird Series</vt:lpstr>
      <vt:lpstr>Why is the English language so weird?</vt:lpstr>
      <vt:lpstr>Présentation PowerPoint</vt:lpstr>
      <vt:lpstr>Why is the English language so weird?</vt:lpstr>
      <vt:lpstr>Why is the English language so weird?</vt:lpstr>
      <vt:lpstr>Présentation PowerPoint</vt:lpstr>
      <vt:lpstr>Présentation PowerPoint</vt:lpstr>
      <vt:lpstr>Why is the English language so weird?</vt:lpstr>
      <vt:lpstr>Présentation PowerPoint</vt:lpstr>
      <vt:lpstr>Présentation PowerPoint</vt:lpstr>
      <vt:lpstr>Présentation PowerPoint</vt:lpstr>
      <vt:lpstr>English-is-weird Series</vt:lpstr>
      <vt:lpstr>Présentation PowerPoint</vt:lpstr>
      <vt:lpstr>English-is-weird Series:</vt:lpstr>
      <vt:lpstr>Présentation PowerPoint</vt:lpstr>
      <vt:lpstr>Présentation PowerPoint</vt:lpstr>
      <vt:lpstr>Présentation PowerPoint</vt:lpstr>
      <vt:lpstr>EXCEPTIONS to rule n°1  (well, that’s English for you!)  </vt:lpstr>
      <vt:lpstr>Présentation PowerPoint</vt:lpstr>
      <vt:lpstr>Présentation PowerPoint</vt:lpstr>
      <vt:lpstr>Présentation PowerPoint</vt:lpstr>
      <vt:lpstr>English-is-weird Series</vt:lpstr>
      <vt:lpstr>English-is-weird Series:</vt:lpstr>
      <vt:lpstr>English-is-weird Series:</vt:lpstr>
      <vt:lpstr>English-is-weird Series:</vt:lpstr>
      <vt:lpstr>English-is-weird Series:</vt:lpstr>
      <vt:lpstr>Why is the English language so weird?</vt:lpstr>
      <vt:lpstr>Why is the English language so weird?</vt:lpstr>
      <vt:lpstr>Why is the English language so weird?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Cyril Selzner</dc:creator>
  <cp:lastModifiedBy>Cyril Selzner</cp:lastModifiedBy>
  <cp:revision>1</cp:revision>
  <dcterms:created xsi:type="dcterms:W3CDTF">2025-04-09T08:39:15Z</dcterms:created>
  <dcterms:modified xsi:type="dcterms:W3CDTF">2025-04-09T11:46:26Z</dcterms:modified>
</cp:coreProperties>
</file>