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48" r:id="rId3"/>
  </p:sldMasterIdLst>
  <p:notesMasterIdLst>
    <p:notesMasterId r:id="rId36"/>
  </p:notesMasterIdLst>
  <p:sldIdLst>
    <p:sldId id="275" r:id="rId4"/>
    <p:sldId id="1824" r:id="rId5"/>
    <p:sldId id="276" r:id="rId6"/>
    <p:sldId id="1823" r:id="rId7"/>
    <p:sldId id="268" r:id="rId8"/>
    <p:sldId id="269" r:id="rId9"/>
    <p:sldId id="1828" r:id="rId10"/>
    <p:sldId id="258" r:id="rId11"/>
    <p:sldId id="1809" r:id="rId12"/>
    <p:sldId id="274" r:id="rId13"/>
    <p:sldId id="1818" r:id="rId14"/>
    <p:sldId id="1819" r:id="rId15"/>
    <p:sldId id="1820" r:id="rId16"/>
    <p:sldId id="1821" r:id="rId17"/>
    <p:sldId id="1822" r:id="rId18"/>
    <p:sldId id="281" r:id="rId19"/>
    <p:sldId id="260" r:id="rId20"/>
    <p:sldId id="1407" r:id="rId21"/>
    <p:sldId id="1812" r:id="rId22"/>
    <p:sldId id="284" r:id="rId23"/>
    <p:sldId id="286" r:id="rId24"/>
    <p:sldId id="280" r:id="rId25"/>
    <p:sldId id="1811" r:id="rId26"/>
    <p:sldId id="265" r:id="rId27"/>
    <p:sldId id="289" r:id="rId28"/>
    <p:sldId id="261" r:id="rId29"/>
    <p:sldId id="290" r:id="rId30"/>
    <p:sldId id="257" r:id="rId31"/>
    <p:sldId id="1825" r:id="rId32"/>
    <p:sldId id="287" r:id="rId33"/>
    <p:sldId id="1826" r:id="rId34"/>
    <p:sldId id="1827" r:id="rId3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005A"/>
    <a:srgbClr val="E0005A"/>
    <a:srgbClr val="F2F2F2"/>
    <a:srgbClr val="A60A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416"/>
    <p:restoredTop sz="80989"/>
  </p:normalViewPr>
  <p:slideViewPr>
    <p:cSldViewPr snapToGrid="0" snapToObjects="1">
      <p:cViewPr varScale="1">
        <p:scale>
          <a:sx n="89" d="100"/>
          <a:sy n="89" d="100"/>
        </p:scale>
        <p:origin x="52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1DF1DB-93A2-48B5-A466-3CED72643E91}" type="doc">
      <dgm:prSet loTypeId="urn:microsoft.com/office/officeart/2005/8/layout/arrow5" loCatId="relationship" qsTypeId="urn:microsoft.com/office/officeart/2005/8/quickstyle/simple1" qsCatId="simple" csTypeId="urn:microsoft.com/office/officeart/2005/8/colors/accent1_4" csCatId="accent1" phldr="1"/>
      <dgm:spPr/>
      <dgm:t>
        <a:bodyPr/>
        <a:lstStyle/>
        <a:p>
          <a:endParaRPr lang="fr-FR"/>
        </a:p>
      </dgm:t>
    </dgm:pt>
    <dgm:pt modelId="{3EE0D372-EFA6-4611-ABE8-25542BC20710}">
      <dgm:prSet phldrT="[Texte]"/>
      <dgm:spPr>
        <a:scene3d>
          <a:camera prst="orthographicFront"/>
          <a:lightRig rig="threePt" dir="t"/>
        </a:scene3d>
        <a:sp3d>
          <a:bevelT/>
        </a:sp3d>
      </dgm:spPr>
      <dgm:t>
        <a:bodyPr/>
        <a:lstStyle/>
        <a:p>
          <a:r>
            <a:rPr lang="fr-FR" dirty="0"/>
            <a:t>En entreprise</a:t>
          </a:r>
        </a:p>
      </dgm:t>
    </dgm:pt>
    <dgm:pt modelId="{3CD51140-814D-40FA-A370-83DF4E48CE1E}" type="parTrans" cxnId="{42FB9634-79BA-443B-BD9A-85A76512DDEC}">
      <dgm:prSet/>
      <dgm:spPr/>
      <dgm:t>
        <a:bodyPr/>
        <a:lstStyle/>
        <a:p>
          <a:endParaRPr lang="fr-FR"/>
        </a:p>
      </dgm:t>
    </dgm:pt>
    <dgm:pt modelId="{E7A140F6-2D26-4F1B-9488-2B8968779AAF}" type="sibTrans" cxnId="{42FB9634-79BA-443B-BD9A-85A76512DDEC}">
      <dgm:prSet/>
      <dgm:spPr/>
      <dgm:t>
        <a:bodyPr/>
        <a:lstStyle/>
        <a:p>
          <a:endParaRPr lang="fr-FR"/>
        </a:p>
      </dgm:t>
    </dgm:pt>
    <dgm:pt modelId="{7CC79630-87DF-40B4-8B31-AD5B46937212}">
      <dgm:prSet phldrT="[Texte]"/>
      <dgm:spPr>
        <a:scene3d>
          <a:camera prst="orthographicFront"/>
          <a:lightRig rig="threePt" dir="t"/>
        </a:scene3d>
        <a:sp3d>
          <a:bevelT/>
        </a:sp3d>
      </dgm:spPr>
      <dgm:t>
        <a:bodyPr/>
        <a:lstStyle/>
        <a:p>
          <a:r>
            <a:rPr lang="fr-FR" dirty="0"/>
            <a:t>En cours</a:t>
          </a:r>
        </a:p>
      </dgm:t>
    </dgm:pt>
    <dgm:pt modelId="{38D7D799-B7D8-4041-80EB-67F1A888908B}" type="parTrans" cxnId="{EE38B0A2-770D-4579-BB26-4DFEFBB7D009}">
      <dgm:prSet/>
      <dgm:spPr/>
      <dgm:t>
        <a:bodyPr/>
        <a:lstStyle/>
        <a:p>
          <a:endParaRPr lang="fr-FR"/>
        </a:p>
      </dgm:t>
    </dgm:pt>
    <dgm:pt modelId="{6D36B83E-A124-443C-91FC-688217785A46}" type="sibTrans" cxnId="{EE38B0A2-770D-4579-BB26-4DFEFBB7D009}">
      <dgm:prSet/>
      <dgm:spPr/>
      <dgm:t>
        <a:bodyPr/>
        <a:lstStyle/>
        <a:p>
          <a:endParaRPr lang="fr-FR"/>
        </a:p>
      </dgm:t>
    </dgm:pt>
    <dgm:pt modelId="{086DD3B9-E65A-4122-B067-6DB3BC6C71E4}" type="pres">
      <dgm:prSet presAssocID="{241DF1DB-93A2-48B5-A466-3CED72643E91}" presName="diagram" presStyleCnt="0">
        <dgm:presLayoutVars>
          <dgm:dir/>
          <dgm:resizeHandles val="exact"/>
        </dgm:presLayoutVars>
      </dgm:prSet>
      <dgm:spPr/>
    </dgm:pt>
    <dgm:pt modelId="{8CAEF31E-BD9E-4015-A166-7D41E0C2911A}" type="pres">
      <dgm:prSet presAssocID="{3EE0D372-EFA6-4611-ABE8-25542BC20710}" presName="arrow" presStyleLbl="node1" presStyleIdx="0" presStyleCnt="2" custRadScaleRad="98600" custRadScaleInc="-455">
        <dgm:presLayoutVars>
          <dgm:bulletEnabled val="1"/>
        </dgm:presLayoutVars>
      </dgm:prSet>
      <dgm:spPr/>
    </dgm:pt>
    <dgm:pt modelId="{E7E5A354-9AE0-487A-B8F4-D815298FAD9A}" type="pres">
      <dgm:prSet presAssocID="{7CC79630-87DF-40B4-8B31-AD5B46937212}" presName="arrow" presStyleLbl="node1" presStyleIdx="1" presStyleCnt="2">
        <dgm:presLayoutVars>
          <dgm:bulletEnabled val="1"/>
        </dgm:presLayoutVars>
      </dgm:prSet>
      <dgm:spPr/>
    </dgm:pt>
  </dgm:ptLst>
  <dgm:cxnLst>
    <dgm:cxn modelId="{6ED6792C-70B1-4FAB-A77E-750BD1EF8F75}" type="presOf" srcId="{7CC79630-87DF-40B4-8B31-AD5B46937212}" destId="{E7E5A354-9AE0-487A-B8F4-D815298FAD9A}" srcOrd="0" destOrd="0" presId="urn:microsoft.com/office/officeart/2005/8/layout/arrow5"/>
    <dgm:cxn modelId="{42FB9634-79BA-443B-BD9A-85A76512DDEC}" srcId="{241DF1DB-93A2-48B5-A466-3CED72643E91}" destId="{3EE0D372-EFA6-4611-ABE8-25542BC20710}" srcOrd="0" destOrd="0" parTransId="{3CD51140-814D-40FA-A370-83DF4E48CE1E}" sibTransId="{E7A140F6-2D26-4F1B-9488-2B8968779AAF}"/>
    <dgm:cxn modelId="{91C88374-7FCC-463D-8A6E-1BBFD6548CA2}" type="presOf" srcId="{3EE0D372-EFA6-4611-ABE8-25542BC20710}" destId="{8CAEF31E-BD9E-4015-A166-7D41E0C2911A}" srcOrd="0" destOrd="0" presId="urn:microsoft.com/office/officeart/2005/8/layout/arrow5"/>
    <dgm:cxn modelId="{EE38B0A2-770D-4579-BB26-4DFEFBB7D009}" srcId="{241DF1DB-93A2-48B5-A466-3CED72643E91}" destId="{7CC79630-87DF-40B4-8B31-AD5B46937212}" srcOrd="1" destOrd="0" parTransId="{38D7D799-B7D8-4041-80EB-67F1A888908B}" sibTransId="{6D36B83E-A124-443C-91FC-688217785A46}"/>
    <dgm:cxn modelId="{D45D60F6-B209-494D-8EDE-423CF792B0C7}" type="presOf" srcId="{241DF1DB-93A2-48B5-A466-3CED72643E91}" destId="{086DD3B9-E65A-4122-B067-6DB3BC6C71E4}" srcOrd="0" destOrd="0" presId="urn:microsoft.com/office/officeart/2005/8/layout/arrow5"/>
    <dgm:cxn modelId="{FB2407AA-4D42-4CEC-8923-137FBB9DE93A}" type="presParOf" srcId="{086DD3B9-E65A-4122-B067-6DB3BC6C71E4}" destId="{8CAEF31E-BD9E-4015-A166-7D41E0C2911A}" srcOrd="0" destOrd="0" presId="urn:microsoft.com/office/officeart/2005/8/layout/arrow5"/>
    <dgm:cxn modelId="{9FA762B6-BF97-46B2-A18B-A6600D37F959}" type="presParOf" srcId="{086DD3B9-E65A-4122-B067-6DB3BC6C71E4}" destId="{E7E5A354-9AE0-487A-B8F4-D815298FAD9A}"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39CA90-21BC-4DB4-8653-C0DC746F0B35}" type="doc">
      <dgm:prSet loTypeId="urn:microsoft.com/office/officeart/2005/8/layout/process1" loCatId="process" qsTypeId="urn:microsoft.com/office/officeart/2005/8/quickstyle/simple1" qsCatId="simple" csTypeId="urn:microsoft.com/office/officeart/2005/8/colors/accent1_2" csCatId="accent1" phldr="1"/>
      <dgm:spPr/>
    </dgm:pt>
    <dgm:pt modelId="{54ABA097-806F-4A02-BEDB-443857707572}">
      <dgm:prSet phldrT="[Texte]"/>
      <dgm:spPr/>
      <dgm:t>
        <a:bodyPr/>
        <a:lstStyle/>
        <a:p>
          <a:r>
            <a:rPr lang="fr-FR" dirty="0"/>
            <a:t>Inscription par l’étudiant</a:t>
          </a:r>
        </a:p>
      </dgm:t>
    </dgm:pt>
    <dgm:pt modelId="{DF1B4EB7-ADC4-4C5E-B13E-2A79824F2B07}" type="parTrans" cxnId="{1189B7B3-A631-4840-B356-B0F1E45F10EB}">
      <dgm:prSet/>
      <dgm:spPr/>
      <dgm:t>
        <a:bodyPr/>
        <a:lstStyle/>
        <a:p>
          <a:endParaRPr lang="fr-FR"/>
        </a:p>
      </dgm:t>
    </dgm:pt>
    <dgm:pt modelId="{67B5B031-22F3-41AE-9A24-ACA2C996E5E7}" type="sibTrans" cxnId="{1189B7B3-A631-4840-B356-B0F1E45F10EB}">
      <dgm:prSet/>
      <dgm:spPr/>
      <dgm:t>
        <a:bodyPr/>
        <a:lstStyle/>
        <a:p>
          <a:endParaRPr lang="fr-FR"/>
        </a:p>
      </dgm:t>
    </dgm:pt>
    <dgm:pt modelId="{2497F1BB-5CAF-43E1-BA27-55BBFEAFA686}">
      <dgm:prSet phldrT="[Texte]"/>
      <dgm:spPr/>
      <dgm:t>
        <a:bodyPr/>
        <a:lstStyle/>
        <a:p>
          <a:r>
            <a:rPr lang="fr-FR" dirty="0"/>
            <a:t>Début de la contractualisation : Attribution d’un gestionnaire </a:t>
          </a:r>
          <a:r>
            <a:rPr lang="fr-FR" dirty="0" err="1"/>
            <a:t>Formasup</a:t>
          </a:r>
          <a:endParaRPr lang="fr-FR" dirty="0"/>
        </a:p>
      </dgm:t>
    </dgm:pt>
    <dgm:pt modelId="{DB3000C6-FBBF-415A-A0A3-9C2D53006B5F}" type="parTrans" cxnId="{DDDD31E0-A38E-4D52-9791-C3C12F1B666C}">
      <dgm:prSet/>
      <dgm:spPr/>
      <dgm:t>
        <a:bodyPr/>
        <a:lstStyle/>
        <a:p>
          <a:endParaRPr lang="fr-FR"/>
        </a:p>
      </dgm:t>
    </dgm:pt>
    <dgm:pt modelId="{024589E1-CED1-4DC9-9182-1A79FFF0011A}" type="sibTrans" cxnId="{DDDD31E0-A38E-4D52-9791-C3C12F1B666C}">
      <dgm:prSet/>
      <dgm:spPr/>
      <dgm:t>
        <a:bodyPr/>
        <a:lstStyle/>
        <a:p>
          <a:endParaRPr lang="fr-FR"/>
        </a:p>
      </dgm:t>
    </dgm:pt>
    <dgm:pt modelId="{DB42DD61-04CF-4B77-B566-5495FC34B620}">
      <dgm:prSet phldrT="[Texte]"/>
      <dgm:spPr/>
      <dgm:t>
        <a:bodyPr/>
        <a:lstStyle/>
        <a:p>
          <a:r>
            <a:rPr lang="fr-FR" dirty="0"/>
            <a:t>Validation des missions par le Responsable pédagogique</a:t>
          </a:r>
        </a:p>
      </dgm:t>
    </dgm:pt>
    <dgm:pt modelId="{93A9BCD1-3D9C-40E8-AFD8-A8C3D510D279}" type="parTrans" cxnId="{084ABE20-4B12-4016-A535-FA9B4BA6A33A}">
      <dgm:prSet/>
      <dgm:spPr/>
      <dgm:t>
        <a:bodyPr/>
        <a:lstStyle/>
        <a:p>
          <a:endParaRPr lang="fr-FR"/>
        </a:p>
      </dgm:t>
    </dgm:pt>
    <dgm:pt modelId="{4A833FC9-AE00-4097-816F-45B9786DF137}" type="sibTrans" cxnId="{084ABE20-4B12-4016-A535-FA9B4BA6A33A}">
      <dgm:prSet/>
      <dgm:spPr/>
      <dgm:t>
        <a:bodyPr/>
        <a:lstStyle/>
        <a:p>
          <a:endParaRPr lang="fr-FR"/>
        </a:p>
      </dgm:t>
    </dgm:pt>
    <dgm:pt modelId="{9DB0CE24-F28E-438D-A69C-251F7E9A8DB7}">
      <dgm:prSet phldrT="[Texte]"/>
      <dgm:spPr/>
      <dgm:t>
        <a:bodyPr/>
        <a:lstStyle/>
        <a:p>
          <a:r>
            <a:rPr lang="fr-FR" b="1" dirty="0"/>
            <a:t>Tout au long de l’année : </a:t>
          </a:r>
          <a:r>
            <a:rPr lang="fr-FR" dirty="0"/>
            <a:t>compte-rendu de visite, heures d’absence, etc.  </a:t>
          </a:r>
        </a:p>
      </dgm:t>
    </dgm:pt>
    <dgm:pt modelId="{61E8FBE0-C7A4-4563-9D13-648FFCE9E6D7}" type="parTrans" cxnId="{03C4EB9D-E623-49A7-8EF7-C157C24A7955}">
      <dgm:prSet/>
      <dgm:spPr/>
      <dgm:t>
        <a:bodyPr/>
        <a:lstStyle/>
        <a:p>
          <a:endParaRPr lang="fr-FR"/>
        </a:p>
      </dgm:t>
    </dgm:pt>
    <dgm:pt modelId="{4FA4F9AD-09F3-4F09-8F1A-05654280EDD5}" type="sibTrans" cxnId="{03C4EB9D-E623-49A7-8EF7-C157C24A7955}">
      <dgm:prSet/>
      <dgm:spPr/>
      <dgm:t>
        <a:bodyPr/>
        <a:lstStyle/>
        <a:p>
          <a:endParaRPr lang="fr-FR"/>
        </a:p>
      </dgm:t>
    </dgm:pt>
    <dgm:pt modelId="{50E2C58C-794B-49B4-AE86-B92775252048}" type="pres">
      <dgm:prSet presAssocID="{9F39CA90-21BC-4DB4-8653-C0DC746F0B35}" presName="Name0" presStyleCnt="0">
        <dgm:presLayoutVars>
          <dgm:dir/>
          <dgm:resizeHandles val="exact"/>
        </dgm:presLayoutVars>
      </dgm:prSet>
      <dgm:spPr/>
    </dgm:pt>
    <dgm:pt modelId="{F623B0C1-5925-4B44-8E20-C3514AF8A56A}" type="pres">
      <dgm:prSet presAssocID="{54ABA097-806F-4A02-BEDB-443857707572}" presName="node" presStyleLbl="node1" presStyleIdx="0" presStyleCnt="4">
        <dgm:presLayoutVars>
          <dgm:bulletEnabled val="1"/>
        </dgm:presLayoutVars>
      </dgm:prSet>
      <dgm:spPr/>
    </dgm:pt>
    <dgm:pt modelId="{CAA3BEAB-6B0D-46E5-A71D-5933CA1F67BF}" type="pres">
      <dgm:prSet presAssocID="{67B5B031-22F3-41AE-9A24-ACA2C996E5E7}" presName="sibTrans" presStyleLbl="sibTrans2D1" presStyleIdx="0" presStyleCnt="3"/>
      <dgm:spPr/>
    </dgm:pt>
    <dgm:pt modelId="{1DA68123-36A2-40E1-85B0-1C1284E11208}" type="pres">
      <dgm:prSet presAssocID="{67B5B031-22F3-41AE-9A24-ACA2C996E5E7}" presName="connectorText" presStyleLbl="sibTrans2D1" presStyleIdx="0" presStyleCnt="3"/>
      <dgm:spPr/>
    </dgm:pt>
    <dgm:pt modelId="{429BD1BD-FB12-4557-A284-EA33E2F41A9A}" type="pres">
      <dgm:prSet presAssocID="{2497F1BB-5CAF-43E1-BA27-55BBFEAFA686}" presName="node" presStyleLbl="node1" presStyleIdx="1" presStyleCnt="4">
        <dgm:presLayoutVars>
          <dgm:bulletEnabled val="1"/>
        </dgm:presLayoutVars>
      </dgm:prSet>
      <dgm:spPr/>
    </dgm:pt>
    <dgm:pt modelId="{8AD74445-3204-42BB-BEB6-D20C72E2AC22}" type="pres">
      <dgm:prSet presAssocID="{024589E1-CED1-4DC9-9182-1A79FFF0011A}" presName="sibTrans" presStyleLbl="sibTrans2D1" presStyleIdx="1" presStyleCnt="3"/>
      <dgm:spPr/>
    </dgm:pt>
    <dgm:pt modelId="{7DABBA93-7C7C-44B6-A59D-F5305B92B8B4}" type="pres">
      <dgm:prSet presAssocID="{024589E1-CED1-4DC9-9182-1A79FFF0011A}" presName="connectorText" presStyleLbl="sibTrans2D1" presStyleIdx="1" presStyleCnt="3"/>
      <dgm:spPr/>
    </dgm:pt>
    <dgm:pt modelId="{F735D1E1-DE2B-4573-AE2D-3C2861BC1C45}" type="pres">
      <dgm:prSet presAssocID="{DB42DD61-04CF-4B77-B566-5495FC34B620}" presName="node" presStyleLbl="node1" presStyleIdx="2" presStyleCnt="4">
        <dgm:presLayoutVars>
          <dgm:bulletEnabled val="1"/>
        </dgm:presLayoutVars>
      </dgm:prSet>
      <dgm:spPr/>
    </dgm:pt>
    <dgm:pt modelId="{33D0C8DE-6434-49DD-AC95-D3C13B3F1129}" type="pres">
      <dgm:prSet presAssocID="{4A833FC9-AE00-4097-816F-45B9786DF137}" presName="sibTrans" presStyleLbl="sibTrans2D1" presStyleIdx="2" presStyleCnt="3"/>
      <dgm:spPr/>
    </dgm:pt>
    <dgm:pt modelId="{ADA97C9A-86CC-4E03-87BA-817EE203F4D0}" type="pres">
      <dgm:prSet presAssocID="{4A833FC9-AE00-4097-816F-45B9786DF137}" presName="connectorText" presStyleLbl="sibTrans2D1" presStyleIdx="2" presStyleCnt="3"/>
      <dgm:spPr/>
    </dgm:pt>
    <dgm:pt modelId="{3B5A04E7-AE39-478B-9700-DCD19E48A408}" type="pres">
      <dgm:prSet presAssocID="{9DB0CE24-F28E-438D-A69C-251F7E9A8DB7}" presName="node" presStyleLbl="node1" presStyleIdx="3" presStyleCnt="4">
        <dgm:presLayoutVars>
          <dgm:bulletEnabled val="1"/>
        </dgm:presLayoutVars>
      </dgm:prSet>
      <dgm:spPr/>
    </dgm:pt>
  </dgm:ptLst>
  <dgm:cxnLst>
    <dgm:cxn modelId="{084ABE20-4B12-4016-A535-FA9B4BA6A33A}" srcId="{9F39CA90-21BC-4DB4-8653-C0DC746F0B35}" destId="{DB42DD61-04CF-4B77-B566-5495FC34B620}" srcOrd="2" destOrd="0" parTransId="{93A9BCD1-3D9C-40E8-AFD8-A8C3D510D279}" sibTransId="{4A833FC9-AE00-4097-816F-45B9786DF137}"/>
    <dgm:cxn modelId="{86E28C29-8942-494E-8502-91E367D02032}" type="presOf" srcId="{67B5B031-22F3-41AE-9A24-ACA2C996E5E7}" destId="{CAA3BEAB-6B0D-46E5-A71D-5933CA1F67BF}" srcOrd="0" destOrd="0" presId="urn:microsoft.com/office/officeart/2005/8/layout/process1"/>
    <dgm:cxn modelId="{D9C8D437-231C-461A-8794-C6E7744316D6}" type="presOf" srcId="{67B5B031-22F3-41AE-9A24-ACA2C996E5E7}" destId="{1DA68123-36A2-40E1-85B0-1C1284E11208}" srcOrd="1" destOrd="0" presId="urn:microsoft.com/office/officeart/2005/8/layout/process1"/>
    <dgm:cxn modelId="{B2D9A950-E1FB-4DFC-9D25-1AF973AFFFCC}" type="presOf" srcId="{024589E1-CED1-4DC9-9182-1A79FFF0011A}" destId="{7DABBA93-7C7C-44B6-A59D-F5305B92B8B4}" srcOrd="1" destOrd="0" presId="urn:microsoft.com/office/officeart/2005/8/layout/process1"/>
    <dgm:cxn modelId="{C4ADD256-4305-458A-8698-DABA81C19ECF}" type="presOf" srcId="{DB42DD61-04CF-4B77-B566-5495FC34B620}" destId="{F735D1E1-DE2B-4573-AE2D-3C2861BC1C45}" srcOrd="0" destOrd="0" presId="urn:microsoft.com/office/officeart/2005/8/layout/process1"/>
    <dgm:cxn modelId="{9B9E105B-AE6B-4C5B-92F4-EB98DCAFD743}" type="presOf" srcId="{4A833FC9-AE00-4097-816F-45B9786DF137}" destId="{33D0C8DE-6434-49DD-AC95-D3C13B3F1129}" srcOrd="0" destOrd="0" presId="urn:microsoft.com/office/officeart/2005/8/layout/process1"/>
    <dgm:cxn modelId="{D6DF455E-0A9D-4C97-92DF-49199B05A3E9}" type="presOf" srcId="{024589E1-CED1-4DC9-9182-1A79FFF0011A}" destId="{8AD74445-3204-42BB-BEB6-D20C72E2AC22}" srcOrd="0" destOrd="0" presId="urn:microsoft.com/office/officeart/2005/8/layout/process1"/>
    <dgm:cxn modelId="{D61CFB63-59D6-4C7D-90C2-55C0B89EEECB}" type="presOf" srcId="{9F39CA90-21BC-4DB4-8653-C0DC746F0B35}" destId="{50E2C58C-794B-49B4-AE86-B92775252048}" srcOrd="0" destOrd="0" presId="urn:microsoft.com/office/officeart/2005/8/layout/process1"/>
    <dgm:cxn modelId="{C4F0E898-8436-4462-986B-80BEB6CD1F5C}" type="presOf" srcId="{9DB0CE24-F28E-438D-A69C-251F7E9A8DB7}" destId="{3B5A04E7-AE39-478B-9700-DCD19E48A408}" srcOrd="0" destOrd="0" presId="urn:microsoft.com/office/officeart/2005/8/layout/process1"/>
    <dgm:cxn modelId="{03C4EB9D-E623-49A7-8EF7-C157C24A7955}" srcId="{9F39CA90-21BC-4DB4-8653-C0DC746F0B35}" destId="{9DB0CE24-F28E-438D-A69C-251F7E9A8DB7}" srcOrd="3" destOrd="0" parTransId="{61E8FBE0-C7A4-4563-9D13-648FFCE9E6D7}" sibTransId="{4FA4F9AD-09F3-4F09-8F1A-05654280EDD5}"/>
    <dgm:cxn modelId="{1189B7B3-A631-4840-B356-B0F1E45F10EB}" srcId="{9F39CA90-21BC-4DB4-8653-C0DC746F0B35}" destId="{54ABA097-806F-4A02-BEDB-443857707572}" srcOrd="0" destOrd="0" parTransId="{DF1B4EB7-ADC4-4C5E-B13E-2A79824F2B07}" sibTransId="{67B5B031-22F3-41AE-9A24-ACA2C996E5E7}"/>
    <dgm:cxn modelId="{8EA09AB7-3E87-456D-874C-650E2C03C301}" type="presOf" srcId="{54ABA097-806F-4A02-BEDB-443857707572}" destId="{F623B0C1-5925-4B44-8E20-C3514AF8A56A}" srcOrd="0" destOrd="0" presId="urn:microsoft.com/office/officeart/2005/8/layout/process1"/>
    <dgm:cxn modelId="{16BA1FB9-05F7-4B30-9013-F00C68D74ACF}" type="presOf" srcId="{4A833FC9-AE00-4097-816F-45B9786DF137}" destId="{ADA97C9A-86CC-4E03-87BA-817EE203F4D0}" srcOrd="1" destOrd="0" presId="urn:microsoft.com/office/officeart/2005/8/layout/process1"/>
    <dgm:cxn modelId="{571986B9-64D0-4DBF-A33E-B2ED50584C5F}" type="presOf" srcId="{2497F1BB-5CAF-43E1-BA27-55BBFEAFA686}" destId="{429BD1BD-FB12-4557-A284-EA33E2F41A9A}" srcOrd="0" destOrd="0" presId="urn:microsoft.com/office/officeart/2005/8/layout/process1"/>
    <dgm:cxn modelId="{DDDD31E0-A38E-4D52-9791-C3C12F1B666C}" srcId="{9F39CA90-21BC-4DB4-8653-C0DC746F0B35}" destId="{2497F1BB-5CAF-43E1-BA27-55BBFEAFA686}" srcOrd="1" destOrd="0" parTransId="{DB3000C6-FBBF-415A-A0A3-9C2D53006B5F}" sibTransId="{024589E1-CED1-4DC9-9182-1A79FFF0011A}"/>
    <dgm:cxn modelId="{310223B1-7E34-4D01-93C8-49E013EDD844}" type="presParOf" srcId="{50E2C58C-794B-49B4-AE86-B92775252048}" destId="{F623B0C1-5925-4B44-8E20-C3514AF8A56A}" srcOrd="0" destOrd="0" presId="urn:microsoft.com/office/officeart/2005/8/layout/process1"/>
    <dgm:cxn modelId="{AA293090-07E4-4A18-AAF2-F5BC02558364}" type="presParOf" srcId="{50E2C58C-794B-49B4-AE86-B92775252048}" destId="{CAA3BEAB-6B0D-46E5-A71D-5933CA1F67BF}" srcOrd="1" destOrd="0" presId="urn:microsoft.com/office/officeart/2005/8/layout/process1"/>
    <dgm:cxn modelId="{A9611503-B101-403E-BA72-B6227567F78D}" type="presParOf" srcId="{CAA3BEAB-6B0D-46E5-A71D-5933CA1F67BF}" destId="{1DA68123-36A2-40E1-85B0-1C1284E11208}" srcOrd="0" destOrd="0" presId="urn:microsoft.com/office/officeart/2005/8/layout/process1"/>
    <dgm:cxn modelId="{F12C1DE2-FF2F-4C79-A6A8-845C1062A988}" type="presParOf" srcId="{50E2C58C-794B-49B4-AE86-B92775252048}" destId="{429BD1BD-FB12-4557-A284-EA33E2F41A9A}" srcOrd="2" destOrd="0" presId="urn:microsoft.com/office/officeart/2005/8/layout/process1"/>
    <dgm:cxn modelId="{05F8961E-29F4-46A9-A938-EEA7250DCB24}" type="presParOf" srcId="{50E2C58C-794B-49B4-AE86-B92775252048}" destId="{8AD74445-3204-42BB-BEB6-D20C72E2AC22}" srcOrd="3" destOrd="0" presId="urn:microsoft.com/office/officeart/2005/8/layout/process1"/>
    <dgm:cxn modelId="{32EC1E5C-2332-4AAD-AA84-F1551BD12EC8}" type="presParOf" srcId="{8AD74445-3204-42BB-BEB6-D20C72E2AC22}" destId="{7DABBA93-7C7C-44B6-A59D-F5305B92B8B4}" srcOrd="0" destOrd="0" presId="urn:microsoft.com/office/officeart/2005/8/layout/process1"/>
    <dgm:cxn modelId="{220B18CF-631C-4A5C-9554-01B437DF3ADB}" type="presParOf" srcId="{50E2C58C-794B-49B4-AE86-B92775252048}" destId="{F735D1E1-DE2B-4573-AE2D-3C2861BC1C45}" srcOrd="4" destOrd="0" presId="urn:microsoft.com/office/officeart/2005/8/layout/process1"/>
    <dgm:cxn modelId="{982C7EFB-DE6B-4F22-9C1D-A35A5268CBBB}" type="presParOf" srcId="{50E2C58C-794B-49B4-AE86-B92775252048}" destId="{33D0C8DE-6434-49DD-AC95-D3C13B3F1129}" srcOrd="5" destOrd="0" presId="urn:microsoft.com/office/officeart/2005/8/layout/process1"/>
    <dgm:cxn modelId="{805CC9A1-8EEC-47A4-ADA9-0CCF58366D15}" type="presParOf" srcId="{33D0C8DE-6434-49DD-AC95-D3C13B3F1129}" destId="{ADA97C9A-86CC-4E03-87BA-817EE203F4D0}" srcOrd="0" destOrd="0" presId="urn:microsoft.com/office/officeart/2005/8/layout/process1"/>
    <dgm:cxn modelId="{3732BAC1-DB1E-4A25-88F9-664D22B338D2}" type="presParOf" srcId="{50E2C58C-794B-49B4-AE86-B92775252048}" destId="{3B5A04E7-AE39-478B-9700-DCD19E48A408}"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A5247B-316F-4633-A503-1D0995CF3CED}" type="doc">
      <dgm:prSet loTypeId="urn:microsoft.com/office/officeart/2005/8/layout/equation1" loCatId="relationship" qsTypeId="urn:microsoft.com/office/officeart/2005/8/quickstyle/3d1" qsCatId="3D" csTypeId="urn:microsoft.com/office/officeart/2005/8/colors/accent1_4" csCatId="accent1" phldr="1"/>
      <dgm:spPr/>
    </dgm:pt>
    <dgm:pt modelId="{E2729BD2-FE92-4E88-BF6A-6C9D20DD6DE2}">
      <dgm:prSet phldrT="[Texte]"/>
      <dgm:spPr/>
      <dgm:t>
        <a:bodyPr/>
        <a:lstStyle/>
        <a:p>
          <a:r>
            <a:rPr lang="fr-FR" dirty="0">
              <a:latin typeface="IBM Plex Sans" panose="020B0503050203000203" pitchFamily="34" charset="0"/>
            </a:rPr>
            <a:t>Pas d’absences injustifiées</a:t>
          </a:r>
        </a:p>
      </dgm:t>
    </dgm:pt>
    <dgm:pt modelId="{672F4120-2D0B-4A15-AC14-B354468255C4}" type="parTrans" cxnId="{8CF1C74B-34F1-4826-BEFA-D4F15C324A4C}">
      <dgm:prSet/>
      <dgm:spPr/>
      <dgm:t>
        <a:bodyPr/>
        <a:lstStyle/>
        <a:p>
          <a:endParaRPr lang="fr-FR"/>
        </a:p>
      </dgm:t>
    </dgm:pt>
    <dgm:pt modelId="{991FCAC9-FA1C-4865-A61D-565E8D8A985A}" type="sibTrans" cxnId="{8CF1C74B-34F1-4826-BEFA-D4F15C324A4C}">
      <dgm:prSet/>
      <dgm:spPr>
        <a:solidFill>
          <a:srgbClr val="FFC000"/>
        </a:solidFill>
      </dgm:spPr>
      <dgm:t>
        <a:bodyPr/>
        <a:lstStyle/>
        <a:p>
          <a:endParaRPr lang="fr-FR"/>
        </a:p>
      </dgm:t>
    </dgm:pt>
    <dgm:pt modelId="{25050615-C13C-46B3-8FB2-1E4A6FBB61CF}">
      <dgm:prSet phldrT="[Texte]"/>
      <dgm:spPr/>
      <dgm:t>
        <a:bodyPr/>
        <a:lstStyle/>
        <a:p>
          <a:r>
            <a:rPr lang="fr-FR" dirty="0">
              <a:latin typeface="IBM Plex Sans" panose="020B0503050203000203" pitchFamily="34" charset="0"/>
            </a:rPr>
            <a:t>Moyenne générale de toutes les matières supérieure ou égale à 10</a:t>
          </a:r>
        </a:p>
      </dgm:t>
    </dgm:pt>
    <dgm:pt modelId="{B350B8B1-4567-4282-BB71-E15950459501}" type="parTrans" cxnId="{172AB44D-6084-433E-B481-3CDE90812D37}">
      <dgm:prSet/>
      <dgm:spPr/>
      <dgm:t>
        <a:bodyPr/>
        <a:lstStyle/>
        <a:p>
          <a:endParaRPr lang="fr-FR"/>
        </a:p>
      </dgm:t>
    </dgm:pt>
    <dgm:pt modelId="{D4212545-9B67-40B7-B5E0-6A1DBC2944C3}" type="sibTrans" cxnId="{172AB44D-6084-433E-B481-3CDE90812D37}">
      <dgm:prSet/>
      <dgm:spPr>
        <a:solidFill>
          <a:srgbClr val="FFC000"/>
        </a:solidFill>
      </dgm:spPr>
      <dgm:t>
        <a:bodyPr/>
        <a:lstStyle/>
        <a:p>
          <a:endParaRPr lang="fr-FR"/>
        </a:p>
      </dgm:t>
    </dgm:pt>
    <dgm:pt modelId="{97EC0D51-402C-4652-BB7B-056D57B8572A}">
      <dgm:prSet phldrT="[Texte]" custT="1"/>
      <dgm:spPr/>
      <dgm:t>
        <a:bodyPr/>
        <a:lstStyle/>
        <a:p>
          <a:r>
            <a:rPr lang="fr-FR" sz="1600" b="1" dirty="0">
              <a:latin typeface="IBM Plex Sans" panose="020B0503050203000203" pitchFamily="34" charset="0"/>
            </a:rPr>
            <a:t>Obtention de la Licence </a:t>
          </a:r>
        </a:p>
      </dgm:t>
    </dgm:pt>
    <dgm:pt modelId="{337ECEC0-E203-48F4-9B95-9DDBC0DE50BB}" type="sibTrans" cxnId="{8E5D5092-AC98-4573-8D62-B47636A68D78}">
      <dgm:prSet/>
      <dgm:spPr/>
      <dgm:t>
        <a:bodyPr/>
        <a:lstStyle/>
        <a:p>
          <a:endParaRPr lang="fr-FR"/>
        </a:p>
      </dgm:t>
    </dgm:pt>
    <dgm:pt modelId="{B39354F8-DC00-415E-854A-DD46AE426909}" type="parTrans" cxnId="{8E5D5092-AC98-4573-8D62-B47636A68D78}">
      <dgm:prSet/>
      <dgm:spPr/>
      <dgm:t>
        <a:bodyPr/>
        <a:lstStyle/>
        <a:p>
          <a:endParaRPr lang="fr-FR"/>
        </a:p>
      </dgm:t>
    </dgm:pt>
    <dgm:pt modelId="{1AA6D0C6-48E7-4027-A24A-BBC24209D7FB}" type="pres">
      <dgm:prSet presAssocID="{DEA5247B-316F-4633-A503-1D0995CF3CED}" presName="linearFlow" presStyleCnt="0">
        <dgm:presLayoutVars>
          <dgm:dir/>
          <dgm:resizeHandles val="exact"/>
        </dgm:presLayoutVars>
      </dgm:prSet>
      <dgm:spPr/>
    </dgm:pt>
    <dgm:pt modelId="{5B125C70-90C7-4A61-B179-F5C2A8DFE867}" type="pres">
      <dgm:prSet presAssocID="{E2729BD2-FE92-4E88-BF6A-6C9D20DD6DE2}" presName="node" presStyleLbl="node1" presStyleIdx="0" presStyleCnt="3">
        <dgm:presLayoutVars>
          <dgm:bulletEnabled val="1"/>
        </dgm:presLayoutVars>
      </dgm:prSet>
      <dgm:spPr/>
    </dgm:pt>
    <dgm:pt modelId="{22EFEAFF-BF1F-4537-9E7E-BE4A98662959}" type="pres">
      <dgm:prSet presAssocID="{991FCAC9-FA1C-4865-A61D-565E8D8A985A}" presName="spacerL" presStyleCnt="0"/>
      <dgm:spPr/>
    </dgm:pt>
    <dgm:pt modelId="{2093CEF2-372A-499D-A890-3ABB76E3E529}" type="pres">
      <dgm:prSet presAssocID="{991FCAC9-FA1C-4865-A61D-565E8D8A985A}" presName="sibTrans" presStyleLbl="sibTrans2D1" presStyleIdx="0" presStyleCnt="2"/>
      <dgm:spPr/>
    </dgm:pt>
    <dgm:pt modelId="{46D85E50-602C-4249-93BF-4B0D9CBCCA6C}" type="pres">
      <dgm:prSet presAssocID="{991FCAC9-FA1C-4865-A61D-565E8D8A985A}" presName="spacerR" presStyleCnt="0"/>
      <dgm:spPr/>
    </dgm:pt>
    <dgm:pt modelId="{BD9698C9-509C-4B99-AFD9-2BE15E8BAAD2}" type="pres">
      <dgm:prSet presAssocID="{25050615-C13C-46B3-8FB2-1E4A6FBB61CF}" presName="node" presStyleLbl="node1" presStyleIdx="1" presStyleCnt="3">
        <dgm:presLayoutVars>
          <dgm:bulletEnabled val="1"/>
        </dgm:presLayoutVars>
      </dgm:prSet>
      <dgm:spPr/>
    </dgm:pt>
    <dgm:pt modelId="{1909E463-06DE-4084-B448-4724541EB035}" type="pres">
      <dgm:prSet presAssocID="{D4212545-9B67-40B7-B5E0-6A1DBC2944C3}" presName="spacerL" presStyleCnt="0"/>
      <dgm:spPr/>
    </dgm:pt>
    <dgm:pt modelId="{0F89ECCE-B817-4223-A67D-AC5B3960203D}" type="pres">
      <dgm:prSet presAssocID="{D4212545-9B67-40B7-B5E0-6A1DBC2944C3}" presName="sibTrans" presStyleLbl="sibTrans2D1" presStyleIdx="1" presStyleCnt="2"/>
      <dgm:spPr/>
    </dgm:pt>
    <dgm:pt modelId="{C660D07C-89DD-4A05-9058-7A5EF93A5C6B}" type="pres">
      <dgm:prSet presAssocID="{D4212545-9B67-40B7-B5E0-6A1DBC2944C3}" presName="spacerR" presStyleCnt="0"/>
      <dgm:spPr/>
    </dgm:pt>
    <dgm:pt modelId="{8DF50427-90D9-4346-8BB9-1F8DDB8360CC}" type="pres">
      <dgm:prSet presAssocID="{97EC0D51-402C-4652-BB7B-056D57B8572A}" presName="node" presStyleLbl="node1" presStyleIdx="2" presStyleCnt="3">
        <dgm:presLayoutVars>
          <dgm:bulletEnabled val="1"/>
        </dgm:presLayoutVars>
      </dgm:prSet>
      <dgm:spPr/>
    </dgm:pt>
  </dgm:ptLst>
  <dgm:cxnLst>
    <dgm:cxn modelId="{64945349-E2AC-4BB2-AAD3-98F50C0EA0F5}" type="presOf" srcId="{DEA5247B-316F-4633-A503-1D0995CF3CED}" destId="{1AA6D0C6-48E7-4027-A24A-BBC24209D7FB}" srcOrd="0" destOrd="0" presId="urn:microsoft.com/office/officeart/2005/8/layout/equation1"/>
    <dgm:cxn modelId="{8CF1C74B-34F1-4826-BEFA-D4F15C324A4C}" srcId="{DEA5247B-316F-4633-A503-1D0995CF3CED}" destId="{E2729BD2-FE92-4E88-BF6A-6C9D20DD6DE2}" srcOrd="0" destOrd="0" parTransId="{672F4120-2D0B-4A15-AC14-B354468255C4}" sibTransId="{991FCAC9-FA1C-4865-A61D-565E8D8A985A}"/>
    <dgm:cxn modelId="{172AB44D-6084-433E-B481-3CDE90812D37}" srcId="{DEA5247B-316F-4633-A503-1D0995CF3CED}" destId="{25050615-C13C-46B3-8FB2-1E4A6FBB61CF}" srcOrd="1" destOrd="0" parTransId="{B350B8B1-4567-4282-BB71-E15950459501}" sibTransId="{D4212545-9B67-40B7-B5E0-6A1DBC2944C3}"/>
    <dgm:cxn modelId="{C1532A5F-E652-4C7E-A14A-764ECA8E673F}" type="presOf" srcId="{D4212545-9B67-40B7-B5E0-6A1DBC2944C3}" destId="{0F89ECCE-B817-4223-A67D-AC5B3960203D}" srcOrd="0" destOrd="0" presId="urn:microsoft.com/office/officeart/2005/8/layout/equation1"/>
    <dgm:cxn modelId="{DE81E05F-95B7-4AA5-9F90-537CE3BF4C2C}" type="presOf" srcId="{E2729BD2-FE92-4E88-BF6A-6C9D20DD6DE2}" destId="{5B125C70-90C7-4A61-B179-F5C2A8DFE867}" srcOrd="0" destOrd="0" presId="urn:microsoft.com/office/officeart/2005/8/layout/equation1"/>
    <dgm:cxn modelId="{8E5D5092-AC98-4573-8D62-B47636A68D78}" srcId="{DEA5247B-316F-4633-A503-1D0995CF3CED}" destId="{97EC0D51-402C-4652-BB7B-056D57B8572A}" srcOrd="2" destOrd="0" parTransId="{B39354F8-DC00-415E-854A-DD46AE426909}" sibTransId="{337ECEC0-E203-48F4-9B95-9DDBC0DE50BB}"/>
    <dgm:cxn modelId="{C7EE27EA-C231-4691-89AD-EC507A64BC9B}" type="presOf" srcId="{991FCAC9-FA1C-4865-A61D-565E8D8A985A}" destId="{2093CEF2-372A-499D-A890-3ABB76E3E529}" srcOrd="0" destOrd="0" presId="urn:microsoft.com/office/officeart/2005/8/layout/equation1"/>
    <dgm:cxn modelId="{507710F3-BC78-4DC0-B543-A1E16F694A23}" type="presOf" srcId="{97EC0D51-402C-4652-BB7B-056D57B8572A}" destId="{8DF50427-90D9-4346-8BB9-1F8DDB8360CC}" srcOrd="0" destOrd="0" presId="urn:microsoft.com/office/officeart/2005/8/layout/equation1"/>
    <dgm:cxn modelId="{469122FF-D543-413E-9A21-2272466AA5AC}" type="presOf" srcId="{25050615-C13C-46B3-8FB2-1E4A6FBB61CF}" destId="{BD9698C9-509C-4B99-AFD9-2BE15E8BAAD2}" srcOrd="0" destOrd="0" presId="urn:microsoft.com/office/officeart/2005/8/layout/equation1"/>
    <dgm:cxn modelId="{AE4F0053-EB6D-4882-9603-BE8EC729A0F0}" type="presParOf" srcId="{1AA6D0C6-48E7-4027-A24A-BBC24209D7FB}" destId="{5B125C70-90C7-4A61-B179-F5C2A8DFE867}" srcOrd="0" destOrd="0" presId="urn:microsoft.com/office/officeart/2005/8/layout/equation1"/>
    <dgm:cxn modelId="{FC8DBD4B-798D-4BB3-AD09-8F780373B171}" type="presParOf" srcId="{1AA6D0C6-48E7-4027-A24A-BBC24209D7FB}" destId="{22EFEAFF-BF1F-4537-9E7E-BE4A98662959}" srcOrd="1" destOrd="0" presId="urn:microsoft.com/office/officeart/2005/8/layout/equation1"/>
    <dgm:cxn modelId="{F53671B0-AEB2-4205-8767-F053A6077C84}" type="presParOf" srcId="{1AA6D0C6-48E7-4027-A24A-BBC24209D7FB}" destId="{2093CEF2-372A-499D-A890-3ABB76E3E529}" srcOrd="2" destOrd="0" presId="urn:microsoft.com/office/officeart/2005/8/layout/equation1"/>
    <dgm:cxn modelId="{BBD0F5FE-6EA7-451B-9F4D-3882871AD03B}" type="presParOf" srcId="{1AA6D0C6-48E7-4027-A24A-BBC24209D7FB}" destId="{46D85E50-602C-4249-93BF-4B0D9CBCCA6C}" srcOrd="3" destOrd="0" presId="urn:microsoft.com/office/officeart/2005/8/layout/equation1"/>
    <dgm:cxn modelId="{0FB464A1-E114-4A8D-8983-8E18FCB5A0CA}" type="presParOf" srcId="{1AA6D0C6-48E7-4027-A24A-BBC24209D7FB}" destId="{BD9698C9-509C-4B99-AFD9-2BE15E8BAAD2}" srcOrd="4" destOrd="0" presId="urn:microsoft.com/office/officeart/2005/8/layout/equation1"/>
    <dgm:cxn modelId="{05FE3170-26E7-46C9-9AB8-0FEA165A1C21}" type="presParOf" srcId="{1AA6D0C6-48E7-4027-A24A-BBC24209D7FB}" destId="{1909E463-06DE-4084-B448-4724541EB035}" srcOrd="5" destOrd="0" presId="urn:microsoft.com/office/officeart/2005/8/layout/equation1"/>
    <dgm:cxn modelId="{9ABB1D20-BEBE-4C86-8D19-B44E76114CBF}" type="presParOf" srcId="{1AA6D0C6-48E7-4027-A24A-BBC24209D7FB}" destId="{0F89ECCE-B817-4223-A67D-AC5B3960203D}" srcOrd="6" destOrd="0" presId="urn:microsoft.com/office/officeart/2005/8/layout/equation1"/>
    <dgm:cxn modelId="{D53107E1-0ACE-4F19-AF93-FCBEA86F3E6D}" type="presParOf" srcId="{1AA6D0C6-48E7-4027-A24A-BBC24209D7FB}" destId="{C660D07C-89DD-4A05-9058-7A5EF93A5C6B}" srcOrd="7" destOrd="0" presId="urn:microsoft.com/office/officeart/2005/8/layout/equation1"/>
    <dgm:cxn modelId="{B4AEE7B4-5D6A-42B7-A271-79D48CBF3F21}" type="presParOf" srcId="{1AA6D0C6-48E7-4027-A24A-BBC24209D7FB}" destId="{8DF50427-90D9-4346-8BB9-1F8DDB8360CC}"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EF31E-BD9E-4015-A166-7D41E0C2911A}">
      <dsp:nvSpPr>
        <dsp:cNvPr id="0" name=""/>
        <dsp:cNvSpPr/>
      </dsp:nvSpPr>
      <dsp:spPr>
        <a:xfrm rot="16200000">
          <a:off x="14421" y="91468"/>
          <a:ext cx="1892952" cy="1892952"/>
        </a:xfrm>
        <a:prstGeom prst="downArrow">
          <a:avLst>
            <a:gd name="adj1" fmla="val 50000"/>
            <a:gd name="adj2" fmla="val 350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fr-FR" sz="2200" kern="1200" dirty="0"/>
            <a:t>En entreprise</a:t>
          </a:r>
        </a:p>
      </dsp:txBody>
      <dsp:txXfrm rot="5400000">
        <a:off x="14422" y="564705"/>
        <a:ext cx="1561685" cy="946476"/>
      </dsp:txXfrm>
    </dsp:sp>
    <dsp:sp modelId="{E7E5A354-9AE0-487A-B8F4-D815298FAD9A}">
      <dsp:nvSpPr>
        <dsp:cNvPr id="0" name=""/>
        <dsp:cNvSpPr/>
      </dsp:nvSpPr>
      <dsp:spPr>
        <a:xfrm rot="5400000">
          <a:off x="1995121" y="77411"/>
          <a:ext cx="1892952" cy="1892952"/>
        </a:xfrm>
        <a:prstGeom prst="downArrow">
          <a:avLst>
            <a:gd name="adj1" fmla="val 50000"/>
            <a:gd name="adj2" fmla="val 35000"/>
          </a:avLst>
        </a:prstGeom>
        <a:solidFill>
          <a:schemeClr val="accent1">
            <a:shade val="50000"/>
            <a:hueOff val="-596405"/>
            <a:satOff val="2644"/>
            <a:lumOff val="44395"/>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fr-FR" sz="2200" kern="1200" dirty="0"/>
            <a:t>En cours</a:t>
          </a:r>
        </a:p>
      </dsp:txBody>
      <dsp:txXfrm rot="-5400000">
        <a:off x="2326389" y="550649"/>
        <a:ext cx="1561685" cy="9464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23B0C1-5925-4B44-8E20-C3514AF8A56A}">
      <dsp:nvSpPr>
        <dsp:cNvPr id="0" name=""/>
        <dsp:cNvSpPr/>
      </dsp:nvSpPr>
      <dsp:spPr>
        <a:xfrm>
          <a:off x="3616" y="1744142"/>
          <a:ext cx="1581224" cy="10376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t>Inscription par l’étudiant</a:t>
          </a:r>
        </a:p>
      </dsp:txBody>
      <dsp:txXfrm>
        <a:off x="34009" y="1774535"/>
        <a:ext cx="1520438" cy="976892"/>
      </dsp:txXfrm>
    </dsp:sp>
    <dsp:sp modelId="{CAA3BEAB-6B0D-46E5-A71D-5933CA1F67BF}">
      <dsp:nvSpPr>
        <dsp:cNvPr id="0" name=""/>
        <dsp:cNvSpPr/>
      </dsp:nvSpPr>
      <dsp:spPr>
        <a:xfrm>
          <a:off x="1742963" y="2066909"/>
          <a:ext cx="335219" cy="392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FR" sz="1100" kern="1200"/>
        </a:p>
      </dsp:txBody>
      <dsp:txXfrm>
        <a:off x="1742963" y="2145338"/>
        <a:ext cx="234653" cy="235285"/>
      </dsp:txXfrm>
    </dsp:sp>
    <dsp:sp modelId="{429BD1BD-FB12-4557-A284-EA33E2F41A9A}">
      <dsp:nvSpPr>
        <dsp:cNvPr id="0" name=""/>
        <dsp:cNvSpPr/>
      </dsp:nvSpPr>
      <dsp:spPr>
        <a:xfrm>
          <a:off x="2217330" y="1744142"/>
          <a:ext cx="1581224" cy="10376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t>Début de la contractualisation : Attribution d’un gestionnaire </a:t>
          </a:r>
          <a:r>
            <a:rPr lang="fr-FR" sz="1300" kern="1200" dirty="0" err="1"/>
            <a:t>Formasup</a:t>
          </a:r>
          <a:endParaRPr lang="fr-FR" sz="1300" kern="1200" dirty="0"/>
        </a:p>
      </dsp:txBody>
      <dsp:txXfrm>
        <a:off x="2247723" y="1774535"/>
        <a:ext cx="1520438" cy="976892"/>
      </dsp:txXfrm>
    </dsp:sp>
    <dsp:sp modelId="{8AD74445-3204-42BB-BEB6-D20C72E2AC22}">
      <dsp:nvSpPr>
        <dsp:cNvPr id="0" name=""/>
        <dsp:cNvSpPr/>
      </dsp:nvSpPr>
      <dsp:spPr>
        <a:xfrm>
          <a:off x="3956677" y="2066909"/>
          <a:ext cx="335219" cy="392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FR" sz="1100" kern="1200"/>
        </a:p>
      </dsp:txBody>
      <dsp:txXfrm>
        <a:off x="3956677" y="2145338"/>
        <a:ext cx="234653" cy="235285"/>
      </dsp:txXfrm>
    </dsp:sp>
    <dsp:sp modelId="{F735D1E1-DE2B-4573-AE2D-3C2861BC1C45}">
      <dsp:nvSpPr>
        <dsp:cNvPr id="0" name=""/>
        <dsp:cNvSpPr/>
      </dsp:nvSpPr>
      <dsp:spPr>
        <a:xfrm>
          <a:off x="4431044" y="1744142"/>
          <a:ext cx="1581224" cy="10376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t>Validation des missions par le Responsable pédagogique</a:t>
          </a:r>
        </a:p>
      </dsp:txBody>
      <dsp:txXfrm>
        <a:off x="4461437" y="1774535"/>
        <a:ext cx="1520438" cy="976892"/>
      </dsp:txXfrm>
    </dsp:sp>
    <dsp:sp modelId="{33D0C8DE-6434-49DD-AC95-D3C13B3F1129}">
      <dsp:nvSpPr>
        <dsp:cNvPr id="0" name=""/>
        <dsp:cNvSpPr/>
      </dsp:nvSpPr>
      <dsp:spPr>
        <a:xfrm>
          <a:off x="6170391" y="2066909"/>
          <a:ext cx="335219" cy="392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FR" sz="1100" kern="1200"/>
        </a:p>
      </dsp:txBody>
      <dsp:txXfrm>
        <a:off x="6170391" y="2145338"/>
        <a:ext cx="234653" cy="235285"/>
      </dsp:txXfrm>
    </dsp:sp>
    <dsp:sp modelId="{3B5A04E7-AE39-478B-9700-DCD19E48A408}">
      <dsp:nvSpPr>
        <dsp:cNvPr id="0" name=""/>
        <dsp:cNvSpPr/>
      </dsp:nvSpPr>
      <dsp:spPr>
        <a:xfrm>
          <a:off x="6644759" y="1744142"/>
          <a:ext cx="1581224" cy="10376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b="1" kern="1200" dirty="0"/>
            <a:t>Tout au long de l’année : </a:t>
          </a:r>
          <a:r>
            <a:rPr lang="fr-FR" sz="1300" kern="1200" dirty="0"/>
            <a:t>compte-rendu de visite, heures d’absence, etc.  </a:t>
          </a:r>
        </a:p>
      </dsp:txBody>
      <dsp:txXfrm>
        <a:off x="6675152" y="1774535"/>
        <a:ext cx="1520438" cy="9768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125C70-90C7-4A61-B179-F5C2A8DFE867}">
      <dsp:nvSpPr>
        <dsp:cNvPr id="0" name=""/>
        <dsp:cNvSpPr/>
      </dsp:nvSpPr>
      <dsp:spPr>
        <a:xfrm>
          <a:off x="1332" y="789176"/>
          <a:ext cx="1765567" cy="1765567"/>
        </a:xfrm>
        <a:prstGeom prst="ellipse">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dirty="0">
              <a:latin typeface="IBM Plex Sans" panose="020B0503050203000203" pitchFamily="34" charset="0"/>
            </a:rPr>
            <a:t>Pas d’absences injustifiées</a:t>
          </a:r>
        </a:p>
      </dsp:txBody>
      <dsp:txXfrm>
        <a:off x="259893" y="1047737"/>
        <a:ext cx="1248445" cy="1248445"/>
      </dsp:txXfrm>
    </dsp:sp>
    <dsp:sp modelId="{2093CEF2-372A-499D-A890-3ABB76E3E529}">
      <dsp:nvSpPr>
        <dsp:cNvPr id="0" name=""/>
        <dsp:cNvSpPr/>
      </dsp:nvSpPr>
      <dsp:spPr>
        <a:xfrm>
          <a:off x="1910263" y="1159945"/>
          <a:ext cx="1024029" cy="1024029"/>
        </a:xfrm>
        <a:prstGeom prst="mathPlus">
          <a:avLst/>
        </a:prstGeom>
        <a:solidFill>
          <a:srgbClr val="FFC000"/>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FR" sz="1100" kern="1200"/>
        </a:p>
      </dsp:txBody>
      <dsp:txXfrm>
        <a:off x="2045998" y="1551534"/>
        <a:ext cx="752559" cy="240851"/>
      </dsp:txXfrm>
    </dsp:sp>
    <dsp:sp modelId="{BD9698C9-509C-4B99-AFD9-2BE15E8BAAD2}">
      <dsp:nvSpPr>
        <dsp:cNvPr id="0" name=""/>
        <dsp:cNvSpPr/>
      </dsp:nvSpPr>
      <dsp:spPr>
        <a:xfrm>
          <a:off x="3077656" y="789176"/>
          <a:ext cx="1765567" cy="1765567"/>
        </a:xfrm>
        <a:prstGeom prst="ellipse">
          <a:avLst/>
        </a:prstGeom>
        <a:gradFill rotWithShape="0">
          <a:gsLst>
            <a:gs pos="0">
              <a:schemeClr val="accent1">
                <a:shade val="50000"/>
                <a:hueOff val="-397603"/>
                <a:satOff val="1763"/>
                <a:lumOff val="29597"/>
                <a:alphaOff val="0"/>
                <a:satMod val="103000"/>
                <a:lumMod val="102000"/>
                <a:tint val="94000"/>
              </a:schemeClr>
            </a:gs>
            <a:gs pos="50000">
              <a:schemeClr val="accent1">
                <a:shade val="50000"/>
                <a:hueOff val="-397603"/>
                <a:satOff val="1763"/>
                <a:lumOff val="29597"/>
                <a:alphaOff val="0"/>
                <a:satMod val="110000"/>
                <a:lumMod val="100000"/>
                <a:shade val="100000"/>
              </a:schemeClr>
            </a:gs>
            <a:gs pos="100000">
              <a:schemeClr val="accent1">
                <a:shade val="50000"/>
                <a:hueOff val="-397603"/>
                <a:satOff val="1763"/>
                <a:lumOff val="2959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dirty="0">
              <a:latin typeface="IBM Plex Sans" panose="020B0503050203000203" pitchFamily="34" charset="0"/>
            </a:rPr>
            <a:t>Moyenne générale de toutes les matières supérieure ou égale à 10</a:t>
          </a:r>
        </a:p>
      </dsp:txBody>
      <dsp:txXfrm>
        <a:off x="3336217" y="1047737"/>
        <a:ext cx="1248445" cy="1248445"/>
      </dsp:txXfrm>
    </dsp:sp>
    <dsp:sp modelId="{0F89ECCE-B817-4223-A67D-AC5B3960203D}">
      <dsp:nvSpPr>
        <dsp:cNvPr id="0" name=""/>
        <dsp:cNvSpPr/>
      </dsp:nvSpPr>
      <dsp:spPr>
        <a:xfrm>
          <a:off x="4986587" y="1159945"/>
          <a:ext cx="1024029" cy="1024029"/>
        </a:xfrm>
        <a:prstGeom prst="mathEqual">
          <a:avLst/>
        </a:prstGeom>
        <a:solidFill>
          <a:srgbClr val="FFC000"/>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FR" sz="1100" kern="1200"/>
        </a:p>
      </dsp:txBody>
      <dsp:txXfrm>
        <a:off x="5122322" y="1370895"/>
        <a:ext cx="752559" cy="602129"/>
      </dsp:txXfrm>
    </dsp:sp>
    <dsp:sp modelId="{8DF50427-90D9-4346-8BB9-1F8DDB8360CC}">
      <dsp:nvSpPr>
        <dsp:cNvPr id="0" name=""/>
        <dsp:cNvSpPr/>
      </dsp:nvSpPr>
      <dsp:spPr>
        <a:xfrm>
          <a:off x="6153980" y="789176"/>
          <a:ext cx="1765567" cy="1765567"/>
        </a:xfrm>
        <a:prstGeom prst="ellipse">
          <a:avLst/>
        </a:prstGeom>
        <a:gradFill rotWithShape="0">
          <a:gsLst>
            <a:gs pos="0">
              <a:schemeClr val="accent1">
                <a:shade val="50000"/>
                <a:hueOff val="-397603"/>
                <a:satOff val="1763"/>
                <a:lumOff val="29597"/>
                <a:alphaOff val="0"/>
                <a:satMod val="103000"/>
                <a:lumMod val="102000"/>
                <a:tint val="94000"/>
              </a:schemeClr>
            </a:gs>
            <a:gs pos="50000">
              <a:schemeClr val="accent1">
                <a:shade val="50000"/>
                <a:hueOff val="-397603"/>
                <a:satOff val="1763"/>
                <a:lumOff val="29597"/>
                <a:alphaOff val="0"/>
                <a:satMod val="110000"/>
                <a:lumMod val="100000"/>
                <a:shade val="100000"/>
              </a:schemeClr>
            </a:gs>
            <a:gs pos="100000">
              <a:schemeClr val="accent1">
                <a:shade val="50000"/>
                <a:hueOff val="-397603"/>
                <a:satOff val="1763"/>
                <a:lumOff val="2959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b="1" kern="1200" dirty="0">
              <a:latin typeface="IBM Plex Sans" panose="020B0503050203000203" pitchFamily="34" charset="0"/>
            </a:rPr>
            <a:t>Obtention de la Licence </a:t>
          </a:r>
        </a:p>
      </dsp:txBody>
      <dsp:txXfrm>
        <a:off x="6412541" y="1047737"/>
        <a:ext cx="1248445" cy="1248445"/>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5A95B5-5ACD-B545-905F-58C23913F6B0}" type="datetimeFigureOut">
              <a:rPr lang="fr-FR" smtClean="0"/>
              <a:t>16/09/2025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6B291-2FFE-6C4A-9D36-9F0C9FA8C68D}" type="slidenum">
              <a:rPr lang="fr-FR" smtClean="0"/>
              <a:t>‹N°›</a:t>
            </a:fld>
            <a:endParaRPr lang="fr-FR"/>
          </a:p>
        </p:txBody>
      </p:sp>
    </p:spTree>
    <p:extLst>
      <p:ext uri="{BB962C8B-B14F-4D97-AF65-F5344CB8AC3E}">
        <p14:creationId xmlns:p14="http://schemas.microsoft.com/office/powerpoint/2010/main" val="368015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Quelle est l’histoire de mon prénom ?</a:t>
            </a:r>
          </a:p>
          <a:p>
            <a:r>
              <a:rPr lang="fr-FR" sz="1200" kern="1200" dirty="0">
                <a:solidFill>
                  <a:schemeClr val="tx1"/>
                </a:solidFill>
                <a:effectLst/>
                <a:latin typeface="+mn-lt"/>
                <a:ea typeface="+mn-ea"/>
                <a:cs typeface="+mn-cs"/>
              </a:rPr>
              <a:t>Quelle est ma différence ? </a:t>
            </a:r>
          </a:p>
          <a:p>
            <a:r>
              <a:rPr lang="fr-FR" sz="1200" kern="1200" dirty="0">
                <a:solidFill>
                  <a:schemeClr val="tx1"/>
                </a:solidFill>
                <a:effectLst/>
                <a:latin typeface="+mn-lt"/>
                <a:ea typeface="+mn-ea"/>
                <a:cs typeface="+mn-cs"/>
              </a:rPr>
              <a:t>Quel est mon super pouvoir ?</a:t>
            </a:r>
          </a:p>
          <a:p>
            <a:r>
              <a:rPr lang="fr-FR" sz="1200" kern="1200" dirty="0">
                <a:solidFill>
                  <a:schemeClr val="tx1"/>
                </a:solidFill>
                <a:effectLst/>
                <a:latin typeface="+mn-lt"/>
                <a:ea typeface="+mn-ea"/>
                <a:cs typeface="+mn-cs"/>
              </a:rPr>
              <a:t>Quel est le point commun le plus original que j’ai avec ma ou mon binôme ?</a:t>
            </a:r>
          </a:p>
          <a:p>
            <a:br>
              <a:rPr lang="fr-FR" sz="1200" kern="1200" dirty="0">
                <a:solidFill>
                  <a:schemeClr val="tx1"/>
                </a:solidFill>
                <a:effectLst/>
                <a:latin typeface="+mn-lt"/>
                <a:ea typeface="+mn-ea"/>
                <a:cs typeface="+mn-cs"/>
              </a:rPr>
            </a:b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Qu’est ce qui m’amène en licence RH </a:t>
            </a:r>
          </a:p>
          <a:p>
            <a:br>
              <a:rPr lang="fr-FR" sz="1200" kern="1200" dirty="0">
                <a:solidFill>
                  <a:schemeClr val="tx1"/>
                </a:solidFill>
                <a:effectLst/>
                <a:latin typeface="+mn-lt"/>
                <a:ea typeface="+mn-ea"/>
                <a:cs typeface="+mn-cs"/>
              </a:rPr>
            </a:b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Quelles sont mes attentes pour cette nouvelle année ? </a:t>
            </a:r>
          </a:p>
          <a:p>
            <a:br>
              <a:rPr lang="fr-FR" sz="1200" kern="1200" dirty="0">
                <a:solidFill>
                  <a:schemeClr val="tx1"/>
                </a:solidFill>
                <a:effectLst/>
                <a:latin typeface="+mn-lt"/>
                <a:ea typeface="+mn-ea"/>
                <a:cs typeface="+mn-cs"/>
              </a:rPr>
            </a:b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3 Minutes par tour n’oubliez pas de changer !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TOUR de Prénoms </a:t>
            </a:r>
          </a:p>
          <a:p>
            <a:endParaRPr lang="fr-FR" dirty="0"/>
          </a:p>
        </p:txBody>
      </p:sp>
      <p:sp>
        <p:nvSpPr>
          <p:cNvPr id="4" name="Espace réservé du numéro de diapositive 3"/>
          <p:cNvSpPr>
            <a:spLocks noGrp="1"/>
          </p:cNvSpPr>
          <p:nvPr>
            <p:ph type="sldNum" sz="quarter" idx="5"/>
          </p:nvPr>
        </p:nvSpPr>
        <p:spPr/>
        <p:txBody>
          <a:bodyPr/>
          <a:lstStyle/>
          <a:p>
            <a:fld id="{93B6B291-2FFE-6C4A-9D36-9F0C9FA8C68D}" type="slidenum">
              <a:rPr lang="fr-FR" smtClean="0"/>
              <a:t>3</a:t>
            </a:fld>
            <a:endParaRPr lang="fr-FR"/>
          </a:p>
        </p:txBody>
      </p:sp>
    </p:spTree>
    <p:extLst>
      <p:ext uri="{BB962C8B-B14F-4D97-AF65-F5344CB8AC3E}">
        <p14:creationId xmlns:p14="http://schemas.microsoft.com/office/powerpoint/2010/main" val="1970079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B6572-645A-1A0E-0135-556FC3AC48E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258EB08-7B72-A2E2-B759-0BC592068ED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1E1420A-4C4C-EB41-9BFB-9209239DE61D}"/>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9BA7FA29-62A1-F91D-4FAD-AC2F8FDA71CB}"/>
              </a:ext>
            </a:extLst>
          </p:cNvPr>
          <p:cNvSpPr>
            <a:spLocks noGrp="1"/>
          </p:cNvSpPr>
          <p:nvPr>
            <p:ph type="sldNum" sz="quarter" idx="5"/>
          </p:nvPr>
        </p:nvSpPr>
        <p:spPr/>
        <p:txBody>
          <a:bodyPr/>
          <a:lstStyle/>
          <a:p>
            <a:fld id="{94C1BBD0-53AE-4E0E-8EB0-B91E8E512D91}" type="slidenum">
              <a:rPr lang="fr-FR" smtClean="0"/>
              <a:t>22</a:t>
            </a:fld>
            <a:endParaRPr lang="fr-FR"/>
          </a:p>
        </p:txBody>
      </p:sp>
    </p:spTree>
    <p:extLst>
      <p:ext uri="{BB962C8B-B14F-4D97-AF65-F5344CB8AC3E}">
        <p14:creationId xmlns:p14="http://schemas.microsoft.com/office/powerpoint/2010/main" val="2594904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4C1BBD0-53AE-4E0E-8EB0-B91E8E512D91}" type="slidenum">
              <a:rPr lang="fr-FR" smtClean="0"/>
              <a:t>23</a:t>
            </a:fld>
            <a:endParaRPr lang="fr-FR"/>
          </a:p>
        </p:txBody>
      </p:sp>
    </p:spTree>
    <p:extLst>
      <p:ext uri="{BB962C8B-B14F-4D97-AF65-F5344CB8AC3E}">
        <p14:creationId xmlns:p14="http://schemas.microsoft.com/office/powerpoint/2010/main" val="3992516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Intranet étudiant</a:t>
            </a:r>
          </a:p>
          <a:p>
            <a:r>
              <a:rPr lang="fr-FR" dirty="0"/>
              <a:t>ZOOM</a:t>
            </a:r>
          </a:p>
          <a:p>
            <a:r>
              <a:rPr lang="fr-FR" dirty="0"/>
              <a:t>Webmail</a:t>
            </a:r>
          </a:p>
          <a:p>
            <a:r>
              <a:rPr lang="fr-FR" dirty="0"/>
              <a:t>Suite office </a:t>
            </a:r>
          </a:p>
          <a:p>
            <a:r>
              <a:rPr lang="fr-FR" dirty="0"/>
              <a:t>Mikado et la presse</a:t>
            </a:r>
          </a:p>
        </p:txBody>
      </p:sp>
      <p:sp>
        <p:nvSpPr>
          <p:cNvPr id="4" name="Espace réservé du numéro de diapositive 3"/>
          <p:cNvSpPr>
            <a:spLocks noGrp="1"/>
          </p:cNvSpPr>
          <p:nvPr>
            <p:ph type="sldNum" sz="quarter" idx="5"/>
          </p:nvPr>
        </p:nvSpPr>
        <p:spPr/>
        <p:txBody>
          <a:bodyPr/>
          <a:lstStyle/>
          <a:p>
            <a:fld id="{94C1BBD0-53AE-4E0E-8EB0-B91E8E512D91}" type="slidenum">
              <a:rPr lang="fr-FR" smtClean="0"/>
              <a:t>24</a:t>
            </a:fld>
            <a:endParaRPr lang="fr-FR"/>
          </a:p>
        </p:txBody>
      </p:sp>
    </p:spTree>
    <p:extLst>
      <p:ext uri="{BB962C8B-B14F-4D97-AF65-F5344CB8AC3E}">
        <p14:creationId xmlns:p14="http://schemas.microsoft.com/office/powerpoint/2010/main" val="2479447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Inscription </a:t>
            </a:r>
            <a:r>
              <a:rPr lang="fr-FR" dirty="0" err="1"/>
              <a:t>Adm</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94C1BBD0-53AE-4E0E-8EB0-B91E8E512D91}" type="slidenum">
              <a:rPr lang="fr-FR" smtClean="0"/>
              <a:t>25</a:t>
            </a:fld>
            <a:endParaRPr lang="fr-FR"/>
          </a:p>
        </p:txBody>
      </p:sp>
    </p:spTree>
    <p:extLst>
      <p:ext uri="{BB962C8B-B14F-4D97-AF65-F5344CB8AC3E}">
        <p14:creationId xmlns:p14="http://schemas.microsoft.com/office/powerpoint/2010/main" val="4160967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16BB1-896E-E019-3C63-DD18A3E37C9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208C8D3-FDB4-6F94-D916-5FD0445C2D9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FC9ABB9-925A-D4B9-3441-DAAE0DB382C9}"/>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ACCBC0CA-07BE-2A85-B5A9-F629DBB15C65}"/>
              </a:ext>
            </a:extLst>
          </p:cNvPr>
          <p:cNvSpPr>
            <a:spLocks noGrp="1"/>
          </p:cNvSpPr>
          <p:nvPr>
            <p:ph type="sldNum" sz="quarter" idx="5"/>
          </p:nvPr>
        </p:nvSpPr>
        <p:spPr/>
        <p:txBody>
          <a:bodyPr/>
          <a:lstStyle/>
          <a:p>
            <a:fld id="{94C1BBD0-53AE-4E0E-8EB0-B91E8E512D91}" type="slidenum">
              <a:rPr lang="fr-FR" smtClean="0"/>
              <a:t>26</a:t>
            </a:fld>
            <a:endParaRPr lang="fr-FR"/>
          </a:p>
        </p:txBody>
      </p:sp>
    </p:spTree>
    <p:extLst>
      <p:ext uri="{BB962C8B-B14F-4D97-AF65-F5344CB8AC3E}">
        <p14:creationId xmlns:p14="http://schemas.microsoft.com/office/powerpoint/2010/main" val="201986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4C1BBD0-53AE-4E0E-8EB0-B91E8E512D91}" type="slidenum">
              <a:rPr lang="fr-FR" smtClean="0"/>
              <a:t>27</a:t>
            </a:fld>
            <a:endParaRPr lang="fr-FR"/>
          </a:p>
        </p:txBody>
      </p:sp>
    </p:spTree>
    <p:extLst>
      <p:ext uri="{BB962C8B-B14F-4D97-AF65-F5344CB8AC3E}">
        <p14:creationId xmlns:p14="http://schemas.microsoft.com/office/powerpoint/2010/main" val="1201200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3B6B291-2FFE-6C4A-9D36-9F0C9FA8C68D}" type="slidenum">
              <a:rPr lang="fr-FR" smtClean="0"/>
              <a:t>4</a:t>
            </a:fld>
            <a:endParaRPr lang="fr-FR"/>
          </a:p>
        </p:txBody>
      </p:sp>
    </p:spTree>
    <p:extLst>
      <p:ext uri="{BB962C8B-B14F-4D97-AF65-F5344CB8AC3E}">
        <p14:creationId xmlns:p14="http://schemas.microsoft.com/office/powerpoint/2010/main" val="4262745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4C1BBD0-53AE-4E0E-8EB0-B91E8E512D91}" type="slidenum">
              <a:rPr lang="fr-FR" smtClean="0"/>
              <a:t>7</a:t>
            </a:fld>
            <a:endParaRPr lang="fr-FR"/>
          </a:p>
        </p:txBody>
      </p:sp>
    </p:spTree>
    <p:extLst>
      <p:ext uri="{BB962C8B-B14F-4D97-AF65-F5344CB8AC3E}">
        <p14:creationId xmlns:p14="http://schemas.microsoft.com/office/powerpoint/2010/main" val="3937696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94A4C-A192-EAAF-4521-3AAA915132B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A723460-028C-F1CB-38EF-55855F9B674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25EB737-A5D7-B761-795E-DEA7C5816D90}"/>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CEE8AA9-B155-D29E-4A99-27BB4B19F9BD}"/>
              </a:ext>
            </a:extLst>
          </p:cNvPr>
          <p:cNvSpPr>
            <a:spLocks noGrp="1"/>
          </p:cNvSpPr>
          <p:nvPr>
            <p:ph type="sldNum" sz="quarter" idx="5"/>
          </p:nvPr>
        </p:nvSpPr>
        <p:spPr/>
        <p:txBody>
          <a:bodyPr/>
          <a:lstStyle/>
          <a:p>
            <a:fld id="{94C1BBD0-53AE-4E0E-8EB0-B91E8E512D91}" type="slidenum">
              <a:rPr lang="fr-FR" smtClean="0"/>
              <a:t>8</a:t>
            </a:fld>
            <a:endParaRPr lang="fr-FR"/>
          </a:p>
        </p:txBody>
      </p:sp>
    </p:spTree>
    <p:extLst>
      <p:ext uri="{BB962C8B-B14F-4D97-AF65-F5344CB8AC3E}">
        <p14:creationId xmlns:p14="http://schemas.microsoft.com/office/powerpoint/2010/main" val="4137706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Dyenifer</a:t>
            </a:r>
            <a:r>
              <a:rPr lang="fr-FR" dirty="0"/>
              <a:t> </a:t>
            </a:r>
            <a:r>
              <a:rPr lang="fr-FR" dirty="0" err="1"/>
              <a:t>teletravail</a:t>
            </a:r>
            <a:r>
              <a:rPr lang="fr-FR" dirty="0"/>
              <a:t> </a:t>
            </a:r>
            <a:r>
              <a:rPr lang="fr-FR" dirty="0" err="1"/>
              <a:t>merdredi</a:t>
            </a:r>
            <a:r>
              <a:rPr lang="fr-FR" dirty="0"/>
              <a:t> </a:t>
            </a:r>
          </a:p>
          <a:p>
            <a:r>
              <a:rPr lang="fr-FR" dirty="0"/>
              <a:t>AJ vendredi et mardi</a:t>
            </a:r>
          </a:p>
        </p:txBody>
      </p:sp>
      <p:sp>
        <p:nvSpPr>
          <p:cNvPr id="4" name="Espace réservé du numéro de diapositive 3"/>
          <p:cNvSpPr>
            <a:spLocks noGrp="1"/>
          </p:cNvSpPr>
          <p:nvPr>
            <p:ph type="sldNum" sz="quarter" idx="10"/>
          </p:nvPr>
        </p:nvSpPr>
        <p:spPr/>
        <p:txBody>
          <a:bodyPr/>
          <a:lstStyle/>
          <a:p>
            <a:fld id="{94C1BBD0-53AE-4E0E-8EB0-B91E8E512D91}" type="slidenum">
              <a:rPr lang="fr-FR" smtClean="0"/>
              <a:t>9</a:t>
            </a:fld>
            <a:endParaRPr lang="fr-FR"/>
          </a:p>
        </p:txBody>
      </p:sp>
    </p:spTree>
    <p:extLst>
      <p:ext uri="{BB962C8B-B14F-4D97-AF65-F5344CB8AC3E}">
        <p14:creationId xmlns:p14="http://schemas.microsoft.com/office/powerpoint/2010/main" val="2541841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4C1BBD0-53AE-4E0E-8EB0-B91E8E512D91}" type="slidenum">
              <a:rPr lang="fr-FR" smtClean="0"/>
              <a:t>11</a:t>
            </a:fld>
            <a:endParaRPr lang="fr-FR"/>
          </a:p>
        </p:txBody>
      </p:sp>
    </p:spTree>
    <p:extLst>
      <p:ext uri="{BB962C8B-B14F-4D97-AF65-F5344CB8AC3E}">
        <p14:creationId xmlns:p14="http://schemas.microsoft.com/office/powerpoint/2010/main" val="208479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5 absences injustifiées = exclusion</a:t>
            </a:r>
          </a:p>
        </p:txBody>
      </p:sp>
      <p:sp>
        <p:nvSpPr>
          <p:cNvPr id="4" name="Espace réservé du numéro de diapositive 3"/>
          <p:cNvSpPr>
            <a:spLocks noGrp="1"/>
          </p:cNvSpPr>
          <p:nvPr>
            <p:ph type="sldNum" sz="quarter" idx="5"/>
          </p:nvPr>
        </p:nvSpPr>
        <p:spPr/>
        <p:txBody>
          <a:bodyPr/>
          <a:lstStyle/>
          <a:p>
            <a:fld id="{94C1BBD0-53AE-4E0E-8EB0-B91E8E512D91}" type="slidenum">
              <a:rPr lang="fr-FR" smtClean="0"/>
              <a:t>18</a:t>
            </a:fld>
            <a:endParaRPr lang="fr-FR"/>
          </a:p>
        </p:txBody>
      </p:sp>
    </p:spTree>
    <p:extLst>
      <p:ext uri="{BB962C8B-B14F-4D97-AF65-F5344CB8AC3E}">
        <p14:creationId xmlns:p14="http://schemas.microsoft.com/office/powerpoint/2010/main" val="1109782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0" u="none" strike="noStrike" kern="1200" dirty="0">
                <a:solidFill>
                  <a:schemeClr val="tx1"/>
                </a:solidFill>
                <a:effectLst/>
                <a:latin typeface="+mn-lt"/>
                <a:ea typeface="+mn-ea"/>
                <a:cs typeface="+mn-cs"/>
              </a:rPr>
              <a:t> Que ta parole soit impeccable</a:t>
            </a:r>
          </a:p>
          <a:p>
            <a:r>
              <a:rPr lang="fr-FR" sz="1200" b="1" i="0" u="none" strike="noStrike" kern="1200" dirty="0">
                <a:solidFill>
                  <a:schemeClr val="tx1"/>
                </a:solidFill>
                <a:effectLst/>
                <a:latin typeface="+mn-lt"/>
                <a:ea typeface="+mn-ea"/>
                <a:cs typeface="+mn-cs"/>
              </a:rPr>
              <a:t>Principe</a:t>
            </a:r>
            <a:r>
              <a:rPr lang="fr-FR" sz="1200" b="0" i="0" u="none" strike="noStrike" kern="1200" dirty="0">
                <a:solidFill>
                  <a:schemeClr val="tx1"/>
                </a:solidFill>
                <a:effectLst/>
                <a:latin typeface="+mn-lt"/>
                <a:ea typeface="+mn-ea"/>
                <a:cs typeface="+mn-cs"/>
              </a:rPr>
              <a:t> : Parle avec intégrité, évite les paroles qui blessent, mensonges ou critiques inutiles.</a:t>
            </a:r>
          </a:p>
          <a:p>
            <a:r>
              <a:rPr lang="fr-FR" sz="1200" b="1" i="0" u="none" strike="noStrike" kern="1200" dirty="0">
                <a:solidFill>
                  <a:schemeClr val="tx1"/>
                </a:solidFill>
                <a:effectLst/>
                <a:latin typeface="+mn-lt"/>
                <a:ea typeface="+mn-ea"/>
                <a:cs typeface="+mn-cs"/>
              </a:rPr>
              <a:t>Exemples</a:t>
            </a:r>
            <a:r>
              <a:rPr lang="fr-FR" sz="1200" b="0" i="0" u="none" strike="noStrike" kern="1200" dirty="0">
                <a:solidFill>
                  <a:schemeClr val="tx1"/>
                </a:solidFill>
                <a:effectLst/>
                <a:latin typeface="+mn-lt"/>
                <a:ea typeface="+mn-ea"/>
                <a:cs typeface="+mn-cs"/>
              </a:rPr>
              <a:t> :</a:t>
            </a:r>
          </a:p>
          <a:p>
            <a:pPr lvl="1"/>
            <a:r>
              <a:rPr lang="fr-FR" sz="1200" b="0" i="0" u="none" strike="noStrike" kern="1200" dirty="0">
                <a:solidFill>
                  <a:schemeClr val="tx1"/>
                </a:solidFill>
                <a:effectLst/>
                <a:latin typeface="+mn-lt"/>
                <a:ea typeface="+mn-ea"/>
                <a:cs typeface="+mn-cs"/>
              </a:rPr>
              <a:t>Éviter de dire : « Je suis nul » → Remplacer par : « Je peux progresser ».</a:t>
            </a:r>
          </a:p>
          <a:p>
            <a:pPr lvl="1"/>
            <a:r>
              <a:rPr lang="fr-FR" sz="1200" b="0" i="0" u="none" strike="noStrike" kern="1200" dirty="0">
                <a:solidFill>
                  <a:schemeClr val="tx1"/>
                </a:solidFill>
                <a:effectLst/>
                <a:latin typeface="+mn-lt"/>
                <a:ea typeface="+mn-ea"/>
                <a:cs typeface="+mn-cs"/>
              </a:rPr>
              <a:t>Ne pas colporter de rumeurs sur un collègue.</a:t>
            </a:r>
          </a:p>
          <a:p>
            <a:pPr lvl="1"/>
            <a:r>
              <a:rPr lang="fr-FR" sz="1200" b="0" i="0" u="none" strike="noStrike" kern="1200" dirty="0">
                <a:solidFill>
                  <a:schemeClr val="tx1"/>
                </a:solidFill>
                <a:effectLst/>
                <a:latin typeface="+mn-lt"/>
                <a:ea typeface="+mn-ea"/>
                <a:cs typeface="+mn-cs"/>
              </a:rPr>
              <a:t>Féliciter sincèrement quelqu’un au lieu de critiquer par habitude.</a:t>
            </a:r>
          </a:p>
          <a:p>
            <a:br>
              <a:rPr lang="fr-FR" dirty="0"/>
            </a:br>
            <a:endParaRPr lang="fr-FR" dirty="0"/>
          </a:p>
          <a:p>
            <a:r>
              <a:rPr lang="fr-FR" sz="1200" b="1" i="0" u="none" strike="noStrike" kern="1200" dirty="0">
                <a:solidFill>
                  <a:schemeClr val="tx1"/>
                </a:solidFill>
                <a:effectLst/>
                <a:latin typeface="+mn-lt"/>
                <a:ea typeface="+mn-ea"/>
                <a:cs typeface="+mn-cs"/>
              </a:rPr>
              <a:t>2. Ne prends rien personnellement</a:t>
            </a:r>
          </a:p>
          <a:p>
            <a:r>
              <a:rPr lang="fr-FR" sz="1200" b="1" i="0" u="none" strike="noStrike" kern="1200" dirty="0">
                <a:solidFill>
                  <a:schemeClr val="tx1"/>
                </a:solidFill>
                <a:effectLst/>
                <a:latin typeface="+mn-lt"/>
                <a:ea typeface="+mn-ea"/>
                <a:cs typeface="+mn-cs"/>
              </a:rPr>
              <a:t>Principe</a:t>
            </a:r>
            <a:r>
              <a:rPr lang="fr-FR" sz="1200" b="0" i="0" u="none" strike="noStrike" kern="1200" dirty="0">
                <a:solidFill>
                  <a:schemeClr val="tx1"/>
                </a:solidFill>
                <a:effectLst/>
                <a:latin typeface="+mn-lt"/>
                <a:ea typeface="+mn-ea"/>
                <a:cs typeface="+mn-cs"/>
              </a:rPr>
              <a:t> : Ce que les autres disent ou font est le reflet de leur réalité, pas de ta valeur.</a:t>
            </a:r>
          </a:p>
          <a:p>
            <a:r>
              <a:rPr lang="fr-FR" sz="1200" b="1" i="0" u="none" strike="noStrike" kern="1200" dirty="0">
                <a:solidFill>
                  <a:schemeClr val="tx1"/>
                </a:solidFill>
                <a:effectLst/>
                <a:latin typeface="+mn-lt"/>
                <a:ea typeface="+mn-ea"/>
                <a:cs typeface="+mn-cs"/>
              </a:rPr>
              <a:t>Exemples</a:t>
            </a:r>
            <a:r>
              <a:rPr lang="fr-FR" sz="1200" b="0" i="0" u="none" strike="noStrike" kern="1200" dirty="0">
                <a:solidFill>
                  <a:schemeClr val="tx1"/>
                </a:solidFill>
                <a:effectLst/>
                <a:latin typeface="+mn-lt"/>
                <a:ea typeface="+mn-ea"/>
                <a:cs typeface="+mn-cs"/>
              </a:rPr>
              <a:t> :</a:t>
            </a:r>
          </a:p>
          <a:p>
            <a:pPr lvl="1"/>
            <a:r>
              <a:rPr lang="fr-FR" sz="1200" b="0" i="0" u="none" strike="noStrike" kern="1200" dirty="0">
                <a:solidFill>
                  <a:schemeClr val="tx1"/>
                </a:solidFill>
                <a:effectLst/>
                <a:latin typeface="+mn-lt"/>
                <a:ea typeface="+mn-ea"/>
                <a:cs typeface="+mn-cs"/>
              </a:rPr>
              <a:t>Si un client est agressif, comprendre que c’est lié à son stress, pas à toi.</a:t>
            </a:r>
          </a:p>
          <a:p>
            <a:pPr lvl="1"/>
            <a:r>
              <a:rPr lang="fr-FR" sz="1200" b="0" i="0" u="none" strike="noStrike" kern="1200" dirty="0">
                <a:solidFill>
                  <a:schemeClr val="tx1"/>
                </a:solidFill>
                <a:effectLst/>
                <a:latin typeface="+mn-lt"/>
                <a:ea typeface="+mn-ea"/>
                <a:cs typeface="+mn-cs"/>
              </a:rPr>
              <a:t>Un ami annule un rendez-vous → Ce n’est pas un rejet, il a ses contraintes.</a:t>
            </a:r>
          </a:p>
          <a:p>
            <a:pPr lvl="1"/>
            <a:r>
              <a:rPr lang="fr-FR" sz="1200" b="0" i="0" u="none" strike="noStrike" kern="1200" dirty="0">
                <a:solidFill>
                  <a:schemeClr val="tx1"/>
                </a:solidFill>
                <a:effectLst/>
                <a:latin typeface="+mn-lt"/>
                <a:ea typeface="+mn-ea"/>
                <a:cs typeface="+mn-cs"/>
              </a:rPr>
              <a:t>Un commentaire négatif sur ton travail → C’est son opinion, pas une vérité absolue.</a:t>
            </a:r>
          </a:p>
          <a:p>
            <a:br>
              <a:rPr lang="fr-FR" dirty="0"/>
            </a:br>
            <a:endParaRPr lang="fr-FR" dirty="0"/>
          </a:p>
          <a:p>
            <a:r>
              <a:rPr lang="fr-FR" sz="1200" b="1" i="0" u="none" strike="noStrike" kern="1200" dirty="0">
                <a:solidFill>
                  <a:schemeClr val="tx1"/>
                </a:solidFill>
                <a:effectLst/>
                <a:latin typeface="+mn-lt"/>
                <a:ea typeface="+mn-ea"/>
                <a:cs typeface="+mn-cs"/>
              </a:rPr>
              <a:t>3. Ne fais pas de suppositions</a:t>
            </a:r>
          </a:p>
          <a:p>
            <a:r>
              <a:rPr lang="fr-FR" sz="1200" b="1" i="0" u="none" strike="noStrike" kern="1200" dirty="0">
                <a:solidFill>
                  <a:schemeClr val="tx1"/>
                </a:solidFill>
                <a:effectLst/>
                <a:latin typeface="+mn-lt"/>
                <a:ea typeface="+mn-ea"/>
                <a:cs typeface="+mn-cs"/>
              </a:rPr>
              <a:t>Principe</a:t>
            </a:r>
            <a:r>
              <a:rPr lang="fr-FR" sz="1200" b="0" i="0" u="none" strike="noStrike" kern="1200" dirty="0">
                <a:solidFill>
                  <a:schemeClr val="tx1"/>
                </a:solidFill>
                <a:effectLst/>
                <a:latin typeface="+mn-lt"/>
                <a:ea typeface="+mn-ea"/>
                <a:cs typeface="+mn-cs"/>
              </a:rPr>
              <a:t> : Clarifie, pose des questions, ne devine pas les intentions des autres.</a:t>
            </a:r>
          </a:p>
          <a:p>
            <a:r>
              <a:rPr lang="fr-FR" sz="1200" b="1" i="0" u="none" strike="noStrike" kern="1200" dirty="0">
                <a:solidFill>
                  <a:schemeClr val="tx1"/>
                </a:solidFill>
                <a:effectLst/>
                <a:latin typeface="+mn-lt"/>
                <a:ea typeface="+mn-ea"/>
                <a:cs typeface="+mn-cs"/>
              </a:rPr>
              <a:t>Exemples</a:t>
            </a:r>
            <a:r>
              <a:rPr lang="fr-FR" sz="1200" b="0" i="0" u="none" strike="noStrike" kern="1200" dirty="0">
                <a:solidFill>
                  <a:schemeClr val="tx1"/>
                </a:solidFill>
                <a:effectLst/>
                <a:latin typeface="+mn-lt"/>
                <a:ea typeface="+mn-ea"/>
                <a:cs typeface="+mn-cs"/>
              </a:rPr>
              <a:t> :</a:t>
            </a:r>
          </a:p>
          <a:p>
            <a:pPr lvl="1"/>
            <a:r>
              <a:rPr lang="fr-FR" sz="1200" b="0" i="0" u="none" strike="noStrike" kern="1200" dirty="0">
                <a:solidFill>
                  <a:schemeClr val="tx1"/>
                </a:solidFill>
                <a:effectLst/>
                <a:latin typeface="+mn-lt"/>
                <a:ea typeface="+mn-ea"/>
                <a:cs typeface="+mn-cs"/>
              </a:rPr>
              <a:t>Au lieu de penser « Il m’ignore », demander : « As-tu reçu mon message ? ».</a:t>
            </a:r>
          </a:p>
          <a:p>
            <a:pPr lvl="1"/>
            <a:r>
              <a:rPr lang="fr-FR" sz="1200" b="0" i="0" u="none" strike="noStrike" kern="1200" dirty="0">
                <a:solidFill>
                  <a:schemeClr val="tx1"/>
                </a:solidFill>
                <a:effectLst/>
                <a:latin typeface="+mn-lt"/>
                <a:ea typeface="+mn-ea"/>
                <a:cs typeface="+mn-cs"/>
              </a:rPr>
              <a:t>Ne pas supposer qu’un collègue est fâché → Lui demander directement.</a:t>
            </a:r>
          </a:p>
          <a:p>
            <a:pPr lvl="1"/>
            <a:r>
              <a:rPr lang="fr-FR" sz="1200" b="0" i="0" u="none" strike="noStrike" kern="1200" dirty="0">
                <a:solidFill>
                  <a:schemeClr val="tx1"/>
                </a:solidFill>
                <a:effectLst/>
                <a:latin typeface="+mn-lt"/>
                <a:ea typeface="+mn-ea"/>
                <a:cs typeface="+mn-cs"/>
              </a:rPr>
              <a:t>Avant un projet, vérifier les attentes plutôt que d’imaginer ce que veut le client.</a:t>
            </a:r>
          </a:p>
          <a:p>
            <a:br>
              <a:rPr lang="fr-FR" dirty="0"/>
            </a:br>
            <a:endParaRPr lang="fr-FR" dirty="0"/>
          </a:p>
          <a:p>
            <a:r>
              <a:rPr lang="fr-FR" sz="1200" b="1" i="0" u="none" strike="noStrike" kern="1200" dirty="0">
                <a:solidFill>
                  <a:schemeClr val="tx1"/>
                </a:solidFill>
                <a:effectLst/>
                <a:latin typeface="+mn-lt"/>
                <a:ea typeface="+mn-ea"/>
                <a:cs typeface="+mn-cs"/>
              </a:rPr>
              <a:t>4. Fais toujours de ton mieux</a:t>
            </a:r>
          </a:p>
          <a:p>
            <a:r>
              <a:rPr lang="fr-FR" sz="1200" b="1" i="0" u="none" strike="noStrike" kern="1200" dirty="0">
                <a:solidFill>
                  <a:schemeClr val="tx1"/>
                </a:solidFill>
                <a:effectLst/>
                <a:latin typeface="+mn-lt"/>
                <a:ea typeface="+mn-ea"/>
                <a:cs typeface="+mn-cs"/>
              </a:rPr>
              <a:t>Principe</a:t>
            </a:r>
            <a:r>
              <a:rPr lang="fr-FR" sz="1200" b="0" i="0" u="none" strike="noStrike" kern="1200" dirty="0">
                <a:solidFill>
                  <a:schemeClr val="tx1"/>
                </a:solidFill>
                <a:effectLst/>
                <a:latin typeface="+mn-lt"/>
                <a:ea typeface="+mn-ea"/>
                <a:cs typeface="+mn-cs"/>
              </a:rPr>
              <a:t> : Donne le meilleur de toi-même selon tes capacités du moment, sans te juger.</a:t>
            </a:r>
          </a:p>
          <a:p>
            <a:r>
              <a:rPr lang="fr-FR" sz="1200" b="1" i="0" u="none" strike="noStrike" kern="1200" dirty="0">
                <a:solidFill>
                  <a:schemeClr val="tx1"/>
                </a:solidFill>
                <a:effectLst/>
                <a:latin typeface="+mn-lt"/>
                <a:ea typeface="+mn-ea"/>
                <a:cs typeface="+mn-cs"/>
              </a:rPr>
              <a:t>Exemples</a:t>
            </a:r>
            <a:r>
              <a:rPr lang="fr-FR" sz="1200" b="0" i="0" u="none" strike="noStrike" kern="1200" dirty="0">
                <a:solidFill>
                  <a:schemeClr val="tx1"/>
                </a:solidFill>
                <a:effectLst/>
                <a:latin typeface="+mn-lt"/>
                <a:ea typeface="+mn-ea"/>
                <a:cs typeface="+mn-cs"/>
              </a:rPr>
              <a:t> :</a:t>
            </a:r>
          </a:p>
          <a:p>
            <a:pPr lvl="1"/>
            <a:r>
              <a:rPr lang="fr-FR" sz="1200" b="0" i="0" u="none" strike="noStrike" kern="1200" dirty="0">
                <a:solidFill>
                  <a:schemeClr val="tx1"/>
                </a:solidFill>
                <a:effectLst/>
                <a:latin typeface="+mn-lt"/>
                <a:ea typeface="+mn-ea"/>
                <a:cs typeface="+mn-cs"/>
              </a:rPr>
              <a:t>Si tu es fatigué, ton « mieux » sera différent que quand tu es en pleine forme.</a:t>
            </a:r>
          </a:p>
          <a:p>
            <a:pPr lvl="1"/>
            <a:r>
              <a:rPr lang="fr-FR" sz="1200" b="0" i="0" u="none" strike="noStrike" kern="1200" dirty="0">
                <a:solidFill>
                  <a:schemeClr val="tx1"/>
                </a:solidFill>
                <a:effectLst/>
                <a:latin typeface="+mn-lt"/>
                <a:ea typeface="+mn-ea"/>
                <a:cs typeface="+mn-cs"/>
              </a:rPr>
              <a:t>Préparer un cours avec soin, même si tu n’as pas beaucoup de temps.</a:t>
            </a:r>
          </a:p>
          <a:p>
            <a:pPr lvl="1"/>
            <a:r>
              <a:rPr lang="fr-FR" sz="1200" b="0" i="0" u="none" strike="noStrike" kern="1200" dirty="0">
                <a:solidFill>
                  <a:schemeClr val="tx1"/>
                </a:solidFill>
                <a:effectLst/>
                <a:latin typeface="+mn-lt"/>
                <a:ea typeface="+mn-ea"/>
                <a:cs typeface="+mn-cs"/>
              </a:rPr>
              <a:t>Accepter que ton travail soit imparfait mais sincère.</a:t>
            </a:r>
          </a:p>
        </p:txBody>
      </p:sp>
      <p:sp>
        <p:nvSpPr>
          <p:cNvPr id="4" name="Espace réservé du numéro de diapositive 3"/>
          <p:cNvSpPr>
            <a:spLocks noGrp="1"/>
          </p:cNvSpPr>
          <p:nvPr>
            <p:ph type="sldNum" sz="quarter" idx="5"/>
          </p:nvPr>
        </p:nvSpPr>
        <p:spPr/>
        <p:txBody>
          <a:bodyPr/>
          <a:lstStyle/>
          <a:p>
            <a:fld id="{D27CD540-7DBA-4F4B-9415-484B6732A614}" type="slidenum">
              <a:rPr lang="fr-FR" smtClean="0"/>
              <a:t>19</a:t>
            </a:fld>
            <a:endParaRPr lang="fr-FR"/>
          </a:p>
        </p:txBody>
      </p:sp>
    </p:spTree>
    <p:extLst>
      <p:ext uri="{BB962C8B-B14F-4D97-AF65-F5344CB8AC3E}">
        <p14:creationId xmlns:p14="http://schemas.microsoft.com/office/powerpoint/2010/main" val="2792018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9766C-5335-ABB4-1051-30D2E97CF87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21507FF-0B89-08D2-8D0F-DC643C67B70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10A1E96-4D00-9D32-D6FA-CC6697DA8F5B}"/>
              </a:ext>
            </a:extLst>
          </p:cNvPr>
          <p:cNvSpPr>
            <a:spLocks noGrp="1"/>
          </p:cNvSpPr>
          <p:nvPr>
            <p:ph type="body" idx="1"/>
          </p:nvPr>
        </p:nvSpPr>
        <p:spPr/>
        <p:txBody>
          <a:bodyPr/>
          <a:lstStyle/>
          <a:p>
            <a:r>
              <a:rPr lang="fr-FR" dirty="0"/>
              <a:t>Travail en binôme puis debrief en grand groupe</a:t>
            </a:r>
          </a:p>
        </p:txBody>
      </p:sp>
      <p:sp>
        <p:nvSpPr>
          <p:cNvPr id="4" name="Espace réservé du numéro de diapositive 3">
            <a:extLst>
              <a:ext uri="{FF2B5EF4-FFF2-40B4-BE49-F238E27FC236}">
                <a16:creationId xmlns:a16="http://schemas.microsoft.com/office/drawing/2014/main" id="{3302AFCE-87B6-9FC8-CE99-83A752668745}"/>
              </a:ext>
            </a:extLst>
          </p:cNvPr>
          <p:cNvSpPr>
            <a:spLocks noGrp="1"/>
          </p:cNvSpPr>
          <p:nvPr>
            <p:ph type="sldNum" sz="quarter" idx="5"/>
          </p:nvPr>
        </p:nvSpPr>
        <p:spPr/>
        <p:txBody>
          <a:bodyPr/>
          <a:lstStyle/>
          <a:p>
            <a:fld id="{D27CD540-7DBA-4F4B-9415-484B6732A614}" type="slidenum">
              <a:rPr lang="fr-FR" smtClean="0"/>
              <a:t>20</a:t>
            </a:fld>
            <a:endParaRPr lang="fr-FR"/>
          </a:p>
        </p:txBody>
      </p:sp>
    </p:spTree>
    <p:extLst>
      <p:ext uri="{BB962C8B-B14F-4D97-AF65-F5344CB8AC3E}">
        <p14:creationId xmlns:p14="http://schemas.microsoft.com/office/powerpoint/2010/main" val="12189971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6046518-5077-4845-BF97-199C3C1E7F75}"/>
              </a:ext>
            </a:extLst>
          </p:cNvPr>
          <p:cNvSpPr/>
          <p:nvPr userDrawn="1"/>
        </p:nvSpPr>
        <p:spPr>
          <a:xfrm>
            <a:off x="0" y="6009851"/>
            <a:ext cx="12192000" cy="84814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10" name="Graphique 9">
            <a:extLst>
              <a:ext uri="{FF2B5EF4-FFF2-40B4-BE49-F238E27FC236}">
                <a16:creationId xmlns:a16="http://schemas.microsoft.com/office/drawing/2014/main" id="{27EC821C-D06A-5C4E-A64E-5C4151A4E6C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705999" y="-2313091"/>
            <a:ext cx="11975463" cy="11935074"/>
          </a:xfrm>
          <a:prstGeom prst="rect">
            <a:avLst/>
          </a:prstGeom>
        </p:spPr>
      </p:pic>
      <p:sp>
        <p:nvSpPr>
          <p:cNvPr id="2" name="Titre 1">
            <a:extLst>
              <a:ext uri="{FF2B5EF4-FFF2-40B4-BE49-F238E27FC236}">
                <a16:creationId xmlns:a16="http://schemas.microsoft.com/office/drawing/2014/main" id="{0983F597-0D36-A547-8A78-B69E4C12E674}"/>
              </a:ext>
            </a:extLst>
          </p:cNvPr>
          <p:cNvSpPr>
            <a:spLocks noGrp="1"/>
          </p:cNvSpPr>
          <p:nvPr>
            <p:ph type="ctrTitle" hasCustomPrompt="1"/>
          </p:nvPr>
        </p:nvSpPr>
        <p:spPr>
          <a:xfrm>
            <a:off x="0" y="848149"/>
            <a:ext cx="6096000" cy="1410361"/>
          </a:xfrm>
        </p:spPr>
        <p:txBody>
          <a:bodyPr anchor="t">
            <a:normAutofit/>
          </a:bodyPr>
          <a:lstStyle>
            <a:lvl1pPr algn="ctr">
              <a:defRPr sz="4800" b="0" i="0">
                <a:solidFill>
                  <a:schemeClr val="bg1"/>
                </a:solidFill>
                <a:latin typeface="Times" pitchFamily="2" charset="0"/>
              </a:defRPr>
            </a:lvl1pPr>
          </a:lstStyle>
          <a:p>
            <a:r>
              <a:rPr lang="fr-FR" dirty="0"/>
              <a:t>Modifiez le titre </a:t>
            </a:r>
            <a:br>
              <a:rPr lang="fr-FR" dirty="0"/>
            </a:br>
            <a:r>
              <a:rPr lang="fr-FR" dirty="0"/>
              <a:t>du document</a:t>
            </a:r>
          </a:p>
        </p:txBody>
      </p:sp>
      <p:sp>
        <p:nvSpPr>
          <p:cNvPr id="4" name="Espace réservé du texte 3">
            <a:extLst>
              <a:ext uri="{FF2B5EF4-FFF2-40B4-BE49-F238E27FC236}">
                <a16:creationId xmlns:a16="http://schemas.microsoft.com/office/drawing/2014/main" id="{9B4B033A-F3C6-9541-BC39-CC6AFB49EFC9}"/>
              </a:ext>
            </a:extLst>
          </p:cNvPr>
          <p:cNvSpPr>
            <a:spLocks noGrp="1"/>
          </p:cNvSpPr>
          <p:nvPr>
            <p:ph type="body" sz="quarter" idx="10" hasCustomPrompt="1"/>
          </p:nvPr>
        </p:nvSpPr>
        <p:spPr>
          <a:xfrm>
            <a:off x="0" y="2426677"/>
            <a:ext cx="6096000" cy="675700"/>
          </a:xfrm>
        </p:spPr>
        <p:txBody>
          <a:bodyPr>
            <a:normAutofit/>
          </a:bodyPr>
          <a:lstStyle>
            <a:lvl1pPr marL="0" indent="0" algn="ctr">
              <a:lnSpc>
                <a:spcPct val="100000"/>
              </a:lnSpc>
              <a:spcBef>
                <a:spcPts val="0"/>
              </a:spcBef>
              <a:buNone/>
              <a:defRPr sz="16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fr-FR" dirty="0"/>
              <a:t>Modifiez le sous-titre ici</a:t>
            </a:r>
          </a:p>
        </p:txBody>
      </p:sp>
      <p:pic>
        <p:nvPicPr>
          <p:cNvPr id="8" name="Graphique 7">
            <a:extLst>
              <a:ext uri="{FF2B5EF4-FFF2-40B4-BE49-F238E27FC236}">
                <a16:creationId xmlns:a16="http://schemas.microsoft.com/office/drawing/2014/main" id="{BA464DA5-40EE-5346-9AC5-44B2F96C16F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369327" y="4663141"/>
            <a:ext cx="3357346" cy="1525769"/>
          </a:xfrm>
          <a:prstGeom prst="rect">
            <a:avLst/>
          </a:prstGeom>
        </p:spPr>
      </p:pic>
      <p:sp>
        <p:nvSpPr>
          <p:cNvPr id="5" name="Espace réservé du contenu 4">
            <a:extLst>
              <a:ext uri="{FF2B5EF4-FFF2-40B4-BE49-F238E27FC236}">
                <a16:creationId xmlns:a16="http://schemas.microsoft.com/office/drawing/2014/main" id="{C82182F2-49C6-D8A9-4D83-B3F5F41BDAF0}"/>
              </a:ext>
            </a:extLst>
          </p:cNvPr>
          <p:cNvSpPr>
            <a:spLocks noGrp="1"/>
          </p:cNvSpPr>
          <p:nvPr>
            <p:ph sz="quarter" idx="11"/>
          </p:nvPr>
        </p:nvSpPr>
        <p:spPr>
          <a:xfrm>
            <a:off x="6261100" y="0"/>
            <a:ext cx="5930900" cy="685800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513086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1">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83F597-0D36-A547-8A78-B69E4C12E674}"/>
              </a:ext>
            </a:extLst>
          </p:cNvPr>
          <p:cNvSpPr>
            <a:spLocks noGrp="1"/>
          </p:cNvSpPr>
          <p:nvPr>
            <p:ph type="ctrTitle" hasCustomPrompt="1"/>
          </p:nvPr>
        </p:nvSpPr>
        <p:spPr>
          <a:xfrm>
            <a:off x="572776" y="555073"/>
            <a:ext cx="9144000" cy="1447347"/>
          </a:xfrm>
        </p:spPr>
        <p:txBody>
          <a:bodyPr anchor="t">
            <a:normAutofit/>
          </a:bodyPr>
          <a:lstStyle>
            <a:lvl1pPr algn="l">
              <a:defRPr sz="4800" b="0">
                <a:solidFill>
                  <a:schemeClr val="bg1"/>
                </a:solidFill>
                <a:latin typeface="Times" pitchFamily="2" charset="0"/>
              </a:defRPr>
            </a:lvl1pPr>
          </a:lstStyle>
          <a:p>
            <a:r>
              <a:rPr lang="fr-FR" dirty="0"/>
              <a:t>Modifiez le style </a:t>
            </a:r>
            <a:br>
              <a:rPr lang="fr-FR" dirty="0"/>
            </a:br>
            <a:r>
              <a:rPr lang="fr-FR" dirty="0"/>
              <a:t>du titre</a:t>
            </a:r>
          </a:p>
        </p:txBody>
      </p:sp>
      <p:sp>
        <p:nvSpPr>
          <p:cNvPr id="3" name="Sous-titre 2">
            <a:extLst>
              <a:ext uri="{FF2B5EF4-FFF2-40B4-BE49-F238E27FC236}">
                <a16:creationId xmlns:a16="http://schemas.microsoft.com/office/drawing/2014/main" id="{513EDECC-2EBE-124C-A2F8-E0B13DC9F2AE}"/>
              </a:ext>
            </a:extLst>
          </p:cNvPr>
          <p:cNvSpPr>
            <a:spLocks noGrp="1"/>
          </p:cNvSpPr>
          <p:nvPr>
            <p:ph type="subTitle" idx="1"/>
          </p:nvPr>
        </p:nvSpPr>
        <p:spPr>
          <a:xfrm>
            <a:off x="572776" y="2137941"/>
            <a:ext cx="91440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Tree>
    <p:extLst>
      <p:ext uri="{BB962C8B-B14F-4D97-AF65-F5344CB8AC3E}">
        <p14:creationId xmlns:p14="http://schemas.microsoft.com/office/powerpoint/2010/main" val="2172406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e de titre/Citation">
    <p:bg>
      <p:bgPr>
        <a:solidFill>
          <a:schemeClr val="accent5">
            <a:lumMod val="20000"/>
            <a:lumOff val="80000"/>
            <a:alpha val="54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83F597-0D36-A547-8A78-B69E4C12E674}"/>
              </a:ext>
            </a:extLst>
          </p:cNvPr>
          <p:cNvSpPr>
            <a:spLocks noGrp="1"/>
          </p:cNvSpPr>
          <p:nvPr>
            <p:ph type="ctrTitle" hasCustomPrompt="1"/>
          </p:nvPr>
        </p:nvSpPr>
        <p:spPr>
          <a:xfrm>
            <a:off x="572776" y="555073"/>
            <a:ext cx="9144000" cy="1447347"/>
          </a:xfrm>
        </p:spPr>
        <p:txBody>
          <a:bodyPr anchor="t">
            <a:normAutofit/>
          </a:bodyPr>
          <a:lstStyle>
            <a:lvl1pPr algn="l">
              <a:defRPr sz="4800" b="0">
                <a:solidFill>
                  <a:schemeClr val="tx1"/>
                </a:solidFill>
                <a:latin typeface="Times" pitchFamily="2" charset="0"/>
              </a:defRPr>
            </a:lvl1pPr>
          </a:lstStyle>
          <a:p>
            <a:r>
              <a:rPr lang="fr-FR" dirty="0"/>
              <a:t>Modifiez le style </a:t>
            </a:r>
            <a:br>
              <a:rPr lang="fr-FR" dirty="0"/>
            </a:br>
            <a:r>
              <a:rPr lang="fr-FR" dirty="0"/>
              <a:t>du titre</a:t>
            </a:r>
          </a:p>
        </p:txBody>
      </p:sp>
      <p:sp>
        <p:nvSpPr>
          <p:cNvPr id="3" name="Sous-titre 2">
            <a:extLst>
              <a:ext uri="{FF2B5EF4-FFF2-40B4-BE49-F238E27FC236}">
                <a16:creationId xmlns:a16="http://schemas.microsoft.com/office/drawing/2014/main" id="{513EDECC-2EBE-124C-A2F8-E0B13DC9F2AE}"/>
              </a:ext>
            </a:extLst>
          </p:cNvPr>
          <p:cNvSpPr>
            <a:spLocks noGrp="1"/>
          </p:cNvSpPr>
          <p:nvPr>
            <p:ph type="subTitle" idx="1"/>
          </p:nvPr>
        </p:nvSpPr>
        <p:spPr>
          <a:xfrm>
            <a:off x="572776" y="2137941"/>
            <a:ext cx="9144000" cy="1655762"/>
          </a:xfrm>
        </p:spPr>
        <p:txBody>
          <a:bodyPr>
            <a:norm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Tree>
    <p:extLst>
      <p:ext uri="{BB962C8B-B14F-4D97-AF65-F5344CB8AC3E}">
        <p14:creationId xmlns:p14="http://schemas.microsoft.com/office/powerpoint/2010/main" val="2829219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xt_Légend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A57075-7EE8-2E4A-AB3C-B3F45B381449}"/>
              </a:ext>
            </a:extLst>
          </p:cNvPr>
          <p:cNvSpPr>
            <a:spLocks noGrp="1"/>
          </p:cNvSpPr>
          <p:nvPr>
            <p:ph type="title"/>
          </p:nvPr>
        </p:nvSpPr>
        <p:spPr>
          <a:xfrm>
            <a:off x="2986242" y="684492"/>
            <a:ext cx="5326767" cy="409317"/>
          </a:xfrm>
        </p:spPr>
        <p:txBody>
          <a:bodyPr anchor="t">
            <a:noAutofit/>
          </a:bodyPr>
          <a:lstStyle>
            <a:lvl1pPr>
              <a:defRPr sz="3600">
                <a:solidFill>
                  <a:schemeClr val="tx1"/>
                </a:solidFill>
              </a:defRPr>
            </a:lvl1pPr>
          </a:lstStyle>
          <a:p>
            <a:r>
              <a:rPr lang="fr-FR" dirty="0"/>
              <a:t>Modifiez le style du titre</a:t>
            </a:r>
          </a:p>
        </p:txBody>
      </p:sp>
      <p:sp>
        <p:nvSpPr>
          <p:cNvPr id="4" name="Espace réservé du texte 3">
            <a:extLst>
              <a:ext uri="{FF2B5EF4-FFF2-40B4-BE49-F238E27FC236}">
                <a16:creationId xmlns:a16="http://schemas.microsoft.com/office/drawing/2014/main" id="{8B9E2C4B-21C9-ED4E-8578-D64C400C4313}"/>
              </a:ext>
            </a:extLst>
          </p:cNvPr>
          <p:cNvSpPr>
            <a:spLocks noGrp="1"/>
          </p:cNvSpPr>
          <p:nvPr>
            <p:ph type="body" sz="half" idx="2"/>
          </p:nvPr>
        </p:nvSpPr>
        <p:spPr>
          <a:xfrm>
            <a:off x="2945081" y="2112654"/>
            <a:ext cx="8674145" cy="3651537"/>
          </a:xfrm>
        </p:spPr>
        <p:txBody>
          <a:bodyPr numCol="2" spcCol="72000"/>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
        <p:nvSpPr>
          <p:cNvPr id="9" name="Espace réservé du texte 3">
            <a:extLst>
              <a:ext uri="{FF2B5EF4-FFF2-40B4-BE49-F238E27FC236}">
                <a16:creationId xmlns:a16="http://schemas.microsoft.com/office/drawing/2014/main" id="{09C93877-5A70-CB4C-9B60-917EB0786AFD}"/>
              </a:ext>
            </a:extLst>
          </p:cNvPr>
          <p:cNvSpPr>
            <a:spLocks noGrp="1"/>
          </p:cNvSpPr>
          <p:nvPr>
            <p:ph type="body" sz="half" idx="11"/>
          </p:nvPr>
        </p:nvSpPr>
        <p:spPr>
          <a:xfrm>
            <a:off x="405115" y="2112655"/>
            <a:ext cx="2236720" cy="672595"/>
          </a:xfrm>
        </p:spPr>
        <p:txBody>
          <a:bodyPr>
            <a:normAutofit/>
          </a:bodyPr>
          <a:lstStyle>
            <a:lvl1pPr marL="0" indent="0" algn="ctr">
              <a:lnSpc>
                <a:spcPct val="150000"/>
              </a:lnSpc>
              <a:buNone/>
              <a:defRPr sz="10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
        <p:nvSpPr>
          <p:cNvPr id="5" name="Espace réservé du texte 4">
            <a:extLst>
              <a:ext uri="{FF2B5EF4-FFF2-40B4-BE49-F238E27FC236}">
                <a16:creationId xmlns:a16="http://schemas.microsoft.com/office/drawing/2014/main" id="{049AAA95-8597-AB49-A871-0D32BFE0FABC}"/>
              </a:ext>
            </a:extLst>
          </p:cNvPr>
          <p:cNvSpPr>
            <a:spLocks noGrp="1"/>
          </p:cNvSpPr>
          <p:nvPr>
            <p:ph type="body" sz="quarter" idx="12" hasCustomPrompt="1"/>
          </p:nvPr>
        </p:nvSpPr>
        <p:spPr>
          <a:xfrm>
            <a:off x="2986981" y="1181101"/>
            <a:ext cx="5326029" cy="518782"/>
          </a:xfrm>
        </p:spPr>
        <p:txBody>
          <a:bodyPr>
            <a:normAutofit/>
          </a:bodyPr>
          <a:lstStyle>
            <a:lvl1pPr marL="0" indent="0">
              <a:buNone/>
              <a:defRPr sz="1600">
                <a:solidFill>
                  <a:schemeClr val="tx1"/>
                </a:solidFill>
              </a:defRPr>
            </a:lvl1pPr>
          </a:lstStyle>
          <a:p>
            <a:pPr lvl="0"/>
            <a:r>
              <a:rPr lang="fr-FR" dirty="0"/>
              <a:t>Modifiez le sous-titre</a:t>
            </a:r>
          </a:p>
        </p:txBody>
      </p:sp>
    </p:spTree>
    <p:extLst>
      <p:ext uri="{BB962C8B-B14F-4D97-AF65-F5344CB8AC3E}">
        <p14:creationId xmlns:p14="http://schemas.microsoft.com/office/powerpoint/2010/main" val="668823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itation_Imag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3CF154F3-066D-9245-B906-4657B8145614}"/>
              </a:ext>
            </a:extLst>
          </p:cNvPr>
          <p:cNvSpPr>
            <a:spLocks noGrp="1"/>
          </p:cNvSpPr>
          <p:nvPr>
            <p:ph type="pic" sz="quarter" idx="13"/>
          </p:nvPr>
        </p:nvSpPr>
        <p:spPr>
          <a:xfrm>
            <a:off x="2956956" y="590550"/>
            <a:ext cx="8661957" cy="5230813"/>
          </a:xfrm>
        </p:spPr>
        <p:txBody>
          <a:bodyPr/>
          <a:lstStyle/>
          <a:p>
            <a:endParaRPr lang="fr-FR"/>
          </a:p>
        </p:txBody>
      </p:sp>
      <p:sp>
        <p:nvSpPr>
          <p:cNvPr id="13" name="Espace réservé du texte 3">
            <a:extLst>
              <a:ext uri="{FF2B5EF4-FFF2-40B4-BE49-F238E27FC236}">
                <a16:creationId xmlns:a16="http://schemas.microsoft.com/office/drawing/2014/main" id="{40C5C6DE-EE5E-F841-901B-9A61CD19D7DB}"/>
              </a:ext>
            </a:extLst>
          </p:cNvPr>
          <p:cNvSpPr>
            <a:spLocks noGrp="1"/>
          </p:cNvSpPr>
          <p:nvPr>
            <p:ph type="body" sz="half" idx="14" hasCustomPrompt="1"/>
          </p:nvPr>
        </p:nvSpPr>
        <p:spPr>
          <a:xfrm>
            <a:off x="249292" y="1755586"/>
            <a:ext cx="2563357" cy="2770116"/>
          </a:xfrm>
        </p:spPr>
        <p:txBody>
          <a:bodyPr>
            <a:normAutofit/>
          </a:bodyPr>
          <a:lstStyle>
            <a:lvl1pPr marL="0" indent="0" algn="ctr">
              <a:buNone/>
              <a:defRPr sz="2400" b="0">
                <a:solidFill>
                  <a:schemeClr val="accent1"/>
                </a:solidFill>
                <a:latin typeface="Times"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 Cliquez pour modifier les styles du texte du masque »</a:t>
            </a:r>
          </a:p>
        </p:txBody>
      </p:sp>
      <p:sp>
        <p:nvSpPr>
          <p:cNvPr id="14" name="Espace réservé du texte 3">
            <a:extLst>
              <a:ext uri="{FF2B5EF4-FFF2-40B4-BE49-F238E27FC236}">
                <a16:creationId xmlns:a16="http://schemas.microsoft.com/office/drawing/2014/main" id="{F040B106-0F82-2F4C-A130-FE6C0E04A1EC}"/>
              </a:ext>
            </a:extLst>
          </p:cNvPr>
          <p:cNvSpPr>
            <a:spLocks noGrp="1"/>
          </p:cNvSpPr>
          <p:nvPr>
            <p:ph type="body" sz="half" idx="11"/>
          </p:nvPr>
        </p:nvSpPr>
        <p:spPr>
          <a:xfrm>
            <a:off x="249292" y="4745371"/>
            <a:ext cx="2563357" cy="672595"/>
          </a:xfrm>
        </p:spPr>
        <p:txBody>
          <a:bodyPr>
            <a:normAutofit/>
          </a:bodyPr>
          <a:lstStyle>
            <a:lvl1pPr marL="0" indent="0" algn="ctr">
              <a:buNone/>
              <a:defRPr sz="10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Tree>
    <p:extLst>
      <p:ext uri="{BB962C8B-B14F-4D97-AF65-F5344CB8AC3E}">
        <p14:creationId xmlns:p14="http://schemas.microsoft.com/office/powerpoint/2010/main" val="3509451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Txt_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A57075-7EE8-2E4A-AB3C-B3F45B381449}"/>
              </a:ext>
            </a:extLst>
          </p:cNvPr>
          <p:cNvSpPr>
            <a:spLocks noGrp="1"/>
          </p:cNvSpPr>
          <p:nvPr>
            <p:ph type="title"/>
          </p:nvPr>
        </p:nvSpPr>
        <p:spPr>
          <a:xfrm>
            <a:off x="569600" y="684492"/>
            <a:ext cx="4867325" cy="1372908"/>
          </a:xfrm>
        </p:spPr>
        <p:txBody>
          <a:bodyPr anchor="t">
            <a:normAutofit/>
          </a:bodyPr>
          <a:lstStyle>
            <a:lvl1pPr>
              <a:defRPr sz="3600">
                <a:solidFill>
                  <a:schemeClr val="tx1"/>
                </a:solidFill>
              </a:defRPr>
            </a:lvl1pPr>
          </a:lstStyle>
          <a:p>
            <a:r>
              <a:rPr lang="fr-FR" dirty="0"/>
              <a:t>Modifiez le style du titre</a:t>
            </a:r>
          </a:p>
        </p:txBody>
      </p:sp>
      <p:sp>
        <p:nvSpPr>
          <p:cNvPr id="3" name="Espace réservé pour une image  2">
            <a:extLst>
              <a:ext uri="{FF2B5EF4-FFF2-40B4-BE49-F238E27FC236}">
                <a16:creationId xmlns:a16="http://schemas.microsoft.com/office/drawing/2014/main" id="{1AEE7960-9B6B-7848-972B-0F387F92319F}"/>
              </a:ext>
            </a:extLst>
          </p:cNvPr>
          <p:cNvSpPr>
            <a:spLocks noGrp="1"/>
          </p:cNvSpPr>
          <p:nvPr>
            <p:ph type="pic" idx="1"/>
          </p:nvPr>
        </p:nvSpPr>
        <p:spPr>
          <a:xfrm>
            <a:off x="5688078" y="684493"/>
            <a:ext cx="5931146" cy="5176558"/>
          </a:xfrm>
        </p:spPr>
        <p:txBody>
          <a:bodyPr/>
          <a:lstStyle>
            <a:lvl1pPr marL="0" indent="0">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8B9E2C4B-21C9-ED4E-8578-D64C400C4313}"/>
              </a:ext>
            </a:extLst>
          </p:cNvPr>
          <p:cNvSpPr>
            <a:spLocks noGrp="1"/>
          </p:cNvSpPr>
          <p:nvPr>
            <p:ph type="body" sz="half" idx="2"/>
          </p:nvPr>
        </p:nvSpPr>
        <p:spPr>
          <a:xfrm>
            <a:off x="572776" y="2057400"/>
            <a:ext cx="4867325" cy="3811588"/>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Tree>
    <p:extLst>
      <p:ext uri="{BB962C8B-B14F-4D97-AF65-F5344CB8AC3E}">
        <p14:creationId xmlns:p14="http://schemas.microsoft.com/office/powerpoint/2010/main" val="1753275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EA6349-1257-5143-BF2D-2E39386E7730}"/>
              </a:ext>
            </a:extLst>
          </p:cNvPr>
          <p:cNvSpPr>
            <a:spLocks noGrp="1"/>
          </p:cNvSpPr>
          <p:nvPr>
            <p:ph type="title"/>
          </p:nvPr>
        </p:nvSpPr>
        <p:spPr/>
        <p:txBody>
          <a:bodyPr>
            <a:normAutofit/>
          </a:bodyPr>
          <a:lstStyle>
            <a:lvl1pPr>
              <a:defRPr sz="4800">
                <a:solidFill>
                  <a:schemeClr val="tx1"/>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0E8537CE-30B2-7644-801A-E8CE850DADF9}"/>
              </a:ext>
            </a:extLst>
          </p:cNvPr>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775575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C0DCC1-D0EC-664B-9688-3497F8CB09B1}"/>
              </a:ext>
            </a:extLst>
          </p:cNvPr>
          <p:cNvSpPr>
            <a:spLocks noGrp="1"/>
          </p:cNvSpPr>
          <p:nvPr>
            <p:ph type="title"/>
          </p:nvPr>
        </p:nvSpPr>
        <p:spPr/>
        <p:txBody>
          <a:bodyPr>
            <a:normAutofit/>
          </a:bodyPr>
          <a:lstStyle>
            <a:lvl1pPr>
              <a:defRPr sz="4800">
                <a:solidFill>
                  <a:schemeClr val="tx1"/>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3FFBDAFD-9F74-744D-BBE2-28497010DD67}"/>
              </a:ext>
            </a:extLst>
          </p:cNvPr>
          <p:cNvSpPr>
            <a:spLocks noGrp="1"/>
          </p:cNvSpPr>
          <p:nvPr>
            <p:ph sz="half" idx="1"/>
          </p:nvPr>
        </p:nvSpPr>
        <p:spPr>
          <a:xfrm>
            <a:off x="838200" y="1825625"/>
            <a:ext cx="5181600"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a:extLst>
              <a:ext uri="{FF2B5EF4-FFF2-40B4-BE49-F238E27FC236}">
                <a16:creationId xmlns:a16="http://schemas.microsoft.com/office/drawing/2014/main" id="{524BF02F-F472-4B41-B314-F60576C5C6C8}"/>
              </a:ext>
            </a:extLst>
          </p:cNvPr>
          <p:cNvSpPr>
            <a:spLocks noGrp="1"/>
          </p:cNvSpPr>
          <p:nvPr>
            <p:ph sz="half" idx="2"/>
          </p:nvPr>
        </p:nvSpPr>
        <p:spPr>
          <a:xfrm>
            <a:off x="6172200" y="1825625"/>
            <a:ext cx="5181600"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579197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D3E099D-60F1-AE42-BCDC-1C1DA6FFB92E}"/>
              </a:ext>
            </a:extLst>
          </p:cNvPr>
          <p:cNvSpPr>
            <a:spLocks noGrp="1"/>
          </p:cNvSpPr>
          <p:nvPr>
            <p:ph type="title"/>
          </p:nvPr>
        </p:nvSpPr>
        <p:spPr>
          <a:xfrm>
            <a:off x="572776"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2411B12B-A64F-1845-9B16-64F35439148C}"/>
              </a:ext>
            </a:extLst>
          </p:cNvPr>
          <p:cNvSpPr>
            <a:spLocks noGrp="1"/>
          </p:cNvSpPr>
          <p:nvPr>
            <p:ph type="body" idx="1"/>
          </p:nvPr>
        </p:nvSpPr>
        <p:spPr>
          <a:xfrm>
            <a:off x="572776"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ZoneTexte 4">
            <a:extLst>
              <a:ext uri="{FF2B5EF4-FFF2-40B4-BE49-F238E27FC236}">
                <a16:creationId xmlns:a16="http://schemas.microsoft.com/office/drawing/2014/main" id="{FF1C75D3-235D-AF4F-9DC4-E20BB9C02CFB}"/>
              </a:ext>
            </a:extLst>
          </p:cNvPr>
          <p:cNvSpPr txBox="1"/>
          <p:nvPr userDrawn="1"/>
        </p:nvSpPr>
        <p:spPr>
          <a:xfrm>
            <a:off x="454022" y="6230557"/>
            <a:ext cx="1885416" cy="246221"/>
          </a:xfrm>
          <a:prstGeom prst="rect">
            <a:avLst/>
          </a:prstGeom>
          <a:noFill/>
        </p:spPr>
        <p:txBody>
          <a:bodyPr wrap="square" rtlCol="0">
            <a:spAutoFit/>
          </a:bodyPr>
          <a:lstStyle/>
          <a:p>
            <a:fld id="{DBAA025A-30A0-2A48-BFE7-7AACB2572F79}" type="datetime1">
              <a:rPr lang="fr-FR" sz="1000" smtClean="0">
                <a:solidFill>
                  <a:schemeClr val="tx2"/>
                </a:solidFill>
              </a:rPr>
              <a:t>16/09/2025</a:t>
            </a:fld>
            <a:endParaRPr lang="fr-FR" sz="1000" dirty="0">
              <a:solidFill>
                <a:schemeClr val="tx2"/>
              </a:solidFill>
            </a:endParaRPr>
          </a:p>
        </p:txBody>
      </p:sp>
      <p:sp>
        <p:nvSpPr>
          <p:cNvPr id="8" name="ZoneTexte 7">
            <a:extLst>
              <a:ext uri="{FF2B5EF4-FFF2-40B4-BE49-F238E27FC236}">
                <a16:creationId xmlns:a16="http://schemas.microsoft.com/office/drawing/2014/main" id="{BBEC0A3E-9FF9-5E48-8674-A4D17F1882EA}"/>
              </a:ext>
            </a:extLst>
          </p:cNvPr>
          <p:cNvSpPr txBox="1"/>
          <p:nvPr userDrawn="1"/>
        </p:nvSpPr>
        <p:spPr>
          <a:xfrm>
            <a:off x="10791491" y="6230556"/>
            <a:ext cx="996746" cy="246221"/>
          </a:xfrm>
          <a:prstGeom prst="rect">
            <a:avLst/>
          </a:prstGeom>
          <a:noFill/>
        </p:spPr>
        <p:txBody>
          <a:bodyPr wrap="square" rtlCol="0">
            <a:spAutoFit/>
          </a:bodyPr>
          <a:lstStyle/>
          <a:p>
            <a:pPr algn="r"/>
            <a:fld id="{22EBF02D-6D68-6046-9671-EF2CBC0006D3}" type="slidenum">
              <a:rPr lang="fr-FR" sz="1000" smtClean="0">
                <a:solidFill>
                  <a:schemeClr val="tx2"/>
                </a:solidFill>
              </a:rPr>
              <a:pPr algn="r"/>
              <a:t>‹N°›</a:t>
            </a:fld>
            <a:endParaRPr lang="fr-FR" sz="1000" dirty="0">
              <a:solidFill>
                <a:schemeClr val="tx2"/>
              </a:solidFill>
            </a:endParaRPr>
          </a:p>
        </p:txBody>
      </p:sp>
      <p:sp>
        <p:nvSpPr>
          <p:cNvPr id="9" name="ZoneTexte 8">
            <a:extLst>
              <a:ext uri="{FF2B5EF4-FFF2-40B4-BE49-F238E27FC236}">
                <a16:creationId xmlns:a16="http://schemas.microsoft.com/office/drawing/2014/main" id="{D4C86B5D-9F77-804A-9D07-923C2923059E}"/>
              </a:ext>
            </a:extLst>
          </p:cNvPr>
          <p:cNvSpPr txBox="1"/>
          <p:nvPr userDrawn="1"/>
        </p:nvSpPr>
        <p:spPr>
          <a:xfrm>
            <a:off x="2879558" y="6230555"/>
            <a:ext cx="2743200" cy="246221"/>
          </a:xfrm>
          <a:prstGeom prst="rect">
            <a:avLst/>
          </a:prstGeom>
          <a:noFill/>
        </p:spPr>
        <p:txBody>
          <a:bodyPr wrap="square" rtlCol="0">
            <a:spAutoFit/>
          </a:bodyPr>
          <a:lstStyle/>
          <a:p>
            <a:r>
              <a:rPr lang="fr-FR" sz="1000" b="1" dirty="0">
                <a:solidFill>
                  <a:schemeClr val="tx2"/>
                </a:solidFill>
              </a:rPr>
              <a:t>Université Paris 1 Panthéon-Sorbonne</a:t>
            </a:r>
          </a:p>
        </p:txBody>
      </p:sp>
    </p:spTree>
    <p:extLst>
      <p:ext uri="{BB962C8B-B14F-4D97-AF65-F5344CB8AC3E}">
        <p14:creationId xmlns:p14="http://schemas.microsoft.com/office/powerpoint/2010/main" val="288395643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8" r:id="rId3"/>
    <p:sldLayoutId id="2147483660" r:id="rId4"/>
    <p:sldLayoutId id="2147483659" r:id="rId5"/>
    <p:sldLayoutId id="2147483657" r:id="rId6"/>
    <p:sldLayoutId id="2147483650" r:id="rId7"/>
    <p:sldLayoutId id="2147483652" r:id="rId8"/>
  </p:sldLayoutIdLst>
  <p:hf hdr="0" ftr="0"/>
  <p:txStyles>
    <p:titleStyle>
      <a:lvl1pPr algn="l" defTabSz="914400" rtl="0" eaLnBrk="1" latinLnBrk="0" hangingPunct="1">
        <a:lnSpc>
          <a:spcPct val="90000"/>
        </a:lnSpc>
        <a:spcBef>
          <a:spcPct val="0"/>
        </a:spcBef>
        <a:buNone/>
        <a:defRPr sz="4800" b="0" kern="1200">
          <a:solidFill>
            <a:schemeClr val="tx1"/>
          </a:solidFill>
          <a:latin typeface="Time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reins.univ-paris1.fr/reins/" TargetMode="External"/><Relationship Id="rId2" Type="http://schemas.openxmlformats.org/officeDocument/2006/relationships/hyperlink" Target="https://primo.univ-paris1.fr/primo/" TargetMode="Externa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hyperlink" Target="https://www.pantheonsorbonne.fr/inscription/inscription-administrative"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s://drive.google.com/drive/folders/19Jr_yRSgtis6jT7sy4xa-tpPUN207ggX?usp=sharing"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mailto:clemence.filc@outlook.fr" TargetMode="External"/><Relationship Id="rId7" Type="http://schemas.openxmlformats.org/officeDocument/2006/relationships/hyperlink" Target="mailto:atourret@gmail.com"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mailto:gladys.rayar@gmail.com" TargetMode="External"/><Relationship Id="rId5" Type="http://schemas.openxmlformats.org/officeDocument/2006/relationships/hyperlink" Target="mailto:Bryan.Mouillez@etu.univ-paris1.fr" TargetMode="External"/><Relationship Id="rId4" Type="http://schemas.openxmlformats.org/officeDocument/2006/relationships/hyperlink" Target="mailto:beyoncejavois10@gmail.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irene.politis@univ-paris1.fr"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mailto:zoe.steinbach@univ-paris1.fr" TargetMode="External"/><Relationship Id="rId4" Type="http://schemas.openxmlformats.org/officeDocument/2006/relationships/hyperlink" Target="mailto:licence3-rh@univ-paris1.fr"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A2C3B9A-789A-2202-E18D-DECE862F12C5}"/>
              </a:ext>
            </a:extLst>
          </p:cNvPr>
          <p:cNvPicPr>
            <a:picLocks noChangeAspect="1"/>
          </p:cNvPicPr>
          <p:nvPr/>
        </p:nvPicPr>
        <p:blipFill>
          <a:blip r:embed="rId2"/>
          <a:stretch>
            <a:fillRect/>
          </a:stretch>
        </p:blipFill>
        <p:spPr>
          <a:xfrm>
            <a:off x="0" y="0"/>
            <a:ext cx="12192000" cy="6858000"/>
          </a:xfrm>
          <a:prstGeom prst="rect">
            <a:avLst/>
          </a:prstGeom>
        </p:spPr>
      </p:pic>
      <p:pic>
        <p:nvPicPr>
          <p:cNvPr id="8" name="Image 7">
            <a:extLst>
              <a:ext uri="{FF2B5EF4-FFF2-40B4-BE49-F238E27FC236}">
                <a16:creationId xmlns:a16="http://schemas.microsoft.com/office/drawing/2014/main" id="{3EE056F8-EF7D-7BDA-8695-7EDD5337BA53}"/>
              </a:ext>
            </a:extLst>
          </p:cNvPr>
          <p:cNvPicPr>
            <a:picLocks noChangeAspect="1"/>
          </p:cNvPicPr>
          <p:nvPr/>
        </p:nvPicPr>
        <p:blipFill>
          <a:blip r:embed="rId3"/>
          <a:stretch>
            <a:fillRect/>
          </a:stretch>
        </p:blipFill>
        <p:spPr>
          <a:xfrm>
            <a:off x="6096000" y="0"/>
            <a:ext cx="10292333" cy="6858000"/>
          </a:xfrm>
          <a:prstGeom prst="rect">
            <a:avLst/>
          </a:prstGeom>
        </p:spPr>
      </p:pic>
      <p:sp>
        <p:nvSpPr>
          <p:cNvPr id="9" name="Titre 1">
            <a:extLst>
              <a:ext uri="{FF2B5EF4-FFF2-40B4-BE49-F238E27FC236}">
                <a16:creationId xmlns:a16="http://schemas.microsoft.com/office/drawing/2014/main" id="{7BA5809E-EAF9-A540-9A30-6A613B288F97}"/>
              </a:ext>
            </a:extLst>
          </p:cNvPr>
          <p:cNvSpPr>
            <a:spLocks noGrp="1"/>
          </p:cNvSpPr>
          <p:nvPr/>
        </p:nvSpPr>
        <p:spPr>
          <a:xfrm>
            <a:off x="0" y="497541"/>
            <a:ext cx="6096000" cy="13716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800" b="0" i="0" kern="1200">
                <a:solidFill>
                  <a:schemeClr val="bg1"/>
                </a:solidFill>
                <a:latin typeface="Times" pitchFamily="2" charset="0"/>
                <a:ea typeface="+mj-ea"/>
                <a:cs typeface="+mj-cs"/>
              </a:defRPr>
            </a:lvl1pPr>
          </a:lstStyle>
          <a:p>
            <a:pPr>
              <a:lnSpc>
                <a:spcPts val="4060"/>
              </a:lnSpc>
            </a:pPr>
            <a:r>
              <a:rPr lang="fr-FR" dirty="0"/>
              <a:t>Licence de gestion option RH A et B</a:t>
            </a:r>
            <a:br>
              <a:rPr lang="fr-FR" dirty="0"/>
            </a:br>
            <a:endParaRPr lang="fr-FR" dirty="0"/>
          </a:p>
        </p:txBody>
      </p:sp>
      <p:sp>
        <p:nvSpPr>
          <p:cNvPr id="11" name="Espace réservé du texte 2">
            <a:extLst>
              <a:ext uri="{FF2B5EF4-FFF2-40B4-BE49-F238E27FC236}">
                <a16:creationId xmlns:a16="http://schemas.microsoft.com/office/drawing/2014/main" id="{A1F7D55D-2CE8-DE41-A7E8-3BAC3F7E6CE2}"/>
              </a:ext>
            </a:extLst>
          </p:cNvPr>
          <p:cNvSpPr>
            <a:spLocks noGrp="1"/>
          </p:cNvSpPr>
          <p:nvPr/>
        </p:nvSpPr>
        <p:spPr>
          <a:xfrm>
            <a:off x="0" y="2107754"/>
            <a:ext cx="6096000" cy="2295804"/>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0"/>
              </a:spcBef>
              <a:buFont typeface="Arial" panose="020B0604020202020204" pitchFamily="34" charset="0"/>
              <a:buNone/>
              <a:defRPr sz="16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Séance d’intégration</a:t>
            </a:r>
          </a:p>
          <a:p>
            <a:endParaRPr lang="fr-FR" dirty="0"/>
          </a:p>
          <a:p>
            <a:r>
              <a:rPr lang="fr-FR" dirty="0"/>
              <a:t>Bienvenue  </a:t>
            </a:r>
          </a:p>
        </p:txBody>
      </p:sp>
    </p:spTree>
    <p:extLst>
      <p:ext uri="{BB962C8B-B14F-4D97-AF65-F5344CB8AC3E}">
        <p14:creationId xmlns:p14="http://schemas.microsoft.com/office/powerpoint/2010/main" val="1841089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fontScale="90000"/>
          </a:bodyPr>
          <a:lstStyle/>
          <a:p>
            <a:pPr algn="l"/>
            <a:br>
              <a:rPr lang="fr-FR" altLang="fr-FR" dirty="0">
                <a:solidFill>
                  <a:srgbClr val="002060"/>
                </a:solidFill>
              </a:rPr>
            </a:br>
            <a:r>
              <a:rPr lang="fr-FR" altLang="fr-FR" sz="4000" dirty="0">
                <a:solidFill>
                  <a:srgbClr val="002060"/>
                </a:solidFill>
              </a:rPr>
              <a:t>Les centres où nous serons</a:t>
            </a:r>
            <a:br>
              <a:rPr lang="fr-FR" altLang="fr-FR" sz="4000" dirty="0">
                <a:solidFill>
                  <a:srgbClr val="002060"/>
                </a:solidFill>
              </a:rPr>
            </a:br>
            <a:br>
              <a:rPr lang="fr-FR" altLang="fr-FR" dirty="0">
                <a:solidFill>
                  <a:schemeClr val="accent6">
                    <a:lumMod val="75000"/>
                  </a:schemeClr>
                </a:solidFill>
              </a:rPr>
            </a:br>
            <a:endParaRPr lang="fr-FR" dirty="0">
              <a:solidFill>
                <a:schemeClr val="accent1">
                  <a:lumMod val="50000"/>
                </a:schemeClr>
              </a:solidFill>
            </a:endParaRPr>
          </a:p>
        </p:txBody>
      </p:sp>
      <p:sp>
        <p:nvSpPr>
          <p:cNvPr id="4" name="ZoneTexte 3">
            <a:extLst>
              <a:ext uri="{FF2B5EF4-FFF2-40B4-BE49-F238E27FC236}">
                <a16:creationId xmlns:a16="http://schemas.microsoft.com/office/drawing/2014/main" id="{C75DC73D-5CF6-B19F-0C78-9186E0677974}"/>
              </a:ext>
            </a:extLst>
          </p:cNvPr>
          <p:cNvSpPr txBox="1"/>
          <p:nvPr/>
        </p:nvSpPr>
        <p:spPr>
          <a:xfrm>
            <a:off x="703385" y="1196753"/>
            <a:ext cx="6237741" cy="4376583"/>
          </a:xfrm>
          <a:prstGeom prst="rect">
            <a:avLst/>
          </a:prstGeom>
          <a:noFill/>
        </p:spPr>
        <p:txBody>
          <a:bodyPr wrap="square">
            <a:spAutoFit/>
          </a:bodyPr>
          <a:lstStyle/>
          <a:p>
            <a:r>
              <a:rPr lang="fr-FR" sz="2400" dirty="0">
                <a:latin typeface="AkayaKanadaka" panose="02010502080401010103" pitchFamily="2" charset="77"/>
                <a:cs typeface="AkayaKanadaka" panose="02010502080401010103" pitchFamily="2" charset="77"/>
              </a:rPr>
              <a:t>BRC = Centre Broca, 21 rue Broca, 75005 Paris </a:t>
            </a:r>
          </a:p>
          <a:p>
            <a:r>
              <a:rPr lang="fr-FR" sz="2400" dirty="0">
                <a:latin typeface="AkayaKanadaka" panose="02010502080401010103" pitchFamily="2" charset="77"/>
                <a:cs typeface="AkayaKanadaka" panose="02010502080401010103" pitchFamily="2" charset="77"/>
              </a:rPr>
              <a:t>LRC = Centre </a:t>
            </a:r>
            <a:r>
              <a:rPr lang="fr-FR" sz="2400" dirty="0" err="1">
                <a:latin typeface="AkayaKanadaka" panose="02010502080401010103" pitchFamily="2" charset="77"/>
                <a:cs typeface="AkayaKanadaka" panose="02010502080401010103" pitchFamily="2" charset="77"/>
              </a:rPr>
              <a:t>Lourcine</a:t>
            </a:r>
            <a:r>
              <a:rPr lang="fr-FR" sz="2400" dirty="0">
                <a:latin typeface="AkayaKanadaka" panose="02010502080401010103" pitchFamily="2" charset="77"/>
                <a:cs typeface="AkayaKanadaka" panose="02010502080401010103" pitchFamily="2" charset="77"/>
              </a:rPr>
              <a:t>, 1 rue de la Glacière, 75005 Paris  (Carte d’étudiant nécessaire à l’entrée) </a:t>
            </a:r>
          </a:p>
          <a:p>
            <a:r>
              <a:rPr lang="fr-FR" sz="2400" dirty="0">
                <a:latin typeface="AkayaKanadaka" panose="02010502080401010103" pitchFamily="2" charset="77"/>
                <a:cs typeface="AkayaKanadaka" panose="02010502080401010103" pitchFamily="2" charset="77"/>
              </a:rPr>
              <a:t>CSR = Centre Censier, 13 rue de Santeuil, 75005 Paris  </a:t>
            </a:r>
          </a:p>
          <a:p>
            <a:r>
              <a:rPr lang="fr-FR" sz="2400" dirty="0">
                <a:latin typeface="AkayaKanadaka" panose="02010502080401010103" pitchFamily="2" charset="77"/>
                <a:cs typeface="AkayaKanadaka" panose="02010502080401010103" pitchFamily="2" charset="77"/>
              </a:rPr>
              <a:t>PTH = Centre Panthéon, 12 place du Panthéon, 75005 Paris  </a:t>
            </a:r>
          </a:p>
          <a:p>
            <a:pPr>
              <a:lnSpc>
                <a:spcPct val="90000"/>
              </a:lnSpc>
            </a:pPr>
            <a:r>
              <a:rPr lang="fr-FR" altLang="fr-FR" sz="2400" dirty="0">
                <a:latin typeface="AkayaKanadaka" panose="02010502080401010103" pitchFamily="2" charset="77"/>
                <a:cs typeface="AkayaKanadaka" panose="02010502080401010103" pitchFamily="2" charset="77"/>
              </a:rPr>
              <a:t>SRB = Centre Sorbonne, 1 rue Victor Cousin ou 14 rue Cujas </a:t>
            </a:r>
            <a:r>
              <a:rPr lang="fr-FR" sz="2400" dirty="0">
                <a:latin typeface="AkayaKanadaka" panose="02010502080401010103" pitchFamily="2" charset="77"/>
                <a:cs typeface="AkayaKanadaka" panose="02010502080401010103" pitchFamily="2" charset="77"/>
              </a:rPr>
              <a:t>(Carte d’étudiant nécessaire à l’entrée) </a:t>
            </a:r>
            <a:endParaRPr lang="fr-FR" altLang="fr-FR" sz="2400" dirty="0">
              <a:latin typeface="AkayaKanadaka" panose="02010502080401010103" pitchFamily="2" charset="77"/>
              <a:cs typeface="AkayaKanadaka" panose="02010502080401010103" pitchFamily="2" charset="77"/>
            </a:endParaRPr>
          </a:p>
          <a:p>
            <a:pPr>
              <a:lnSpc>
                <a:spcPct val="90000"/>
              </a:lnSpc>
            </a:pPr>
            <a:r>
              <a:rPr lang="fr-FR" altLang="fr-FR" sz="2400" dirty="0">
                <a:latin typeface="AkayaKanadaka" panose="02010502080401010103" pitchFamily="2" charset="77"/>
                <a:cs typeface="AkayaKanadaka" panose="02010502080401010103" pitchFamily="2" charset="77"/>
              </a:rPr>
              <a:t>Cassin = 17 rue Saint Hippolyte, 75013 Paris </a:t>
            </a:r>
          </a:p>
        </p:txBody>
      </p:sp>
      <p:pic>
        <p:nvPicPr>
          <p:cNvPr id="3" name="Image 2">
            <a:extLst>
              <a:ext uri="{FF2B5EF4-FFF2-40B4-BE49-F238E27FC236}">
                <a16:creationId xmlns:a16="http://schemas.microsoft.com/office/drawing/2014/main" id="{96C81F40-6EAE-F414-1D11-A0561D7EF91A}"/>
              </a:ext>
            </a:extLst>
          </p:cNvPr>
          <p:cNvPicPr>
            <a:picLocks noChangeAspect="1"/>
          </p:cNvPicPr>
          <p:nvPr/>
        </p:nvPicPr>
        <p:blipFill>
          <a:blip r:embed="rId3"/>
          <a:stretch>
            <a:fillRect/>
          </a:stretch>
        </p:blipFill>
        <p:spPr>
          <a:xfrm>
            <a:off x="6347791" y="365125"/>
            <a:ext cx="5372100" cy="5765800"/>
          </a:xfrm>
          <a:prstGeom prst="rect">
            <a:avLst/>
          </a:prstGeom>
        </p:spPr>
      </p:pic>
    </p:spTree>
    <p:extLst>
      <p:ext uri="{BB962C8B-B14F-4D97-AF65-F5344CB8AC3E}">
        <p14:creationId xmlns:p14="http://schemas.microsoft.com/office/powerpoint/2010/main" val="667986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958465-922E-72B7-4E2E-24341E42C356}"/>
              </a:ext>
            </a:extLst>
          </p:cNvPr>
          <p:cNvSpPr>
            <a:spLocks noGrp="1"/>
          </p:cNvSpPr>
          <p:nvPr>
            <p:ph type="title"/>
          </p:nvPr>
        </p:nvSpPr>
        <p:spPr/>
        <p:txBody>
          <a:bodyPr/>
          <a:lstStyle/>
          <a:p>
            <a:r>
              <a:rPr lang="fr-FR" dirty="0"/>
              <a:t>Le centre Broca (BRC)</a:t>
            </a:r>
          </a:p>
        </p:txBody>
      </p:sp>
      <p:pic>
        <p:nvPicPr>
          <p:cNvPr id="4" name="Espace réservé du contenu 3">
            <a:extLst>
              <a:ext uri="{FF2B5EF4-FFF2-40B4-BE49-F238E27FC236}">
                <a16:creationId xmlns:a16="http://schemas.microsoft.com/office/drawing/2014/main" id="{81A9AE37-C616-48C2-D3C0-EF05DC2C7E3C}"/>
              </a:ext>
            </a:extLst>
          </p:cNvPr>
          <p:cNvPicPr>
            <a:picLocks noGrp="1" noChangeAspect="1"/>
          </p:cNvPicPr>
          <p:nvPr>
            <p:ph idx="1"/>
          </p:nvPr>
        </p:nvPicPr>
        <p:blipFill>
          <a:blip r:embed="rId2"/>
          <a:stretch>
            <a:fillRect/>
          </a:stretch>
        </p:blipFill>
        <p:spPr>
          <a:xfrm>
            <a:off x="4518212" y="2007394"/>
            <a:ext cx="7543800" cy="3987800"/>
          </a:xfrm>
          <a:prstGeom prst="rect">
            <a:avLst/>
          </a:prstGeom>
        </p:spPr>
      </p:pic>
      <p:sp>
        <p:nvSpPr>
          <p:cNvPr id="5" name="ZoneTexte 4">
            <a:extLst>
              <a:ext uri="{FF2B5EF4-FFF2-40B4-BE49-F238E27FC236}">
                <a16:creationId xmlns:a16="http://schemas.microsoft.com/office/drawing/2014/main" id="{DD8D5604-BA46-B8C6-0919-704745252182}"/>
              </a:ext>
            </a:extLst>
          </p:cNvPr>
          <p:cNvSpPr txBox="1"/>
          <p:nvPr/>
        </p:nvSpPr>
        <p:spPr>
          <a:xfrm>
            <a:off x="699247" y="2191871"/>
            <a:ext cx="3300904" cy="923330"/>
          </a:xfrm>
          <a:prstGeom prst="rect">
            <a:avLst/>
          </a:prstGeom>
          <a:noFill/>
        </p:spPr>
        <p:txBody>
          <a:bodyPr wrap="none" rtlCol="0">
            <a:spAutoFit/>
          </a:bodyPr>
          <a:lstStyle/>
          <a:p>
            <a:r>
              <a:rPr lang="fr-FR" dirty="0"/>
              <a:t>Centre de Formation continue </a:t>
            </a:r>
          </a:p>
          <a:p>
            <a:r>
              <a:rPr lang="fr-FR" dirty="0"/>
              <a:t>21 rue Broca</a:t>
            </a:r>
          </a:p>
          <a:p>
            <a:r>
              <a:rPr lang="fr-FR" dirty="0"/>
              <a:t>Métro Censier Daubenton</a:t>
            </a:r>
          </a:p>
        </p:txBody>
      </p:sp>
    </p:spTree>
    <p:extLst>
      <p:ext uri="{BB962C8B-B14F-4D97-AF65-F5344CB8AC3E}">
        <p14:creationId xmlns:p14="http://schemas.microsoft.com/office/powerpoint/2010/main" val="110413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0B980-55DE-BDF6-2AAD-E395332DCD8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1024343-B39D-E734-5EFE-06B4C237F1AD}"/>
              </a:ext>
            </a:extLst>
          </p:cNvPr>
          <p:cNvSpPr>
            <a:spLocks noGrp="1"/>
          </p:cNvSpPr>
          <p:nvPr>
            <p:ph type="title"/>
          </p:nvPr>
        </p:nvSpPr>
        <p:spPr/>
        <p:txBody>
          <a:bodyPr/>
          <a:lstStyle/>
          <a:p>
            <a:r>
              <a:rPr lang="fr-FR" dirty="0"/>
              <a:t>Le centre </a:t>
            </a:r>
            <a:r>
              <a:rPr lang="fr-FR" dirty="0" err="1"/>
              <a:t>Lourcine</a:t>
            </a:r>
            <a:r>
              <a:rPr lang="fr-FR" dirty="0"/>
              <a:t> (LRC)</a:t>
            </a:r>
          </a:p>
        </p:txBody>
      </p:sp>
      <p:sp>
        <p:nvSpPr>
          <p:cNvPr id="5" name="Espace réservé du contenu 4">
            <a:extLst>
              <a:ext uri="{FF2B5EF4-FFF2-40B4-BE49-F238E27FC236}">
                <a16:creationId xmlns:a16="http://schemas.microsoft.com/office/drawing/2014/main" id="{63694D5E-F7A7-A6F5-2BD3-BBDE8CF40AFC}"/>
              </a:ext>
            </a:extLst>
          </p:cNvPr>
          <p:cNvSpPr>
            <a:spLocks noGrp="1"/>
          </p:cNvSpPr>
          <p:nvPr>
            <p:ph idx="1"/>
          </p:nvPr>
        </p:nvSpPr>
        <p:spPr>
          <a:xfrm>
            <a:off x="572776" y="1586753"/>
            <a:ext cx="3595812" cy="4590210"/>
          </a:xfrm>
        </p:spPr>
        <p:txBody>
          <a:bodyPr/>
          <a:lstStyle/>
          <a:p>
            <a:r>
              <a:rPr lang="fr-FR" dirty="0"/>
              <a:t>Entrée : 1 rue de la Glacière </a:t>
            </a:r>
          </a:p>
          <a:p>
            <a:r>
              <a:rPr lang="fr-FR" dirty="0"/>
              <a:t>Carte d’étudiant à présenter à l’entrée</a:t>
            </a:r>
          </a:p>
          <a:p>
            <a:r>
              <a:rPr lang="fr-FR" dirty="0"/>
              <a:t>Métro Censier Daubenton, Gobelin, Glacière</a:t>
            </a:r>
          </a:p>
          <a:p>
            <a:r>
              <a:rPr lang="fr-FR" dirty="0"/>
              <a:t>Bibliothèque de droit</a:t>
            </a:r>
          </a:p>
        </p:txBody>
      </p:sp>
      <p:pic>
        <p:nvPicPr>
          <p:cNvPr id="6" name="Image 5">
            <a:extLst>
              <a:ext uri="{FF2B5EF4-FFF2-40B4-BE49-F238E27FC236}">
                <a16:creationId xmlns:a16="http://schemas.microsoft.com/office/drawing/2014/main" id="{9E62BAE1-3CF8-F276-D1E0-64BB01A7618A}"/>
              </a:ext>
            </a:extLst>
          </p:cNvPr>
          <p:cNvPicPr>
            <a:picLocks noChangeAspect="1"/>
          </p:cNvPicPr>
          <p:nvPr/>
        </p:nvPicPr>
        <p:blipFill>
          <a:blip r:embed="rId2"/>
          <a:stretch>
            <a:fillRect/>
          </a:stretch>
        </p:blipFill>
        <p:spPr>
          <a:xfrm>
            <a:off x="4306623" y="1825625"/>
            <a:ext cx="7421820" cy="3230469"/>
          </a:xfrm>
          <a:prstGeom prst="rect">
            <a:avLst/>
          </a:prstGeom>
        </p:spPr>
      </p:pic>
    </p:spTree>
    <p:extLst>
      <p:ext uri="{BB962C8B-B14F-4D97-AF65-F5344CB8AC3E}">
        <p14:creationId xmlns:p14="http://schemas.microsoft.com/office/powerpoint/2010/main" val="3996926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9CE84-08D5-A263-B45C-457C38511F3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674D35B-B0F5-1F4E-3686-64BD27BC3FDD}"/>
              </a:ext>
            </a:extLst>
          </p:cNvPr>
          <p:cNvSpPr>
            <a:spLocks noGrp="1"/>
          </p:cNvSpPr>
          <p:nvPr>
            <p:ph type="title"/>
          </p:nvPr>
        </p:nvSpPr>
        <p:spPr/>
        <p:txBody>
          <a:bodyPr/>
          <a:lstStyle/>
          <a:p>
            <a:r>
              <a:rPr lang="fr-FR" dirty="0"/>
              <a:t>Le centre René Cassin (CAS)</a:t>
            </a:r>
          </a:p>
        </p:txBody>
      </p:sp>
      <p:pic>
        <p:nvPicPr>
          <p:cNvPr id="3" name="Image 2">
            <a:extLst>
              <a:ext uri="{FF2B5EF4-FFF2-40B4-BE49-F238E27FC236}">
                <a16:creationId xmlns:a16="http://schemas.microsoft.com/office/drawing/2014/main" id="{6C77E6DE-62B8-02C7-4C81-C4A26FBC9684}"/>
              </a:ext>
            </a:extLst>
          </p:cNvPr>
          <p:cNvPicPr>
            <a:picLocks noChangeAspect="1"/>
          </p:cNvPicPr>
          <p:nvPr/>
        </p:nvPicPr>
        <p:blipFill>
          <a:blip r:embed="rId2"/>
          <a:stretch>
            <a:fillRect/>
          </a:stretch>
        </p:blipFill>
        <p:spPr>
          <a:xfrm>
            <a:off x="572776" y="1690688"/>
            <a:ext cx="9722224" cy="4546040"/>
          </a:xfrm>
          <a:prstGeom prst="rect">
            <a:avLst/>
          </a:prstGeom>
        </p:spPr>
      </p:pic>
    </p:spTree>
    <p:extLst>
      <p:ext uri="{BB962C8B-B14F-4D97-AF65-F5344CB8AC3E}">
        <p14:creationId xmlns:p14="http://schemas.microsoft.com/office/powerpoint/2010/main" val="302408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00270-7254-D504-DFD3-D8BAE24D0A6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217A8D6-CEE9-121F-A506-48156D6CD1A2}"/>
              </a:ext>
            </a:extLst>
          </p:cNvPr>
          <p:cNvSpPr>
            <a:spLocks noGrp="1"/>
          </p:cNvSpPr>
          <p:nvPr>
            <p:ph type="title"/>
          </p:nvPr>
        </p:nvSpPr>
        <p:spPr/>
        <p:txBody>
          <a:bodyPr/>
          <a:lstStyle/>
          <a:p>
            <a:r>
              <a:rPr lang="fr-FR" dirty="0"/>
              <a:t>Le centre Panthéon (PTH)</a:t>
            </a:r>
          </a:p>
        </p:txBody>
      </p:sp>
      <p:pic>
        <p:nvPicPr>
          <p:cNvPr id="5" name="Image 4">
            <a:extLst>
              <a:ext uri="{FF2B5EF4-FFF2-40B4-BE49-F238E27FC236}">
                <a16:creationId xmlns:a16="http://schemas.microsoft.com/office/drawing/2014/main" id="{0CD517BD-FA9E-4DA9-D5B8-4DCFCF3EAA1E}"/>
              </a:ext>
            </a:extLst>
          </p:cNvPr>
          <p:cNvPicPr>
            <a:picLocks noChangeAspect="1"/>
          </p:cNvPicPr>
          <p:nvPr/>
        </p:nvPicPr>
        <p:blipFill>
          <a:blip r:embed="rId2"/>
          <a:stretch>
            <a:fillRect/>
          </a:stretch>
        </p:blipFill>
        <p:spPr>
          <a:xfrm>
            <a:off x="6096000" y="1690688"/>
            <a:ext cx="4633423" cy="3941812"/>
          </a:xfrm>
          <a:prstGeom prst="rect">
            <a:avLst/>
          </a:prstGeom>
        </p:spPr>
      </p:pic>
      <p:sp>
        <p:nvSpPr>
          <p:cNvPr id="7" name="ZoneTexte 6">
            <a:extLst>
              <a:ext uri="{FF2B5EF4-FFF2-40B4-BE49-F238E27FC236}">
                <a16:creationId xmlns:a16="http://schemas.microsoft.com/office/drawing/2014/main" id="{21776018-79F0-2D27-508B-02B653958467}"/>
              </a:ext>
            </a:extLst>
          </p:cNvPr>
          <p:cNvSpPr txBox="1"/>
          <p:nvPr/>
        </p:nvSpPr>
        <p:spPr>
          <a:xfrm>
            <a:off x="1868557" y="2504661"/>
            <a:ext cx="3031599" cy="923330"/>
          </a:xfrm>
          <a:prstGeom prst="rect">
            <a:avLst/>
          </a:prstGeom>
          <a:noFill/>
        </p:spPr>
        <p:txBody>
          <a:bodyPr wrap="none" rtlCol="0">
            <a:spAutoFit/>
          </a:bodyPr>
          <a:lstStyle/>
          <a:p>
            <a:r>
              <a:rPr lang="fr-FR" dirty="0"/>
              <a:t>12 place du Panthéon </a:t>
            </a:r>
          </a:p>
          <a:p>
            <a:r>
              <a:rPr lang="fr-FR" dirty="0"/>
              <a:t>Metro 10 Cardinal Lemoine </a:t>
            </a:r>
          </a:p>
          <a:p>
            <a:r>
              <a:rPr lang="fr-FR" dirty="0"/>
              <a:t>RER B Luxembourg</a:t>
            </a:r>
          </a:p>
        </p:txBody>
      </p:sp>
    </p:spTree>
    <p:extLst>
      <p:ext uri="{BB962C8B-B14F-4D97-AF65-F5344CB8AC3E}">
        <p14:creationId xmlns:p14="http://schemas.microsoft.com/office/powerpoint/2010/main" val="4036210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65578-BE4B-080C-B6F0-5366080B13B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7683026-F7F7-0F7B-AAF9-0216988A406B}"/>
              </a:ext>
            </a:extLst>
          </p:cNvPr>
          <p:cNvSpPr>
            <a:spLocks noGrp="1"/>
          </p:cNvSpPr>
          <p:nvPr>
            <p:ph type="title"/>
          </p:nvPr>
        </p:nvSpPr>
        <p:spPr/>
        <p:txBody>
          <a:bodyPr/>
          <a:lstStyle/>
          <a:p>
            <a:r>
              <a:rPr lang="fr-FR" dirty="0"/>
              <a:t>Le centre Sorbonne (SRB)</a:t>
            </a:r>
          </a:p>
        </p:txBody>
      </p:sp>
      <p:pic>
        <p:nvPicPr>
          <p:cNvPr id="4" name="Image 3">
            <a:extLst>
              <a:ext uri="{FF2B5EF4-FFF2-40B4-BE49-F238E27FC236}">
                <a16:creationId xmlns:a16="http://schemas.microsoft.com/office/drawing/2014/main" id="{2F4E477C-81E0-53BD-22A0-1205B2778FFB}"/>
              </a:ext>
            </a:extLst>
          </p:cNvPr>
          <p:cNvPicPr>
            <a:picLocks noChangeAspect="1"/>
          </p:cNvPicPr>
          <p:nvPr/>
        </p:nvPicPr>
        <p:blipFill>
          <a:blip r:embed="rId2"/>
          <a:stretch>
            <a:fillRect/>
          </a:stretch>
        </p:blipFill>
        <p:spPr>
          <a:xfrm>
            <a:off x="6096000" y="1703906"/>
            <a:ext cx="5102268" cy="3775678"/>
          </a:xfrm>
          <a:prstGeom prst="rect">
            <a:avLst/>
          </a:prstGeom>
        </p:spPr>
      </p:pic>
      <p:sp>
        <p:nvSpPr>
          <p:cNvPr id="7" name="ZoneTexte 6">
            <a:extLst>
              <a:ext uri="{FF2B5EF4-FFF2-40B4-BE49-F238E27FC236}">
                <a16:creationId xmlns:a16="http://schemas.microsoft.com/office/drawing/2014/main" id="{49784E9D-6283-77DB-89EF-5DDB260230A7}"/>
              </a:ext>
            </a:extLst>
          </p:cNvPr>
          <p:cNvSpPr txBox="1"/>
          <p:nvPr/>
        </p:nvSpPr>
        <p:spPr>
          <a:xfrm>
            <a:off x="801666" y="2329841"/>
            <a:ext cx="3522508" cy="1477328"/>
          </a:xfrm>
          <a:prstGeom prst="rect">
            <a:avLst/>
          </a:prstGeom>
          <a:noFill/>
        </p:spPr>
        <p:txBody>
          <a:bodyPr wrap="square" rtlCol="0">
            <a:spAutoFit/>
          </a:bodyPr>
          <a:lstStyle/>
          <a:p>
            <a:r>
              <a:rPr lang="fr-FR" dirty="0"/>
              <a:t>Entrée :</a:t>
            </a:r>
          </a:p>
          <a:p>
            <a:r>
              <a:rPr lang="fr-FR" dirty="0"/>
              <a:t>17 rue de la Sorbonne </a:t>
            </a:r>
          </a:p>
          <a:p>
            <a:r>
              <a:rPr lang="fr-FR" dirty="0"/>
              <a:t>14 rue Cujas </a:t>
            </a:r>
          </a:p>
          <a:p>
            <a:r>
              <a:rPr lang="fr-FR" dirty="0"/>
              <a:t>Carte d’étudiant nécessaire à l’entrée</a:t>
            </a:r>
          </a:p>
        </p:txBody>
      </p:sp>
    </p:spTree>
    <p:extLst>
      <p:ext uri="{BB962C8B-B14F-4D97-AF65-F5344CB8AC3E}">
        <p14:creationId xmlns:p14="http://schemas.microsoft.com/office/powerpoint/2010/main" val="4164404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E667EB-FD3F-AD61-9E68-15DA6B82F985}"/>
              </a:ext>
            </a:extLst>
          </p:cNvPr>
          <p:cNvSpPr>
            <a:spLocks noGrp="1"/>
          </p:cNvSpPr>
          <p:nvPr>
            <p:ph type="title"/>
          </p:nvPr>
        </p:nvSpPr>
        <p:spPr/>
        <p:txBody>
          <a:bodyPr/>
          <a:lstStyle/>
          <a:p>
            <a:r>
              <a:rPr lang="fr-FR" sz="4000" b="1" dirty="0">
                <a:solidFill>
                  <a:schemeClr val="tx2"/>
                </a:solidFill>
                <a:latin typeface="Times New Roman" panose="02020603050405020304" pitchFamily="18" charset="0"/>
                <a:ea typeface="+mn-ea"/>
                <a:cs typeface="Times New Roman" panose="02020603050405020304" pitchFamily="18" charset="0"/>
              </a:rPr>
              <a:t>La vie au sein de la Licence</a:t>
            </a:r>
          </a:p>
        </p:txBody>
      </p:sp>
      <p:sp>
        <p:nvSpPr>
          <p:cNvPr id="3" name="Espace réservé du contenu 2">
            <a:extLst>
              <a:ext uri="{FF2B5EF4-FFF2-40B4-BE49-F238E27FC236}">
                <a16:creationId xmlns:a16="http://schemas.microsoft.com/office/drawing/2014/main" id="{6F9F86E7-6319-5060-102B-932AD50F0FF6}"/>
              </a:ext>
            </a:extLst>
          </p:cNvPr>
          <p:cNvSpPr>
            <a:spLocks noGrp="1"/>
          </p:cNvSpPr>
          <p:nvPr>
            <p:ph idx="1"/>
          </p:nvPr>
        </p:nvSpPr>
        <p:spPr/>
        <p:txBody>
          <a:bodyPr>
            <a:normAutofit lnSpcReduction="10000"/>
          </a:bodyPr>
          <a:lstStyle/>
          <a:p>
            <a:pPr marL="0" indent="0">
              <a:buNone/>
            </a:pPr>
            <a:r>
              <a:rPr lang="fr-FR" sz="2400" b="1" dirty="0">
                <a:latin typeface="IBM Plex Sans"/>
              </a:rPr>
              <a:t>Ce que nous attendons de vous :</a:t>
            </a:r>
          </a:p>
          <a:p>
            <a:pPr>
              <a:buClr>
                <a:srgbClr val="FFC000"/>
              </a:buClr>
              <a:defRPr sz="1800">
                <a:solidFill>
                  <a:srgbClr val="000000"/>
                </a:solidFill>
                <a:latin typeface="Calibri"/>
              </a:defRPr>
            </a:pPr>
            <a:r>
              <a:rPr lang="fr-FR" sz="2400" dirty="0">
                <a:latin typeface="IBM Plex Sans"/>
              </a:rPr>
              <a:t>Assiduité, engagement, esprit critique</a:t>
            </a:r>
          </a:p>
          <a:p>
            <a:pPr>
              <a:buClr>
                <a:srgbClr val="FFC000"/>
              </a:buClr>
              <a:defRPr sz="1800">
                <a:solidFill>
                  <a:srgbClr val="000000"/>
                </a:solidFill>
                <a:latin typeface="Calibri"/>
              </a:defRPr>
            </a:pPr>
            <a:r>
              <a:rPr lang="fr-FR" sz="2400" dirty="0">
                <a:latin typeface="IBM Plex Sans"/>
              </a:rPr>
              <a:t>Travail personnel et en groupe</a:t>
            </a:r>
          </a:p>
          <a:p>
            <a:pPr>
              <a:buClr>
                <a:srgbClr val="FFC000"/>
              </a:buClr>
              <a:defRPr sz="1800">
                <a:solidFill>
                  <a:srgbClr val="000000"/>
                </a:solidFill>
                <a:latin typeface="Calibri"/>
              </a:defRPr>
            </a:pPr>
            <a:r>
              <a:rPr lang="fr-FR" sz="2400" dirty="0">
                <a:latin typeface="IBM Plex Sans"/>
              </a:rPr>
              <a:t>Curiosité et rigueur intellectuelle</a:t>
            </a:r>
          </a:p>
          <a:p>
            <a:pPr>
              <a:buClr>
                <a:srgbClr val="FFC000"/>
              </a:buClr>
              <a:defRPr sz="1800">
                <a:solidFill>
                  <a:srgbClr val="000000"/>
                </a:solidFill>
                <a:latin typeface="Calibri"/>
              </a:defRPr>
            </a:pPr>
            <a:r>
              <a:rPr lang="fr-FR" sz="2400" dirty="0">
                <a:latin typeface="IBM Plex Sans"/>
              </a:rPr>
              <a:t>Posture professionnelle</a:t>
            </a:r>
          </a:p>
          <a:p>
            <a:pPr marL="0" indent="0">
              <a:buNone/>
              <a:defRPr sz="1800">
                <a:solidFill>
                  <a:srgbClr val="000000"/>
                </a:solidFill>
                <a:latin typeface="Calibri"/>
              </a:defRPr>
            </a:pPr>
            <a:endParaRPr lang="fr-FR" sz="2400" dirty="0">
              <a:latin typeface="IBM Plex Sans"/>
            </a:endParaRPr>
          </a:p>
          <a:p>
            <a:pPr marL="0" indent="0">
              <a:buNone/>
            </a:pPr>
            <a:r>
              <a:rPr lang="fr-FR" sz="2400" b="1" dirty="0">
                <a:latin typeface="IBM Plex Sans"/>
              </a:rPr>
              <a:t>Ce que vous pouvez attendre de nous :</a:t>
            </a:r>
          </a:p>
          <a:p>
            <a:pPr>
              <a:buClr>
                <a:srgbClr val="FFC000"/>
              </a:buClr>
              <a:defRPr sz="1800">
                <a:solidFill>
                  <a:srgbClr val="000000"/>
                </a:solidFill>
                <a:latin typeface="Calibri"/>
              </a:defRPr>
            </a:pPr>
            <a:r>
              <a:rPr lang="fr-FR" sz="2400" dirty="0">
                <a:latin typeface="IBM Plex Sans"/>
              </a:rPr>
              <a:t>Encadrement bienveillant et exigeant</a:t>
            </a:r>
          </a:p>
          <a:p>
            <a:pPr>
              <a:buClr>
                <a:srgbClr val="FFC000"/>
              </a:buClr>
              <a:defRPr sz="1800">
                <a:solidFill>
                  <a:srgbClr val="000000"/>
                </a:solidFill>
                <a:latin typeface="Calibri"/>
              </a:defRPr>
            </a:pPr>
            <a:r>
              <a:rPr lang="fr-FR" sz="2400" dirty="0">
                <a:latin typeface="IBM Plex Sans"/>
              </a:rPr>
              <a:t>Contenus actualisés</a:t>
            </a:r>
          </a:p>
          <a:p>
            <a:pPr>
              <a:buClr>
                <a:srgbClr val="FFC000"/>
              </a:buClr>
              <a:defRPr sz="1800">
                <a:solidFill>
                  <a:srgbClr val="000000"/>
                </a:solidFill>
                <a:latin typeface="Calibri"/>
              </a:defRPr>
            </a:pPr>
            <a:r>
              <a:rPr lang="fr-FR" sz="2400" dirty="0">
                <a:latin typeface="IBM Plex Sans"/>
              </a:rPr>
              <a:t>Ouverture sur des réseaux professionnels engagés</a:t>
            </a:r>
          </a:p>
          <a:p>
            <a:pPr marL="0" indent="0">
              <a:buNone/>
            </a:pPr>
            <a:endParaRPr lang="fr-FR" dirty="0"/>
          </a:p>
        </p:txBody>
      </p:sp>
    </p:spTree>
    <p:extLst>
      <p:ext uri="{BB962C8B-B14F-4D97-AF65-F5344CB8AC3E}">
        <p14:creationId xmlns:p14="http://schemas.microsoft.com/office/powerpoint/2010/main" val="2591191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l"/>
            <a:r>
              <a:rPr lang="fr-FR" sz="4900" dirty="0">
                <a:solidFill>
                  <a:srgbClr val="002060"/>
                </a:solidFill>
              </a:rPr>
              <a:t>Une attitude professionnelle</a:t>
            </a:r>
            <a:br>
              <a:rPr lang="fr-FR" dirty="0"/>
            </a:br>
            <a:endParaRPr lang="fr-FR" dirty="0"/>
          </a:p>
        </p:txBody>
      </p:sp>
      <p:sp>
        <p:nvSpPr>
          <p:cNvPr id="3" name="Espace réservé du contenu 2"/>
          <p:cNvSpPr>
            <a:spLocks noGrp="1"/>
          </p:cNvSpPr>
          <p:nvPr>
            <p:ph idx="1"/>
          </p:nvPr>
        </p:nvSpPr>
        <p:spPr>
          <a:xfrm>
            <a:off x="1919536" y="1166019"/>
            <a:ext cx="8229600" cy="4525963"/>
          </a:xfrm>
        </p:spPr>
        <p:txBody>
          <a:bodyPr>
            <a:normAutofit fontScale="92500" lnSpcReduction="10000"/>
          </a:bodyPr>
          <a:lstStyle/>
          <a:p>
            <a:pPr>
              <a:buNone/>
            </a:pPr>
            <a:endParaRPr lang="fr-FR" sz="3600" dirty="0"/>
          </a:p>
          <a:p>
            <a:pPr>
              <a:buNone/>
            </a:pPr>
            <a:endParaRPr lang="fr-FR" b="0" dirty="0"/>
          </a:p>
          <a:p>
            <a:pPr>
              <a:buNone/>
            </a:pPr>
            <a:endParaRPr lang="fr-FR" b="0" dirty="0"/>
          </a:p>
          <a:p>
            <a:pPr>
              <a:buNone/>
            </a:pPr>
            <a:endParaRPr lang="fr-FR" b="0" dirty="0"/>
          </a:p>
          <a:p>
            <a:pPr>
              <a:buNone/>
            </a:pPr>
            <a:endParaRPr lang="fr-FR" b="0" dirty="0"/>
          </a:p>
          <a:p>
            <a:pPr>
              <a:buFontTx/>
              <a:buChar char="-"/>
            </a:pPr>
            <a:r>
              <a:rPr lang="fr-FR" b="0" i="1" dirty="0"/>
              <a:t>Attention aux absences (et aux retards) </a:t>
            </a:r>
            <a:r>
              <a:rPr lang="fr-FR" b="0" dirty="0"/>
              <a:t>: </a:t>
            </a:r>
          </a:p>
          <a:p>
            <a:pPr>
              <a:buNone/>
            </a:pPr>
            <a:r>
              <a:rPr lang="fr-FR" b="0" dirty="0"/>
              <a:t>∞ la différence entre les absences justifiées et injustifiées </a:t>
            </a:r>
          </a:p>
          <a:p>
            <a:pPr>
              <a:buNone/>
            </a:pPr>
            <a:r>
              <a:rPr lang="fr-FR" b="0" dirty="0"/>
              <a:t>∞ l’importance des feuilles d’émargement</a:t>
            </a:r>
          </a:p>
          <a:p>
            <a:pPr>
              <a:buNone/>
            </a:pPr>
            <a:r>
              <a:rPr lang="fr-FR" b="0" dirty="0"/>
              <a:t>∞ les sanctions…</a:t>
            </a:r>
          </a:p>
          <a:p>
            <a:endParaRPr lang="fr-FR" dirty="0"/>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FF70EB-437B-456B-9D7D-6D689D7DF1CF}" type="slidenum">
              <a:rPr lang="fr-FR" smtClean="0"/>
              <a:pPr/>
              <a:t>18</a:t>
            </a:fld>
            <a:endParaRPr lang="fr-FR"/>
          </a:p>
        </p:txBody>
      </p:sp>
      <p:graphicFrame>
        <p:nvGraphicFramePr>
          <p:cNvPr id="6" name="Diagramme 5"/>
          <p:cNvGraphicFramePr/>
          <p:nvPr>
            <p:extLst>
              <p:ext uri="{D42A27DB-BD31-4B8C-83A1-F6EECF244321}">
                <p14:modId xmlns:p14="http://schemas.microsoft.com/office/powerpoint/2010/main" val="811136009"/>
              </p:ext>
            </p:extLst>
          </p:nvPr>
        </p:nvGraphicFramePr>
        <p:xfrm>
          <a:off x="3667108" y="1285860"/>
          <a:ext cx="3888432" cy="2047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Homme et femme se saluent en se serrant la main au bureau | Photo Gratuite">
            <a:extLst>
              <a:ext uri="{FF2B5EF4-FFF2-40B4-BE49-F238E27FC236}">
                <a16:creationId xmlns:a16="http://schemas.microsoft.com/office/drawing/2014/main" id="{1558342F-701D-E573-96CB-1A27EF55D8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31525" y="347540"/>
            <a:ext cx="3492500" cy="2324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1C1EC6-8610-B561-69E0-6495E39E2611}"/>
              </a:ext>
            </a:extLst>
          </p:cNvPr>
          <p:cNvSpPr>
            <a:spLocks noGrp="1"/>
          </p:cNvSpPr>
          <p:nvPr>
            <p:ph type="title"/>
          </p:nvPr>
        </p:nvSpPr>
        <p:spPr>
          <a:xfrm>
            <a:off x="344774" y="389744"/>
            <a:ext cx="11289208" cy="855783"/>
          </a:xfrm>
        </p:spPr>
        <p:txBody>
          <a:bodyPr>
            <a:normAutofit fontScale="90000"/>
          </a:bodyPr>
          <a:lstStyle/>
          <a:p>
            <a:pPr algn="ctr"/>
            <a:r>
              <a:rPr lang="fr-FR" sz="3600" dirty="0"/>
              <a:t>Les 4 accords Toltèques</a:t>
            </a:r>
            <a:br>
              <a:rPr lang="fr-FR" dirty="0"/>
            </a:br>
            <a:br>
              <a:rPr lang="fr-FR" dirty="0"/>
            </a:br>
            <a:endParaRPr lang="fr-FR" sz="3100" dirty="0"/>
          </a:p>
        </p:txBody>
      </p:sp>
      <p:pic>
        <p:nvPicPr>
          <p:cNvPr id="8" name="Image 7">
            <a:extLst>
              <a:ext uri="{FF2B5EF4-FFF2-40B4-BE49-F238E27FC236}">
                <a16:creationId xmlns:a16="http://schemas.microsoft.com/office/drawing/2014/main" id="{16C5E9CE-6C42-38E7-837A-F1AD343564F2}"/>
              </a:ext>
            </a:extLst>
          </p:cNvPr>
          <p:cNvPicPr>
            <a:picLocks noChangeAspect="1"/>
          </p:cNvPicPr>
          <p:nvPr/>
        </p:nvPicPr>
        <p:blipFill>
          <a:blip r:embed="rId3"/>
          <a:stretch>
            <a:fillRect/>
          </a:stretch>
        </p:blipFill>
        <p:spPr>
          <a:xfrm>
            <a:off x="1744229" y="1467428"/>
            <a:ext cx="8703541" cy="4214345"/>
          </a:xfrm>
          <a:prstGeom prst="rect">
            <a:avLst/>
          </a:prstGeom>
        </p:spPr>
      </p:pic>
    </p:spTree>
    <p:extLst>
      <p:ext uri="{BB962C8B-B14F-4D97-AF65-F5344CB8AC3E}">
        <p14:creationId xmlns:p14="http://schemas.microsoft.com/office/powerpoint/2010/main" val="522815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F5E37-4599-E5C8-04D7-E47C78D438C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2CF12E0-88D6-E9E9-6E79-2094C5ADA553}"/>
              </a:ext>
            </a:extLst>
          </p:cNvPr>
          <p:cNvSpPr>
            <a:spLocks noGrp="1"/>
          </p:cNvSpPr>
          <p:nvPr>
            <p:ph type="title"/>
          </p:nvPr>
        </p:nvSpPr>
        <p:spPr>
          <a:xfrm>
            <a:off x="2626131" y="157845"/>
            <a:ext cx="9473103" cy="566738"/>
          </a:xfrm>
        </p:spPr>
        <p:txBody>
          <a:bodyPr>
            <a:normAutofit fontScale="90000"/>
          </a:bodyPr>
          <a:lstStyle/>
          <a:p>
            <a:pPr algn="ctr"/>
            <a:r>
              <a:rPr lang="fr-FR" sz="3600" dirty="0"/>
              <a:t>Et vous ?</a:t>
            </a:r>
            <a:endParaRPr lang="fr-FR" sz="3100" dirty="0"/>
          </a:p>
        </p:txBody>
      </p:sp>
      <p:sp>
        <p:nvSpPr>
          <p:cNvPr id="4" name="Espace réservé du texte 3">
            <a:extLst>
              <a:ext uri="{FF2B5EF4-FFF2-40B4-BE49-F238E27FC236}">
                <a16:creationId xmlns:a16="http://schemas.microsoft.com/office/drawing/2014/main" id="{40B61194-CB61-2DBB-ADA8-398FD383B734}"/>
              </a:ext>
            </a:extLst>
          </p:cNvPr>
          <p:cNvSpPr>
            <a:spLocks noGrp="1"/>
          </p:cNvSpPr>
          <p:nvPr>
            <p:ph type="body" sz="half" idx="2"/>
          </p:nvPr>
        </p:nvSpPr>
        <p:spPr>
          <a:xfrm>
            <a:off x="590843" y="1406769"/>
            <a:ext cx="5067835" cy="4346289"/>
          </a:xfrm>
        </p:spPr>
        <p:txBody>
          <a:bodyPr/>
          <a:lstStyle/>
          <a:p>
            <a:endParaRPr lang="fr-FR" sz="2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r>
              <a:rPr lang="fr-FR" sz="2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Quel accord vous parait le plus facile à suivre au quotidien ? </a:t>
            </a:r>
          </a:p>
          <a:p>
            <a:r>
              <a:rPr lang="fr-FR" sz="2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Et celui qui vous parait le plus difficile ? </a:t>
            </a:r>
          </a:p>
          <a:p>
            <a:endParaRPr lang="fr-FR" sz="2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r>
              <a:rPr lang="fr-FR" sz="2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PARTAGE EN BINOME</a:t>
            </a:r>
          </a:p>
          <a:p>
            <a:endParaRPr lang="fr-FR" sz="2000" dirty="0"/>
          </a:p>
          <a:p>
            <a:endParaRPr lang="fr-FR" dirty="0"/>
          </a:p>
        </p:txBody>
      </p:sp>
      <p:pic>
        <p:nvPicPr>
          <p:cNvPr id="11" name="Image 10">
            <a:extLst>
              <a:ext uri="{FF2B5EF4-FFF2-40B4-BE49-F238E27FC236}">
                <a16:creationId xmlns:a16="http://schemas.microsoft.com/office/drawing/2014/main" id="{248299AF-CA2C-DFB3-AE6F-547FA09D9FBD}"/>
              </a:ext>
            </a:extLst>
          </p:cNvPr>
          <p:cNvPicPr>
            <a:picLocks noChangeAspect="1"/>
          </p:cNvPicPr>
          <p:nvPr/>
        </p:nvPicPr>
        <p:blipFill>
          <a:blip r:embed="rId3"/>
          <a:stretch>
            <a:fillRect/>
          </a:stretch>
        </p:blipFill>
        <p:spPr>
          <a:xfrm>
            <a:off x="427527" y="157845"/>
            <a:ext cx="2068532" cy="1041889"/>
          </a:xfrm>
          <a:prstGeom prst="rect">
            <a:avLst/>
          </a:prstGeom>
        </p:spPr>
      </p:pic>
      <p:pic>
        <p:nvPicPr>
          <p:cNvPr id="2050" name="Picture 2" descr="Les 4 accords toltèques résumé - Coccibel">
            <a:extLst>
              <a:ext uri="{FF2B5EF4-FFF2-40B4-BE49-F238E27FC236}">
                <a16:creationId xmlns:a16="http://schemas.microsoft.com/office/drawing/2014/main" id="{91B91958-3491-7CE9-774C-1D21C808DE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1917" y="1609480"/>
            <a:ext cx="5254487" cy="3940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916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332ECE-8B11-D47F-911F-A8D1EAFA8522}"/>
              </a:ext>
            </a:extLst>
          </p:cNvPr>
          <p:cNvSpPr>
            <a:spLocks noGrp="1"/>
          </p:cNvSpPr>
          <p:nvPr>
            <p:ph type="title"/>
          </p:nvPr>
        </p:nvSpPr>
        <p:spPr/>
        <p:txBody>
          <a:bodyPr/>
          <a:lstStyle/>
          <a:p>
            <a:r>
              <a:rPr lang="fr-FR" dirty="0" err="1"/>
              <a:t>Icebreaker</a:t>
            </a:r>
            <a:r>
              <a:rPr lang="fr-FR" dirty="0"/>
              <a:t> </a:t>
            </a:r>
          </a:p>
        </p:txBody>
      </p:sp>
      <p:pic>
        <p:nvPicPr>
          <p:cNvPr id="4" name="Image 3">
            <a:extLst>
              <a:ext uri="{FF2B5EF4-FFF2-40B4-BE49-F238E27FC236}">
                <a16:creationId xmlns:a16="http://schemas.microsoft.com/office/drawing/2014/main" id="{A665EB40-4A34-1691-78D4-E0A9EE406DC2}"/>
              </a:ext>
            </a:extLst>
          </p:cNvPr>
          <p:cNvPicPr>
            <a:picLocks noChangeAspect="1"/>
          </p:cNvPicPr>
          <p:nvPr/>
        </p:nvPicPr>
        <p:blipFill>
          <a:blip r:embed="rId3"/>
          <a:stretch>
            <a:fillRect/>
          </a:stretch>
        </p:blipFill>
        <p:spPr>
          <a:xfrm>
            <a:off x="4397188" y="1201644"/>
            <a:ext cx="4060638" cy="4060638"/>
          </a:xfrm>
          <a:prstGeom prst="rect">
            <a:avLst/>
          </a:prstGeom>
        </p:spPr>
      </p:pic>
    </p:spTree>
    <p:extLst>
      <p:ext uri="{BB962C8B-B14F-4D97-AF65-F5344CB8AC3E}">
        <p14:creationId xmlns:p14="http://schemas.microsoft.com/office/powerpoint/2010/main" val="3773014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DAA3E8-961E-F4F6-F88B-7614D79DF7CB}"/>
              </a:ext>
            </a:extLst>
          </p:cNvPr>
          <p:cNvSpPr>
            <a:spLocks noGrp="1"/>
          </p:cNvSpPr>
          <p:nvPr>
            <p:ph type="title"/>
          </p:nvPr>
        </p:nvSpPr>
        <p:spPr>
          <a:xfrm>
            <a:off x="572776" y="1"/>
            <a:ext cx="10515600" cy="1690688"/>
          </a:xfrm>
        </p:spPr>
        <p:txBody>
          <a:bodyPr/>
          <a:lstStyle/>
          <a:p>
            <a:r>
              <a:rPr lang="fr-FR" sz="4000" b="1" dirty="0">
                <a:solidFill>
                  <a:schemeClr val="tx2"/>
                </a:solidFill>
                <a:latin typeface="Times New Roman" panose="02020603050405020304" pitchFamily="18" charset="0"/>
                <a:ea typeface="+mn-ea"/>
                <a:cs typeface="Times New Roman" panose="02020603050405020304" pitchFamily="18" charset="0"/>
              </a:rPr>
              <a:t>Calendrier de l’année</a:t>
            </a:r>
          </a:p>
        </p:txBody>
      </p:sp>
      <p:sp>
        <p:nvSpPr>
          <p:cNvPr id="3" name="Espace réservé du contenu 2">
            <a:extLst>
              <a:ext uri="{FF2B5EF4-FFF2-40B4-BE49-F238E27FC236}">
                <a16:creationId xmlns:a16="http://schemas.microsoft.com/office/drawing/2014/main" id="{A089DA24-0C21-67E1-9F72-F70323077F67}"/>
              </a:ext>
            </a:extLst>
          </p:cNvPr>
          <p:cNvSpPr>
            <a:spLocks noGrp="1"/>
          </p:cNvSpPr>
          <p:nvPr>
            <p:ph idx="1"/>
          </p:nvPr>
        </p:nvSpPr>
        <p:spPr>
          <a:xfrm>
            <a:off x="655450" y="1252603"/>
            <a:ext cx="9421678" cy="4458107"/>
          </a:xfrm>
        </p:spPr>
        <p:txBody>
          <a:bodyPr/>
          <a:lstStyle/>
          <a:p>
            <a:pPr>
              <a:buClr>
                <a:srgbClr val="FFC000"/>
              </a:buClr>
            </a:pPr>
            <a:r>
              <a:rPr lang="fr-FR" sz="2400" b="1" dirty="0">
                <a:latin typeface="IBM Plex Sans"/>
              </a:rPr>
              <a:t>Début des cours : </a:t>
            </a:r>
            <a:r>
              <a:rPr lang="fr-FR" sz="2400" dirty="0">
                <a:latin typeface="IBM Plex Sans"/>
              </a:rPr>
              <a:t>15/09/2025</a:t>
            </a:r>
          </a:p>
          <a:p>
            <a:pPr>
              <a:buClr>
                <a:srgbClr val="FFC000"/>
              </a:buClr>
            </a:pPr>
            <a:r>
              <a:rPr lang="fr-FR" sz="2400" b="1" dirty="0">
                <a:latin typeface="IBM Plex Sans"/>
              </a:rPr>
              <a:t>Fin des cours : </a:t>
            </a:r>
            <a:r>
              <a:rPr lang="fr-FR" sz="2400" dirty="0">
                <a:latin typeface="IBM Plex Sans"/>
              </a:rPr>
              <a:t>31/08/2026</a:t>
            </a:r>
          </a:p>
        </p:txBody>
      </p:sp>
      <p:pic>
        <p:nvPicPr>
          <p:cNvPr id="7" name="Image 6">
            <a:extLst>
              <a:ext uri="{FF2B5EF4-FFF2-40B4-BE49-F238E27FC236}">
                <a16:creationId xmlns:a16="http://schemas.microsoft.com/office/drawing/2014/main" id="{E24E8093-D888-48BA-4314-76FAECE037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450" y="2200614"/>
            <a:ext cx="10881099" cy="3951167"/>
          </a:xfrm>
          <a:prstGeom prst="rect">
            <a:avLst/>
          </a:prstGeom>
        </p:spPr>
      </p:pic>
    </p:spTree>
    <p:extLst>
      <p:ext uri="{BB962C8B-B14F-4D97-AF65-F5344CB8AC3E}">
        <p14:creationId xmlns:p14="http://schemas.microsoft.com/office/powerpoint/2010/main" val="3773720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B372E-D713-36AD-0542-340C6AC7E86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2117B6B-E3AC-BDA2-20DC-69C864730901}"/>
              </a:ext>
            </a:extLst>
          </p:cNvPr>
          <p:cNvSpPr>
            <a:spLocks noGrp="1"/>
          </p:cNvSpPr>
          <p:nvPr>
            <p:ph type="title"/>
          </p:nvPr>
        </p:nvSpPr>
        <p:spPr>
          <a:xfrm>
            <a:off x="537882" y="0"/>
            <a:ext cx="9755270" cy="1268760"/>
          </a:xfrm>
        </p:spPr>
        <p:txBody>
          <a:bodyPr/>
          <a:lstStyle/>
          <a:p>
            <a:r>
              <a:rPr lang="fr-FR" sz="4000" b="1" dirty="0">
                <a:solidFill>
                  <a:schemeClr val="tx2"/>
                </a:solidFill>
                <a:latin typeface="Times New Roman" panose="02020603050405020304" pitchFamily="18" charset="0"/>
                <a:ea typeface="+mn-ea"/>
                <a:cs typeface="Times New Roman" panose="02020603050405020304" pitchFamily="18" charset="0"/>
              </a:rPr>
              <a:t>Programme semestre 1</a:t>
            </a:r>
          </a:p>
        </p:txBody>
      </p:sp>
      <p:sp>
        <p:nvSpPr>
          <p:cNvPr id="5" name="Espace réservé du numéro de diapositive 4">
            <a:extLst>
              <a:ext uri="{FF2B5EF4-FFF2-40B4-BE49-F238E27FC236}">
                <a16:creationId xmlns:a16="http://schemas.microsoft.com/office/drawing/2014/main" id="{F6B0F18F-EBE3-0C5B-1EA1-A3F138F10045}"/>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FF70EB-437B-456B-9D7D-6D689D7DF1CF}" type="slidenum">
              <a:rPr lang="fr-FR" smtClean="0"/>
              <a:pPr/>
              <a:t>22</a:t>
            </a:fld>
            <a:endParaRPr lang="fr-FR"/>
          </a:p>
        </p:txBody>
      </p:sp>
      <p:sp>
        <p:nvSpPr>
          <p:cNvPr id="6" name="ZoneTexte 5">
            <a:extLst>
              <a:ext uri="{FF2B5EF4-FFF2-40B4-BE49-F238E27FC236}">
                <a16:creationId xmlns:a16="http://schemas.microsoft.com/office/drawing/2014/main" id="{D8352004-2A3F-7D06-C836-236CDBC24750}"/>
              </a:ext>
            </a:extLst>
          </p:cNvPr>
          <p:cNvSpPr txBox="1"/>
          <p:nvPr/>
        </p:nvSpPr>
        <p:spPr>
          <a:xfrm>
            <a:off x="537882" y="987340"/>
            <a:ext cx="10421470" cy="5570756"/>
          </a:xfrm>
          <a:prstGeom prst="rect">
            <a:avLst/>
          </a:prstGeom>
          <a:noFill/>
        </p:spPr>
        <p:txBody>
          <a:bodyPr wrap="square">
            <a:spAutoFit/>
          </a:bodyPr>
          <a:lstStyle/>
          <a:p>
            <a:pPr algn="ctr">
              <a:buNone/>
            </a:pPr>
            <a:endParaRPr lang="fr-FR" sz="1600" dirty="0">
              <a:solidFill>
                <a:schemeClr val="tx2"/>
              </a:solidFill>
              <a:latin typeface="Arial" panose="020B0604020202020204" pitchFamily="34" charset="0"/>
            </a:endParaRPr>
          </a:p>
          <a:p>
            <a:pPr>
              <a:buNone/>
            </a:pPr>
            <a:r>
              <a:rPr lang="fr-FR" sz="1600" b="1" dirty="0">
                <a:solidFill>
                  <a:schemeClr val="tx2"/>
                </a:solidFill>
                <a:latin typeface="Arial" panose="020B0604020202020204" pitchFamily="34" charset="0"/>
              </a:rPr>
              <a:t>Appréhender le monde des affaires (60H) </a:t>
            </a:r>
            <a:endParaRPr lang="fr-FR" sz="1600" dirty="0">
              <a:solidFill>
                <a:schemeClr val="tx2"/>
              </a:solidFill>
              <a:latin typeface="Arial" panose="020B0604020202020204" pitchFamily="34" charset="0"/>
            </a:endParaRPr>
          </a:p>
          <a:p>
            <a:pPr marL="285750" indent="-285750">
              <a:buClr>
                <a:srgbClr val="FFC000"/>
              </a:buClr>
              <a:buFont typeface="Wingdings" panose="05000000000000000000" pitchFamily="2" charset="2"/>
              <a:buChar char="§"/>
            </a:pPr>
            <a:r>
              <a:rPr lang="fr-FR" sz="1600" dirty="0">
                <a:solidFill>
                  <a:schemeClr val="tx2"/>
                </a:solidFill>
                <a:latin typeface="Arial" panose="020B0604020202020204" pitchFamily="34" charset="0"/>
              </a:rPr>
              <a:t>Fonction RH et RSE (21h) Emilie HENNEQUIN (Groupe A et B ensemble)</a:t>
            </a:r>
          </a:p>
          <a:p>
            <a:pPr marL="285750" indent="-285750">
              <a:buClr>
                <a:srgbClr val="FFC000"/>
              </a:buClr>
              <a:buFont typeface="Wingdings" panose="05000000000000000000" pitchFamily="2" charset="2"/>
              <a:buChar char="§"/>
            </a:pPr>
            <a:r>
              <a:rPr lang="fr-FR" sz="1600" dirty="0">
                <a:solidFill>
                  <a:schemeClr val="tx2"/>
                </a:solidFill>
                <a:latin typeface="Arial" panose="020B0604020202020204" pitchFamily="34" charset="0"/>
              </a:rPr>
              <a:t>Comportement et sociologie des organisations (18h) Marie Cloé DUGAIN (Amphi) </a:t>
            </a:r>
          </a:p>
          <a:p>
            <a:pPr marL="285750" indent="-285750">
              <a:buClr>
                <a:srgbClr val="FFC000"/>
              </a:buClr>
              <a:buFont typeface="Wingdings" panose="05000000000000000000" pitchFamily="2" charset="2"/>
              <a:buChar char="§"/>
            </a:pPr>
            <a:r>
              <a:rPr lang="fr-FR" sz="1600" dirty="0">
                <a:solidFill>
                  <a:schemeClr val="tx2"/>
                </a:solidFill>
                <a:latin typeface="Arial" panose="020B0604020202020204" pitchFamily="34" charset="0"/>
              </a:rPr>
              <a:t>RH et Management d'équipe (18h) Alexandra KAUPP-ROY ( Amphi) </a:t>
            </a:r>
          </a:p>
          <a:p>
            <a:pPr marL="285750" indent="-285750">
              <a:buClr>
                <a:srgbClr val="FFC000"/>
              </a:buClr>
              <a:buFont typeface="Wingdings" panose="05000000000000000000" pitchFamily="2" charset="2"/>
              <a:buChar char="§"/>
            </a:pPr>
            <a:r>
              <a:rPr lang="fr-FR" sz="1600" dirty="0">
                <a:solidFill>
                  <a:schemeClr val="tx2"/>
                </a:solidFill>
                <a:latin typeface="Arial" panose="020B0604020202020204" pitchFamily="34" charset="0"/>
              </a:rPr>
              <a:t>Séminaire d'intégration (3h) Cécile de BERNARDI (2 groupes) </a:t>
            </a:r>
          </a:p>
          <a:p>
            <a:pPr marL="285750" indent="-285750">
              <a:buClr>
                <a:srgbClr val="FFC000"/>
              </a:buClr>
              <a:buFont typeface="Wingdings" panose="05000000000000000000" pitchFamily="2" charset="2"/>
              <a:buChar char="§"/>
            </a:pPr>
            <a:endParaRPr lang="fr-FR" sz="1600" dirty="0">
              <a:solidFill>
                <a:schemeClr val="tx2"/>
              </a:solidFill>
              <a:latin typeface="Arial" panose="020B0604020202020204" pitchFamily="34" charset="0"/>
            </a:endParaRPr>
          </a:p>
          <a:p>
            <a:pPr>
              <a:buNone/>
            </a:pPr>
            <a:r>
              <a:rPr lang="fr-FR" sz="1600" b="1" dirty="0">
                <a:solidFill>
                  <a:schemeClr val="tx2"/>
                </a:solidFill>
                <a:latin typeface="Arial" panose="020B0604020202020204" pitchFamily="34" charset="0"/>
              </a:rPr>
              <a:t>Se positionner vis-à-vis d'un champ</a:t>
            </a:r>
            <a:r>
              <a:rPr lang="fr-FR" sz="1600" dirty="0">
                <a:solidFill>
                  <a:schemeClr val="tx2"/>
                </a:solidFill>
                <a:latin typeface="Arial" panose="020B0604020202020204" pitchFamily="34" charset="0"/>
              </a:rPr>
              <a:t> </a:t>
            </a:r>
            <a:r>
              <a:rPr lang="fr-FR" sz="1600" b="1" dirty="0">
                <a:solidFill>
                  <a:schemeClr val="tx2"/>
                </a:solidFill>
                <a:latin typeface="Arial" panose="020B0604020202020204" pitchFamily="34" charset="0"/>
              </a:rPr>
              <a:t>professionnel (90h)</a:t>
            </a:r>
            <a:endParaRPr lang="fr-FR" sz="1600" dirty="0">
              <a:solidFill>
                <a:schemeClr val="tx2"/>
              </a:solidFill>
              <a:latin typeface="Arial" panose="020B0604020202020204" pitchFamily="34" charset="0"/>
            </a:endParaRPr>
          </a:p>
          <a:p>
            <a:pPr marL="285750" indent="-285750">
              <a:buClr>
                <a:srgbClr val="FFC000"/>
              </a:buClr>
              <a:buFont typeface="Wingdings" panose="05000000000000000000" pitchFamily="2" charset="2"/>
              <a:buChar char="§"/>
            </a:pPr>
            <a:r>
              <a:rPr lang="fr-FR" sz="1600" dirty="0">
                <a:solidFill>
                  <a:schemeClr val="tx2"/>
                </a:solidFill>
                <a:latin typeface="Arial" panose="020B0604020202020204" pitchFamily="34" charset="0"/>
              </a:rPr>
              <a:t>Droit du travail (volet individuel) (21h) Irène POLITIS (Groupe A et B ensemble)</a:t>
            </a:r>
          </a:p>
          <a:p>
            <a:pPr marL="285750" indent="-285750">
              <a:buClr>
                <a:srgbClr val="FFC000"/>
              </a:buClr>
              <a:buFont typeface="Wingdings" panose="05000000000000000000" pitchFamily="2" charset="2"/>
              <a:buChar char="§"/>
            </a:pPr>
            <a:r>
              <a:rPr lang="fr-FR" sz="1600" dirty="0">
                <a:solidFill>
                  <a:schemeClr val="tx2"/>
                </a:solidFill>
                <a:latin typeface="Arial" panose="020B0604020202020204" pitchFamily="34" charset="0"/>
              </a:rPr>
              <a:t>Processus de recrutement (28h) Cécile de BERNARDI (2 groupes)</a:t>
            </a:r>
          </a:p>
          <a:p>
            <a:pPr marL="285750" indent="-285750">
              <a:buClr>
                <a:srgbClr val="FFC000"/>
              </a:buClr>
              <a:buFont typeface="Wingdings" panose="05000000000000000000" pitchFamily="2" charset="2"/>
              <a:buChar char="§"/>
            </a:pPr>
            <a:r>
              <a:rPr lang="fr-FR" sz="1600" dirty="0">
                <a:solidFill>
                  <a:schemeClr val="tx2"/>
                </a:solidFill>
                <a:latin typeface="Arial" panose="020B0604020202020204" pitchFamily="34" charset="0"/>
              </a:rPr>
              <a:t>Administration et gestion de la paie (21h) Laure THOMAS (2 groupes)</a:t>
            </a:r>
          </a:p>
          <a:p>
            <a:pPr marL="285750" indent="-285750">
              <a:buClr>
                <a:srgbClr val="FFC000"/>
              </a:buClr>
              <a:buFont typeface="Wingdings" panose="05000000000000000000" pitchFamily="2" charset="2"/>
              <a:buChar char="§"/>
            </a:pPr>
            <a:r>
              <a:rPr lang="fr-FR" sz="1600" dirty="0">
                <a:solidFill>
                  <a:schemeClr val="tx2"/>
                </a:solidFill>
                <a:latin typeface="Arial" panose="020B0604020202020204" pitchFamily="34" charset="0"/>
              </a:rPr>
              <a:t>Ateliers tutorés (20h) Olivier GUILLET (2 groupes)</a:t>
            </a:r>
          </a:p>
          <a:p>
            <a:pPr marL="285750" indent="-285750">
              <a:buClr>
                <a:srgbClr val="FFC000"/>
              </a:buClr>
              <a:buFont typeface="Wingdings" panose="05000000000000000000" pitchFamily="2" charset="2"/>
              <a:buChar char="§"/>
            </a:pPr>
            <a:endParaRPr lang="fr-FR" sz="1600" dirty="0">
              <a:solidFill>
                <a:schemeClr val="tx2"/>
              </a:solidFill>
              <a:latin typeface="Arial" panose="020B0604020202020204" pitchFamily="34" charset="0"/>
            </a:endParaRPr>
          </a:p>
          <a:p>
            <a:pPr>
              <a:buNone/>
            </a:pPr>
            <a:r>
              <a:rPr lang="fr-FR" sz="1600" b="1" dirty="0">
                <a:solidFill>
                  <a:schemeClr val="tx2"/>
                </a:solidFill>
                <a:latin typeface="Arial" panose="020B0604020202020204" pitchFamily="34" charset="0"/>
              </a:rPr>
              <a:t>Utiliser des outils de gestion et exploiter</a:t>
            </a:r>
            <a:r>
              <a:rPr lang="fr-FR" sz="1600" dirty="0">
                <a:solidFill>
                  <a:schemeClr val="tx2"/>
                </a:solidFill>
                <a:latin typeface="Arial" panose="020B0604020202020204" pitchFamily="34" charset="0"/>
              </a:rPr>
              <a:t> </a:t>
            </a:r>
            <a:r>
              <a:rPr lang="fr-FR" sz="1600" b="1" dirty="0">
                <a:solidFill>
                  <a:schemeClr val="tx2"/>
                </a:solidFill>
                <a:latin typeface="Arial" panose="020B0604020202020204" pitchFamily="34" charset="0"/>
              </a:rPr>
              <a:t>des données à des fins d'analyse (36h)</a:t>
            </a:r>
            <a:endParaRPr lang="fr-FR" sz="1600" dirty="0">
              <a:solidFill>
                <a:schemeClr val="tx2"/>
              </a:solidFill>
              <a:latin typeface="Arial" panose="020B0604020202020204" pitchFamily="34" charset="0"/>
            </a:endParaRPr>
          </a:p>
          <a:p>
            <a:pPr marL="285750" indent="-285750">
              <a:buClr>
                <a:srgbClr val="FFC000"/>
              </a:buClr>
              <a:buFont typeface="Wingdings" panose="05000000000000000000" pitchFamily="2" charset="2"/>
              <a:buChar char="§"/>
            </a:pPr>
            <a:r>
              <a:rPr lang="fr-FR" sz="1600" dirty="0">
                <a:solidFill>
                  <a:schemeClr val="tx2"/>
                </a:solidFill>
                <a:latin typeface="Arial" panose="020B0604020202020204" pitchFamily="34" charset="0"/>
              </a:rPr>
              <a:t>Enquêtes et analyses statistiques (18h) </a:t>
            </a:r>
            <a:r>
              <a:rPr lang="fr-FR" sz="1600" dirty="0" err="1">
                <a:solidFill>
                  <a:schemeClr val="tx2"/>
                </a:solidFill>
                <a:latin typeface="Arial" panose="020B0604020202020204" pitchFamily="34" charset="0"/>
              </a:rPr>
              <a:t>Eric</a:t>
            </a:r>
            <a:r>
              <a:rPr lang="fr-FR" sz="1600" dirty="0">
                <a:solidFill>
                  <a:schemeClr val="tx2"/>
                </a:solidFill>
                <a:latin typeface="Arial" panose="020B0604020202020204" pitchFamily="34" charset="0"/>
              </a:rPr>
              <a:t> LOMBARDOT (Groupe A et B ensemble)</a:t>
            </a:r>
          </a:p>
          <a:p>
            <a:pPr marL="285750" indent="-285750">
              <a:buClr>
                <a:srgbClr val="FFC000"/>
              </a:buClr>
              <a:buFont typeface="Wingdings" panose="05000000000000000000" pitchFamily="2" charset="2"/>
              <a:buChar char="§"/>
            </a:pPr>
            <a:r>
              <a:rPr lang="fr-FR" sz="1600" dirty="0" err="1">
                <a:solidFill>
                  <a:schemeClr val="tx2"/>
                </a:solidFill>
                <a:latin typeface="Arial" panose="020B0604020202020204" pitchFamily="34" charset="0"/>
              </a:rPr>
              <a:t>Reporting</a:t>
            </a:r>
            <a:r>
              <a:rPr lang="fr-FR" sz="1600" dirty="0">
                <a:solidFill>
                  <a:schemeClr val="tx2"/>
                </a:solidFill>
                <a:latin typeface="Arial" panose="020B0604020202020204" pitchFamily="34" charset="0"/>
              </a:rPr>
              <a:t> et tableaux de bord sociaux (18h) Claude COLIN (2 groupes)</a:t>
            </a:r>
          </a:p>
          <a:p>
            <a:pPr marL="285750" indent="-285750">
              <a:buClr>
                <a:srgbClr val="FFC000"/>
              </a:buClr>
              <a:buFont typeface="Wingdings" panose="05000000000000000000" pitchFamily="2" charset="2"/>
              <a:buChar char="§"/>
            </a:pPr>
            <a:endParaRPr lang="fr-FR" sz="1600" dirty="0">
              <a:solidFill>
                <a:schemeClr val="tx2"/>
              </a:solidFill>
              <a:latin typeface="Arial" panose="020B0604020202020204" pitchFamily="34" charset="0"/>
            </a:endParaRPr>
          </a:p>
          <a:p>
            <a:pPr>
              <a:buNone/>
            </a:pPr>
            <a:r>
              <a:rPr lang="fr-FR" sz="1600" b="1" dirty="0">
                <a:solidFill>
                  <a:schemeClr val="tx2"/>
                </a:solidFill>
                <a:latin typeface="Arial" panose="020B0604020202020204" pitchFamily="34" charset="0"/>
              </a:rPr>
              <a:t>Utiliser les outils numériques de référence</a:t>
            </a:r>
            <a:r>
              <a:rPr lang="fr-FR" sz="1600" dirty="0">
                <a:solidFill>
                  <a:schemeClr val="tx2"/>
                </a:solidFill>
                <a:latin typeface="Arial" panose="020B0604020202020204" pitchFamily="34" charset="0"/>
              </a:rPr>
              <a:t> </a:t>
            </a:r>
            <a:r>
              <a:rPr lang="fr-FR" sz="1600" b="1" dirty="0">
                <a:solidFill>
                  <a:schemeClr val="tx2"/>
                </a:solidFill>
                <a:latin typeface="Arial" panose="020B0604020202020204" pitchFamily="34" charset="0"/>
              </a:rPr>
              <a:t>(36h)</a:t>
            </a:r>
            <a:endParaRPr lang="fr-FR" sz="1600" dirty="0">
              <a:solidFill>
                <a:schemeClr val="tx2"/>
              </a:solidFill>
              <a:latin typeface="Arial" panose="020B0604020202020204" pitchFamily="34" charset="0"/>
            </a:endParaRPr>
          </a:p>
          <a:p>
            <a:pPr marL="285750" indent="-285750">
              <a:buClr>
                <a:srgbClr val="FFC000"/>
              </a:buClr>
              <a:buFont typeface="Wingdings" panose="05000000000000000000" pitchFamily="2" charset="2"/>
              <a:buChar char="§"/>
            </a:pPr>
            <a:r>
              <a:rPr lang="fr-FR" sz="1600" dirty="0">
                <a:solidFill>
                  <a:schemeClr val="tx2"/>
                </a:solidFill>
                <a:latin typeface="Arial" panose="020B0604020202020204" pitchFamily="34" charset="0"/>
              </a:rPr>
              <a:t>Management des SIRH (18h) </a:t>
            </a:r>
            <a:r>
              <a:rPr lang="fr-FR" sz="1600" dirty="0" err="1">
                <a:solidFill>
                  <a:schemeClr val="tx2"/>
                </a:solidFill>
                <a:latin typeface="Arial" panose="020B0604020202020204" pitchFamily="34" charset="0"/>
              </a:rPr>
              <a:t>Ketsia</a:t>
            </a:r>
            <a:r>
              <a:rPr lang="fr-FR" sz="1600" dirty="0">
                <a:solidFill>
                  <a:schemeClr val="tx2"/>
                </a:solidFill>
                <a:latin typeface="Arial" panose="020B0604020202020204" pitchFamily="34" charset="0"/>
              </a:rPr>
              <a:t> DELSOL (2 groupes)</a:t>
            </a:r>
          </a:p>
          <a:p>
            <a:pPr marL="285750" indent="-285750">
              <a:buClr>
                <a:srgbClr val="FFC000"/>
              </a:buClr>
              <a:buFont typeface="Wingdings" panose="05000000000000000000" pitchFamily="2" charset="2"/>
              <a:buChar char="§"/>
            </a:pPr>
            <a:r>
              <a:rPr lang="fr-FR" sz="1600" dirty="0">
                <a:solidFill>
                  <a:schemeClr val="tx2"/>
                </a:solidFill>
                <a:latin typeface="Arial" panose="020B0604020202020204" pitchFamily="34" charset="0"/>
              </a:rPr>
              <a:t>Outils informatiques (18h) Bénédicte LEGRAND (2 groupes)</a:t>
            </a:r>
          </a:p>
          <a:p>
            <a:pPr marL="285750" indent="-285750">
              <a:buClr>
                <a:srgbClr val="FFC000"/>
              </a:buClr>
              <a:buFont typeface="Wingdings" panose="05000000000000000000" pitchFamily="2" charset="2"/>
              <a:buChar char="§"/>
            </a:pPr>
            <a:endParaRPr lang="fr-FR" dirty="0">
              <a:solidFill>
                <a:schemeClr val="tx2"/>
              </a:solidFill>
              <a:latin typeface="Arial" panose="020B0604020202020204" pitchFamily="34" charset="0"/>
            </a:endParaRPr>
          </a:p>
          <a:p>
            <a:pPr>
              <a:buNone/>
            </a:pPr>
            <a:endParaRPr lang="fr-FR" dirty="0">
              <a:solidFill>
                <a:srgbClr val="000000"/>
              </a:solidFill>
              <a:latin typeface="Arial" panose="020B0604020202020204" pitchFamily="34" charset="0"/>
            </a:endParaRPr>
          </a:p>
        </p:txBody>
      </p:sp>
    </p:spTree>
    <p:extLst>
      <p:ext uri="{BB962C8B-B14F-4D97-AF65-F5344CB8AC3E}">
        <p14:creationId xmlns:p14="http://schemas.microsoft.com/office/powerpoint/2010/main" val="732405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BC3EB2-17BF-9E3B-D221-27557CBECD97}"/>
              </a:ext>
            </a:extLst>
          </p:cNvPr>
          <p:cNvSpPr>
            <a:spLocks noGrp="1"/>
          </p:cNvSpPr>
          <p:nvPr>
            <p:ph type="title"/>
          </p:nvPr>
        </p:nvSpPr>
        <p:spPr>
          <a:xfrm>
            <a:off x="551329" y="136525"/>
            <a:ext cx="9741823" cy="777876"/>
          </a:xfrm>
        </p:spPr>
        <p:txBody>
          <a:bodyPr/>
          <a:lstStyle/>
          <a:p>
            <a:r>
              <a:rPr lang="fr-FR" sz="4000" b="1" dirty="0">
                <a:solidFill>
                  <a:schemeClr val="tx2"/>
                </a:solidFill>
                <a:latin typeface="Times New Roman" panose="02020603050405020304" pitchFamily="18" charset="0"/>
                <a:ea typeface="+mn-ea"/>
                <a:cs typeface="Times New Roman" panose="02020603050405020304" pitchFamily="18" charset="0"/>
              </a:rPr>
              <a:t>Programme semestre 2</a:t>
            </a:r>
          </a:p>
        </p:txBody>
      </p:sp>
      <p:sp>
        <p:nvSpPr>
          <p:cNvPr id="6" name="ZoneTexte 5">
            <a:extLst>
              <a:ext uri="{FF2B5EF4-FFF2-40B4-BE49-F238E27FC236}">
                <a16:creationId xmlns:a16="http://schemas.microsoft.com/office/drawing/2014/main" id="{AF5BC48D-2DEC-2EFF-109C-04FCE4D030AE}"/>
              </a:ext>
            </a:extLst>
          </p:cNvPr>
          <p:cNvSpPr txBox="1"/>
          <p:nvPr/>
        </p:nvSpPr>
        <p:spPr>
          <a:xfrm>
            <a:off x="836421" y="1031577"/>
            <a:ext cx="9741823" cy="5293757"/>
          </a:xfrm>
          <a:prstGeom prst="rect">
            <a:avLst/>
          </a:prstGeom>
          <a:noFill/>
        </p:spPr>
        <p:txBody>
          <a:bodyPr wrap="square">
            <a:spAutoFit/>
          </a:bodyPr>
          <a:lstStyle/>
          <a:p>
            <a:pPr>
              <a:buNone/>
            </a:pPr>
            <a:endParaRPr lang="fr-FR" sz="1600" dirty="0">
              <a:solidFill>
                <a:schemeClr val="tx2"/>
              </a:solidFill>
              <a:latin typeface="Arial" panose="020B0604020202020204" pitchFamily="34" charset="0"/>
            </a:endParaRPr>
          </a:p>
          <a:p>
            <a:pPr>
              <a:buNone/>
            </a:pPr>
            <a:r>
              <a:rPr lang="fr-FR" sz="1600" b="1" dirty="0">
                <a:solidFill>
                  <a:schemeClr val="tx2"/>
                </a:solidFill>
                <a:latin typeface="Arial" panose="020B0604020202020204" pitchFamily="34" charset="0"/>
              </a:rPr>
              <a:t>Appréhender le monde des affaires (39h)</a:t>
            </a:r>
            <a:endParaRPr lang="fr-FR" sz="1600" dirty="0">
              <a:solidFill>
                <a:schemeClr val="tx2"/>
              </a:solidFill>
              <a:latin typeface="Arial" panose="020B0604020202020204" pitchFamily="34" charset="0"/>
            </a:endParaRPr>
          </a:p>
          <a:p>
            <a:pPr marL="285750" indent="-285750">
              <a:buClr>
                <a:srgbClr val="FFC000"/>
              </a:buClr>
              <a:buFont typeface="Wingdings" panose="05000000000000000000" pitchFamily="2" charset="2"/>
              <a:buChar char="§"/>
            </a:pPr>
            <a:r>
              <a:rPr lang="fr-FR" sz="1600" dirty="0">
                <a:solidFill>
                  <a:schemeClr val="tx2"/>
                </a:solidFill>
                <a:latin typeface="Arial" panose="020B0604020202020204" pitchFamily="34" charset="0"/>
              </a:rPr>
              <a:t>Stratégie et management des risques (18h) ? (Groupe A et B ensemble)</a:t>
            </a:r>
          </a:p>
          <a:p>
            <a:pPr marL="285750" indent="-285750">
              <a:buClr>
                <a:srgbClr val="FFC000"/>
              </a:buClr>
              <a:buFont typeface="Wingdings" panose="05000000000000000000" pitchFamily="2" charset="2"/>
              <a:buChar char="§"/>
            </a:pPr>
            <a:r>
              <a:rPr lang="fr-FR" sz="1600" dirty="0">
                <a:solidFill>
                  <a:schemeClr val="tx2"/>
                </a:solidFill>
                <a:latin typeface="Arial" panose="020B0604020202020204" pitchFamily="34" charset="0"/>
              </a:rPr>
              <a:t>Actualité de la fonction RH (21h) Emilie HENNEQUIN (Groupe A et B ensemble)</a:t>
            </a:r>
          </a:p>
          <a:p>
            <a:pPr>
              <a:buClr>
                <a:srgbClr val="FFC000"/>
              </a:buClr>
            </a:pPr>
            <a:endParaRPr lang="fr-FR" sz="1600" dirty="0">
              <a:solidFill>
                <a:schemeClr val="tx2"/>
              </a:solidFill>
              <a:latin typeface="Arial" panose="020B0604020202020204" pitchFamily="34" charset="0"/>
            </a:endParaRPr>
          </a:p>
          <a:p>
            <a:pPr>
              <a:buNone/>
            </a:pPr>
            <a:r>
              <a:rPr lang="fr-FR" sz="1600" b="1" dirty="0">
                <a:solidFill>
                  <a:schemeClr val="tx2"/>
                </a:solidFill>
                <a:latin typeface="Arial" panose="020B0604020202020204" pitchFamily="34" charset="0"/>
              </a:rPr>
              <a:t>Se positionner vis-à-vis d'un champ</a:t>
            </a:r>
            <a:r>
              <a:rPr lang="fr-FR" sz="1600" dirty="0">
                <a:solidFill>
                  <a:schemeClr val="tx2"/>
                </a:solidFill>
                <a:latin typeface="Arial" panose="020B0604020202020204" pitchFamily="34" charset="0"/>
              </a:rPr>
              <a:t> </a:t>
            </a:r>
            <a:r>
              <a:rPr lang="fr-FR" sz="1600" b="1" dirty="0">
                <a:solidFill>
                  <a:schemeClr val="tx2"/>
                </a:solidFill>
                <a:latin typeface="Arial" panose="020B0604020202020204" pitchFamily="34" charset="0"/>
              </a:rPr>
              <a:t>professionnel (57h)</a:t>
            </a:r>
            <a:endParaRPr lang="fr-FR" sz="1600" dirty="0">
              <a:solidFill>
                <a:schemeClr val="tx2"/>
              </a:solidFill>
              <a:latin typeface="Arial" panose="020B0604020202020204" pitchFamily="34" charset="0"/>
            </a:endParaRPr>
          </a:p>
          <a:p>
            <a:pPr marL="285750" indent="-285750">
              <a:buClr>
                <a:srgbClr val="FFC000"/>
              </a:buClr>
              <a:buFont typeface="Wingdings" panose="05000000000000000000" pitchFamily="2" charset="2"/>
              <a:buChar char="§"/>
            </a:pPr>
            <a:r>
              <a:rPr lang="fr-FR" sz="1600" dirty="0">
                <a:solidFill>
                  <a:schemeClr val="tx2"/>
                </a:solidFill>
                <a:latin typeface="Arial" panose="020B0604020202020204" pitchFamily="34" charset="0"/>
              </a:rPr>
              <a:t>Droit du travail (volet collectif) (21h) Lucie Lou PIGNOT (Groupe A et B ensemble) </a:t>
            </a:r>
          </a:p>
          <a:p>
            <a:pPr marL="285750" indent="-285750">
              <a:buClr>
                <a:srgbClr val="FFC000"/>
              </a:buClr>
              <a:buFont typeface="Wingdings" panose="05000000000000000000" pitchFamily="2" charset="2"/>
              <a:buChar char="§"/>
            </a:pPr>
            <a:r>
              <a:rPr lang="fr-FR" sz="1600" dirty="0">
                <a:solidFill>
                  <a:schemeClr val="tx2"/>
                </a:solidFill>
                <a:latin typeface="Arial" panose="020B0604020202020204" pitchFamily="34" charset="0"/>
              </a:rPr>
              <a:t>Gestion de la formation des collaborateurs (21h) Sylvie FISCHER (2 groupes) </a:t>
            </a:r>
          </a:p>
          <a:p>
            <a:pPr marL="285750" indent="-285750">
              <a:buClr>
                <a:srgbClr val="FFC000"/>
              </a:buClr>
              <a:buFont typeface="Wingdings" panose="05000000000000000000" pitchFamily="2" charset="2"/>
              <a:buChar char="§"/>
            </a:pPr>
            <a:r>
              <a:rPr lang="fr-FR" sz="1600" dirty="0">
                <a:solidFill>
                  <a:schemeClr val="tx2"/>
                </a:solidFill>
                <a:latin typeface="Arial" panose="020B0604020202020204" pitchFamily="34" charset="0"/>
              </a:rPr>
              <a:t>E-Portfolio (15h) Amina Yala L3RH Groupe B / Olivier Guillet L3RH Groupe A</a:t>
            </a:r>
          </a:p>
          <a:p>
            <a:pPr marL="285750" indent="-285750">
              <a:buClr>
                <a:srgbClr val="FFC000"/>
              </a:buClr>
              <a:buFont typeface="Wingdings" panose="05000000000000000000" pitchFamily="2" charset="2"/>
              <a:buChar char="§"/>
            </a:pPr>
            <a:endParaRPr lang="fr-FR" sz="1600" dirty="0">
              <a:solidFill>
                <a:schemeClr val="tx2"/>
              </a:solidFill>
              <a:latin typeface="Arial" panose="020B0604020202020204" pitchFamily="34" charset="0"/>
            </a:endParaRPr>
          </a:p>
          <a:p>
            <a:pPr>
              <a:buNone/>
            </a:pPr>
            <a:r>
              <a:rPr lang="fr-FR" sz="1600" b="1" dirty="0">
                <a:solidFill>
                  <a:schemeClr val="tx2"/>
                </a:solidFill>
                <a:latin typeface="Arial" panose="020B0604020202020204" pitchFamily="34" charset="0"/>
              </a:rPr>
              <a:t>Agir en responsabilité au sein d’une</a:t>
            </a:r>
            <a:r>
              <a:rPr lang="fr-FR" sz="1600" dirty="0">
                <a:solidFill>
                  <a:schemeClr val="tx2"/>
                </a:solidFill>
                <a:latin typeface="Arial" panose="020B0604020202020204" pitchFamily="34" charset="0"/>
              </a:rPr>
              <a:t> </a:t>
            </a:r>
            <a:r>
              <a:rPr lang="fr-FR" sz="1600" b="1" dirty="0">
                <a:solidFill>
                  <a:schemeClr val="tx2"/>
                </a:solidFill>
                <a:latin typeface="Arial" panose="020B0604020202020204" pitchFamily="34" charset="0"/>
              </a:rPr>
              <a:t>organisation et développer des pratiques</a:t>
            </a:r>
            <a:endParaRPr lang="fr-FR" sz="1600" dirty="0">
              <a:solidFill>
                <a:schemeClr val="tx2"/>
              </a:solidFill>
              <a:latin typeface="Arial" panose="020B0604020202020204" pitchFamily="34" charset="0"/>
            </a:endParaRPr>
          </a:p>
          <a:p>
            <a:pPr>
              <a:buNone/>
            </a:pPr>
            <a:r>
              <a:rPr lang="fr-FR" sz="1600" b="1" dirty="0">
                <a:solidFill>
                  <a:schemeClr val="tx2"/>
                </a:solidFill>
                <a:latin typeface="Arial" panose="020B0604020202020204" pitchFamily="34" charset="0"/>
              </a:rPr>
              <a:t>professionnelles (54 h)</a:t>
            </a:r>
            <a:endParaRPr lang="fr-FR" sz="1600" dirty="0">
              <a:solidFill>
                <a:schemeClr val="tx2"/>
              </a:solidFill>
              <a:latin typeface="Arial" panose="020B0604020202020204" pitchFamily="34" charset="0"/>
            </a:endParaRPr>
          </a:p>
          <a:p>
            <a:pPr marL="285750" indent="-285750">
              <a:buClr>
                <a:srgbClr val="FFC000"/>
              </a:buClr>
              <a:buFont typeface="Wingdings" panose="05000000000000000000" pitchFamily="2" charset="2"/>
              <a:buChar char="§"/>
            </a:pPr>
            <a:r>
              <a:rPr lang="fr-FR" sz="1600" dirty="0">
                <a:solidFill>
                  <a:schemeClr val="tx2"/>
                </a:solidFill>
                <a:latin typeface="Arial" panose="020B0604020202020204" pitchFamily="34" charset="0"/>
              </a:rPr>
              <a:t>Management de la data et insights (18h) ? (Groupe A et B ensemble) </a:t>
            </a:r>
          </a:p>
          <a:p>
            <a:pPr marL="285750" indent="-285750">
              <a:buClr>
                <a:srgbClr val="FFC000"/>
              </a:buClr>
              <a:buFont typeface="Wingdings" panose="05000000000000000000" pitchFamily="2" charset="2"/>
              <a:buChar char="§"/>
            </a:pPr>
            <a:r>
              <a:rPr lang="fr-FR" sz="1600" dirty="0">
                <a:solidFill>
                  <a:schemeClr val="tx2"/>
                </a:solidFill>
                <a:latin typeface="Arial" panose="020B0604020202020204" pitchFamily="34" charset="0"/>
              </a:rPr>
              <a:t>Gestion de projet (21h) (Groupe A et B ensemble) Stéphane Magne </a:t>
            </a:r>
          </a:p>
          <a:p>
            <a:pPr marL="285750" indent="-285750">
              <a:buClr>
                <a:srgbClr val="FFC000"/>
              </a:buClr>
              <a:buFont typeface="Wingdings" panose="05000000000000000000" pitchFamily="2" charset="2"/>
              <a:buChar char="§"/>
            </a:pPr>
            <a:r>
              <a:rPr lang="fr-FR" sz="1600" dirty="0">
                <a:solidFill>
                  <a:schemeClr val="tx2"/>
                </a:solidFill>
                <a:latin typeface="Arial" panose="020B0604020202020204" pitchFamily="34" charset="0"/>
              </a:rPr>
              <a:t>Business Game (15h) (2 groupes) Emilie HENNEQUIN et Cécile de BERNARDI</a:t>
            </a:r>
          </a:p>
          <a:p>
            <a:pPr marL="285750" indent="-285750">
              <a:buClr>
                <a:srgbClr val="FFC000"/>
              </a:buClr>
              <a:buFont typeface="Wingdings" panose="05000000000000000000" pitchFamily="2" charset="2"/>
              <a:buChar char="§"/>
            </a:pPr>
            <a:endParaRPr lang="fr-FR" sz="1600" dirty="0">
              <a:solidFill>
                <a:schemeClr val="tx2"/>
              </a:solidFill>
              <a:latin typeface="Arial" panose="020B0604020202020204" pitchFamily="34" charset="0"/>
            </a:endParaRPr>
          </a:p>
          <a:p>
            <a:pPr>
              <a:buNone/>
            </a:pPr>
            <a:r>
              <a:rPr lang="fr-FR" sz="1600" b="1" dirty="0">
                <a:solidFill>
                  <a:schemeClr val="tx2"/>
                </a:solidFill>
                <a:latin typeface="Arial" panose="020B0604020202020204" pitchFamily="34" charset="0"/>
              </a:rPr>
              <a:t>S’exprimer à l’écrit et à l’oral (63h)</a:t>
            </a:r>
            <a:endParaRPr lang="fr-FR" sz="1600" dirty="0">
              <a:solidFill>
                <a:schemeClr val="tx2"/>
              </a:solidFill>
              <a:latin typeface="Arial" panose="020B0604020202020204" pitchFamily="34" charset="0"/>
            </a:endParaRPr>
          </a:p>
          <a:p>
            <a:pPr marL="285750" indent="-285750">
              <a:buClr>
                <a:srgbClr val="FFC000"/>
              </a:buClr>
              <a:buFont typeface="Wingdings" panose="05000000000000000000" pitchFamily="2" charset="2"/>
              <a:buChar char="§"/>
            </a:pPr>
            <a:r>
              <a:rPr lang="fr-FR" sz="1600" dirty="0">
                <a:solidFill>
                  <a:schemeClr val="tx2"/>
                </a:solidFill>
                <a:latin typeface="Arial" panose="020B0604020202020204" pitchFamily="34" charset="0"/>
              </a:rPr>
              <a:t>English class in HRM (35h) Mark MOOGALIAN (2 groupes)</a:t>
            </a:r>
          </a:p>
          <a:p>
            <a:pPr marL="285750" indent="-285750">
              <a:buClr>
                <a:srgbClr val="FFC000"/>
              </a:buClr>
              <a:buFont typeface="Wingdings" panose="05000000000000000000" pitchFamily="2" charset="2"/>
              <a:buChar char="§"/>
            </a:pPr>
            <a:r>
              <a:rPr lang="fr-FR" sz="1600" dirty="0">
                <a:solidFill>
                  <a:schemeClr val="tx2"/>
                </a:solidFill>
                <a:latin typeface="Arial" panose="020B0604020202020204" pitchFamily="34" charset="0"/>
              </a:rPr>
              <a:t>Communication RH (18h) </a:t>
            </a:r>
            <a:r>
              <a:rPr lang="fr-FR" sz="1600" dirty="0" err="1">
                <a:solidFill>
                  <a:schemeClr val="tx2"/>
                </a:solidFill>
                <a:latin typeface="Arial" panose="020B0604020202020204" pitchFamily="34" charset="0"/>
              </a:rPr>
              <a:t>Belgin</a:t>
            </a:r>
            <a:r>
              <a:rPr lang="fr-FR" sz="1600" dirty="0">
                <a:solidFill>
                  <a:schemeClr val="tx2"/>
                </a:solidFill>
                <a:latin typeface="Arial" panose="020B0604020202020204" pitchFamily="34" charset="0"/>
              </a:rPr>
              <a:t> BILGE (2 groupes)</a:t>
            </a:r>
          </a:p>
          <a:p>
            <a:pPr marL="285750" indent="-285750">
              <a:buClr>
                <a:srgbClr val="FFC000"/>
              </a:buClr>
              <a:buFont typeface="Wingdings" panose="05000000000000000000" pitchFamily="2" charset="2"/>
              <a:buChar char="§"/>
            </a:pPr>
            <a:r>
              <a:rPr lang="fr-FR" sz="1600" dirty="0">
                <a:solidFill>
                  <a:schemeClr val="tx2"/>
                </a:solidFill>
                <a:latin typeface="Arial" panose="020B0604020202020204" pitchFamily="34" charset="0"/>
              </a:rPr>
              <a:t>Développement personnel (10h)  Cécile de BERNARDI (2 groupes)</a:t>
            </a:r>
          </a:p>
          <a:p>
            <a:pPr marL="285750" indent="-285750">
              <a:buClr>
                <a:srgbClr val="FFC000"/>
              </a:buClr>
              <a:buFont typeface="Wingdings" panose="05000000000000000000" pitchFamily="2" charset="2"/>
              <a:buChar char="§"/>
            </a:pPr>
            <a:endParaRPr lang="fr-FR" dirty="0">
              <a:solidFill>
                <a:schemeClr val="tx2"/>
              </a:solidFill>
              <a:latin typeface="Arial" panose="020B0604020202020204" pitchFamily="34" charset="0"/>
            </a:endParaRPr>
          </a:p>
        </p:txBody>
      </p:sp>
    </p:spTree>
    <p:extLst>
      <p:ext uri="{BB962C8B-B14F-4D97-AF65-F5344CB8AC3E}">
        <p14:creationId xmlns:p14="http://schemas.microsoft.com/office/powerpoint/2010/main" val="3233749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363A9B-8054-E442-8E8C-1CA9515C9709}"/>
              </a:ext>
            </a:extLst>
          </p:cNvPr>
          <p:cNvSpPr>
            <a:spLocks noGrp="1"/>
          </p:cNvSpPr>
          <p:nvPr>
            <p:ph type="title"/>
          </p:nvPr>
        </p:nvSpPr>
        <p:spPr/>
        <p:txBody>
          <a:bodyPr/>
          <a:lstStyle/>
          <a:p>
            <a:r>
              <a:rPr lang="fr-FR" dirty="0"/>
              <a:t>L’ENT : Visite !</a:t>
            </a:r>
          </a:p>
        </p:txBody>
      </p:sp>
      <p:pic>
        <p:nvPicPr>
          <p:cNvPr id="7" name="Espace réservé du contenu 6">
            <a:extLst>
              <a:ext uri="{FF2B5EF4-FFF2-40B4-BE49-F238E27FC236}">
                <a16:creationId xmlns:a16="http://schemas.microsoft.com/office/drawing/2014/main" id="{D22DB01A-17BE-B179-A4F7-E9B646D151B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89689" y="1417639"/>
            <a:ext cx="6812622" cy="4525963"/>
          </a:xfrm>
        </p:spPr>
      </p:pic>
    </p:spTree>
    <p:extLst>
      <p:ext uri="{BB962C8B-B14F-4D97-AF65-F5344CB8AC3E}">
        <p14:creationId xmlns:p14="http://schemas.microsoft.com/office/powerpoint/2010/main" val="1187573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b="1" dirty="0">
                <a:solidFill>
                  <a:schemeClr val="tx2"/>
                </a:solidFill>
                <a:latin typeface="Times New Roman" panose="02020603050405020304" pitchFamily="18" charset="0"/>
                <a:ea typeface="+mn-ea"/>
                <a:cs typeface="Times New Roman" panose="02020603050405020304" pitchFamily="18" charset="0"/>
              </a:rPr>
              <a:t>L’alternance</a:t>
            </a:r>
          </a:p>
        </p:txBody>
      </p:sp>
      <p:sp>
        <p:nvSpPr>
          <p:cNvPr id="3" name="Espace réservé du contenu 2"/>
          <p:cNvSpPr>
            <a:spLocks noGrp="1"/>
          </p:cNvSpPr>
          <p:nvPr>
            <p:ph idx="1"/>
          </p:nvPr>
        </p:nvSpPr>
        <p:spPr/>
        <p:txBody>
          <a:bodyPr/>
          <a:lstStyle/>
          <a:p>
            <a:pPr marL="0" indent="0">
              <a:buNone/>
            </a:pPr>
            <a:r>
              <a:rPr lang="fr-FR" altLang="fr-FR" sz="2400" b="1" dirty="0">
                <a:latin typeface="IBM Plex Sans"/>
              </a:rPr>
              <a:t>Statut : </a:t>
            </a:r>
          </a:p>
          <a:p>
            <a:pPr lvl="1"/>
            <a:r>
              <a:rPr lang="fr-FR" altLang="fr-FR" dirty="0">
                <a:highlight>
                  <a:srgbClr val="00FFFF"/>
                </a:highlight>
                <a:latin typeface="IBM Plex Sans"/>
              </a:rPr>
              <a:t>Étudiant</a:t>
            </a:r>
          </a:p>
          <a:p>
            <a:pPr lvl="2" algn="just">
              <a:buClr>
                <a:srgbClr val="FFC000"/>
              </a:buClr>
            </a:pPr>
            <a:r>
              <a:rPr lang="fr-FR" altLang="fr-FR" dirty="0">
                <a:solidFill>
                  <a:schemeClr val="tx2"/>
                </a:solidFill>
                <a:latin typeface="IBM Plex Sans"/>
              </a:rPr>
              <a:t>Formalité urgente : l’inscription administrative (IA) à finaliser. </a:t>
            </a:r>
          </a:p>
          <a:p>
            <a:pPr marL="914400" lvl="2" indent="0" algn="just">
              <a:buNone/>
            </a:pPr>
            <a:r>
              <a:rPr lang="fr-FR" altLang="fr-FR" b="1" dirty="0">
                <a:solidFill>
                  <a:schemeClr val="tx2"/>
                </a:solidFill>
                <a:latin typeface="IBM Plex Sans"/>
              </a:rPr>
              <a:t>ET</a:t>
            </a:r>
          </a:p>
          <a:p>
            <a:pPr lvl="1" algn="just"/>
            <a:r>
              <a:rPr lang="fr-FR" altLang="fr-FR" dirty="0">
                <a:highlight>
                  <a:srgbClr val="00FFFF"/>
                </a:highlight>
                <a:latin typeface="IBM Plex Sans"/>
              </a:rPr>
              <a:t>Salarié</a:t>
            </a:r>
          </a:p>
          <a:p>
            <a:pPr lvl="2" algn="just">
              <a:buClr>
                <a:srgbClr val="FFC000"/>
              </a:buClr>
            </a:pPr>
            <a:r>
              <a:rPr lang="fr-FR" altLang="fr-FR" dirty="0">
                <a:solidFill>
                  <a:schemeClr val="tx2"/>
                </a:solidFill>
                <a:latin typeface="IBM Plex Sans"/>
              </a:rPr>
              <a:t>Un contrat d’apprentissage ou de professionnalisation validé (démarche sur la plateforme de </a:t>
            </a:r>
            <a:r>
              <a:rPr lang="fr-FR" altLang="fr-FR" dirty="0" err="1">
                <a:solidFill>
                  <a:schemeClr val="tx2"/>
                </a:solidFill>
                <a:latin typeface="IBM Plex Sans"/>
              </a:rPr>
              <a:t>Formasup</a:t>
            </a:r>
            <a:r>
              <a:rPr lang="fr-FR" altLang="fr-FR" dirty="0">
                <a:solidFill>
                  <a:schemeClr val="tx2"/>
                </a:solidFill>
                <a:latin typeface="IBM Plex Sans"/>
              </a:rPr>
              <a:t>)</a:t>
            </a:r>
          </a:p>
          <a:p>
            <a:pPr lvl="2" algn="just">
              <a:buClr>
                <a:srgbClr val="FFC000"/>
              </a:buClr>
            </a:pPr>
            <a:r>
              <a:rPr lang="fr-FR" altLang="fr-FR" dirty="0">
                <a:solidFill>
                  <a:schemeClr val="tx2"/>
                </a:solidFill>
                <a:latin typeface="IBM Plex Sans"/>
              </a:rPr>
              <a:t>Le respect du droit du travail…</a:t>
            </a:r>
          </a:p>
          <a:p>
            <a:endParaRPr lang="fr-FR" dirty="0"/>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FF70EB-437B-456B-9D7D-6D689D7DF1CF}" type="slidenum">
              <a:rPr lang="fr-FR" smtClean="0"/>
              <a:pPr/>
              <a:t>25</a:t>
            </a:fld>
            <a:endParaRPr lang="fr-F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F47C9-B2B8-47AE-D9AA-B17DB8C0F31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7D5DC0F-2B95-00A3-AFCF-84E685D03A48}"/>
              </a:ext>
            </a:extLst>
          </p:cNvPr>
          <p:cNvSpPr>
            <a:spLocks noGrp="1"/>
          </p:cNvSpPr>
          <p:nvPr>
            <p:ph type="title"/>
          </p:nvPr>
        </p:nvSpPr>
        <p:spPr/>
        <p:txBody>
          <a:bodyPr>
            <a:normAutofit/>
          </a:bodyPr>
          <a:lstStyle/>
          <a:p>
            <a:r>
              <a:rPr lang="fr-FR" b="1" dirty="0" err="1">
                <a:solidFill>
                  <a:schemeClr val="tx2"/>
                </a:solidFill>
                <a:latin typeface="Times New Roman" panose="02020603050405020304" pitchFamily="18" charset="0"/>
                <a:ea typeface="+mn-ea"/>
                <a:cs typeface="Times New Roman" panose="02020603050405020304" pitchFamily="18" charset="0"/>
              </a:rPr>
              <a:t>Forma’link</a:t>
            </a:r>
            <a:endParaRPr lang="fr-FR" b="1" dirty="0">
              <a:solidFill>
                <a:schemeClr val="tx2"/>
              </a:solidFill>
              <a:latin typeface="Times New Roman" panose="02020603050405020304" pitchFamily="18" charset="0"/>
              <a:ea typeface="+mn-ea"/>
              <a:cs typeface="Times New Roman" panose="02020603050405020304" pitchFamily="18" charset="0"/>
            </a:endParaRPr>
          </a:p>
        </p:txBody>
      </p:sp>
      <p:graphicFrame>
        <p:nvGraphicFramePr>
          <p:cNvPr id="14" name="Espace réservé du contenu 13">
            <a:extLst>
              <a:ext uri="{FF2B5EF4-FFF2-40B4-BE49-F238E27FC236}">
                <a16:creationId xmlns:a16="http://schemas.microsoft.com/office/drawing/2014/main" id="{4AF0257C-1B78-C619-E65A-8DF52D934843}"/>
              </a:ext>
            </a:extLst>
          </p:cNvPr>
          <p:cNvGraphicFramePr>
            <a:graphicFrameLocks noGrp="1"/>
          </p:cNvGraphicFramePr>
          <p:nvPr>
            <p:ph idx="1"/>
          </p:nvPr>
        </p:nvGraphicFramePr>
        <p:xfrm>
          <a:off x="1991369" y="1166019"/>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ZoneTexte 14">
            <a:extLst>
              <a:ext uri="{FF2B5EF4-FFF2-40B4-BE49-F238E27FC236}">
                <a16:creationId xmlns:a16="http://schemas.microsoft.com/office/drawing/2014/main" id="{95E861E3-C23C-06A6-220E-A72A96F8A450}"/>
              </a:ext>
            </a:extLst>
          </p:cNvPr>
          <p:cNvSpPr txBox="1"/>
          <p:nvPr/>
        </p:nvSpPr>
        <p:spPr>
          <a:xfrm>
            <a:off x="2135561" y="4437113"/>
            <a:ext cx="8065071" cy="1200329"/>
          </a:xfrm>
          <a:prstGeom prst="rect">
            <a:avLst/>
          </a:prstGeom>
          <a:noFill/>
        </p:spPr>
        <p:txBody>
          <a:bodyPr wrap="square" rtlCol="0">
            <a:spAutoFit/>
          </a:bodyPr>
          <a:lstStyle/>
          <a:p>
            <a:pPr marL="285750" indent="-285750">
              <a:buClr>
                <a:srgbClr val="FFC000"/>
              </a:buClr>
              <a:buFont typeface="Wingdings" panose="05000000000000000000" pitchFamily="2" charset="2"/>
              <a:buChar char="ü"/>
            </a:pPr>
            <a:r>
              <a:rPr lang="fr-FR" dirty="0">
                <a:solidFill>
                  <a:schemeClr val="tx2"/>
                </a:solidFill>
              </a:rPr>
              <a:t>Code d’inscription pour une première connexion : </a:t>
            </a:r>
            <a:r>
              <a:rPr lang="fr-FR" dirty="0" err="1">
                <a:solidFill>
                  <a:schemeClr val="tx2"/>
                </a:solidFill>
              </a:rPr>
              <a:t>inscfa</a:t>
            </a:r>
            <a:endParaRPr lang="fr-FR" dirty="0">
              <a:solidFill>
                <a:schemeClr val="tx2"/>
              </a:solidFill>
            </a:endParaRPr>
          </a:p>
          <a:p>
            <a:pPr marL="285750" indent="-285750">
              <a:buClr>
                <a:srgbClr val="FFC000"/>
              </a:buClr>
              <a:buFont typeface="Wingdings" panose="05000000000000000000" pitchFamily="2" charset="2"/>
              <a:buChar char="ü"/>
            </a:pPr>
            <a:r>
              <a:rPr lang="fr-FR" dirty="0">
                <a:solidFill>
                  <a:schemeClr val="tx2"/>
                </a:solidFill>
              </a:rPr>
              <a:t>Pour tout ce qui relève de la contractualisation : </a:t>
            </a:r>
            <a:r>
              <a:rPr lang="fr-FR" dirty="0" err="1">
                <a:solidFill>
                  <a:schemeClr val="tx2"/>
                </a:solidFill>
              </a:rPr>
              <a:t>Formasup</a:t>
            </a:r>
            <a:r>
              <a:rPr lang="fr-FR" dirty="0">
                <a:solidFill>
                  <a:schemeClr val="tx2"/>
                </a:solidFill>
              </a:rPr>
              <a:t>. </a:t>
            </a:r>
          </a:p>
          <a:p>
            <a:pPr marL="285750" indent="-285750">
              <a:buClr>
                <a:srgbClr val="FFC000"/>
              </a:buClr>
              <a:buFont typeface="Wingdings" panose="05000000000000000000" pitchFamily="2" charset="2"/>
              <a:buChar char="ü"/>
            </a:pPr>
            <a:r>
              <a:rPr lang="fr-FR" dirty="0">
                <a:solidFill>
                  <a:schemeClr val="tx2"/>
                </a:solidFill>
              </a:rPr>
              <a:t>Pour tout le reste : Chargée de relations entreprises et/ou gestionnaire de formation </a:t>
            </a:r>
          </a:p>
        </p:txBody>
      </p:sp>
    </p:spTree>
    <p:extLst>
      <p:ext uri="{BB962C8B-B14F-4D97-AF65-F5344CB8AC3E}">
        <p14:creationId xmlns:p14="http://schemas.microsoft.com/office/powerpoint/2010/main" val="1359378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000" b="1" dirty="0">
                <a:solidFill>
                  <a:schemeClr val="tx2"/>
                </a:solidFill>
                <a:latin typeface="Times New Roman" panose="02020603050405020304" pitchFamily="18" charset="0"/>
                <a:ea typeface="+mn-ea"/>
                <a:cs typeface="Times New Roman" panose="02020603050405020304" pitchFamily="18" charset="0"/>
              </a:rPr>
              <a:t>Les conditions de passage et d’obtention du diplôme</a:t>
            </a:r>
          </a:p>
        </p:txBody>
      </p:sp>
      <p:sp>
        <p:nvSpPr>
          <p:cNvPr id="3" name="Espace réservé du contenu 2"/>
          <p:cNvSpPr>
            <a:spLocks noGrp="1"/>
          </p:cNvSpPr>
          <p:nvPr>
            <p:ph idx="1"/>
          </p:nvPr>
        </p:nvSpPr>
        <p:spPr>
          <a:xfrm>
            <a:off x="1952596" y="1643051"/>
            <a:ext cx="8535892" cy="4525963"/>
          </a:xfrm>
        </p:spPr>
        <p:txBody>
          <a:bodyPr>
            <a:normAutofit/>
          </a:bodyPr>
          <a:lstStyle/>
          <a:p>
            <a:endParaRPr lang="fr-FR" i="1" dirty="0"/>
          </a:p>
          <a:p>
            <a:endParaRPr lang="fr-FR" i="1" dirty="0"/>
          </a:p>
          <a:p>
            <a:endParaRPr lang="fr-FR" i="1" dirty="0"/>
          </a:p>
          <a:p>
            <a:endParaRPr lang="fr-FR" i="1" dirty="0"/>
          </a:p>
          <a:p>
            <a:endParaRPr lang="fr-FR" i="1" dirty="0"/>
          </a:p>
          <a:p>
            <a:pPr algn="ctr">
              <a:buNone/>
            </a:pPr>
            <a:r>
              <a:rPr lang="fr-FR" sz="2400" b="1" i="1" dirty="0">
                <a:latin typeface="IBM Plex Sans"/>
              </a:rPr>
              <a:t>	Modalités d’évaluation : </a:t>
            </a:r>
          </a:p>
          <a:p>
            <a:pPr algn="ctr">
              <a:buNone/>
            </a:pPr>
            <a:r>
              <a:rPr lang="fr-FR" sz="2400" dirty="0">
                <a:latin typeface="IBM Plex Sans"/>
              </a:rPr>
              <a:t>Examens Partiels en janvier et en mai + contrôle continu. </a:t>
            </a:r>
          </a:p>
        </p:txBody>
      </p:sp>
      <p:graphicFrame>
        <p:nvGraphicFramePr>
          <p:cNvPr id="7" name="Diagramme 6"/>
          <p:cNvGraphicFramePr/>
          <p:nvPr/>
        </p:nvGraphicFramePr>
        <p:xfrm>
          <a:off x="2279576" y="1412776"/>
          <a:ext cx="7920880" cy="334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663DC2-A0ED-FE3C-7010-909DE62084DA}"/>
              </a:ext>
            </a:extLst>
          </p:cNvPr>
          <p:cNvSpPr>
            <a:spLocks noGrp="1"/>
          </p:cNvSpPr>
          <p:nvPr>
            <p:ph type="title"/>
          </p:nvPr>
        </p:nvSpPr>
        <p:spPr/>
        <p:txBody>
          <a:bodyPr>
            <a:noAutofit/>
          </a:bodyPr>
          <a:lstStyle/>
          <a:p>
            <a:r>
              <a:rPr lang="fr-FR" sz="3200" dirty="0">
                <a:solidFill>
                  <a:schemeClr val="accent1">
                    <a:lumMod val="75000"/>
                  </a:schemeClr>
                </a:solidFill>
                <a:latin typeface="Times New Roman" panose="02020603050405020304" pitchFamily="18" charset="0"/>
                <a:cs typeface="Times New Roman" panose="02020603050405020304" pitchFamily="18" charset="0"/>
              </a:rPr>
              <a:t>Inscription et réinscription administrative</a:t>
            </a:r>
          </a:p>
        </p:txBody>
      </p:sp>
      <p:sp>
        <p:nvSpPr>
          <p:cNvPr id="3" name="Espace réservé du contenu 2">
            <a:extLst>
              <a:ext uri="{FF2B5EF4-FFF2-40B4-BE49-F238E27FC236}">
                <a16:creationId xmlns:a16="http://schemas.microsoft.com/office/drawing/2014/main" id="{C5F4F231-0FB2-39B7-FF51-1C7C70E0C1BF}"/>
              </a:ext>
            </a:extLst>
          </p:cNvPr>
          <p:cNvSpPr>
            <a:spLocks noGrp="1"/>
          </p:cNvSpPr>
          <p:nvPr>
            <p:ph idx="1"/>
          </p:nvPr>
        </p:nvSpPr>
        <p:spPr>
          <a:xfrm>
            <a:off x="1981200" y="1409154"/>
            <a:ext cx="8229600" cy="4756150"/>
          </a:xfrm>
        </p:spPr>
        <p:txBody>
          <a:bodyPr>
            <a:normAutofit lnSpcReduction="10000"/>
          </a:bodyPr>
          <a:lstStyle/>
          <a:p>
            <a:pPr marL="0" indent="0">
              <a:buNone/>
            </a:pPr>
            <a:r>
              <a:rPr lang="fr-FR" sz="2000" b="1" dirty="0">
                <a:latin typeface="Times New Roman" panose="02020603050405020304" pitchFamily="18" charset="0"/>
                <a:cs typeface="Times New Roman" panose="02020603050405020304" pitchFamily="18" charset="0"/>
              </a:rPr>
              <a:t>Date début des inscriptions administratives :</a:t>
            </a:r>
            <a:endParaRPr lang="fr-FR" sz="2000" dirty="0">
              <a:latin typeface="Times New Roman" panose="02020603050405020304" pitchFamily="18" charset="0"/>
              <a:cs typeface="Times New Roman" panose="02020603050405020304" pitchFamily="18" charset="0"/>
            </a:endParaRPr>
          </a:p>
          <a:p>
            <a:r>
              <a:rPr lang="fr-FR" sz="1800" dirty="0">
                <a:latin typeface="Times New Roman" panose="02020603050405020304" pitchFamily="18" charset="0"/>
                <a:cs typeface="Times New Roman" panose="02020603050405020304" pitchFamily="18" charset="0"/>
              </a:rPr>
              <a:t>Primo-entrants </a:t>
            </a:r>
            <a:r>
              <a:rPr lang="fr-FR" sz="1800" dirty="0" err="1">
                <a:latin typeface="Times New Roman" panose="02020603050405020304" pitchFamily="18" charset="0"/>
                <a:cs typeface="Times New Roman" panose="02020603050405020304" pitchFamily="18" charset="0"/>
              </a:rPr>
              <a:t>ECandidat</a:t>
            </a:r>
            <a:r>
              <a:rPr lang="fr-FR" sz="1800" dirty="0">
                <a:latin typeface="Times New Roman" panose="02020603050405020304" pitchFamily="18" charset="0"/>
                <a:cs typeface="Times New Roman" panose="02020603050405020304" pitchFamily="18" charset="0"/>
              </a:rPr>
              <a:t> : connexion sur  </a:t>
            </a:r>
            <a:r>
              <a:rPr lang="fr-FR" sz="1800" dirty="0">
                <a:latin typeface="Times New Roman" panose="02020603050405020304" pitchFamily="18" charset="0"/>
                <a:cs typeface="Times New Roman" panose="02020603050405020304" pitchFamily="18" charset="0"/>
                <a:hlinkClick r:id="rId2"/>
              </a:rPr>
              <a:t>https://primo.univ-paris1.fr/primo/</a:t>
            </a:r>
            <a:r>
              <a:rPr lang="fr-FR" sz="1800" dirty="0">
                <a:latin typeface="Times New Roman" panose="02020603050405020304" pitchFamily="18" charset="0"/>
                <a:cs typeface="Times New Roman" panose="02020603050405020304" pitchFamily="18" charset="0"/>
              </a:rPr>
              <a:t> dès </a:t>
            </a:r>
            <a:r>
              <a:rPr lang="fr-FR" sz="1800" b="1" dirty="0">
                <a:latin typeface="Times New Roman" panose="02020603050405020304" pitchFamily="18" charset="0"/>
                <a:cs typeface="Times New Roman" panose="02020603050405020304" pitchFamily="18" charset="0"/>
              </a:rPr>
              <a:t>le</a:t>
            </a:r>
            <a:r>
              <a:rPr lang="fr-FR" sz="1800" dirty="0">
                <a:latin typeface="Times New Roman" panose="02020603050405020304" pitchFamily="18" charset="0"/>
                <a:cs typeface="Times New Roman" panose="02020603050405020304" pitchFamily="18" charset="0"/>
              </a:rPr>
              <a:t> </a:t>
            </a:r>
            <a:r>
              <a:rPr lang="fr-FR" sz="1800" b="1" dirty="0">
                <a:latin typeface="Times New Roman" panose="02020603050405020304" pitchFamily="18" charset="0"/>
                <a:cs typeface="Times New Roman" panose="02020603050405020304" pitchFamily="18" charset="0"/>
              </a:rPr>
              <a:t>23 juin 2025 à 10 h </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Parcoursup</a:t>
            </a:r>
            <a:r>
              <a:rPr lang="fr-FR" sz="1800" dirty="0">
                <a:latin typeface="Times New Roman" panose="02020603050405020304" pitchFamily="18" charset="0"/>
                <a:cs typeface="Times New Roman" panose="02020603050405020304" pitchFamily="18" charset="0"/>
              </a:rPr>
              <a:t> : inscription sur la même plateforme dès </a:t>
            </a:r>
            <a:r>
              <a:rPr lang="fr-FR" sz="1800" b="1" dirty="0">
                <a:latin typeface="Times New Roman" panose="02020603050405020304" pitchFamily="18" charset="0"/>
                <a:cs typeface="Times New Roman" panose="02020603050405020304" pitchFamily="18" charset="0"/>
              </a:rPr>
              <a:t>le 4 juillet 2025 à 10 h.</a:t>
            </a:r>
          </a:p>
          <a:p>
            <a:r>
              <a:rPr lang="fr-FR" sz="1800" dirty="0">
                <a:latin typeface="Times New Roman" panose="02020603050405020304" pitchFamily="18" charset="0"/>
                <a:cs typeface="Times New Roman" panose="02020603050405020304" pitchFamily="18" charset="0"/>
              </a:rPr>
              <a:t>Pour les étudiantes et étudiants déjà inscrits à Paris 1 Panthéon-Sorbonne, réinscription sur </a:t>
            </a:r>
            <a:r>
              <a:rPr lang="fr-FR" sz="1800" dirty="0">
                <a:latin typeface="Times New Roman" panose="02020603050405020304" pitchFamily="18" charset="0"/>
                <a:cs typeface="Times New Roman" panose="02020603050405020304" pitchFamily="18" charset="0"/>
                <a:hlinkClick r:id="rId3"/>
              </a:rPr>
              <a:t>http://reins.univ-paris1.fr/reins/</a:t>
            </a:r>
            <a:r>
              <a:rPr lang="fr-FR" sz="1800" dirty="0">
                <a:latin typeface="Times New Roman" panose="02020603050405020304" pitchFamily="18" charset="0"/>
                <a:cs typeface="Times New Roman" panose="02020603050405020304" pitchFamily="18" charset="0"/>
              </a:rPr>
              <a:t> dès </a:t>
            </a:r>
            <a:r>
              <a:rPr lang="fr-FR" sz="1800" b="1" dirty="0">
                <a:latin typeface="Times New Roman" panose="02020603050405020304" pitchFamily="18" charset="0"/>
                <a:cs typeface="Times New Roman" panose="02020603050405020304" pitchFamily="18" charset="0"/>
              </a:rPr>
              <a:t>le 23/06/2025 à 10 h.</a:t>
            </a:r>
          </a:p>
          <a:p>
            <a:endParaRPr lang="fr-FR" sz="2000" b="1" dirty="0">
              <a:latin typeface="Times New Roman" panose="02020603050405020304" pitchFamily="18" charset="0"/>
              <a:cs typeface="Times New Roman" panose="02020603050405020304" pitchFamily="18" charset="0"/>
            </a:endParaRPr>
          </a:p>
          <a:p>
            <a:pPr marL="0" indent="0">
              <a:buNone/>
            </a:pPr>
            <a:r>
              <a:rPr lang="fr-FR" sz="2000" b="1" dirty="0">
                <a:latin typeface="Times New Roman" panose="02020603050405020304" pitchFamily="18" charset="0"/>
                <a:cs typeface="Times New Roman" panose="02020603050405020304" pitchFamily="18" charset="0"/>
              </a:rPr>
              <a:t>Date limite d'inscription aux diplômes :</a:t>
            </a:r>
          </a:p>
          <a:p>
            <a:r>
              <a:rPr lang="fr-FR" sz="1800" dirty="0">
                <a:latin typeface="Times New Roman" panose="02020603050405020304" pitchFamily="18" charset="0"/>
                <a:cs typeface="Times New Roman" panose="02020603050405020304" pitchFamily="18" charset="0"/>
              </a:rPr>
              <a:t>Licence 1 (redoublants), Licence 2, Licence 3 : lundi 15 septembre 2025 (inclus)</a:t>
            </a:r>
          </a:p>
          <a:p>
            <a:endParaRPr lang="fr-FR" sz="1800" dirty="0">
              <a:latin typeface="Times New Roman" panose="02020603050405020304" pitchFamily="18" charset="0"/>
              <a:cs typeface="Times New Roman" panose="02020603050405020304" pitchFamily="18" charset="0"/>
            </a:endParaRPr>
          </a:p>
          <a:p>
            <a:pPr marL="0" indent="0">
              <a:buNone/>
            </a:pPr>
            <a:r>
              <a:rPr lang="fr-FR" sz="1400" dirty="0">
                <a:latin typeface="Times New Roman" panose="02020603050405020304" pitchFamily="18" charset="0"/>
                <a:cs typeface="Times New Roman" panose="02020603050405020304" pitchFamily="18" charset="0"/>
              </a:rPr>
              <a:t>A NOTER : Fermeture estivale de l’université du 24 juillet au 26 août 2025 : pas d’assistance ni de gestion des dossiers. Évitez toute inscription ou contact après le 23 juillet. Reprise des services le 27 août</a:t>
            </a:r>
          </a:p>
          <a:p>
            <a:pPr marL="0" indent="0">
              <a:buNone/>
            </a:pPr>
            <a:endParaRPr lang="fr-FR" sz="1600" dirty="0">
              <a:latin typeface="Times New Roman" panose="02020603050405020304" pitchFamily="18" charset="0"/>
              <a:cs typeface="Times New Roman" panose="02020603050405020304" pitchFamily="18" charset="0"/>
            </a:endParaRPr>
          </a:p>
          <a:p>
            <a:pPr marL="0" indent="0">
              <a:buNone/>
            </a:pPr>
            <a:r>
              <a:rPr lang="fr-FR" sz="1600" b="1" u="sng" dirty="0">
                <a:latin typeface="Times New Roman" panose="02020603050405020304" pitchFamily="18" charset="0"/>
                <a:cs typeface="Times New Roman" panose="02020603050405020304" pitchFamily="18" charset="0"/>
              </a:rPr>
              <a:t>Pour plus d’informations :</a:t>
            </a:r>
          </a:p>
          <a:p>
            <a:pPr marL="0" indent="0">
              <a:buNone/>
            </a:pPr>
            <a:r>
              <a:rPr lang="fr-FR" sz="1600" dirty="0">
                <a:latin typeface="Times New Roman" panose="02020603050405020304" pitchFamily="18" charset="0"/>
                <a:cs typeface="Times New Roman" panose="02020603050405020304" pitchFamily="18" charset="0"/>
                <a:hlinkClick r:id="rId4"/>
              </a:rPr>
              <a:t>https://www.pantheonsorbonne.fr/inscription/inscription-administrative</a:t>
            </a:r>
            <a:endParaRPr lang="fr-FR" sz="1600" dirty="0">
              <a:latin typeface="Times New Roman" panose="02020603050405020304" pitchFamily="18" charset="0"/>
              <a:cs typeface="Times New Roman" panose="02020603050405020304" pitchFamily="18" charset="0"/>
            </a:endParaRPr>
          </a:p>
          <a:p>
            <a:pPr marL="0" indent="0">
              <a:buNone/>
            </a:pPr>
            <a:endParaRPr lang="fr-FR" sz="1600" dirty="0">
              <a:latin typeface="Times New Roman" panose="02020603050405020304" pitchFamily="18" charset="0"/>
              <a:cs typeface="Times New Roman" panose="02020603050405020304" pitchFamily="18" charset="0"/>
            </a:endParaRPr>
          </a:p>
          <a:p>
            <a:pPr marL="0" indent="0">
              <a:buNone/>
            </a:pPr>
            <a:endParaRPr lang="fr-FR" sz="1600" dirty="0">
              <a:latin typeface="Times New Roman" panose="02020603050405020304" pitchFamily="18" charset="0"/>
              <a:cs typeface="Times New Roman" panose="02020603050405020304" pitchFamily="18" charset="0"/>
            </a:endParaRPr>
          </a:p>
          <a:p>
            <a:pPr marL="0" indent="0">
              <a:buNone/>
            </a:pPr>
            <a:endParaRPr lang="fr-FR" sz="1600" dirty="0">
              <a:latin typeface="Times New Roman" panose="02020603050405020304" pitchFamily="18" charset="0"/>
              <a:cs typeface="Times New Roman" panose="02020603050405020304" pitchFamily="18" charset="0"/>
            </a:endParaRPr>
          </a:p>
        </p:txBody>
      </p:sp>
      <p:sp>
        <p:nvSpPr>
          <p:cNvPr id="4" name="Espace réservé du pied de page 3">
            <a:extLst>
              <a:ext uri="{FF2B5EF4-FFF2-40B4-BE49-F238E27FC236}">
                <a16:creationId xmlns:a16="http://schemas.microsoft.com/office/drawing/2014/main" id="{82071F51-72A4-D9E1-9F4C-967AEF4455FE}"/>
              </a:ext>
            </a:extLst>
          </p:cNvPr>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Licence professionnelle Métiers de la GRH, Université  Paris I Panthéon Sorbonne</a:t>
            </a:r>
          </a:p>
        </p:txBody>
      </p:sp>
      <p:sp>
        <p:nvSpPr>
          <p:cNvPr id="5" name="Espace réservé du numéro de diapositive 4">
            <a:extLst>
              <a:ext uri="{FF2B5EF4-FFF2-40B4-BE49-F238E27FC236}">
                <a16:creationId xmlns:a16="http://schemas.microsoft.com/office/drawing/2014/main" id="{015FD4A5-EB7C-8DB1-F0E2-3A9F00B0645C}"/>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FF70EB-437B-456B-9D7D-6D689D7DF1CF}" type="slidenum">
              <a:rPr lang="fr-FR" smtClean="0"/>
              <a:pPr/>
              <a:t>28</a:t>
            </a:fld>
            <a:endParaRPr lang="fr-FR"/>
          </a:p>
        </p:txBody>
      </p:sp>
      <p:pic>
        <p:nvPicPr>
          <p:cNvPr id="7" name="Image 6">
            <a:extLst>
              <a:ext uri="{FF2B5EF4-FFF2-40B4-BE49-F238E27FC236}">
                <a16:creationId xmlns:a16="http://schemas.microsoft.com/office/drawing/2014/main" id="{F77FCB7D-BCD2-ECC0-1B30-09AEE3B7A9E9}"/>
              </a:ext>
            </a:extLst>
          </p:cNvPr>
          <p:cNvPicPr>
            <a:picLocks noChangeAspect="1"/>
          </p:cNvPicPr>
          <p:nvPr/>
        </p:nvPicPr>
        <p:blipFill>
          <a:blip r:embed="rId5"/>
          <a:stretch>
            <a:fillRect/>
          </a:stretch>
        </p:blipFill>
        <p:spPr>
          <a:xfrm>
            <a:off x="8518464" y="5280706"/>
            <a:ext cx="1251072" cy="1258207"/>
          </a:xfrm>
          <a:prstGeom prst="rect">
            <a:avLst/>
          </a:prstGeom>
        </p:spPr>
      </p:pic>
    </p:spTree>
    <p:extLst>
      <p:ext uri="{BB962C8B-B14F-4D97-AF65-F5344CB8AC3E}">
        <p14:creationId xmlns:p14="http://schemas.microsoft.com/office/powerpoint/2010/main" val="11693433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C09D0-38BA-C693-1AE1-8C3082E3EBA8}"/>
            </a:ext>
          </a:extLst>
        </p:cNvPr>
        <p:cNvGrpSpPr/>
        <p:nvPr/>
      </p:nvGrpSpPr>
      <p:grpSpPr>
        <a:xfrm>
          <a:off x="0" y="0"/>
          <a:ext cx="0" cy="0"/>
          <a:chOff x="0" y="0"/>
          <a:chExt cx="0" cy="0"/>
        </a:xfrm>
      </p:grpSpPr>
      <p:sp>
        <p:nvSpPr>
          <p:cNvPr id="6" name="ZoneTexte 5">
            <a:extLst>
              <a:ext uri="{FF2B5EF4-FFF2-40B4-BE49-F238E27FC236}">
                <a16:creationId xmlns:a16="http://schemas.microsoft.com/office/drawing/2014/main" id="{70803C6B-0C5F-5595-B970-E149EE06E507}"/>
              </a:ext>
            </a:extLst>
          </p:cNvPr>
          <p:cNvSpPr txBox="1"/>
          <p:nvPr/>
        </p:nvSpPr>
        <p:spPr>
          <a:xfrm>
            <a:off x="1414271" y="448056"/>
            <a:ext cx="9363458" cy="646331"/>
          </a:xfrm>
          <a:prstGeom prst="rect">
            <a:avLst/>
          </a:prstGeom>
          <a:noFill/>
        </p:spPr>
        <p:txBody>
          <a:bodyPr wrap="square" rtlCol="0">
            <a:spAutoFit/>
          </a:bodyPr>
          <a:lstStyle/>
          <a:p>
            <a:pPr algn="ctr"/>
            <a:r>
              <a:rPr lang="fr-FR" sz="3600" dirty="0">
                <a:solidFill>
                  <a:srgbClr val="002060"/>
                </a:solidFill>
                <a:latin typeface="Brandon Grotesque Black" panose="020B0A03020203060202" pitchFamily="34" charset="0"/>
              </a:rPr>
              <a:t>Que faire si je n’ai pas d’alternance à la rentrée ? </a:t>
            </a:r>
          </a:p>
        </p:txBody>
      </p:sp>
      <p:grpSp>
        <p:nvGrpSpPr>
          <p:cNvPr id="21" name="Groupe 20">
            <a:extLst>
              <a:ext uri="{FF2B5EF4-FFF2-40B4-BE49-F238E27FC236}">
                <a16:creationId xmlns:a16="http://schemas.microsoft.com/office/drawing/2014/main" id="{49CAFCAF-E983-DD59-7136-C21EB33E5184}"/>
              </a:ext>
            </a:extLst>
          </p:cNvPr>
          <p:cNvGrpSpPr/>
          <p:nvPr/>
        </p:nvGrpSpPr>
        <p:grpSpPr>
          <a:xfrm>
            <a:off x="132968" y="2981665"/>
            <a:ext cx="11926064" cy="3012821"/>
            <a:chOff x="169927" y="3175021"/>
            <a:chExt cx="11926064" cy="3012821"/>
          </a:xfrm>
        </p:grpSpPr>
        <p:sp>
          <p:nvSpPr>
            <p:cNvPr id="2" name="Flèche : droite 1">
              <a:extLst>
                <a:ext uri="{FF2B5EF4-FFF2-40B4-BE49-F238E27FC236}">
                  <a16:creationId xmlns:a16="http://schemas.microsoft.com/office/drawing/2014/main" id="{7F177891-B431-1492-0B67-F9F725A656EA}"/>
                </a:ext>
              </a:extLst>
            </p:cNvPr>
            <p:cNvSpPr/>
            <p:nvPr/>
          </p:nvSpPr>
          <p:spPr>
            <a:xfrm>
              <a:off x="564643" y="4128467"/>
              <a:ext cx="10945368" cy="265176"/>
            </a:xfrm>
            <a:prstGeom prst="rightArrow">
              <a:avLst>
                <a:gd name="adj1" fmla="val 22414"/>
                <a:gd name="adj2" fmla="val 50000"/>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E1427104-6E08-37B5-F1D8-B291D256E12B}"/>
                </a:ext>
              </a:extLst>
            </p:cNvPr>
            <p:cNvSpPr txBox="1"/>
            <p:nvPr/>
          </p:nvSpPr>
          <p:spPr>
            <a:xfrm>
              <a:off x="169927" y="3175021"/>
              <a:ext cx="2322576" cy="1107996"/>
            </a:xfrm>
            <a:prstGeom prst="rect">
              <a:avLst/>
            </a:prstGeom>
            <a:noFill/>
          </p:spPr>
          <p:txBody>
            <a:bodyPr wrap="square" rtlCol="0">
              <a:spAutoFit/>
            </a:bodyPr>
            <a:lstStyle/>
            <a:p>
              <a:pPr algn="ctr"/>
              <a:r>
                <a:rPr lang="fr-FR" sz="2400" dirty="0">
                  <a:solidFill>
                    <a:srgbClr val="002060"/>
                  </a:solidFill>
                  <a:latin typeface="Ingleby Regular" panose="02000000000000000000" pitchFamily="2" charset="0"/>
                </a:rPr>
                <a:t>15 Septembre 2025</a:t>
              </a:r>
            </a:p>
            <a:p>
              <a:pPr algn="ctr"/>
              <a:r>
                <a:rPr lang="fr-FR" dirty="0">
                  <a:solidFill>
                    <a:srgbClr val="002060"/>
                  </a:solidFill>
                  <a:latin typeface="Ingleby Regular" panose="02000000000000000000" pitchFamily="2" charset="0"/>
                </a:rPr>
                <a:t>(Rentrée)</a:t>
              </a:r>
            </a:p>
          </p:txBody>
        </p:sp>
        <p:sp>
          <p:nvSpPr>
            <p:cNvPr id="10" name="ZoneTexte 9">
              <a:extLst>
                <a:ext uri="{FF2B5EF4-FFF2-40B4-BE49-F238E27FC236}">
                  <a16:creationId xmlns:a16="http://schemas.microsoft.com/office/drawing/2014/main" id="{B538418D-8681-B0A1-6387-33978370D6B8}"/>
                </a:ext>
              </a:extLst>
            </p:cNvPr>
            <p:cNvSpPr txBox="1"/>
            <p:nvPr/>
          </p:nvSpPr>
          <p:spPr>
            <a:xfrm>
              <a:off x="9497569" y="3179433"/>
              <a:ext cx="2487168" cy="1107996"/>
            </a:xfrm>
            <a:prstGeom prst="rect">
              <a:avLst/>
            </a:prstGeom>
            <a:noFill/>
          </p:spPr>
          <p:txBody>
            <a:bodyPr wrap="square" rtlCol="0">
              <a:spAutoFit/>
            </a:bodyPr>
            <a:lstStyle/>
            <a:p>
              <a:pPr algn="ctr"/>
              <a:r>
                <a:rPr lang="fr-FR" sz="2400" dirty="0">
                  <a:solidFill>
                    <a:srgbClr val="002060"/>
                  </a:solidFill>
                  <a:latin typeface="Ingleby Regular" panose="02000000000000000000" pitchFamily="2" charset="0"/>
                </a:rPr>
                <a:t>14 Décembre 2025</a:t>
              </a:r>
            </a:p>
            <a:p>
              <a:pPr algn="ctr"/>
              <a:r>
                <a:rPr lang="fr-FR" dirty="0">
                  <a:solidFill>
                    <a:srgbClr val="002060"/>
                  </a:solidFill>
                  <a:latin typeface="Ingleby Regular" panose="02000000000000000000" pitchFamily="2" charset="0"/>
                </a:rPr>
                <a:t>(3 mois après la rentrée)</a:t>
              </a:r>
            </a:p>
          </p:txBody>
        </p:sp>
        <p:sp>
          <p:nvSpPr>
            <p:cNvPr id="15" name="ZoneTexte 14">
              <a:extLst>
                <a:ext uri="{FF2B5EF4-FFF2-40B4-BE49-F238E27FC236}">
                  <a16:creationId xmlns:a16="http://schemas.microsoft.com/office/drawing/2014/main" id="{9197565A-3556-2ED8-2A18-41B70A68B63F}"/>
                </a:ext>
              </a:extLst>
            </p:cNvPr>
            <p:cNvSpPr txBox="1"/>
            <p:nvPr/>
          </p:nvSpPr>
          <p:spPr>
            <a:xfrm>
              <a:off x="280414" y="4433516"/>
              <a:ext cx="4236722" cy="1754326"/>
            </a:xfrm>
            <a:prstGeom prst="rect">
              <a:avLst/>
            </a:prstGeom>
            <a:noFill/>
          </p:spPr>
          <p:txBody>
            <a:bodyPr wrap="square" rtlCol="0">
              <a:spAutoFit/>
            </a:bodyPr>
            <a:lstStyle/>
            <a:p>
              <a:pPr marL="285750" indent="-285750">
                <a:buFont typeface="Arial" panose="020B0604020202020204" pitchFamily="34" charset="0"/>
                <a:buChar char="•"/>
              </a:pPr>
              <a:r>
                <a:rPr lang="fr-FR" dirty="0">
                  <a:latin typeface="Ingleby Regular" panose="02000000000000000000" pitchFamily="2" charset="0"/>
                </a:rPr>
                <a:t>Créer son compte </a:t>
              </a:r>
              <a:r>
                <a:rPr lang="fr-FR" dirty="0" err="1">
                  <a:latin typeface="Ingleby Regular" panose="02000000000000000000" pitchFamily="2" charset="0"/>
                </a:rPr>
                <a:t>Forma’link</a:t>
              </a:r>
              <a:r>
                <a:rPr lang="fr-FR" dirty="0">
                  <a:latin typeface="Ingleby Regular" panose="02000000000000000000" pitchFamily="2" charset="0"/>
                </a:rPr>
                <a:t> en suivant la procédure d’inscription </a:t>
              </a:r>
            </a:p>
            <a:p>
              <a:pPr marL="285750" indent="-285750">
                <a:buFont typeface="Arial" panose="020B0604020202020204" pitchFamily="34" charset="0"/>
                <a:buChar char="•"/>
              </a:pPr>
              <a:endParaRPr lang="fr-FR" dirty="0">
                <a:latin typeface="Ingleby Regular" panose="02000000000000000000" pitchFamily="2" charset="0"/>
              </a:endParaRPr>
            </a:p>
            <a:p>
              <a:pPr marL="285750" indent="-285750">
                <a:buFont typeface="Arial" panose="020B0604020202020204" pitchFamily="34" charset="0"/>
                <a:buChar char="•"/>
              </a:pPr>
              <a:r>
                <a:rPr lang="fr-FR" dirty="0">
                  <a:latin typeface="Ingleby Regular" panose="02000000000000000000" pitchFamily="2" charset="0"/>
                </a:rPr>
                <a:t>Lorsque la session sera ouverte : valider son statut de </a:t>
              </a:r>
              <a:r>
                <a:rPr lang="fr-FR" b="1" dirty="0">
                  <a:latin typeface="Ingleby Regular" panose="02000000000000000000" pitchFamily="2" charset="0"/>
                </a:rPr>
                <a:t>« Stagiaire de la Formation  Professionnelle » </a:t>
              </a:r>
            </a:p>
          </p:txBody>
        </p:sp>
        <p:sp>
          <p:nvSpPr>
            <p:cNvPr id="16" name="ZoneTexte 15">
              <a:extLst>
                <a:ext uri="{FF2B5EF4-FFF2-40B4-BE49-F238E27FC236}">
                  <a16:creationId xmlns:a16="http://schemas.microsoft.com/office/drawing/2014/main" id="{39E7F7D2-70FF-FAFF-C682-C19D3E015642}"/>
                </a:ext>
              </a:extLst>
            </p:cNvPr>
            <p:cNvSpPr txBox="1"/>
            <p:nvPr/>
          </p:nvSpPr>
          <p:spPr>
            <a:xfrm>
              <a:off x="8750808" y="4433516"/>
              <a:ext cx="3345183" cy="1200329"/>
            </a:xfrm>
            <a:prstGeom prst="rect">
              <a:avLst/>
            </a:prstGeom>
            <a:noFill/>
          </p:spPr>
          <p:txBody>
            <a:bodyPr wrap="square" rtlCol="0">
              <a:spAutoFit/>
            </a:bodyPr>
            <a:lstStyle/>
            <a:p>
              <a:pPr marL="285750" indent="-285750">
                <a:buFont typeface="Arial" panose="020B0604020202020204" pitchFamily="34" charset="0"/>
                <a:buChar char="•"/>
              </a:pPr>
              <a:r>
                <a:rPr lang="fr-FR" b="1" dirty="0">
                  <a:latin typeface="Ingleby Regular" panose="02000000000000000000" pitchFamily="2" charset="0"/>
                </a:rPr>
                <a:t>Dernier délai pour </a:t>
              </a:r>
              <a:r>
                <a:rPr lang="fr-FR" b="1" u="sng" dirty="0">
                  <a:latin typeface="Ingleby Regular" panose="02000000000000000000" pitchFamily="2" charset="0"/>
                </a:rPr>
                <a:t>signer</a:t>
              </a:r>
              <a:r>
                <a:rPr lang="fr-FR" b="1" dirty="0">
                  <a:latin typeface="Ingleby Regular" panose="02000000000000000000" pitchFamily="2" charset="0"/>
                </a:rPr>
                <a:t> un contrat </a:t>
              </a:r>
              <a:r>
                <a:rPr lang="fr-FR" dirty="0">
                  <a:latin typeface="Ingleby Regular" panose="02000000000000000000" pitchFamily="2" charset="0"/>
                </a:rPr>
                <a:t>d’apprentissage ou de professionnalisation (selon la situation) </a:t>
              </a:r>
            </a:p>
          </p:txBody>
        </p:sp>
      </p:grpSp>
      <p:sp>
        <p:nvSpPr>
          <p:cNvPr id="17" name="Parenthèse ouvrante 16">
            <a:extLst>
              <a:ext uri="{FF2B5EF4-FFF2-40B4-BE49-F238E27FC236}">
                <a16:creationId xmlns:a16="http://schemas.microsoft.com/office/drawing/2014/main" id="{E142BA2D-DFAD-775E-064D-84E1E7763283}"/>
              </a:ext>
            </a:extLst>
          </p:cNvPr>
          <p:cNvSpPr/>
          <p:nvPr/>
        </p:nvSpPr>
        <p:spPr>
          <a:xfrm rot="5400000">
            <a:off x="5911139" y="-1924755"/>
            <a:ext cx="178459" cy="9440417"/>
          </a:xfrm>
          <a:prstGeom prst="leftBracket">
            <a:avLst/>
          </a:prstGeom>
          <a:noFill/>
          <a:ln>
            <a:solidFill>
              <a:srgbClr val="00206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0" name="ZoneTexte 19">
            <a:extLst>
              <a:ext uri="{FF2B5EF4-FFF2-40B4-BE49-F238E27FC236}">
                <a16:creationId xmlns:a16="http://schemas.microsoft.com/office/drawing/2014/main" id="{49AAE105-3CEC-746D-A9F1-BC9E66009829}"/>
              </a:ext>
            </a:extLst>
          </p:cNvPr>
          <p:cNvSpPr txBox="1"/>
          <p:nvPr/>
        </p:nvSpPr>
        <p:spPr>
          <a:xfrm>
            <a:off x="1188718" y="1836016"/>
            <a:ext cx="9363457" cy="707886"/>
          </a:xfrm>
          <a:prstGeom prst="rect">
            <a:avLst/>
          </a:prstGeom>
          <a:noFill/>
        </p:spPr>
        <p:txBody>
          <a:bodyPr wrap="square">
            <a:spAutoFit/>
          </a:bodyPr>
          <a:lstStyle/>
          <a:p>
            <a:pPr algn="ctr"/>
            <a:r>
              <a:rPr lang="fr-FR" sz="2000" dirty="0">
                <a:solidFill>
                  <a:srgbClr val="002060"/>
                </a:solidFill>
                <a:latin typeface="Brandon Grotesque Black" panose="020B0A03020203060202" pitchFamily="34" charset="0"/>
              </a:rPr>
              <a:t>Possibilité de </a:t>
            </a:r>
            <a:r>
              <a:rPr lang="fr-FR" sz="2000" u="sng" dirty="0">
                <a:solidFill>
                  <a:srgbClr val="FF0000"/>
                </a:solidFill>
                <a:latin typeface="Brandon Grotesque Black" panose="020B0A03020203060202" pitchFamily="34" charset="0"/>
              </a:rPr>
              <a:t>signer</a:t>
            </a:r>
            <a:r>
              <a:rPr lang="fr-FR" sz="2000" dirty="0">
                <a:solidFill>
                  <a:srgbClr val="002060"/>
                </a:solidFill>
                <a:latin typeface="Brandon Grotesque Black" panose="020B0A03020203060202" pitchFamily="34" charset="0"/>
              </a:rPr>
              <a:t> un contrat dans les 3 mois suivant  la rentrée (jours calendaires) </a:t>
            </a:r>
          </a:p>
          <a:p>
            <a:pPr algn="ctr"/>
            <a:r>
              <a:rPr lang="fr-FR" sz="2000" dirty="0">
                <a:solidFill>
                  <a:srgbClr val="002060"/>
                </a:solidFill>
                <a:latin typeface="Brandon Grotesque Black" panose="020B0A03020203060202" pitchFamily="34" charset="0"/>
              </a:rPr>
              <a:t>Promesse d’embauche non recevable </a:t>
            </a:r>
          </a:p>
        </p:txBody>
      </p:sp>
      <p:pic>
        <p:nvPicPr>
          <p:cNvPr id="23" name="Image 22">
            <a:extLst>
              <a:ext uri="{FF2B5EF4-FFF2-40B4-BE49-F238E27FC236}">
                <a16:creationId xmlns:a16="http://schemas.microsoft.com/office/drawing/2014/main" id="{42F482BD-5AD6-6748-EF80-E7F2A004C4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5777" y="5868025"/>
            <a:ext cx="1877392" cy="853450"/>
          </a:xfrm>
          <a:prstGeom prst="rect">
            <a:avLst/>
          </a:prstGeom>
        </p:spPr>
      </p:pic>
      <p:sp>
        <p:nvSpPr>
          <p:cNvPr id="25" name="Espace réservé du numéro de diapositive 24">
            <a:extLst>
              <a:ext uri="{FF2B5EF4-FFF2-40B4-BE49-F238E27FC236}">
                <a16:creationId xmlns:a16="http://schemas.microsoft.com/office/drawing/2014/main" id="{EF6C13AB-5452-D154-6406-2F7D4A940926}"/>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C61394-4D18-4F21-B11F-D2FAB8A6EBA3}" type="slidenum">
              <a:rPr lang="fr-FR" smtClean="0"/>
              <a:pPr/>
              <a:t>29</a:t>
            </a:fld>
            <a:endParaRPr lang="fr-FR">
              <a:solidFill>
                <a:srgbClr val="002060"/>
              </a:solidFill>
              <a:latin typeface="Brandon Grotesque Light" panose="020B0303020203060202" pitchFamily="34" charset="0"/>
            </a:endParaRPr>
          </a:p>
        </p:txBody>
      </p:sp>
    </p:spTree>
    <p:extLst>
      <p:ext uri="{BB962C8B-B14F-4D97-AF65-F5344CB8AC3E}">
        <p14:creationId xmlns:p14="http://schemas.microsoft.com/office/powerpoint/2010/main" val="33050051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A7D93616-ABF4-4F8E-9CF7-37BBD6233D7F}"/>
              </a:ext>
            </a:extLst>
          </p:cNvPr>
          <p:cNvPicPr>
            <a:picLocks noGrp="1" noChangeAspect="1"/>
          </p:cNvPicPr>
          <p:nvPr>
            <p:ph idx="1"/>
          </p:nvPr>
        </p:nvPicPr>
        <p:blipFill>
          <a:blip r:embed="rId2"/>
          <a:stretch>
            <a:fillRect/>
          </a:stretch>
        </p:blipFill>
        <p:spPr>
          <a:xfrm>
            <a:off x="2784567" y="278970"/>
            <a:ext cx="7107113" cy="5619024"/>
          </a:xfrm>
        </p:spPr>
      </p:pic>
    </p:spTree>
    <p:extLst>
      <p:ext uri="{BB962C8B-B14F-4D97-AF65-F5344CB8AC3E}">
        <p14:creationId xmlns:p14="http://schemas.microsoft.com/office/powerpoint/2010/main" val="3192904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93342"/>
            <a:ext cx="8229600" cy="1143000"/>
          </a:xfrm>
        </p:spPr>
        <p:txBody>
          <a:bodyPr/>
          <a:lstStyle/>
          <a:p>
            <a:r>
              <a:rPr lang="fr-FR" sz="2800" dirty="0"/>
              <a:t>PRESENTONS NOUS</a:t>
            </a:r>
            <a:endParaRPr lang="fr-FR" dirty="0"/>
          </a:p>
        </p:txBody>
      </p:sp>
      <p:sp>
        <p:nvSpPr>
          <p:cNvPr id="3" name="Espace réservé du contenu 2"/>
          <p:cNvSpPr>
            <a:spLocks noGrp="1"/>
          </p:cNvSpPr>
          <p:nvPr>
            <p:ph idx="1"/>
          </p:nvPr>
        </p:nvSpPr>
        <p:spPr>
          <a:xfrm>
            <a:off x="613611" y="1124745"/>
            <a:ext cx="10503567" cy="4915108"/>
          </a:xfrm>
        </p:spPr>
        <p:txBody>
          <a:bodyPr>
            <a:normAutofit/>
          </a:bodyPr>
          <a:lstStyle/>
          <a:p>
            <a:pPr marL="0" indent="0">
              <a:buNone/>
            </a:pPr>
            <a:r>
              <a:rPr lang="fr-FR" sz="1800" b="1" dirty="0"/>
              <a:t> </a:t>
            </a:r>
          </a:p>
          <a:p>
            <a:pPr marL="0" indent="0">
              <a:buNone/>
            </a:pPr>
            <a:r>
              <a:rPr lang="fr-FR" sz="1800" b="1" dirty="0"/>
              <a:t>		</a:t>
            </a:r>
            <a:r>
              <a:rPr lang="fr-FR" sz="1800" dirty="0"/>
              <a:t>Cécile de Bernardi </a:t>
            </a:r>
          </a:p>
          <a:p>
            <a:pPr marL="0" indent="0">
              <a:buNone/>
            </a:pPr>
            <a:r>
              <a:rPr lang="fr-FR" sz="1800" dirty="0"/>
              <a:t>		Ancienne DRH</a:t>
            </a:r>
          </a:p>
          <a:p>
            <a:pPr marL="0" indent="0">
              <a:buNone/>
            </a:pPr>
            <a:r>
              <a:rPr lang="fr-FR" sz="1800" dirty="0"/>
              <a:t>		Enseignante et responsable pédagogique à Paris 1</a:t>
            </a:r>
          </a:p>
          <a:p>
            <a:pPr marL="0" indent="0">
              <a:buNone/>
            </a:pPr>
            <a:r>
              <a:rPr lang="fr-FR" sz="1800" dirty="0"/>
              <a:t>		Coach de managers et formatrice en management </a:t>
            </a:r>
          </a:p>
          <a:p>
            <a:pPr marL="0" indent="0">
              <a:buNone/>
            </a:pPr>
            <a:r>
              <a:rPr lang="fr-FR" sz="1800" dirty="0"/>
              <a:t>		Passionnée des transitions (professionnelles, écologiques, personnelles ….)</a:t>
            </a:r>
          </a:p>
          <a:p>
            <a:pPr marL="0" indent="0">
              <a:buNone/>
            </a:pPr>
            <a:endParaRPr lang="fr-FR" sz="1800" b="1" dirty="0"/>
          </a:p>
          <a:p>
            <a:pPr marL="0" indent="0">
              <a:buNone/>
            </a:pPr>
            <a:endParaRPr lang="fr-FR" sz="1800" b="1" dirty="0"/>
          </a:p>
          <a:p>
            <a:pPr marL="0" indent="0">
              <a:buNone/>
            </a:pPr>
            <a:r>
              <a:rPr lang="fr-FR" sz="1800" b="1" dirty="0"/>
              <a:t>VOUS </a:t>
            </a:r>
          </a:p>
          <a:p>
            <a:pPr marL="0" indent="0">
              <a:buNone/>
            </a:pPr>
            <a:r>
              <a:rPr lang="fr-FR" sz="1800" dirty="0">
                <a:ea typeface="Calibri" panose="020F0502020204030204" pitchFamily="34" charset="0"/>
              </a:rPr>
              <a:t>Qui êtes-vous ? Quelle est votre situation? En recherche ou en poste ? </a:t>
            </a:r>
          </a:p>
          <a:p>
            <a:pPr marL="0" indent="0">
              <a:buNone/>
            </a:pPr>
            <a:r>
              <a:rPr lang="fr-FR" sz="1800" dirty="0">
                <a:ea typeface="Calibri" panose="020F0502020204030204" pitchFamily="34" charset="0"/>
              </a:rPr>
              <a:t>Si en recherche où en êtes-vous ? Si en poste : décrivez votre entreprise et votre mission </a:t>
            </a:r>
          </a:p>
          <a:p>
            <a:pPr marL="0" indent="0">
              <a:buNone/>
            </a:pPr>
            <a:r>
              <a:rPr lang="fr-FR" sz="1800" dirty="0">
                <a:ea typeface="Calibri" panose="020F0502020204030204" pitchFamily="34" charset="0"/>
              </a:rPr>
              <a:t>Vos attentes pour cette année ? </a:t>
            </a:r>
          </a:p>
          <a:p>
            <a:pPr marL="0" indent="0">
              <a:buNone/>
            </a:pPr>
            <a:endParaRPr lang="fr-FR" sz="1800" dirty="0"/>
          </a:p>
          <a:p>
            <a:pPr marL="0" indent="0">
              <a:buNone/>
            </a:pPr>
            <a:endParaRPr lang="fr-FR" dirty="0"/>
          </a:p>
        </p:txBody>
      </p:sp>
      <p:pic>
        <p:nvPicPr>
          <p:cNvPr id="7" name="Image 6" descr="Une image contenant personne, verres&#10;&#10;Description générée automatiquement">
            <a:extLst>
              <a:ext uri="{FF2B5EF4-FFF2-40B4-BE49-F238E27FC236}">
                <a16:creationId xmlns:a16="http://schemas.microsoft.com/office/drawing/2014/main" id="{1414ED0A-F3AF-7917-0B96-9D82E97F07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732" y="1290805"/>
            <a:ext cx="1344910" cy="1529329"/>
          </a:xfrm>
          <a:prstGeom prst="rect">
            <a:avLst/>
          </a:prstGeom>
        </p:spPr>
      </p:pic>
    </p:spTree>
    <p:extLst>
      <p:ext uri="{BB962C8B-B14F-4D97-AF65-F5344CB8AC3E}">
        <p14:creationId xmlns:p14="http://schemas.microsoft.com/office/powerpoint/2010/main" val="2509749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C01A27-A607-88E8-C40A-6596A1894919}"/>
              </a:ext>
            </a:extLst>
          </p:cNvPr>
          <p:cNvSpPr>
            <a:spLocks noGrp="1"/>
          </p:cNvSpPr>
          <p:nvPr>
            <p:ph type="title"/>
          </p:nvPr>
        </p:nvSpPr>
        <p:spPr/>
        <p:txBody>
          <a:bodyPr>
            <a:normAutofit/>
          </a:bodyPr>
          <a:lstStyle/>
          <a:p>
            <a:r>
              <a:rPr lang="fr-FR" sz="3200" b="1" dirty="0">
                <a:solidFill>
                  <a:schemeClr val="tx2"/>
                </a:solidFill>
                <a:latin typeface="Times New Roman" panose="02020603050405020304" pitchFamily="18" charset="0"/>
                <a:ea typeface="+mn-ea"/>
                <a:cs typeface="Times New Roman" panose="02020603050405020304" pitchFamily="18" charset="0"/>
              </a:rPr>
              <a:t>Pour les étudiants en recherche d’alternance un drive pour partager des informations importantes</a:t>
            </a:r>
          </a:p>
        </p:txBody>
      </p:sp>
      <p:sp>
        <p:nvSpPr>
          <p:cNvPr id="3" name="Espace réservé du contenu 2">
            <a:extLst>
              <a:ext uri="{FF2B5EF4-FFF2-40B4-BE49-F238E27FC236}">
                <a16:creationId xmlns:a16="http://schemas.microsoft.com/office/drawing/2014/main" id="{394A90EE-EB25-AFC4-368C-D8242631F1F1}"/>
              </a:ext>
            </a:extLst>
          </p:cNvPr>
          <p:cNvSpPr>
            <a:spLocks noGrp="1"/>
          </p:cNvSpPr>
          <p:nvPr>
            <p:ph idx="1"/>
          </p:nvPr>
        </p:nvSpPr>
        <p:spPr/>
        <p:txBody>
          <a:bodyPr/>
          <a:lstStyle/>
          <a:p>
            <a:pPr marL="0" indent="0">
              <a:buNone/>
            </a:pPr>
            <a:r>
              <a:rPr lang="fr-FR" dirty="0">
                <a:latin typeface="Times New Roman" panose="02020603050405020304" pitchFamily="18" charset="0"/>
                <a:cs typeface="Times New Roman" panose="02020603050405020304" pitchFamily="18" charset="0"/>
                <a:hlinkClick r:id="rId2"/>
              </a:rPr>
              <a:t>https://drive.google.com/drive/folders/19Jr_yRSgtis6jT7sy4xa-tpPUN207ggX?usp=sharing</a:t>
            </a:r>
            <a:endParaRPr lang="fr-FR" dirty="0">
              <a:latin typeface="Times New Roman" panose="02020603050405020304" pitchFamily="18" charset="0"/>
              <a:cs typeface="Times New Roman" panose="02020603050405020304" pitchFamily="18" charset="0"/>
            </a:endParaRPr>
          </a:p>
          <a:p>
            <a:pPr marL="0" indent="0">
              <a:buNone/>
            </a:pPr>
            <a:endParaRPr lang="fr-FR" dirty="0">
              <a:latin typeface="Times New Roman" panose="02020603050405020304" pitchFamily="18" charset="0"/>
              <a:cs typeface="Times New Roman" panose="02020603050405020304" pitchFamily="18" charset="0"/>
            </a:endParaRPr>
          </a:p>
          <a:p>
            <a:pPr>
              <a:buClr>
                <a:srgbClr val="FFC000"/>
              </a:buClr>
              <a:buFont typeface="Wingdings" panose="05000000000000000000" pitchFamily="2" charset="2"/>
              <a:buChar char="Ø"/>
            </a:pPr>
            <a:r>
              <a:rPr lang="fr-FR" sz="2000" dirty="0">
                <a:latin typeface="IBM Plex Sans" panose="020B0503050203000203" pitchFamily="34" charset="0"/>
              </a:rPr>
              <a:t>Des offres qualifiées </a:t>
            </a:r>
          </a:p>
          <a:p>
            <a:pPr>
              <a:buClr>
                <a:srgbClr val="FFC000"/>
              </a:buClr>
              <a:buFont typeface="Wingdings" panose="05000000000000000000" pitchFamily="2" charset="2"/>
              <a:buChar char="Ø"/>
            </a:pPr>
            <a:r>
              <a:rPr lang="fr-FR" sz="2000" dirty="0">
                <a:latin typeface="IBM Plex Sans" panose="020B0503050203000203" pitchFamily="34" charset="0"/>
              </a:rPr>
              <a:t>Un modèle de CV</a:t>
            </a:r>
          </a:p>
          <a:p>
            <a:pPr>
              <a:buClr>
                <a:srgbClr val="FFC000"/>
              </a:buClr>
              <a:buFont typeface="Wingdings" panose="05000000000000000000" pitchFamily="2" charset="2"/>
              <a:buChar char="Ø"/>
            </a:pPr>
            <a:r>
              <a:rPr lang="fr-FR" sz="2000" dirty="0">
                <a:latin typeface="IBM Plex Sans" panose="020B0503050203000203" pitchFamily="34" charset="0"/>
              </a:rPr>
              <a:t>Des documents utiles : planning + flyer</a:t>
            </a:r>
          </a:p>
          <a:p>
            <a:pPr marL="0" indent="0">
              <a:buNone/>
            </a:pPr>
            <a:endParaRPr lang="fr-FR" dirty="0"/>
          </a:p>
        </p:txBody>
      </p:sp>
    </p:spTree>
    <p:extLst>
      <p:ext uri="{BB962C8B-B14F-4D97-AF65-F5344CB8AC3E}">
        <p14:creationId xmlns:p14="http://schemas.microsoft.com/office/powerpoint/2010/main" val="12799716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E50F8-B969-2133-EF31-91BD9E0CDF2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DADB91A-376E-F586-80B6-789B90CDB4AA}"/>
              </a:ext>
            </a:extLst>
          </p:cNvPr>
          <p:cNvSpPr>
            <a:spLocks noGrp="1"/>
          </p:cNvSpPr>
          <p:nvPr>
            <p:ph type="title"/>
          </p:nvPr>
        </p:nvSpPr>
        <p:spPr/>
        <p:txBody>
          <a:bodyPr>
            <a:normAutofit/>
          </a:bodyPr>
          <a:lstStyle/>
          <a:p>
            <a:r>
              <a:rPr lang="fr-FR" sz="3200" b="1" dirty="0">
                <a:solidFill>
                  <a:schemeClr val="tx2"/>
                </a:solidFill>
                <a:latin typeface="Times New Roman" panose="02020603050405020304" pitchFamily="18" charset="0"/>
                <a:ea typeface="+mn-ea"/>
                <a:cs typeface="Times New Roman" panose="02020603050405020304" pitchFamily="18" charset="0"/>
              </a:rPr>
              <a:t>Le planning pour les étudiants de la classe A</a:t>
            </a:r>
          </a:p>
        </p:txBody>
      </p:sp>
      <p:sp>
        <p:nvSpPr>
          <p:cNvPr id="3" name="Espace réservé du contenu 2">
            <a:extLst>
              <a:ext uri="{FF2B5EF4-FFF2-40B4-BE49-F238E27FC236}">
                <a16:creationId xmlns:a16="http://schemas.microsoft.com/office/drawing/2014/main" id="{6E954EAC-5EAC-EEDF-8F00-00032D3D0C73}"/>
              </a:ext>
            </a:extLst>
          </p:cNvPr>
          <p:cNvSpPr>
            <a:spLocks noGrp="1"/>
          </p:cNvSpPr>
          <p:nvPr>
            <p:ph idx="1"/>
          </p:nvPr>
        </p:nvSpPr>
        <p:spPr/>
        <p:txBody>
          <a:bodyPr>
            <a:normAutofit lnSpcReduction="10000"/>
          </a:bodyPr>
          <a:lstStyle/>
          <a:p>
            <a:pPr marL="0" indent="0">
              <a:buNone/>
            </a:pPr>
            <a:r>
              <a:rPr lang="fr-FR" dirty="0">
                <a:latin typeface="Times New Roman" panose="02020603050405020304" pitchFamily="18" charset="0"/>
                <a:cs typeface="Times New Roman" panose="02020603050405020304" pitchFamily="18" charset="0"/>
              </a:rPr>
              <a:t>Cet après-midi : Mr Olivier Guillet 13H30 17H30  Salle D27</a:t>
            </a:r>
          </a:p>
          <a:p>
            <a:pPr marL="0" indent="0">
              <a:buNone/>
            </a:pPr>
            <a:r>
              <a:rPr lang="fr-FR" dirty="0">
                <a:latin typeface="Times New Roman" panose="02020603050405020304" pitchFamily="18" charset="0"/>
                <a:cs typeface="Times New Roman" panose="02020603050405020304" pitchFamily="18" charset="0"/>
              </a:rPr>
              <a:t>Lundi 22 septembre  : cours en amphi Oury 8H -14H</a:t>
            </a:r>
          </a:p>
          <a:p>
            <a:pPr marL="0" indent="0">
              <a:buNone/>
            </a:pPr>
            <a:r>
              <a:rPr lang="fr-FR" dirty="0">
                <a:latin typeface="Times New Roman" panose="02020603050405020304" pitchFamily="18" charset="0"/>
                <a:cs typeface="Times New Roman" panose="02020603050405020304" pitchFamily="18" charset="0"/>
              </a:rPr>
              <a:t>Mardi 23 septembre : Mr </a:t>
            </a:r>
            <a:r>
              <a:rPr lang="fr-FR" dirty="0" err="1">
                <a:latin typeface="Times New Roman" panose="02020603050405020304" pitchFamily="18" charset="0"/>
                <a:cs typeface="Times New Roman" panose="02020603050405020304" pitchFamily="18" charset="0"/>
              </a:rPr>
              <a:t>Eric</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Lombardot</a:t>
            </a:r>
            <a:r>
              <a:rPr lang="fr-FR" dirty="0">
                <a:latin typeface="Times New Roman" panose="02020603050405020304" pitchFamily="18" charset="0"/>
                <a:cs typeface="Times New Roman" panose="02020603050405020304" pitchFamily="18" charset="0"/>
              </a:rPr>
              <a:t> 14H-18H Enquêtes et analyses statistiques Centre Censier (CSR) Salle D29</a:t>
            </a:r>
          </a:p>
          <a:p>
            <a:pPr marL="0" indent="0">
              <a:buNone/>
            </a:pPr>
            <a:r>
              <a:rPr lang="fr-FR" dirty="0">
                <a:latin typeface="Times New Roman" panose="02020603050405020304" pitchFamily="18" charset="0"/>
                <a:cs typeface="Times New Roman" panose="02020603050405020304" pitchFamily="18" charset="0"/>
              </a:rPr>
              <a:t>Lundi 29 septembre  : cours en amphi Oury 8H -14H</a:t>
            </a:r>
          </a:p>
          <a:p>
            <a:pPr marL="0" indent="0">
              <a:buNone/>
            </a:pPr>
            <a:r>
              <a:rPr lang="fr-FR" dirty="0">
                <a:latin typeface="Times New Roman" panose="02020603050405020304" pitchFamily="18" charset="0"/>
                <a:cs typeface="Times New Roman" panose="02020603050405020304" pitchFamily="18" charset="0"/>
              </a:rPr>
              <a:t>Mardi 30 septembre : Mme Emilie Hennequin 9H-13H Fonction RH et RSE Centre Censier (CSR) Salle D28 </a:t>
            </a:r>
          </a:p>
          <a:p>
            <a:pPr marL="0" indent="0">
              <a:buNone/>
            </a:pPr>
            <a:r>
              <a:rPr lang="fr-FR" dirty="0">
                <a:latin typeface="Times New Roman" panose="02020603050405020304" pitchFamily="18" charset="0"/>
                <a:cs typeface="Times New Roman" panose="02020603050405020304" pitchFamily="18" charset="0"/>
              </a:rPr>
              <a:t>Mr </a:t>
            </a:r>
            <a:r>
              <a:rPr lang="fr-FR" dirty="0" err="1">
                <a:latin typeface="Times New Roman" panose="02020603050405020304" pitchFamily="18" charset="0"/>
                <a:cs typeface="Times New Roman" panose="02020603050405020304" pitchFamily="18" charset="0"/>
              </a:rPr>
              <a:t>Eric</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Lombardot</a:t>
            </a:r>
            <a:r>
              <a:rPr lang="fr-FR" dirty="0">
                <a:latin typeface="Times New Roman" panose="02020603050405020304" pitchFamily="18" charset="0"/>
                <a:cs typeface="Times New Roman" panose="02020603050405020304" pitchFamily="18" charset="0"/>
              </a:rPr>
              <a:t> 14H-18H Enquêtes et analyses statistiques Centre Censier (CSR) Salle 307</a:t>
            </a:r>
          </a:p>
          <a:p>
            <a:pPr marL="0" indent="0">
              <a:buNone/>
            </a:pPr>
            <a:r>
              <a:rPr lang="fr-FR" dirty="0">
                <a:latin typeface="Times New Roman" panose="02020603050405020304" pitchFamily="18" charset="0"/>
                <a:cs typeface="Times New Roman" panose="02020603050405020304" pitchFamily="18" charset="0"/>
              </a:rPr>
              <a:t>Le 7 octobre en Sorbonne et au Panthéon. </a:t>
            </a:r>
          </a:p>
          <a:p>
            <a:pPr marL="0" indent="0">
              <a:buNone/>
            </a:pPr>
            <a:endParaRPr lang="fr-FR" dirty="0">
              <a:latin typeface="Times New Roman" panose="02020603050405020304" pitchFamily="18" charset="0"/>
              <a:cs typeface="Times New Roman" panose="02020603050405020304" pitchFamily="18" charset="0"/>
            </a:endParaRPr>
          </a:p>
          <a:p>
            <a:pPr marL="0" indent="0">
              <a:buNone/>
            </a:pPr>
            <a:endParaRPr lang="fr-FR" sz="2000" dirty="0">
              <a:latin typeface="IBM Plex Sans" panose="020B0503050203000203" pitchFamily="34" charset="0"/>
            </a:endParaRPr>
          </a:p>
          <a:p>
            <a:pPr marL="0" indent="0">
              <a:buNone/>
            </a:pPr>
            <a:endParaRPr lang="fr-FR" dirty="0"/>
          </a:p>
        </p:txBody>
      </p:sp>
    </p:spTree>
    <p:extLst>
      <p:ext uri="{BB962C8B-B14F-4D97-AF65-F5344CB8AC3E}">
        <p14:creationId xmlns:p14="http://schemas.microsoft.com/office/powerpoint/2010/main" val="1828860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7DBDA-39AE-B16A-52D5-141FF5ECFAE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4EB4EC5-9BB4-F121-909E-276AEE28BE58}"/>
              </a:ext>
            </a:extLst>
          </p:cNvPr>
          <p:cNvSpPr>
            <a:spLocks noGrp="1"/>
          </p:cNvSpPr>
          <p:nvPr>
            <p:ph type="title"/>
          </p:nvPr>
        </p:nvSpPr>
        <p:spPr/>
        <p:txBody>
          <a:bodyPr>
            <a:normAutofit/>
          </a:bodyPr>
          <a:lstStyle/>
          <a:p>
            <a:r>
              <a:rPr lang="fr-FR" sz="3200" b="1" dirty="0">
                <a:solidFill>
                  <a:schemeClr val="tx2"/>
                </a:solidFill>
                <a:latin typeface="Times New Roman" panose="02020603050405020304" pitchFamily="18" charset="0"/>
                <a:cs typeface="Times New Roman" panose="02020603050405020304" pitchFamily="18" charset="0"/>
              </a:rPr>
              <a:t>Le planning pour les étudiants de la classe </a:t>
            </a:r>
            <a:r>
              <a:rPr lang="fr-FR" sz="3200" b="1" dirty="0">
                <a:solidFill>
                  <a:schemeClr val="tx2"/>
                </a:solidFill>
                <a:latin typeface="Times New Roman" panose="02020603050405020304" pitchFamily="18" charset="0"/>
                <a:ea typeface="+mn-ea"/>
                <a:cs typeface="Times New Roman" panose="02020603050405020304" pitchFamily="18" charset="0"/>
              </a:rPr>
              <a:t>B</a:t>
            </a:r>
          </a:p>
        </p:txBody>
      </p:sp>
      <p:sp>
        <p:nvSpPr>
          <p:cNvPr id="3" name="Espace réservé du contenu 2">
            <a:extLst>
              <a:ext uri="{FF2B5EF4-FFF2-40B4-BE49-F238E27FC236}">
                <a16:creationId xmlns:a16="http://schemas.microsoft.com/office/drawing/2014/main" id="{1AFDBA22-D2E4-D7CB-DD7A-9C5F0FAFC515}"/>
              </a:ext>
            </a:extLst>
          </p:cNvPr>
          <p:cNvSpPr>
            <a:spLocks noGrp="1"/>
          </p:cNvSpPr>
          <p:nvPr>
            <p:ph idx="1"/>
          </p:nvPr>
        </p:nvSpPr>
        <p:spPr>
          <a:xfrm>
            <a:off x="325463" y="1825625"/>
            <a:ext cx="11298265" cy="4351338"/>
          </a:xfrm>
        </p:spPr>
        <p:txBody>
          <a:bodyPr>
            <a:normAutofit fontScale="70000" lnSpcReduction="20000"/>
          </a:bodyPr>
          <a:lstStyle/>
          <a:p>
            <a:pPr marL="0" indent="0">
              <a:lnSpc>
                <a:spcPct val="170000"/>
              </a:lnSpc>
              <a:buNone/>
            </a:pPr>
            <a:r>
              <a:rPr lang="fr-FR" dirty="0">
                <a:latin typeface="Times New Roman" panose="02020603050405020304" pitchFamily="18" charset="0"/>
                <a:cs typeface="Times New Roman" panose="02020603050405020304" pitchFamily="18" charset="0"/>
              </a:rPr>
              <a:t>Lundi 22 septembre  : cours en amphi Oury 8H -14H</a:t>
            </a:r>
          </a:p>
          <a:p>
            <a:pPr marL="0" indent="0">
              <a:lnSpc>
                <a:spcPct val="170000"/>
              </a:lnSpc>
              <a:buNone/>
            </a:pPr>
            <a:r>
              <a:rPr lang="fr-FR" dirty="0">
                <a:latin typeface="Times New Roman" panose="02020603050405020304" pitchFamily="18" charset="0"/>
                <a:cs typeface="Times New Roman" panose="02020603050405020304" pitchFamily="18" charset="0"/>
              </a:rPr>
              <a:t>Mardi 23 septembre : Mr Olivier Guillet 9H-13H Atelier tutoré  Centre Broca, 21 rue Broca Salle A 303</a:t>
            </a:r>
          </a:p>
          <a:p>
            <a:pPr marL="0" indent="0">
              <a:lnSpc>
                <a:spcPct val="170000"/>
              </a:lnSpc>
              <a:buNone/>
            </a:pPr>
            <a:r>
              <a:rPr lang="fr-FR" dirty="0">
                <a:latin typeface="Times New Roman" panose="02020603050405020304" pitchFamily="18" charset="0"/>
                <a:cs typeface="Times New Roman" panose="02020603050405020304" pitchFamily="18" charset="0"/>
              </a:rPr>
              <a:t>Mardi 23 septembre : Mr </a:t>
            </a:r>
            <a:r>
              <a:rPr lang="fr-FR" dirty="0" err="1">
                <a:latin typeface="Times New Roman" panose="02020603050405020304" pitchFamily="18" charset="0"/>
                <a:cs typeface="Times New Roman" panose="02020603050405020304" pitchFamily="18" charset="0"/>
              </a:rPr>
              <a:t>Eric</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Lombardot</a:t>
            </a:r>
            <a:r>
              <a:rPr lang="fr-FR" dirty="0">
                <a:latin typeface="Times New Roman" panose="02020603050405020304" pitchFamily="18" charset="0"/>
                <a:cs typeface="Times New Roman" panose="02020603050405020304" pitchFamily="18" charset="0"/>
              </a:rPr>
              <a:t> 14H-18H Enquêtes et analyses statistiques Centre Censier (CSR) Salle D29</a:t>
            </a:r>
          </a:p>
          <a:p>
            <a:pPr marL="0" indent="0">
              <a:buNone/>
            </a:pPr>
            <a:r>
              <a:rPr lang="fr-FR" dirty="0">
                <a:latin typeface="Times New Roman" panose="02020603050405020304" pitchFamily="18" charset="0"/>
                <a:cs typeface="Times New Roman" panose="02020603050405020304" pitchFamily="18" charset="0"/>
              </a:rPr>
              <a:t>Lundi 29 septembre  : cours en amphi Oury 8H - 14H</a:t>
            </a:r>
          </a:p>
          <a:p>
            <a:pPr marL="0" indent="0">
              <a:buNone/>
            </a:pPr>
            <a:r>
              <a:rPr lang="fr-FR" dirty="0">
                <a:latin typeface="Times New Roman" panose="02020603050405020304" pitchFamily="18" charset="0"/>
                <a:cs typeface="Times New Roman" panose="02020603050405020304" pitchFamily="18" charset="0"/>
              </a:rPr>
              <a:t>Mardi 30 septembre : Mme Emilie Hennequin 9H-13H Fonction RH et RSE Centre Censier (CSR) Salle D28 </a:t>
            </a:r>
          </a:p>
          <a:p>
            <a:pPr marL="0" indent="0">
              <a:buNone/>
            </a:pPr>
            <a:r>
              <a:rPr lang="fr-FR" dirty="0">
                <a:latin typeface="Times New Roman" panose="02020603050405020304" pitchFamily="18" charset="0"/>
                <a:cs typeface="Times New Roman" panose="02020603050405020304" pitchFamily="18" charset="0"/>
              </a:rPr>
              <a:t>Mr </a:t>
            </a:r>
            <a:r>
              <a:rPr lang="fr-FR" dirty="0" err="1">
                <a:latin typeface="Times New Roman" panose="02020603050405020304" pitchFamily="18" charset="0"/>
                <a:cs typeface="Times New Roman" panose="02020603050405020304" pitchFamily="18" charset="0"/>
              </a:rPr>
              <a:t>Eric</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Lombardot</a:t>
            </a:r>
            <a:r>
              <a:rPr lang="fr-FR" dirty="0">
                <a:latin typeface="Times New Roman" panose="02020603050405020304" pitchFamily="18" charset="0"/>
                <a:cs typeface="Times New Roman" panose="02020603050405020304" pitchFamily="18" charset="0"/>
              </a:rPr>
              <a:t> 14H-18H Enquêtes et analyses statistiques Centre Censier (CSR) Salle 307</a:t>
            </a:r>
          </a:p>
          <a:p>
            <a:pPr marL="0" indent="0">
              <a:buNone/>
            </a:pPr>
            <a:endParaRPr lang="fr-FR" dirty="0">
              <a:latin typeface="Times New Roman" panose="02020603050405020304" pitchFamily="18" charset="0"/>
              <a:cs typeface="Times New Roman" panose="02020603050405020304" pitchFamily="18" charset="0"/>
            </a:endParaRPr>
          </a:p>
          <a:p>
            <a:pPr marL="0" indent="0">
              <a:buNone/>
            </a:pPr>
            <a:r>
              <a:rPr lang="fr-FR" dirty="0">
                <a:latin typeface="Times New Roman" panose="02020603050405020304" pitchFamily="18" charset="0"/>
                <a:cs typeface="Times New Roman" panose="02020603050405020304" pitchFamily="18" charset="0"/>
              </a:rPr>
              <a:t>Le 7 octobre en Sorbonne et au Panthéon. </a:t>
            </a:r>
          </a:p>
          <a:p>
            <a:pPr marL="0" indent="0">
              <a:buNone/>
            </a:pPr>
            <a:endParaRPr lang="fr-FR" sz="2000" dirty="0">
              <a:latin typeface="IBM Plex Sans" panose="020B0503050203000203" pitchFamily="34" charset="0"/>
            </a:endParaRPr>
          </a:p>
          <a:p>
            <a:pPr marL="0" indent="0">
              <a:buNone/>
            </a:pPr>
            <a:endParaRPr lang="fr-FR" dirty="0"/>
          </a:p>
        </p:txBody>
      </p:sp>
    </p:spTree>
    <p:extLst>
      <p:ext uri="{BB962C8B-B14F-4D97-AF65-F5344CB8AC3E}">
        <p14:creationId xmlns:p14="http://schemas.microsoft.com/office/powerpoint/2010/main" val="3854774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EC5FC-FC43-EFB0-4F4A-89DADEAC2C7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23AECAA-670B-DB66-CB5D-F6BC56CC0B73}"/>
              </a:ext>
            </a:extLst>
          </p:cNvPr>
          <p:cNvSpPr>
            <a:spLocks noGrp="1"/>
          </p:cNvSpPr>
          <p:nvPr>
            <p:ph type="title"/>
          </p:nvPr>
        </p:nvSpPr>
        <p:spPr>
          <a:xfrm>
            <a:off x="572776" y="365125"/>
            <a:ext cx="11028674" cy="1325563"/>
          </a:xfrm>
        </p:spPr>
        <p:txBody>
          <a:bodyPr>
            <a:normAutofit fontScale="90000"/>
          </a:bodyPr>
          <a:lstStyle/>
          <a:p>
            <a:pPr algn="ctr"/>
            <a:r>
              <a:rPr lang="fr-FR" dirty="0"/>
              <a:t>Quelques aspects pratiques et organisationnels  </a:t>
            </a:r>
          </a:p>
        </p:txBody>
      </p:sp>
      <p:pic>
        <p:nvPicPr>
          <p:cNvPr id="1026" name="Picture 2" descr="Qu'est-ce qu'une formation en présentiel ? - LearnThings">
            <a:extLst>
              <a:ext uri="{FF2B5EF4-FFF2-40B4-BE49-F238E27FC236}">
                <a16:creationId xmlns:a16="http://schemas.microsoft.com/office/drawing/2014/main" id="{876A1278-F1A5-F460-9406-472B2A287EE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05757" y="1747261"/>
            <a:ext cx="4478338" cy="3363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727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C6B604-EA6C-594C-895F-6A5C4EB819A9}"/>
              </a:ext>
            </a:extLst>
          </p:cNvPr>
          <p:cNvSpPr>
            <a:spLocks noGrp="1"/>
          </p:cNvSpPr>
          <p:nvPr>
            <p:ph type="title"/>
          </p:nvPr>
        </p:nvSpPr>
        <p:spPr>
          <a:xfrm>
            <a:off x="572776" y="136524"/>
            <a:ext cx="10515600" cy="1019923"/>
          </a:xfrm>
        </p:spPr>
        <p:txBody>
          <a:bodyPr>
            <a:normAutofit/>
          </a:bodyPr>
          <a:lstStyle/>
          <a:p>
            <a:r>
              <a:rPr lang="fr-FR" b="1" dirty="0"/>
              <a:t>Les étudiants correspondants de classe</a:t>
            </a:r>
            <a:endParaRPr lang="fr-FR" dirty="0"/>
          </a:p>
        </p:txBody>
      </p:sp>
      <p:sp>
        <p:nvSpPr>
          <p:cNvPr id="3" name="Espace réservé du contenu 2">
            <a:extLst>
              <a:ext uri="{FF2B5EF4-FFF2-40B4-BE49-F238E27FC236}">
                <a16:creationId xmlns:a16="http://schemas.microsoft.com/office/drawing/2014/main" id="{20243C30-97E6-2F4F-904D-B036369174DD}"/>
              </a:ext>
            </a:extLst>
          </p:cNvPr>
          <p:cNvSpPr>
            <a:spLocks noGrp="1"/>
          </p:cNvSpPr>
          <p:nvPr>
            <p:ph idx="1"/>
          </p:nvPr>
        </p:nvSpPr>
        <p:spPr>
          <a:xfrm>
            <a:off x="572776" y="1250575"/>
            <a:ext cx="11314424" cy="5244353"/>
          </a:xfrm>
        </p:spPr>
        <p:txBody>
          <a:bodyPr>
            <a:noAutofit/>
          </a:bodyPr>
          <a:lstStyle/>
          <a:p>
            <a:r>
              <a:rPr lang="fr-FR" sz="1600" b="1" dirty="0"/>
              <a:t>Qui : </a:t>
            </a:r>
          </a:p>
          <a:p>
            <a:pPr marL="0" indent="0">
              <a:buNone/>
            </a:pPr>
            <a:r>
              <a:rPr lang="fr-FR" sz="1600" dirty="0"/>
              <a:t>Deux étudiants volontaires par classe.</a:t>
            </a:r>
          </a:p>
          <a:p>
            <a:pPr marL="0" indent="0">
              <a:buNone/>
            </a:pPr>
            <a:endParaRPr lang="fr-FR" sz="1600" dirty="0"/>
          </a:p>
          <a:p>
            <a:r>
              <a:rPr lang="fr-FR" sz="1600" b="1" dirty="0"/>
              <a:t>Rôles et missions : </a:t>
            </a:r>
            <a:r>
              <a:rPr lang="fr-FR" sz="1600" dirty="0"/>
              <a:t> </a:t>
            </a:r>
          </a:p>
          <a:p>
            <a:pPr marL="0" indent="0">
              <a:lnSpc>
                <a:spcPct val="120000"/>
              </a:lnSpc>
              <a:buNone/>
            </a:pPr>
            <a:r>
              <a:rPr lang="fr-FR" sz="1600" dirty="0"/>
              <a:t>-Font le lien entre les professeurs, les responsables pédagogiques, les gestionnaires de formation et les étudiants dans un esprit de coopération. </a:t>
            </a:r>
          </a:p>
          <a:p>
            <a:pPr marL="0" indent="0">
              <a:lnSpc>
                <a:spcPct val="120000"/>
              </a:lnSpc>
              <a:buNone/>
            </a:pPr>
            <a:r>
              <a:rPr lang="fr-FR" sz="1600" dirty="0"/>
              <a:t>-Organisent en coordination avec les responsables pédagogiques ou les gestionnaires de formation des moyens de communication entre les professeurs et les étudiants (adresse mail commune, ...), entre étudiants (groupe WhatsApp, autre).</a:t>
            </a:r>
          </a:p>
          <a:p>
            <a:pPr marL="0" indent="0">
              <a:lnSpc>
                <a:spcPct val="120000"/>
              </a:lnSpc>
              <a:buNone/>
            </a:pPr>
            <a:r>
              <a:rPr lang="fr-FR" sz="1600" dirty="0"/>
              <a:t>-S’assurent que les professeurs ont le matériel nécessaire au bon déroulement du cours (Vidéoprojecteur, feutres, feuille d’émargement, etc… ).</a:t>
            </a:r>
          </a:p>
          <a:p>
            <a:pPr marL="0" indent="0">
              <a:lnSpc>
                <a:spcPct val="120000"/>
              </a:lnSpc>
              <a:buNone/>
            </a:pPr>
            <a:r>
              <a:rPr lang="fr-FR" sz="1600" dirty="0"/>
              <a:t>-Font remonter les besoins du groupe dans le but d’améliorer la qualité des relations et de la communication entre les différentes parties prenantes. </a:t>
            </a:r>
          </a:p>
          <a:p>
            <a:pPr marL="0" indent="0">
              <a:lnSpc>
                <a:spcPct val="120000"/>
              </a:lnSpc>
              <a:buNone/>
            </a:pPr>
            <a:r>
              <a:rPr lang="fr-FR" sz="1600" dirty="0"/>
              <a:t>-Organisent quelques déjeuners conviviaux ou « </a:t>
            </a:r>
            <a:r>
              <a:rPr lang="fr-FR" sz="1600" dirty="0" err="1"/>
              <a:t>after</a:t>
            </a:r>
            <a:r>
              <a:rPr lang="fr-FR" sz="1600" dirty="0"/>
              <a:t> » cours festifs pour la classe ou l’ensemble de la promotion.</a:t>
            </a:r>
          </a:p>
          <a:p>
            <a:pPr marL="0" indent="0">
              <a:buNone/>
            </a:pPr>
            <a:endParaRPr lang="fr-FR" sz="1600" dirty="0"/>
          </a:p>
        </p:txBody>
      </p:sp>
    </p:spTree>
    <p:extLst>
      <p:ext uri="{BB962C8B-B14F-4D97-AF65-F5344CB8AC3E}">
        <p14:creationId xmlns:p14="http://schemas.microsoft.com/office/powerpoint/2010/main" val="2434288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C6B604-EA6C-594C-895F-6A5C4EB819A9}"/>
              </a:ext>
            </a:extLst>
          </p:cNvPr>
          <p:cNvSpPr>
            <a:spLocks noGrp="1"/>
          </p:cNvSpPr>
          <p:nvPr>
            <p:ph type="title"/>
          </p:nvPr>
        </p:nvSpPr>
        <p:spPr/>
        <p:txBody>
          <a:bodyPr>
            <a:normAutofit/>
          </a:bodyPr>
          <a:lstStyle/>
          <a:p>
            <a:r>
              <a:rPr lang="fr-FR" b="1" dirty="0"/>
              <a:t>Les étudiants correspondants de classe</a:t>
            </a:r>
            <a:endParaRPr lang="fr-FR" dirty="0"/>
          </a:p>
        </p:txBody>
      </p:sp>
      <p:sp>
        <p:nvSpPr>
          <p:cNvPr id="3" name="Espace réservé du contenu 2">
            <a:extLst>
              <a:ext uri="{FF2B5EF4-FFF2-40B4-BE49-F238E27FC236}">
                <a16:creationId xmlns:a16="http://schemas.microsoft.com/office/drawing/2014/main" id="{20243C30-97E6-2F4F-904D-B036369174DD}"/>
              </a:ext>
            </a:extLst>
          </p:cNvPr>
          <p:cNvSpPr>
            <a:spLocks noGrp="1"/>
          </p:cNvSpPr>
          <p:nvPr>
            <p:ph idx="1"/>
          </p:nvPr>
        </p:nvSpPr>
        <p:spPr>
          <a:xfrm>
            <a:off x="689113" y="1600200"/>
            <a:ext cx="9727367" cy="4853136"/>
          </a:xfrm>
        </p:spPr>
        <p:txBody>
          <a:bodyPr>
            <a:noAutofit/>
          </a:bodyPr>
          <a:lstStyle/>
          <a:p>
            <a:pPr marL="0" indent="0">
              <a:buNone/>
            </a:pPr>
            <a:r>
              <a:rPr lang="fr-FR" sz="1600" dirty="0"/>
              <a:t> </a:t>
            </a:r>
          </a:p>
          <a:p>
            <a:pPr marL="0" indent="0">
              <a:buNone/>
            </a:pPr>
            <a:endParaRPr lang="fr-FR" sz="1600" b="1" dirty="0"/>
          </a:p>
          <a:p>
            <a:pPr marL="0" indent="0">
              <a:buNone/>
            </a:pPr>
            <a:r>
              <a:rPr lang="fr-FR" sz="2400" b="1" dirty="0"/>
              <a:t>Moyens : </a:t>
            </a:r>
            <a:endParaRPr lang="fr-FR" sz="2400" dirty="0"/>
          </a:p>
          <a:p>
            <a:pPr marL="0" indent="0">
              <a:buNone/>
            </a:pPr>
            <a:r>
              <a:rPr lang="fr-FR" sz="2400" b="1" dirty="0"/>
              <a:t> </a:t>
            </a:r>
            <a:endParaRPr lang="fr-FR" sz="2400" dirty="0"/>
          </a:p>
          <a:p>
            <a:pPr marL="0" indent="0">
              <a:buNone/>
            </a:pPr>
            <a:r>
              <a:rPr lang="fr-FR" sz="2400" dirty="0"/>
              <a:t>-Un accès privilégié aux responsables pédagogiques et aux gestionnaires de formation. </a:t>
            </a:r>
          </a:p>
          <a:p>
            <a:pPr marL="0" indent="0">
              <a:buNone/>
            </a:pPr>
            <a:r>
              <a:rPr lang="fr-FR" sz="2400" dirty="0"/>
              <a:t>-2 à 3 points dans l’année avec les correspondants de classes et les responsables pédagogiques. </a:t>
            </a:r>
          </a:p>
          <a:p>
            <a:pPr marL="0" indent="0">
              <a:buNone/>
            </a:pPr>
            <a:r>
              <a:rPr lang="fr-FR" sz="2400" dirty="0"/>
              <a:t> </a:t>
            </a:r>
          </a:p>
        </p:txBody>
      </p:sp>
    </p:spTree>
    <p:extLst>
      <p:ext uri="{BB962C8B-B14F-4D97-AF65-F5344CB8AC3E}">
        <p14:creationId xmlns:p14="http://schemas.microsoft.com/office/powerpoint/2010/main" val="970758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D0944-A453-F356-4FDF-553305AC58D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61CB8E2-3434-1432-1E8A-522FFDF50EF7}"/>
              </a:ext>
            </a:extLst>
          </p:cNvPr>
          <p:cNvSpPr>
            <a:spLocks noGrp="1"/>
          </p:cNvSpPr>
          <p:nvPr>
            <p:ph type="title"/>
          </p:nvPr>
        </p:nvSpPr>
        <p:spPr/>
        <p:txBody>
          <a:bodyPr>
            <a:normAutofit/>
          </a:bodyPr>
          <a:lstStyle/>
          <a:p>
            <a:r>
              <a:rPr lang="fr-FR" b="1" dirty="0"/>
              <a:t>Les étudiants correspondants de classe</a:t>
            </a:r>
            <a:endParaRPr lang="fr-FR" dirty="0"/>
          </a:p>
        </p:txBody>
      </p:sp>
      <p:sp>
        <p:nvSpPr>
          <p:cNvPr id="3" name="Espace réservé du contenu 2">
            <a:extLst>
              <a:ext uri="{FF2B5EF4-FFF2-40B4-BE49-F238E27FC236}">
                <a16:creationId xmlns:a16="http://schemas.microsoft.com/office/drawing/2014/main" id="{C9B09F8E-6A43-E1C7-185C-BC9691ABC6CA}"/>
              </a:ext>
            </a:extLst>
          </p:cNvPr>
          <p:cNvSpPr>
            <a:spLocks noGrp="1"/>
          </p:cNvSpPr>
          <p:nvPr>
            <p:ph idx="1"/>
          </p:nvPr>
        </p:nvSpPr>
        <p:spPr>
          <a:xfrm>
            <a:off x="689113" y="1600200"/>
            <a:ext cx="9727367" cy="4853136"/>
          </a:xfrm>
        </p:spPr>
        <p:txBody>
          <a:bodyPr>
            <a:noAutofit/>
          </a:bodyPr>
          <a:lstStyle/>
          <a:p>
            <a:pPr marL="0" indent="0">
              <a:buNone/>
            </a:pPr>
            <a:r>
              <a:rPr lang="fr-FR" sz="1600" dirty="0"/>
              <a:t> </a:t>
            </a:r>
          </a:p>
          <a:p>
            <a:pPr marL="0" indent="0">
              <a:buNone/>
            </a:pPr>
            <a:endParaRPr lang="fr-FR" sz="1600" b="1" dirty="0"/>
          </a:p>
          <a:p>
            <a:pPr marL="0" indent="0">
              <a:buNone/>
            </a:pPr>
            <a:r>
              <a:rPr lang="fr-FR" sz="2400" b="1" dirty="0"/>
              <a:t>Classe A</a:t>
            </a:r>
          </a:p>
          <a:p>
            <a:pPr marL="0" indent="0">
              <a:buNone/>
            </a:pPr>
            <a:r>
              <a:rPr lang="fr-FR" sz="2400" dirty="0"/>
              <a:t>Clémence FILC 06 31 40 07 18 </a:t>
            </a:r>
            <a:r>
              <a:rPr lang="fr-FR" sz="2400" dirty="0">
                <a:hlinkClick r:id="rId3"/>
              </a:rPr>
              <a:t>clemence.filc@outlook.fr</a:t>
            </a:r>
            <a:endParaRPr lang="fr-FR" sz="2400" dirty="0"/>
          </a:p>
          <a:p>
            <a:pPr marL="0" indent="0">
              <a:buNone/>
            </a:pPr>
            <a:r>
              <a:rPr lang="fr-FR" sz="2400" dirty="0"/>
              <a:t>Beyonce JAVOIS 06 35 25 44 06 </a:t>
            </a:r>
            <a:r>
              <a:rPr lang="fr-FR" sz="2400" dirty="0">
                <a:hlinkClick r:id="rId4"/>
              </a:rPr>
              <a:t>beyoncejavois10@gmail.com</a:t>
            </a:r>
            <a:endParaRPr lang="fr-FR" sz="2400" dirty="0"/>
          </a:p>
          <a:p>
            <a:pPr marL="0" indent="0">
              <a:buNone/>
            </a:pPr>
            <a:r>
              <a:rPr lang="fr-FR" sz="2400" dirty="0"/>
              <a:t>Bryan MOUILLET 07 87 25 66 04 </a:t>
            </a:r>
            <a:r>
              <a:rPr lang="fr-FR" sz="2400" dirty="0">
                <a:hlinkClick r:id="rId5"/>
              </a:rPr>
              <a:t>Bryan.Mouillez@etu.univ-paris1.fr</a:t>
            </a:r>
            <a:endParaRPr lang="fr-FR" sz="2400" b="1" dirty="0"/>
          </a:p>
          <a:p>
            <a:pPr marL="0" indent="0">
              <a:buNone/>
            </a:pPr>
            <a:r>
              <a:rPr lang="fr-FR" sz="2400" b="1" dirty="0"/>
              <a:t>Classe B </a:t>
            </a:r>
          </a:p>
          <a:p>
            <a:pPr marL="0" indent="0">
              <a:buNone/>
            </a:pPr>
            <a:r>
              <a:rPr lang="fr-FR" sz="2400" dirty="0"/>
              <a:t>Gladys RAYAR : 06 42 37 12 16 </a:t>
            </a:r>
            <a:r>
              <a:rPr lang="fr-FR" sz="2400" dirty="0">
                <a:hlinkClick r:id="rId6"/>
              </a:rPr>
              <a:t>gladys.rayar@gmail.com</a:t>
            </a:r>
            <a:endParaRPr lang="fr-FR" sz="2400" dirty="0"/>
          </a:p>
          <a:p>
            <a:pPr marL="0" indent="0">
              <a:buNone/>
            </a:pPr>
            <a:r>
              <a:rPr lang="fr-FR" sz="2400" dirty="0"/>
              <a:t>Arnaud TOURRET : 06 70 40 64 89 </a:t>
            </a:r>
            <a:r>
              <a:rPr lang="fr-FR" sz="2400" dirty="0">
                <a:hlinkClick r:id="rId7"/>
              </a:rPr>
              <a:t>atourret@gmail.com</a:t>
            </a:r>
            <a:endParaRPr lang="fr-FR" sz="2400" dirty="0"/>
          </a:p>
          <a:p>
            <a:pPr marL="0" indent="0">
              <a:buNone/>
            </a:pPr>
            <a:endParaRPr lang="fr-FR" sz="2400" b="1" dirty="0"/>
          </a:p>
          <a:p>
            <a:pPr marL="0" indent="0">
              <a:buNone/>
            </a:pPr>
            <a:endParaRPr lang="fr-FR" sz="2400" dirty="0"/>
          </a:p>
          <a:p>
            <a:pPr marL="0" indent="0">
              <a:buNone/>
            </a:pPr>
            <a:r>
              <a:rPr lang="fr-FR" sz="2400" b="1" dirty="0"/>
              <a:t> </a:t>
            </a:r>
            <a:endParaRPr lang="fr-FR" sz="2400" dirty="0"/>
          </a:p>
        </p:txBody>
      </p:sp>
      <p:sp>
        <p:nvSpPr>
          <p:cNvPr id="5" name="ZoneTexte 4">
            <a:extLst>
              <a:ext uri="{FF2B5EF4-FFF2-40B4-BE49-F238E27FC236}">
                <a16:creationId xmlns:a16="http://schemas.microsoft.com/office/drawing/2014/main" id="{E567B133-5CDF-88F4-2816-E301C8046539}"/>
              </a:ext>
            </a:extLst>
          </p:cNvPr>
          <p:cNvSpPr txBox="1"/>
          <p:nvPr/>
        </p:nvSpPr>
        <p:spPr>
          <a:xfrm>
            <a:off x="3613355" y="4778477"/>
            <a:ext cx="184731"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27968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dirty="0">
                <a:solidFill>
                  <a:srgbClr val="002060"/>
                </a:solidFill>
              </a:rPr>
              <a:t>Vos contacts à l’Université</a:t>
            </a:r>
          </a:p>
        </p:txBody>
      </p:sp>
      <p:sp>
        <p:nvSpPr>
          <p:cNvPr id="3" name="Espace réservé du contenu 2"/>
          <p:cNvSpPr>
            <a:spLocks noGrp="1"/>
          </p:cNvSpPr>
          <p:nvPr>
            <p:ph idx="1"/>
          </p:nvPr>
        </p:nvSpPr>
        <p:spPr>
          <a:xfrm>
            <a:off x="1243013" y="1417639"/>
            <a:ext cx="8967787" cy="4708525"/>
          </a:xfrm>
        </p:spPr>
        <p:txBody>
          <a:bodyPr>
            <a:normAutofit fontScale="62500" lnSpcReduction="20000"/>
          </a:bodyPr>
          <a:lstStyle/>
          <a:p>
            <a:pPr lvl="1">
              <a:lnSpc>
                <a:spcPct val="80000"/>
              </a:lnSpc>
              <a:buNone/>
            </a:pPr>
            <a:endParaRPr lang="fr-FR" altLang="fr-FR" dirty="0"/>
          </a:p>
          <a:p>
            <a:pPr>
              <a:lnSpc>
                <a:spcPct val="80000"/>
              </a:lnSpc>
            </a:pPr>
            <a:r>
              <a:rPr lang="fr-FR" altLang="fr-FR" sz="2400" dirty="0"/>
              <a:t>Mme Emilie Hennequin, responsable pédagogique classe A</a:t>
            </a:r>
          </a:p>
          <a:p>
            <a:pPr marL="0" indent="0">
              <a:lnSpc>
                <a:spcPct val="80000"/>
              </a:lnSpc>
              <a:buNone/>
            </a:pPr>
            <a:r>
              <a:rPr lang="fr-FR" altLang="fr-FR" sz="2400" dirty="0">
                <a:solidFill>
                  <a:srgbClr val="00B0F0"/>
                </a:solidFill>
                <a:hlinkClick r:id="rId3">
                  <a:extLst>
                    <a:ext uri="{A12FA001-AC4F-418D-AE19-62706E023703}">
                      <ahyp:hlinkClr xmlns:ahyp="http://schemas.microsoft.com/office/drawing/2018/hyperlinkcolor" val="tx"/>
                    </a:ext>
                  </a:extLst>
                </a:hlinkClick>
              </a:rPr>
              <a:t>emilie.hennequin@univ-paris1.fr </a:t>
            </a:r>
            <a:r>
              <a:rPr lang="fr-FR" altLang="fr-FR" sz="2400" dirty="0">
                <a:solidFill>
                  <a:srgbClr val="00B0F0"/>
                </a:solidFill>
              </a:rPr>
              <a:t> </a:t>
            </a:r>
          </a:p>
          <a:p>
            <a:pPr marL="0" indent="0">
              <a:lnSpc>
                <a:spcPct val="80000"/>
              </a:lnSpc>
              <a:buNone/>
            </a:pPr>
            <a:r>
              <a:rPr lang="fr-FR" altLang="fr-FR" sz="2400" dirty="0"/>
              <a:t>Tel : 06 01 30 96 66 </a:t>
            </a:r>
          </a:p>
          <a:p>
            <a:pPr marL="0" indent="0">
              <a:lnSpc>
                <a:spcPct val="80000"/>
              </a:lnSpc>
              <a:buNone/>
            </a:pPr>
            <a:r>
              <a:rPr lang="fr-FR" altLang="fr-FR" sz="2400" dirty="0"/>
              <a:t>Site Sorbonne</a:t>
            </a:r>
            <a:endParaRPr lang="fr-FR" altLang="fr-FR" dirty="0">
              <a:hlinkClick r:id="rId3">
                <a:extLst>
                  <a:ext uri="{A12FA001-AC4F-418D-AE19-62706E023703}">
                    <ahyp:hlinkClr xmlns:ahyp="http://schemas.microsoft.com/office/drawing/2018/hyperlinkcolor" val="tx"/>
                  </a:ext>
                </a:extLst>
              </a:hlinkClick>
            </a:endParaRPr>
          </a:p>
          <a:p>
            <a:pPr>
              <a:lnSpc>
                <a:spcPct val="80000"/>
              </a:lnSpc>
            </a:pPr>
            <a:r>
              <a:rPr lang="fr-FR" altLang="fr-FR" sz="2400" dirty="0"/>
              <a:t>Mme Cécile de Bernardi, responsable pédagogique classe B</a:t>
            </a:r>
          </a:p>
          <a:p>
            <a:pPr marL="0" indent="0">
              <a:lnSpc>
                <a:spcPct val="80000"/>
              </a:lnSpc>
              <a:buNone/>
            </a:pPr>
            <a:r>
              <a:rPr lang="fr-FR" altLang="fr-FR" sz="2400" dirty="0">
                <a:solidFill>
                  <a:srgbClr val="00B0F0"/>
                </a:solidFill>
                <a:hlinkClick r:id="rId3">
                  <a:extLst>
                    <a:ext uri="{A12FA001-AC4F-418D-AE19-62706E023703}">
                      <ahyp:hlinkClr xmlns:ahyp="http://schemas.microsoft.com/office/drawing/2018/hyperlinkcolor" val="tx"/>
                    </a:ext>
                  </a:extLst>
                </a:hlinkClick>
              </a:rPr>
              <a:t>cecile.de-bernardi@univ-paris1.fr </a:t>
            </a:r>
            <a:r>
              <a:rPr lang="fr-FR" altLang="fr-FR" sz="2400" dirty="0">
                <a:solidFill>
                  <a:srgbClr val="00B0F0"/>
                </a:solidFill>
              </a:rPr>
              <a:t> </a:t>
            </a:r>
          </a:p>
          <a:p>
            <a:pPr marL="0" indent="0">
              <a:lnSpc>
                <a:spcPct val="80000"/>
              </a:lnSpc>
              <a:buNone/>
            </a:pPr>
            <a:r>
              <a:rPr lang="fr-FR" altLang="fr-FR" sz="2400" dirty="0"/>
              <a:t>Tel : 06 21 86 43 33</a:t>
            </a:r>
            <a:endParaRPr lang="fr-FR" altLang="fr-FR" sz="2400" dirty="0">
              <a:hlinkClick r:id="rId3">
                <a:extLst>
                  <a:ext uri="{A12FA001-AC4F-418D-AE19-62706E023703}">
                    <ahyp:hlinkClr xmlns:ahyp="http://schemas.microsoft.com/office/drawing/2018/hyperlinkcolor" val="tx"/>
                  </a:ext>
                </a:extLst>
              </a:hlinkClick>
            </a:endParaRPr>
          </a:p>
          <a:p>
            <a:pPr>
              <a:lnSpc>
                <a:spcPct val="80000"/>
              </a:lnSpc>
              <a:buNone/>
            </a:pPr>
            <a:r>
              <a:rPr lang="fr-FR" altLang="fr-FR" sz="2400" dirty="0"/>
              <a:t>Site Broca </a:t>
            </a:r>
          </a:p>
          <a:p>
            <a:pPr>
              <a:lnSpc>
                <a:spcPct val="80000"/>
              </a:lnSpc>
            </a:pPr>
            <a:r>
              <a:rPr lang="fr-FR" altLang="fr-FR" sz="2400" dirty="0"/>
              <a:t>Mme </a:t>
            </a:r>
            <a:r>
              <a:rPr lang="fr-FR" altLang="fr-FR" sz="2400" dirty="0" err="1"/>
              <a:t>Dyenifer</a:t>
            </a:r>
            <a:r>
              <a:rPr lang="fr-FR" altLang="fr-FR" sz="2400" dirty="0"/>
              <a:t> Matos, gestionnaire de formation (télétravail mercredi)</a:t>
            </a:r>
          </a:p>
          <a:p>
            <a:pPr marL="0" indent="0">
              <a:lnSpc>
                <a:spcPct val="80000"/>
              </a:lnSpc>
              <a:buNone/>
            </a:pPr>
            <a:r>
              <a:rPr lang="fr-FR" altLang="fr-FR" sz="2400" dirty="0">
                <a:solidFill>
                  <a:srgbClr val="00B0F0"/>
                </a:solidFill>
                <a:hlinkClick r:id="rId4">
                  <a:extLst>
                    <a:ext uri="{A12FA001-AC4F-418D-AE19-62706E023703}">
                      <ahyp:hlinkClr xmlns:ahyp="http://schemas.microsoft.com/office/drawing/2018/hyperlinkcolor" val="tx"/>
                    </a:ext>
                  </a:extLst>
                </a:hlinkClick>
              </a:rPr>
              <a:t>licence3-rh@univ-paris1.fr</a:t>
            </a:r>
            <a:endParaRPr lang="fr-FR" altLang="fr-FR" sz="2400" dirty="0">
              <a:solidFill>
                <a:srgbClr val="00B0F0"/>
              </a:solidFill>
            </a:endParaRPr>
          </a:p>
          <a:p>
            <a:pPr marL="0" indent="0">
              <a:lnSpc>
                <a:spcPct val="80000"/>
              </a:lnSpc>
              <a:buNone/>
            </a:pPr>
            <a:r>
              <a:rPr lang="fr-FR" altLang="fr-FR" sz="2400" dirty="0"/>
              <a:t>Tel : 01 40 46 29 83</a:t>
            </a:r>
          </a:p>
          <a:p>
            <a:pPr marL="0" indent="0">
              <a:lnSpc>
                <a:spcPct val="80000"/>
              </a:lnSpc>
              <a:buNone/>
            </a:pPr>
            <a:r>
              <a:rPr lang="fr-FR" sz="2400" dirty="0"/>
              <a:t>Site Sorbonne : 1 rue Victor Cousin, Bureau</a:t>
            </a:r>
            <a:r>
              <a:rPr lang="fr-FR" altLang="fr-FR" sz="2400" dirty="0"/>
              <a:t> E611</a:t>
            </a:r>
          </a:p>
          <a:p>
            <a:pPr>
              <a:lnSpc>
                <a:spcPct val="80000"/>
              </a:lnSpc>
            </a:pPr>
            <a:r>
              <a:rPr lang="fr-FR" altLang="fr-FR" sz="2400" dirty="0"/>
              <a:t>Mme Anne Julie </a:t>
            </a:r>
            <a:r>
              <a:rPr lang="fr-FR" altLang="fr-FR" sz="2400" dirty="0" err="1"/>
              <a:t>Fruteau</a:t>
            </a:r>
            <a:r>
              <a:rPr lang="fr-FR" altLang="fr-FR" sz="2400" dirty="0"/>
              <a:t> de Laclos, chargée de relations entreprise (télétravail mardi et vendredi)</a:t>
            </a:r>
          </a:p>
          <a:p>
            <a:pPr marL="0" indent="0">
              <a:lnSpc>
                <a:spcPct val="80000"/>
              </a:lnSpc>
              <a:buNone/>
            </a:pPr>
            <a:r>
              <a:rPr lang="fr-FR" altLang="fr-FR" sz="2400" dirty="0">
                <a:solidFill>
                  <a:srgbClr val="00B0F0"/>
                </a:solidFill>
                <a:hlinkClick r:id="rId5">
                  <a:extLst>
                    <a:ext uri="{A12FA001-AC4F-418D-AE19-62706E023703}">
                      <ahyp:hlinkClr xmlns:ahyp="http://schemas.microsoft.com/office/drawing/2018/hyperlinkcolor" val="tx"/>
                    </a:ext>
                  </a:extLst>
                </a:hlinkClick>
              </a:rPr>
              <a:t>Marie.fruteau-de-laclos @univ-paris1.fr</a:t>
            </a:r>
            <a:endParaRPr lang="fr-FR" altLang="fr-FR" sz="2400" dirty="0">
              <a:solidFill>
                <a:srgbClr val="00B0F0"/>
              </a:solidFill>
            </a:endParaRPr>
          </a:p>
          <a:p>
            <a:pPr marL="0" indent="0">
              <a:lnSpc>
                <a:spcPct val="80000"/>
              </a:lnSpc>
              <a:buNone/>
            </a:pPr>
            <a:r>
              <a:rPr lang="fr-FR" altLang="fr-FR" sz="2400" dirty="0"/>
              <a:t>Tél : 01 89 68 42 32</a:t>
            </a:r>
          </a:p>
          <a:p>
            <a:pPr marL="0" indent="0">
              <a:lnSpc>
                <a:spcPct val="80000"/>
              </a:lnSpc>
              <a:buNone/>
            </a:pPr>
            <a:r>
              <a:rPr lang="fr-FR" altLang="fr-FR" sz="2400" dirty="0"/>
              <a:t>Site Broca :  21 rue Broca, Bureau B217 </a:t>
            </a:r>
          </a:p>
          <a:p>
            <a:pPr>
              <a:lnSpc>
                <a:spcPct val="80000"/>
              </a:lnSpc>
              <a:buNone/>
            </a:pPr>
            <a:endParaRPr lang="fr-FR" altLang="fr-FR" sz="2400" dirty="0"/>
          </a:p>
          <a:p>
            <a:pPr lvl="1">
              <a:lnSpc>
                <a:spcPct val="80000"/>
              </a:lnSpc>
              <a:buNone/>
            </a:pPr>
            <a:endParaRPr lang="fr-FR" altLang="fr-FR" dirty="0"/>
          </a:p>
          <a:p>
            <a:pPr>
              <a:buNone/>
            </a:pPr>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0F78E4-1AAF-9717-D338-A0ABB23182CC}"/>
              </a:ext>
            </a:extLst>
          </p:cNvPr>
          <p:cNvSpPr>
            <a:spLocks noGrp="1"/>
          </p:cNvSpPr>
          <p:nvPr>
            <p:ph type="title"/>
          </p:nvPr>
        </p:nvSpPr>
        <p:spPr/>
        <p:txBody>
          <a:bodyPr>
            <a:normAutofit/>
          </a:bodyPr>
          <a:lstStyle/>
          <a:p>
            <a:r>
              <a:rPr lang="fr-FR" dirty="0"/>
              <a:t>Nous écrire : </a:t>
            </a:r>
          </a:p>
        </p:txBody>
      </p:sp>
      <p:sp>
        <p:nvSpPr>
          <p:cNvPr id="3" name="Espace réservé du contenu 2">
            <a:extLst>
              <a:ext uri="{FF2B5EF4-FFF2-40B4-BE49-F238E27FC236}">
                <a16:creationId xmlns:a16="http://schemas.microsoft.com/office/drawing/2014/main" id="{0BE67B6C-CC8E-6E94-0A42-E80C933BBD5F}"/>
              </a:ext>
            </a:extLst>
          </p:cNvPr>
          <p:cNvSpPr>
            <a:spLocks noGrp="1"/>
          </p:cNvSpPr>
          <p:nvPr>
            <p:ph idx="1"/>
          </p:nvPr>
        </p:nvSpPr>
        <p:spPr/>
        <p:txBody>
          <a:bodyPr/>
          <a:lstStyle/>
          <a:p>
            <a:r>
              <a:rPr lang="fr-FR" dirty="0"/>
              <a:t>Ciblez vos interlocuteurs </a:t>
            </a:r>
          </a:p>
          <a:p>
            <a:r>
              <a:rPr lang="fr-FR" dirty="0"/>
              <a:t>Vos correspondances : votre prénom + NOM + Classe L3RH classe A ou B </a:t>
            </a:r>
          </a:p>
        </p:txBody>
      </p:sp>
    </p:spTree>
    <p:extLst>
      <p:ext uri="{BB962C8B-B14F-4D97-AF65-F5344CB8AC3E}">
        <p14:creationId xmlns:p14="http://schemas.microsoft.com/office/powerpoint/2010/main" val="2714182544"/>
      </p:ext>
    </p:extLst>
  </p:cSld>
  <p:clrMapOvr>
    <a:masterClrMapping/>
  </p:clrMapOvr>
</p:sld>
</file>

<file path=ppt/theme/theme1.xml><?xml version="1.0" encoding="utf-8"?>
<a:theme xmlns:a="http://schemas.openxmlformats.org/drawingml/2006/main" name="Thème Office">
  <a:themeElements>
    <a:clrScheme name="UniversitéParis1_PanthéonSorbonne">
      <a:dk1>
        <a:srgbClr val="00386E"/>
      </a:dk1>
      <a:lt1>
        <a:srgbClr val="FFFFFF"/>
      </a:lt1>
      <a:dk2>
        <a:srgbClr val="000000"/>
      </a:dk2>
      <a:lt2>
        <a:srgbClr val="FFFFFF"/>
      </a:lt2>
      <a:accent1>
        <a:srgbClr val="ED9B27"/>
      </a:accent1>
      <a:accent2>
        <a:srgbClr val="9CD6D1"/>
      </a:accent2>
      <a:accent3>
        <a:srgbClr val="F94D49"/>
      </a:accent3>
      <a:accent4>
        <a:srgbClr val="58239C"/>
      </a:accent4>
      <a:accent5>
        <a:srgbClr val="3C99DE"/>
      </a:accent5>
      <a:accent6>
        <a:srgbClr val="2E4D49"/>
      </a:accent6>
      <a:hlink>
        <a:srgbClr val="3C99DE"/>
      </a:hlink>
      <a:folHlink>
        <a:srgbClr val="58239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313E6F6DB9F1F448CE0CC4A5B60DCE7" ma:contentTypeVersion="21" ma:contentTypeDescription="Crée un document." ma:contentTypeScope="" ma:versionID="46da0f8bff35c984c244de6de33bee0e">
  <xsd:schema xmlns:xsd="http://www.w3.org/2001/XMLSchema" xmlns:xs="http://www.w3.org/2001/XMLSchema" xmlns:p="http://schemas.microsoft.com/office/2006/metadata/properties" xmlns:ns2="a62c2a4f-aea6-42a7-85de-c4be5692e29d" xmlns:ns3="9e5e6e5c-39d5-4e6c-9cf9-5d02e74447b5" targetNamespace="http://schemas.microsoft.com/office/2006/metadata/properties" ma:root="true" ma:fieldsID="756800e5338d9c67146dd250640499e1" ns2:_="" ns3:_="">
    <xsd:import namespace="a62c2a4f-aea6-42a7-85de-c4be5692e29d"/>
    <xsd:import namespace="9e5e6e5c-39d5-4e6c-9cf9-5d02e74447b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TaxCatchAll" minOccurs="0"/>
                <xsd:element ref="ns2:MediaServiceGenerationTime" minOccurs="0"/>
                <xsd:element ref="ns2:MediaServiceEventHashCode" minOccurs="0"/>
                <xsd:element ref="ns2:lcf76f155ced4ddcb4097134ff3c332f"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2c2a4f-aea6-42a7-85de-c4be5692e2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Balises d’images" ma:readOnly="false" ma:fieldId="{5cf76f15-5ced-4ddc-b409-7134ff3c332f}" ma:taxonomyMulti="true" ma:sspId="e52cd025-d351-4196-ab85-e6b23180290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e5e6e5c-39d5-4e6c-9cf9-5d02e74447b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76296c3-f289-431f-837b-2882feb2cf11}" ma:internalName="TaxCatchAll" ma:showField="CatchAllData" ma:web="9e5e6e5c-39d5-4e6c-9cf9-5d02e74447b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620AA5-427A-467F-A57C-C2F743EDE9BE}">
  <ds:schemaRefs>
    <ds:schemaRef ds:uri="http://schemas.microsoft.com/sharepoint/v3/contenttype/forms"/>
  </ds:schemaRefs>
</ds:datastoreItem>
</file>

<file path=customXml/itemProps2.xml><?xml version="1.0" encoding="utf-8"?>
<ds:datastoreItem xmlns:ds="http://schemas.openxmlformats.org/officeDocument/2006/customXml" ds:itemID="{C35175EB-6DEC-46C6-915F-831A5A80CF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2c2a4f-aea6-42a7-85de-c4be5692e29d"/>
    <ds:schemaRef ds:uri="9e5e6e5c-39d5-4e6c-9cf9-5d02e74447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3563</TotalTime>
  <Words>2325</Words>
  <Application>Microsoft Macintosh PowerPoint</Application>
  <PresentationFormat>Grand écran</PresentationFormat>
  <Paragraphs>319</Paragraphs>
  <Slides>32</Slides>
  <Notes>15</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32</vt:i4>
      </vt:variant>
    </vt:vector>
  </HeadingPairs>
  <TitlesOfParts>
    <vt:vector size="43" baseType="lpstr">
      <vt:lpstr>AkayaKanadaka</vt:lpstr>
      <vt:lpstr>Arial</vt:lpstr>
      <vt:lpstr>Brandon Grotesque Black</vt:lpstr>
      <vt:lpstr>Brandon Grotesque Light</vt:lpstr>
      <vt:lpstr>Calibri</vt:lpstr>
      <vt:lpstr>IBM Plex Sans</vt:lpstr>
      <vt:lpstr>Ingleby Regular</vt:lpstr>
      <vt:lpstr>Times</vt:lpstr>
      <vt:lpstr>Times New Roman</vt:lpstr>
      <vt:lpstr>Wingdings</vt:lpstr>
      <vt:lpstr>Thème Office</vt:lpstr>
      <vt:lpstr>Présentation PowerPoint</vt:lpstr>
      <vt:lpstr>Icebreaker </vt:lpstr>
      <vt:lpstr>PRESENTONS NOUS</vt:lpstr>
      <vt:lpstr>Quelques aspects pratiques et organisationnels  </vt:lpstr>
      <vt:lpstr>Les étudiants correspondants de classe</vt:lpstr>
      <vt:lpstr>Les étudiants correspondants de classe</vt:lpstr>
      <vt:lpstr>Les étudiants correspondants de classe</vt:lpstr>
      <vt:lpstr>Vos contacts à l’Université</vt:lpstr>
      <vt:lpstr>Nous écrire : </vt:lpstr>
      <vt:lpstr> Les centres où nous serons  </vt:lpstr>
      <vt:lpstr>Le centre Broca (BRC)</vt:lpstr>
      <vt:lpstr>Le centre Lourcine (LRC)</vt:lpstr>
      <vt:lpstr>Le centre René Cassin (CAS)</vt:lpstr>
      <vt:lpstr>Le centre Panthéon (PTH)</vt:lpstr>
      <vt:lpstr>Le centre Sorbonne (SRB)</vt:lpstr>
      <vt:lpstr>La vie au sein de la Licence</vt:lpstr>
      <vt:lpstr>Une attitude professionnelle </vt:lpstr>
      <vt:lpstr>Les 4 accords Toltèques  </vt:lpstr>
      <vt:lpstr>Et vous ?</vt:lpstr>
      <vt:lpstr>Calendrier de l’année</vt:lpstr>
      <vt:lpstr>Programme semestre 1</vt:lpstr>
      <vt:lpstr>Programme semestre 2</vt:lpstr>
      <vt:lpstr>L’ENT : Visite !</vt:lpstr>
      <vt:lpstr>L’alternance</vt:lpstr>
      <vt:lpstr>Forma’link</vt:lpstr>
      <vt:lpstr>Les conditions de passage et d’obtention du diplôme</vt:lpstr>
      <vt:lpstr>Inscription et réinscription administrative</vt:lpstr>
      <vt:lpstr>Présentation PowerPoint</vt:lpstr>
      <vt:lpstr>Présentation PowerPoint</vt:lpstr>
      <vt:lpstr>Pour les étudiants en recherche d’alternance un drive pour partager des informations importantes</vt:lpstr>
      <vt:lpstr>Le planning pour les étudiants de la classe A</vt:lpstr>
      <vt:lpstr>Le planning pour les étudiants de la classe 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Cécile de Bernardi</cp:lastModifiedBy>
  <cp:revision>67</cp:revision>
  <dcterms:created xsi:type="dcterms:W3CDTF">2023-01-02T14:07:03Z</dcterms:created>
  <dcterms:modified xsi:type="dcterms:W3CDTF">2025-09-16T19:32:51Z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5c20be7-c3a5-46e3-9158-fa8a02ce2395_Enabled">
    <vt:lpwstr>true</vt:lpwstr>
  </property>
  <property fmtid="{D5CDD505-2E9C-101B-9397-08002B2CF9AE}" pid="3" name="MSIP_Label_d5c20be7-c3a5-46e3-9158-fa8a02ce2395_SetDate">
    <vt:lpwstr>2024-05-16T16:25:12Z</vt:lpwstr>
  </property>
  <property fmtid="{D5CDD505-2E9C-101B-9397-08002B2CF9AE}" pid="4" name="MSIP_Label_d5c20be7-c3a5-46e3-9158-fa8a02ce2395_Method">
    <vt:lpwstr>Standard</vt:lpwstr>
  </property>
  <property fmtid="{D5CDD505-2E9C-101B-9397-08002B2CF9AE}" pid="5" name="MSIP_Label_d5c20be7-c3a5-46e3-9158-fa8a02ce2395_Name">
    <vt:lpwstr>defa4170-0d19-0005-0004-bc88714345d2</vt:lpwstr>
  </property>
  <property fmtid="{D5CDD505-2E9C-101B-9397-08002B2CF9AE}" pid="6" name="MSIP_Label_d5c20be7-c3a5-46e3-9158-fa8a02ce2395_SiteId">
    <vt:lpwstr>8c6f9078-037e-4261-a583-52a944e55f7f</vt:lpwstr>
  </property>
  <property fmtid="{D5CDD505-2E9C-101B-9397-08002B2CF9AE}" pid="7" name="MSIP_Label_d5c20be7-c3a5-46e3-9158-fa8a02ce2395_ActionId">
    <vt:lpwstr>6d1f2bc1-49d6-40ec-b6a4-137a1b4325e4</vt:lpwstr>
  </property>
  <property fmtid="{D5CDD505-2E9C-101B-9397-08002B2CF9AE}" pid="8" name="MSIP_Label_d5c20be7-c3a5-46e3-9158-fa8a02ce2395_ContentBits">
    <vt:lpwstr>0</vt:lpwstr>
  </property>
</Properties>
</file>