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8" r:id="rId10"/>
    <p:sldId id="266" r:id="rId11"/>
    <p:sldId id="267" r:id="rId12"/>
    <p:sldId id="265" r:id="rId13"/>
    <p:sldId id="264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778A0-C60A-EC45-9DD7-5C588EEC9092}" type="datetimeFigureOut">
              <a:rPr lang="en-US" smtClean="0"/>
              <a:t>17/09/25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1993-05D2-614A-8D55-255F06B59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1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778A0-C60A-EC45-9DD7-5C588EEC9092}" type="datetimeFigureOut">
              <a:rPr lang="en-US" smtClean="0"/>
              <a:t>17/09/25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1993-05D2-614A-8D55-255F06B59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47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778A0-C60A-EC45-9DD7-5C588EEC9092}" type="datetimeFigureOut">
              <a:rPr lang="en-US" smtClean="0"/>
              <a:t>17/09/25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1993-05D2-614A-8D55-255F06B59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376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778A0-C60A-EC45-9DD7-5C588EEC9092}" type="datetimeFigureOut">
              <a:rPr lang="en-US" smtClean="0"/>
              <a:t>17/09/25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1993-05D2-614A-8D55-255F06B59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803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778A0-C60A-EC45-9DD7-5C588EEC9092}" type="datetimeFigureOut">
              <a:rPr lang="en-US" smtClean="0"/>
              <a:t>17/09/25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1993-05D2-614A-8D55-255F06B59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34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778A0-C60A-EC45-9DD7-5C588EEC9092}" type="datetimeFigureOut">
              <a:rPr lang="en-US" smtClean="0"/>
              <a:t>17/09/25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1993-05D2-614A-8D55-255F06B59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763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778A0-C60A-EC45-9DD7-5C588EEC9092}" type="datetimeFigureOut">
              <a:rPr lang="en-US" smtClean="0"/>
              <a:t>17/09/25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1993-05D2-614A-8D55-255F06B59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01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778A0-C60A-EC45-9DD7-5C588EEC9092}" type="datetimeFigureOut">
              <a:rPr lang="en-US" smtClean="0"/>
              <a:t>17/09/25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1993-05D2-614A-8D55-255F06B59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14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778A0-C60A-EC45-9DD7-5C588EEC9092}" type="datetimeFigureOut">
              <a:rPr lang="en-US" smtClean="0"/>
              <a:t>17/09/25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1993-05D2-614A-8D55-255F06B59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76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778A0-C60A-EC45-9DD7-5C588EEC9092}" type="datetimeFigureOut">
              <a:rPr lang="en-US" smtClean="0"/>
              <a:t>17/09/25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1993-05D2-614A-8D55-255F06B59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59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778A0-C60A-EC45-9DD7-5C588EEC9092}" type="datetimeFigureOut">
              <a:rPr lang="en-US" smtClean="0"/>
              <a:t>17/09/25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1993-05D2-614A-8D55-255F06B59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95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778A0-C60A-EC45-9DD7-5C588EEC9092}" type="datetimeFigureOut">
              <a:rPr lang="en-US" smtClean="0"/>
              <a:t>17/09/25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71993-05D2-614A-8D55-255F06B59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25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L3 S1 </a:t>
            </a:r>
            <a:br>
              <a:rPr lang="en-US" dirty="0" smtClean="0"/>
            </a:br>
            <a:r>
              <a:rPr lang="en-US" dirty="0" smtClean="0"/>
              <a:t>Histoire des sciences 17e-18e siècle </a:t>
            </a:r>
            <a:br>
              <a:rPr lang="en-US" dirty="0" smtClean="0"/>
            </a:br>
            <a:r>
              <a:rPr lang="en-US" dirty="0" smtClean="0"/>
              <a:t>TD Séance 1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o</a:t>
            </a:r>
            <a:r>
              <a:rPr lang="en-US" b="1" dirty="0" smtClean="0">
                <a:solidFill>
                  <a:schemeClr val="tx1"/>
                </a:solidFill>
              </a:rPr>
              <a:t>ury.goldman@univ-paris1.fr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086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retrogradation-Mars-20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68" y="1710000"/>
            <a:ext cx="8411765" cy="514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769" y="218989"/>
            <a:ext cx="902173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La </a:t>
            </a:r>
            <a:r>
              <a:rPr lang="fr-FR" b="1" dirty="0"/>
              <a:t>rétrogradation de Mars en 2016</a:t>
            </a:r>
            <a:endParaRPr lang="fr-FR" dirty="0"/>
          </a:p>
          <a:p>
            <a:r>
              <a:rPr lang="fr-FR" dirty="0"/>
              <a:t>Montage photographique réalisé par superposition de 79 images prises d'avril (à droite) à juin 2016 (à gauche)</a:t>
            </a:r>
            <a:r>
              <a:rPr lang="fr-FR" dirty="0" smtClean="0"/>
              <a:t>.</a:t>
            </a:r>
          </a:p>
          <a:p>
            <a:r>
              <a:rPr lang="fr-FR" dirty="0"/>
              <a:t>Source - © 2016 J.-M. Vienney, Cahiers Clairaut 156</a:t>
            </a:r>
          </a:p>
          <a:p>
            <a:endParaRPr lang="fr-F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783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epicycle-plane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43" y="1085044"/>
            <a:ext cx="7369867" cy="532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5316" y="85613"/>
            <a:ext cx="39328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Mouvement </a:t>
            </a:r>
            <a:r>
              <a:rPr lang="fr-FR" b="1" dirty="0"/>
              <a:t>épicyclique d'une </a:t>
            </a:r>
            <a:r>
              <a:rPr lang="fr-FR" b="1" dirty="0" smtClean="0"/>
              <a:t>planète, </a:t>
            </a:r>
          </a:p>
          <a:p>
            <a:r>
              <a:rPr lang="fr-FR" dirty="0" smtClean="0"/>
              <a:t>Source </a:t>
            </a:r>
            <a:r>
              <a:rPr lang="fr-FR" dirty="0"/>
              <a:t>- © 2017 Vincent </a:t>
            </a:r>
            <a:r>
              <a:rPr lang="fr-FR" dirty="0" err="1"/>
              <a:t>Deparis</a:t>
            </a:r>
            <a:endParaRPr lang="fr-FR" dirty="0"/>
          </a:p>
          <a:p>
            <a:endParaRPr lang="fr-F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728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lendarium Regionmontan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6" y="0"/>
            <a:ext cx="543670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86777" y="1354667"/>
            <a:ext cx="32596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Regiomontanus, Johannes (1436-1476) </a:t>
            </a:r>
            <a:r>
              <a:rPr lang="de-DE" sz="2400" i="1" dirty="0" smtClean="0"/>
              <a:t>Kalendarium</a:t>
            </a:r>
            <a:r>
              <a:rPr lang="de-DE" sz="2400" dirty="0" smtClean="0"/>
              <a:t>, </a:t>
            </a:r>
            <a:r>
              <a:rPr lang="de-DE" sz="2400" dirty="0" err="1" smtClean="0"/>
              <a:t>Venise</a:t>
            </a:r>
            <a:r>
              <a:rPr lang="de-DE" sz="2400" dirty="0" smtClean="0"/>
              <a:t>, 1482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8252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og Compo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4060"/>
            <a:ext cx="9144000" cy="56140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65111" y="437444"/>
            <a:ext cx="4637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Compost </a:t>
            </a:r>
            <a:r>
              <a:rPr lang="en-US" i="1" dirty="0" err="1" smtClean="0"/>
              <a:t>ou</a:t>
            </a:r>
            <a:r>
              <a:rPr lang="en-US" i="1" dirty="0" smtClean="0"/>
              <a:t> </a:t>
            </a:r>
            <a:r>
              <a:rPr lang="en-US" i="1" dirty="0" err="1" smtClean="0"/>
              <a:t>Kalendrier</a:t>
            </a:r>
            <a:r>
              <a:rPr lang="en-US" i="1" dirty="0" smtClean="0"/>
              <a:t> du Berger</a:t>
            </a:r>
            <a:r>
              <a:rPr lang="en-US" dirty="0" smtClean="0"/>
              <a:t>, mi 16e siècle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553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ychonian_system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23963" y="1270135"/>
            <a:ext cx="2131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</a:t>
            </a:r>
            <a:r>
              <a:rPr lang="fr-FR" smtClean="0"/>
              <a:t>odèle </a:t>
            </a:r>
            <a:r>
              <a:rPr lang="fr-FR" dirty="0"/>
              <a:t>géo-héliocentrique de </a:t>
            </a:r>
            <a:r>
              <a:rPr lang="fr-FR" dirty="0" err="1"/>
              <a:t>Tycho</a:t>
            </a:r>
            <a:r>
              <a:rPr lang="fr-FR" dirty="0"/>
              <a:t> Brahe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973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Modalités</a:t>
            </a:r>
            <a:r>
              <a:rPr lang="en-US" dirty="0" smtClean="0"/>
              <a:t> </a:t>
            </a:r>
            <a:r>
              <a:rPr lang="en-US" dirty="0" err="1" smtClean="0"/>
              <a:t>d’évaluation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2 notes obligatoires </a:t>
            </a:r>
          </a:p>
          <a:p>
            <a:r>
              <a:rPr lang="fr-FR" dirty="0" smtClean="0"/>
              <a:t>C</a:t>
            </a:r>
            <a:r>
              <a:rPr lang="fr-FR" dirty="0" smtClean="0">
                <a:effectLst/>
              </a:rPr>
              <a:t>ontrôle de connaissance (sur 10) :  séance 6, 22 octobre </a:t>
            </a:r>
          </a:p>
          <a:p>
            <a:r>
              <a:rPr lang="fr-FR" dirty="0" smtClean="0">
                <a:effectLst/>
              </a:rPr>
              <a:t>DST (sur 20) : semaine 10, 26 novembre</a:t>
            </a:r>
          </a:p>
          <a:p>
            <a:pPr marL="0" indent="0">
              <a:buNone/>
            </a:pPr>
            <a:r>
              <a:rPr lang="fr-FR" dirty="0" smtClean="0"/>
              <a:t>Note «</a:t>
            </a:r>
            <a:r>
              <a:rPr lang="fr-FR" dirty="0"/>
              <a:t> </a:t>
            </a:r>
            <a:r>
              <a:rPr lang="fr-FR" dirty="0" smtClean="0"/>
              <a:t>bonus » </a:t>
            </a:r>
          </a:p>
          <a:p>
            <a:pPr>
              <a:buFontTx/>
              <a:buChar char="•"/>
            </a:pPr>
            <a:r>
              <a:rPr lang="en-US" dirty="0" smtClean="0">
                <a:effectLst/>
              </a:rPr>
              <a:t>T</a:t>
            </a:r>
            <a:r>
              <a:rPr lang="fr-FR" dirty="0" err="1" smtClean="0">
                <a:effectLst/>
              </a:rPr>
              <a:t>ravaux</a:t>
            </a:r>
            <a:r>
              <a:rPr lang="fr-FR" dirty="0" smtClean="0">
                <a:effectLst/>
              </a:rPr>
              <a:t> rédigés en </a:t>
            </a:r>
            <a:r>
              <a:rPr lang="fr-FR" smtClean="0">
                <a:effectLst/>
              </a:rPr>
              <a:t>classe </a:t>
            </a:r>
            <a:r>
              <a:rPr lang="fr-FR" smtClean="0">
                <a:effectLst/>
              </a:rPr>
              <a:t>(sur 5)</a:t>
            </a:r>
            <a:endParaRPr lang="fr-FR" dirty="0" smtClean="0">
              <a:effectLst/>
            </a:endParaRPr>
          </a:p>
          <a:p>
            <a:pPr marL="0" indent="0">
              <a:buNone/>
            </a:pPr>
            <a:endParaRPr lang="fr-FR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82806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S. </a:t>
            </a:r>
            <a:r>
              <a:rPr lang="en-US" dirty="0" err="1"/>
              <a:t>Girault</a:t>
            </a:r>
            <a:r>
              <a:rPr lang="en-US" dirty="0"/>
              <a:t>,</a:t>
            </a:r>
            <a:r>
              <a:rPr lang="en-US" i="1" dirty="0"/>
              <a:t> </a:t>
            </a:r>
            <a:r>
              <a:rPr lang="fr-FR" i="1" dirty="0"/>
              <a:t>Globe du monde contenant un bref traité du ciel et de la terre, </a:t>
            </a:r>
            <a:r>
              <a:rPr lang="fr-FR" dirty="0"/>
              <a:t>Langres, Jean des Prés, 1592</a:t>
            </a:r>
            <a:r>
              <a:rPr lang="fr-FR" dirty="0" smtClean="0">
                <a:effectLst/>
              </a:rPr>
              <a:t> </a:t>
            </a:r>
            <a:endParaRPr lang="en-US" dirty="0"/>
          </a:p>
        </p:txBody>
      </p:sp>
      <p:pic>
        <p:nvPicPr>
          <p:cNvPr id="4" name="Content Placeholder 3" descr="Kit_Globe_du_monde_contenant_un_[...]Girault_S_bpt6k6276208g_59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177" r="-16177"/>
          <a:stretch>
            <a:fillRect/>
          </a:stretch>
        </p:blipFill>
        <p:spPr>
          <a:xfrm>
            <a:off x="457200" y="1797756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617923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.1_Globe_du_monde_contenant_un_[...]Girault_S_bpt6k6276208g_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56" y="0"/>
            <a:ext cx="5569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929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.2_Globe_du_monde_contenant_un_[...]Girault_S_bpt6k6276208g_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98" y="0"/>
            <a:ext cx="54103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533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.3 système ptolémaïque Giraul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89" y="0"/>
            <a:ext cx="87468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838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.4_Globe_du_monde_contenant_un_[...]Girault_S_bpt6k6276208g_77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86" y="0"/>
            <a:ext cx="90279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368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.5_Globe_du_monde_contenant_un_[...]Girault_S_bpt6k6276208g_11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18" y="0"/>
            <a:ext cx="51598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84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here-celes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07" y="907370"/>
            <a:ext cx="5493333" cy="558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87553" y="796281"/>
            <a:ext cx="37626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Figure</a:t>
            </a:r>
            <a:r>
              <a:rPr lang="fr-FR" b="1" dirty="0"/>
              <a:t>. Les cercles de la sphère céleste (vision géocentrique</a:t>
            </a:r>
            <a:r>
              <a:rPr lang="fr-FR" b="1" dirty="0" smtClean="0"/>
              <a:t>),</a:t>
            </a:r>
            <a:r>
              <a:rPr lang="fr-FR" dirty="0"/>
              <a:t> </a:t>
            </a:r>
            <a:endParaRPr lang="fr-FR" dirty="0" smtClean="0"/>
          </a:p>
          <a:p>
            <a:r>
              <a:rPr lang="fr-FR" dirty="0" smtClean="0"/>
              <a:t>Source </a:t>
            </a:r>
            <a:r>
              <a:rPr lang="fr-FR" dirty="0"/>
              <a:t>- © 2017 Vincent </a:t>
            </a:r>
            <a:r>
              <a:rPr lang="fr-FR" dirty="0" err="1"/>
              <a:t>Deparis</a:t>
            </a:r>
            <a:endParaRPr lang="fr-FR" dirty="0"/>
          </a:p>
          <a:p>
            <a:endParaRPr lang="fr-F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996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150</Words>
  <Application>Microsoft Macintosh PowerPoint</Application>
  <PresentationFormat>On-screen Show (4:3)</PresentationFormat>
  <Paragraphs>19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L3 S1  Histoire des sciences 17e-18e siècle  TD Séance 1 </vt:lpstr>
      <vt:lpstr>Modalités d’évaluation</vt:lpstr>
      <vt:lpstr>S. Girault, Globe du monde contenant un bref traité du ciel et de la terre, Langres, Jean des Prés, 1592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L3 S1  Histoire des sciences 17e-18e siècle  TD Séance 1 </dc:title>
  <dc:creator>Anonyme 1 Go</dc:creator>
  <cp:lastModifiedBy>Anonyme 1 Go</cp:lastModifiedBy>
  <cp:revision>8</cp:revision>
  <dcterms:created xsi:type="dcterms:W3CDTF">2025-09-04T09:23:01Z</dcterms:created>
  <dcterms:modified xsi:type="dcterms:W3CDTF">2025-09-17T11:38:12Z</dcterms:modified>
</cp:coreProperties>
</file>