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4" r:id="rId2"/>
    <p:sldId id="289" r:id="rId3"/>
    <p:sldId id="292" r:id="rId4"/>
    <p:sldId id="259" r:id="rId5"/>
    <p:sldId id="314" r:id="rId6"/>
    <p:sldId id="315" r:id="rId7"/>
    <p:sldId id="257" r:id="rId8"/>
    <p:sldId id="318" r:id="rId9"/>
    <p:sldId id="316" r:id="rId10"/>
    <p:sldId id="302" r:id="rId11"/>
    <p:sldId id="303" r:id="rId12"/>
    <p:sldId id="320" r:id="rId13"/>
    <p:sldId id="256" r:id="rId14"/>
    <p:sldId id="266" r:id="rId15"/>
    <p:sldId id="264" r:id="rId16"/>
    <p:sldId id="275" r:id="rId17"/>
    <p:sldId id="267" r:id="rId18"/>
    <p:sldId id="265" r:id="rId19"/>
    <p:sldId id="274" r:id="rId20"/>
    <p:sldId id="260" r:id="rId21"/>
    <p:sldId id="300" r:id="rId22"/>
    <p:sldId id="270" r:id="rId23"/>
    <p:sldId id="262" r:id="rId24"/>
    <p:sldId id="261" r:id="rId25"/>
    <p:sldId id="271" r:id="rId26"/>
    <p:sldId id="321" r:id="rId27"/>
    <p:sldId id="296" r:id="rId28"/>
    <p:sldId id="301" r:id="rId29"/>
    <p:sldId id="297" r:id="rId30"/>
    <p:sldId id="298" r:id="rId31"/>
    <p:sldId id="299" r:id="rId32"/>
    <p:sldId id="309" r:id="rId33"/>
    <p:sldId id="325" r:id="rId34"/>
    <p:sldId id="276" r:id="rId35"/>
    <p:sldId id="277" r:id="rId36"/>
    <p:sldId id="279" r:id="rId37"/>
    <p:sldId id="280" r:id="rId38"/>
    <p:sldId id="281" r:id="rId39"/>
    <p:sldId id="326" r:id="rId40"/>
    <p:sldId id="282" r:id="rId41"/>
    <p:sldId id="327" r:id="rId42"/>
    <p:sldId id="283" r:id="rId43"/>
    <p:sldId id="328" r:id="rId44"/>
    <p:sldId id="324" r:id="rId45"/>
    <p:sldId id="329" r:id="rId46"/>
    <p:sldId id="330" r:id="rId47"/>
    <p:sldId id="349" r:id="rId48"/>
    <p:sldId id="331" r:id="rId49"/>
    <p:sldId id="332" r:id="rId50"/>
    <p:sldId id="333" r:id="rId51"/>
    <p:sldId id="334" r:id="rId52"/>
    <p:sldId id="336" r:id="rId53"/>
    <p:sldId id="340" r:id="rId54"/>
    <p:sldId id="338" r:id="rId55"/>
    <p:sldId id="339" r:id="rId56"/>
    <p:sldId id="341" r:id="rId57"/>
    <p:sldId id="268" r:id="rId58"/>
    <p:sldId id="269" r:id="rId59"/>
    <p:sldId id="342" r:id="rId60"/>
    <p:sldId id="344" r:id="rId61"/>
    <p:sldId id="343" r:id="rId62"/>
    <p:sldId id="345" r:id="rId63"/>
    <p:sldId id="278" r:id="rId64"/>
    <p:sldId id="307" r:id="rId65"/>
    <p:sldId id="346" r:id="rId66"/>
    <p:sldId id="347" r:id="rId6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937"/>
    <p:restoredTop sz="94678"/>
  </p:normalViewPr>
  <p:slideViewPr>
    <p:cSldViewPr snapToGrid="0" snapToObjects="1">
      <p:cViewPr varScale="1">
        <p:scale>
          <a:sx n="109" d="100"/>
          <a:sy n="109" d="100"/>
        </p:scale>
        <p:origin x="200" y="26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679432-9F21-C149-AD4C-D631C2AA7EE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2659EE7-B84A-BE41-9521-D5722314C6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A8911BA8-B532-6244-8C3E-9DFEE34FEE63}"/>
              </a:ext>
            </a:extLst>
          </p:cNvPr>
          <p:cNvSpPr>
            <a:spLocks noGrp="1"/>
          </p:cNvSpPr>
          <p:nvPr>
            <p:ph type="dt" sz="half" idx="10"/>
          </p:nvPr>
        </p:nvSpPr>
        <p:spPr/>
        <p:txBody>
          <a:bodyPr/>
          <a:lstStyle/>
          <a:p>
            <a:fld id="{19977F65-6406-364E-9977-0B2B038B59D0}" type="datetimeFigureOut">
              <a:rPr lang="fr-FR" smtClean="0"/>
              <a:t>21/09/2025</a:t>
            </a:fld>
            <a:endParaRPr lang="fr-FR"/>
          </a:p>
        </p:txBody>
      </p:sp>
      <p:sp>
        <p:nvSpPr>
          <p:cNvPr id="5" name="Espace réservé du pied de page 4">
            <a:extLst>
              <a:ext uri="{FF2B5EF4-FFF2-40B4-BE49-F238E27FC236}">
                <a16:creationId xmlns:a16="http://schemas.microsoft.com/office/drawing/2014/main" id="{0871741E-A042-EB43-802E-59A93A6AAED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C311465-A5AB-9946-9A10-F2F534FED083}"/>
              </a:ext>
            </a:extLst>
          </p:cNvPr>
          <p:cNvSpPr>
            <a:spLocks noGrp="1"/>
          </p:cNvSpPr>
          <p:nvPr>
            <p:ph type="sldNum" sz="quarter" idx="12"/>
          </p:nvPr>
        </p:nvSpPr>
        <p:spPr/>
        <p:txBody>
          <a:bodyPr/>
          <a:lstStyle/>
          <a:p>
            <a:fld id="{A7AFA975-6D41-5343-BC1E-19E9A953FCDD}" type="slidenum">
              <a:rPr lang="fr-FR" smtClean="0"/>
              <a:t>‹N°›</a:t>
            </a:fld>
            <a:endParaRPr lang="fr-FR"/>
          </a:p>
        </p:txBody>
      </p:sp>
    </p:spTree>
    <p:extLst>
      <p:ext uri="{BB962C8B-B14F-4D97-AF65-F5344CB8AC3E}">
        <p14:creationId xmlns:p14="http://schemas.microsoft.com/office/powerpoint/2010/main" val="214411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6231E6-9F63-6C40-AD30-3A3331E1992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3489EBE-4C76-054A-8829-9A0F5FA6CE3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B2F8B0A-3639-AC45-ADDF-1E10EE57270F}"/>
              </a:ext>
            </a:extLst>
          </p:cNvPr>
          <p:cNvSpPr>
            <a:spLocks noGrp="1"/>
          </p:cNvSpPr>
          <p:nvPr>
            <p:ph type="dt" sz="half" idx="10"/>
          </p:nvPr>
        </p:nvSpPr>
        <p:spPr/>
        <p:txBody>
          <a:bodyPr/>
          <a:lstStyle/>
          <a:p>
            <a:fld id="{19977F65-6406-364E-9977-0B2B038B59D0}" type="datetimeFigureOut">
              <a:rPr lang="fr-FR" smtClean="0"/>
              <a:t>21/09/2025</a:t>
            </a:fld>
            <a:endParaRPr lang="fr-FR"/>
          </a:p>
        </p:txBody>
      </p:sp>
      <p:sp>
        <p:nvSpPr>
          <p:cNvPr id="5" name="Espace réservé du pied de page 4">
            <a:extLst>
              <a:ext uri="{FF2B5EF4-FFF2-40B4-BE49-F238E27FC236}">
                <a16:creationId xmlns:a16="http://schemas.microsoft.com/office/drawing/2014/main" id="{47DCA65F-4D55-8B42-BD63-7F064C87614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EB6F636-8EA7-5F4B-BC10-887422FEBFB4}"/>
              </a:ext>
            </a:extLst>
          </p:cNvPr>
          <p:cNvSpPr>
            <a:spLocks noGrp="1"/>
          </p:cNvSpPr>
          <p:nvPr>
            <p:ph type="sldNum" sz="quarter" idx="12"/>
          </p:nvPr>
        </p:nvSpPr>
        <p:spPr/>
        <p:txBody>
          <a:bodyPr/>
          <a:lstStyle/>
          <a:p>
            <a:fld id="{A7AFA975-6D41-5343-BC1E-19E9A953FCDD}" type="slidenum">
              <a:rPr lang="fr-FR" smtClean="0"/>
              <a:t>‹N°›</a:t>
            </a:fld>
            <a:endParaRPr lang="fr-FR"/>
          </a:p>
        </p:txBody>
      </p:sp>
    </p:spTree>
    <p:extLst>
      <p:ext uri="{BB962C8B-B14F-4D97-AF65-F5344CB8AC3E}">
        <p14:creationId xmlns:p14="http://schemas.microsoft.com/office/powerpoint/2010/main" val="1730761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2F44049-B976-8B44-B40F-2DDF7AB70EF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0C69CB6-32ED-6B41-A298-2307A41AC89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A3AD8F9-B7A3-884E-A9FA-0630EE462D9C}"/>
              </a:ext>
            </a:extLst>
          </p:cNvPr>
          <p:cNvSpPr>
            <a:spLocks noGrp="1"/>
          </p:cNvSpPr>
          <p:nvPr>
            <p:ph type="dt" sz="half" idx="10"/>
          </p:nvPr>
        </p:nvSpPr>
        <p:spPr/>
        <p:txBody>
          <a:bodyPr/>
          <a:lstStyle/>
          <a:p>
            <a:fld id="{19977F65-6406-364E-9977-0B2B038B59D0}" type="datetimeFigureOut">
              <a:rPr lang="fr-FR" smtClean="0"/>
              <a:t>21/09/2025</a:t>
            </a:fld>
            <a:endParaRPr lang="fr-FR"/>
          </a:p>
        </p:txBody>
      </p:sp>
      <p:sp>
        <p:nvSpPr>
          <p:cNvPr id="5" name="Espace réservé du pied de page 4">
            <a:extLst>
              <a:ext uri="{FF2B5EF4-FFF2-40B4-BE49-F238E27FC236}">
                <a16:creationId xmlns:a16="http://schemas.microsoft.com/office/drawing/2014/main" id="{501AB405-B434-DA40-AC26-66B4907311B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B2AF967-F9A7-5449-AFE8-752E52496652}"/>
              </a:ext>
            </a:extLst>
          </p:cNvPr>
          <p:cNvSpPr>
            <a:spLocks noGrp="1"/>
          </p:cNvSpPr>
          <p:nvPr>
            <p:ph type="sldNum" sz="quarter" idx="12"/>
          </p:nvPr>
        </p:nvSpPr>
        <p:spPr/>
        <p:txBody>
          <a:bodyPr/>
          <a:lstStyle/>
          <a:p>
            <a:fld id="{A7AFA975-6D41-5343-BC1E-19E9A953FCDD}" type="slidenum">
              <a:rPr lang="fr-FR" smtClean="0"/>
              <a:t>‹N°›</a:t>
            </a:fld>
            <a:endParaRPr lang="fr-FR"/>
          </a:p>
        </p:txBody>
      </p:sp>
    </p:spTree>
    <p:extLst>
      <p:ext uri="{BB962C8B-B14F-4D97-AF65-F5344CB8AC3E}">
        <p14:creationId xmlns:p14="http://schemas.microsoft.com/office/powerpoint/2010/main" val="2042305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9D7F93-7392-E44F-A2D4-92912B0E4E3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CE8C977-7921-8346-86E4-B8A5AA337AB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CC93888-798D-2944-859D-783A21F127D2}"/>
              </a:ext>
            </a:extLst>
          </p:cNvPr>
          <p:cNvSpPr>
            <a:spLocks noGrp="1"/>
          </p:cNvSpPr>
          <p:nvPr>
            <p:ph type="dt" sz="half" idx="10"/>
          </p:nvPr>
        </p:nvSpPr>
        <p:spPr/>
        <p:txBody>
          <a:bodyPr/>
          <a:lstStyle/>
          <a:p>
            <a:fld id="{19977F65-6406-364E-9977-0B2B038B59D0}" type="datetimeFigureOut">
              <a:rPr lang="fr-FR" smtClean="0"/>
              <a:t>21/09/2025</a:t>
            </a:fld>
            <a:endParaRPr lang="fr-FR"/>
          </a:p>
        </p:txBody>
      </p:sp>
      <p:sp>
        <p:nvSpPr>
          <p:cNvPr id="5" name="Espace réservé du pied de page 4">
            <a:extLst>
              <a:ext uri="{FF2B5EF4-FFF2-40B4-BE49-F238E27FC236}">
                <a16:creationId xmlns:a16="http://schemas.microsoft.com/office/drawing/2014/main" id="{369D6DD0-08EA-8C43-8EEE-DCFB8702B95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E146082-B644-3243-8BEB-C354E12F37E3}"/>
              </a:ext>
            </a:extLst>
          </p:cNvPr>
          <p:cNvSpPr>
            <a:spLocks noGrp="1"/>
          </p:cNvSpPr>
          <p:nvPr>
            <p:ph type="sldNum" sz="quarter" idx="12"/>
          </p:nvPr>
        </p:nvSpPr>
        <p:spPr/>
        <p:txBody>
          <a:bodyPr/>
          <a:lstStyle/>
          <a:p>
            <a:fld id="{A7AFA975-6D41-5343-BC1E-19E9A953FCDD}" type="slidenum">
              <a:rPr lang="fr-FR" smtClean="0"/>
              <a:t>‹N°›</a:t>
            </a:fld>
            <a:endParaRPr lang="fr-FR"/>
          </a:p>
        </p:txBody>
      </p:sp>
    </p:spTree>
    <p:extLst>
      <p:ext uri="{BB962C8B-B14F-4D97-AF65-F5344CB8AC3E}">
        <p14:creationId xmlns:p14="http://schemas.microsoft.com/office/powerpoint/2010/main" val="70417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F19441-4DF7-AA4D-A05D-D5F1237B05B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217327C-E3F9-CF4C-A11C-1E100EB16F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B44559B-3442-E140-ACDF-86F24A082958}"/>
              </a:ext>
            </a:extLst>
          </p:cNvPr>
          <p:cNvSpPr>
            <a:spLocks noGrp="1"/>
          </p:cNvSpPr>
          <p:nvPr>
            <p:ph type="dt" sz="half" idx="10"/>
          </p:nvPr>
        </p:nvSpPr>
        <p:spPr/>
        <p:txBody>
          <a:bodyPr/>
          <a:lstStyle/>
          <a:p>
            <a:fld id="{19977F65-6406-364E-9977-0B2B038B59D0}" type="datetimeFigureOut">
              <a:rPr lang="fr-FR" smtClean="0"/>
              <a:t>21/09/2025</a:t>
            </a:fld>
            <a:endParaRPr lang="fr-FR"/>
          </a:p>
        </p:txBody>
      </p:sp>
      <p:sp>
        <p:nvSpPr>
          <p:cNvPr id="5" name="Espace réservé du pied de page 4">
            <a:extLst>
              <a:ext uri="{FF2B5EF4-FFF2-40B4-BE49-F238E27FC236}">
                <a16:creationId xmlns:a16="http://schemas.microsoft.com/office/drawing/2014/main" id="{D3B8EFAE-3CAB-FF45-AF9A-8C3AFFEDB6E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6479F2B-674E-3044-BF4D-098800E332E4}"/>
              </a:ext>
            </a:extLst>
          </p:cNvPr>
          <p:cNvSpPr>
            <a:spLocks noGrp="1"/>
          </p:cNvSpPr>
          <p:nvPr>
            <p:ph type="sldNum" sz="quarter" idx="12"/>
          </p:nvPr>
        </p:nvSpPr>
        <p:spPr/>
        <p:txBody>
          <a:bodyPr/>
          <a:lstStyle/>
          <a:p>
            <a:fld id="{A7AFA975-6D41-5343-BC1E-19E9A953FCDD}" type="slidenum">
              <a:rPr lang="fr-FR" smtClean="0"/>
              <a:t>‹N°›</a:t>
            </a:fld>
            <a:endParaRPr lang="fr-FR"/>
          </a:p>
        </p:txBody>
      </p:sp>
    </p:spTree>
    <p:extLst>
      <p:ext uri="{BB962C8B-B14F-4D97-AF65-F5344CB8AC3E}">
        <p14:creationId xmlns:p14="http://schemas.microsoft.com/office/powerpoint/2010/main" val="4169701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40C985-122B-0F41-A777-3383275FFA8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B138A1F-3426-6B4D-8F4F-040B1FBB706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542AC11-EBD6-8E4B-8808-161B4DAC3D6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D1FF22A-8E8B-B04C-AF98-6863F878A349}"/>
              </a:ext>
            </a:extLst>
          </p:cNvPr>
          <p:cNvSpPr>
            <a:spLocks noGrp="1"/>
          </p:cNvSpPr>
          <p:nvPr>
            <p:ph type="dt" sz="half" idx="10"/>
          </p:nvPr>
        </p:nvSpPr>
        <p:spPr/>
        <p:txBody>
          <a:bodyPr/>
          <a:lstStyle/>
          <a:p>
            <a:fld id="{19977F65-6406-364E-9977-0B2B038B59D0}" type="datetimeFigureOut">
              <a:rPr lang="fr-FR" smtClean="0"/>
              <a:t>21/09/2025</a:t>
            </a:fld>
            <a:endParaRPr lang="fr-FR"/>
          </a:p>
        </p:txBody>
      </p:sp>
      <p:sp>
        <p:nvSpPr>
          <p:cNvPr id="6" name="Espace réservé du pied de page 5">
            <a:extLst>
              <a:ext uri="{FF2B5EF4-FFF2-40B4-BE49-F238E27FC236}">
                <a16:creationId xmlns:a16="http://schemas.microsoft.com/office/drawing/2014/main" id="{6369F7A0-A3E6-6448-9FE0-DCCF5ADCCF7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65EE763-212C-0B42-B7A6-1813BE756091}"/>
              </a:ext>
            </a:extLst>
          </p:cNvPr>
          <p:cNvSpPr>
            <a:spLocks noGrp="1"/>
          </p:cNvSpPr>
          <p:nvPr>
            <p:ph type="sldNum" sz="quarter" idx="12"/>
          </p:nvPr>
        </p:nvSpPr>
        <p:spPr/>
        <p:txBody>
          <a:bodyPr/>
          <a:lstStyle/>
          <a:p>
            <a:fld id="{A7AFA975-6D41-5343-BC1E-19E9A953FCDD}" type="slidenum">
              <a:rPr lang="fr-FR" smtClean="0"/>
              <a:t>‹N°›</a:t>
            </a:fld>
            <a:endParaRPr lang="fr-FR"/>
          </a:p>
        </p:txBody>
      </p:sp>
    </p:spTree>
    <p:extLst>
      <p:ext uri="{BB962C8B-B14F-4D97-AF65-F5344CB8AC3E}">
        <p14:creationId xmlns:p14="http://schemas.microsoft.com/office/powerpoint/2010/main" val="2230609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7A75D4-0C71-2B4B-93AD-AAE06844AE3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1F8120C-89C7-1E4B-A817-0447B34AAF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D25B9F6-4DFD-7846-AFB0-E98F1D557554}"/>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EB68028-B86F-ED4B-9DC3-907532743D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51631B2-F215-0048-8387-22EAE5285BD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D5372B6-1853-934C-9C0D-41D12B5FB7CD}"/>
              </a:ext>
            </a:extLst>
          </p:cNvPr>
          <p:cNvSpPr>
            <a:spLocks noGrp="1"/>
          </p:cNvSpPr>
          <p:nvPr>
            <p:ph type="dt" sz="half" idx="10"/>
          </p:nvPr>
        </p:nvSpPr>
        <p:spPr/>
        <p:txBody>
          <a:bodyPr/>
          <a:lstStyle/>
          <a:p>
            <a:fld id="{19977F65-6406-364E-9977-0B2B038B59D0}" type="datetimeFigureOut">
              <a:rPr lang="fr-FR" smtClean="0"/>
              <a:t>21/09/2025</a:t>
            </a:fld>
            <a:endParaRPr lang="fr-FR"/>
          </a:p>
        </p:txBody>
      </p:sp>
      <p:sp>
        <p:nvSpPr>
          <p:cNvPr id="8" name="Espace réservé du pied de page 7">
            <a:extLst>
              <a:ext uri="{FF2B5EF4-FFF2-40B4-BE49-F238E27FC236}">
                <a16:creationId xmlns:a16="http://schemas.microsoft.com/office/drawing/2014/main" id="{E107D94D-CA2C-3C40-A571-F48548DD2C5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408C9ED-46FE-FA4D-8BF5-32DC9F1A1AF1}"/>
              </a:ext>
            </a:extLst>
          </p:cNvPr>
          <p:cNvSpPr>
            <a:spLocks noGrp="1"/>
          </p:cNvSpPr>
          <p:nvPr>
            <p:ph type="sldNum" sz="quarter" idx="12"/>
          </p:nvPr>
        </p:nvSpPr>
        <p:spPr/>
        <p:txBody>
          <a:bodyPr/>
          <a:lstStyle/>
          <a:p>
            <a:fld id="{A7AFA975-6D41-5343-BC1E-19E9A953FCDD}" type="slidenum">
              <a:rPr lang="fr-FR" smtClean="0"/>
              <a:t>‹N°›</a:t>
            </a:fld>
            <a:endParaRPr lang="fr-FR"/>
          </a:p>
        </p:txBody>
      </p:sp>
    </p:spTree>
    <p:extLst>
      <p:ext uri="{BB962C8B-B14F-4D97-AF65-F5344CB8AC3E}">
        <p14:creationId xmlns:p14="http://schemas.microsoft.com/office/powerpoint/2010/main" val="1616519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34AD5B-59DA-DE45-B4D1-7DD6AAC0865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FC816CD-ECB6-8C46-AB02-7094FB1FDE38}"/>
              </a:ext>
            </a:extLst>
          </p:cNvPr>
          <p:cNvSpPr>
            <a:spLocks noGrp="1"/>
          </p:cNvSpPr>
          <p:nvPr>
            <p:ph type="dt" sz="half" idx="10"/>
          </p:nvPr>
        </p:nvSpPr>
        <p:spPr/>
        <p:txBody>
          <a:bodyPr/>
          <a:lstStyle/>
          <a:p>
            <a:fld id="{19977F65-6406-364E-9977-0B2B038B59D0}" type="datetimeFigureOut">
              <a:rPr lang="fr-FR" smtClean="0"/>
              <a:t>21/09/2025</a:t>
            </a:fld>
            <a:endParaRPr lang="fr-FR"/>
          </a:p>
        </p:txBody>
      </p:sp>
      <p:sp>
        <p:nvSpPr>
          <p:cNvPr id="4" name="Espace réservé du pied de page 3">
            <a:extLst>
              <a:ext uri="{FF2B5EF4-FFF2-40B4-BE49-F238E27FC236}">
                <a16:creationId xmlns:a16="http://schemas.microsoft.com/office/drawing/2014/main" id="{295DFB8F-DAF4-AA44-B8DB-BDCD91B7A44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1C86B1A-A615-074A-A09F-B51B42E175C7}"/>
              </a:ext>
            </a:extLst>
          </p:cNvPr>
          <p:cNvSpPr>
            <a:spLocks noGrp="1"/>
          </p:cNvSpPr>
          <p:nvPr>
            <p:ph type="sldNum" sz="quarter" idx="12"/>
          </p:nvPr>
        </p:nvSpPr>
        <p:spPr/>
        <p:txBody>
          <a:bodyPr/>
          <a:lstStyle/>
          <a:p>
            <a:fld id="{A7AFA975-6D41-5343-BC1E-19E9A953FCDD}" type="slidenum">
              <a:rPr lang="fr-FR" smtClean="0"/>
              <a:t>‹N°›</a:t>
            </a:fld>
            <a:endParaRPr lang="fr-FR"/>
          </a:p>
        </p:txBody>
      </p:sp>
    </p:spTree>
    <p:extLst>
      <p:ext uri="{BB962C8B-B14F-4D97-AF65-F5344CB8AC3E}">
        <p14:creationId xmlns:p14="http://schemas.microsoft.com/office/powerpoint/2010/main" val="1077545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95470A1-8DA9-3148-AA25-60FF8C5A4064}"/>
              </a:ext>
            </a:extLst>
          </p:cNvPr>
          <p:cNvSpPr>
            <a:spLocks noGrp="1"/>
          </p:cNvSpPr>
          <p:nvPr>
            <p:ph type="dt" sz="half" idx="10"/>
          </p:nvPr>
        </p:nvSpPr>
        <p:spPr/>
        <p:txBody>
          <a:bodyPr/>
          <a:lstStyle/>
          <a:p>
            <a:fld id="{19977F65-6406-364E-9977-0B2B038B59D0}" type="datetimeFigureOut">
              <a:rPr lang="fr-FR" smtClean="0"/>
              <a:t>21/09/2025</a:t>
            </a:fld>
            <a:endParaRPr lang="fr-FR"/>
          </a:p>
        </p:txBody>
      </p:sp>
      <p:sp>
        <p:nvSpPr>
          <p:cNvPr id="3" name="Espace réservé du pied de page 2">
            <a:extLst>
              <a:ext uri="{FF2B5EF4-FFF2-40B4-BE49-F238E27FC236}">
                <a16:creationId xmlns:a16="http://schemas.microsoft.com/office/drawing/2014/main" id="{FEAAAC8B-ED41-024B-9FED-F5C92609DD6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0908B6A-F09C-6F48-A539-D88707E50BBA}"/>
              </a:ext>
            </a:extLst>
          </p:cNvPr>
          <p:cNvSpPr>
            <a:spLocks noGrp="1"/>
          </p:cNvSpPr>
          <p:nvPr>
            <p:ph type="sldNum" sz="quarter" idx="12"/>
          </p:nvPr>
        </p:nvSpPr>
        <p:spPr/>
        <p:txBody>
          <a:bodyPr/>
          <a:lstStyle/>
          <a:p>
            <a:fld id="{A7AFA975-6D41-5343-BC1E-19E9A953FCDD}" type="slidenum">
              <a:rPr lang="fr-FR" smtClean="0"/>
              <a:t>‹N°›</a:t>
            </a:fld>
            <a:endParaRPr lang="fr-FR"/>
          </a:p>
        </p:txBody>
      </p:sp>
    </p:spTree>
    <p:extLst>
      <p:ext uri="{BB962C8B-B14F-4D97-AF65-F5344CB8AC3E}">
        <p14:creationId xmlns:p14="http://schemas.microsoft.com/office/powerpoint/2010/main" val="3477111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24EB06-78E4-2247-BED4-79C2133540C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DC9F48E-CF80-2741-BCAE-BA06E5DFC7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2C6E481-09EE-1E46-8A72-A10F5A9CEB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DFDE723-CC89-5E4D-9B33-B992336F3BD4}"/>
              </a:ext>
            </a:extLst>
          </p:cNvPr>
          <p:cNvSpPr>
            <a:spLocks noGrp="1"/>
          </p:cNvSpPr>
          <p:nvPr>
            <p:ph type="dt" sz="half" idx="10"/>
          </p:nvPr>
        </p:nvSpPr>
        <p:spPr/>
        <p:txBody>
          <a:bodyPr/>
          <a:lstStyle/>
          <a:p>
            <a:fld id="{19977F65-6406-364E-9977-0B2B038B59D0}" type="datetimeFigureOut">
              <a:rPr lang="fr-FR" smtClean="0"/>
              <a:t>21/09/2025</a:t>
            </a:fld>
            <a:endParaRPr lang="fr-FR"/>
          </a:p>
        </p:txBody>
      </p:sp>
      <p:sp>
        <p:nvSpPr>
          <p:cNvPr id="6" name="Espace réservé du pied de page 5">
            <a:extLst>
              <a:ext uri="{FF2B5EF4-FFF2-40B4-BE49-F238E27FC236}">
                <a16:creationId xmlns:a16="http://schemas.microsoft.com/office/drawing/2014/main" id="{5F119EE8-3C36-394D-AB03-31D256E20C4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BA9DC61-729E-8F41-A84A-95BBB2BD3FB9}"/>
              </a:ext>
            </a:extLst>
          </p:cNvPr>
          <p:cNvSpPr>
            <a:spLocks noGrp="1"/>
          </p:cNvSpPr>
          <p:nvPr>
            <p:ph type="sldNum" sz="quarter" idx="12"/>
          </p:nvPr>
        </p:nvSpPr>
        <p:spPr/>
        <p:txBody>
          <a:bodyPr/>
          <a:lstStyle/>
          <a:p>
            <a:fld id="{A7AFA975-6D41-5343-BC1E-19E9A953FCDD}" type="slidenum">
              <a:rPr lang="fr-FR" smtClean="0"/>
              <a:t>‹N°›</a:t>
            </a:fld>
            <a:endParaRPr lang="fr-FR"/>
          </a:p>
        </p:txBody>
      </p:sp>
    </p:spTree>
    <p:extLst>
      <p:ext uri="{BB962C8B-B14F-4D97-AF65-F5344CB8AC3E}">
        <p14:creationId xmlns:p14="http://schemas.microsoft.com/office/powerpoint/2010/main" val="522204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50083F-EA9C-B640-AF70-FDD86253182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3162B03-066D-D441-8874-42B5DA0F45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55BBD28-D826-864A-AA34-59EE07D423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E65281B-2965-3449-BF5D-EA9B4F38CEC6}"/>
              </a:ext>
            </a:extLst>
          </p:cNvPr>
          <p:cNvSpPr>
            <a:spLocks noGrp="1"/>
          </p:cNvSpPr>
          <p:nvPr>
            <p:ph type="dt" sz="half" idx="10"/>
          </p:nvPr>
        </p:nvSpPr>
        <p:spPr/>
        <p:txBody>
          <a:bodyPr/>
          <a:lstStyle/>
          <a:p>
            <a:fld id="{19977F65-6406-364E-9977-0B2B038B59D0}" type="datetimeFigureOut">
              <a:rPr lang="fr-FR" smtClean="0"/>
              <a:t>21/09/2025</a:t>
            </a:fld>
            <a:endParaRPr lang="fr-FR"/>
          </a:p>
        </p:txBody>
      </p:sp>
      <p:sp>
        <p:nvSpPr>
          <p:cNvPr id="6" name="Espace réservé du pied de page 5">
            <a:extLst>
              <a:ext uri="{FF2B5EF4-FFF2-40B4-BE49-F238E27FC236}">
                <a16:creationId xmlns:a16="http://schemas.microsoft.com/office/drawing/2014/main" id="{204416C0-6152-E043-8B32-2AAE16BCCF3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F3C22A2-0B46-7248-AB41-ACA20CAA44D1}"/>
              </a:ext>
            </a:extLst>
          </p:cNvPr>
          <p:cNvSpPr>
            <a:spLocks noGrp="1"/>
          </p:cNvSpPr>
          <p:nvPr>
            <p:ph type="sldNum" sz="quarter" idx="12"/>
          </p:nvPr>
        </p:nvSpPr>
        <p:spPr/>
        <p:txBody>
          <a:bodyPr/>
          <a:lstStyle/>
          <a:p>
            <a:fld id="{A7AFA975-6D41-5343-BC1E-19E9A953FCDD}" type="slidenum">
              <a:rPr lang="fr-FR" smtClean="0"/>
              <a:t>‹N°›</a:t>
            </a:fld>
            <a:endParaRPr lang="fr-FR"/>
          </a:p>
        </p:txBody>
      </p:sp>
    </p:spTree>
    <p:extLst>
      <p:ext uri="{BB962C8B-B14F-4D97-AF65-F5344CB8AC3E}">
        <p14:creationId xmlns:p14="http://schemas.microsoft.com/office/powerpoint/2010/main" val="3604389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9B2A2FC-9226-EF48-A63E-C7A3CA85BA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864FC51-87D5-D645-9DE3-975AF3E2D3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426759A-8265-B34E-857B-909A23E4CE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977F65-6406-364E-9977-0B2B038B59D0}" type="datetimeFigureOut">
              <a:rPr lang="fr-FR" smtClean="0"/>
              <a:t>21/09/2025</a:t>
            </a:fld>
            <a:endParaRPr lang="fr-FR"/>
          </a:p>
        </p:txBody>
      </p:sp>
      <p:sp>
        <p:nvSpPr>
          <p:cNvPr id="5" name="Espace réservé du pied de page 4">
            <a:extLst>
              <a:ext uri="{FF2B5EF4-FFF2-40B4-BE49-F238E27FC236}">
                <a16:creationId xmlns:a16="http://schemas.microsoft.com/office/drawing/2014/main" id="{3C456EFA-729F-0746-A60F-8CAA8F4BF0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CDE095B-0263-874F-8D30-7C96AE3192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AFA975-6D41-5343-BC1E-19E9A953FCDD}" type="slidenum">
              <a:rPr lang="fr-FR" smtClean="0"/>
              <a:t>‹N°›</a:t>
            </a:fld>
            <a:endParaRPr lang="fr-FR"/>
          </a:p>
        </p:txBody>
      </p:sp>
    </p:spTree>
    <p:extLst>
      <p:ext uri="{BB962C8B-B14F-4D97-AF65-F5344CB8AC3E}">
        <p14:creationId xmlns:p14="http://schemas.microsoft.com/office/powerpoint/2010/main" val="467251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www.youtube.com/watch?v=Ogok2TggjUo"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www.google.com/imgres?imgurl=https%3A%2F%2Fcdn.britannica.com%2F10%2F140510-050-2F11929F%2FYellowstone-Canyon-photograph-expedition-William-Henry-Jackson-1871.jpg&amp;imgrefurl=https%3A%2F%2Fwww.britannica.com%2Fbiography%2FWilliam-Henry-Jackson&amp;tbnid=unM2xo4cY0Fg6M&amp;vet=12ahUKEwjExvKRqM7uAhUQ8RoKHfdjAGAQMygDegUIARCuAQ..i&amp;docid=JLs1wccZTeuaiM&amp;w=1600&amp;h=1228&amp;q=William%20Henry%20Jackson%20yellostone&amp;client=firefox-b&amp;ved=2ahUKEwjExvKRqM7uAhUQ8RoKHfdjAGAQMygDegUIARCuAQ"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6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D5C5D5-805F-BF49-A763-E146250A43FA}"/>
              </a:ext>
            </a:extLst>
          </p:cNvPr>
          <p:cNvSpPr>
            <a:spLocks noGrp="1"/>
          </p:cNvSpPr>
          <p:nvPr>
            <p:ph type="title"/>
          </p:nvPr>
        </p:nvSpPr>
        <p:spPr>
          <a:xfrm>
            <a:off x="838200" y="1248937"/>
            <a:ext cx="10515600" cy="1400478"/>
          </a:xfrm>
        </p:spPr>
        <p:txBody>
          <a:bodyPr>
            <a:normAutofit fontScale="90000"/>
          </a:bodyPr>
          <a:lstStyle/>
          <a:p>
            <a:pPr algn="ctr"/>
            <a:br>
              <a:rPr lang="fr-FR" sz="4000" b="1" dirty="0">
                <a:latin typeface="Times New Roman" panose="02020603050405020304" pitchFamily="18" charset="0"/>
                <a:cs typeface="Times New Roman" panose="02020603050405020304" pitchFamily="18" charset="0"/>
              </a:rPr>
            </a:br>
            <a:br>
              <a:rPr lang="fr-FR" sz="4000" b="1" dirty="0">
                <a:latin typeface="Times New Roman" panose="02020603050405020304" pitchFamily="18" charset="0"/>
                <a:cs typeface="Times New Roman" panose="02020603050405020304" pitchFamily="18" charset="0"/>
              </a:rPr>
            </a:br>
            <a:r>
              <a:rPr lang="fr-FR" sz="4000" b="1" dirty="0">
                <a:latin typeface="Times New Roman" panose="02020603050405020304" pitchFamily="18" charset="0"/>
                <a:cs typeface="Times New Roman" panose="02020603050405020304" pitchFamily="18" charset="0"/>
              </a:rPr>
              <a:t>Première partie : la nature à distance</a:t>
            </a:r>
            <a:br>
              <a:rPr lang="fr-FR" sz="4000" b="1" dirty="0">
                <a:latin typeface="Times New Roman" panose="02020603050405020304" pitchFamily="18" charset="0"/>
                <a:cs typeface="Times New Roman" panose="02020603050405020304" pitchFamily="18" charset="0"/>
              </a:rPr>
            </a:br>
            <a:br>
              <a:rPr lang="fr-FR" sz="4000" b="1" dirty="0">
                <a:latin typeface="Times New Roman" panose="02020603050405020304" pitchFamily="18" charset="0"/>
                <a:cs typeface="Times New Roman" panose="02020603050405020304" pitchFamily="18" charset="0"/>
              </a:rPr>
            </a:br>
            <a:br>
              <a:rPr lang="fr-FR" sz="4000" b="1" dirty="0">
                <a:latin typeface="Times New Roman" panose="02020603050405020304" pitchFamily="18" charset="0"/>
                <a:cs typeface="Times New Roman" panose="02020603050405020304" pitchFamily="18" charset="0"/>
              </a:rPr>
            </a:br>
            <a:r>
              <a:rPr lang="fr-FR" sz="4000" b="1" dirty="0">
                <a:latin typeface="Times New Roman" panose="02020603050405020304" pitchFamily="18" charset="0"/>
                <a:cs typeface="Times New Roman" panose="02020603050405020304" pitchFamily="18" charset="0"/>
              </a:rPr>
              <a:t>I – L’art en avance sur son temps ?</a:t>
            </a:r>
          </a:p>
        </p:txBody>
      </p:sp>
      <p:sp>
        <p:nvSpPr>
          <p:cNvPr id="3" name="Espace réservé du contenu 2">
            <a:extLst>
              <a:ext uri="{FF2B5EF4-FFF2-40B4-BE49-F238E27FC236}">
                <a16:creationId xmlns:a16="http://schemas.microsoft.com/office/drawing/2014/main" id="{8A833724-D8C4-DF4A-8FD4-DDDDB43D5838}"/>
              </a:ext>
            </a:extLst>
          </p:cNvPr>
          <p:cNvSpPr>
            <a:spLocks noGrp="1"/>
          </p:cNvSpPr>
          <p:nvPr>
            <p:ph idx="1"/>
          </p:nvPr>
        </p:nvSpPr>
        <p:spPr>
          <a:xfrm>
            <a:off x="838200" y="1248937"/>
            <a:ext cx="10515600" cy="4928026"/>
          </a:xfrm>
        </p:spPr>
        <p:txBody>
          <a:bodyPr/>
          <a:lstStyle/>
          <a:p>
            <a:pPr marL="0" indent="0">
              <a:buNone/>
            </a:pPr>
            <a:endParaRPr lang="fr-FR" b="1" dirty="0"/>
          </a:p>
          <a:p>
            <a:pPr marL="0" indent="0">
              <a:buNone/>
            </a:pPr>
            <a:r>
              <a:rPr lang="fr-FR" b="1" dirty="0"/>
              <a:t> </a:t>
            </a: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Tree>
    <p:extLst>
      <p:ext uri="{BB962C8B-B14F-4D97-AF65-F5344CB8AC3E}">
        <p14:creationId xmlns:p14="http://schemas.microsoft.com/office/powerpoint/2010/main" val="3959287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EAB0F5-041E-7FD4-6731-53591550AAB0}"/>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30D36CB3-0E19-0EB6-498D-35923D5EBE04}"/>
              </a:ext>
            </a:extLst>
          </p:cNvPr>
          <p:cNvSpPr>
            <a:spLocks noGrp="1"/>
          </p:cNvSpPr>
          <p:nvPr>
            <p:ph idx="1"/>
          </p:nvPr>
        </p:nvSpPr>
        <p:spPr>
          <a:xfrm>
            <a:off x="838200" y="1234440"/>
            <a:ext cx="10515600" cy="4942523"/>
          </a:xfrm>
        </p:spPr>
        <p:txBody>
          <a:bodyPr/>
          <a:lstStyle/>
          <a:p>
            <a:pPr marL="0" indent="0">
              <a:lnSpc>
                <a:spcPct val="100000"/>
              </a:lnSpc>
              <a:buNone/>
            </a:pPr>
            <a:r>
              <a:rPr lang="fr-FR" dirty="0"/>
              <a:t>Tim Ingold, </a:t>
            </a:r>
            <a:r>
              <a:rPr lang="fr-FR" i="1" dirty="0"/>
              <a:t>Une brève histoire de lignes </a:t>
            </a:r>
            <a:r>
              <a:rPr lang="fr-FR" dirty="0"/>
              <a:t>(2011), Bruxelles, Zones sensibles, 2013.</a:t>
            </a:r>
          </a:p>
          <a:p>
            <a:pPr marL="0" indent="0">
              <a:lnSpc>
                <a:spcPct val="100000"/>
              </a:lnSpc>
              <a:buNone/>
            </a:pPr>
            <a:endParaRPr lang="fr-FR" dirty="0"/>
          </a:p>
          <a:p>
            <a:pPr marL="0" indent="0">
              <a:lnSpc>
                <a:spcPct val="100000"/>
              </a:lnSpc>
              <a:buNone/>
            </a:pPr>
            <a:r>
              <a:rPr lang="fr-FR" sz="2000" dirty="0"/>
              <a:t>	Avenue des </a:t>
            </a:r>
            <a:r>
              <a:rPr lang="fr-FR" sz="2000" dirty="0" err="1"/>
              <a:t>Champs-Élyseés</a:t>
            </a:r>
            <a:r>
              <a:rPr lang="fr-FR" sz="2000" dirty="0"/>
              <a:t>, 1870</a:t>
            </a:r>
          </a:p>
        </p:txBody>
      </p:sp>
      <p:pic>
        <p:nvPicPr>
          <p:cNvPr id="5" name="Image 4">
            <a:extLst>
              <a:ext uri="{FF2B5EF4-FFF2-40B4-BE49-F238E27FC236}">
                <a16:creationId xmlns:a16="http://schemas.microsoft.com/office/drawing/2014/main" id="{BBED9B17-29D8-AAC8-B851-B535917042C9}"/>
              </a:ext>
            </a:extLst>
          </p:cNvPr>
          <p:cNvPicPr>
            <a:picLocks noChangeAspect="1"/>
          </p:cNvPicPr>
          <p:nvPr/>
        </p:nvPicPr>
        <p:blipFill>
          <a:blip r:embed="rId2"/>
          <a:stretch>
            <a:fillRect/>
          </a:stretch>
        </p:blipFill>
        <p:spPr>
          <a:xfrm>
            <a:off x="1680210" y="3146743"/>
            <a:ext cx="3810000" cy="2832100"/>
          </a:xfrm>
          <a:prstGeom prst="rect">
            <a:avLst/>
          </a:prstGeom>
        </p:spPr>
      </p:pic>
      <p:pic>
        <p:nvPicPr>
          <p:cNvPr id="7" name="Image 6">
            <a:extLst>
              <a:ext uri="{FF2B5EF4-FFF2-40B4-BE49-F238E27FC236}">
                <a16:creationId xmlns:a16="http://schemas.microsoft.com/office/drawing/2014/main" id="{C95EDE2C-04F1-C592-F18D-A32FF2E5A98F}"/>
              </a:ext>
            </a:extLst>
          </p:cNvPr>
          <p:cNvPicPr>
            <a:picLocks noChangeAspect="1"/>
          </p:cNvPicPr>
          <p:nvPr/>
        </p:nvPicPr>
        <p:blipFill>
          <a:blip r:embed="rId3"/>
          <a:stretch>
            <a:fillRect/>
          </a:stretch>
        </p:blipFill>
        <p:spPr>
          <a:xfrm>
            <a:off x="6096000" y="2180590"/>
            <a:ext cx="4900009" cy="2496820"/>
          </a:xfrm>
          <a:prstGeom prst="rect">
            <a:avLst/>
          </a:prstGeom>
        </p:spPr>
      </p:pic>
    </p:spTree>
    <p:extLst>
      <p:ext uri="{BB962C8B-B14F-4D97-AF65-F5344CB8AC3E}">
        <p14:creationId xmlns:p14="http://schemas.microsoft.com/office/powerpoint/2010/main" val="1114386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E3518-FB8D-AD20-5A27-08C80A16A94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511E496-4FFE-472C-E9C3-68CD495BCBCE}"/>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65EECD4A-2AAF-7E66-94DD-1BF336822849}"/>
              </a:ext>
            </a:extLst>
          </p:cNvPr>
          <p:cNvSpPr>
            <a:spLocks noGrp="1"/>
          </p:cNvSpPr>
          <p:nvPr>
            <p:ph idx="1"/>
          </p:nvPr>
        </p:nvSpPr>
        <p:spPr>
          <a:xfrm>
            <a:off x="838200" y="1234440"/>
            <a:ext cx="10515600" cy="4942523"/>
          </a:xfrm>
        </p:spPr>
        <p:txBody>
          <a:bodyPr/>
          <a:lstStyle/>
          <a:p>
            <a:pPr marL="0" indent="0">
              <a:lnSpc>
                <a:spcPct val="100000"/>
              </a:lnSpc>
              <a:buNone/>
            </a:pPr>
            <a:r>
              <a:rPr lang="fr-FR" dirty="0"/>
              <a:t>Tim Ingold, </a:t>
            </a:r>
            <a:r>
              <a:rPr lang="fr-FR" i="1" dirty="0"/>
              <a:t>Une brève histoire de lignes </a:t>
            </a:r>
            <a:r>
              <a:rPr lang="fr-FR" dirty="0"/>
              <a:t>(2011), Bruxelles, Zones sensibles, 2013.</a:t>
            </a:r>
          </a:p>
          <a:p>
            <a:pPr marL="0" indent="0">
              <a:lnSpc>
                <a:spcPct val="100000"/>
              </a:lnSpc>
              <a:buNone/>
            </a:pPr>
            <a:endParaRPr lang="fr-FR" dirty="0"/>
          </a:p>
          <a:p>
            <a:pPr marL="0" indent="0">
              <a:lnSpc>
                <a:spcPct val="100000"/>
              </a:lnSpc>
              <a:buNone/>
            </a:pPr>
            <a:r>
              <a:rPr lang="fr-FR" dirty="0"/>
              <a:t>Tout ce qui est droit, écrit Ingold, renvoie « à l’esprit contre la matière, à la pensée rationnelle contre la perception sensorielle, à l’intellect contre l’intuition, à la science contre le savoir traditionnel, au masculin contre le féminin, à la civilisation contre le primitif, et - de manière plus général – à la culture contre la nature » (p. 198). </a:t>
            </a:r>
          </a:p>
          <a:p>
            <a:pPr marL="0" indent="0">
              <a:lnSpc>
                <a:spcPct val="100000"/>
              </a:lnSpc>
              <a:buNone/>
            </a:pPr>
            <a:endParaRPr lang="fr-FR" dirty="0"/>
          </a:p>
        </p:txBody>
      </p:sp>
    </p:spTree>
    <p:extLst>
      <p:ext uri="{BB962C8B-B14F-4D97-AF65-F5344CB8AC3E}">
        <p14:creationId xmlns:p14="http://schemas.microsoft.com/office/powerpoint/2010/main" val="1322266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A8AFC9-0246-F8DB-7F5A-D3EDDAB63060}"/>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F2B39B4-4302-A0A3-3DF0-1F523D36C1A6}"/>
              </a:ext>
            </a:extLst>
          </p:cNvPr>
          <p:cNvSpPr>
            <a:spLocks noGrp="1"/>
          </p:cNvSpPr>
          <p:nvPr>
            <p:ph idx="1"/>
          </p:nvPr>
        </p:nvSpPr>
        <p:spPr/>
        <p:txBody>
          <a:bodyPr/>
          <a:lstStyle/>
          <a:p>
            <a:pPr marL="0" indent="0">
              <a:buNone/>
            </a:pPr>
            <a:r>
              <a:rPr lang="fr-FR" dirty="0"/>
              <a:t>« Dans la </a:t>
            </a:r>
            <a:r>
              <a:rPr lang="fr-FR" dirty="0" err="1"/>
              <a:t>pensée</a:t>
            </a:r>
            <a:r>
              <a:rPr lang="fr-FR" dirty="0"/>
              <a:t> </a:t>
            </a:r>
            <a:r>
              <a:rPr lang="fr-FR" dirty="0" err="1"/>
              <a:t>amérindienne</a:t>
            </a:r>
            <a:r>
              <a:rPr lang="fr-FR" dirty="0"/>
              <a:t>, les </a:t>
            </a:r>
            <a:r>
              <a:rPr lang="fr-FR" dirty="0" err="1"/>
              <a:t>catégories</a:t>
            </a:r>
            <a:r>
              <a:rPr lang="fr-FR" dirty="0"/>
              <a:t> de nature et de culture ne subsument pas les </a:t>
            </a:r>
            <a:r>
              <a:rPr lang="fr-FR" dirty="0" err="1"/>
              <a:t>mêmes</a:t>
            </a:r>
            <a:r>
              <a:rPr lang="fr-FR" dirty="0"/>
              <a:t> contenus et ne </a:t>
            </a:r>
            <a:r>
              <a:rPr lang="fr-FR" dirty="0" err="1"/>
              <a:t>possèdent</a:t>
            </a:r>
            <a:r>
              <a:rPr lang="fr-FR" dirty="0"/>
              <a:t> pas le </a:t>
            </a:r>
            <a:r>
              <a:rPr lang="fr-FR" dirty="0" err="1"/>
              <a:t>même</a:t>
            </a:r>
            <a:r>
              <a:rPr lang="fr-FR" dirty="0"/>
              <a:t> statut que les </a:t>
            </a:r>
            <a:r>
              <a:rPr lang="fr-FR" dirty="0" err="1"/>
              <a:t>catégories</a:t>
            </a:r>
            <a:r>
              <a:rPr lang="fr-FR" dirty="0"/>
              <a:t> occidentales analogues »</a:t>
            </a:r>
            <a:r>
              <a:rPr lang="fr-FR" i="1" dirty="0"/>
              <a:t> </a:t>
            </a:r>
          </a:p>
          <a:p>
            <a:pPr marL="0" indent="0">
              <a:buNone/>
            </a:pPr>
            <a:endParaRPr lang="fr-FR" i="1" dirty="0"/>
          </a:p>
          <a:p>
            <a:pPr marL="0" indent="0">
              <a:buNone/>
            </a:pPr>
            <a:r>
              <a:rPr lang="fr-FR" sz="1800" dirty="0"/>
              <a:t>(VIVEIROS DE CASTRO Eduardo, « Les pronoms cosmologiques et le perspectivisme </a:t>
            </a:r>
            <a:r>
              <a:rPr lang="fr-FR" sz="1800" dirty="0" err="1"/>
              <a:t>amérindien</a:t>
            </a:r>
            <a:r>
              <a:rPr lang="fr-FR" sz="1800" dirty="0"/>
              <a:t> », </a:t>
            </a:r>
            <a:r>
              <a:rPr lang="fr-FR" sz="1800" i="1" dirty="0"/>
              <a:t>in </a:t>
            </a:r>
            <a:r>
              <a:rPr lang="fr-FR" sz="1800" dirty="0"/>
              <a:t>ALLIEZ </a:t>
            </a:r>
            <a:r>
              <a:rPr lang="fr-FR" sz="1800" dirty="0" err="1"/>
              <a:t>Eric</a:t>
            </a:r>
            <a:r>
              <a:rPr lang="fr-FR" sz="1800" dirty="0"/>
              <a:t> (</a:t>
            </a:r>
            <a:r>
              <a:rPr lang="fr-FR" sz="1800" dirty="0" err="1"/>
              <a:t>dir</a:t>
            </a:r>
            <a:r>
              <a:rPr lang="fr-FR" sz="1800" dirty="0"/>
              <a:t>.), </a:t>
            </a:r>
            <a:r>
              <a:rPr lang="fr-FR" sz="1800" i="1" dirty="0"/>
              <a:t>Gilles Deleuze, une vie philosophique, </a:t>
            </a:r>
            <a:r>
              <a:rPr lang="fr-FR" sz="1800" dirty="0"/>
              <a:t>Paris, Le Plessis-Robinson, 1998</a:t>
            </a:r>
            <a:r>
              <a:rPr lang="fr-FR" sz="1800" i="1" dirty="0"/>
              <a:t>, </a:t>
            </a:r>
            <a:r>
              <a:rPr lang="fr-FR" sz="1800" dirty="0"/>
              <a:t>p.430). </a:t>
            </a:r>
          </a:p>
        </p:txBody>
      </p:sp>
    </p:spTree>
    <p:extLst>
      <p:ext uri="{BB962C8B-B14F-4D97-AF65-F5344CB8AC3E}">
        <p14:creationId xmlns:p14="http://schemas.microsoft.com/office/powerpoint/2010/main" val="3283088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AAC4E5-B618-B04E-9460-EF7F681E64CE}"/>
              </a:ext>
            </a:extLst>
          </p:cNvPr>
          <p:cNvSpPr>
            <a:spLocks noGrp="1"/>
          </p:cNvSpPr>
          <p:nvPr>
            <p:ph type="ctrTitle"/>
          </p:nvPr>
        </p:nvSpPr>
        <p:spPr>
          <a:xfrm>
            <a:off x="1524000" y="539523"/>
            <a:ext cx="9144000" cy="1060677"/>
          </a:xfrm>
        </p:spPr>
        <p:txBody>
          <a:bodyPr>
            <a:noAutofit/>
          </a:bodyPr>
          <a:lstStyle/>
          <a:p>
            <a:r>
              <a:rPr lang="fr-FR" sz="4400" dirty="0"/>
              <a:t>Les 4 cosmologies d’après </a:t>
            </a:r>
            <a:br>
              <a:rPr lang="fr-FR" sz="4400" dirty="0"/>
            </a:br>
            <a:r>
              <a:rPr lang="fr-FR" sz="4400" dirty="0"/>
              <a:t>Philippe Descola</a:t>
            </a:r>
          </a:p>
        </p:txBody>
      </p:sp>
      <p:sp>
        <p:nvSpPr>
          <p:cNvPr id="3" name="Sous-titre 2">
            <a:extLst>
              <a:ext uri="{FF2B5EF4-FFF2-40B4-BE49-F238E27FC236}">
                <a16:creationId xmlns:a16="http://schemas.microsoft.com/office/drawing/2014/main" id="{ECB93ADD-9F99-514D-A0B3-A90652C25C1E}"/>
              </a:ext>
            </a:extLst>
          </p:cNvPr>
          <p:cNvSpPr>
            <a:spLocks noGrp="1"/>
          </p:cNvSpPr>
          <p:nvPr>
            <p:ph type="subTitle" idx="1"/>
          </p:nvPr>
        </p:nvSpPr>
        <p:spPr>
          <a:xfrm>
            <a:off x="1524000" y="1407886"/>
            <a:ext cx="9144000" cy="3849914"/>
          </a:xfrm>
        </p:spPr>
        <p:txBody>
          <a:bodyPr/>
          <a:lstStyle/>
          <a:p>
            <a:endParaRPr lang="fr-FR" dirty="0"/>
          </a:p>
        </p:txBody>
      </p:sp>
      <p:pic>
        <p:nvPicPr>
          <p:cNvPr id="5" name="Espace réservé du contenu 3" descr="fabriqueimagesaffiche.jpg">
            <a:extLst>
              <a:ext uri="{FF2B5EF4-FFF2-40B4-BE49-F238E27FC236}">
                <a16:creationId xmlns:a16="http://schemas.microsoft.com/office/drawing/2014/main" id="{B7FC13F2-59FA-EB48-9B0E-33B6C0179D4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86064" r="-86064"/>
          <a:stretch>
            <a:fillRect/>
          </a:stretch>
        </p:blipFill>
        <p:spPr>
          <a:xfrm>
            <a:off x="2095450" y="1792514"/>
            <a:ext cx="8229600" cy="4525963"/>
          </a:xfrm>
        </p:spPr>
      </p:pic>
    </p:spTree>
    <p:extLst>
      <p:ext uri="{BB962C8B-B14F-4D97-AF65-F5344CB8AC3E}">
        <p14:creationId xmlns:p14="http://schemas.microsoft.com/office/powerpoint/2010/main" val="2352066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C00D4D-F6F4-F94C-82DA-F85258B7527A}"/>
              </a:ext>
            </a:extLst>
          </p:cNvPr>
          <p:cNvSpPr>
            <a:spLocks noGrp="1"/>
          </p:cNvSpPr>
          <p:nvPr>
            <p:ph type="title"/>
          </p:nvPr>
        </p:nvSpPr>
        <p:spPr>
          <a:xfrm>
            <a:off x="838200" y="365124"/>
            <a:ext cx="10515600" cy="2499519"/>
          </a:xfrm>
        </p:spPr>
        <p:txBody>
          <a:bodyPr/>
          <a:lstStyle/>
          <a:p>
            <a:pPr algn="ctr"/>
            <a:r>
              <a:rPr lang="fr-FR" b="1" dirty="0"/>
              <a:t>ANIMISME</a:t>
            </a:r>
            <a:br>
              <a:rPr lang="fr-FR" b="1" dirty="0"/>
            </a:br>
            <a:br>
              <a:rPr lang="fr-FR" i="1" dirty="0"/>
            </a:br>
            <a:r>
              <a:rPr lang="fr-FR" i="1" dirty="0"/>
              <a:t>Masque de la côte Nord-Ouest du Canada </a:t>
            </a:r>
            <a:r>
              <a:rPr lang="fr-FR" dirty="0"/>
              <a:t> </a:t>
            </a:r>
          </a:p>
        </p:txBody>
      </p:sp>
      <p:pic>
        <p:nvPicPr>
          <p:cNvPr id="4" name="Espace réservé du contenu 3" descr="masque-yupik.jpg">
            <a:extLst>
              <a:ext uri="{FF2B5EF4-FFF2-40B4-BE49-F238E27FC236}">
                <a16:creationId xmlns:a16="http://schemas.microsoft.com/office/drawing/2014/main" id="{122577F7-9DC7-2F4C-B95D-5970064ADB7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65500" r="-65500"/>
          <a:stretch>
            <a:fillRect/>
          </a:stretch>
        </p:blipFill>
        <p:spPr>
          <a:xfrm>
            <a:off x="4027741" y="2864644"/>
            <a:ext cx="4136517" cy="2273300"/>
          </a:xfrm>
        </p:spPr>
      </p:pic>
    </p:spTree>
    <p:extLst>
      <p:ext uri="{BB962C8B-B14F-4D97-AF65-F5344CB8AC3E}">
        <p14:creationId xmlns:p14="http://schemas.microsoft.com/office/powerpoint/2010/main" val="1613979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2E0077-1A5C-974B-B56F-3AB6E7E54B1D}"/>
              </a:ext>
            </a:extLst>
          </p:cNvPr>
          <p:cNvSpPr>
            <a:spLocks noGrp="1"/>
          </p:cNvSpPr>
          <p:nvPr>
            <p:ph type="title"/>
          </p:nvPr>
        </p:nvSpPr>
        <p:spPr/>
        <p:txBody>
          <a:bodyPr/>
          <a:lstStyle/>
          <a:p>
            <a:r>
              <a:rPr lang="fr-FR" i="1" dirty="0"/>
              <a:t>Masque de chamane </a:t>
            </a:r>
            <a:r>
              <a:rPr lang="fr-FR" i="1" dirty="0" err="1"/>
              <a:t>Ma’Betisek</a:t>
            </a:r>
            <a:r>
              <a:rPr lang="fr-FR" i="1" dirty="0"/>
              <a:t> (Malaisie)</a:t>
            </a:r>
            <a:r>
              <a:rPr lang="fr-FR" dirty="0"/>
              <a:t> </a:t>
            </a:r>
          </a:p>
        </p:txBody>
      </p:sp>
      <p:pic>
        <p:nvPicPr>
          <p:cNvPr id="4" name="Espace réservé du contenu 3">
            <a:extLst>
              <a:ext uri="{FF2B5EF4-FFF2-40B4-BE49-F238E27FC236}">
                <a16:creationId xmlns:a16="http://schemas.microsoft.com/office/drawing/2014/main" id="{7F56E78B-1521-3443-BED4-A883AAFF73A0}"/>
              </a:ext>
            </a:extLst>
          </p:cNvPr>
          <p:cNvPicPr>
            <a:picLocks noGrp="1" noChangeAspect="1"/>
          </p:cNvPicPr>
          <p:nvPr>
            <p:ph idx="1"/>
          </p:nvPr>
        </p:nvPicPr>
        <p:blipFill>
          <a:blip r:embed="rId2"/>
          <a:stretch>
            <a:fillRect/>
          </a:stretch>
        </p:blipFill>
        <p:spPr>
          <a:xfrm>
            <a:off x="4461612" y="1825625"/>
            <a:ext cx="3268775" cy="4351338"/>
          </a:xfrm>
          <a:prstGeom prst="rect">
            <a:avLst/>
          </a:prstGeom>
        </p:spPr>
      </p:pic>
    </p:spTree>
    <p:extLst>
      <p:ext uri="{BB962C8B-B14F-4D97-AF65-F5344CB8AC3E}">
        <p14:creationId xmlns:p14="http://schemas.microsoft.com/office/powerpoint/2010/main" val="1294170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CB5050-AF45-154F-B6A3-851271028A44}"/>
              </a:ext>
            </a:extLst>
          </p:cNvPr>
          <p:cNvSpPr>
            <a:spLocks noGrp="1"/>
          </p:cNvSpPr>
          <p:nvPr>
            <p:ph type="title"/>
          </p:nvPr>
        </p:nvSpPr>
        <p:spPr>
          <a:xfrm>
            <a:off x="710879" y="-1070136"/>
            <a:ext cx="10515600" cy="1325563"/>
          </a:xfrm>
        </p:spPr>
        <p:txBody>
          <a:bodyPr/>
          <a:lstStyle/>
          <a:p>
            <a:r>
              <a:rPr lang="fr-FR" dirty="0"/>
              <a:t> </a:t>
            </a:r>
          </a:p>
        </p:txBody>
      </p:sp>
      <p:sp>
        <p:nvSpPr>
          <p:cNvPr id="3" name="Espace réservé du contenu 2">
            <a:extLst>
              <a:ext uri="{FF2B5EF4-FFF2-40B4-BE49-F238E27FC236}">
                <a16:creationId xmlns:a16="http://schemas.microsoft.com/office/drawing/2014/main" id="{4A9ADC9A-61C3-B34A-8F7A-AEFEAFB497DE}"/>
              </a:ext>
            </a:extLst>
          </p:cNvPr>
          <p:cNvSpPr>
            <a:spLocks noGrp="1"/>
          </p:cNvSpPr>
          <p:nvPr>
            <p:ph idx="1"/>
          </p:nvPr>
        </p:nvSpPr>
        <p:spPr>
          <a:xfrm>
            <a:off x="838200" y="821804"/>
            <a:ext cx="10515600" cy="5355160"/>
          </a:xfrm>
        </p:spPr>
        <p:txBody>
          <a:bodyPr anchor="t">
            <a:normAutofit/>
          </a:bodyPr>
          <a:lstStyle/>
          <a:p>
            <a:pPr marL="0" indent="0">
              <a:lnSpc>
                <a:spcPct val="150000"/>
              </a:lnSpc>
              <a:buNone/>
            </a:pPr>
            <a:r>
              <a:rPr lang="fr-FR" dirty="0"/>
              <a:t>En Australie centrale, des peuples comme les Warlpiri, </a:t>
            </a:r>
            <a:r>
              <a:rPr lang="fr-FR" i="1" dirty="0"/>
              <a:t>“voient dans les lignes du relief et les accidents de terrain –collines, amas de rochers, salines ou ruisseaux- le tracé laissée par les activités et les pérégrinations d’être ancestraux qui se métamorphosèrent en composantes du paysages” (p.19). </a:t>
            </a:r>
          </a:p>
          <a:p>
            <a:pPr marL="0" indent="0">
              <a:lnSpc>
                <a:spcPct val="150000"/>
              </a:lnSpc>
              <a:buNone/>
            </a:pPr>
            <a:r>
              <a:rPr lang="fr-FR" sz="2000" dirty="0"/>
              <a:t>Ph. Descola, dans un article (“Le sauvage et le domestique”, </a:t>
            </a:r>
            <a:r>
              <a:rPr lang="fr-FR" sz="2000" i="1" dirty="0"/>
              <a:t>Communication, Nouvelles figures du sauvage</a:t>
            </a:r>
            <a:r>
              <a:rPr lang="fr-FR" sz="2000" dirty="0"/>
              <a:t>, n°76, 2004, pp. 17-39)</a:t>
            </a:r>
          </a:p>
        </p:txBody>
      </p:sp>
    </p:spTree>
    <p:extLst>
      <p:ext uri="{BB962C8B-B14F-4D97-AF65-F5344CB8AC3E}">
        <p14:creationId xmlns:p14="http://schemas.microsoft.com/office/powerpoint/2010/main" val="2264685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E4E507-E33A-4240-95E7-BBCBDEBED3FA}"/>
              </a:ext>
            </a:extLst>
          </p:cNvPr>
          <p:cNvSpPr>
            <a:spLocks noGrp="1"/>
          </p:cNvSpPr>
          <p:nvPr>
            <p:ph type="title"/>
          </p:nvPr>
        </p:nvSpPr>
        <p:spPr/>
        <p:txBody>
          <a:bodyPr/>
          <a:lstStyle/>
          <a:p>
            <a:r>
              <a:rPr lang="fr-FR" dirty="0"/>
              <a:t> </a:t>
            </a:r>
          </a:p>
        </p:txBody>
      </p:sp>
      <p:pic>
        <p:nvPicPr>
          <p:cNvPr id="4" name="Espace réservé du contenu 3" descr="3_totemisme_72_1964_9_153.jpg">
            <a:extLst>
              <a:ext uri="{FF2B5EF4-FFF2-40B4-BE49-F238E27FC236}">
                <a16:creationId xmlns:a16="http://schemas.microsoft.com/office/drawing/2014/main" id="{9A92B376-2B7A-1F47-AE7F-EFEA95E4D66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02374" r="-102374"/>
          <a:stretch>
            <a:fillRect/>
          </a:stretch>
        </p:blipFill>
        <p:spPr>
          <a:xfrm>
            <a:off x="2139969" y="1825625"/>
            <a:ext cx="7912061" cy="4351338"/>
          </a:xfrm>
        </p:spPr>
      </p:pic>
      <p:sp>
        <p:nvSpPr>
          <p:cNvPr id="5" name="ZoneTexte 4">
            <a:extLst>
              <a:ext uri="{FF2B5EF4-FFF2-40B4-BE49-F238E27FC236}">
                <a16:creationId xmlns:a16="http://schemas.microsoft.com/office/drawing/2014/main" id="{86A6DB04-5C5D-B9DB-865A-1225CB1ECEDB}"/>
              </a:ext>
            </a:extLst>
          </p:cNvPr>
          <p:cNvSpPr txBox="1"/>
          <p:nvPr/>
        </p:nvSpPr>
        <p:spPr>
          <a:xfrm>
            <a:off x="3045372" y="1084545"/>
            <a:ext cx="6101254" cy="707886"/>
          </a:xfrm>
          <a:prstGeom prst="rect">
            <a:avLst/>
          </a:prstGeom>
          <a:noFill/>
        </p:spPr>
        <p:txBody>
          <a:bodyPr wrap="square">
            <a:spAutoFit/>
          </a:bodyPr>
          <a:lstStyle/>
          <a:p>
            <a:pPr algn="ctr"/>
            <a:r>
              <a:rPr lang="fr-FR" sz="4000" dirty="0"/>
              <a:t>TOTÉMISME</a:t>
            </a:r>
          </a:p>
        </p:txBody>
      </p:sp>
    </p:spTree>
    <p:extLst>
      <p:ext uri="{BB962C8B-B14F-4D97-AF65-F5344CB8AC3E}">
        <p14:creationId xmlns:p14="http://schemas.microsoft.com/office/powerpoint/2010/main" val="1977558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7C8B8D-A77E-1943-B229-964ECC334CB0}"/>
              </a:ext>
            </a:extLst>
          </p:cNvPr>
          <p:cNvSpPr>
            <a:spLocks noGrp="1"/>
          </p:cNvSpPr>
          <p:nvPr>
            <p:ph type="title"/>
          </p:nvPr>
        </p:nvSpPr>
        <p:spPr/>
        <p:txBody>
          <a:bodyPr/>
          <a:lstStyle/>
          <a:p>
            <a:r>
              <a:rPr lang="fr-FR" i="1" dirty="0"/>
              <a:t>			Rêve du feu (Australie)</a:t>
            </a:r>
            <a:r>
              <a:rPr lang="fr-FR" dirty="0"/>
              <a:t> </a:t>
            </a:r>
          </a:p>
        </p:txBody>
      </p:sp>
      <p:pic>
        <p:nvPicPr>
          <p:cNvPr id="4" name="Espace réservé du contenu 3">
            <a:extLst>
              <a:ext uri="{FF2B5EF4-FFF2-40B4-BE49-F238E27FC236}">
                <a16:creationId xmlns:a16="http://schemas.microsoft.com/office/drawing/2014/main" id="{18F0A486-A1B2-1C49-8D6C-DCBF60E8D061}"/>
              </a:ext>
            </a:extLst>
          </p:cNvPr>
          <p:cNvPicPr>
            <a:picLocks noGrp="1" noChangeAspect="1"/>
          </p:cNvPicPr>
          <p:nvPr>
            <p:ph idx="1"/>
          </p:nvPr>
        </p:nvPicPr>
        <p:blipFill>
          <a:blip r:embed="rId2"/>
          <a:stretch>
            <a:fillRect/>
          </a:stretch>
        </p:blipFill>
        <p:spPr>
          <a:xfrm>
            <a:off x="4701340" y="1825625"/>
            <a:ext cx="2789319" cy="4351338"/>
          </a:xfrm>
          <a:prstGeom prst="rect">
            <a:avLst/>
          </a:prstGeom>
        </p:spPr>
      </p:pic>
    </p:spTree>
    <p:extLst>
      <p:ext uri="{BB962C8B-B14F-4D97-AF65-F5344CB8AC3E}">
        <p14:creationId xmlns:p14="http://schemas.microsoft.com/office/powerpoint/2010/main" val="3759742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C82A86-4132-E746-9B46-1D06481A31E1}"/>
              </a:ext>
            </a:extLst>
          </p:cNvPr>
          <p:cNvSpPr>
            <a:spLocks noGrp="1"/>
          </p:cNvSpPr>
          <p:nvPr>
            <p:ph type="title"/>
          </p:nvPr>
        </p:nvSpPr>
        <p:spPr/>
        <p:txBody>
          <a:bodyPr/>
          <a:lstStyle/>
          <a:p>
            <a:pPr algn="ctr"/>
            <a:r>
              <a:rPr lang="fr-FR" b="1" dirty="0"/>
              <a:t>ANALOGISME</a:t>
            </a:r>
          </a:p>
        </p:txBody>
      </p:sp>
      <p:sp>
        <p:nvSpPr>
          <p:cNvPr id="3" name="Espace réservé du contenu 2">
            <a:extLst>
              <a:ext uri="{FF2B5EF4-FFF2-40B4-BE49-F238E27FC236}">
                <a16:creationId xmlns:a16="http://schemas.microsoft.com/office/drawing/2014/main" id="{908D770F-3456-7D41-96C7-CC4788526F49}"/>
              </a:ext>
            </a:extLst>
          </p:cNvPr>
          <p:cNvSpPr>
            <a:spLocks noGrp="1"/>
          </p:cNvSpPr>
          <p:nvPr>
            <p:ph idx="1"/>
          </p:nvPr>
        </p:nvSpPr>
        <p:spPr/>
        <p:txBody>
          <a:bodyPr>
            <a:normAutofit fontScale="92500" lnSpcReduction="10000"/>
          </a:bodyPr>
          <a:lstStyle/>
          <a:p>
            <a:pPr marL="0" indent="0">
              <a:buNone/>
            </a:pPr>
            <a:r>
              <a:rPr lang="fr-FR" dirty="0"/>
              <a:t>« c’est peut être à la Renaissance que l’analogisme a brillé en Europe de ses feux les plus vifs, avant de s’effacer dans une existence souterraine d’où sa fonction de réducteur d’incertitudes affleure occasionnellement, et à la grande surprise des positivistes, sous les dehors anciens de l’astrologie, de la numérologie, des médecines alternatives, et de toutes ses techniques de déchiffrement et d’usage des similitudes qui rappelle au naturalisme son statut fragile et sa faible antiquité » </a:t>
            </a:r>
          </a:p>
          <a:p>
            <a:pPr marL="0" indent="0">
              <a:buNone/>
            </a:pPr>
            <a:endParaRPr lang="fr-FR" dirty="0"/>
          </a:p>
          <a:p>
            <a:pPr marL="0" indent="0">
              <a:buNone/>
            </a:pPr>
            <a:r>
              <a:rPr lang="fr-FR" dirty="0"/>
              <a:t>Philippe </a:t>
            </a:r>
            <a:r>
              <a:rPr lang="fr-FR" dirty="0" err="1"/>
              <a:t>Descola</a:t>
            </a:r>
            <a:r>
              <a:rPr lang="fr-FR" dirty="0"/>
              <a:t>, </a:t>
            </a:r>
            <a:r>
              <a:rPr lang="fr-FR" i="1" dirty="0"/>
              <a:t>Par-delà Nature et culture</a:t>
            </a:r>
            <a:r>
              <a:rPr lang="fr-FR" dirty="0"/>
              <a:t>, Paris, Gallimard, « Bibliothèque des sciences humaines », 2005  p.285.</a:t>
            </a:r>
          </a:p>
          <a:p>
            <a:pPr marL="0" indent="0">
              <a:buNone/>
            </a:pPr>
            <a:r>
              <a:rPr lang="fr-FR" dirty="0"/>
              <a:t> </a:t>
            </a:r>
          </a:p>
          <a:p>
            <a:pPr marL="0" indent="0">
              <a:buNone/>
            </a:pPr>
            <a:endParaRPr lang="fr-FR" dirty="0"/>
          </a:p>
        </p:txBody>
      </p:sp>
    </p:spTree>
    <p:extLst>
      <p:ext uri="{BB962C8B-B14F-4D97-AF65-F5344CB8AC3E}">
        <p14:creationId xmlns:p14="http://schemas.microsoft.com/office/powerpoint/2010/main" val="1439076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6744A5-16EC-1047-A07A-CEF484DE00C0}"/>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2347BBD-51C2-9F43-BF25-8F27AF51FA1C}"/>
              </a:ext>
            </a:extLst>
          </p:cNvPr>
          <p:cNvSpPr>
            <a:spLocks noGrp="1"/>
          </p:cNvSpPr>
          <p:nvPr>
            <p:ph idx="1"/>
          </p:nvPr>
        </p:nvSpPr>
        <p:spPr/>
        <p:txBody>
          <a:bodyPr>
            <a:normAutofit fontScale="62500" lnSpcReduction="20000"/>
          </a:bodyPr>
          <a:lstStyle/>
          <a:p>
            <a:pPr marL="0" indent="0">
              <a:buNone/>
            </a:pPr>
            <a:endParaRPr lang="fr-FR" dirty="0"/>
          </a:p>
          <a:p>
            <a:pPr marL="0" indent="0">
              <a:buNone/>
            </a:pPr>
            <a:r>
              <a:rPr lang="fr-FR" dirty="0"/>
              <a:t>Descola Philippe, </a:t>
            </a:r>
            <a:r>
              <a:rPr lang="fr-FR" i="1" dirty="0"/>
              <a:t>Par-delà nature et culture</a:t>
            </a:r>
            <a:r>
              <a:rPr lang="fr-FR" dirty="0"/>
              <a:t>, Paris, Gallimard, « Bibliothèque des sciences humaines », 2005</a:t>
            </a:r>
          </a:p>
          <a:p>
            <a:pPr marL="0" indent="0">
              <a:buNone/>
            </a:pPr>
            <a:endParaRPr lang="fr-FR" dirty="0"/>
          </a:p>
          <a:p>
            <a:pPr marL="0" indent="0">
              <a:buNone/>
            </a:pPr>
            <a:r>
              <a:rPr lang="fr-FR" dirty="0"/>
              <a:t>Descola Philippe , « La fabrique des images », </a:t>
            </a:r>
            <a:r>
              <a:rPr lang="fr-FR" i="1" dirty="0"/>
              <a:t>Anthropologie et sociétés</a:t>
            </a:r>
            <a:r>
              <a:rPr lang="fr-FR" dirty="0"/>
              <a:t>, vol. 30, n°3, 2006</a:t>
            </a:r>
          </a:p>
          <a:p>
            <a:pPr marL="0" indent="0">
              <a:buNone/>
            </a:pPr>
            <a:endParaRPr lang="fr-FR" dirty="0"/>
          </a:p>
          <a:p>
            <a:pPr marL="0" indent="0">
              <a:buNone/>
            </a:pPr>
            <a:r>
              <a:rPr lang="fr-FR" dirty="0"/>
              <a:t>Descola Philippe , </a:t>
            </a:r>
            <a:r>
              <a:rPr lang="fr-FR" i="1" dirty="0"/>
              <a:t>Les formes du visible, </a:t>
            </a:r>
            <a:r>
              <a:rPr lang="fr-FR" dirty="0"/>
              <a:t>Paris, Seuil, 2021</a:t>
            </a:r>
          </a:p>
          <a:p>
            <a:pPr marL="0" indent="0">
              <a:buNone/>
            </a:pPr>
            <a:endParaRPr lang="fr-FR" dirty="0"/>
          </a:p>
          <a:p>
            <a:pPr marL="0" indent="0">
              <a:buNone/>
            </a:pPr>
            <a:r>
              <a:rPr lang="fr-FR" dirty="0"/>
              <a:t>Eduardo </a:t>
            </a:r>
            <a:r>
              <a:rPr lang="fr-FR" dirty="0" err="1"/>
              <a:t>Viveiros</a:t>
            </a:r>
            <a:r>
              <a:rPr lang="fr-FR" dirty="0"/>
              <a:t> De Castro, </a:t>
            </a:r>
            <a:r>
              <a:rPr lang="fr-FR" i="1" dirty="0"/>
              <a:t>Métaphysiques cannibales</a:t>
            </a:r>
            <a:r>
              <a:rPr lang="fr-FR" dirty="0"/>
              <a:t>, Paris, PUF, 2009</a:t>
            </a:r>
          </a:p>
          <a:p>
            <a:pPr marL="0" indent="0">
              <a:buNone/>
            </a:pPr>
            <a:endParaRPr lang="fr-FR" dirty="0"/>
          </a:p>
          <a:p>
            <a:pPr marL="0" indent="0">
              <a:buNone/>
            </a:pPr>
            <a:r>
              <a:rPr lang="fr-FR" dirty="0"/>
              <a:t>Ingold Tim, </a:t>
            </a:r>
            <a:r>
              <a:rPr lang="fr-FR" i="1" dirty="0"/>
              <a:t>Marcher avec les dragons</a:t>
            </a:r>
            <a:r>
              <a:rPr lang="fr-FR" dirty="0"/>
              <a:t>, Zones sensibles, 2013.</a:t>
            </a:r>
          </a:p>
          <a:p>
            <a:pPr marL="0" indent="0">
              <a:buNone/>
            </a:pPr>
            <a:endParaRPr lang="en-US" dirty="0"/>
          </a:p>
          <a:p>
            <a:pPr marL="0" indent="0">
              <a:buNone/>
            </a:pPr>
            <a:r>
              <a:rPr lang="en-US" dirty="0"/>
              <a:t>Ingold Tim, </a:t>
            </a:r>
            <a:r>
              <a:rPr lang="en-US" i="1" dirty="0"/>
              <a:t>The perception of the environment: essays on livelihood, dwelling and skill,</a:t>
            </a:r>
            <a:r>
              <a:rPr lang="en-US" dirty="0"/>
              <a:t> London, 2000.</a:t>
            </a:r>
            <a:endParaRPr lang="fr-FR" dirty="0"/>
          </a:p>
          <a:p>
            <a:pPr marL="0" indent="0">
              <a:buNone/>
            </a:pPr>
            <a:endParaRPr lang="fr-FR" dirty="0"/>
          </a:p>
          <a:p>
            <a:pPr marL="0" indent="0">
              <a:buNone/>
            </a:pPr>
            <a:endParaRPr lang="fr-FR" dirty="0"/>
          </a:p>
          <a:p>
            <a:pPr marL="0" indent="0">
              <a:buNone/>
            </a:pPr>
            <a:endParaRPr lang="fr-FR" dirty="0"/>
          </a:p>
        </p:txBody>
      </p:sp>
    </p:spTree>
    <p:extLst>
      <p:ext uri="{BB962C8B-B14F-4D97-AF65-F5344CB8AC3E}">
        <p14:creationId xmlns:p14="http://schemas.microsoft.com/office/powerpoint/2010/main" val="3462392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FA1198-72F4-B04F-A09A-CDAAB267A897}"/>
              </a:ext>
            </a:extLst>
          </p:cNvPr>
          <p:cNvSpPr>
            <a:spLocks noGrp="1"/>
          </p:cNvSpPr>
          <p:nvPr>
            <p:ph type="title"/>
          </p:nvPr>
        </p:nvSpPr>
        <p:spPr/>
        <p:txBody>
          <a:bodyPr>
            <a:normAutofit/>
          </a:bodyPr>
          <a:lstStyle/>
          <a:p>
            <a:pPr algn="ctr"/>
            <a:r>
              <a:rPr lang="fr-FR" sz="3200" i="1" dirty="0"/>
              <a:t>Les Très Riches Heures du Duc de Berry</a:t>
            </a:r>
            <a:r>
              <a:rPr lang="fr-FR" sz="3200" dirty="0"/>
              <a:t> </a:t>
            </a:r>
            <a:br>
              <a:rPr lang="fr-FR" sz="3200" dirty="0"/>
            </a:br>
            <a:r>
              <a:rPr lang="fr-FR" sz="3200" dirty="0"/>
              <a:t>Miniatures du calendrier (ici mars) </a:t>
            </a:r>
          </a:p>
        </p:txBody>
      </p:sp>
      <p:pic>
        <p:nvPicPr>
          <p:cNvPr id="5" name="Espace réservé du contenu 4">
            <a:extLst>
              <a:ext uri="{FF2B5EF4-FFF2-40B4-BE49-F238E27FC236}">
                <a16:creationId xmlns:a16="http://schemas.microsoft.com/office/drawing/2014/main" id="{DAAB6FF8-A91B-964E-A2E6-4AB099376EF0}"/>
              </a:ext>
            </a:extLst>
          </p:cNvPr>
          <p:cNvPicPr>
            <a:picLocks noGrp="1" noChangeAspect="1"/>
          </p:cNvPicPr>
          <p:nvPr>
            <p:ph idx="1"/>
          </p:nvPr>
        </p:nvPicPr>
        <p:blipFill>
          <a:blip r:embed="rId2"/>
          <a:stretch>
            <a:fillRect/>
          </a:stretch>
        </p:blipFill>
        <p:spPr>
          <a:xfrm>
            <a:off x="4748977" y="1825625"/>
            <a:ext cx="2694045" cy="4351338"/>
          </a:xfrm>
        </p:spPr>
      </p:pic>
    </p:spTree>
    <p:extLst>
      <p:ext uri="{BB962C8B-B14F-4D97-AF65-F5344CB8AC3E}">
        <p14:creationId xmlns:p14="http://schemas.microsoft.com/office/powerpoint/2010/main" val="2003445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CEC813-E100-185D-880B-D1D811940CE4}"/>
              </a:ext>
            </a:extLst>
          </p:cNvPr>
          <p:cNvSpPr>
            <a:spLocks noGrp="1"/>
          </p:cNvSpPr>
          <p:nvPr>
            <p:ph type="title"/>
          </p:nvPr>
        </p:nvSpPr>
        <p:spPr/>
        <p:txBody>
          <a:bodyPr/>
          <a:lstStyle/>
          <a:p>
            <a:pPr algn="ctr"/>
            <a:r>
              <a:rPr lang="fr-FR" dirty="0"/>
              <a:t>Chimère </a:t>
            </a:r>
            <a:br>
              <a:rPr lang="fr-FR" dirty="0"/>
            </a:br>
            <a:r>
              <a:rPr lang="fr-FR" dirty="0"/>
              <a:t>Bestiaire médiéval </a:t>
            </a:r>
          </a:p>
        </p:txBody>
      </p:sp>
      <p:pic>
        <p:nvPicPr>
          <p:cNvPr id="5" name="Espace réservé du contenu 4">
            <a:extLst>
              <a:ext uri="{FF2B5EF4-FFF2-40B4-BE49-F238E27FC236}">
                <a16:creationId xmlns:a16="http://schemas.microsoft.com/office/drawing/2014/main" id="{D9A83020-9B4E-E597-3112-BA8074AA2DEB}"/>
              </a:ext>
            </a:extLst>
          </p:cNvPr>
          <p:cNvPicPr>
            <a:picLocks noGrp="1" noChangeAspect="1"/>
          </p:cNvPicPr>
          <p:nvPr>
            <p:ph idx="1"/>
          </p:nvPr>
        </p:nvPicPr>
        <p:blipFill>
          <a:blip r:embed="rId2"/>
          <a:stretch>
            <a:fillRect/>
          </a:stretch>
        </p:blipFill>
        <p:spPr>
          <a:xfrm>
            <a:off x="2842759" y="1825625"/>
            <a:ext cx="6506481" cy="4351338"/>
          </a:xfrm>
        </p:spPr>
      </p:pic>
    </p:spTree>
    <p:extLst>
      <p:ext uri="{BB962C8B-B14F-4D97-AF65-F5344CB8AC3E}">
        <p14:creationId xmlns:p14="http://schemas.microsoft.com/office/powerpoint/2010/main" val="2483125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AC6029-48AF-7341-A6F6-C5DF654220D3}"/>
              </a:ext>
            </a:extLst>
          </p:cNvPr>
          <p:cNvSpPr>
            <a:spLocks noGrp="1"/>
          </p:cNvSpPr>
          <p:nvPr>
            <p:ph type="title"/>
          </p:nvPr>
        </p:nvSpPr>
        <p:spPr/>
        <p:txBody>
          <a:bodyPr/>
          <a:lstStyle/>
          <a:p>
            <a:r>
              <a:rPr lang="fr-FR" dirty="0"/>
              <a:t> </a:t>
            </a:r>
          </a:p>
        </p:txBody>
      </p:sp>
      <p:pic>
        <p:nvPicPr>
          <p:cNvPr id="4" name="Espace réservé du contenu 3" descr="images-2.jpg">
            <a:extLst>
              <a:ext uri="{FF2B5EF4-FFF2-40B4-BE49-F238E27FC236}">
                <a16:creationId xmlns:a16="http://schemas.microsoft.com/office/drawing/2014/main" id="{C45619EB-14F4-CD4C-9B46-039189367FB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7229" r="-17229"/>
          <a:stretch/>
        </p:blipFill>
        <p:spPr>
          <a:xfrm>
            <a:off x="2351687" y="2262823"/>
            <a:ext cx="7245752" cy="3732863"/>
          </a:xfrm>
        </p:spPr>
      </p:pic>
      <p:sp>
        <p:nvSpPr>
          <p:cNvPr id="3" name="ZoneTexte 2">
            <a:extLst>
              <a:ext uri="{FF2B5EF4-FFF2-40B4-BE49-F238E27FC236}">
                <a16:creationId xmlns:a16="http://schemas.microsoft.com/office/drawing/2014/main" id="{FBC6231C-42D7-C0C1-788A-C54673F2A41E}"/>
              </a:ext>
            </a:extLst>
          </p:cNvPr>
          <p:cNvSpPr txBox="1"/>
          <p:nvPr/>
        </p:nvSpPr>
        <p:spPr>
          <a:xfrm>
            <a:off x="754380" y="937260"/>
            <a:ext cx="10149840" cy="1015663"/>
          </a:xfrm>
          <a:prstGeom prst="rect">
            <a:avLst/>
          </a:prstGeom>
          <a:noFill/>
        </p:spPr>
        <p:txBody>
          <a:bodyPr wrap="square" rtlCol="0">
            <a:spAutoFit/>
          </a:bodyPr>
          <a:lstStyle/>
          <a:p>
            <a:pPr algn="ctr"/>
            <a:r>
              <a:rPr lang="fr-FR" sz="3200" dirty="0"/>
              <a:t>ANALOGISME</a:t>
            </a:r>
          </a:p>
          <a:p>
            <a:pPr algn="ctr"/>
            <a:r>
              <a:rPr lang="fr-FR" sz="2800" dirty="0"/>
              <a:t>Masque de diable, Bolivie</a:t>
            </a:r>
          </a:p>
        </p:txBody>
      </p:sp>
    </p:spTree>
    <p:extLst>
      <p:ext uri="{BB962C8B-B14F-4D97-AF65-F5344CB8AC3E}">
        <p14:creationId xmlns:p14="http://schemas.microsoft.com/office/powerpoint/2010/main" val="771605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D20C6D-8B8B-9547-97E0-34F22064E475}"/>
              </a:ext>
            </a:extLst>
          </p:cNvPr>
          <p:cNvSpPr>
            <a:spLocks noGrp="1"/>
          </p:cNvSpPr>
          <p:nvPr>
            <p:ph type="title"/>
          </p:nvPr>
        </p:nvSpPr>
        <p:spPr>
          <a:xfrm>
            <a:off x="838200" y="365125"/>
            <a:ext cx="10515600" cy="1699419"/>
          </a:xfrm>
        </p:spPr>
        <p:txBody>
          <a:bodyPr>
            <a:noAutofit/>
          </a:bodyPr>
          <a:lstStyle/>
          <a:p>
            <a:pPr algn="ctr"/>
            <a:r>
              <a:rPr lang="fr-FR" sz="3200" dirty="0"/>
              <a:t>Le monde subdivisé</a:t>
            </a:r>
            <a:br>
              <a:rPr lang="fr-FR" sz="3200" dirty="0"/>
            </a:br>
            <a:r>
              <a:rPr lang="fr-FR" sz="3200" dirty="0"/>
              <a:t>Le monde animé</a:t>
            </a:r>
            <a:br>
              <a:rPr lang="fr-FR" sz="3200" dirty="0"/>
            </a:br>
            <a:r>
              <a:rPr lang="fr-FR" sz="3200" dirty="0"/>
              <a:t>Le monde enchevêtré</a:t>
            </a:r>
            <a:br>
              <a:rPr lang="fr-FR" sz="3200" dirty="0"/>
            </a:br>
            <a:r>
              <a:rPr lang="fr-FR" sz="3200" dirty="0"/>
              <a:t>Le monde objectif</a:t>
            </a:r>
          </a:p>
        </p:txBody>
      </p:sp>
      <p:pic>
        <p:nvPicPr>
          <p:cNvPr id="4" name="Espace réservé du contenu 3">
            <a:extLst>
              <a:ext uri="{FF2B5EF4-FFF2-40B4-BE49-F238E27FC236}">
                <a16:creationId xmlns:a16="http://schemas.microsoft.com/office/drawing/2014/main" id="{061F7E2D-7A31-4B49-BD9A-15DDB3E595E8}"/>
              </a:ext>
            </a:extLst>
          </p:cNvPr>
          <p:cNvPicPr>
            <a:picLocks noGrp="1" noChangeAspect="1"/>
          </p:cNvPicPr>
          <p:nvPr>
            <p:ph idx="1"/>
          </p:nvPr>
        </p:nvPicPr>
        <p:blipFill>
          <a:blip r:embed="rId2"/>
          <a:stretch>
            <a:fillRect/>
          </a:stretch>
        </p:blipFill>
        <p:spPr>
          <a:xfrm>
            <a:off x="4572000" y="2064544"/>
            <a:ext cx="3048000" cy="3873500"/>
          </a:xfrm>
          <a:prstGeom prst="rect">
            <a:avLst/>
          </a:prstGeom>
        </p:spPr>
      </p:pic>
    </p:spTree>
    <p:extLst>
      <p:ext uri="{BB962C8B-B14F-4D97-AF65-F5344CB8AC3E}">
        <p14:creationId xmlns:p14="http://schemas.microsoft.com/office/powerpoint/2010/main" val="67235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72139-F2B9-2B4F-9D3F-871B5CE4BDFA}"/>
              </a:ext>
            </a:extLst>
          </p:cNvPr>
          <p:cNvSpPr>
            <a:spLocks noGrp="1"/>
          </p:cNvSpPr>
          <p:nvPr>
            <p:ph type="title"/>
          </p:nvPr>
        </p:nvSpPr>
        <p:spPr>
          <a:xfrm>
            <a:off x="838200" y="365125"/>
            <a:ext cx="10515600" cy="2496525"/>
          </a:xfrm>
        </p:spPr>
        <p:txBody>
          <a:bodyPr>
            <a:normAutofit/>
          </a:bodyPr>
          <a:lstStyle/>
          <a:p>
            <a:pPr algn="ctr"/>
            <a:r>
              <a:rPr lang="fr-FR" sz="3600" dirty="0"/>
              <a:t>Les 4 cosmologies de </a:t>
            </a:r>
            <a:r>
              <a:rPr lang="fr-FR" sz="3600" dirty="0" err="1"/>
              <a:t>Descola</a:t>
            </a:r>
            <a:br>
              <a:rPr lang="fr-FR" sz="3600" dirty="0"/>
            </a:br>
            <a:br>
              <a:rPr lang="fr-FR" sz="3600" dirty="0"/>
            </a:br>
            <a:r>
              <a:rPr lang="fr-FR" sz="3600" i="1" dirty="0"/>
              <a:t>Par-delà nature et culture</a:t>
            </a:r>
            <a:r>
              <a:rPr lang="fr-FR" sz="3600" dirty="0"/>
              <a:t>, Paris, Gallimard, </a:t>
            </a:r>
            <a:br>
              <a:rPr lang="fr-FR" sz="3600" dirty="0"/>
            </a:br>
            <a:r>
              <a:rPr lang="fr-FR" sz="3600" dirty="0"/>
              <a:t>« Bibliothèque des sciences humaines », 2005</a:t>
            </a:r>
          </a:p>
        </p:txBody>
      </p:sp>
      <p:pic>
        <p:nvPicPr>
          <p:cNvPr id="4" name="Espace réservé du contenu 7">
            <a:extLst>
              <a:ext uri="{FF2B5EF4-FFF2-40B4-BE49-F238E27FC236}">
                <a16:creationId xmlns:a16="http://schemas.microsoft.com/office/drawing/2014/main" id="{8EAE9F96-52C4-FE4B-8F15-97A240F3F17F}"/>
              </a:ext>
            </a:extLst>
          </p:cNvPr>
          <p:cNvPicPr>
            <a:picLocks noGrp="1" noChangeAspect="1"/>
          </p:cNvPicPr>
          <p:nvPr>
            <p:ph idx="1"/>
          </p:nvPr>
        </p:nvPicPr>
        <p:blipFill>
          <a:blip r:embed="rId2"/>
          <a:srcRect t="-8505" b="-8505"/>
          <a:stretch>
            <a:fillRect/>
          </a:stretch>
        </p:blipFill>
        <p:spPr>
          <a:xfrm>
            <a:off x="2697480" y="2861651"/>
            <a:ext cx="7018020" cy="3904910"/>
          </a:xfrm>
        </p:spPr>
      </p:pic>
    </p:spTree>
    <p:extLst>
      <p:ext uri="{BB962C8B-B14F-4D97-AF65-F5344CB8AC3E}">
        <p14:creationId xmlns:p14="http://schemas.microsoft.com/office/powerpoint/2010/main" val="13198722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E7186A-DD36-FE4F-AFEE-8EB47BA44AF3}"/>
              </a:ext>
            </a:extLst>
          </p:cNvPr>
          <p:cNvSpPr>
            <a:spLocks noGrp="1"/>
          </p:cNvSpPr>
          <p:nvPr>
            <p:ph type="title"/>
          </p:nvPr>
        </p:nvSpPr>
        <p:spPr/>
        <p:txBody>
          <a:bodyPr/>
          <a:lstStyle/>
          <a:p>
            <a:r>
              <a:rPr lang="fr-FR" dirty="0"/>
              <a:t> </a:t>
            </a:r>
          </a:p>
        </p:txBody>
      </p:sp>
      <p:sp>
        <p:nvSpPr>
          <p:cNvPr id="3" name="Espace réservé du contenu 2">
            <a:extLst>
              <a:ext uri="{FF2B5EF4-FFF2-40B4-BE49-F238E27FC236}">
                <a16:creationId xmlns:a16="http://schemas.microsoft.com/office/drawing/2014/main" id="{A3B3C4B0-FD89-A74E-B80B-F4F334D0D92D}"/>
              </a:ext>
            </a:extLst>
          </p:cNvPr>
          <p:cNvSpPr>
            <a:spLocks noGrp="1"/>
          </p:cNvSpPr>
          <p:nvPr>
            <p:ph idx="1"/>
          </p:nvPr>
        </p:nvSpPr>
        <p:spPr/>
        <p:txBody>
          <a:bodyPr/>
          <a:lstStyle/>
          <a:p>
            <a:pPr marL="0" indent="0">
              <a:buNone/>
            </a:pPr>
            <a:r>
              <a:rPr lang="fr-FR" dirty="0"/>
              <a:t>Résumer de la typologie de Philippe </a:t>
            </a:r>
            <a:r>
              <a:rPr lang="fr-FR" dirty="0" err="1"/>
              <a:t>Descola</a:t>
            </a:r>
            <a:endParaRPr lang="fr-FR" dirty="0"/>
          </a:p>
          <a:p>
            <a:pPr marL="0" indent="0">
              <a:buNone/>
            </a:pPr>
            <a:endParaRPr lang="fr-FR" dirty="0"/>
          </a:p>
          <a:p>
            <a:pPr marL="0" indent="0">
              <a:buNone/>
            </a:pPr>
            <a:r>
              <a:rPr lang="fr-FR" dirty="0"/>
              <a:t>Version courte (8 mn) : </a:t>
            </a:r>
          </a:p>
          <a:p>
            <a:pPr marL="0" indent="0">
              <a:buNone/>
            </a:pPr>
            <a:r>
              <a:rPr lang="fr-FR" sz="2400" dirty="0"/>
              <a:t>http://</a:t>
            </a:r>
            <a:r>
              <a:rPr lang="fr-FR" sz="2400" dirty="0" err="1"/>
              <a:t>www.youtube.com</a:t>
            </a:r>
            <a:r>
              <a:rPr lang="fr-FR" sz="2400" dirty="0"/>
              <a:t>/</a:t>
            </a:r>
            <a:r>
              <a:rPr lang="fr-FR" sz="2400" dirty="0" err="1"/>
              <a:t>watch?v</a:t>
            </a:r>
            <a:r>
              <a:rPr lang="fr-FR" sz="2400" dirty="0"/>
              <a:t>=8Gx8Lr_g2c8 </a:t>
            </a:r>
          </a:p>
          <a:p>
            <a:pPr marL="0" indent="0">
              <a:buNone/>
            </a:pPr>
            <a:endParaRPr lang="fr-FR" dirty="0"/>
          </a:p>
          <a:p>
            <a:pPr marL="0" indent="0">
              <a:buNone/>
            </a:pPr>
            <a:r>
              <a:rPr lang="fr-FR" dirty="0"/>
              <a:t>Version longue (55mn):</a:t>
            </a:r>
          </a:p>
          <a:p>
            <a:pPr marL="0" indent="0">
              <a:buNone/>
            </a:pPr>
            <a:r>
              <a:rPr lang="fr-FR" sz="2400" u="sng" dirty="0">
                <a:hlinkClick r:id="rId2"/>
              </a:rPr>
              <a:t>http://www.youtube.com/watch?v=Ogok2TggjUo</a:t>
            </a:r>
            <a:endParaRPr lang="fr-FR" sz="2400" dirty="0"/>
          </a:p>
          <a:p>
            <a:pPr marL="0" indent="0">
              <a:buNone/>
            </a:pPr>
            <a:endParaRPr lang="fr-FR" dirty="0"/>
          </a:p>
        </p:txBody>
      </p:sp>
    </p:spTree>
    <p:extLst>
      <p:ext uri="{BB962C8B-B14F-4D97-AF65-F5344CB8AC3E}">
        <p14:creationId xmlns:p14="http://schemas.microsoft.com/office/powerpoint/2010/main" val="1503711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B56867-4A3D-562D-5261-1D1A929E0CBE}"/>
              </a:ext>
            </a:extLst>
          </p:cNvPr>
          <p:cNvSpPr>
            <a:spLocks noGrp="1"/>
          </p:cNvSpPr>
          <p:nvPr>
            <p:ph type="title"/>
          </p:nvPr>
        </p:nvSpPr>
        <p:spPr>
          <a:xfrm>
            <a:off x="838200" y="365125"/>
            <a:ext cx="10515600" cy="1674690"/>
          </a:xfrm>
        </p:spPr>
        <p:txBody>
          <a:bodyPr>
            <a:normAutofit fontScale="90000"/>
          </a:bodyPr>
          <a:lstStyle/>
          <a:p>
            <a:pPr algn="ctr"/>
            <a:br>
              <a:rPr lang="fr-FR" b="1" dirty="0"/>
            </a:br>
            <a:r>
              <a:rPr lang="fr-FR" b="1" dirty="0"/>
              <a:t>L’art moderne : l’autre face du dualisme</a:t>
            </a:r>
            <a:br>
              <a:rPr lang="fr-FR" dirty="0"/>
            </a:br>
            <a:endParaRPr lang="fr-FR" dirty="0"/>
          </a:p>
        </p:txBody>
      </p:sp>
      <p:sp>
        <p:nvSpPr>
          <p:cNvPr id="3" name="Espace réservé du contenu 2">
            <a:extLst>
              <a:ext uri="{FF2B5EF4-FFF2-40B4-BE49-F238E27FC236}">
                <a16:creationId xmlns:a16="http://schemas.microsoft.com/office/drawing/2014/main" id="{E361DFA0-9EE7-AF47-DF9D-0A2B5082E68D}"/>
              </a:ext>
            </a:extLst>
          </p:cNvPr>
          <p:cNvSpPr>
            <a:spLocks noGrp="1"/>
          </p:cNvSpPr>
          <p:nvPr>
            <p:ph idx="1"/>
          </p:nvPr>
        </p:nvSpPr>
        <p:spPr/>
        <p:txBody>
          <a:bodyPr/>
          <a:lstStyle/>
          <a:p>
            <a:endParaRPr lang="fr-FR" dirty="0"/>
          </a:p>
        </p:txBody>
      </p:sp>
    </p:spTree>
    <p:extLst>
      <p:ext uri="{BB962C8B-B14F-4D97-AF65-F5344CB8AC3E}">
        <p14:creationId xmlns:p14="http://schemas.microsoft.com/office/powerpoint/2010/main" val="1808947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19A5A5-7260-36A6-42B9-3891624E12A3}"/>
              </a:ext>
            </a:extLst>
          </p:cNvPr>
          <p:cNvSpPr>
            <a:spLocks noGrp="1"/>
          </p:cNvSpPr>
          <p:nvPr>
            <p:ph type="title"/>
          </p:nvPr>
        </p:nvSpPr>
        <p:spPr/>
        <p:txBody>
          <a:bodyPr/>
          <a:lstStyle/>
          <a:p>
            <a:pPr algn="ctr"/>
            <a:r>
              <a:rPr lang="fr-FR" dirty="0"/>
              <a:t>OLIVIER DEBRÉ (1920-1999) </a:t>
            </a:r>
            <a:br>
              <a:rPr lang="fr-FR" dirty="0"/>
            </a:br>
            <a:r>
              <a:rPr lang="fr-FR" sz="2800" dirty="0"/>
              <a:t>Les nymphéas </a:t>
            </a:r>
          </a:p>
        </p:txBody>
      </p:sp>
      <p:pic>
        <p:nvPicPr>
          <p:cNvPr id="5" name="Espace réservé du contenu 4">
            <a:extLst>
              <a:ext uri="{FF2B5EF4-FFF2-40B4-BE49-F238E27FC236}">
                <a16:creationId xmlns:a16="http://schemas.microsoft.com/office/drawing/2014/main" id="{FACAD714-082D-290B-B4F3-C89E014545B2}"/>
              </a:ext>
            </a:extLst>
          </p:cNvPr>
          <p:cNvPicPr>
            <a:picLocks noGrp="1" noChangeAspect="1"/>
          </p:cNvPicPr>
          <p:nvPr>
            <p:ph idx="1"/>
          </p:nvPr>
        </p:nvPicPr>
        <p:blipFill>
          <a:blip r:embed="rId2"/>
          <a:stretch>
            <a:fillRect/>
          </a:stretch>
        </p:blipFill>
        <p:spPr>
          <a:xfrm>
            <a:off x="2137410" y="2286000"/>
            <a:ext cx="7680960" cy="3931920"/>
          </a:xfrm>
        </p:spPr>
      </p:pic>
    </p:spTree>
    <p:extLst>
      <p:ext uri="{BB962C8B-B14F-4D97-AF65-F5344CB8AC3E}">
        <p14:creationId xmlns:p14="http://schemas.microsoft.com/office/powerpoint/2010/main" val="2985567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C40908-256E-EC0F-BA73-E93C9513440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4A6DD1EF-17EA-E1B4-C731-44F682E89586}"/>
              </a:ext>
            </a:extLst>
          </p:cNvPr>
          <p:cNvSpPr>
            <a:spLocks noGrp="1"/>
          </p:cNvSpPr>
          <p:nvPr>
            <p:ph idx="1"/>
          </p:nvPr>
        </p:nvSpPr>
        <p:spPr/>
        <p:txBody>
          <a:bodyPr>
            <a:normAutofit/>
          </a:bodyPr>
          <a:lstStyle/>
          <a:p>
            <a:pPr marL="0" indent="0">
              <a:buNone/>
            </a:pPr>
            <a:endParaRPr lang="fr-FR" sz="1800" dirty="0">
              <a:latin typeface="Times New Roman" panose="02020603050405020304" pitchFamily="18" charset="0"/>
              <a:ea typeface="Times New Roman" panose="02020603050405020304" pitchFamily="18" charset="0"/>
            </a:endParaRPr>
          </a:p>
          <a:p>
            <a:pPr marL="0" indent="0">
              <a:lnSpc>
                <a:spcPct val="150000"/>
              </a:lnSpc>
              <a:buNone/>
            </a:pPr>
            <a:r>
              <a:rPr lang="fr-FR" sz="3200" dirty="0">
                <a:effectLst/>
                <a:latin typeface="Times New Roman" panose="02020603050405020304" pitchFamily="18" charset="0"/>
                <a:ea typeface="Times New Roman" panose="02020603050405020304" pitchFamily="18" charset="0"/>
              </a:rPr>
              <a:t>« si Olivier Debré est un paysagiste, ce sont des paysages mentaux qu’il recrée à la surface de la toile » </a:t>
            </a:r>
          </a:p>
          <a:p>
            <a:pPr marL="0" indent="0">
              <a:lnSpc>
                <a:spcPct val="150000"/>
              </a:lnSpc>
              <a:buNone/>
            </a:pPr>
            <a:endParaRPr lang="fr-FR" sz="3200" dirty="0">
              <a:effectLst/>
              <a:latin typeface="Times New Roman" panose="02020603050405020304" pitchFamily="18" charset="0"/>
              <a:ea typeface="Times New Roman" panose="02020603050405020304" pitchFamily="18" charset="0"/>
            </a:endParaRPr>
          </a:p>
          <a:p>
            <a:pPr marL="0" indent="0">
              <a:lnSpc>
                <a:spcPct val="150000"/>
              </a:lnSpc>
              <a:buNone/>
            </a:pPr>
            <a:r>
              <a:rPr lang="fr-FR" sz="2400" dirty="0">
                <a:effectLst/>
                <a:latin typeface="Times New Roman" panose="02020603050405020304" pitchFamily="18" charset="0"/>
                <a:ea typeface="Times New Roman" panose="02020603050405020304" pitchFamily="18" charset="0"/>
              </a:rPr>
              <a:t>Cahier d’exposition, CCCOD- centre de création contemporaine Olivier Debré, Tours, Beaux Art Éditions, p.12.</a:t>
            </a:r>
            <a:r>
              <a:rPr lang="fr-FR" sz="2400" dirty="0">
                <a:effectLst/>
              </a:rPr>
              <a:t> </a:t>
            </a:r>
            <a:endParaRPr lang="fr-FR" sz="2400" dirty="0"/>
          </a:p>
        </p:txBody>
      </p:sp>
    </p:spTree>
    <p:extLst>
      <p:ext uri="{BB962C8B-B14F-4D97-AF65-F5344CB8AC3E}">
        <p14:creationId xmlns:p14="http://schemas.microsoft.com/office/powerpoint/2010/main" val="3796573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AE504F-840B-FA93-40B7-4434E5C75A41}"/>
              </a:ext>
            </a:extLst>
          </p:cNvPr>
          <p:cNvSpPr>
            <a:spLocks noGrp="1"/>
          </p:cNvSpPr>
          <p:nvPr>
            <p:ph type="title"/>
          </p:nvPr>
        </p:nvSpPr>
        <p:spPr/>
        <p:txBody>
          <a:bodyPr/>
          <a:lstStyle/>
          <a:p>
            <a:pPr algn="ctr"/>
            <a:r>
              <a:rPr lang="fr-FR" dirty="0"/>
              <a:t>OLIVIER DEBRÉ</a:t>
            </a:r>
            <a:br>
              <a:rPr lang="fr-FR" dirty="0"/>
            </a:br>
            <a:r>
              <a:rPr lang="fr-FR" sz="2800" dirty="0"/>
              <a:t>Les Douves Onzain</a:t>
            </a:r>
            <a:endParaRPr lang="fr-FR" dirty="0"/>
          </a:p>
        </p:txBody>
      </p:sp>
      <p:pic>
        <p:nvPicPr>
          <p:cNvPr id="7" name="Espace réservé du contenu 6">
            <a:extLst>
              <a:ext uri="{FF2B5EF4-FFF2-40B4-BE49-F238E27FC236}">
                <a16:creationId xmlns:a16="http://schemas.microsoft.com/office/drawing/2014/main" id="{A6AA0248-F466-01FF-AAB0-E5DB3E1B4F5D}"/>
              </a:ext>
            </a:extLst>
          </p:cNvPr>
          <p:cNvPicPr>
            <a:picLocks noGrp="1" noChangeAspect="1"/>
          </p:cNvPicPr>
          <p:nvPr>
            <p:ph idx="1"/>
          </p:nvPr>
        </p:nvPicPr>
        <p:blipFill>
          <a:blip r:embed="rId2"/>
          <a:stretch>
            <a:fillRect/>
          </a:stretch>
        </p:blipFill>
        <p:spPr>
          <a:xfrm>
            <a:off x="2834127" y="1825625"/>
            <a:ext cx="6801363" cy="4351338"/>
          </a:xfrm>
        </p:spPr>
      </p:pic>
    </p:spTree>
    <p:extLst>
      <p:ext uri="{BB962C8B-B14F-4D97-AF65-F5344CB8AC3E}">
        <p14:creationId xmlns:p14="http://schemas.microsoft.com/office/powerpoint/2010/main" val="3218740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7E62F4-BBFF-634F-BF21-DE12E027FEA8}"/>
              </a:ext>
            </a:extLst>
          </p:cNvPr>
          <p:cNvSpPr>
            <a:spLocks noGrp="1"/>
          </p:cNvSpPr>
          <p:nvPr>
            <p:ph type="title"/>
          </p:nvPr>
        </p:nvSpPr>
        <p:spPr/>
        <p:txBody>
          <a:bodyPr>
            <a:normAutofit/>
          </a:bodyPr>
          <a:lstStyle/>
          <a:p>
            <a:pPr algn="ctr"/>
            <a:r>
              <a:rPr lang="fr-FR" sz="3200" dirty="0"/>
              <a:t>Vierge de miséricorde </a:t>
            </a:r>
            <a:br>
              <a:rPr lang="fr-FR" sz="3200" dirty="0"/>
            </a:br>
            <a:r>
              <a:rPr lang="fr-FR" sz="3200" dirty="0"/>
              <a:t>Piero </a:t>
            </a:r>
            <a:r>
              <a:rPr lang="fr-FR" sz="3200" dirty="0" err="1"/>
              <a:t>della</a:t>
            </a:r>
            <a:r>
              <a:rPr lang="fr-FR" sz="3200" dirty="0"/>
              <a:t> Francesca </a:t>
            </a:r>
          </a:p>
        </p:txBody>
      </p:sp>
      <p:pic>
        <p:nvPicPr>
          <p:cNvPr id="5" name="Espace réservé du contenu 4">
            <a:extLst>
              <a:ext uri="{FF2B5EF4-FFF2-40B4-BE49-F238E27FC236}">
                <a16:creationId xmlns:a16="http://schemas.microsoft.com/office/drawing/2014/main" id="{B4102664-5952-F844-B2D4-AE51A05154D4}"/>
              </a:ext>
            </a:extLst>
          </p:cNvPr>
          <p:cNvPicPr>
            <a:picLocks noGrp="1" noChangeAspect="1"/>
          </p:cNvPicPr>
          <p:nvPr>
            <p:ph idx="1"/>
          </p:nvPr>
        </p:nvPicPr>
        <p:blipFill>
          <a:blip r:embed="rId2"/>
          <a:stretch>
            <a:fillRect/>
          </a:stretch>
        </p:blipFill>
        <p:spPr>
          <a:xfrm>
            <a:off x="4712637" y="1825625"/>
            <a:ext cx="2766725" cy="4351338"/>
          </a:xfrm>
        </p:spPr>
      </p:pic>
    </p:spTree>
    <p:extLst>
      <p:ext uri="{BB962C8B-B14F-4D97-AF65-F5344CB8AC3E}">
        <p14:creationId xmlns:p14="http://schemas.microsoft.com/office/powerpoint/2010/main" val="4240924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EEB89D-98E7-6665-FF55-297128FA5DF3}"/>
              </a:ext>
            </a:extLst>
          </p:cNvPr>
          <p:cNvSpPr>
            <a:spLocks noGrp="1"/>
          </p:cNvSpPr>
          <p:nvPr>
            <p:ph type="title"/>
          </p:nvPr>
        </p:nvSpPr>
        <p:spPr/>
        <p:txBody>
          <a:bodyPr/>
          <a:lstStyle/>
          <a:p>
            <a:pPr algn="ctr"/>
            <a:r>
              <a:rPr lang="fr-FR" dirty="0"/>
              <a:t>Joan Mitchell (1924-1992)</a:t>
            </a:r>
          </a:p>
        </p:txBody>
      </p:sp>
      <p:pic>
        <p:nvPicPr>
          <p:cNvPr id="5" name="Espace réservé du contenu 4">
            <a:extLst>
              <a:ext uri="{FF2B5EF4-FFF2-40B4-BE49-F238E27FC236}">
                <a16:creationId xmlns:a16="http://schemas.microsoft.com/office/drawing/2014/main" id="{8AB6A8D7-DB60-7A7A-C2FD-D5C5990C50E8}"/>
              </a:ext>
            </a:extLst>
          </p:cNvPr>
          <p:cNvPicPr>
            <a:picLocks noGrp="1" noChangeAspect="1"/>
          </p:cNvPicPr>
          <p:nvPr>
            <p:ph idx="1"/>
          </p:nvPr>
        </p:nvPicPr>
        <p:blipFill>
          <a:blip r:embed="rId2"/>
          <a:stretch>
            <a:fillRect/>
          </a:stretch>
        </p:blipFill>
        <p:spPr>
          <a:xfrm>
            <a:off x="1588770" y="1690688"/>
            <a:ext cx="8671560" cy="4214336"/>
          </a:xfrm>
        </p:spPr>
      </p:pic>
    </p:spTree>
    <p:extLst>
      <p:ext uri="{BB962C8B-B14F-4D97-AF65-F5344CB8AC3E}">
        <p14:creationId xmlns:p14="http://schemas.microsoft.com/office/powerpoint/2010/main" val="1040951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74FD46-6E0A-3AB9-191B-8F89300D3514}"/>
              </a:ext>
            </a:extLst>
          </p:cNvPr>
          <p:cNvSpPr>
            <a:spLocks noGrp="1"/>
          </p:cNvSpPr>
          <p:nvPr>
            <p:ph type="title"/>
          </p:nvPr>
        </p:nvSpPr>
        <p:spPr/>
        <p:txBody>
          <a:bodyPr/>
          <a:lstStyle/>
          <a:p>
            <a:pPr algn="ctr"/>
            <a:r>
              <a:rPr lang="fr-FR" dirty="0"/>
              <a:t>Joan Mitchell</a:t>
            </a:r>
          </a:p>
        </p:txBody>
      </p:sp>
      <p:pic>
        <p:nvPicPr>
          <p:cNvPr id="5" name="Espace réservé du contenu 4">
            <a:extLst>
              <a:ext uri="{FF2B5EF4-FFF2-40B4-BE49-F238E27FC236}">
                <a16:creationId xmlns:a16="http://schemas.microsoft.com/office/drawing/2014/main" id="{D0C3A87A-3EBA-50DF-741F-E6FC77E44A3E}"/>
              </a:ext>
            </a:extLst>
          </p:cNvPr>
          <p:cNvPicPr>
            <a:picLocks noGrp="1" noChangeAspect="1"/>
          </p:cNvPicPr>
          <p:nvPr>
            <p:ph idx="1"/>
          </p:nvPr>
        </p:nvPicPr>
        <p:blipFill>
          <a:blip r:embed="rId2"/>
          <a:stretch>
            <a:fillRect/>
          </a:stretch>
        </p:blipFill>
        <p:spPr>
          <a:xfrm>
            <a:off x="1657982" y="1825625"/>
            <a:ext cx="8876036" cy="4351338"/>
          </a:xfrm>
        </p:spPr>
      </p:pic>
    </p:spTree>
    <p:extLst>
      <p:ext uri="{BB962C8B-B14F-4D97-AF65-F5344CB8AC3E}">
        <p14:creationId xmlns:p14="http://schemas.microsoft.com/office/powerpoint/2010/main" val="1532503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E1F311-A626-138A-A5B1-F4626F9B4A5C}"/>
              </a:ext>
            </a:extLst>
          </p:cNvPr>
          <p:cNvSpPr>
            <a:spLocks noGrp="1"/>
          </p:cNvSpPr>
          <p:nvPr>
            <p:ph type="title"/>
          </p:nvPr>
        </p:nvSpPr>
        <p:spPr/>
        <p:txBody>
          <a:bodyPr>
            <a:normAutofit fontScale="90000"/>
          </a:bodyPr>
          <a:lstStyle/>
          <a:p>
            <a:pPr algn="ctr"/>
            <a:br>
              <a:rPr lang="fr-FR" dirty="0">
                <a:latin typeface="Times New Roman" panose="02020603050405020304" pitchFamily="18" charset="0"/>
                <a:cs typeface="Times New Roman" panose="02020603050405020304" pitchFamily="18" charset="0"/>
              </a:rPr>
            </a:br>
            <a:br>
              <a:rPr lang="fr-FR" dirty="0">
                <a:latin typeface="Times New Roman" panose="02020603050405020304" pitchFamily="18" charset="0"/>
                <a:cs typeface="Times New Roman" panose="02020603050405020304" pitchFamily="18" charset="0"/>
              </a:rPr>
            </a:br>
            <a:r>
              <a:rPr lang="fr-FR" b="1" dirty="0">
                <a:latin typeface="Times New Roman" panose="02020603050405020304" pitchFamily="18" charset="0"/>
                <a:cs typeface="Times New Roman" panose="02020603050405020304" pitchFamily="18" charset="0"/>
              </a:rPr>
              <a:t>II </a:t>
            </a:r>
            <a:r>
              <a:rPr lang="fr-FR" dirty="0">
                <a:latin typeface="Times New Roman" panose="02020603050405020304" pitchFamily="18" charset="0"/>
                <a:cs typeface="Times New Roman" panose="02020603050405020304" pitchFamily="18" charset="0"/>
              </a:rPr>
              <a:t>- </a:t>
            </a:r>
            <a:r>
              <a:rPr lang="fr-FR" b="1" dirty="0">
                <a:latin typeface="Times New Roman" panose="02020603050405020304" pitchFamily="18" charset="0"/>
                <a:cs typeface="Times New Roman" panose="02020603050405020304" pitchFamily="18" charset="0"/>
              </a:rPr>
              <a:t>Le dualisme Homme/nature incarné</a:t>
            </a:r>
            <a:br>
              <a:rPr lang="fr-FR" dirty="0">
                <a:latin typeface="Times New Roman" panose="02020603050405020304" pitchFamily="18" charset="0"/>
                <a:cs typeface="Times New Roman" panose="02020603050405020304" pitchFamily="18" charset="0"/>
              </a:rPr>
            </a:br>
            <a:br>
              <a:rPr lang="fr-FR" dirty="0">
                <a:latin typeface="Times New Roman" panose="02020603050405020304" pitchFamily="18" charset="0"/>
                <a:cs typeface="Times New Roman" panose="02020603050405020304" pitchFamily="18" charset="0"/>
              </a:rPr>
            </a:br>
            <a:endParaRPr lang="fr-FR"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16B98CE4-F7E8-218F-F5B5-61AA9AF47F80}"/>
              </a:ext>
            </a:extLst>
          </p:cNvPr>
          <p:cNvSpPr>
            <a:spLocks noGrp="1"/>
          </p:cNvSpPr>
          <p:nvPr>
            <p:ph idx="1"/>
          </p:nvPr>
        </p:nvSpPr>
        <p:spPr/>
        <p:txBody>
          <a:bodyPr>
            <a:normAutofit/>
          </a:bodyPr>
          <a:lstStyle/>
          <a:p>
            <a:pPr marL="0" indent="0">
              <a:buNone/>
            </a:pPr>
            <a:endParaRPr lang="fr-FR" dirty="0"/>
          </a:p>
          <a:p>
            <a:pPr marL="0" indent="0">
              <a:lnSpc>
                <a:spcPct val="100000"/>
              </a:lnSpc>
              <a:buNone/>
            </a:pPr>
            <a:r>
              <a:rPr lang="fr-FR" dirty="0">
                <a:solidFill>
                  <a:srgbClr val="000000"/>
                </a:solidFill>
                <a:ea typeface="Calibri" panose="020F0502020204030204" pitchFamily="34" charset="0"/>
              </a:rPr>
              <a:t>« La nature est un </a:t>
            </a:r>
            <a:r>
              <a:rPr lang="fr-FR" dirty="0">
                <a:ea typeface="Calibri" panose="020F0502020204030204" pitchFamily="34" charset="0"/>
              </a:rPr>
              <a:t>fétiche pour les modernes, un fétiche efficace qui agit sur le monde » </a:t>
            </a:r>
          </a:p>
          <a:p>
            <a:pPr marL="0" indent="0">
              <a:lnSpc>
                <a:spcPct val="100000"/>
              </a:lnSpc>
              <a:buNone/>
            </a:pPr>
            <a:r>
              <a:rPr lang="fr-FR" dirty="0">
                <a:ea typeface="Calibri" panose="020F0502020204030204" pitchFamily="34" charset="0"/>
              </a:rPr>
              <a:t>Ph. Descola, </a:t>
            </a:r>
            <a:r>
              <a:rPr lang="fr-FR" i="1" dirty="0">
                <a:ea typeface="Calibri" panose="020F0502020204030204" pitchFamily="34" charset="0"/>
              </a:rPr>
              <a:t>Par-delà nature et culture, </a:t>
            </a:r>
            <a:r>
              <a:rPr lang="fr-FR" dirty="0">
                <a:ea typeface="Calibri" panose="020F0502020204030204" pitchFamily="34" charset="0"/>
              </a:rPr>
              <a:t>p. 90</a:t>
            </a:r>
          </a:p>
          <a:p>
            <a:pPr marL="0" indent="0">
              <a:buNone/>
            </a:pPr>
            <a:r>
              <a:rPr lang="fr-FR" dirty="0">
                <a:ea typeface="Calibri" panose="020F0502020204030204" pitchFamily="34" charset="0"/>
              </a:rPr>
              <a:t> </a:t>
            </a:r>
            <a:endParaRPr lang="fr-FR" dirty="0"/>
          </a:p>
          <a:p>
            <a:pPr marL="0" indent="0">
              <a:buNone/>
            </a:pPr>
            <a:r>
              <a:rPr lang="fr-FR" dirty="0"/>
              <a:t>Un imaginaire dualiste qui a façonné le monde et en premier lieu le paysages en tenant à distance une nature tantôt perçue comme menaçante, tantôt menacée.</a:t>
            </a:r>
          </a:p>
          <a:p>
            <a:pPr marL="0" indent="0">
              <a:buNone/>
            </a:pPr>
            <a:endParaRPr lang="fr-FR" dirty="0"/>
          </a:p>
        </p:txBody>
      </p:sp>
    </p:spTree>
    <p:extLst>
      <p:ext uri="{BB962C8B-B14F-4D97-AF65-F5344CB8AC3E}">
        <p14:creationId xmlns:p14="http://schemas.microsoft.com/office/powerpoint/2010/main" val="518366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D44E24-BC92-FAB1-8D4C-444AB73A783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FE43581-2788-6FE9-B4B2-E8DE5D9D3170}"/>
              </a:ext>
            </a:extLst>
          </p:cNvPr>
          <p:cNvSpPr>
            <a:spLocks noGrp="1"/>
          </p:cNvSpPr>
          <p:nvPr>
            <p:ph idx="1"/>
          </p:nvPr>
        </p:nvSpPr>
        <p:spPr/>
        <p:txBody>
          <a:bodyPr/>
          <a:lstStyle/>
          <a:p>
            <a:pPr marL="0" indent="0">
              <a:buNone/>
            </a:pPr>
            <a:endParaRPr lang="fr-FR" dirty="0"/>
          </a:p>
          <a:p>
            <a:pPr marL="0" indent="0">
              <a:lnSpc>
                <a:spcPct val="150000"/>
              </a:lnSpc>
              <a:buNone/>
            </a:pPr>
            <a:r>
              <a:rPr lang="fr-FR" dirty="0"/>
              <a:t>En 1853 création du premier site naturel protégé au monde dans la forêt de Fontainebleau, qualifié de « réserves artistiques » par décret impérial en 1861.</a:t>
            </a:r>
          </a:p>
          <a:p>
            <a:pPr marL="0" indent="0">
              <a:lnSpc>
                <a:spcPct val="150000"/>
              </a:lnSpc>
              <a:buNone/>
            </a:pPr>
            <a:r>
              <a:rPr lang="fr-FR" dirty="0"/>
              <a:t>Sous la pression des peintres dit de « l’école de Barbizon »</a:t>
            </a:r>
          </a:p>
        </p:txBody>
      </p:sp>
    </p:spTree>
    <p:extLst>
      <p:ext uri="{BB962C8B-B14F-4D97-AF65-F5344CB8AC3E}">
        <p14:creationId xmlns:p14="http://schemas.microsoft.com/office/powerpoint/2010/main" val="4192663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8CE27A-17C7-FF4D-A28F-0D8E2F3F6481}"/>
              </a:ext>
            </a:extLst>
          </p:cNvPr>
          <p:cNvSpPr>
            <a:spLocks noGrp="1"/>
          </p:cNvSpPr>
          <p:nvPr>
            <p:ph type="title"/>
          </p:nvPr>
        </p:nvSpPr>
        <p:spPr/>
        <p:txBody>
          <a:bodyPr/>
          <a:lstStyle/>
          <a:p>
            <a:pPr algn="ctr"/>
            <a:r>
              <a:rPr lang="fr-FR" dirty="0"/>
              <a:t> Les peintres de l’école de Barbizon </a:t>
            </a:r>
            <a:br>
              <a:rPr lang="fr-FR" dirty="0"/>
            </a:br>
            <a:r>
              <a:rPr lang="fr-FR" sz="3600" dirty="0"/>
              <a:t>Jean-Baptiste Corot</a:t>
            </a:r>
          </a:p>
        </p:txBody>
      </p:sp>
      <p:pic>
        <p:nvPicPr>
          <p:cNvPr id="4" name="Espace réservé du contenu 3">
            <a:extLst>
              <a:ext uri="{FF2B5EF4-FFF2-40B4-BE49-F238E27FC236}">
                <a16:creationId xmlns:a16="http://schemas.microsoft.com/office/drawing/2014/main" id="{6D967EEC-0DFE-F140-BB30-D831856B1758}"/>
              </a:ext>
            </a:extLst>
          </p:cNvPr>
          <p:cNvPicPr>
            <a:picLocks noGrp="1" noChangeAspect="1"/>
          </p:cNvPicPr>
          <p:nvPr>
            <p:ph idx="1"/>
          </p:nvPr>
        </p:nvPicPr>
        <p:blipFill>
          <a:blip r:embed="rId2"/>
          <a:stretch>
            <a:fillRect/>
          </a:stretch>
        </p:blipFill>
        <p:spPr>
          <a:xfrm>
            <a:off x="3810000" y="2134394"/>
            <a:ext cx="4572000" cy="3733800"/>
          </a:xfrm>
          <a:prstGeom prst="rect">
            <a:avLst/>
          </a:prstGeom>
        </p:spPr>
      </p:pic>
    </p:spTree>
    <p:extLst>
      <p:ext uri="{BB962C8B-B14F-4D97-AF65-F5344CB8AC3E}">
        <p14:creationId xmlns:p14="http://schemas.microsoft.com/office/powerpoint/2010/main" val="592029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8CE27A-17C7-FF4D-A28F-0D8E2F3F6481}"/>
              </a:ext>
            </a:extLst>
          </p:cNvPr>
          <p:cNvSpPr>
            <a:spLocks noGrp="1"/>
          </p:cNvSpPr>
          <p:nvPr>
            <p:ph type="title"/>
          </p:nvPr>
        </p:nvSpPr>
        <p:spPr/>
        <p:txBody>
          <a:bodyPr/>
          <a:lstStyle/>
          <a:p>
            <a:pPr algn="ctr"/>
            <a:r>
              <a:rPr lang="fr-FR" dirty="0"/>
              <a:t> Les peintres de l’école de Barbizon </a:t>
            </a:r>
            <a:br>
              <a:rPr lang="fr-FR" dirty="0"/>
            </a:br>
            <a:r>
              <a:rPr lang="fr-FR" sz="3600" dirty="0"/>
              <a:t>Jean-Baptiste Corot</a:t>
            </a:r>
          </a:p>
        </p:txBody>
      </p:sp>
      <p:pic>
        <p:nvPicPr>
          <p:cNvPr id="6" name="Espace réservé du contenu 5">
            <a:extLst>
              <a:ext uri="{FF2B5EF4-FFF2-40B4-BE49-F238E27FC236}">
                <a16:creationId xmlns:a16="http://schemas.microsoft.com/office/drawing/2014/main" id="{1E75AB8F-F3A5-7C49-B980-BCA19514FF58}"/>
              </a:ext>
            </a:extLst>
          </p:cNvPr>
          <p:cNvPicPr>
            <a:picLocks noGrp="1" noChangeAspect="1"/>
          </p:cNvPicPr>
          <p:nvPr>
            <p:ph idx="1"/>
          </p:nvPr>
        </p:nvPicPr>
        <p:blipFill>
          <a:blip r:embed="rId2"/>
          <a:stretch>
            <a:fillRect/>
          </a:stretch>
        </p:blipFill>
        <p:spPr>
          <a:xfrm>
            <a:off x="1266383" y="2416628"/>
            <a:ext cx="3803328" cy="2893671"/>
          </a:xfrm>
          <a:prstGeom prst="rect">
            <a:avLst/>
          </a:prstGeom>
        </p:spPr>
      </p:pic>
      <p:pic>
        <p:nvPicPr>
          <p:cNvPr id="7" name="Image 6">
            <a:extLst>
              <a:ext uri="{FF2B5EF4-FFF2-40B4-BE49-F238E27FC236}">
                <a16:creationId xmlns:a16="http://schemas.microsoft.com/office/drawing/2014/main" id="{B0DF1067-3F4A-EC44-A93D-5B8CA82DFA66}"/>
              </a:ext>
            </a:extLst>
          </p:cNvPr>
          <p:cNvPicPr>
            <a:picLocks noChangeAspect="1"/>
          </p:cNvPicPr>
          <p:nvPr/>
        </p:nvPicPr>
        <p:blipFill>
          <a:blip r:embed="rId3"/>
          <a:stretch>
            <a:fillRect/>
          </a:stretch>
        </p:blipFill>
        <p:spPr>
          <a:xfrm>
            <a:off x="6096001" y="2257063"/>
            <a:ext cx="4222278" cy="3212802"/>
          </a:xfrm>
          <a:prstGeom prst="rect">
            <a:avLst/>
          </a:prstGeom>
        </p:spPr>
      </p:pic>
    </p:spTree>
    <p:extLst>
      <p:ext uri="{BB962C8B-B14F-4D97-AF65-F5344CB8AC3E}">
        <p14:creationId xmlns:p14="http://schemas.microsoft.com/office/powerpoint/2010/main" val="27169211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44F127-440C-AF44-AA13-B142069E7F6C}"/>
              </a:ext>
            </a:extLst>
          </p:cNvPr>
          <p:cNvSpPr>
            <a:spLocks noGrp="1"/>
          </p:cNvSpPr>
          <p:nvPr>
            <p:ph type="title"/>
          </p:nvPr>
        </p:nvSpPr>
        <p:spPr/>
        <p:txBody>
          <a:bodyPr/>
          <a:lstStyle/>
          <a:p>
            <a:pPr algn="ctr"/>
            <a:r>
              <a:rPr lang="fr-FR" dirty="0"/>
              <a:t> Les peintres de l’école de Barbizon </a:t>
            </a:r>
            <a:br>
              <a:rPr lang="fr-FR" dirty="0"/>
            </a:br>
            <a:r>
              <a:rPr lang="fr-FR" sz="3600" dirty="0"/>
              <a:t>Théodore d’</a:t>
            </a:r>
            <a:r>
              <a:rPr lang="fr-FR" sz="3600" dirty="0" err="1"/>
              <a:t>Aligny</a:t>
            </a:r>
            <a:endParaRPr lang="fr-FR" dirty="0"/>
          </a:p>
        </p:txBody>
      </p:sp>
      <p:pic>
        <p:nvPicPr>
          <p:cNvPr id="4" name="Espace réservé du contenu 4">
            <a:extLst>
              <a:ext uri="{FF2B5EF4-FFF2-40B4-BE49-F238E27FC236}">
                <a16:creationId xmlns:a16="http://schemas.microsoft.com/office/drawing/2014/main" id="{2638BD67-A7FB-8948-987B-6C6B7242B076}"/>
              </a:ext>
            </a:extLst>
          </p:cNvPr>
          <p:cNvPicPr>
            <a:picLocks noGrp="1" noChangeAspect="1"/>
          </p:cNvPicPr>
          <p:nvPr>
            <p:ph idx="1"/>
          </p:nvPr>
        </p:nvPicPr>
        <p:blipFill>
          <a:blip r:embed="rId2"/>
          <a:stretch>
            <a:fillRect/>
          </a:stretch>
        </p:blipFill>
        <p:spPr>
          <a:xfrm>
            <a:off x="4191000" y="2712244"/>
            <a:ext cx="3810000" cy="2578100"/>
          </a:xfrm>
        </p:spPr>
      </p:pic>
    </p:spTree>
    <p:extLst>
      <p:ext uri="{BB962C8B-B14F-4D97-AF65-F5344CB8AC3E}">
        <p14:creationId xmlns:p14="http://schemas.microsoft.com/office/powerpoint/2010/main" val="6750030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44F127-440C-AF44-AA13-B142069E7F6C}"/>
              </a:ext>
            </a:extLst>
          </p:cNvPr>
          <p:cNvSpPr>
            <a:spLocks noGrp="1"/>
          </p:cNvSpPr>
          <p:nvPr>
            <p:ph type="title"/>
          </p:nvPr>
        </p:nvSpPr>
        <p:spPr/>
        <p:txBody>
          <a:bodyPr/>
          <a:lstStyle/>
          <a:p>
            <a:pPr algn="ctr"/>
            <a:r>
              <a:rPr lang="fr-FR" dirty="0"/>
              <a:t> Les peintres de l’école de Barbizon </a:t>
            </a:r>
            <a:br>
              <a:rPr lang="fr-FR" dirty="0"/>
            </a:br>
            <a:r>
              <a:rPr lang="fr-FR" sz="3600" dirty="0"/>
              <a:t>Jean-François Millet</a:t>
            </a:r>
          </a:p>
        </p:txBody>
      </p:sp>
      <p:pic>
        <p:nvPicPr>
          <p:cNvPr id="6" name="Espace réservé du contenu 4">
            <a:extLst>
              <a:ext uri="{FF2B5EF4-FFF2-40B4-BE49-F238E27FC236}">
                <a16:creationId xmlns:a16="http://schemas.microsoft.com/office/drawing/2014/main" id="{AB26D766-F99F-854E-8D48-27529B8BBF63}"/>
              </a:ext>
            </a:extLst>
          </p:cNvPr>
          <p:cNvPicPr>
            <a:picLocks noGrp="1" noChangeAspect="1"/>
          </p:cNvPicPr>
          <p:nvPr>
            <p:ph idx="1"/>
          </p:nvPr>
        </p:nvPicPr>
        <p:blipFill>
          <a:blip r:embed="rId2"/>
          <a:stretch>
            <a:fillRect/>
          </a:stretch>
        </p:blipFill>
        <p:spPr>
          <a:xfrm>
            <a:off x="3222475" y="1825625"/>
            <a:ext cx="5747050" cy="4351338"/>
          </a:xfrm>
        </p:spPr>
      </p:pic>
    </p:spTree>
    <p:extLst>
      <p:ext uri="{BB962C8B-B14F-4D97-AF65-F5344CB8AC3E}">
        <p14:creationId xmlns:p14="http://schemas.microsoft.com/office/powerpoint/2010/main" val="1717532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44F127-440C-AF44-AA13-B142069E7F6C}"/>
              </a:ext>
            </a:extLst>
          </p:cNvPr>
          <p:cNvSpPr>
            <a:spLocks noGrp="1"/>
          </p:cNvSpPr>
          <p:nvPr>
            <p:ph type="title"/>
          </p:nvPr>
        </p:nvSpPr>
        <p:spPr/>
        <p:txBody>
          <a:bodyPr/>
          <a:lstStyle/>
          <a:p>
            <a:pPr algn="ctr"/>
            <a:r>
              <a:rPr lang="fr-FR" dirty="0"/>
              <a:t> Les peintres de l’école de Barbizon </a:t>
            </a:r>
            <a:br>
              <a:rPr lang="fr-FR" dirty="0"/>
            </a:br>
            <a:r>
              <a:rPr lang="fr-FR" sz="3600" dirty="0"/>
              <a:t>Gustave Courbet</a:t>
            </a:r>
          </a:p>
        </p:txBody>
      </p:sp>
      <p:pic>
        <p:nvPicPr>
          <p:cNvPr id="7" name="Espace réservé du contenu 4">
            <a:extLst>
              <a:ext uri="{FF2B5EF4-FFF2-40B4-BE49-F238E27FC236}">
                <a16:creationId xmlns:a16="http://schemas.microsoft.com/office/drawing/2014/main" id="{E4D44224-784E-634C-9770-E88241306301}"/>
              </a:ext>
            </a:extLst>
          </p:cNvPr>
          <p:cNvPicPr>
            <a:picLocks noGrp="1" noChangeAspect="1"/>
          </p:cNvPicPr>
          <p:nvPr>
            <p:ph idx="1"/>
          </p:nvPr>
        </p:nvPicPr>
        <p:blipFill>
          <a:blip r:embed="rId2"/>
          <a:stretch>
            <a:fillRect/>
          </a:stretch>
        </p:blipFill>
        <p:spPr>
          <a:xfrm>
            <a:off x="1577130" y="2465409"/>
            <a:ext cx="3943994" cy="2830722"/>
          </a:xfrm>
        </p:spPr>
      </p:pic>
      <p:pic>
        <p:nvPicPr>
          <p:cNvPr id="8" name="Image 7">
            <a:extLst>
              <a:ext uri="{FF2B5EF4-FFF2-40B4-BE49-F238E27FC236}">
                <a16:creationId xmlns:a16="http://schemas.microsoft.com/office/drawing/2014/main" id="{88497006-48BA-DA4D-9CAA-C460BE3A741B}"/>
              </a:ext>
            </a:extLst>
          </p:cNvPr>
          <p:cNvPicPr>
            <a:picLocks noChangeAspect="1"/>
          </p:cNvPicPr>
          <p:nvPr/>
        </p:nvPicPr>
        <p:blipFill>
          <a:blip r:embed="rId3"/>
          <a:stretch>
            <a:fillRect/>
          </a:stretch>
        </p:blipFill>
        <p:spPr>
          <a:xfrm>
            <a:off x="5970886" y="1952585"/>
            <a:ext cx="5029200" cy="4064000"/>
          </a:xfrm>
          <a:prstGeom prst="rect">
            <a:avLst/>
          </a:prstGeom>
        </p:spPr>
      </p:pic>
    </p:spTree>
    <p:extLst>
      <p:ext uri="{BB962C8B-B14F-4D97-AF65-F5344CB8AC3E}">
        <p14:creationId xmlns:p14="http://schemas.microsoft.com/office/powerpoint/2010/main" val="32338065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E26440-9F11-6753-A838-82F55AD93FCF}"/>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CF4BAC0-CAE2-A781-C4D9-9255399DF349}"/>
              </a:ext>
            </a:extLst>
          </p:cNvPr>
          <p:cNvSpPr>
            <a:spLocks noGrp="1"/>
          </p:cNvSpPr>
          <p:nvPr>
            <p:ph idx="1"/>
          </p:nvPr>
        </p:nvSpPr>
        <p:spPr/>
        <p:txBody>
          <a:bodyPr/>
          <a:lstStyle/>
          <a:p>
            <a:pPr marL="0" indent="0">
              <a:buNone/>
            </a:pPr>
            <a:r>
              <a:rPr lang="fr-FR" dirty="0"/>
              <a:t>Aux États-Unis des espaces ont été protégés sous l’impulsion d’écrivains ou d’artistes.</a:t>
            </a:r>
          </a:p>
          <a:p>
            <a:pPr marL="0" indent="0">
              <a:buNone/>
            </a:pPr>
            <a:endParaRPr lang="fr-FR" dirty="0"/>
          </a:p>
          <a:p>
            <a:pPr marL="0" indent="0">
              <a:buNone/>
            </a:pPr>
            <a:r>
              <a:rPr lang="fr-FR" dirty="0"/>
              <a:t>B. </a:t>
            </a:r>
            <a:r>
              <a:rPr lang="fr-FR" dirty="0" err="1"/>
              <a:t>Ramade</a:t>
            </a:r>
            <a:r>
              <a:rPr lang="fr-FR" dirty="0"/>
              <a:t> souligne de son côté une « corrélation entre les photographies de paysages majestueux de Yosemite Valley prises par Carleton Watkins en 1861 et la création de parcs naturels », en l’occurrence celui de Yosemite (P. Ardenne, p. 187).</a:t>
            </a:r>
          </a:p>
        </p:txBody>
      </p:sp>
    </p:spTree>
    <p:extLst>
      <p:ext uri="{BB962C8B-B14F-4D97-AF65-F5344CB8AC3E}">
        <p14:creationId xmlns:p14="http://schemas.microsoft.com/office/powerpoint/2010/main" val="4032822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03E3B8-6DC3-6C4C-B63E-B84CE7960D02}"/>
              </a:ext>
            </a:extLst>
          </p:cNvPr>
          <p:cNvSpPr>
            <a:spLocks noGrp="1"/>
          </p:cNvSpPr>
          <p:nvPr>
            <p:ph type="title"/>
          </p:nvPr>
        </p:nvSpPr>
        <p:spPr/>
        <p:txBody>
          <a:bodyPr>
            <a:normAutofit/>
          </a:bodyPr>
          <a:lstStyle/>
          <a:p>
            <a:pPr algn="ctr"/>
            <a:r>
              <a:rPr lang="fr-FR" sz="3600" dirty="0"/>
              <a:t>Jan van </a:t>
            </a:r>
            <a:r>
              <a:rPr lang="fr-FR" sz="3600" dirty="0" err="1"/>
              <a:t>Eyck</a:t>
            </a:r>
            <a:r>
              <a:rPr lang="fr-FR" sz="3600" dirty="0"/>
              <a:t>, 1435</a:t>
            </a:r>
            <a:br>
              <a:rPr lang="fr-FR" sz="3600" dirty="0"/>
            </a:br>
            <a:r>
              <a:rPr lang="fr-FR" sz="3600" dirty="0"/>
              <a:t>La vierge du chancelier Rolin</a:t>
            </a:r>
          </a:p>
        </p:txBody>
      </p:sp>
      <p:pic>
        <p:nvPicPr>
          <p:cNvPr id="5" name="Espace réservé du contenu 4">
            <a:extLst>
              <a:ext uri="{FF2B5EF4-FFF2-40B4-BE49-F238E27FC236}">
                <a16:creationId xmlns:a16="http://schemas.microsoft.com/office/drawing/2014/main" id="{E01D5BBB-BEA3-6C49-9D53-8C72920A7E36}"/>
              </a:ext>
            </a:extLst>
          </p:cNvPr>
          <p:cNvPicPr>
            <a:picLocks noGrp="1" noChangeAspect="1"/>
          </p:cNvPicPr>
          <p:nvPr>
            <p:ph idx="1"/>
          </p:nvPr>
        </p:nvPicPr>
        <p:blipFill>
          <a:blip r:embed="rId2"/>
          <a:stretch>
            <a:fillRect/>
          </a:stretch>
        </p:blipFill>
        <p:spPr>
          <a:xfrm>
            <a:off x="4060286" y="1825625"/>
            <a:ext cx="4071427" cy="4351338"/>
          </a:xfrm>
        </p:spPr>
      </p:pic>
    </p:spTree>
    <p:extLst>
      <p:ext uri="{BB962C8B-B14F-4D97-AF65-F5344CB8AC3E}">
        <p14:creationId xmlns:p14="http://schemas.microsoft.com/office/powerpoint/2010/main" val="37883073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B81F11-2BC0-BE4E-B7B9-331E1B510A51}"/>
              </a:ext>
            </a:extLst>
          </p:cNvPr>
          <p:cNvSpPr>
            <a:spLocks noGrp="1"/>
          </p:cNvSpPr>
          <p:nvPr>
            <p:ph type="title"/>
          </p:nvPr>
        </p:nvSpPr>
        <p:spPr/>
        <p:txBody>
          <a:bodyPr/>
          <a:lstStyle/>
          <a:p>
            <a:r>
              <a:rPr lang="fr-FR" dirty="0"/>
              <a:t>Carleton Watkins </a:t>
            </a:r>
          </a:p>
        </p:txBody>
      </p:sp>
      <p:sp>
        <p:nvSpPr>
          <p:cNvPr id="3" name="Espace réservé du contenu 2">
            <a:extLst>
              <a:ext uri="{FF2B5EF4-FFF2-40B4-BE49-F238E27FC236}">
                <a16:creationId xmlns:a16="http://schemas.microsoft.com/office/drawing/2014/main" id="{2ED1ADF3-DF5A-AD48-8E4B-7E9C370320C4}"/>
              </a:ext>
            </a:extLst>
          </p:cNvPr>
          <p:cNvSpPr>
            <a:spLocks noGrp="1"/>
          </p:cNvSpPr>
          <p:nvPr>
            <p:ph idx="1"/>
          </p:nvPr>
        </p:nvSpPr>
        <p:spPr/>
        <p:txBody>
          <a:bodyPr/>
          <a:lstStyle/>
          <a:p>
            <a:pPr marL="0" indent="0">
              <a:buNone/>
            </a:pPr>
            <a:r>
              <a:rPr lang="fr-FR" dirty="0" err="1"/>
              <a:t>Yosemite</a:t>
            </a:r>
            <a:r>
              <a:rPr lang="fr-FR" dirty="0"/>
              <a:t> </a:t>
            </a:r>
            <a:r>
              <a:rPr lang="fr-FR" dirty="0" err="1"/>
              <a:t>Valley</a:t>
            </a:r>
            <a:endParaRPr lang="fr-FR" dirty="0"/>
          </a:p>
        </p:txBody>
      </p:sp>
      <p:pic>
        <p:nvPicPr>
          <p:cNvPr id="5" name="Image 4">
            <a:extLst>
              <a:ext uri="{FF2B5EF4-FFF2-40B4-BE49-F238E27FC236}">
                <a16:creationId xmlns:a16="http://schemas.microsoft.com/office/drawing/2014/main" id="{216355B0-4E40-9F42-B455-707C04A7FBD7}"/>
              </a:ext>
            </a:extLst>
          </p:cNvPr>
          <p:cNvPicPr>
            <a:picLocks noChangeAspect="1"/>
          </p:cNvPicPr>
          <p:nvPr/>
        </p:nvPicPr>
        <p:blipFill>
          <a:blip r:embed="rId2"/>
          <a:stretch>
            <a:fillRect/>
          </a:stretch>
        </p:blipFill>
        <p:spPr>
          <a:xfrm>
            <a:off x="4983866" y="842963"/>
            <a:ext cx="6553200" cy="5334000"/>
          </a:xfrm>
          <a:prstGeom prst="rect">
            <a:avLst/>
          </a:prstGeom>
        </p:spPr>
      </p:pic>
      <p:pic>
        <p:nvPicPr>
          <p:cNvPr id="8" name="Image 7">
            <a:extLst>
              <a:ext uri="{FF2B5EF4-FFF2-40B4-BE49-F238E27FC236}">
                <a16:creationId xmlns:a16="http://schemas.microsoft.com/office/drawing/2014/main" id="{5CCF75F7-AB7B-B948-96A3-63B1717EF882}"/>
              </a:ext>
            </a:extLst>
          </p:cNvPr>
          <p:cNvPicPr>
            <a:picLocks noChangeAspect="1"/>
          </p:cNvPicPr>
          <p:nvPr/>
        </p:nvPicPr>
        <p:blipFill>
          <a:blip r:embed="rId3"/>
          <a:stretch>
            <a:fillRect/>
          </a:stretch>
        </p:blipFill>
        <p:spPr>
          <a:xfrm>
            <a:off x="838200" y="2777923"/>
            <a:ext cx="2599963" cy="2187615"/>
          </a:xfrm>
          <a:prstGeom prst="rect">
            <a:avLst/>
          </a:prstGeom>
        </p:spPr>
      </p:pic>
    </p:spTree>
    <p:extLst>
      <p:ext uri="{BB962C8B-B14F-4D97-AF65-F5344CB8AC3E}">
        <p14:creationId xmlns:p14="http://schemas.microsoft.com/office/powerpoint/2010/main" val="28052701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64A3FF-C3D2-DED8-47E7-08A9D453D29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A597485-A9AD-B31E-D59B-F71276597F3F}"/>
              </a:ext>
            </a:extLst>
          </p:cNvPr>
          <p:cNvSpPr>
            <a:spLocks noGrp="1"/>
          </p:cNvSpPr>
          <p:nvPr>
            <p:ph idx="1"/>
          </p:nvPr>
        </p:nvSpPr>
        <p:spPr/>
        <p:txBody>
          <a:bodyPr/>
          <a:lstStyle/>
          <a:p>
            <a:pPr marL="0" indent="0">
              <a:buNone/>
            </a:pPr>
            <a:r>
              <a:rPr lang="fr-FR" dirty="0"/>
              <a:t>Les photographies de paysages de William Henry Jackson et les gravures de Thomas Moran ont « servi de support au plaidoyer du géologue Ferdinand Hayden en faveur de la préservation du parc naturel de Yellowstone créé en 1872 » (N. Blanc et Julie Ramos </a:t>
            </a:r>
            <a:r>
              <a:rPr lang="fr-FR" dirty="0" err="1"/>
              <a:t>Ecoplasties</a:t>
            </a:r>
            <a:r>
              <a:rPr lang="fr-FR" dirty="0"/>
              <a:t>. Art et environnement, p. 28).</a:t>
            </a:r>
          </a:p>
        </p:txBody>
      </p:sp>
    </p:spTree>
    <p:extLst>
      <p:ext uri="{BB962C8B-B14F-4D97-AF65-F5344CB8AC3E}">
        <p14:creationId xmlns:p14="http://schemas.microsoft.com/office/powerpoint/2010/main" val="4115741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5B1687-3863-3D4D-B145-96F8E38B2AF6}"/>
              </a:ext>
            </a:extLst>
          </p:cNvPr>
          <p:cNvSpPr>
            <a:spLocks noGrp="1"/>
          </p:cNvSpPr>
          <p:nvPr>
            <p:ph type="title"/>
          </p:nvPr>
        </p:nvSpPr>
        <p:spPr/>
        <p:txBody>
          <a:bodyPr/>
          <a:lstStyle/>
          <a:p>
            <a:r>
              <a:rPr lang="fr-FR" dirty="0"/>
              <a:t>William Henry Jackson </a:t>
            </a:r>
          </a:p>
        </p:txBody>
      </p:sp>
      <p:sp>
        <p:nvSpPr>
          <p:cNvPr id="7" name="Espace réservé du contenu 6">
            <a:extLst>
              <a:ext uri="{FF2B5EF4-FFF2-40B4-BE49-F238E27FC236}">
                <a16:creationId xmlns:a16="http://schemas.microsoft.com/office/drawing/2014/main" id="{D61D4209-AA36-DA41-B7D8-7A5EAC9610F9}"/>
              </a:ext>
            </a:extLst>
          </p:cNvPr>
          <p:cNvSpPr>
            <a:spLocks noGrp="1"/>
          </p:cNvSpPr>
          <p:nvPr>
            <p:ph idx="1"/>
          </p:nvPr>
        </p:nvSpPr>
        <p:spPr/>
        <p:txBody>
          <a:bodyPr/>
          <a:lstStyle/>
          <a:p>
            <a:pPr marL="0" indent="0">
              <a:buNone/>
            </a:pPr>
            <a:r>
              <a:rPr lang="fr-FR" dirty="0" err="1"/>
              <a:t>Yellostone</a:t>
            </a:r>
            <a:endParaRPr lang="fr-FR" dirty="0"/>
          </a:p>
          <a:p>
            <a:pPr marL="0" indent="0">
              <a:buNone/>
            </a:pPr>
            <a:endParaRPr lang="fr-FR" dirty="0">
              <a:hlinkClick r:id="rId2"/>
            </a:endParaRPr>
          </a:p>
          <a:p>
            <a:pPr marL="0" indent="0">
              <a:buNone/>
            </a:pPr>
            <a:endParaRPr lang="fr-FR" dirty="0"/>
          </a:p>
        </p:txBody>
      </p:sp>
      <p:pic>
        <p:nvPicPr>
          <p:cNvPr id="11" name="Image 10">
            <a:extLst>
              <a:ext uri="{FF2B5EF4-FFF2-40B4-BE49-F238E27FC236}">
                <a16:creationId xmlns:a16="http://schemas.microsoft.com/office/drawing/2014/main" id="{754C8D92-8CEA-E549-B799-36890B5C8D0A}"/>
              </a:ext>
            </a:extLst>
          </p:cNvPr>
          <p:cNvPicPr>
            <a:picLocks noChangeAspect="1"/>
          </p:cNvPicPr>
          <p:nvPr/>
        </p:nvPicPr>
        <p:blipFill>
          <a:blip r:embed="rId3"/>
          <a:stretch>
            <a:fillRect/>
          </a:stretch>
        </p:blipFill>
        <p:spPr>
          <a:xfrm>
            <a:off x="6096000" y="460255"/>
            <a:ext cx="4876800" cy="6235700"/>
          </a:xfrm>
          <a:prstGeom prst="rect">
            <a:avLst/>
          </a:prstGeom>
        </p:spPr>
      </p:pic>
    </p:spTree>
    <p:extLst>
      <p:ext uri="{BB962C8B-B14F-4D97-AF65-F5344CB8AC3E}">
        <p14:creationId xmlns:p14="http://schemas.microsoft.com/office/powerpoint/2010/main" val="34955032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CC1CB1-D986-0C4F-0D5F-43D0D4A7915E}"/>
              </a:ext>
            </a:extLst>
          </p:cNvPr>
          <p:cNvSpPr>
            <a:spLocks noGrp="1"/>
          </p:cNvSpPr>
          <p:nvPr>
            <p:ph type="title"/>
          </p:nvPr>
        </p:nvSpPr>
        <p:spPr/>
        <p:txBody>
          <a:bodyPr>
            <a:noAutofit/>
          </a:bodyPr>
          <a:lstStyle/>
          <a:p>
            <a:pPr algn="ctr"/>
            <a:r>
              <a:rPr lang="fr-FR" sz="3600" b="1" dirty="0">
                <a:latin typeface="Times New Roman" panose="02020603050405020304" pitchFamily="18" charset="0"/>
                <a:cs typeface="Times New Roman" panose="02020603050405020304" pitchFamily="18" charset="0"/>
              </a:rPr>
              <a:t>Invisibilisation de notre dépendance à la nature</a:t>
            </a:r>
            <a:endParaRPr lang="fr-FR" sz="36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E978FFF8-C645-A452-7B2F-71B667BF43C5}"/>
              </a:ext>
            </a:extLst>
          </p:cNvPr>
          <p:cNvSpPr>
            <a:spLocks noGrp="1"/>
          </p:cNvSpPr>
          <p:nvPr>
            <p:ph idx="1"/>
          </p:nvPr>
        </p:nvSpPr>
        <p:spPr/>
        <p:txBody>
          <a:bodyPr>
            <a:normAutofit lnSpcReduction="10000"/>
          </a:bodyPr>
          <a:lstStyle/>
          <a:p>
            <a:pPr marL="0" indent="0">
              <a:buNone/>
            </a:pPr>
            <a:r>
              <a:rPr lang="fr-FR" sz="3200" dirty="0">
                <a:latin typeface="Times New Roman" panose="02020603050405020304" pitchFamily="18" charset="0"/>
                <a:cs typeface="Times New Roman" panose="02020603050405020304" pitchFamily="18" charset="0"/>
              </a:rPr>
              <a:t>Les techniques moderne =&gt; matérialisation de la mise à distance dans nos pratiques ordinaires</a:t>
            </a:r>
          </a:p>
          <a:p>
            <a:pPr marL="0" indent="0">
              <a:buNone/>
            </a:pPr>
            <a:endParaRPr lang="fr-FR" sz="3200" dirty="0">
              <a:latin typeface="Times New Roman" panose="02020603050405020304" pitchFamily="18" charset="0"/>
              <a:cs typeface="Times New Roman" panose="02020603050405020304" pitchFamily="18" charset="0"/>
            </a:endParaRPr>
          </a:p>
          <a:p>
            <a:pPr marL="0" indent="0">
              <a:buNone/>
            </a:pPr>
            <a:r>
              <a:rPr lang="fr-FR" sz="3200" dirty="0">
                <a:latin typeface="Times New Roman" panose="02020603050405020304" pitchFamily="18" charset="0"/>
                <a:cs typeface="Times New Roman" panose="02020603050405020304" pitchFamily="18" charset="0"/>
              </a:rPr>
              <a:t>Gras Alain, </a:t>
            </a:r>
            <a:r>
              <a:rPr lang="fr-FR" sz="3200" i="1" dirty="0">
                <a:latin typeface="Times New Roman" panose="02020603050405020304" pitchFamily="18" charset="0"/>
                <a:cs typeface="Times New Roman" panose="02020603050405020304" pitchFamily="18" charset="0"/>
              </a:rPr>
              <a:t>Le choix du feu. Aux origines de la crise climatique</a:t>
            </a:r>
            <a:r>
              <a:rPr lang="fr-FR" sz="3200" dirty="0">
                <a:latin typeface="Times New Roman" panose="02020603050405020304" pitchFamily="18" charset="0"/>
                <a:cs typeface="Times New Roman" panose="02020603050405020304" pitchFamily="18" charset="0"/>
              </a:rPr>
              <a:t>, Fayard, 2007 </a:t>
            </a:r>
          </a:p>
          <a:p>
            <a:pPr marL="0" indent="0">
              <a:buNone/>
            </a:pPr>
            <a:endParaRPr lang="fr-FR" sz="3200" dirty="0">
              <a:latin typeface="Times New Roman" panose="02020603050405020304" pitchFamily="18" charset="0"/>
              <a:cs typeface="Times New Roman" panose="02020603050405020304" pitchFamily="18" charset="0"/>
            </a:endParaRPr>
          </a:p>
          <a:p>
            <a:pPr marL="0" indent="0">
              <a:buNone/>
            </a:pPr>
            <a:endParaRPr lang="fr-FR" b="1" dirty="0">
              <a:latin typeface="Times New Roman" panose="02020603050405020304" pitchFamily="18" charset="0"/>
              <a:cs typeface="Times New Roman" panose="02020603050405020304" pitchFamily="18" charset="0"/>
            </a:endParaRPr>
          </a:p>
          <a:p>
            <a:pPr marL="0" indent="0">
              <a:buNone/>
            </a:pPr>
            <a:br>
              <a:rPr lang="fr-FR" dirty="0">
                <a:latin typeface="Times New Roman" panose="02020603050405020304" pitchFamily="18" charset="0"/>
                <a:cs typeface="Times New Roman" panose="02020603050405020304" pitchFamily="18" charset="0"/>
              </a:rPr>
            </a:br>
            <a:endParaRPr lang="fr-FR" dirty="0"/>
          </a:p>
        </p:txBody>
      </p:sp>
    </p:spTree>
    <p:extLst>
      <p:ext uri="{BB962C8B-B14F-4D97-AF65-F5344CB8AC3E}">
        <p14:creationId xmlns:p14="http://schemas.microsoft.com/office/powerpoint/2010/main" val="39004745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0766DB-00F5-261A-78DF-CA70EAFC88FE}"/>
              </a:ext>
            </a:extLst>
          </p:cNvPr>
          <p:cNvSpPr>
            <a:spLocks noGrp="1"/>
          </p:cNvSpPr>
          <p:nvPr>
            <p:ph type="title"/>
          </p:nvPr>
        </p:nvSpPr>
        <p:spPr/>
        <p:txBody>
          <a:bodyPr>
            <a:normAutofit/>
          </a:bodyPr>
          <a:lstStyle/>
          <a:p>
            <a:r>
              <a:rPr lang="fr-FR" sz="2400" dirty="0"/>
              <a:t>L’économiste Wolfgang Sachs (</a:t>
            </a:r>
            <a:r>
              <a:rPr lang="fr-FR" sz="2400" dirty="0" err="1"/>
              <a:t>Écosociété</a:t>
            </a:r>
            <a:r>
              <a:rPr lang="fr-FR" sz="2400" dirty="0"/>
              <a:t>, 1996) et l’exemple du mixeur électrique :</a:t>
            </a:r>
            <a:br>
              <a:rPr lang="fr-FR" sz="2400" dirty="0"/>
            </a:br>
            <a:endParaRPr lang="fr-FR" sz="2400" dirty="0"/>
          </a:p>
        </p:txBody>
      </p:sp>
      <p:sp>
        <p:nvSpPr>
          <p:cNvPr id="3" name="Espace réservé du contenu 2">
            <a:extLst>
              <a:ext uri="{FF2B5EF4-FFF2-40B4-BE49-F238E27FC236}">
                <a16:creationId xmlns:a16="http://schemas.microsoft.com/office/drawing/2014/main" id="{FE524C43-A236-6FEB-73AD-52616F7E2689}"/>
              </a:ext>
            </a:extLst>
          </p:cNvPr>
          <p:cNvSpPr>
            <a:spLocks noGrp="1"/>
          </p:cNvSpPr>
          <p:nvPr>
            <p:ph idx="1"/>
          </p:nvPr>
        </p:nvSpPr>
        <p:spPr>
          <a:xfrm>
            <a:off x="838200" y="1182414"/>
            <a:ext cx="10515600" cy="4994549"/>
          </a:xfrm>
        </p:spPr>
        <p:txBody>
          <a:bodyPr>
            <a:normAutofit fontScale="92500" lnSpcReduction="20000"/>
          </a:bodyPr>
          <a:lstStyle/>
          <a:p>
            <a:pPr marL="0" indent="0">
              <a:buNone/>
            </a:pPr>
            <a:r>
              <a:rPr lang="fr-FR" dirty="0"/>
              <a:t>« Il extrait les jus de fruits en moins de temps qu’il ne faut pour le dire. Quelle merveille !... à première vue. Il suffit de jeter un coup d’œil sur la prise et le fil pour s’apercevoir qu’on est en face du terminal domestique d’un système national et, en fait, mondial. L’électricité arrive par un réseau de lignes alimenté par des centrales qui dépendent à leur tour de barrages, de plates-formes off-shore ou de derricks installés dans de lointains déserts. L’ensemble de la chaîne ne garantit un approvisionnement adéquat et rapide que si chacun des maillons est encadré par des bataillons d’ingénieurs, de gestionnaires et d’experts financiers, eux-mêmes reliés aux administrations et à des secteurs entiers de l’industrie (quand ce n’est pas l’armée). Le mixeur électrique, comme l’automobile, l’ordinateur ou le téléviseur, dépend entièrement de l’existence de vastes systèmes d’organisation et de production soudés les uns aux autres. En mettant le mixeur en marche, on n’utilise pas simplement un outil, on se branche sur tout un réseau de systèmes interdépendants. Le passage de techniques simples à l’équipement moderne implique la réorganisation de la société tout entière. »</a:t>
            </a:r>
          </a:p>
          <a:p>
            <a:pPr marL="0" indent="0">
              <a:buNone/>
            </a:pPr>
            <a:endParaRPr lang="fr-FR" dirty="0"/>
          </a:p>
          <a:p>
            <a:pPr marL="0" indent="0">
              <a:buNone/>
            </a:pPr>
            <a:endParaRPr lang="fr-FR" dirty="0"/>
          </a:p>
        </p:txBody>
      </p:sp>
    </p:spTree>
    <p:extLst>
      <p:ext uri="{BB962C8B-B14F-4D97-AF65-F5344CB8AC3E}">
        <p14:creationId xmlns:p14="http://schemas.microsoft.com/office/powerpoint/2010/main" val="1392232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E5C2FD-0C5B-B832-DC45-DB67984D521A}"/>
              </a:ext>
            </a:extLst>
          </p:cNvPr>
          <p:cNvSpPr>
            <a:spLocks noGrp="1"/>
          </p:cNvSpPr>
          <p:nvPr>
            <p:ph type="title"/>
          </p:nvPr>
        </p:nvSpPr>
        <p:spPr/>
        <p:txBody>
          <a:bodyPr>
            <a:normAutofit fontScale="90000"/>
          </a:bodyPr>
          <a:lstStyle/>
          <a:p>
            <a:pPr algn="ctr"/>
            <a:br>
              <a:rPr lang="fr-FR" sz="4000" b="1" dirty="0">
                <a:latin typeface="Times New Roman" panose="02020603050405020304" pitchFamily="18" charset="0"/>
                <a:cs typeface="Times New Roman" panose="02020603050405020304" pitchFamily="18" charset="0"/>
              </a:rPr>
            </a:br>
            <a:r>
              <a:rPr lang="fr-FR" sz="4000" b="1" dirty="0">
                <a:latin typeface="Times New Roman" panose="02020603050405020304" pitchFamily="18" charset="0"/>
                <a:cs typeface="Times New Roman" panose="02020603050405020304" pitchFamily="18" charset="0"/>
              </a:rPr>
              <a:t>III – </a:t>
            </a:r>
            <a:r>
              <a:rPr lang="fr-FR" b="1" dirty="0">
                <a:latin typeface="Times New Roman" panose="02020603050405020304" pitchFamily="18" charset="0"/>
                <a:cs typeface="Times New Roman" panose="02020603050405020304" pitchFamily="18" charset="0"/>
              </a:rPr>
              <a:t>Recoudre</a:t>
            </a:r>
            <a:r>
              <a:rPr lang="fr-FR" sz="4000" b="1" dirty="0">
                <a:latin typeface="Times New Roman" panose="02020603050405020304" pitchFamily="18" charset="0"/>
                <a:cs typeface="Times New Roman" panose="02020603050405020304" pitchFamily="18" charset="0"/>
              </a:rPr>
              <a:t> le monde </a:t>
            </a:r>
            <a:br>
              <a:rPr lang="fr-FR" dirty="0"/>
            </a:br>
            <a:endParaRPr lang="fr-FR" dirty="0"/>
          </a:p>
        </p:txBody>
      </p:sp>
      <p:sp>
        <p:nvSpPr>
          <p:cNvPr id="3" name="Espace réservé du contenu 2">
            <a:extLst>
              <a:ext uri="{FF2B5EF4-FFF2-40B4-BE49-F238E27FC236}">
                <a16:creationId xmlns:a16="http://schemas.microsoft.com/office/drawing/2014/main" id="{29CCF4F9-08DD-0BC8-71C3-60A33F783386}"/>
              </a:ext>
            </a:extLst>
          </p:cNvPr>
          <p:cNvSpPr>
            <a:spLocks noGrp="1"/>
          </p:cNvSpPr>
          <p:nvPr>
            <p:ph idx="1"/>
          </p:nvPr>
        </p:nvSpPr>
        <p:spPr/>
        <p:txBody>
          <a:bodyPr/>
          <a:lstStyle/>
          <a:p>
            <a:pPr marL="0" indent="0">
              <a:buNone/>
            </a:pPr>
            <a:r>
              <a:rPr lang="fr-FR" dirty="0"/>
              <a:t>Environnement </a:t>
            </a:r>
            <a:r>
              <a:rPr lang="fr-FR" dirty="0">
                <a:sym typeface="Wingdings" pitchFamily="2" charset="2"/>
              </a:rPr>
              <a:t> changement d’échelle</a:t>
            </a:r>
          </a:p>
          <a:p>
            <a:pPr marL="0" indent="0">
              <a:buNone/>
            </a:pPr>
            <a:r>
              <a:rPr lang="fr-FR" dirty="0">
                <a:sym typeface="Wingdings" pitchFamily="2" charset="2"/>
              </a:rPr>
              <a:t>De la terre à la Terre</a:t>
            </a:r>
          </a:p>
          <a:p>
            <a:pPr marL="0" indent="0">
              <a:buNone/>
            </a:pPr>
            <a:endParaRPr lang="fr-FR" dirty="0">
              <a:sym typeface="Wingdings" pitchFamily="2" charset="2"/>
            </a:endParaRPr>
          </a:p>
          <a:p>
            <a:pPr marL="0" indent="0">
              <a:buNone/>
            </a:pPr>
            <a:endParaRPr lang="fr-FR" dirty="0"/>
          </a:p>
        </p:txBody>
      </p:sp>
    </p:spTree>
    <p:extLst>
      <p:ext uri="{BB962C8B-B14F-4D97-AF65-F5344CB8AC3E}">
        <p14:creationId xmlns:p14="http://schemas.microsoft.com/office/powerpoint/2010/main" val="23966724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5396E-EB38-520F-39C1-565DADFD93F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81E80EF-B160-4F6C-3149-C23D27C8E59F}"/>
              </a:ext>
            </a:extLst>
          </p:cNvPr>
          <p:cNvSpPr>
            <a:spLocks noGrp="1"/>
          </p:cNvSpPr>
          <p:nvPr>
            <p:ph type="title"/>
          </p:nvPr>
        </p:nvSpPr>
        <p:spPr/>
        <p:txBody>
          <a:bodyPr>
            <a:normAutofit fontScale="90000"/>
          </a:bodyPr>
          <a:lstStyle/>
          <a:p>
            <a:pPr algn="ctr"/>
            <a:br>
              <a:rPr lang="fr-FR" sz="4000" b="1" dirty="0">
                <a:latin typeface="Times New Roman" panose="02020603050405020304" pitchFamily="18" charset="0"/>
                <a:cs typeface="Times New Roman" panose="02020603050405020304" pitchFamily="18" charset="0"/>
              </a:rPr>
            </a:br>
            <a:r>
              <a:rPr lang="fr-FR" sz="4000" b="1" dirty="0">
                <a:latin typeface="Times New Roman" panose="02020603050405020304" pitchFamily="18" charset="0"/>
                <a:cs typeface="Times New Roman" panose="02020603050405020304" pitchFamily="18" charset="0"/>
              </a:rPr>
              <a:t>III – </a:t>
            </a:r>
            <a:r>
              <a:rPr lang="fr-FR" b="1" dirty="0">
                <a:latin typeface="Times New Roman" panose="02020603050405020304" pitchFamily="18" charset="0"/>
                <a:cs typeface="Times New Roman" panose="02020603050405020304" pitchFamily="18" charset="0"/>
              </a:rPr>
              <a:t>Recoudre</a:t>
            </a:r>
            <a:r>
              <a:rPr lang="fr-FR" sz="4000" b="1" dirty="0">
                <a:latin typeface="Times New Roman" panose="02020603050405020304" pitchFamily="18" charset="0"/>
                <a:cs typeface="Times New Roman" panose="02020603050405020304" pitchFamily="18" charset="0"/>
              </a:rPr>
              <a:t> le monde </a:t>
            </a:r>
            <a:br>
              <a:rPr lang="fr-FR" dirty="0"/>
            </a:br>
            <a:endParaRPr lang="fr-FR" dirty="0"/>
          </a:p>
        </p:txBody>
      </p:sp>
      <p:sp>
        <p:nvSpPr>
          <p:cNvPr id="3" name="Espace réservé du contenu 2">
            <a:extLst>
              <a:ext uri="{FF2B5EF4-FFF2-40B4-BE49-F238E27FC236}">
                <a16:creationId xmlns:a16="http://schemas.microsoft.com/office/drawing/2014/main" id="{8BAA5A0D-38E8-90C4-45A5-438691EF906D}"/>
              </a:ext>
            </a:extLst>
          </p:cNvPr>
          <p:cNvSpPr>
            <a:spLocks noGrp="1"/>
          </p:cNvSpPr>
          <p:nvPr>
            <p:ph idx="1"/>
          </p:nvPr>
        </p:nvSpPr>
        <p:spPr/>
        <p:txBody>
          <a:bodyPr>
            <a:normAutofit lnSpcReduction="10000"/>
          </a:bodyPr>
          <a:lstStyle/>
          <a:p>
            <a:pPr marL="0" indent="0">
              <a:buNone/>
            </a:pPr>
            <a:r>
              <a:rPr lang="fr-FR" dirty="0"/>
              <a:t>Environnement </a:t>
            </a:r>
            <a:r>
              <a:rPr lang="fr-FR" dirty="0">
                <a:sym typeface="Wingdings" pitchFamily="2" charset="2"/>
              </a:rPr>
              <a:t> changement d’échelle</a:t>
            </a:r>
          </a:p>
          <a:p>
            <a:pPr marL="0" indent="0">
              <a:buNone/>
            </a:pPr>
            <a:r>
              <a:rPr lang="fr-FR" dirty="0">
                <a:sym typeface="Wingdings" pitchFamily="2" charset="2"/>
              </a:rPr>
              <a:t>De la terre à la Terre</a:t>
            </a:r>
          </a:p>
          <a:p>
            <a:pPr marL="0" indent="0">
              <a:buNone/>
            </a:pPr>
            <a:endParaRPr lang="fr-FR" dirty="0">
              <a:sym typeface="Wingdings" pitchFamily="2" charset="2"/>
            </a:endParaRPr>
          </a:p>
          <a:p>
            <a:pPr marL="0" indent="0">
              <a:buNone/>
            </a:pPr>
            <a:r>
              <a:rPr lang="fr-FR" dirty="0"/>
              <a:t>Impossible connaissance sensible des implications écologiques et sociales de nos pratiques sans médiation.</a:t>
            </a:r>
          </a:p>
          <a:p>
            <a:pPr marL="0" indent="0">
              <a:buNone/>
            </a:pPr>
            <a:endParaRPr lang="fr-FR" dirty="0"/>
          </a:p>
          <a:p>
            <a:pPr marL="0" indent="0">
              <a:buNone/>
            </a:pPr>
            <a:r>
              <a:rPr lang="fr-FR" dirty="0"/>
              <a:t>Médiation technique et scientifique pour appréhender les transformations des cycles de la Terre =&gt; Une vue « </a:t>
            </a:r>
            <a:r>
              <a:rPr lang="fr-FR" dirty="0" err="1"/>
              <a:t>déterrestrée</a:t>
            </a:r>
            <a:r>
              <a:rPr lang="fr-FR" dirty="0"/>
              <a:t> » pour Sebastian Vincent </a:t>
            </a:r>
            <a:r>
              <a:rPr lang="fr-FR" dirty="0" err="1"/>
              <a:t>Grevsmühl</a:t>
            </a:r>
            <a:r>
              <a:rPr lang="fr-FR" dirty="0"/>
              <a:t> (</a:t>
            </a:r>
            <a:r>
              <a:rPr lang="fr-FR" dirty="0" err="1"/>
              <a:t>Grevsmühl</a:t>
            </a:r>
            <a:r>
              <a:rPr lang="fr-FR" dirty="0"/>
              <a:t> Sebastian Vincent, </a:t>
            </a:r>
            <a:r>
              <a:rPr lang="fr-FR" i="1" dirty="0"/>
              <a:t>La terre vue d’en haut</a:t>
            </a:r>
            <a:r>
              <a:rPr lang="fr-FR" dirty="0"/>
              <a:t>, Paris, Seuil, coll. Anthropocène, 2014)</a:t>
            </a:r>
          </a:p>
        </p:txBody>
      </p:sp>
    </p:spTree>
    <p:extLst>
      <p:ext uri="{BB962C8B-B14F-4D97-AF65-F5344CB8AC3E}">
        <p14:creationId xmlns:p14="http://schemas.microsoft.com/office/powerpoint/2010/main" val="3081656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F81B76-8F35-114F-932D-15C32C13E6F7}"/>
              </a:ext>
            </a:extLst>
          </p:cNvPr>
          <p:cNvSpPr>
            <a:spLocks noGrp="1"/>
          </p:cNvSpPr>
          <p:nvPr>
            <p:ph type="title"/>
          </p:nvPr>
        </p:nvSpPr>
        <p:spPr/>
        <p:txBody>
          <a:bodyPr>
            <a:normAutofit fontScale="90000"/>
          </a:bodyPr>
          <a:lstStyle/>
          <a:p>
            <a:pPr algn="ctr"/>
            <a:r>
              <a:rPr lang="fr-FR" b="1" dirty="0"/>
              <a:t>L’Anthropocène</a:t>
            </a:r>
            <a:br>
              <a:rPr lang="fr-FR" b="1" dirty="0"/>
            </a:br>
            <a:r>
              <a:rPr lang="fr-FR" sz="3100" b="1" dirty="0"/>
              <a:t>Changement d’échelle : de la terre à la Terre</a:t>
            </a:r>
            <a:br>
              <a:rPr lang="fr-FR" sz="2700" dirty="0"/>
            </a:br>
            <a:r>
              <a:rPr lang="fr-FR" sz="2700" dirty="0"/>
              <a:t> </a:t>
            </a:r>
          </a:p>
        </p:txBody>
      </p:sp>
      <p:sp>
        <p:nvSpPr>
          <p:cNvPr id="4" name="Espace réservé du contenu 3">
            <a:extLst>
              <a:ext uri="{FF2B5EF4-FFF2-40B4-BE49-F238E27FC236}">
                <a16:creationId xmlns:a16="http://schemas.microsoft.com/office/drawing/2014/main" id="{6C3C4A28-F6F1-F84B-95A6-FCC44C6A5A76}"/>
              </a:ext>
            </a:extLst>
          </p:cNvPr>
          <p:cNvSpPr>
            <a:spLocks noGrp="1"/>
          </p:cNvSpPr>
          <p:nvPr>
            <p:ph idx="1"/>
          </p:nvPr>
        </p:nvSpPr>
        <p:spPr/>
        <p:txBody>
          <a:bodyPr/>
          <a:lstStyle/>
          <a:p>
            <a:pPr marL="0" indent="0">
              <a:buNone/>
            </a:pPr>
            <a:endParaRPr lang="fr-FR" dirty="0"/>
          </a:p>
        </p:txBody>
      </p:sp>
      <p:pic>
        <p:nvPicPr>
          <p:cNvPr id="5" name="Espace réservé du contenu 3">
            <a:extLst>
              <a:ext uri="{FF2B5EF4-FFF2-40B4-BE49-F238E27FC236}">
                <a16:creationId xmlns:a16="http://schemas.microsoft.com/office/drawing/2014/main" id="{B660DBB8-6013-5F41-B741-43513E579366}"/>
              </a:ext>
            </a:extLst>
          </p:cNvPr>
          <p:cNvPicPr>
            <a:picLocks noChangeAspect="1"/>
          </p:cNvPicPr>
          <p:nvPr/>
        </p:nvPicPr>
        <p:blipFill>
          <a:blip r:embed="rId2"/>
          <a:stretch>
            <a:fillRect/>
          </a:stretch>
        </p:blipFill>
        <p:spPr>
          <a:xfrm>
            <a:off x="4438650" y="1690688"/>
            <a:ext cx="3467100" cy="4622800"/>
          </a:xfrm>
          <a:prstGeom prst="rect">
            <a:avLst/>
          </a:prstGeom>
        </p:spPr>
      </p:pic>
    </p:spTree>
    <p:extLst>
      <p:ext uri="{BB962C8B-B14F-4D97-AF65-F5344CB8AC3E}">
        <p14:creationId xmlns:p14="http://schemas.microsoft.com/office/powerpoint/2010/main" val="22065130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F20A00-D874-80AD-F181-ADD18C98F69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43632F4-581B-8461-16A0-C5FE3386270F}"/>
              </a:ext>
            </a:extLst>
          </p:cNvPr>
          <p:cNvSpPr>
            <a:spLocks noGrp="1"/>
          </p:cNvSpPr>
          <p:nvPr>
            <p:ph idx="1"/>
          </p:nvPr>
        </p:nvSpPr>
        <p:spPr/>
        <p:txBody>
          <a:bodyPr/>
          <a:lstStyle/>
          <a:p>
            <a:pPr marL="0" indent="0">
              <a:buNone/>
            </a:pPr>
            <a:r>
              <a:rPr lang="fr-FR" dirty="0"/>
              <a:t>Pour Tim Ingold, ce savoir transmis ne permet pas une « approche véritablement écologique » car « la simple possession d’informations ne suffit pas à l’élaboration d’une connaissance ». Il conclut d’ailleurs que « jamais dans l’histoire du monde, autant d’informations n’ont été associées à si peu de sagesse » </a:t>
            </a:r>
          </a:p>
          <a:p>
            <a:pPr marL="0" indent="0">
              <a:buNone/>
            </a:pPr>
            <a:r>
              <a:rPr lang="fr-FR" dirty="0"/>
              <a:t>Ingold Tim, </a:t>
            </a:r>
            <a:r>
              <a:rPr lang="fr-FR" i="1" dirty="0"/>
              <a:t>Faire. Anthropologie, Archéologie, Art et Architecture</a:t>
            </a:r>
            <a:r>
              <a:rPr lang="fr-FR" dirty="0"/>
              <a:t>, Éditions Dehors, 2017, p.298</a:t>
            </a:r>
          </a:p>
        </p:txBody>
      </p:sp>
    </p:spTree>
    <p:extLst>
      <p:ext uri="{BB962C8B-B14F-4D97-AF65-F5344CB8AC3E}">
        <p14:creationId xmlns:p14="http://schemas.microsoft.com/office/powerpoint/2010/main" val="862605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9AD480-6F7B-5037-97DD-825507BD1060}"/>
              </a:ext>
            </a:extLst>
          </p:cNvPr>
          <p:cNvSpPr>
            <a:spLocks noGrp="1"/>
          </p:cNvSpPr>
          <p:nvPr>
            <p:ph type="title"/>
          </p:nvPr>
        </p:nvSpPr>
        <p:spPr/>
        <p:txBody>
          <a:bodyPr/>
          <a:lstStyle/>
          <a:p>
            <a:pPr algn="ctr"/>
            <a:r>
              <a:rPr lang="fr-FR" dirty="0"/>
              <a:t>Décalage entre savoir formel et </a:t>
            </a:r>
            <a:br>
              <a:rPr lang="fr-FR" dirty="0"/>
            </a:br>
            <a:r>
              <a:rPr lang="fr-FR" dirty="0"/>
              <a:t>expérience sensible</a:t>
            </a:r>
          </a:p>
        </p:txBody>
      </p:sp>
      <p:sp>
        <p:nvSpPr>
          <p:cNvPr id="3" name="Espace réservé du contenu 2">
            <a:extLst>
              <a:ext uri="{FF2B5EF4-FFF2-40B4-BE49-F238E27FC236}">
                <a16:creationId xmlns:a16="http://schemas.microsoft.com/office/drawing/2014/main" id="{4DF95B41-A210-8F44-F581-C36A2DE8BC21}"/>
              </a:ext>
            </a:extLst>
          </p:cNvPr>
          <p:cNvSpPr>
            <a:spLocks noGrp="1"/>
          </p:cNvSpPr>
          <p:nvPr>
            <p:ph idx="1"/>
          </p:nvPr>
        </p:nvSpPr>
        <p:spPr/>
        <p:txBody>
          <a:bodyPr/>
          <a:lstStyle/>
          <a:p>
            <a:pPr marL="0" indent="0">
              <a:buNone/>
            </a:pPr>
            <a:r>
              <a:rPr lang="fr-FR" dirty="0"/>
              <a:t>L’impossible connaissance sensible illustrée par l’artiste japonais</a:t>
            </a:r>
          </a:p>
          <a:p>
            <a:pPr marL="0" indent="0">
              <a:buNone/>
            </a:pPr>
            <a:r>
              <a:rPr lang="fr-FR" b="1" dirty="0"/>
              <a:t>Hikaru </a:t>
            </a:r>
            <a:r>
              <a:rPr lang="fr-FR" b="1" dirty="0" err="1"/>
              <a:t>Fujii</a:t>
            </a:r>
            <a:r>
              <a:rPr lang="fr-FR" dirty="0"/>
              <a:t>, </a:t>
            </a:r>
            <a:r>
              <a:rPr lang="fr-FR" i="1" dirty="0"/>
              <a:t>Record of Coastal </a:t>
            </a:r>
            <a:r>
              <a:rPr lang="fr-FR" i="1" dirty="0" err="1"/>
              <a:t>Landscape</a:t>
            </a:r>
            <a:endParaRPr lang="fr-FR" dirty="0"/>
          </a:p>
          <a:p>
            <a:pPr marL="0" indent="0">
              <a:buNone/>
            </a:pPr>
            <a:r>
              <a:rPr lang="fr-FR" dirty="0"/>
              <a:t>Musée national de l’art moderne de Tokyo</a:t>
            </a:r>
          </a:p>
          <a:p>
            <a:pPr marL="0" indent="0">
              <a:buNone/>
            </a:pPr>
            <a:endParaRPr lang="fr-FR" dirty="0"/>
          </a:p>
          <a:p>
            <a:pPr marL="0" indent="0">
              <a:buNone/>
            </a:pPr>
            <a:r>
              <a:rPr lang="fr-FR" dirty="0"/>
              <a:t>Documentaire </a:t>
            </a:r>
            <a:r>
              <a:rPr lang="fr-FR" dirty="0" err="1"/>
              <a:t>Zvizdal</a:t>
            </a:r>
            <a:r>
              <a:rPr lang="fr-FR" dirty="0"/>
              <a:t>, réalisé par Bart </a:t>
            </a:r>
            <a:r>
              <a:rPr lang="fr-FR" dirty="0" err="1"/>
              <a:t>Baele</a:t>
            </a:r>
            <a:r>
              <a:rPr lang="fr-FR" dirty="0"/>
              <a:t>, Yves </a:t>
            </a:r>
            <a:r>
              <a:rPr lang="fr-FR" dirty="0" err="1"/>
              <a:t>Degryse</a:t>
            </a:r>
            <a:r>
              <a:rPr lang="fr-FR" dirty="0"/>
              <a:t> &amp; Cathy </a:t>
            </a:r>
            <a:r>
              <a:rPr lang="fr-FR" dirty="0" err="1"/>
              <a:t>Blisson</a:t>
            </a:r>
            <a:r>
              <a:rPr lang="fr-FR" dirty="0"/>
              <a:t>, février 2016</a:t>
            </a:r>
          </a:p>
          <a:p>
            <a:pPr marL="0" indent="0">
              <a:buNone/>
            </a:pPr>
            <a:endParaRPr lang="fr-FR" dirty="0"/>
          </a:p>
          <a:p>
            <a:pPr marL="0" indent="0">
              <a:buNone/>
            </a:pPr>
            <a:endParaRPr lang="fr-FR" dirty="0"/>
          </a:p>
        </p:txBody>
      </p:sp>
    </p:spTree>
    <p:extLst>
      <p:ext uri="{BB962C8B-B14F-4D97-AF65-F5344CB8AC3E}">
        <p14:creationId xmlns:p14="http://schemas.microsoft.com/office/powerpoint/2010/main" val="3376444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FA683C-EB4C-5D26-C5FC-D9F8B2ED451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49AC9961-E7FB-79DB-B152-7976C9E7A73D}"/>
              </a:ext>
            </a:extLst>
          </p:cNvPr>
          <p:cNvSpPr>
            <a:spLocks noGrp="1"/>
          </p:cNvSpPr>
          <p:nvPr>
            <p:ph idx="1"/>
          </p:nvPr>
        </p:nvSpPr>
        <p:spPr/>
        <p:txBody>
          <a:bodyPr/>
          <a:lstStyle/>
          <a:p>
            <a:pPr marL="0" indent="0">
              <a:buNone/>
            </a:pPr>
            <a:r>
              <a:rPr lang="fr-FR" dirty="0"/>
              <a:t>Naissance de la perspective en peinture</a:t>
            </a:r>
          </a:p>
          <a:p>
            <a:pPr marL="0" indent="0">
              <a:buNone/>
            </a:pPr>
            <a:endParaRPr lang="fr-FR" dirty="0"/>
          </a:p>
          <a:p>
            <a:pPr marL="0" indent="0">
              <a:buNone/>
            </a:pPr>
            <a:r>
              <a:rPr lang="fr-FR" dirty="0"/>
              <a:t>Leon Battista Alberti, 2019, </a:t>
            </a:r>
            <a:r>
              <a:rPr lang="fr-FR" i="1" dirty="0"/>
              <a:t>De </a:t>
            </a:r>
            <a:r>
              <a:rPr lang="fr-FR" i="1" dirty="0" err="1"/>
              <a:t>Pictura</a:t>
            </a:r>
            <a:r>
              <a:rPr lang="fr-FR" dirty="0"/>
              <a:t>, Paris, Éditions Allia. </a:t>
            </a:r>
          </a:p>
          <a:p>
            <a:pPr marL="0" indent="0">
              <a:buNone/>
            </a:pPr>
            <a:r>
              <a:rPr lang="fr-FR" dirty="0"/>
              <a:t>Écrit en toscan en 1435, ce traité de peinture ne fut imprimé qu’en 1540</a:t>
            </a:r>
          </a:p>
        </p:txBody>
      </p:sp>
    </p:spTree>
    <p:extLst>
      <p:ext uri="{BB962C8B-B14F-4D97-AF65-F5344CB8AC3E}">
        <p14:creationId xmlns:p14="http://schemas.microsoft.com/office/powerpoint/2010/main" val="34469987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FAA94F-9D11-7671-5BDC-F2BBCEE9BD08}"/>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8A450F2-5840-83B4-63CA-A0A5717FBCEF}"/>
              </a:ext>
            </a:extLst>
          </p:cNvPr>
          <p:cNvSpPr>
            <a:spLocks noGrp="1"/>
          </p:cNvSpPr>
          <p:nvPr>
            <p:ph idx="1"/>
          </p:nvPr>
        </p:nvSpPr>
        <p:spPr/>
        <p:txBody>
          <a:bodyPr/>
          <a:lstStyle/>
          <a:p>
            <a:pPr marL="0" indent="0">
              <a:buNone/>
            </a:pPr>
            <a:r>
              <a:rPr lang="fr-FR" dirty="0" err="1"/>
              <a:t>Foessel</a:t>
            </a:r>
            <a:r>
              <a:rPr lang="fr-FR" dirty="0"/>
              <a:t> Michaël, </a:t>
            </a:r>
            <a:r>
              <a:rPr lang="fr-FR" i="1" dirty="0"/>
              <a:t>Après la fin du monde</a:t>
            </a:r>
            <a:r>
              <a:rPr lang="fr-FR" dirty="0"/>
              <a:t>, Paris, Seuil, 2012</a:t>
            </a:r>
          </a:p>
          <a:p>
            <a:pPr marL="0" indent="0">
              <a:buNone/>
            </a:pPr>
            <a:r>
              <a:rPr lang="fr-FR" dirty="0"/>
              <a:t>« l’incapacité d’ajuster un savoir à la situation sensible » (p. 197).</a:t>
            </a:r>
          </a:p>
          <a:p>
            <a:pPr marL="0" indent="0">
              <a:buNone/>
            </a:pPr>
            <a:r>
              <a:rPr lang="fr-FR" dirty="0"/>
              <a:t>« le sens n’est pas quelque chose d’intellectuel que l’esprit projette sur la matière neutre. […] Il n’y a de signification pour l’homme qu’à l’intérieur de ce qui est praticable et peut faire l’objet d’un investissement à la fois corporel et spirituel » (p. 169).</a:t>
            </a:r>
          </a:p>
          <a:p>
            <a:pPr marL="0" indent="0">
              <a:buNone/>
            </a:pPr>
            <a:endParaRPr lang="fr-FR" dirty="0"/>
          </a:p>
        </p:txBody>
      </p:sp>
    </p:spTree>
    <p:extLst>
      <p:ext uri="{BB962C8B-B14F-4D97-AF65-F5344CB8AC3E}">
        <p14:creationId xmlns:p14="http://schemas.microsoft.com/office/powerpoint/2010/main" val="18698418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F09558-28B0-5F0B-E6C6-7B41900BE717}"/>
              </a:ext>
            </a:extLst>
          </p:cNvPr>
          <p:cNvSpPr>
            <a:spLocks noGrp="1"/>
          </p:cNvSpPr>
          <p:nvPr>
            <p:ph type="title"/>
          </p:nvPr>
        </p:nvSpPr>
        <p:spPr/>
        <p:txBody>
          <a:bodyPr/>
          <a:lstStyle/>
          <a:p>
            <a:pPr algn="ctr"/>
            <a:r>
              <a:rPr lang="fr-FR" dirty="0"/>
              <a:t>Rendre tangible </a:t>
            </a:r>
          </a:p>
        </p:txBody>
      </p:sp>
      <p:sp>
        <p:nvSpPr>
          <p:cNvPr id="3" name="Espace réservé du contenu 2">
            <a:extLst>
              <a:ext uri="{FF2B5EF4-FFF2-40B4-BE49-F238E27FC236}">
                <a16:creationId xmlns:a16="http://schemas.microsoft.com/office/drawing/2014/main" id="{5F99E6DC-5577-DACE-DE98-4E33F07E4433}"/>
              </a:ext>
            </a:extLst>
          </p:cNvPr>
          <p:cNvSpPr>
            <a:spLocks noGrp="1"/>
          </p:cNvSpPr>
          <p:nvPr>
            <p:ph idx="1"/>
          </p:nvPr>
        </p:nvSpPr>
        <p:spPr>
          <a:xfrm>
            <a:off x="820615" y="1802179"/>
            <a:ext cx="10515600" cy="4351338"/>
          </a:xfrm>
        </p:spPr>
        <p:txBody>
          <a:bodyPr>
            <a:normAutofit/>
          </a:bodyPr>
          <a:lstStyle/>
          <a:p>
            <a:pPr marL="0" indent="0">
              <a:buNone/>
            </a:pPr>
            <a:r>
              <a:rPr lang="fr-FR" dirty="0"/>
              <a:t>Rendre tangible l’invisible / Donner à voir ce qui a été mis à distance : </a:t>
            </a:r>
          </a:p>
          <a:p>
            <a:pPr marL="0" indent="0">
              <a:buNone/>
            </a:pPr>
            <a:endParaRPr lang="fr-FR" dirty="0"/>
          </a:p>
          <a:p>
            <a:pPr marL="0" indent="0">
              <a:buNone/>
            </a:pPr>
            <a:r>
              <a:rPr lang="fr-FR" dirty="0"/>
              <a:t>Nicolas </a:t>
            </a:r>
            <a:r>
              <a:rPr lang="fr-FR" dirty="0" err="1"/>
              <a:t>Uriburu</a:t>
            </a:r>
            <a:endParaRPr lang="fr-FR" dirty="0"/>
          </a:p>
          <a:p>
            <a:pPr marL="0" indent="0">
              <a:buNone/>
            </a:pPr>
            <a:r>
              <a:rPr lang="fr-FR" dirty="0"/>
              <a:t>Joseph Beuys</a:t>
            </a:r>
          </a:p>
          <a:p>
            <a:pPr marL="0" indent="0">
              <a:buNone/>
            </a:pPr>
            <a:r>
              <a:rPr lang="fr-FR" dirty="0"/>
              <a:t>Hans </a:t>
            </a:r>
            <a:r>
              <a:rPr lang="fr-FR" dirty="0" err="1"/>
              <a:t>Haacke</a:t>
            </a:r>
            <a:endParaRPr lang="fr-FR" dirty="0"/>
          </a:p>
          <a:p>
            <a:pPr marL="0" indent="0">
              <a:buNone/>
            </a:pPr>
            <a:r>
              <a:rPr lang="fr-FR" dirty="0"/>
              <a:t>J. Henry </a:t>
            </a:r>
            <a:r>
              <a:rPr lang="fr-FR" dirty="0" err="1"/>
              <a:t>Fair</a:t>
            </a:r>
            <a:endParaRPr lang="fr-FR" dirty="0"/>
          </a:p>
          <a:p>
            <a:pPr marL="0" indent="0">
              <a:buNone/>
            </a:pPr>
            <a:r>
              <a:rPr lang="fr-FR" dirty="0"/>
              <a:t>le collectif </a:t>
            </a:r>
            <a:r>
              <a:rPr lang="fr-FR" dirty="0" err="1"/>
              <a:t>HeHe</a:t>
            </a:r>
            <a:endParaRPr lang="fr-FR" dirty="0"/>
          </a:p>
          <a:p>
            <a:pPr marL="0" indent="0">
              <a:buNone/>
            </a:pPr>
            <a:r>
              <a:rPr lang="fr-FR" dirty="0"/>
              <a:t>Vibha </a:t>
            </a:r>
            <a:r>
              <a:rPr lang="fr-FR" dirty="0" err="1"/>
              <a:t>Galhotra</a:t>
            </a:r>
            <a:endParaRPr lang="fr-FR" dirty="0"/>
          </a:p>
        </p:txBody>
      </p:sp>
    </p:spTree>
    <p:extLst>
      <p:ext uri="{BB962C8B-B14F-4D97-AF65-F5344CB8AC3E}">
        <p14:creationId xmlns:p14="http://schemas.microsoft.com/office/powerpoint/2010/main" val="31131956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182373-A250-C143-BF00-5E711FFDFDD6}"/>
              </a:ext>
            </a:extLst>
          </p:cNvPr>
          <p:cNvSpPr>
            <a:spLocks noGrp="1"/>
          </p:cNvSpPr>
          <p:nvPr>
            <p:ph type="title"/>
          </p:nvPr>
        </p:nvSpPr>
        <p:spPr/>
        <p:txBody>
          <a:bodyPr/>
          <a:lstStyle/>
          <a:p>
            <a:r>
              <a:rPr lang="fr-FR" dirty="0"/>
              <a:t>Nicolas </a:t>
            </a:r>
            <a:r>
              <a:rPr lang="fr-FR" dirty="0" err="1"/>
              <a:t>Uriburu</a:t>
            </a:r>
            <a:r>
              <a:rPr lang="fr-FR" dirty="0">
                <a:effectLst/>
              </a:rPr>
              <a:t> </a:t>
            </a:r>
            <a:endParaRPr lang="fr-FR" dirty="0"/>
          </a:p>
        </p:txBody>
      </p:sp>
      <p:pic>
        <p:nvPicPr>
          <p:cNvPr id="5" name="Espace réservé du contenu 4">
            <a:extLst>
              <a:ext uri="{FF2B5EF4-FFF2-40B4-BE49-F238E27FC236}">
                <a16:creationId xmlns:a16="http://schemas.microsoft.com/office/drawing/2014/main" id="{D3D5E576-35E3-8143-BA0E-A17C25C9F8F3}"/>
              </a:ext>
            </a:extLst>
          </p:cNvPr>
          <p:cNvPicPr>
            <a:picLocks noGrp="1" noChangeAspect="1"/>
          </p:cNvPicPr>
          <p:nvPr>
            <p:ph idx="1"/>
          </p:nvPr>
        </p:nvPicPr>
        <p:blipFill>
          <a:blip r:embed="rId2"/>
          <a:stretch>
            <a:fillRect/>
          </a:stretch>
        </p:blipFill>
        <p:spPr>
          <a:xfrm>
            <a:off x="1046374" y="2219498"/>
            <a:ext cx="3437491" cy="3034364"/>
          </a:xfrm>
        </p:spPr>
      </p:pic>
      <p:pic>
        <p:nvPicPr>
          <p:cNvPr id="7" name="Image 6">
            <a:extLst>
              <a:ext uri="{FF2B5EF4-FFF2-40B4-BE49-F238E27FC236}">
                <a16:creationId xmlns:a16="http://schemas.microsoft.com/office/drawing/2014/main" id="{795AC3DF-236B-9B47-BC0A-C67D96A312D5}"/>
              </a:ext>
            </a:extLst>
          </p:cNvPr>
          <p:cNvPicPr>
            <a:picLocks noChangeAspect="1"/>
          </p:cNvPicPr>
          <p:nvPr/>
        </p:nvPicPr>
        <p:blipFill>
          <a:blip r:embed="rId3"/>
          <a:stretch>
            <a:fillRect/>
          </a:stretch>
        </p:blipFill>
        <p:spPr>
          <a:xfrm>
            <a:off x="5240663" y="36590"/>
            <a:ext cx="4927600" cy="6858000"/>
          </a:xfrm>
          <a:prstGeom prst="rect">
            <a:avLst/>
          </a:prstGeom>
        </p:spPr>
      </p:pic>
    </p:spTree>
    <p:extLst>
      <p:ext uri="{BB962C8B-B14F-4D97-AF65-F5344CB8AC3E}">
        <p14:creationId xmlns:p14="http://schemas.microsoft.com/office/powerpoint/2010/main" val="20311601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EEFD58-80E5-8142-9186-66CF5ABEC0B5}"/>
              </a:ext>
            </a:extLst>
          </p:cNvPr>
          <p:cNvSpPr>
            <a:spLocks noGrp="1"/>
          </p:cNvSpPr>
          <p:nvPr>
            <p:ph type="title"/>
          </p:nvPr>
        </p:nvSpPr>
        <p:spPr/>
        <p:txBody>
          <a:bodyPr/>
          <a:lstStyle/>
          <a:p>
            <a:r>
              <a:rPr lang="fr-FR" dirty="0"/>
              <a:t>Joseph Beuys</a:t>
            </a:r>
          </a:p>
        </p:txBody>
      </p:sp>
      <p:sp>
        <p:nvSpPr>
          <p:cNvPr id="3" name="Espace réservé du contenu 2">
            <a:extLst>
              <a:ext uri="{FF2B5EF4-FFF2-40B4-BE49-F238E27FC236}">
                <a16:creationId xmlns:a16="http://schemas.microsoft.com/office/drawing/2014/main" id="{8A08B224-28B2-F04E-B1B6-62AD853097E7}"/>
              </a:ext>
            </a:extLst>
          </p:cNvPr>
          <p:cNvSpPr>
            <a:spLocks noGrp="1"/>
          </p:cNvSpPr>
          <p:nvPr>
            <p:ph idx="1"/>
          </p:nvPr>
        </p:nvSpPr>
        <p:spPr>
          <a:xfrm>
            <a:off x="838200" y="1273215"/>
            <a:ext cx="10515600" cy="4903748"/>
          </a:xfrm>
        </p:spPr>
        <p:txBody>
          <a:bodyPr>
            <a:normAutofit/>
          </a:bodyPr>
          <a:lstStyle/>
          <a:p>
            <a:pPr marL="0" indent="0">
              <a:buNone/>
            </a:pPr>
            <a:r>
              <a:rPr lang="fr-FR" sz="2400" dirty="0"/>
              <a:t>« Action dans le marais » (</a:t>
            </a:r>
            <a:r>
              <a:rPr lang="fr-FR" sz="2400" i="1" dirty="0" err="1"/>
              <a:t>Aktion</a:t>
            </a:r>
            <a:r>
              <a:rPr lang="fr-FR" sz="2400" i="1" dirty="0"/>
              <a:t> in </a:t>
            </a:r>
            <a:r>
              <a:rPr lang="fr-FR" sz="2400" i="1" dirty="0" err="1"/>
              <a:t>Moor</a:t>
            </a:r>
            <a:r>
              <a:rPr lang="fr-FR" sz="2400" dirty="0"/>
              <a:t>), sur les bords du Zuiderzee, Pays-Bas, 16 août </a:t>
            </a:r>
            <a:r>
              <a:rPr lang="fr-FR" sz="2400"/>
              <a:t>1971</a:t>
            </a:r>
            <a:r>
              <a:rPr lang="fr-FR" sz="2400">
                <a:effectLst/>
              </a:rPr>
              <a:t> </a:t>
            </a:r>
          </a:p>
          <a:p>
            <a:pPr marL="0" indent="0">
              <a:buNone/>
            </a:pPr>
            <a:endParaRPr lang="fr-FR" sz="2400" dirty="0">
              <a:effectLst/>
            </a:endParaRPr>
          </a:p>
          <a:p>
            <a:pPr marL="0" indent="0">
              <a:buNone/>
            </a:pPr>
            <a:r>
              <a:rPr lang="fr-FR" sz="2400" dirty="0"/>
              <a:t>Photographe : </a:t>
            </a:r>
          </a:p>
          <a:p>
            <a:pPr marL="0" indent="0">
              <a:buNone/>
            </a:pPr>
            <a:r>
              <a:rPr lang="fr-FR" sz="2400" dirty="0"/>
              <a:t>Gianfranco </a:t>
            </a:r>
            <a:r>
              <a:rPr lang="fr-FR" sz="2400" dirty="0" err="1"/>
              <a:t>Gorgoni</a:t>
            </a:r>
            <a:r>
              <a:rPr lang="fr-FR" sz="2400" dirty="0"/>
              <a:t> </a:t>
            </a:r>
          </a:p>
        </p:txBody>
      </p:sp>
      <p:pic>
        <p:nvPicPr>
          <p:cNvPr id="5" name="Image 4">
            <a:extLst>
              <a:ext uri="{FF2B5EF4-FFF2-40B4-BE49-F238E27FC236}">
                <a16:creationId xmlns:a16="http://schemas.microsoft.com/office/drawing/2014/main" id="{8C6D4A7A-FCD2-6749-B52A-97293FBB5E4D}"/>
              </a:ext>
            </a:extLst>
          </p:cNvPr>
          <p:cNvPicPr>
            <a:picLocks noChangeAspect="1"/>
          </p:cNvPicPr>
          <p:nvPr/>
        </p:nvPicPr>
        <p:blipFill>
          <a:blip r:embed="rId2"/>
          <a:stretch>
            <a:fillRect/>
          </a:stretch>
        </p:blipFill>
        <p:spPr>
          <a:xfrm>
            <a:off x="3761771" y="1883498"/>
            <a:ext cx="6851972" cy="4441825"/>
          </a:xfrm>
          <a:prstGeom prst="rect">
            <a:avLst/>
          </a:prstGeom>
        </p:spPr>
      </p:pic>
    </p:spTree>
    <p:extLst>
      <p:ext uri="{BB962C8B-B14F-4D97-AF65-F5344CB8AC3E}">
        <p14:creationId xmlns:p14="http://schemas.microsoft.com/office/powerpoint/2010/main" val="33555982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72FA6E-ABC4-BA4C-ACB7-1E726349B516}"/>
              </a:ext>
            </a:extLst>
          </p:cNvPr>
          <p:cNvSpPr>
            <a:spLocks noGrp="1"/>
          </p:cNvSpPr>
          <p:nvPr>
            <p:ph type="title"/>
          </p:nvPr>
        </p:nvSpPr>
        <p:spPr/>
        <p:txBody>
          <a:bodyPr/>
          <a:lstStyle/>
          <a:p>
            <a:pPr algn="ctr"/>
            <a:r>
              <a:rPr lang="fr-FR" dirty="0"/>
              <a:t>Hans </a:t>
            </a:r>
            <a:r>
              <a:rPr lang="fr-FR" dirty="0" err="1"/>
              <a:t>Haacke</a:t>
            </a:r>
            <a:endParaRPr lang="fr-FR" dirty="0"/>
          </a:p>
        </p:txBody>
      </p:sp>
      <p:pic>
        <p:nvPicPr>
          <p:cNvPr id="11" name="Espace réservé du contenu 10">
            <a:extLst>
              <a:ext uri="{FF2B5EF4-FFF2-40B4-BE49-F238E27FC236}">
                <a16:creationId xmlns:a16="http://schemas.microsoft.com/office/drawing/2014/main" id="{98EA330A-AD53-BA4B-BBBF-CEDB7BA62D0B}"/>
              </a:ext>
            </a:extLst>
          </p:cNvPr>
          <p:cNvPicPr>
            <a:picLocks noGrp="1" noChangeAspect="1"/>
          </p:cNvPicPr>
          <p:nvPr>
            <p:ph idx="1"/>
          </p:nvPr>
        </p:nvPicPr>
        <p:blipFill>
          <a:blip r:embed="rId2"/>
          <a:stretch>
            <a:fillRect/>
          </a:stretch>
        </p:blipFill>
        <p:spPr>
          <a:xfrm>
            <a:off x="5613400" y="2268638"/>
            <a:ext cx="3727370" cy="3391382"/>
          </a:xfrm>
        </p:spPr>
      </p:pic>
      <p:sp>
        <p:nvSpPr>
          <p:cNvPr id="12" name="ZoneTexte 11">
            <a:extLst>
              <a:ext uri="{FF2B5EF4-FFF2-40B4-BE49-F238E27FC236}">
                <a16:creationId xmlns:a16="http://schemas.microsoft.com/office/drawing/2014/main" id="{C8B898D5-EF21-F448-ABBB-E27E61809C77}"/>
              </a:ext>
            </a:extLst>
          </p:cNvPr>
          <p:cNvSpPr txBox="1"/>
          <p:nvPr/>
        </p:nvSpPr>
        <p:spPr>
          <a:xfrm>
            <a:off x="1422774" y="2708476"/>
            <a:ext cx="2781338" cy="2062103"/>
          </a:xfrm>
          <a:prstGeom prst="rect">
            <a:avLst/>
          </a:prstGeom>
          <a:noFill/>
        </p:spPr>
        <p:txBody>
          <a:bodyPr wrap="none" rtlCol="0">
            <a:spAutoFit/>
          </a:bodyPr>
          <a:lstStyle/>
          <a:p>
            <a:pPr algn="ctr"/>
            <a:r>
              <a:rPr lang="fr-FR" sz="3200" dirty="0"/>
              <a:t>Beach Pollution</a:t>
            </a:r>
          </a:p>
          <a:p>
            <a:pPr algn="ctr"/>
            <a:r>
              <a:rPr lang="fr-FR" sz="3200" dirty="0"/>
              <a:t>(Espagne)</a:t>
            </a:r>
          </a:p>
          <a:p>
            <a:pPr algn="ctr"/>
            <a:endParaRPr lang="fr-FR" sz="3200" dirty="0"/>
          </a:p>
          <a:p>
            <a:pPr algn="ctr"/>
            <a:r>
              <a:rPr lang="fr-FR" sz="3200" dirty="0"/>
              <a:t>1970</a:t>
            </a:r>
          </a:p>
        </p:txBody>
      </p:sp>
    </p:spTree>
    <p:extLst>
      <p:ext uri="{BB962C8B-B14F-4D97-AF65-F5344CB8AC3E}">
        <p14:creationId xmlns:p14="http://schemas.microsoft.com/office/powerpoint/2010/main" val="21779811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1F56D6-06C0-A445-A0D0-9BDC88FD16F3}"/>
              </a:ext>
            </a:extLst>
          </p:cNvPr>
          <p:cNvSpPr>
            <a:spLocks noGrp="1"/>
          </p:cNvSpPr>
          <p:nvPr>
            <p:ph type="ctrTitle"/>
          </p:nvPr>
        </p:nvSpPr>
        <p:spPr>
          <a:xfrm>
            <a:off x="1524000" y="1122363"/>
            <a:ext cx="9144000" cy="761521"/>
          </a:xfrm>
        </p:spPr>
        <p:txBody>
          <a:bodyPr>
            <a:normAutofit fontScale="90000"/>
          </a:bodyPr>
          <a:lstStyle/>
          <a:p>
            <a:r>
              <a:rPr lang="fr-FR" dirty="0"/>
              <a:t>J. Henry </a:t>
            </a:r>
            <a:r>
              <a:rPr lang="fr-FR" dirty="0" err="1"/>
              <a:t>Fair</a:t>
            </a:r>
            <a:endParaRPr lang="fr-FR" dirty="0"/>
          </a:p>
        </p:txBody>
      </p:sp>
      <p:sp>
        <p:nvSpPr>
          <p:cNvPr id="3" name="Sous-titre 2">
            <a:extLst>
              <a:ext uri="{FF2B5EF4-FFF2-40B4-BE49-F238E27FC236}">
                <a16:creationId xmlns:a16="http://schemas.microsoft.com/office/drawing/2014/main" id="{A76E8FC1-554A-9D42-81D7-9ABAD7EAAE08}"/>
              </a:ext>
            </a:extLst>
          </p:cNvPr>
          <p:cNvSpPr>
            <a:spLocks noGrp="1"/>
          </p:cNvSpPr>
          <p:nvPr>
            <p:ph type="subTitle" idx="1"/>
          </p:nvPr>
        </p:nvSpPr>
        <p:spPr>
          <a:xfrm>
            <a:off x="1524000" y="1707614"/>
            <a:ext cx="9144000" cy="4461832"/>
          </a:xfrm>
        </p:spPr>
        <p:txBody>
          <a:bodyPr>
            <a:normAutofit/>
          </a:bodyPr>
          <a:lstStyle/>
          <a:p>
            <a:r>
              <a:rPr lang="fr-FR" sz="2000" dirty="0"/>
              <a:t>Une boue rouge générée par les rejets de bauxite liés à la production d’aluminium contenant des quantités importantes de métaux lourds, à </a:t>
            </a:r>
            <a:r>
              <a:rPr lang="fr-FR" sz="2000" dirty="0" err="1"/>
              <a:t>Darrow</a:t>
            </a:r>
            <a:r>
              <a:rPr lang="fr-FR" sz="2000" dirty="0"/>
              <a:t> en Louisiane</a:t>
            </a:r>
          </a:p>
        </p:txBody>
      </p:sp>
      <p:pic>
        <p:nvPicPr>
          <p:cNvPr id="5" name="Image 4">
            <a:extLst>
              <a:ext uri="{FF2B5EF4-FFF2-40B4-BE49-F238E27FC236}">
                <a16:creationId xmlns:a16="http://schemas.microsoft.com/office/drawing/2014/main" id="{771CF64B-5438-1A4C-AB9F-61E086AA613A}"/>
              </a:ext>
            </a:extLst>
          </p:cNvPr>
          <p:cNvPicPr>
            <a:picLocks noChangeAspect="1"/>
          </p:cNvPicPr>
          <p:nvPr/>
        </p:nvPicPr>
        <p:blipFill>
          <a:blip r:embed="rId2"/>
          <a:stretch>
            <a:fillRect/>
          </a:stretch>
        </p:blipFill>
        <p:spPr>
          <a:xfrm>
            <a:off x="4127500" y="2907764"/>
            <a:ext cx="3937000" cy="2628900"/>
          </a:xfrm>
          <a:prstGeom prst="rect">
            <a:avLst/>
          </a:prstGeom>
        </p:spPr>
      </p:pic>
    </p:spTree>
    <p:extLst>
      <p:ext uri="{BB962C8B-B14F-4D97-AF65-F5344CB8AC3E}">
        <p14:creationId xmlns:p14="http://schemas.microsoft.com/office/powerpoint/2010/main" val="36852147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1F56D6-06C0-A445-A0D0-9BDC88FD16F3}"/>
              </a:ext>
            </a:extLst>
          </p:cNvPr>
          <p:cNvSpPr>
            <a:spLocks noGrp="1"/>
          </p:cNvSpPr>
          <p:nvPr>
            <p:ph type="ctrTitle"/>
          </p:nvPr>
        </p:nvSpPr>
        <p:spPr>
          <a:xfrm>
            <a:off x="1524000" y="1122363"/>
            <a:ext cx="9144000" cy="761521"/>
          </a:xfrm>
        </p:spPr>
        <p:txBody>
          <a:bodyPr>
            <a:normAutofit fontScale="90000"/>
          </a:bodyPr>
          <a:lstStyle/>
          <a:p>
            <a:r>
              <a:rPr lang="fr-FR" dirty="0"/>
              <a:t>J. Henry </a:t>
            </a:r>
            <a:r>
              <a:rPr lang="fr-FR" dirty="0" err="1"/>
              <a:t>Fair</a:t>
            </a:r>
            <a:endParaRPr lang="fr-FR" dirty="0"/>
          </a:p>
        </p:txBody>
      </p:sp>
      <p:sp>
        <p:nvSpPr>
          <p:cNvPr id="6" name="Sous-titre 5">
            <a:extLst>
              <a:ext uri="{FF2B5EF4-FFF2-40B4-BE49-F238E27FC236}">
                <a16:creationId xmlns:a16="http://schemas.microsoft.com/office/drawing/2014/main" id="{A2ADF15C-4DDB-424C-B969-9294E3DA0B09}"/>
              </a:ext>
            </a:extLst>
          </p:cNvPr>
          <p:cNvSpPr>
            <a:spLocks noGrp="1"/>
          </p:cNvSpPr>
          <p:nvPr>
            <p:ph type="subTitle" idx="1"/>
          </p:nvPr>
        </p:nvSpPr>
        <p:spPr>
          <a:xfrm>
            <a:off x="1524000" y="1674564"/>
            <a:ext cx="9144000" cy="3583236"/>
          </a:xfrm>
        </p:spPr>
        <p:txBody>
          <a:bodyPr>
            <a:normAutofit/>
          </a:bodyPr>
          <a:lstStyle/>
          <a:p>
            <a:r>
              <a:rPr lang="fr-FR" sz="2000" dirty="0"/>
              <a:t>Des cendres près d’une centrale électrique au charbon à </a:t>
            </a:r>
            <a:r>
              <a:rPr lang="fr-FR" sz="2000" dirty="0" err="1"/>
              <a:t>Canadys</a:t>
            </a:r>
            <a:r>
              <a:rPr lang="fr-FR" sz="2000" dirty="0"/>
              <a:t> en Caroline du Sud</a:t>
            </a:r>
          </a:p>
        </p:txBody>
      </p:sp>
      <p:pic>
        <p:nvPicPr>
          <p:cNvPr id="8" name="Image 7">
            <a:extLst>
              <a:ext uri="{FF2B5EF4-FFF2-40B4-BE49-F238E27FC236}">
                <a16:creationId xmlns:a16="http://schemas.microsoft.com/office/drawing/2014/main" id="{3DE3A0B4-81C0-6D4A-B52A-A772E1F36DD2}"/>
              </a:ext>
            </a:extLst>
          </p:cNvPr>
          <p:cNvPicPr>
            <a:picLocks noChangeAspect="1"/>
          </p:cNvPicPr>
          <p:nvPr/>
        </p:nvPicPr>
        <p:blipFill>
          <a:blip r:embed="rId2"/>
          <a:stretch>
            <a:fillRect/>
          </a:stretch>
        </p:blipFill>
        <p:spPr>
          <a:xfrm>
            <a:off x="4127500" y="2114550"/>
            <a:ext cx="3937000" cy="2628900"/>
          </a:xfrm>
          <a:prstGeom prst="rect">
            <a:avLst/>
          </a:prstGeom>
        </p:spPr>
      </p:pic>
    </p:spTree>
    <p:extLst>
      <p:ext uri="{BB962C8B-B14F-4D97-AF65-F5344CB8AC3E}">
        <p14:creationId xmlns:p14="http://schemas.microsoft.com/office/powerpoint/2010/main" val="34102108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1F56D6-06C0-A445-A0D0-9BDC88FD16F3}"/>
              </a:ext>
            </a:extLst>
          </p:cNvPr>
          <p:cNvSpPr>
            <a:spLocks noGrp="1"/>
          </p:cNvSpPr>
          <p:nvPr>
            <p:ph type="ctrTitle"/>
          </p:nvPr>
        </p:nvSpPr>
        <p:spPr>
          <a:xfrm>
            <a:off x="1524000" y="1122363"/>
            <a:ext cx="9144000" cy="761521"/>
          </a:xfrm>
        </p:spPr>
        <p:txBody>
          <a:bodyPr>
            <a:normAutofit fontScale="90000"/>
          </a:bodyPr>
          <a:lstStyle/>
          <a:p>
            <a:r>
              <a:rPr lang="fr-FR" dirty="0"/>
              <a:t>J. Henry </a:t>
            </a:r>
            <a:r>
              <a:rPr lang="fr-FR" dirty="0" err="1"/>
              <a:t>Fair</a:t>
            </a:r>
            <a:endParaRPr lang="fr-FR" dirty="0"/>
          </a:p>
        </p:txBody>
      </p:sp>
      <p:sp>
        <p:nvSpPr>
          <p:cNvPr id="6" name="Sous-titre 5">
            <a:extLst>
              <a:ext uri="{FF2B5EF4-FFF2-40B4-BE49-F238E27FC236}">
                <a16:creationId xmlns:a16="http://schemas.microsoft.com/office/drawing/2014/main" id="{A2ADF15C-4DDB-424C-B969-9294E3DA0B09}"/>
              </a:ext>
            </a:extLst>
          </p:cNvPr>
          <p:cNvSpPr>
            <a:spLocks noGrp="1"/>
          </p:cNvSpPr>
          <p:nvPr>
            <p:ph type="subTitle" idx="1"/>
          </p:nvPr>
        </p:nvSpPr>
        <p:spPr>
          <a:xfrm>
            <a:off x="1524000" y="1674564"/>
            <a:ext cx="9144000" cy="3583236"/>
          </a:xfrm>
        </p:spPr>
        <p:txBody>
          <a:bodyPr>
            <a:normAutofit/>
          </a:bodyPr>
          <a:lstStyle/>
          <a:p>
            <a:r>
              <a:rPr lang="fr-FR" sz="2000" dirty="0"/>
              <a:t>Pétrole issue d’une extraction de sables bitumeux à Fort McMurray, Alberta au Canada</a:t>
            </a:r>
          </a:p>
        </p:txBody>
      </p:sp>
      <p:pic>
        <p:nvPicPr>
          <p:cNvPr id="4" name="Image 3">
            <a:extLst>
              <a:ext uri="{FF2B5EF4-FFF2-40B4-BE49-F238E27FC236}">
                <a16:creationId xmlns:a16="http://schemas.microsoft.com/office/drawing/2014/main" id="{C22F2BE6-AA1D-604D-B14A-FB64F29CEE83}"/>
              </a:ext>
            </a:extLst>
          </p:cNvPr>
          <p:cNvPicPr>
            <a:picLocks noChangeAspect="1"/>
          </p:cNvPicPr>
          <p:nvPr/>
        </p:nvPicPr>
        <p:blipFill>
          <a:blip r:embed="rId2"/>
          <a:stretch>
            <a:fillRect/>
          </a:stretch>
        </p:blipFill>
        <p:spPr>
          <a:xfrm>
            <a:off x="4127500" y="2120900"/>
            <a:ext cx="3937000" cy="2616200"/>
          </a:xfrm>
          <a:prstGeom prst="rect">
            <a:avLst/>
          </a:prstGeom>
        </p:spPr>
      </p:pic>
    </p:spTree>
    <p:extLst>
      <p:ext uri="{BB962C8B-B14F-4D97-AF65-F5344CB8AC3E}">
        <p14:creationId xmlns:p14="http://schemas.microsoft.com/office/powerpoint/2010/main" val="19828548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1F56D6-06C0-A445-A0D0-9BDC88FD16F3}"/>
              </a:ext>
            </a:extLst>
          </p:cNvPr>
          <p:cNvSpPr>
            <a:spLocks noGrp="1"/>
          </p:cNvSpPr>
          <p:nvPr>
            <p:ph type="ctrTitle"/>
          </p:nvPr>
        </p:nvSpPr>
        <p:spPr>
          <a:xfrm>
            <a:off x="1524000" y="1122363"/>
            <a:ext cx="9144000" cy="761521"/>
          </a:xfrm>
        </p:spPr>
        <p:txBody>
          <a:bodyPr>
            <a:normAutofit fontScale="90000"/>
          </a:bodyPr>
          <a:lstStyle/>
          <a:p>
            <a:r>
              <a:rPr lang="fr-FR" dirty="0"/>
              <a:t>J. Henry </a:t>
            </a:r>
            <a:r>
              <a:rPr lang="fr-FR" dirty="0" err="1"/>
              <a:t>Fair</a:t>
            </a:r>
            <a:endParaRPr lang="fr-FR" dirty="0"/>
          </a:p>
        </p:txBody>
      </p:sp>
      <p:sp>
        <p:nvSpPr>
          <p:cNvPr id="6" name="Sous-titre 5">
            <a:extLst>
              <a:ext uri="{FF2B5EF4-FFF2-40B4-BE49-F238E27FC236}">
                <a16:creationId xmlns:a16="http://schemas.microsoft.com/office/drawing/2014/main" id="{A2ADF15C-4DDB-424C-B969-9294E3DA0B09}"/>
              </a:ext>
            </a:extLst>
          </p:cNvPr>
          <p:cNvSpPr>
            <a:spLocks noGrp="1"/>
          </p:cNvSpPr>
          <p:nvPr>
            <p:ph type="subTitle" idx="1"/>
          </p:nvPr>
        </p:nvSpPr>
        <p:spPr>
          <a:xfrm>
            <a:off x="1524000" y="1674564"/>
            <a:ext cx="9144000" cy="3583236"/>
          </a:xfrm>
        </p:spPr>
        <p:txBody>
          <a:bodyPr/>
          <a:lstStyle/>
          <a:p>
            <a:r>
              <a:rPr lang="fr-FR" dirty="0"/>
              <a:t>Des buissons dans un étang près de la plus grande usine au monde d’herbicide à </a:t>
            </a:r>
            <a:r>
              <a:rPr lang="fr-FR" dirty="0" err="1"/>
              <a:t>Luling</a:t>
            </a:r>
            <a:r>
              <a:rPr lang="fr-FR" dirty="0"/>
              <a:t> en Louisiane</a:t>
            </a:r>
          </a:p>
        </p:txBody>
      </p:sp>
      <p:pic>
        <p:nvPicPr>
          <p:cNvPr id="4" name="Image 3">
            <a:extLst>
              <a:ext uri="{FF2B5EF4-FFF2-40B4-BE49-F238E27FC236}">
                <a16:creationId xmlns:a16="http://schemas.microsoft.com/office/drawing/2014/main" id="{DA54C302-8DC1-3244-A02B-B274ECF574F4}"/>
              </a:ext>
            </a:extLst>
          </p:cNvPr>
          <p:cNvPicPr>
            <a:picLocks noChangeAspect="1"/>
          </p:cNvPicPr>
          <p:nvPr/>
        </p:nvPicPr>
        <p:blipFill>
          <a:blip r:embed="rId2"/>
          <a:stretch>
            <a:fillRect/>
          </a:stretch>
        </p:blipFill>
        <p:spPr>
          <a:xfrm>
            <a:off x="4127500" y="2654300"/>
            <a:ext cx="3937000" cy="2603500"/>
          </a:xfrm>
          <a:prstGeom prst="rect">
            <a:avLst/>
          </a:prstGeom>
        </p:spPr>
      </p:pic>
    </p:spTree>
    <p:extLst>
      <p:ext uri="{BB962C8B-B14F-4D97-AF65-F5344CB8AC3E}">
        <p14:creationId xmlns:p14="http://schemas.microsoft.com/office/powerpoint/2010/main" val="9170049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8EE1FE-EE8F-6B4D-BA5E-6DD0C2B9C13D}"/>
              </a:ext>
            </a:extLst>
          </p:cNvPr>
          <p:cNvSpPr>
            <a:spLocks noGrp="1"/>
          </p:cNvSpPr>
          <p:nvPr>
            <p:ph type="title"/>
          </p:nvPr>
        </p:nvSpPr>
        <p:spPr>
          <a:xfrm>
            <a:off x="926335" y="365125"/>
            <a:ext cx="10515600" cy="1325563"/>
          </a:xfrm>
        </p:spPr>
        <p:txBody>
          <a:bodyPr>
            <a:normAutofit/>
          </a:bodyPr>
          <a:lstStyle/>
          <a:p>
            <a:pPr algn="ctr"/>
            <a:r>
              <a:rPr lang="fr-FR" b="1" i="1" dirty="0"/>
              <a:t>Nuage Vert - </a:t>
            </a:r>
            <a:r>
              <a:rPr lang="fr-FR" b="1" dirty="0"/>
              <a:t> 2010 </a:t>
            </a:r>
            <a:br>
              <a:rPr lang="fr-FR" b="1" dirty="0"/>
            </a:br>
            <a:r>
              <a:rPr lang="fr-FR" b="1" dirty="0"/>
              <a:t>collectif </a:t>
            </a:r>
            <a:r>
              <a:rPr lang="fr-FR" b="1" dirty="0" err="1"/>
              <a:t>HeHe</a:t>
            </a:r>
            <a:r>
              <a:rPr lang="fr-FR" b="1" dirty="0"/>
              <a:t> (Helen Evans et </a:t>
            </a:r>
            <a:r>
              <a:rPr lang="fr-FR" b="1" dirty="0" err="1"/>
              <a:t>Heiko</a:t>
            </a:r>
            <a:r>
              <a:rPr lang="fr-FR" b="1" dirty="0"/>
              <a:t> Hansen)</a:t>
            </a:r>
          </a:p>
        </p:txBody>
      </p:sp>
      <p:pic>
        <p:nvPicPr>
          <p:cNvPr id="5" name="Espace réservé du contenu 4">
            <a:extLst>
              <a:ext uri="{FF2B5EF4-FFF2-40B4-BE49-F238E27FC236}">
                <a16:creationId xmlns:a16="http://schemas.microsoft.com/office/drawing/2014/main" id="{E5A6616E-813F-CA49-BB64-F351FA7202EB}"/>
              </a:ext>
            </a:extLst>
          </p:cNvPr>
          <p:cNvPicPr>
            <a:picLocks noGrp="1" noChangeAspect="1"/>
          </p:cNvPicPr>
          <p:nvPr>
            <p:ph idx="1"/>
          </p:nvPr>
        </p:nvPicPr>
        <p:blipFill>
          <a:blip r:embed="rId2"/>
          <a:stretch>
            <a:fillRect/>
          </a:stretch>
        </p:blipFill>
        <p:spPr>
          <a:xfrm>
            <a:off x="2694852" y="1825625"/>
            <a:ext cx="6802295" cy="4351338"/>
          </a:xfrm>
        </p:spPr>
      </p:pic>
    </p:spTree>
    <p:extLst>
      <p:ext uri="{BB962C8B-B14F-4D97-AF65-F5344CB8AC3E}">
        <p14:creationId xmlns:p14="http://schemas.microsoft.com/office/powerpoint/2010/main" val="1310395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91857B-BBF4-897E-95E0-D6F5A2D78ACC}"/>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41811B09-F292-E183-8635-DDE05CCA279E}"/>
              </a:ext>
            </a:extLst>
          </p:cNvPr>
          <p:cNvSpPr>
            <a:spLocks noGrp="1"/>
          </p:cNvSpPr>
          <p:nvPr>
            <p:ph idx="1"/>
          </p:nvPr>
        </p:nvSpPr>
        <p:spPr/>
        <p:txBody>
          <a:bodyPr>
            <a:normAutofit/>
          </a:bodyPr>
          <a:lstStyle/>
          <a:p>
            <a:pPr marL="0" indent="0">
              <a:buNone/>
            </a:pPr>
            <a:r>
              <a:rPr lang="fr-FR" dirty="0"/>
              <a:t>Dès le 15</a:t>
            </a:r>
            <a:r>
              <a:rPr lang="fr-FR" baseline="30000" dirty="0"/>
              <a:t>ème</a:t>
            </a:r>
            <a:r>
              <a:rPr lang="fr-FR" dirty="0"/>
              <a:t> siècle apparaissent dans la peinture flamande « des personnages aux traits réalistes, dépeints dans un cadre réaliste, en train d’effectuer des activités réalistes, puis dans les tableaux (d’un Robert Campin ou d’un Jan van Eyck) caractérisés par la continuité des espaces représentés, par la précision avec laquelle les moindres détails du monde matériel sont rendus et par l’individuation des sujets humains, dotés chacun d’une physionomie propre, une nouvelle façon de peindre avec la figuration de l’individu » </a:t>
            </a:r>
          </a:p>
          <a:p>
            <a:pPr marL="0" indent="0">
              <a:buNone/>
            </a:pPr>
            <a:r>
              <a:rPr lang="fr-FR" dirty="0"/>
              <a:t>(Philippe Descola, « La fabrique des images », </a:t>
            </a:r>
            <a:r>
              <a:rPr lang="fr-FR" i="1" dirty="0"/>
              <a:t>Anthropologie et sociétés</a:t>
            </a:r>
            <a:r>
              <a:rPr lang="fr-FR" dirty="0"/>
              <a:t>, vol. 30, n°3, 2006, p. 175).</a:t>
            </a:r>
          </a:p>
        </p:txBody>
      </p:sp>
    </p:spTree>
    <p:extLst>
      <p:ext uri="{BB962C8B-B14F-4D97-AF65-F5344CB8AC3E}">
        <p14:creationId xmlns:p14="http://schemas.microsoft.com/office/powerpoint/2010/main" val="40427293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517A20-5FD9-18F7-A8BF-8321C9214C9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90CFCC7-583C-8EFF-81C7-29ED0A614226}"/>
              </a:ext>
            </a:extLst>
          </p:cNvPr>
          <p:cNvSpPr>
            <a:spLocks noGrp="1"/>
          </p:cNvSpPr>
          <p:nvPr>
            <p:ph idx="1"/>
          </p:nvPr>
        </p:nvSpPr>
        <p:spPr/>
        <p:txBody>
          <a:bodyPr/>
          <a:lstStyle/>
          <a:p>
            <a:pPr marL="0" indent="0">
              <a:buNone/>
            </a:pPr>
            <a:r>
              <a:rPr lang="fr-FR" dirty="0"/>
              <a:t>Gloria Friedmann avec </a:t>
            </a:r>
            <a:r>
              <a:rPr lang="fr-FR" i="1" dirty="0"/>
              <a:t>Nature morte + son modèle vivant</a:t>
            </a:r>
            <a:r>
              <a:rPr lang="fr-FR" dirty="0"/>
              <a:t> </a:t>
            </a:r>
          </a:p>
          <a:p>
            <a:pPr marL="0" indent="0">
              <a:buNone/>
            </a:pPr>
            <a:endParaRPr lang="fr-FR" dirty="0"/>
          </a:p>
          <a:p>
            <a:pPr marL="0" indent="0">
              <a:buNone/>
            </a:pPr>
            <a:r>
              <a:rPr lang="fr-FR" dirty="0"/>
              <a:t>G. Metzger, </a:t>
            </a:r>
            <a:r>
              <a:rPr lang="fr-FR" i="1" dirty="0"/>
              <a:t>South Bank </a:t>
            </a:r>
            <a:r>
              <a:rPr lang="fr-FR" i="1" dirty="0" err="1"/>
              <a:t>Demonstration</a:t>
            </a:r>
            <a:r>
              <a:rPr lang="fr-FR" dirty="0"/>
              <a:t> (1961)</a:t>
            </a:r>
          </a:p>
          <a:p>
            <a:pPr marL="0" indent="0">
              <a:buNone/>
            </a:pPr>
            <a:r>
              <a:rPr lang="fr-FR" dirty="0"/>
              <a:t>G. Metzger, </a:t>
            </a:r>
            <a:r>
              <a:rPr lang="fr-FR" i="1" dirty="0" err="1"/>
              <a:t>Mobbile</a:t>
            </a:r>
            <a:r>
              <a:rPr lang="fr-FR" dirty="0"/>
              <a:t> (1970)</a:t>
            </a:r>
          </a:p>
          <a:p>
            <a:pPr marL="0" indent="0">
              <a:buNone/>
            </a:pPr>
            <a:r>
              <a:rPr lang="fr-FR" dirty="0"/>
              <a:t>G. Metzger, </a:t>
            </a:r>
            <a:r>
              <a:rPr lang="fr-FR" i="1" dirty="0" err="1"/>
              <a:t>Flailing</a:t>
            </a:r>
            <a:r>
              <a:rPr lang="fr-FR" i="1" dirty="0"/>
              <a:t> </a:t>
            </a:r>
            <a:r>
              <a:rPr lang="fr-FR" i="1" dirty="0" err="1"/>
              <a:t>Tree</a:t>
            </a:r>
            <a:r>
              <a:rPr lang="fr-FR" dirty="0"/>
              <a:t> (2009)</a:t>
            </a:r>
          </a:p>
        </p:txBody>
      </p:sp>
    </p:spTree>
    <p:extLst>
      <p:ext uri="{BB962C8B-B14F-4D97-AF65-F5344CB8AC3E}">
        <p14:creationId xmlns:p14="http://schemas.microsoft.com/office/powerpoint/2010/main" val="9568756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AE13A0-3EE5-8CD4-A257-E9FAF6EE5E2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DE54313-3354-8004-0D41-263D6BBA83EF}"/>
              </a:ext>
            </a:extLst>
          </p:cNvPr>
          <p:cNvSpPr>
            <a:spLocks noGrp="1"/>
          </p:cNvSpPr>
          <p:nvPr>
            <p:ph idx="1"/>
          </p:nvPr>
        </p:nvSpPr>
        <p:spPr/>
        <p:txBody>
          <a:bodyPr/>
          <a:lstStyle/>
          <a:p>
            <a:pPr marL="0" indent="0">
              <a:buNone/>
            </a:pPr>
            <a:r>
              <a:rPr lang="fr-FR" dirty="0"/>
              <a:t>Produire des symboles pour rendre sensible l’imperceptible / </a:t>
            </a:r>
            <a:r>
              <a:rPr lang="fr-FR" dirty="0" err="1"/>
              <a:t>percevoie</a:t>
            </a:r>
            <a:r>
              <a:rPr lang="fr-FR" dirty="0"/>
              <a:t> l’Anthropocène :</a:t>
            </a:r>
          </a:p>
          <a:p>
            <a:pPr marL="0" indent="0">
              <a:buNone/>
            </a:pPr>
            <a:endParaRPr lang="fr-FR" dirty="0"/>
          </a:p>
          <a:p>
            <a:pPr marL="0" indent="0">
              <a:buNone/>
            </a:pPr>
            <a:r>
              <a:rPr lang="fr-FR" dirty="0"/>
              <a:t>Marina </a:t>
            </a:r>
            <a:r>
              <a:rPr lang="fr-FR" dirty="0" err="1"/>
              <a:t>Abramović</a:t>
            </a:r>
            <a:r>
              <a:rPr lang="fr-FR" dirty="0"/>
              <a:t> </a:t>
            </a:r>
          </a:p>
          <a:p>
            <a:pPr marL="0" indent="0">
              <a:buNone/>
            </a:pPr>
            <a:r>
              <a:rPr lang="fr-FR" dirty="0" err="1"/>
              <a:t>Olafur</a:t>
            </a:r>
            <a:r>
              <a:rPr lang="fr-FR" dirty="0"/>
              <a:t> </a:t>
            </a:r>
            <a:r>
              <a:rPr lang="fr-FR" dirty="0" err="1"/>
              <a:t>Eliasson</a:t>
            </a:r>
            <a:r>
              <a:rPr lang="fr-FR" dirty="0"/>
              <a:t> </a:t>
            </a:r>
          </a:p>
          <a:p>
            <a:pPr marL="0" indent="0">
              <a:buNone/>
            </a:pPr>
            <a:r>
              <a:rPr lang="fr-FR" dirty="0"/>
              <a:t>Erik </a:t>
            </a:r>
            <a:r>
              <a:rPr lang="fr-FR" dirty="0" err="1"/>
              <a:t>Samakh</a:t>
            </a:r>
            <a:r>
              <a:rPr lang="fr-FR" dirty="0"/>
              <a:t> </a:t>
            </a:r>
          </a:p>
          <a:p>
            <a:pPr marL="0" indent="0">
              <a:buNone/>
            </a:pPr>
            <a:r>
              <a:rPr lang="fr-FR" dirty="0"/>
              <a:t>Erich Berger et Mari </a:t>
            </a:r>
            <a:r>
              <a:rPr lang="fr-FR" dirty="0" err="1"/>
              <a:t>Keto</a:t>
            </a:r>
            <a:r>
              <a:rPr lang="fr-FR" dirty="0"/>
              <a:t> </a:t>
            </a:r>
          </a:p>
          <a:p>
            <a:pPr marL="0" indent="0">
              <a:buNone/>
            </a:pPr>
            <a:endParaRPr lang="fr-FR" dirty="0"/>
          </a:p>
          <a:p>
            <a:pPr marL="0" indent="0">
              <a:buNone/>
            </a:pPr>
            <a:endParaRPr lang="fr-FR" dirty="0"/>
          </a:p>
        </p:txBody>
      </p:sp>
    </p:spTree>
    <p:extLst>
      <p:ext uri="{BB962C8B-B14F-4D97-AF65-F5344CB8AC3E}">
        <p14:creationId xmlns:p14="http://schemas.microsoft.com/office/powerpoint/2010/main" val="11996566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A2CE10-81F2-264F-9E0F-F7C89526DA2A}"/>
              </a:ext>
            </a:extLst>
          </p:cNvPr>
          <p:cNvSpPr>
            <a:spLocks noGrp="1"/>
          </p:cNvSpPr>
          <p:nvPr>
            <p:ph type="title"/>
          </p:nvPr>
        </p:nvSpPr>
        <p:spPr/>
        <p:txBody>
          <a:bodyPr/>
          <a:lstStyle/>
          <a:p>
            <a:pPr algn="ctr"/>
            <a:r>
              <a:rPr lang="fr-FR" b="1" dirty="0" err="1"/>
              <a:t>Olafur</a:t>
            </a:r>
            <a:r>
              <a:rPr lang="fr-FR" b="1" dirty="0"/>
              <a:t> </a:t>
            </a:r>
            <a:r>
              <a:rPr lang="fr-FR" b="1" dirty="0" err="1"/>
              <a:t>Eliasson</a:t>
            </a:r>
            <a:r>
              <a:rPr lang="fr-FR" b="1" dirty="0"/>
              <a:t> </a:t>
            </a:r>
            <a:br>
              <a:rPr lang="fr-FR" b="1" dirty="0"/>
            </a:br>
            <a:r>
              <a:rPr lang="fr-FR" b="1" dirty="0" err="1"/>
              <a:t>Ice</a:t>
            </a:r>
            <a:r>
              <a:rPr lang="fr-FR" b="1" dirty="0"/>
              <a:t> Watch  </a:t>
            </a:r>
          </a:p>
        </p:txBody>
      </p:sp>
      <p:pic>
        <p:nvPicPr>
          <p:cNvPr id="5" name="Espace réservé du contenu 4">
            <a:extLst>
              <a:ext uri="{FF2B5EF4-FFF2-40B4-BE49-F238E27FC236}">
                <a16:creationId xmlns:a16="http://schemas.microsoft.com/office/drawing/2014/main" id="{A700EBFF-36EB-594A-88A5-A8A0DE8730A5}"/>
              </a:ext>
            </a:extLst>
          </p:cNvPr>
          <p:cNvPicPr>
            <a:picLocks noGrp="1" noChangeAspect="1"/>
          </p:cNvPicPr>
          <p:nvPr>
            <p:ph idx="1"/>
          </p:nvPr>
        </p:nvPicPr>
        <p:blipFill>
          <a:blip r:embed="rId2"/>
          <a:stretch>
            <a:fillRect/>
          </a:stretch>
        </p:blipFill>
        <p:spPr>
          <a:xfrm>
            <a:off x="2224703" y="1825625"/>
            <a:ext cx="7742594" cy="4351338"/>
          </a:xfrm>
        </p:spPr>
      </p:pic>
    </p:spTree>
    <p:extLst>
      <p:ext uri="{BB962C8B-B14F-4D97-AF65-F5344CB8AC3E}">
        <p14:creationId xmlns:p14="http://schemas.microsoft.com/office/powerpoint/2010/main" val="2421247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A2CE10-81F2-264F-9E0F-F7C89526DA2A}"/>
              </a:ext>
            </a:extLst>
          </p:cNvPr>
          <p:cNvSpPr>
            <a:spLocks noGrp="1"/>
          </p:cNvSpPr>
          <p:nvPr>
            <p:ph type="title"/>
          </p:nvPr>
        </p:nvSpPr>
        <p:spPr/>
        <p:txBody>
          <a:bodyPr/>
          <a:lstStyle/>
          <a:p>
            <a:pPr algn="ctr"/>
            <a:r>
              <a:rPr lang="fr-FR" b="1" dirty="0" err="1"/>
              <a:t>Olafur</a:t>
            </a:r>
            <a:r>
              <a:rPr lang="fr-FR" b="1" dirty="0"/>
              <a:t> </a:t>
            </a:r>
            <a:r>
              <a:rPr lang="fr-FR" b="1" dirty="0" err="1"/>
              <a:t>Eliasson</a:t>
            </a:r>
            <a:r>
              <a:rPr lang="fr-FR" b="1" dirty="0"/>
              <a:t> </a:t>
            </a:r>
            <a:br>
              <a:rPr lang="fr-FR" b="1" dirty="0"/>
            </a:br>
            <a:r>
              <a:rPr lang="fr-FR" b="1" dirty="0" err="1"/>
              <a:t>Ice</a:t>
            </a:r>
            <a:r>
              <a:rPr lang="fr-FR" b="1" dirty="0"/>
              <a:t> Watch  </a:t>
            </a:r>
          </a:p>
        </p:txBody>
      </p:sp>
      <p:pic>
        <p:nvPicPr>
          <p:cNvPr id="7" name="Espace réservé du contenu 6">
            <a:extLst>
              <a:ext uri="{FF2B5EF4-FFF2-40B4-BE49-F238E27FC236}">
                <a16:creationId xmlns:a16="http://schemas.microsoft.com/office/drawing/2014/main" id="{A3FE2E2B-B023-C543-AF2D-1EA270D9721D}"/>
              </a:ext>
            </a:extLst>
          </p:cNvPr>
          <p:cNvPicPr>
            <a:picLocks noGrp="1" noChangeAspect="1"/>
          </p:cNvPicPr>
          <p:nvPr>
            <p:ph idx="1"/>
          </p:nvPr>
        </p:nvPicPr>
        <p:blipFill>
          <a:blip r:embed="rId2"/>
          <a:stretch>
            <a:fillRect/>
          </a:stretch>
        </p:blipFill>
        <p:spPr>
          <a:xfrm>
            <a:off x="2839010" y="1825625"/>
            <a:ext cx="6513979" cy="4351338"/>
          </a:xfrm>
        </p:spPr>
      </p:pic>
    </p:spTree>
    <p:extLst>
      <p:ext uri="{BB962C8B-B14F-4D97-AF65-F5344CB8AC3E}">
        <p14:creationId xmlns:p14="http://schemas.microsoft.com/office/powerpoint/2010/main" val="24654270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A2CE10-81F2-264F-9E0F-F7C89526DA2A}"/>
              </a:ext>
            </a:extLst>
          </p:cNvPr>
          <p:cNvSpPr>
            <a:spLocks noGrp="1"/>
          </p:cNvSpPr>
          <p:nvPr>
            <p:ph type="title"/>
          </p:nvPr>
        </p:nvSpPr>
        <p:spPr>
          <a:xfrm>
            <a:off x="838200" y="365126"/>
            <a:ext cx="10515600" cy="1145020"/>
          </a:xfrm>
        </p:spPr>
        <p:txBody>
          <a:bodyPr>
            <a:normAutofit/>
          </a:bodyPr>
          <a:lstStyle/>
          <a:p>
            <a:pPr algn="r"/>
            <a:r>
              <a:rPr lang="fr-FR" b="1" dirty="0" err="1"/>
              <a:t>Olafur</a:t>
            </a:r>
            <a:r>
              <a:rPr lang="fr-FR" b="1" dirty="0"/>
              <a:t> </a:t>
            </a:r>
            <a:r>
              <a:rPr lang="fr-FR" b="1" dirty="0" err="1"/>
              <a:t>Eliasson</a:t>
            </a:r>
            <a:r>
              <a:rPr lang="fr-FR" b="1" dirty="0"/>
              <a:t> </a:t>
            </a:r>
            <a:r>
              <a:rPr lang="fr-FR" b="1" dirty="0" err="1"/>
              <a:t>Ice</a:t>
            </a:r>
            <a:r>
              <a:rPr lang="fr-FR" b="1" dirty="0"/>
              <a:t> Watch  </a:t>
            </a:r>
          </a:p>
        </p:txBody>
      </p:sp>
      <p:pic>
        <p:nvPicPr>
          <p:cNvPr id="6" name="Espace réservé du contenu 5">
            <a:extLst>
              <a:ext uri="{FF2B5EF4-FFF2-40B4-BE49-F238E27FC236}">
                <a16:creationId xmlns:a16="http://schemas.microsoft.com/office/drawing/2014/main" id="{0E56BB47-4DAE-724D-8A01-3C25DB340330}"/>
              </a:ext>
            </a:extLst>
          </p:cNvPr>
          <p:cNvPicPr>
            <a:picLocks noGrp="1" noChangeAspect="1"/>
          </p:cNvPicPr>
          <p:nvPr>
            <p:ph idx="1"/>
          </p:nvPr>
        </p:nvPicPr>
        <p:blipFill>
          <a:blip r:embed="rId2"/>
          <a:stretch>
            <a:fillRect/>
          </a:stretch>
        </p:blipFill>
        <p:spPr>
          <a:xfrm>
            <a:off x="989898" y="535420"/>
            <a:ext cx="2603500" cy="1727200"/>
          </a:xfrm>
        </p:spPr>
      </p:pic>
      <p:pic>
        <p:nvPicPr>
          <p:cNvPr id="9" name="Image 8">
            <a:extLst>
              <a:ext uri="{FF2B5EF4-FFF2-40B4-BE49-F238E27FC236}">
                <a16:creationId xmlns:a16="http://schemas.microsoft.com/office/drawing/2014/main" id="{813D6869-7864-AB44-B26C-56388C869FEF}"/>
              </a:ext>
            </a:extLst>
          </p:cNvPr>
          <p:cNvPicPr>
            <a:picLocks noChangeAspect="1"/>
          </p:cNvPicPr>
          <p:nvPr/>
        </p:nvPicPr>
        <p:blipFill>
          <a:blip r:embed="rId3"/>
          <a:stretch>
            <a:fillRect/>
          </a:stretch>
        </p:blipFill>
        <p:spPr>
          <a:xfrm>
            <a:off x="1002145" y="2532387"/>
            <a:ext cx="2603500" cy="1727200"/>
          </a:xfrm>
          <a:prstGeom prst="rect">
            <a:avLst/>
          </a:prstGeom>
        </p:spPr>
      </p:pic>
      <p:pic>
        <p:nvPicPr>
          <p:cNvPr id="11" name="Image 10">
            <a:extLst>
              <a:ext uri="{FF2B5EF4-FFF2-40B4-BE49-F238E27FC236}">
                <a16:creationId xmlns:a16="http://schemas.microsoft.com/office/drawing/2014/main" id="{CDF18AE6-2F2A-6B49-8B2D-08267438F983}"/>
              </a:ext>
            </a:extLst>
          </p:cNvPr>
          <p:cNvPicPr>
            <a:picLocks noChangeAspect="1"/>
          </p:cNvPicPr>
          <p:nvPr/>
        </p:nvPicPr>
        <p:blipFill>
          <a:blip r:embed="rId4"/>
          <a:stretch>
            <a:fillRect/>
          </a:stretch>
        </p:blipFill>
        <p:spPr>
          <a:xfrm>
            <a:off x="989898" y="4629692"/>
            <a:ext cx="2603500" cy="1863183"/>
          </a:xfrm>
          <a:prstGeom prst="rect">
            <a:avLst/>
          </a:prstGeom>
        </p:spPr>
      </p:pic>
      <p:pic>
        <p:nvPicPr>
          <p:cNvPr id="15" name="Image 14">
            <a:extLst>
              <a:ext uri="{FF2B5EF4-FFF2-40B4-BE49-F238E27FC236}">
                <a16:creationId xmlns:a16="http://schemas.microsoft.com/office/drawing/2014/main" id="{AFF93F82-90A6-E746-B619-BDA86BA1EF6C}"/>
              </a:ext>
            </a:extLst>
          </p:cNvPr>
          <p:cNvPicPr>
            <a:picLocks noChangeAspect="1"/>
          </p:cNvPicPr>
          <p:nvPr/>
        </p:nvPicPr>
        <p:blipFill>
          <a:blip r:embed="rId5"/>
          <a:stretch>
            <a:fillRect/>
          </a:stretch>
        </p:blipFill>
        <p:spPr>
          <a:xfrm>
            <a:off x="3769588" y="1149927"/>
            <a:ext cx="7760402" cy="5342948"/>
          </a:xfrm>
          <a:prstGeom prst="rect">
            <a:avLst/>
          </a:prstGeom>
        </p:spPr>
      </p:pic>
    </p:spTree>
    <p:extLst>
      <p:ext uri="{BB962C8B-B14F-4D97-AF65-F5344CB8AC3E}">
        <p14:creationId xmlns:p14="http://schemas.microsoft.com/office/powerpoint/2010/main" val="34210137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72CA75-BA88-974D-B909-F9CD53A4FD4A}"/>
              </a:ext>
            </a:extLst>
          </p:cNvPr>
          <p:cNvSpPr>
            <a:spLocks noGrp="1"/>
          </p:cNvSpPr>
          <p:nvPr>
            <p:ph type="title"/>
          </p:nvPr>
        </p:nvSpPr>
        <p:spPr/>
        <p:txBody>
          <a:bodyPr/>
          <a:lstStyle/>
          <a:p>
            <a:pPr algn="ctr"/>
            <a:r>
              <a:rPr lang="fr-FR" b="1" dirty="0"/>
              <a:t>Marina </a:t>
            </a:r>
            <a:r>
              <a:rPr lang="fr-FR" b="1" dirty="0" err="1"/>
              <a:t>Abramović</a:t>
            </a:r>
            <a:r>
              <a:rPr lang="fr-FR" b="1" dirty="0"/>
              <a:t> </a:t>
            </a:r>
            <a:br>
              <a:rPr lang="fr-FR" b="1" dirty="0"/>
            </a:br>
            <a:r>
              <a:rPr lang="fr-FR" b="1" dirty="0"/>
              <a:t>« Rising », 2017</a:t>
            </a:r>
          </a:p>
        </p:txBody>
      </p:sp>
      <p:pic>
        <p:nvPicPr>
          <p:cNvPr id="5" name="Espace réservé du contenu 4">
            <a:extLst>
              <a:ext uri="{FF2B5EF4-FFF2-40B4-BE49-F238E27FC236}">
                <a16:creationId xmlns:a16="http://schemas.microsoft.com/office/drawing/2014/main" id="{91D34C55-FF19-494A-B684-B2E6CDC03723}"/>
              </a:ext>
            </a:extLst>
          </p:cNvPr>
          <p:cNvPicPr>
            <a:picLocks noGrp="1" noChangeAspect="1"/>
          </p:cNvPicPr>
          <p:nvPr>
            <p:ph idx="1"/>
          </p:nvPr>
        </p:nvPicPr>
        <p:blipFill>
          <a:blip r:embed="rId2"/>
          <a:stretch>
            <a:fillRect/>
          </a:stretch>
        </p:blipFill>
        <p:spPr>
          <a:xfrm>
            <a:off x="4846504" y="2126255"/>
            <a:ext cx="2281410" cy="3537285"/>
          </a:xfrm>
        </p:spPr>
      </p:pic>
    </p:spTree>
    <p:extLst>
      <p:ext uri="{BB962C8B-B14F-4D97-AF65-F5344CB8AC3E}">
        <p14:creationId xmlns:p14="http://schemas.microsoft.com/office/powerpoint/2010/main" val="1152885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72CA75-BA88-974D-B909-F9CD53A4FD4A}"/>
              </a:ext>
            </a:extLst>
          </p:cNvPr>
          <p:cNvSpPr>
            <a:spLocks noGrp="1"/>
          </p:cNvSpPr>
          <p:nvPr>
            <p:ph type="title"/>
          </p:nvPr>
        </p:nvSpPr>
        <p:spPr/>
        <p:txBody>
          <a:bodyPr/>
          <a:lstStyle/>
          <a:p>
            <a:pPr algn="ctr"/>
            <a:r>
              <a:rPr lang="fr-FR" b="1" dirty="0"/>
              <a:t>Marina </a:t>
            </a:r>
            <a:r>
              <a:rPr lang="fr-FR" b="1" dirty="0" err="1"/>
              <a:t>Abramović</a:t>
            </a:r>
            <a:r>
              <a:rPr lang="fr-FR" b="1" dirty="0"/>
              <a:t> </a:t>
            </a:r>
            <a:br>
              <a:rPr lang="fr-FR" b="1" dirty="0"/>
            </a:br>
            <a:r>
              <a:rPr lang="fr-FR" b="1" dirty="0"/>
              <a:t>« Rising », 2017</a:t>
            </a:r>
          </a:p>
        </p:txBody>
      </p:sp>
      <p:pic>
        <p:nvPicPr>
          <p:cNvPr id="5" name="Espace réservé du contenu 4">
            <a:extLst>
              <a:ext uri="{FF2B5EF4-FFF2-40B4-BE49-F238E27FC236}">
                <a16:creationId xmlns:a16="http://schemas.microsoft.com/office/drawing/2014/main" id="{B2D96CFA-1C1D-8645-B932-390BF9C7596B}"/>
              </a:ext>
            </a:extLst>
          </p:cNvPr>
          <p:cNvPicPr>
            <a:picLocks noGrp="1" noChangeAspect="1"/>
          </p:cNvPicPr>
          <p:nvPr>
            <p:ph idx="1"/>
          </p:nvPr>
        </p:nvPicPr>
        <p:blipFill>
          <a:blip r:embed="rId2"/>
          <a:stretch>
            <a:fillRect/>
          </a:stretch>
        </p:blipFill>
        <p:spPr>
          <a:xfrm>
            <a:off x="4642921" y="2106770"/>
            <a:ext cx="2906158" cy="2644460"/>
          </a:xfrm>
        </p:spPr>
      </p:pic>
    </p:spTree>
    <p:extLst>
      <p:ext uri="{BB962C8B-B14F-4D97-AF65-F5344CB8AC3E}">
        <p14:creationId xmlns:p14="http://schemas.microsoft.com/office/powerpoint/2010/main" val="1605644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AAC4E5-B618-B04E-9460-EF7F681E64CE}"/>
              </a:ext>
            </a:extLst>
          </p:cNvPr>
          <p:cNvSpPr>
            <a:spLocks noGrp="1"/>
          </p:cNvSpPr>
          <p:nvPr>
            <p:ph type="ctrTitle"/>
          </p:nvPr>
        </p:nvSpPr>
        <p:spPr>
          <a:xfrm>
            <a:off x="1524000" y="1407886"/>
            <a:ext cx="9144000" cy="812800"/>
          </a:xfrm>
        </p:spPr>
        <p:txBody>
          <a:bodyPr>
            <a:normAutofit fontScale="90000"/>
          </a:bodyPr>
          <a:lstStyle/>
          <a:p>
            <a:br>
              <a:rPr lang="fr-FR" sz="2200" b="1" dirty="0"/>
            </a:br>
            <a:br>
              <a:rPr lang="fr-FR" sz="2200" b="1" dirty="0"/>
            </a:br>
            <a:br>
              <a:rPr lang="fr-FR" sz="2700" b="1" dirty="0"/>
            </a:br>
            <a:r>
              <a:rPr lang="fr-FR" sz="2700" b="1" dirty="0"/>
              <a:t>Sainte Madeleine lisant</a:t>
            </a:r>
            <a:r>
              <a:rPr lang="fr-FR" sz="2700" dirty="0"/>
              <a:t> -1525/50</a:t>
            </a:r>
            <a:br>
              <a:rPr lang="fr-FR" sz="2700" dirty="0"/>
            </a:br>
            <a:r>
              <a:rPr lang="fr-FR" sz="2700" dirty="0"/>
              <a:t>« Maître des demi-figures », ou « maître des figures de femmes »  </a:t>
            </a:r>
            <a:br>
              <a:rPr lang="fr-FR" sz="2700" dirty="0"/>
            </a:br>
            <a:r>
              <a:rPr lang="fr-FR" sz="2700" dirty="0"/>
              <a:t>peintre anonyme – 16</a:t>
            </a:r>
            <a:r>
              <a:rPr lang="fr-FR" sz="2700" baseline="30000" dirty="0"/>
              <a:t>ème</a:t>
            </a:r>
            <a:r>
              <a:rPr lang="fr-FR" sz="2700" dirty="0"/>
              <a:t> siècle, Pays-Bas</a:t>
            </a:r>
            <a:br>
              <a:rPr lang="fr-FR" sz="2700" dirty="0"/>
            </a:br>
            <a:endParaRPr lang="fr-FR" sz="2700" dirty="0"/>
          </a:p>
        </p:txBody>
      </p:sp>
      <p:sp>
        <p:nvSpPr>
          <p:cNvPr id="3" name="Sous-titre 2">
            <a:extLst>
              <a:ext uri="{FF2B5EF4-FFF2-40B4-BE49-F238E27FC236}">
                <a16:creationId xmlns:a16="http://schemas.microsoft.com/office/drawing/2014/main" id="{ECB93ADD-9F99-514D-A0B3-A90652C25C1E}"/>
              </a:ext>
            </a:extLst>
          </p:cNvPr>
          <p:cNvSpPr>
            <a:spLocks noGrp="1"/>
          </p:cNvSpPr>
          <p:nvPr>
            <p:ph type="subTitle" idx="1"/>
          </p:nvPr>
        </p:nvSpPr>
        <p:spPr>
          <a:xfrm>
            <a:off x="1524000" y="2035628"/>
            <a:ext cx="9144000" cy="3222171"/>
          </a:xfrm>
        </p:spPr>
        <p:txBody>
          <a:bodyPr/>
          <a:lstStyle/>
          <a:p>
            <a:endParaRPr lang="fr-FR" dirty="0"/>
          </a:p>
        </p:txBody>
      </p:sp>
      <p:pic>
        <p:nvPicPr>
          <p:cNvPr id="4" name="Espace réservé du contenu 3" descr="images-4.jpg">
            <a:extLst>
              <a:ext uri="{FF2B5EF4-FFF2-40B4-BE49-F238E27FC236}">
                <a16:creationId xmlns:a16="http://schemas.microsoft.com/office/drawing/2014/main" id="{FA9BBB57-C220-CF48-B11C-395A0D4EB33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67088" r="-67088"/>
          <a:stretch>
            <a:fillRect/>
          </a:stretch>
        </p:blipFill>
        <p:spPr>
          <a:xfrm>
            <a:off x="1981200" y="2035629"/>
            <a:ext cx="8229600" cy="4525963"/>
          </a:xfrm>
        </p:spPr>
      </p:pic>
    </p:spTree>
    <p:extLst>
      <p:ext uri="{BB962C8B-B14F-4D97-AF65-F5344CB8AC3E}">
        <p14:creationId xmlns:p14="http://schemas.microsoft.com/office/powerpoint/2010/main" val="2489013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7153EB-5447-C042-A336-3B3795047AA7}"/>
              </a:ext>
            </a:extLst>
          </p:cNvPr>
          <p:cNvSpPr>
            <a:spLocks noGrp="1"/>
          </p:cNvSpPr>
          <p:nvPr>
            <p:ph type="title"/>
          </p:nvPr>
        </p:nvSpPr>
        <p:spPr/>
        <p:txBody>
          <a:bodyPr/>
          <a:lstStyle/>
          <a:p>
            <a:endParaRPr lang="fr-FR" dirty="0"/>
          </a:p>
        </p:txBody>
      </p:sp>
      <p:sp>
        <p:nvSpPr>
          <p:cNvPr id="3" name="Espace réservé du contenu 2">
            <a:extLst>
              <a:ext uri="{FF2B5EF4-FFF2-40B4-BE49-F238E27FC236}">
                <a16:creationId xmlns:a16="http://schemas.microsoft.com/office/drawing/2014/main" id="{383C97CE-4910-0E48-ADE5-EF083C0873E3}"/>
              </a:ext>
            </a:extLst>
          </p:cNvPr>
          <p:cNvSpPr>
            <a:spLocks noGrp="1"/>
          </p:cNvSpPr>
          <p:nvPr>
            <p:ph idx="1"/>
          </p:nvPr>
        </p:nvSpPr>
        <p:spPr>
          <a:xfrm>
            <a:off x="838200" y="1293541"/>
            <a:ext cx="10515600" cy="4883422"/>
          </a:xfrm>
        </p:spPr>
        <p:txBody>
          <a:bodyPr/>
          <a:lstStyle/>
          <a:p>
            <a:pPr marL="0" indent="0">
              <a:buNone/>
            </a:pPr>
            <a:r>
              <a:rPr lang="fr-FR" dirty="0"/>
              <a:t>"</a:t>
            </a:r>
            <a:r>
              <a:rPr lang="fr-FR" i="1" dirty="0"/>
              <a:t>Tandis que la peinture du Moyen-Âge traitait les éléments extraits de l’environnement comme autant d’icônes éparpillées dans un espace discontinu, les asservissant aux finalités symboliques et édifiantes de l’image sacrée, </a:t>
            </a:r>
            <a:r>
              <a:rPr lang="fr-FR" dirty="0"/>
              <a:t>écrit Philippe </a:t>
            </a:r>
            <a:r>
              <a:rPr lang="fr-FR" dirty="0" err="1"/>
              <a:t>Descola</a:t>
            </a:r>
            <a:r>
              <a:rPr lang="fr-FR" i="1" dirty="0"/>
              <a:t>, la </a:t>
            </a:r>
            <a:r>
              <a:rPr lang="fr-FR" i="1" dirty="0" err="1"/>
              <a:t>veduta</a:t>
            </a:r>
            <a:r>
              <a:rPr lang="fr-FR" i="1" dirty="0"/>
              <a:t> [fenêtre] intérieure organise ces éléments en une totalité homogène qui acquiert une dignité presque égale à l’épisode de l’histoire chrétienne dépeint par l’artiste. Il suffira dès lors d’agrandir la fenêtre aux dimensions de la toile pour que le tableau dans le tableau devienne le sujet même de la représentation picturale et, en effaçant la référence religieuse, s’épanouisse en un véritable paysage</a:t>
            </a:r>
            <a:r>
              <a:rPr lang="fr-FR" dirty="0"/>
              <a:t>."</a:t>
            </a:r>
          </a:p>
          <a:p>
            <a:pPr marL="0" indent="0">
              <a:buNone/>
            </a:pPr>
            <a:endParaRPr lang="fr-FR" dirty="0"/>
          </a:p>
        </p:txBody>
      </p:sp>
    </p:spTree>
    <p:extLst>
      <p:ext uri="{BB962C8B-B14F-4D97-AF65-F5344CB8AC3E}">
        <p14:creationId xmlns:p14="http://schemas.microsoft.com/office/powerpoint/2010/main" val="1257301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E7BE93-EB88-7A4F-AC7C-C106002255D3}"/>
              </a:ext>
            </a:extLst>
          </p:cNvPr>
          <p:cNvSpPr>
            <a:spLocks noGrp="1"/>
          </p:cNvSpPr>
          <p:nvPr>
            <p:ph type="title"/>
          </p:nvPr>
        </p:nvSpPr>
        <p:spPr/>
        <p:txBody>
          <a:bodyPr/>
          <a:lstStyle/>
          <a:p>
            <a:pPr algn="ctr"/>
            <a:r>
              <a:rPr lang="fr-FR" dirty="0"/>
              <a:t>Dualisme Homme/nature</a:t>
            </a:r>
          </a:p>
        </p:txBody>
      </p:sp>
      <p:sp>
        <p:nvSpPr>
          <p:cNvPr id="3" name="Espace réservé du contenu 2">
            <a:extLst>
              <a:ext uri="{FF2B5EF4-FFF2-40B4-BE49-F238E27FC236}">
                <a16:creationId xmlns:a16="http://schemas.microsoft.com/office/drawing/2014/main" id="{A7919D4D-0300-D74F-812A-36593B991185}"/>
              </a:ext>
            </a:extLst>
          </p:cNvPr>
          <p:cNvSpPr>
            <a:spLocks noGrp="1"/>
          </p:cNvSpPr>
          <p:nvPr>
            <p:ph idx="1"/>
          </p:nvPr>
        </p:nvSpPr>
        <p:spPr/>
        <p:txBody>
          <a:bodyPr/>
          <a:lstStyle/>
          <a:p>
            <a:pPr marL="0" indent="0">
              <a:buNone/>
            </a:pPr>
            <a:r>
              <a:rPr lang="fr-FR" dirty="0"/>
              <a:t>« Le dualisme de la nature et de la culture est une manière parmi d’autres de repérer des continuités et des discontinuités dans les plis du monde et il n’y a guère de raison de trouver plus déraisonnables ou arbitraire qu’une autre cette distribution ontologique qui nous est familière depuis maintenant un peu plus d’un siècle » (</a:t>
            </a:r>
            <a:r>
              <a:rPr lang="fr-FR" i="1" dirty="0"/>
              <a:t>L’écologie des autres</a:t>
            </a:r>
            <a:r>
              <a:rPr lang="fr-FR" dirty="0"/>
              <a:t>, p. 32). </a:t>
            </a:r>
          </a:p>
        </p:txBody>
      </p:sp>
    </p:spTree>
    <p:extLst>
      <p:ext uri="{BB962C8B-B14F-4D97-AF65-F5344CB8AC3E}">
        <p14:creationId xmlns:p14="http://schemas.microsoft.com/office/powerpoint/2010/main" val="35018457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2793</TotalTime>
  <Words>2210</Words>
  <Application>Microsoft Macintosh PowerPoint</Application>
  <PresentationFormat>Grand écran</PresentationFormat>
  <Paragraphs>175</Paragraphs>
  <Slides>66</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66</vt:i4>
      </vt:variant>
    </vt:vector>
  </HeadingPairs>
  <TitlesOfParts>
    <vt:vector size="72" baseType="lpstr">
      <vt:lpstr>Arial</vt:lpstr>
      <vt:lpstr>Calibri</vt:lpstr>
      <vt:lpstr>Calibri Light</vt:lpstr>
      <vt:lpstr>Times New Roman</vt:lpstr>
      <vt:lpstr>Wingdings</vt:lpstr>
      <vt:lpstr>Thème Office</vt:lpstr>
      <vt:lpstr>  Première partie : la nature à distance   I – L’art en avance sur son temps ?</vt:lpstr>
      <vt:lpstr>Présentation PowerPoint</vt:lpstr>
      <vt:lpstr>Vierge de miséricorde  Piero della Francesca </vt:lpstr>
      <vt:lpstr>Jan van Eyck, 1435 La vierge du chancelier Rolin</vt:lpstr>
      <vt:lpstr>Présentation PowerPoint</vt:lpstr>
      <vt:lpstr>Présentation PowerPoint</vt:lpstr>
      <vt:lpstr>   Sainte Madeleine lisant -1525/50 « Maître des demi-figures », ou « maître des figures de femmes »   peintre anonyme – 16ème siècle, Pays-Bas </vt:lpstr>
      <vt:lpstr>Présentation PowerPoint</vt:lpstr>
      <vt:lpstr>Dualisme Homme/nature</vt:lpstr>
      <vt:lpstr>Présentation PowerPoint</vt:lpstr>
      <vt:lpstr>Présentation PowerPoint</vt:lpstr>
      <vt:lpstr>Présentation PowerPoint</vt:lpstr>
      <vt:lpstr>Les 4 cosmologies d’après  Philippe Descola</vt:lpstr>
      <vt:lpstr>ANIMISME  Masque de la côte Nord-Ouest du Canada  </vt:lpstr>
      <vt:lpstr>Masque de chamane Ma’Betisek (Malaisie) </vt:lpstr>
      <vt:lpstr> </vt:lpstr>
      <vt:lpstr> </vt:lpstr>
      <vt:lpstr>   Rêve du feu (Australie) </vt:lpstr>
      <vt:lpstr>ANALOGISME</vt:lpstr>
      <vt:lpstr>Les Très Riches Heures du Duc de Berry  Miniatures du calendrier (ici mars) </vt:lpstr>
      <vt:lpstr>Chimère  Bestiaire médiéval </vt:lpstr>
      <vt:lpstr> </vt:lpstr>
      <vt:lpstr>Le monde subdivisé Le monde animé Le monde enchevêtré Le monde objectif</vt:lpstr>
      <vt:lpstr>Les 4 cosmologies de Descola  Par-delà nature et culture, Paris, Gallimard,  « Bibliothèque des sciences humaines », 2005</vt:lpstr>
      <vt:lpstr> </vt:lpstr>
      <vt:lpstr> L’art moderne : l’autre face du dualisme </vt:lpstr>
      <vt:lpstr>OLIVIER DEBRÉ (1920-1999)  Les nymphéas </vt:lpstr>
      <vt:lpstr>Présentation PowerPoint</vt:lpstr>
      <vt:lpstr>OLIVIER DEBRÉ Les Douves Onzain</vt:lpstr>
      <vt:lpstr>Joan Mitchell (1924-1992)</vt:lpstr>
      <vt:lpstr>Joan Mitchell</vt:lpstr>
      <vt:lpstr>  II - Le dualisme Homme/nature incarné  </vt:lpstr>
      <vt:lpstr>Présentation PowerPoint</vt:lpstr>
      <vt:lpstr> Les peintres de l’école de Barbizon  Jean-Baptiste Corot</vt:lpstr>
      <vt:lpstr> Les peintres de l’école de Barbizon  Jean-Baptiste Corot</vt:lpstr>
      <vt:lpstr> Les peintres de l’école de Barbizon  Théodore d’Aligny</vt:lpstr>
      <vt:lpstr> Les peintres de l’école de Barbizon  Jean-François Millet</vt:lpstr>
      <vt:lpstr> Les peintres de l’école de Barbizon  Gustave Courbet</vt:lpstr>
      <vt:lpstr>Présentation PowerPoint</vt:lpstr>
      <vt:lpstr>Carleton Watkins </vt:lpstr>
      <vt:lpstr>Présentation PowerPoint</vt:lpstr>
      <vt:lpstr>William Henry Jackson </vt:lpstr>
      <vt:lpstr>Invisibilisation de notre dépendance à la nature</vt:lpstr>
      <vt:lpstr>L’économiste Wolfgang Sachs (Écosociété, 1996) et l’exemple du mixeur électrique : </vt:lpstr>
      <vt:lpstr> III – Recoudre le monde  </vt:lpstr>
      <vt:lpstr> III – Recoudre le monde  </vt:lpstr>
      <vt:lpstr>L’Anthropocène Changement d’échelle : de la terre à la Terre  </vt:lpstr>
      <vt:lpstr>Présentation PowerPoint</vt:lpstr>
      <vt:lpstr>Décalage entre savoir formel et  expérience sensible</vt:lpstr>
      <vt:lpstr>Présentation PowerPoint</vt:lpstr>
      <vt:lpstr>Rendre tangible </vt:lpstr>
      <vt:lpstr>Nicolas Uriburu </vt:lpstr>
      <vt:lpstr>Joseph Beuys</vt:lpstr>
      <vt:lpstr>Hans Haacke</vt:lpstr>
      <vt:lpstr>J. Henry Fair</vt:lpstr>
      <vt:lpstr>J. Henry Fair</vt:lpstr>
      <vt:lpstr>J. Henry Fair</vt:lpstr>
      <vt:lpstr>J. Henry Fair</vt:lpstr>
      <vt:lpstr>Nuage Vert -  2010  collectif HeHe (Helen Evans et Heiko Hansen)</vt:lpstr>
      <vt:lpstr>Présentation PowerPoint</vt:lpstr>
      <vt:lpstr>Présentation PowerPoint</vt:lpstr>
      <vt:lpstr>Olafur Eliasson  Ice Watch  </vt:lpstr>
      <vt:lpstr>Olafur Eliasson  Ice Watch  </vt:lpstr>
      <vt:lpstr>Olafur Eliasson Ice Watch  </vt:lpstr>
      <vt:lpstr>Marina Abramović  « Rising », 2017</vt:lpstr>
      <vt:lpstr>Marina Abramović  « Rising », 2017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laurence raineau</dc:creator>
  <cp:lastModifiedBy>Lecteur</cp:lastModifiedBy>
  <cp:revision>41</cp:revision>
  <dcterms:created xsi:type="dcterms:W3CDTF">2021-01-28T16:30:50Z</dcterms:created>
  <dcterms:modified xsi:type="dcterms:W3CDTF">2025-09-21T20:16:02Z</dcterms:modified>
</cp:coreProperties>
</file>